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mp" ContentType="image/png"/>
  <Default Extension="vml" ContentType="application/vnd.openxmlformats-officedocument.vmlDrawing"/>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4.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92.xml" ContentType="application/vnd.openxmlformats-officedocument.presentationml.notesSlid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charts/chart7.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93.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charts/chart9.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10.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charts/chart11.xml" ContentType="application/vnd.openxmlformats-officedocument.drawingml.chart+xml"/>
  <Override PartName="/ppt/theme/themeOverride9.xml" ContentType="application/vnd.openxmlformats-officedocument.themeOverr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0.xml" ContentType="application/vnd.openxmlformats-officedocument.themeOverr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1.xml" ContentType="application/vnd.openxmlformats-officedocument.themeOverride+xml"/>
  <Override PartName="/ppt/notesSlides/notesSlide101.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2.xml" ContentType="application/vnd.openxmlformats-officedocument.themeOverride+xml"/>
  <Override PartName="/ppt/drawings/drawing2.xml" ContentType="application/vnd.openxmlformats-officedocument.drawingml.chartshapes+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3.xml" ContentType="application/vnd.openxmlformats-officedocument.drawingml.chartshapes+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3.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8" r:id="rId1"/>
    <p:sldMasterId id="2147483704" r:id="rId2"/>
    <p:sldMasterId id="2147483716" r:id="rId3"/>
    <p:sldMasterId id="2147483728" r:id="rId4"/>
    <p:sldMasterId id="2147483925" r:id="rId5"/>
    <p:sldMasterId id="2147484072" r:id="rId6"/>
    <p:sldMasterId id="2147484158" r:id="rId7"/>
    <p:sldMasterId id="2147484170" r:id="rId8"/>
    <p:sldMasterId id="2147484182" r:id="rId9"/>
    <p:sldMasterId id="2147484194" r:id="rId10"/>
    <p:sldMasterId id="2147484206" r:id="rId11"/>
    <p:sldMasterId id="2147484233" r:id="rId12"/>
    <p:sldMasterId id="2147484257" r:id="rId13"/>
    <p:sldMasterId id="2147484269" r:id="rId14"/>
    <p:sldMasterId id="2147484284" r:id="rId15"/>
  </p:sldMasterIdLst>
  <p:notesMasterIdLst>
    <p:notesMasterId r:id="rId474"/>
  </p:notesMasterIdLst>
  <p:sldIdLst>
    <p:sldId id="256" r:id="rId16"/>
    <p:sldId id="5001" r:id="rId17"/>
    <p:sldId id="5000" r:id="rId18"/>
    <p:sldId id="3241" r:id="rId19"/>
    <p:sldId id="5002" r:id="rId20"/>
    <p:sldId id="5003" r:id="rId21"/>
    <p:sldId id="5004" r:id="rId22"/>
    <p:sldId id="5005" r:id="rId23"/>
    <p:sldId id="5006" r:id="rId24"/>
    <p:sldId id="5007" r:id="rId25"/>
    <p:sldId id="5008" r:id="rId26"/>
    <p:sldId id="5012" r:id="rId27"/>
    <p:sldId id="5013" r:id="rId28"/>
    <p:sldId id="3255" r:id="rId29"/>
    <p:sldId id="4712" r:id="rId30"/>
    <p:sldId id="5009" r:id="rId31"/>
    <p:sldId id="4679" r:id="rId32"/>
    <p:sldId id="4680" r:id="rId33"/>
    <p:sldId id="4681" r:id="rId34"/>
    <p:sldId id="269" r:id="rId35"/>
    <p:sldId id="4664" r:id="rId36"/>
    <p:sldId id="4661" r:id="rId37"/>
    <p:sldId id="4662" r:id="rId38"/>
    <p:sldId id="4663" r:id="rId39"/>
    <p:sldId id="4656" r:id="rId40"/>
    <p:sldId id="4657" r:id="rId41"/>
    <p:sldId id="4658" r:id="rId42"/>
    <p:sldId id="4505" r:id="rId43"/>
    <p:sldId id="4517" r:id="rId44"/>
    <p:sldId id="4699" r:id="rId45"/>
    <p:sldId id="4510" r:id="rId46"/>
    <p:sldId id="4660" r:id="rId47"/>
    <p:sldId id="4655" r:id="rId48"/>
    <p:sldId id="387" r:id="rId49"/>
    <p:sldId id="4565" r:id="rId50"/>
    <p:sldId id="4552" r:id="rId51"/>
    <p:sldId id="4553" r:id="rId52"/>
    <p:sldId id="4551" r:id="rId53"/>
    <p:sldId id="2721" r:id="rId54"/>
    <p:sldId id="4649" r:id="rId55"/>
    <p:sldId id="4595" r:id="rId56"/>
    <p:sldId id="4650" r:id="rId57"/>
    <p:sldId id="333" r:id="rId58"/>
    <p:sldId id="4651" r:id="rId59"/>
    <p:sldId id="4652" r:id="rId60"/>
    <p:sldId id="4653" r:id="rId61"/>
    <p:sldId id="4647" r:id="rId62"/>
    <p:sldId id="4635" r:id="rId63"/>
    <p:sldId id="611" r:id="rId64"/>
    <p:sldId id="5010" r:id="rId65"/>
    <p:sldId id="4622" r:id="rId66"/>
    <p:sldId id="4613" r:id="rId67"/>
    <p:sldId id="3673" r:id="rId68"/>
    <p:sldId id="4700" r:id="rId69"/>
    <p:sldId id="4654" r:id="rId70"/>
    <p:sldId id="4641" r:id="rId71"/>
    <p:sldId id="4642" r:id="rId72"/>
    <p:sldId id="4639" r:id="rId73"/>
    <p:sldId id="4640" r:id="rId74"/>
    <p:sldId id="3672" r:id="rId75"/>
    <p:sldId id="259" r:id="rId76"/>
    <p:sldId id="4665" r:id="rId77"/>
    <p:sldId id="4666" r:id="rId78"/>
    <p:sldId id="3674" r:id="rId79"/>
    <p:sldId id="4633" r:id="rId80"/>
    <p:sldId id="4646" r:id="rId81"/>
    <p:sldId id="5011" r:id="rId82"/>
    <p:sldId id="4623" r:id="rId83"/>
    <p:sldId id="4701" r:id="rId84"/>
    <p:sldId id="4670" r:id="rId85"/>
    <p:sldId id="258" r:id="rId86"/>
    <p:sldId id="4643" r:id="rId87"/>
    <p:sldId id="4667" r:id="rId88"/>
    <p:sldId id="4668" r:id="rId89"/>
    <p:sldId id="4669" r:id="rId90"/>
    <p:sldId id="4638" r:id="rId91"/>
    <p:sldId id="4636" r:id="rId92"/>
    <p:sldId id="4710" r:id="rId93"/>
    <p:sldId id="4711" r:id="rId94"/>
    <p:sldId id="4695" r:id="rId95"/>
    <p:sldId id="4698" r:id="rId96"/>
    <p:sldId id="4702" r:id="rId97"/>
    <p:sldId id="4703" r:id="rId98"/>
    <p:sldId id="4696" r:id="rId99"/>
    <p:sldId id="4697" r:id="rId100"/>
    <p:sldId id="312" r:id="rId101"/>
    <p:sldId id="4675" r:id="rId102"/>
    <p:sldId id="4709" r:id="rId103"/>
    <p:sldId id="4602" r:id="rId104"/>
    <p:sldId id="4992" r:id="rId105"/>
    <p:sldId id="4607" r:id="rId106"/>
    <p:sldId id="4608" r:id="rId107"/>
    <p:sldId id="4609" r:id="rId108"/>
    <p:sldId id="4610" r:id="rId109"/>
    <p:sldId id="4611" r:id="rId110"/>
    <p:sldId id="4612" r:id="rId111"/>
    <p:sldId id="4604" r:id="rId112"/>
    <p:sldId id="4605" r:id="rId113"/>
    <p:sldId id="4606" r:id="rId114"/>
    <p:sldId id="3285" r:id="rId115"/>
    <p:sldId id="3286" r:id="rId116"/>
    <p:sldId id="3287" r:id="rId117"/>
    <p:sldId id="5014" r:id="rId118"/>
    <p:sldId id="5015" r:id="rId119"/>
    <p:sldId id="5016" r:id="rId120"/>
    <p:sldId id="5017" r:id="rId121"/>
    <p:sldId id="5018" r:id="rId122"/>
    <p:sldId id="5019" r:id="rId123"/>
    <p:sldId id="3290" r:id="rId124"/>
    <p:sldId id="3289" r:id="rId125"/>
    <p:sldId id="3291" r:id="rId126"/>
    <p:sldId id="5020" r:id="rId127"/>
    <p:sldId id="5021" r:id="rId128"/>
    <p:sldId id="3305" r:id="rId129"/>
    <p:sldId id="3306" r:id="rId130"/>
    <p:sldId id="3308" r:id="rId131"/>
    <p:sldId id="5160" r:id="rId132"/>
    <p:sldId id="3498" r:id="rId133"/>
    <p:sldId id="3499" r:id="rId134"/>
    <p:sldId id="3500" r:id="rId135"/>
    <p:sldId id="3309" r:id="rId136"/>
    <p:sldId id="3310" r:id="rId137"/>
    <p:sldId id="3311" r:id="rId138"/>
    <p:sldId id="5296" r:id="rId139"/>
    <p:sldId id="5031" r:id="rId140"/>
    <p:sldId id="3315" r:id="rId141"/>
    <p:sldId id="3319" r:id="rId142"/>
    <p:sldId id="5113" r:id="rId143"/>
    <p:sldId id="3318" r:id="rId144"/>
    <p:sldId id="5204" r:id="rId145"/>
    <p:sldId id="292" r:id="rId146"/>
    <p:sldId id="3320" r:id="rId147"/>
    <p:sldId id="5114" r:id="rId148"/>
    <p:sldId id="5115" r:id="rId149"/>
    <p:sldId id="5116" r:id="rId150"/>
    <p:sldId id="5195" r:id="rId151"/>
    <p:sldId id="5119" r:id="rId152"/>
    <p:sldId id="5159" r:id="rId153"/>
    <p:sldId id="293" r:id="rId154"/>
    <p:sldId id="285" r:id="rId155"/>
    <p:sldId id="5397" r:id="rId156"/>
    <p:sldId id="5117" r:id="rId157"/>
    <p:sldId id="5297" r:id="rId158"/>
    <p:sldId id="5070" r:id="rId159"/>
    <p:sldId id="5240" r:id="rId160"/>
    <p:sldId id="5241" r:id="rId161"/>
    <p:sldId id="5265" r:id="rId162"/>
    <p:sldId id="5242" r:id="rId163"/>
    <p:sldId id="2486" r:id="rId164"/>
    <p:sldId id="2715" r:id="rId165"/>
    <p:sldId id="5233" r:id="rId166"/>
    <p:sldId id="2716" r:id="rId167"/>
    <p:sldId id="5298" r:id="rId168"/>
    <p:sldId id="295" r:id="rId169"/>
    <p:sldId id="3328" r:id="rId170"/>
    <p:sldId id="3329" r:id="rId171"/>
    <p:sldId id="3330" r:id="rId172"/>
    <p:sldId id="351" r:id="rId173"/>
    <p:sldId id="352" r:id="rId174"/>
    <p:sldId id="353" r:id="rId175"/>
    <p:sldId id="5512" r:id="rId176"/>
    <p:sldId id="3335" r:id="rId177"/>
    <p:sldId id="3336" r:id="rId178"/>
    <p:sldId id="3337" r:id="rId179"/>
    <p:sldId id="5253" r:id="rId180"/>
    <p:sldId id="5254" r:id="rId181"/>
    <p:sldId id="5255" r:id="rId182"/>
    <p:sldId id="5244" r:id="rId183"/>
    <p:sldId id="5245" r:id="rId184"/>
    <p:sldId id="5246" r:id="rId185"/>
    <p:sldId id="5247" r:id="rId186"/>
    <p:sldId id="5248" r:id="rId187"/>
    <p:sldId id="5249" r:id="rId188"/>
    <p:sldId id="5250" r:id="rId189"/>
    <p:sldId id="3359" r:id="rId190"/>
    <p:sldId id="5378" r:id="rId191"/>
    <p:sldId id="5379" r:id="rId192"/>
    <p:sldId id="5123" r:id="rId193"/>
    <p:sldId id="301" r:id="rId194"/>
    <p:sldId id="5158" r:id="rId195"/>
    <p:sldId id="287" r:id="rId196"/>
    <p:sldId id="5126" r:id="rId197"/>
    <p:sldId id="5360" r:id="rId198"/>
    <p:sldId id="5361" r:id="rId199"/>
    <p:sldId id="5129" r:id="rId200"/>
    <p:sldId id="5362" r:id="rId201"/>
    <p:sldId id="5323" r:id="rId202"/>
    <p:sldId id="5443" r:id="rId203"/>
    <p:sldId id="267" r:id="rId204"/>
    <p:sldId id="5319" r:id="rId205"/>
    <p:sldId id="5132" r:id="rId206"/>
    <p:sldId id="3423" r:id="rId207"/>
    <p:sldId id="5191" r:id="rId208"/>
    <p:sldId id="5133" r:id="rId209"/>
    <p:sldId id="274" r:id="rId210"/>
    <p:sldId id="275" r:id="rId211"/>
    <p:sldId id="5134" r:id="rId212"/>
    <p:sldId id="5363" r:id="rId213"/>
    <p:sldId id="5364" r:id="rId214"/>
    <p:sldId id="5365" r:id="rId215"/>
    <p:sldId id="5513" r:id="rId216"/>
    <p:sldId id="5304" r:id="rId217"/>
    <p:sldId id="282" r:id="rId218"/>
    <p:sldId id="5305" r:id="rId219"/>
    <p:sldId id="5306" r:id="rId220"/>
    <p:sldId id="5307" r:id="rId221"/>
    <p:sldId id="260" r:id="rId222"/>
    <p:sldId id="261" r:id="rId223"/>
    <p:sldId id="5308" r:id="rId224"/>
    <p:sldId id="264" r:id="rId225"/>
    <p:sldId id="5309" r:id="rId226"/>
    <p:sldId id="5310" r:id="rId227"/>
    <p:sldId id="5311" r:id="rId228"/>
    <p:sldId id="268" r:id="rId229"/>
    <p:sldId id="5312" r:id="rId230"/>
    <p:sldId id="270" r:id="rId231"/>
    <p:sldId id="271" r:id="rId232"/>
    <p:sldId id="5504" r:id="rId233"/>
    <p:sldId id="5313" r:id="rId234"/>
    <p:sldId id="5314" r:id="rId235"/>
    <p:sldId id="5207" r:id="rId236"/>
    <p:sldId id="5341" r:id="rId237"/>
    <p:sldId id="5342" r:id="rId238"/>
    <p:sldId id="5502" r:id="rId239"/>
    <p:sldId id="272" r:id="rId240"/>
    <p:sldId id="273" r:id="rId241"/>
    <p:sldId id="5514" r:id="rId242"/>
    <p:sldId id="5515" r:id="rId243"/>
    <p:sldId id="300" r:id="rId244"/>
    <p:sldId id="5516" r:id="rId245"/>
    <p:sldId id="5503" r:id="rId246"/>
    <p:sldId id="5347" r:id="rId247"/>
    <p:sldId id="5505" r:id="rId248"/>
    <p:sldId id="3431" r:id="rId249"/>
    <p:sldId id="5447" r:id="rId250"/>
    <p:sldId id="5448" r:id="rId251"/>
    <p:sldId id="5449" r:id="rId252"/>
    <p:sldId id="5450" r:id="rId253"/>
    <p:sldId id="5507" r:id="rId254"/>
    <p:sldId id="5452" r:id="rId255"/>
    <p:sldId id="5453" r:id="rId256"/>
    <p:sldId id="5454" r:id="rId257"/>
    <p:sldId id="5455" r:id="rId258"/>
    <p:sldId id="5456" r:id="rId259"/>
    <p:sldId id="5457" r:id="rId260"/>
    <p:sldId id="5458" r:id="rId261"/>
    <p:sldId id="5459" r:id="rId262"/>
    <p:sldId id="5460" r:id="rId263"/>
    <p:sldId id="5461" r:id="rId264"/>
    <p:sldId id="5462" r:id="rId265"/>
    <p:sldId id="5463" r:id="rId266"/>
    <p:sldId id="5464" r:id="rId267"/>
    <p:sldId id="5465" r:id="rId268"/>
    <p:sldId id="5466" r:id="rId269"/>
    <p:sldId id="5467" r:id="rId270"/>
    <p:sldId id="5468" r:id="rId271"/>
    <p:sldId id="5469" r:id="rId272"/>
    <p:sldId id="5470" r:id="rId273"/>
    <p:sldId id="5517" r:id="rId274"/>
    <p:sldId id="5518" r:id="rId275"/>
    <p:sldId id="5509" r:id="rId276"/>
    <p:sldId id="5472" r:id="rId277"/>
    <p:sldId id="5473" r:id="rId278"/>
    <p:sldId id="280" r:id="rId279"/>
    <p:sldId id="319" r:id="rId280"/>
    <p:sldId id="5475" r:id="rId281"/>
    <p:sldId id="5476" r:id="rId282"/>
    <p:sldId id="5477" r:id="rId283"/>
    <p:sldId id="5478" r:id="rId284"/>
    <p:sldId id="5479" r:id="rId285"/>
    <p:sldId id="5480" r:id="rId286"/>
    <p:sldId id="5481" r:id="rId287"/>
    <p:sldId id="5482" r:id="rId288"/>
    <p:sldId id="5483" r:id="rId289"/>
    <p:sldId id="5484" r:id="rId290"/>
    <p:sldId id="5486" r:id="rId291"/>
    <p:sldId id="5487" r:id="rId292"/>
    <p:sldId id="5488" r:id="rId293"/>
    <p:sldId id="5489" r:id="rId294"/>
    <p:sldId id="5508" r:id="rId295"/>
    <p:sldId id="3061" r:id="rId296"/>
    <p:sldId id="3062" r:id="rId297"/>
    <p:sldId id="3063" r:id="rId298"/>
    <p:sldId id="5494" r:id="rId299"/>
    <p:sldId id="5367" r:id="rId300"/>
    <p:sldId id="5368" r:id="rId301"/>
    <p:sldId id="5369" r:id="rId302"/>
    <p:sldId id="5370" r:id="rId303"/>
    <p:sldId id="5371" r:id="rId304"/>
    <p:sldId id="5372" r:id="rId305"/>
    <p:sldId id="5373" r:id="rId306"/>
    <p:sldId id="5374" r:id="rId307"/>
    <p:sldId id="5375" r:id="rId308"/>
    <p:sldId id="5376" r:id="rId309"/>
    <p:sldId id="5377" r:id="rId310"/>
    <p:sldId id="5496" r:id="rId311"/>
    <p:sldId id="5497" r:id="rId312"/>
    <p:sldId id="5498" r:id="rId313"/>
    <p:sldId id="5499" r:id="rId314"/>
    <p:sldId id="5500" r:id="rId315"/>
    <p:sldId id="5501" r:id="rId316"/>
    <p:sldId id="338" r:id="rId317"/>
    <p:sldId id="5285" r:id="rId318"/>
    <p:sldId id="5286" r:id="rId319"/>
    <p:sldId id="5220" r:id="rId320"/>
    <p:sldId id="5221" r:id="rId321"/>
    <p:sldId id="5435" r:id="rId322"/>
    <p:sldId id="5338" r:id="rId323"/>
    <p:sldId id="5301" r:id="rId324"/>
    <p:sldId id="323" r:id="rId325"/>
    <p:sldId id="5339" r:id="rId326"/>
    <p:sldId id="5192" r:id="rId327"/>
    <p:sldId id="5393" r:id="rId328"/>
    <p:sldId id="5288" r:id="rId329"/>
    <p:sldId id="5289" r:id="rId330"/>
    <p:sldId id="5442" r:id="rId331"/>
    <p:sldId id="5392" r:id="rId332"/>
    <p:sldId id="5290" r:id="rId333"/>
    <p:sldId id="5229" r:id="rId334"/>
    <p:sldId id="5340" r:id="rId335"/>
    <p:sldId id="5231" r:id="rId336"/>
    <p:sldId id="5232" r:id="rId337"/>
    <p:sldId id="5150" r:id="rId338"/>
    <p:sldId id="5151" r:id="rId339"/>
    <p:sldId id="360" r:id="rId340"/>
    <p:sldId id="5292" r:id="rId341"/>
    <p:sldId id="5535" r:id="rId342"/>
    <p:sldId id="5294" r:id="rId343"/>
    <p:sldId id="5394" r:id="rId344"/>
    <p:sldId id="5441" r:id="rId345"/>
    <p:sldId id="5139" r:id="rId346"/>
    <p:sldId id="5300" r:id="rId347"/>
    <p:sldId id="5140" r:id="rId348"/>
    <p:sldId id="286" r:id="rId349"/>
    <p:sldId id="5395" r:id="rId350"/>
    <p:sldId id="5396" r:id="rId351"/>
    <p:sldId id="347" r:id="rId352"/>
    <p:sldId id="5436" r:id="rId353"/>
    <p:sldId id="5437" r:id="rId354"/>
    <p:sldId id="314" r:id="rId355"/>
    <p:sldId id="2973" r:id="rId356"/>
    <p:sldId id="349" r:id="rId357"/>
    <p:sldId id="5386" r:id="rId358"/>
    <p:sldId id="5387" r:id="rId359"/>
    <p:sldId id="5388" r:id="rId360"/>
    <p:sldId id="5389" r:id="rId361"/>
    <p:sldId id="303" r:id="rId362"/>
    <p:sldId id="5390" r:id="rId363"/>
    <p:sldId id="317" r:id="rId364"/>
    <p:sldId id="5506" r:id="rId365"/>
    <p:sldId id="5181" r:id="rId366"/>
    <p:sldId id="5438" r:id="rId367"/>
    <p:sldId id="5182" r:id="rId368"/>
    <p:sldId id="5439" r:id="rId369"/>
    <p:sldId id="5184" r:id="rId370"/>
    <p:sldId id="5186" r:id="rId371"/>
    <p:sldId id="5180" r:id="rId372"/>
    <p:sldId id="5440" r:id="rId373"/>
    <p:sldId id="5179" r:id="rId374"/>
    <p:sldId id="5203" r:id="rId375"/>
    <p:sldId id="5217" r:id="rId376"/>
    <p:sldId id="308" r:id="rId377"/>
    <p:sldId id="309" r:id="rId378"/>
    <p:sldId id="310" r:id="rId379"/>
    <p:sldId id="5398" r:id="rId380"/>
    <p:sldId id="5145" r:id="rId381"/>
    <p:sldId id="5239" r:id="rId382"/>
    <p:sldId id="294" r:id="rId383"/>
    <p:sldId id="5315" r:id="rId384"/>
    <p:sldId id="5237" r:id="rId385"/>
    <p:sldId id="296" r:id="rId386"/>
    <p:sldId id="297" r:id="rId387"/>
    <p:sldId id="302" r:id="rId388"/>
    <p:sldId id="5322" r:id="rId389"/>
    <p:sldId id="5349" r:id="rId390"/>
    <p:sldId id="5350" r:id="rId391"/>
    <p:sldId id="5351" r:id="rId392"/>
    <p:sldId id="5353" r:id="rId393"/>
    <p:sldId id="5354" r:id="rId394"/>
    <p:sldId id="5355" r:id="rId395"/>
    <p:sldId id="5356" r:id="rId396"/>
    <p:sldId id="5267" r:id="rId397"/>
    <p:sldId id="5357" r:id="rId398"/>
    <p:sldId id="284" r:id="rId399"/>
    <p:sldId id="5268" r:id="rId400"/>
    <p:sldId id="5269" r:id="rId401"/>
    <p:sldId id="283" r:id="rId402"/>
    <p:sldId id="5358" r:id="rId403"/>
    <p:sldId id="5359" r:id="rId404"/>
    <p:sldId id="5272" r:id="rId405"/>
    <p:sldId id="315" r:id="rId406"/>
    <p:sldId id="5299" r:id="rId407"/>
    <p:sldId id="343" r:id="rId408"/>
    <p:sldId id="5291" r:id="rId409"/>
    <p:sldId id="5161" r:id="rId410"/>
    <p:sldId id="356" r:id="rId411"/>
    <p:sldId id="5163" r:id="rId412"/>
    <p:sldId id="5153" r:id="rId413"/>
    <p:sldId id="5380" r:id="rId414"/>
    <p:sldId id="5381" r:id="rId415"/>
    <p:sldId id="5382" r:id="rId416"/>
    <p:sldId id="5383" r:id="rId417"/>
    <p:sldId id="5384" r:id="rId418"/>
    <p:sldId id="5166" r:id="rId419"/>
    <p:sldId id="3481" r:id="rId420"/>
    <p:sldId id="5385" r:id="rId421"/>
    <p:sldId id="5212" r:id="rId422"/>
    <p:sldId id="5444" r:id="rId423"/>
    <p:sldId id="5445" r:id="rId424"/>
    <p:sldId id="299" r:id="rId425"/>
    <p:sldId id="817" r:id="rId426"/>
    <p:sldId id="5523" r:id="rId427"/>
    <p:sldId id="5525" r:id="rId428"/>
    <p:sldId id="5526" r:id="rId429"/>
    <p:sldId id="835" r:id="rId430"/>
    <p:sldId id="5527" r:id="rId431"/>
    <p:sldId id="833" r:id="rId432"/>
    <p:sldId id="5528" r:id="rId433"/>
    <p:sldId id="840" r:id="rId434"/>
    <p:sldId id="843" r:id="rId435"/>
    <p:sldId id="831" r:id="rId436"/>
    <p:sldId id="5530" r:id="rId437"/>
    <p:sldId id="827" r:id="rId438"/>
    <p:sldId id="842" r:id="rId439"/>
    <p:sldId id="830" r:id="rId440"/>
    <p:sldId id="836" r:id="rId441"/>
    <p:sldId id="812" r:id="rId442"/>
    <p:sldId id="5532" r:id="rId443"/>
    <p:sldId id="5533" r:id="rId444"/>
    <p:sldId id="837" r:id="rId445"/>
    <p:sldId id="829" r:id="rId446"/>
    <p:sldId id="801" r:id="rId447"/>
    <p:sldId id="813" r:id="rId448"/>
    <p:sldId id="841" r:id="rId449"/>
    <p:sldId id="5534" r:id="rId450"/>
    <p:sldId id="815" r:id="rId451"/>
    <p:sldId id="2254" r:id="rId452"/>
    <p:sldId id="257" r:id="rId453"/>
    <p:sldId id="263" r:id="rId454"/>
    <p:sldId id="262" r:id="rId455"/>
    <p:sldId id="5520" r:id="rId456"/>
    <p:sldId id="265" r:id="rId457"/>
    <p:sldId id="2259" r:id="rId458"/>
    <p:sldId id="5521" r:id="rId459"/>
    <p:sldId id="5536" r:id="rId460"/>
    <p:sldId id="5274" r:id="rId461"/>
    <p:sldId id="5275" r:id="rId462"/>
    <p:sldId id="5276" r:id="rId463"/>
    <p:sldId id="5277" r:id="rId464"/>
    <p:sldId id="5278" r:id="rId465"/>
    <p:sldId id="5279" r:id="rId466"/>
    <p:sldId id="5271" r:id="rId467"/>
    <p:sldId id="5280" r:id="rId468"/>
    <p:sldId id="5281" r:id="rId469"/>
    <p:sldId id="5282" r:id="rId470"/>
    <p:sldId id="5283" r:id="rId471"/>
    <p:sldId id="5270" r:id="rId472"/>
    <p:sldId id="3502" r:id="rId473"/>
  </p:sldIdLst>
  <p:sldSz cx="9906000" cy="6858000" type="A4"/>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12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上原丈林" initials="上原丈林"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99FF"/>
    <a:srgbClr val="0000FF"/>
    <a:srgbClr val="CCECFF"/>
    <a:srgbClr val="DDFFDD"/>
    <a:srgbClr val="FFCC99"/>
    <a:srgbClr val="FFD9FF"/>
    <a:srgbClr val="E5FFFF"/>
    <a:srgbClr val="FF0066"/>
    <a:srgbClr val="FFCCFF"/>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78" autoAdjust="0"/>
    <p:restoredTop sz="93829" autoAdjust="0"/>
  </p:normalViewPr>
  <p:slideViewPr>
    <p:cSldViewPr>
      <p:cViewPr varScale="1">
        <p:scale>
          <a:sx n="100" d="100"/>
          <a:sy n="100" d="100"/>
        </p:scale>
        <p:origin x="72" y="72"/>
      </p:cViewPr>
      <p:guideLst>
        <p:guide orient="horz" pos="2160"/>
        <p:guide pos="31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2.xml"/><Relationship Id="rId299" Type="http://schemas.openxmlformats.org/officeDocument/2006/relationships/slide" Target="slides/slide284.xml"/><Relationship Id="rId21" Type="http://schemas.openxmlformats.org/officeDocument/2006/relationships/slide" Target="slides/slide6.xml"/><Relationship Id="rId63" Type="http://schemas.openxmlformats.org/officeDocument/2006/relationships/slide" Target="slides/slide48.xml"/><Relationship Id="rId159" Type="http://schemas.openxmlformats.org/officeDocument/2006/relationships/slide" Target="slides/slide144.xml"/><Relationship Id="rId324" Type="http://schemas.openxmlformats.org/officeDocument/2006/relationships/slide" Target="slides/slide309.xml"/><Relationship Id="rId366" Type="http://schemas.openxmlformats.org/officeDocument/2006/relationships/slide" Target="slides/slide351.xml"/><Relationship Id="rId170" Type="http://schemas.openxmlformats.org/officeDocument/2006/relationships/slide" Target="slides/slide155.xml"/><Relationship Id="rId226" Type="http://schemas.openxmlformats.org/officeDocument/2006/relationships/slide" Target="slides/slide211.xml"/><Relationship Id="rId433" Type="http://schemas.openxmlformats.org/officeDocument/2006/relationships/slide" Target="slides/slide418.xml"/><Relationship Id="rId268" Type="http://schemas.openxmlformats.org/officeDocument/2006/relationships/slide" Target="slides/slide253.xml"/><Relationship Id="rId475" Type="http://schemas.openxmlformats.org/officeDocument/2006/relationships/commentAuthors" Target="commentAuthors.xml"/><Relationship Id="rId32" Type="http://schemas.openxmlformats.org/officeDocument/2006/relationships/slide" Target="slides/slide17.xml"/><Relationship Id="rId74" Type="http://schemas.openxmlformats.org/officeDocument/2006/relationships/slide" Target="slides/slide59.xml"/><Relationship Id="rId128" Type="http://schemas.openxmlformats.org/officeDocument/2006/relationships/slide" Target="slides/slide113.xml"/><Relationship Id="rId335" Type="http://schemas.openxmlformats.org/officeDocument/2006/relationships/slide" Target="slides/slide320.xml"/><Relationship Id="rId377" Type="http://schemas.openxmlformats.org/officeDocument/2006/relationships/slide" Target="slides/slide362.xml"/><Relationship Id="rId5" Type="http://schemas.openxmlformats.org/officeDocument/2006/relationships/slideMaster" Target="slideMasters/slideMaster5.xml"/><Relationship Id="rId181" Type="http://schemas.openxmlformats.org/officeDocument/2006/relationships/slide" Target="slides/slide166.xml"/><Relationship Id="rId237" Type="http://schemas.openxmlformats.org/officeDocument/2006/relationships/slide" Target="slides/slide222.xml"/><Relationship Id="rId402" Type="http://schemas.openxmlformats.org/officeDocument/2006/relationships/slide" Target="slides/slide387.xml"/><Relationship Id="rId279" Type="http://schemas.openxmlformats.org/officeDocument/2006/relationships/slide" Target="slides/slide264.xml"/><Relationship Id="rId444" Type="http://schemas.openxmlformats.org/officeDocument/2006/relationships/slide" Target="slides/slide429.xml"/><Relationship Id="rId43" Type="http://schemas.openxmlformats.org/officeDocument/2006/relationships/slide" Target="slides/slide28.xml"/><Relationship Id="rId139" Type="http://schemas.openxmlformats.org/officeDocument/2006/relationships/slide" Target="slides/slide124.xml"/><Relationship Id="rId290" Type="http://schemas.openxmlformats.org/officeDocument/2006/relationships/slide" Target="slides/slide275.xml"/><Relationship Id="rId304" Type="http://schemas.openxmlformats.org/officeDocument/2006/relationships/slide" Target="slides/slide289.xml"/><Relationship Id="rId346" Type="http://schemas.openxmlformats.org/officeDocument/2006/relationships/slide" Target="slides/slide331.xml"/><Relationship Id="rId388" Type="http://schemas.openxmlformats.org/officeDocument/2006/relationships/slide" Target="slides/slide373.xml"/><Relationship Id="rId85" Type="http://schemas.openxmlformats.org/officeDocument/2006/relationships/slide" Target="slides/slide70.xml"/><Relationship Id="rId150" Type="http://schemas.openxmlformats.org/officeDocument/2006/relationships/slide" Target="slides/slide135.xml"/><Relationship Id="rId192" Type="http://schemas.openxmlformats.org/officeDocument/2006/relationships/slide" Target="slides/slide177.xml"/><Relationship Id="rId206" Type="http://schemas.openxmlformats.org/officeDocument/2006/relationships/slide" Target="slides/slide191.xml"/><Relationship Id="rId413" Type="http://schemas.openxmlformats.org/officeDocument/2006/relationships/slide" Target="slides/slide398.xml"/><Relationship Id="rId248" Type="http://schemas.openxmlformats.org/officeDocument/2006/relationships/slide" Target="slides/slide233.xml"/><Relationship Id="rId455" Type="http://schemas.openxmlformats.org/officeDocument/2006/relationships/slide" Target="slides/slide440.xml"/><Relationship Id="rId12" Type="http://schemas.openxmlformats.org/officeDocument/2006/relationships/slideMaster" Target="slideMasters/slideMaster12.xml"/><Relationship Id="rId108" Type="http://schemas.openxmlformats.org/officeDocument/2006/relationships/slide" Target="slides/slide93.xml"/><Relationship Id="rId315" Type="http://schemas.openxmlformats.org/officeDocument/2006/relationships/slide" Target="slides/slide300.xml"/><Relationship Id="rId357" Type="http://schemas.openxmlformats.org/officeDocument/2006/relationships/slide" Target="slides/slide342.xml"/><Relationship Id="rId54" Type="http://schemas.openxmlformats.org/officeDocument/2006/relationships/slide" Target="slides/slide39.xml"/><Relationship Id="rId96" Type="http://schemas.openxmlformats.org/officeDocument/2006/relationships/slide" Target="slides/slide81.xml"/><Relationship Id="rId161" Type="http://schemas.openxmlformats.org/officeDocument/2006/relationships/slide" Target="slides/slide146.xml"/><Relationship Id="rId217" Type="http://schemas.openxmlformats.org/officeDocument/2006/relationships/slide" Target="slides/slide202.xml"/><Relationship Id="rId399" Type="http://schemas.openxmlformats.org/officeDocument/2006/relationships/slide" Target="slides/slide384.xml"/><Relationship Id="rId259" Type="http://schemas.openxmlformats.org/officeDocument/2006/relationships/slide" Target="slides/slide244.xml"/><Relationship Id="rId424" Type="http://schemas.openxmlformats.org/officeDocument/2006/relationships/slide" Target="slides/slide409.xml"/><Relationship Id="rId466" Type="http://schemas.openxmlformats.org/officeDocument/2006/relationships/slide" Target="slides/slide451.xml"/><Relationship Id="rId23" Type="http://schemas.openxmlformats.org/officeDocument/2006/relationships/slide" Target="slides/slide8.xml"/><Relationship Id="rId119" Type="http://schemas.openxmlformats.org/officeDocument/2006/relationships/slide" Target="slides/slide104.xml"/><Relationship Id="rId270" Type="http://schemas.openxmlformats.org/officeDocument/2006/relationships/slide" Target="slides/slide255.xml"/><Relationship Id="rId326" Type="http://schemas.openxmlformats.org/officeDocument/2006/relationships/slide" Target="slides/slide311.xml"/><Relationship Id="rId65" Type="http://schemas.openxmlformats.org/officeDocument/2006/relationships/slide" Target="slides/slide50.xml"/><Relationship Id="rId130" Type="http://schemas.openxmlformats.org/officeDocument/2006/relationships/slide" Target="slides/slide115.xml"/><Relationship Id="rId368" Type="http://schemas.openxmlformats.org/officeDocument/2006/relationships/slide" Target="slides/slide353.xml"/><Relationship Id="rId172" Type="http://schemas.openxmlformats.org/officeDocument/2006/relationships/slide" Target="slides/slide157.xml"/><Relationship Id="rId228" Type="http://schemas.openxmlformats.org/officeDocument/2006/relationships/slide" Target="slides/slide213.xml"/><Relationship Id="rId435" Type="http://schemas.openxmlformats.org/officeDocument/2006/relationships/slide" Target="slides/slide420.xml"/><Relationship Id="rId477" Type="http://schemas.openxmlformats.org/officeDocument/2006/relationships/viewProps" Target="viewProps.xml"/><Relationship Id="rId281" Type="http://schemas.openxmlformats.org/officeDocument/2006/relationships/slide" Target="slides/slide266.xml"/><Relationship Id="rId337" Type="http://schemas.openxmlformats.org/officeDocument/2006/relationships/slide" Target="slides/slide322.xml"/><Relationship Id="rId34" Type="http://schemas.openxmlformats.org/officeDocument/2006/relationships/slide" Target="slides/slide19.xml"/><Relationship Id="rId76" Type="http://schemas.openxmlformats.org/officeDocument/2006/relationships/slide" Target="slides/slide61.xml"/><Relationship Id="rId141" Type="http://schemas.openxmlformats.org/officeDocument/2006/relationships/slide" Target="slides/slide126.xml"/><Relationship Id="rId379" Type="http://schemas.openxmlformats.org/officeDocument/2006/relationships/slide" Target="slides/slide364.xml"/><Relationship Id="rId7" Type="http://schemas.openxmlformats.org/officeDocument/2006/relationships/slideMaster" Target="slideMasters/slideMaster7.xml"/><Relationship Id="rId183" Type="http://schemas.openxmlformats.org/officeDocument/2006/relationships/slide" Target="slides/slide168.xml"/><Relationship Id="rId239" Type="http://schemas.openxmlformats.org/officeDocument/2006/relationships/slide" Target="slides/slide224.xml"/><Relationship Id="rId390" Type="http://schemas.openxmlformats.org/officeDocument/2006/relationships/slide" Target="slides/slide375.xml"/><Relationship Id="rId404" Type="http://schemas.openxmlformats.org/officeDocument/2006/relationships/slide" Target="slides/slide389.xml"/><Relationship Id="rId446" Type="http://schemas.openxmlformats.org/officeDocument/2006/relationships/slide" Target="slides/slide431.xml"/><Relationship Id="rId250" Type="http://schemas.openxmlformats.org/officeDocument/2006/relationships/slide" Target="slides/slide235.xml"/><Relationship Id="rId292" Type="http://schemas.openxmlformats.org/officeDocument/2006/relationships/slide" Target="slides/slide277.xml"/><Relationship Id="rId306" Type="http://schemas.openxmlformats.org/officeDocument/2006/relationships/slide" Target="slides/slide291.xml"/><Relationship Id="rId45" Type="http://schemas.openxmlformats.org/officeDocument/2006/relationships/slide" Target="slides/slide30.xml"/><Relationship Id="rId87" Type="http://schemas.openxmlformats.org/officeDocument/2006/relationships/slide" Target="slides/slide72.xml"/><Relationship Id="rId110" Type="http://schemas.openxmlformats.org/officeDocument/2006/relationships/slide" Target="slides/slide95.xml"/><Relationship Id="rId348" Type="http://schemas.openxmlformats.org/officeDocument/2006/relationships/slide" Target="slides/slide333.xml"/><Relationship Id="rId152" Type="http://schemas.openxmlformats.org/officeDocument/2006/relationships/slide" Target="slides/slide137.xml"/><Relationship Id="rId194" Type="http://schemas.openxmlformats.org/officeDocument/2006/relationships/slide" Target="slides/slide179.xml"/><Relationship Id="rId208" Type="http://schemas.openxmlformats.org/officeDocument/2006/relationships/slide" Target="slides/slide193.xml"/><Relationship Id="rId415" Type="http://schemas.openxmlformats.org/officeDocument/2006/relationships/slide" Target="slides/slide400.xml"/><Relationship Id="rId457" Type="http://schemas.openxmlformats.org/officeDocument/2006/relationships/slide" Target="slides/slide442.xml"/><Relationship Id="rId261" Type="http://schemas.openxmlformats.org/officeDocument/2006/relationships/slide" Target="slides/slide246.xml"/><Relationship Id="rId14" Type="http://schemas.openxmlformats.org/officeDocument/2006/relationships/slideMaster" Target="slideMasters/slideMaster14.xml"/><Relationship Id="rId56" Type="http://schemas.openxmlformats.org/officeDocument/2006/relationships/slide" Target="slides/slide41.xml"/><Relationship Id="rId317" Type="http://schemas.openxmlformats.org/officeDocument/2006/relationships/slide" Target="slides/slide302.xml"/><Relationship Id="rId359" Type="http://schemas.openxmlformats.org/officeDocument/2006/relationships/slide" Target="slides/slide344.xml"/><Relationship Id="rId98" Type="http://schemas.openxmlformats.org/officeDocument/2006/relationships/slide" Target="slides/slide83.xml"/><Relationship Id="rId121" Type="http://schemas.openxmlformats.org/officeDocument/2006/relationships/slide" Target="slides/slide106.xml"/><Relationship Id="rId163" Type="http://schemas.openxmlformats.org/officeDocument/2006/relationships/slide" Target="slides/slide148.xml"/><Relationship Id="rId219" Type="http://schemas.openxmlformats.org/officeDocument/2006/relationships/slide" Target="slides/slide204.xml"/><Relationship Id="rId370" Type="http://schemas.openxmlformats.org/officeDocument/2006/relationships/slide" Target="slides/slide355.xml"/><Relationship Id="rId426" Type="http://schemas.openxmlformats.org/officeDocument/2006/relationships/slide" Target="slides/slide411.xml"/><Relationship Id="rId230" Type="http://schemas.openxmlformats.org/officeDocument/2006/relationships/slide" Target="slides/slide215.xml"/><Relationship Id="rId468" Type="http://schemas.openxmlformats.org/officeDocument/2006/relationships/slide" Target="slides/slide453.xml"/><Relationship Id="rId25" Type="http://schemas.openxmlformats.org/officeDocument/2006/relationships/slide" Target="slides/slide10.xml"/><Relationship Id="rId67" Type="http://schemas.openxmlformats.org/officeDocument/2006/relationships/slide" Target="slides/slide52.xml"/><Relationship Id="rId272" Type="http://schemas.openxmlformats.org/officeDocument/2006/relationships/slide" Target="slides/slide257.xml"/><Relationship Id="rId328" Type="http://schemas.openxmlformats.org/officeDocument/2006/relationships/slide" Target="slides/slide313.xml"/><Relationship Id="rId132" Type="http://schemas.openxmlformats.org/officeDocument/2006/relationships/slide" Target="slides/slide117.xml"/><Relationship Id="rId174" Type="http://schemas.openxmlformats.org/officeDocument/2006/relationships/slide" Target="slides/slide159.xml"/><Relationship Id="rId381" Type="http://schemas.openxmlformats.org/officeDocument/2006/relationships/slide" Target="slides/slide366.xml"/><Relationship Id="rId241" Type="http://schemas.openxmlformats.org/officeDocument/2006/relationships/slide" Target="slides/slide226.xml"/><Relationship Id="rId437" Type="http://schemas.openxmlformats.org/officeDocument/2006/relationships/slide" Target="slides/slide422.xml"/><Relationship Id="rId479" Type="http://schemas.openxmlformats.org/officeDocument/2006/relationships/tableStyles" Target="tableStyles.xml"/><Relationship Id="rId36" Type="http://schemas.openxmlformats.org/officeDocument/2006/relationships/slide" Target="slides/slide21.xml"/><Relationship Id="rId283" Type="http://schemas.openxmlformats.org/officeDocument/2006/relationships/slide" Target="slides/slide268.xml"/><Relationship Id="rId339" Type="http://schemas.openxmlformats.org/officeDocument/2006/relationships/slide" Target="slides/slide324.xml"/><Relationship Id="rId78" Type="http://schemas.openxmlformats.org/officeDocument/2006/relationships/slide" Target="slides/slide63.xml"/><Relationship Id="rId101" Type="http://schemas.openxmlformats.org/officeDocument/2006/relationships/slide" Target="slides/slide86.xml"/><Relationship Id="rId143" Type="http://schemas.openxmlformats.org/officeDocument/2006/relationships/slide" Target="slides/slide128.xml"/><Relationship Id="rId185" Type="http://schemas.openxmlformats.org/officeDocument/2006/relationships/slide" Target="slides/slide170.xml"/><Relationship Id="rId350" Type="http://schemas.openxmlformats.org/officeDocument/2006/relationships/slide" Target="slides/slide335.xml"/><Relationship Id="rId406" Type="http://schemas.openxmlformats.org/officeDocument/2006/relationships/slide" Target="slides/slide391.xml"/><Relationship Id="rId9" Type="http://schemas.openxmlformats.org/officeDocument/2006/relationships/slideMaster" Target="slideMasters/slideMaster9.xml"/><Relationship Id="rId210" Type="http://schemas.openxmlformats.org/officeDocument/2006/relationships/slide" Target="slides/slide195.xml"/><Relationship Id="rId392" Type="http://schemas.openxmlformats.org/officeDocument/2006/relationships/slide" Target="slides/slide377.xml"/><Relationship Id="rId448" Type="http://schemas.openxmlformats.org/officeDocument/2006/relationships/slide" Target="slides/slide433.xml"/><Relationship Id="rId252" Type="http://schemas.openxmlformats.org/officeDocument/2006/relationships/slide" Target="slides/slide237.xml"/><Relationship Id="rId294" Type="http://schemas.openxmlformats.org/officeDocument/2006/relationships/slide" Target="slides/slide279.xml"/><Relationship Id="rId308" Type="http://schemas.openxmlformats.org/officeDocument/2006/relationships/slide" Target="slides/slide293.xml"/><Relationship Id="rId47" Type="http://schemas.openxmlformats.org/officeDocument/2006/relationships/slide" Target="slides/slide32.xml"/><Relationship Id="rId89" Type="http://schemas.openxmlformats.org/officeDocument/2006/relationships/slide" Target="slides/slide74.xml"/><Relationship Id="rId112" Type="http://schemas.openxmlformats.org/officeDocument/2006/relationships/slide" Target="slides/slide97.xml"/><Relationship Id="rId154" Type="http://schemas.openxmlformats.org/officeDocument/2006/relationships/slide" Target="slides/slide139.xml"/><Relationship Id="rId361" Type="http://schemas.openxmlformats.org/officeDocument/2006/relationships/slide" Target="slides/slide346.xml"/><Relationship Id="rId196" Type="http://schemas.openxmlformats.org/officeDocument/2006/relationships/slide" Target="slides/slide181.xml"/><Relationship Id="rId417" Type="http://schemas.openxmlformats.org/officeDocument/2006/relationships/slide" Target="slides/slide402.xml"/><Relationship Id="rId459" Type="http://schemas.openxmlformats.org/officeDocument/2006/relationships/slide" Target="slides/slide444.xml"/><Relationship Id="rId16" Type="http://schemas.openxmlformats.org/officeDocument/2006/relationships/slide" Target="slides/slide1.xml"/><Relationship Id="rId221" Type="http://schemas.openxmlformats.org/officeDocument/2006/relationships/slide" Target="slides/slide206.xml"/><Relationship Id="rId263" Type="http://schemas.openxmlformats.org/officeDocument/2006/relationships/slide" Target="slides/slide248.xml"/><Relationship Id="rId319" Type="http://schemas.openxmlformats.org/officeDocument/2006/relationships/slide" Target="slides/slide304.xml"/><Relationship Id="rId470" Type="http://schemas.openxmlformats.org/officeDocument/2006/relationships/slide" Target="slides/slide455.xml"/><Relationship Id="rId58" Type="http://schemas.openxmlformats.org/officeDocument/2006/relationships/slide" Target="slides/slide43.xml"/><Relationship Id="rId123" Type="http://schemas.openxmlformats.org/officeDocument/2006/relationships/slide" Target="slides/slide108.xml"/><Relationship Id="rId330" Type="http://schemas.openxmlformats.org/officeDocument/2006/relationships/slide" Target="slides/slide315.xml"/><Relationship Id="rId165" Type="http://schemas.openxmlformats.org/officeDocument/2006/relationships/slide" Target="slides/slide150.xml"/><Relationship Id="rId372" Type="http://schemas.openxmlformats.org/officeDocument/2006/relationships/slide" Target="slides/slide357.xml"/><Relationship Id="rId428" Type="http://schemas.openxmlformats.org/officeDocument/2006/relationships/slide" Target="slides/slide413.xml"/><Relationship Id="rId232" Type="http://schemas.openxmlformats.org/officeDocument/2006/relationships/slide" Target="slides/slide217.xml"/><Relationship Id="rId274" Type="http://schemas.openxmlformats.org/officeDocument/2006/relationships/slide" Target="slides/slide259.xml"/><Relationship Id="rId27" Type="http://schemas.openxmlformats.org/officeDocument/2006/relationships/slide" Target="slides/slide12.xml"/><Relationship Id="rId69" Type="http://schemas.openxmlformats.org/officeDocument/2006/relationships/slide" Target="slides/slide54.xml"/><Relationship Id="rId134" Type="http://schemas.openxmlformats.org/officeDocument/2006/relationships/slide" Target="slides/slide119.xml"/><Relationship Id="rId80" Type="http://schemas.openxmlformats.org/officeDocument/2006/relationships/slide" Target="slides/slide65.xml"/><Relationship Id="rId176" Type="http://schemas.openxmlformats.org/officeDocument/2006/relationships/slide" Target="slides/slide161.xml"/><Relationship Id="rId341" Type="http://schemas.openxmlformats.org/officeDocument/2006/relationships/slide" Target="slides/slide326.xml"/><Relationship Id="rId383" Type="http://schemas.openxmlformats.org/officeDocument/2006/relationships/slide" Target="slides/slide368.xml"/><Relationship Id="rId439" Type="http://schemas.openxmlformats.org/officeDocument/2006/relationships/slide" Target="slides/slide424.xml"/><Relationship Id="rId201" Type="http://schemas.openxmlformats.org/officeDocument/2006/relationships/slide" Target="slides/slide186.xml"/><Relationship Id="rId243" Type="http://schemas.openxmlformats.org/officeDocument/2006/relationships/slide" Target="slides/slide228.xml"/><Relationship Id="rId285" Type="http://schemas.openxmlformats.org/officeDocument/2006/relationships/slide" Target="slides/slide270.xml"/><Relationship Id="rId450" Type="http://schemas.openxmlformats.org/officeDocument/2006/relationships/slide" Target="slides/slide435.xml"/><Relationship Id="rId38" Type="http://schemas.openxmlformats.org/officeDocument/2006/relationships/slide" Target="slides/slide23.xml"/><Relationship Id="rId103" Type="http://schemas.openxmlformats.org/officeDocument/2006/relationships/slide" Target="slides/slide88.xml"/><Relationship Id="rId310" Type="http://schemas.openxmlformats.org/officeDocument/2006/relationships/slide" Target="slides/slide295.xml"/><Relationship Id="rId91" Type="http://schemas.openxmlformats.org/officeDocument/2006/relationships/slide" Target="slides/slide76.xml"/><Relationship Id="rId145" Type="http://schemas.openxmlformats.org/officeDocument/2006/relationships/slide" Target="slides/slide130.xml"/><Relationship Id="rId187" Type="http://schemas.openxmlformats.org/officeDocument/2006/relationships/slide" Target="slides/slide172.xml"/><Relationship Id="rId352" Type="http://schemas.openxmlformats.org/officeDocument/2006/relationships/slide" Target="slides/slide337.xml"/><Relationship Id="rId394" Type="http://schemas.openxmlformats.org/officeDocument/2006/relationships/slide" Target="slides/slide379.xml"/><Relationship Id="rId408" Type="http://schemas.openxmlformats.org/officeDocument/2006/relationships/slide" Target="slides/slide393.xml"/><Relationship Id="rId212" Type="http://schemas.openxmlformats.org/officeDocument/2006/relationships/slide" Target="slides/slide197.xml"/><Relationship Id="rId254" Type="http://schemas.openxmlformats.org/officeDocument/2006/relationships/slide" Target="slides/slide239.xml"/><Relationship Id="rId49" Type="http://schemas.openxmlformats.org/officeDocument/2006/relationships/slide" Target="slides/slide34.xml"/><Relationship Id="rId114" Type="http://schemas.openxmlformats.org/officeDocument/2006/relationships/slide" Target="slides/slide99.xml"/><Relationship Id="rId296" Type="http://schemas.openxmlformats.org/officeDocument/2006/relationships/slide" Target="slides/slide281.xml"/><Relationship Id="rId461" Type="http://schemas.openxmlformats.org/officeDocument/2006/relationships/slide" Target="slides/slide446.xml"/><Relationship Id="rId60" Type="http://schemas.openxmlformats.org/officeDocument/2006/relationships/slide" Target="slides/slide45.xml"/><Relationship Id="rId156" Type="http://schemas.openxmlformats.org/officeDocument/2006/relationships/slide" Target="slides/slide141.xml"/><Relationship Id="rId198" Type="http://schemas.openxmlformats.org/officeDocument/2006/relationships/slide" Target="slides/slide183.xml"/><Relationship Id="rId321" Type="http://schemas.openxmlformats.org/officeDocument/2006/relationships/slide" Target="slides/slide306.xml"/><Relationship Id="rId363" Type="http://schemas.openxmlformats.org/officeDocument/2006/relationships/slide" Target="slides/slide348.xml"/><Relationship Id="rId419" Type="http://schemas.openxmlformats.org/officeDocument/2006/relationships/slide" Target="slides/slide404.xml"/><Relationship Id="rId223" Type="http://schemas.openxmlformats.org/officeDocument/2006/relationships/slide" Target="slides/slide208.xml"/><Relationship Id="rId430" Type="http://schemas.openxmlformats.org/officeDocument/2006/relationships/slide" Target="slides/slide415.xml"/><Relationship Id="rId18" Type="http://schemas.openxmlformats.org/officeDocument/2006/relationships/slide" Target="slides/slide3.xml"/><Relationship Id="rId265" Type="http://schemas.openxmlformats.org/officeDocument/2006/relationships/slide" Target="slides/slide250.xml"/><Relationship Id="rId472" Type="http://schemas.openxmlformats.org/officeDocument/2006/relationships/slide" Target="slides/slide457.xml"/><Relationship Id="rId125" Type="http://schemas.openxmlformats.org/officeDocument/2006/relationships/slide" Target="slides/slide110.xml"/><Relationship Id="rId167" Type="http://schemas.openxmlformats.org/officeDocument/2006/relationships/slide" Target="slides/slide152.xml"/><Relationship Id="rId332" Type="http://schemas.openxmlformats.org/officeDocument/2006/relationships/slide" Target="slides/slide317.xml"/><Relationship Id="rId374" Type="http://schemas.openxmlformats.org/officeDocument/2006/relationships/slide" Target="slides/slide359.xml"/><Relationship Id="rId71" Type="http://schemas.openxmlformats.org/officeDocument/2006/relationships/slide" Target="slides/slide56.xml"/><Relationship Id="rId234" Type="http://schemas.openxmlformats.org/officeDocument/2006/relationships/slide" Target="slides/slide219.xml"/><Relationship Id="rId2" Type="http://schemas.openxmlformats.org/officeDocument/2006/relationships/slideMaster" Target="slideMasters/slideMaster2.xml"/><Relationship Id="rId29" Type="http://schemas.openxmlformats.org/officeDocument/2006/relationships/slide" Target="slides/slide14.xml"/><Relationship Id="rId276" Type="http://schemas.openxmlformats.org/officeDocument/2006/relationships/slide" Target="slides/slide261.xml"/><Relationship Id="rId441" Type="http://schemas.openxmlformats.org/officeDocument/2006/relationships/slide" Target="slides/slide426.xml"/><Relationship Id="rId40" Type="http://schemas.openxmlformats.org/officeDocument/2006/relationships/slide" Target="slides/slide25.xml"/><Relationship Id="rId136" Type="http://schemas.openxmlformats.org/officeDocument/2006/relationships/slide" Target="slides/slide121.xml"/><Relationship Id="rId178" Type="http://schemas.openxmlformats.org/officeDocument/2006/relationships/slide" Target="slides/slide163.xml"/><Relationship Id="rId301" Type="http://schemas.openxmlformats.org/officeDocument/2006/relationships/slide" Target="slides/slide286.xml"/><Relationship Id="rId343" Type="http://schemas.openxmlformats.org/officeDocument/2006/relationships/slide" Target="slides/slide328.xml"/><Relationship Id="rId82" Type="http://schemas.openxmlformats.org/officeDocument/2006/relationships/slide" Target="slides/slide67.xml"/><Relationship Id="rId203" Type="http://schemas.openxmlformats.org/officeDocument/2006/relationships/slide" Target="slides/slide188.xml"/><Relationship Id="rId385" Type="http://schemas.openxmlformats.org/officeDocument/2006/relationships/slide" Target="slides/slide370.xml"/><Relationship Id="rId245" Type="http://schemas.openxmlformats.org/officeDocument/2006/relationships/slide" Target="slides/slide230.xml"/><Relationship Id="rId287" Type="http://schemas.openxmlformats.org/officeDocument/2006/relationships/slide" Target="slides/slide272.xml"/><Relationship Id="rId410" Type="http://schemas.openxmlformats.org/officeDocument/2006/relationships/slide" Target="slides/slide395.xml"/><Relationship Id="rId452" Type="http://schemas.openxmlformats.org/officeDocument/2006/relationships/slide" Target="slides/slide437.xml"/><Relationship Id="rId105" Type="http://schemas.openxmlformats.org/officeDocument/2006/relationships/slide" Target="slides/slide90.xml"/><Relationship Id="rId147" Type="http://schemas.openxmlformats.org/officeDocument/2006/relationships/slide" Target="slides/slide132.xml"/><Relationship Id="rId312" Type="http://schemas.openxmlformats.org/officeDocument/2006/relationships/slide" Target="slides/slide297.xml"/><Relationship Id="rId354" Type="http://schemas.openxmlformats.org/officeDocument/2006/relationships/slide" Target="slides/slide339.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189" Type="http://schemas.openxmlformats.org/officeDocument/2006/relationships/slide" Target="slides/slide174.xml"/><Relationship Id="rId375" Type="http://schemas.openxmlformats.org/officeDocument/2006/relationships/slide" Target="slides/slide360.xml"/><Relationship Id="rId396" Type="http://schemas.openxmlformats.org/officeDocument/2006/relationships/slide" Target="slides/slide381.xml"/><Relationship Id="rId3" Type="http://schemas.openxmlformats.org/officeDocument/2006/relationships/slideMaster" Target="slideMasters/slideMaster3.xml"/><Relationship Id="rId214" Type="http://schemas.openxmlformats.org/officeDocument/2006/relationships/slide" Target="slides/slide199.xml"/><Relationship Id="rId235" Type="http://schemas.openxmlformats.org/officeDocument/2006/relationships/slide" Target="slides/slide220.xml"/><Relationship Id="rId256" Type="http://schemas.openxmlformats.org/officeDocument/2006/relationships/slide" Target="slides/slide241.xml"/><Relationship Id="rId277" Type="http://schemas.openxmlformats.org/officeDocument/2006/relationships/slide" Target="slides/slide262.xml"/><Relationship Id="rId298" Type="http://schemas.openxmlformats.org/officeDocument/2006/relationships/slide" Target="slides/slide283.xml"/><Relationship Id="rId400" Type="http://schemas.openxmlformats.org/officeDocument/2006/relationships/slide" Target="slides/slide385.xml"/><Relationship Id="rId421" Type="http://schemas.openxmlformats.org/officeDocument/2006/relationships/slide" Target="slides/slide406.xml"/><Relationship Id="rId442" Type="http://schemas.openxmlformats.org/officeDocument/2006/relationships/slide" Target="slides/slide427.xml"/><Relationship Id="rId463" Type="http://schemas.openxmlformats.org/officeDocument/2006/relationships/slide" Target="slides/slide448.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302" Type="http://schemas.openxmlformats.org/officeDocument/2006/relationships/slide" Target="slides/slide287.xml"/><Relationship Id="rId323" Type="http://schemas.openxmlformats.org/officeDocument/2006/relationships/slide" Target="slides/slide308.xml"/><Relationship Id="rId344" Type="http://schemas.openxmlformats.org/officeDocument/2006/relationships/slide" Target="slides/slide329.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179" Type="http://schemas.openxmlformats.org/officeDocument/2006/relationships/slide" Target="slides/slide164.xml"/><Relationship Id="rId365" Type="http://schemas.openxmlformats.org/officeDocument/2006/relationships/slide" Target="slides/slide350.xml"/><Relationship Id="rId386" Type="http://schemas.openxmlformats.org/officeDocument/2006/relationships/slide" Target="slides/slide371.xml"/><Relationship Id="rId190" Type="http://schemas.openxmlformats.org/officeDocument/2006/relationships/slide" Target="slides/slide175.xml"/><Relationship Id="rId204" Type="http://schemas.openxmlformats.org/officeDocument/2006/relationships/slide" Target="slides/slide189.xml"/><Relationship Id="rId225" Type="http://schemas.openxmlformats.org/officeDocument/2006/relationships/slide" Target="slides/slide210.xml"/><Relationship Id="rId246" Type="http://schemas.openxmlformats.org/officeDocument/2006/relationships/slide" Target="slides/slide231.xml"/><Relationship Id="rId267" Type="http://schemas.openxmlformats.org/officeDocument/2006/relationships/slide" Target="slides/slide252.xml"/><Relationship Id="rId288" Type="http://schemas.openxmlformats.org/officeDocument/2006/relationships/slide" Target="slides/slide273.xml"/><Relationship Id="rId411" Type="http://schemas.openxmlformats.org/officeDocument/2006/relationships/slide" Target="slides/slide396.xml"/><Relationship Id="rId432" Type="http://schemas.openxmlformats.org/officeDocument/2006/relationships/slide" Target="slides/slide417.xml"/><Relationship Id="rId453" Type="http://schemas.openxmlformats.org/officeDocument/2006/relationships/slide" Target="slides/slide438.xml"/><Relationship Id="rId474" Type="http://schemas.openxmlformats.org/officeDocument/2006/relationships/notesMaster" Target="notesMasters/notesMaster1.xml"/><Relationship Id="rId106" Type="http://schemas.openxmlformats.org/officeDocument/2006/relationships/slide" Target="slides/slide91.xml"/><Relationship Id="rId127" Type="http://schemas.openxmlformats.org/officeDocument/2006/relationships/slide" Target="slides/slide112.xml"/><Relationship Id="rId313" Type="http://schemas.openxmlformats.org/officeDocument/2006/relationships/slide" Target="slides/slide298.xml"/><Relationship Id="rId10" Type="http://schemas.openxmlformats.org/officeDocument/2006/relationships/slideMaster" Target="slideMasters/slideMaster10.xml"/><Relationship Id="rId31" Type="http://schemas.openxmlformats.org/officeDocument/2006/relationships/slide" Target="slides/slide16.xml"/><Relationship Id="rId52" Type="http://schemas.openxmlformats.org/officeDocument/2006/relationships/slide" Target="slides/slide37.xml"/><Relationship Id="rId73" Type="http://schemas.openxmlformats.org/officeDocument/2006/relationships/slide" Target="slides/slide58.xml"/><Relationship Id="rId94" Type="http://schemas.openxmlformats.org/officeDocument/2006/relationships/slide" Target="slides/slide79.xml"/><Relationship Id="rId148" Type="http://schemas.openxmlformats.org/officeDocument/2006/relationships/slide" Target="slides/slide133.xml"/><Relationship Id="rId169" Type="http://schemas.openxmlformats.org/officeDocument/2006/relationships/slide" Target="slides/slide154.xml"/><Relationship Id="rId334" Type="http://schemas.openxmlformats.org/officeDocument/2006/relationships/slide" Target="slides/slide319.xml"/><Relationship Id="rId355" Type="http://schemas.openxmlformats.org/officeDocument/2006/relationships/slide" Target="slides/slide340.xml"/><Relationship Id="rId376" Type="http://schemas.openxmlformats.org/officeDocument/2006/relationships/slide" Target="slides/slide361.xml"/><Relationship Id="rId397" Type="http://schemas.openxmlformats.org/officeDocument/2006/relationships/slide" Target="slides/slide382.xml"/><Relationship Id="rId4" Type="http://schemas.openxmlformats.org/officeDocument/2006/relationships/slideMaster" Target="slideMasters/slideMaster4.xml"/><Relationship Id="rId180" Type="http://schemas.openxmlformats.org/officeDocument/2006/relationships/slide" Target="slides/slide165.xml"/><Relationship Id="rId215" Type="http://schemas.openxmlformats.org/officeDocument/2006/relationships/slide" Target="slides/slide200.xml"/><Relationship Id="rId236" Type="http://schemas.openxmlformats.org/officeDocument/2006/relationships/slide" Target="slides/slide221.xml"/><Relationship Id="rId257" Type="http://schemas.openxmlformats.org/officeDocument/2006/relationships/slide" Target="slides/slide242.xml"/><Relationship Id="rId278" Type="http://schemas.openxmlformats.org/officeDocument/2006/relationships/slide" Target="slides/slide263.xml"/><Relationship Id="rId401" Type="http://schemas.openxmlformats.org/officeDocument/2006/relationships/slide" Target="slides/slide386.xml"/><Relationship Id="rId422" Type="http://schemas.openxmlformats.org/officeDocument/2006/relationships/slide" Target="slides/slide407.xml"/><Relationship Id="rId443" Type="http://schemas.openxmlformats.org/officeDocument/2006/relationships/slide" Target="slides/slide428.xml"/><Relationship Id="rId464" Type="http://schemas.openxmlformats.org/officeDocument/2006/relationships/slide" Target="slides/slide449.xml"/><Relationship Id="rId303" Type="http://schemas.openxmlformats.org/officeDocument/2006/relationships/slide" Target="slides/slide288.xml"/><Relationship Id="rId42" Type="http://schemas.openxmlformats.org/officeDocument/2006/relationships/slide" Target="slides/slide27.xml"/><Relationship Id="rId84" Type="http://schemas.openxmlformats.org/officeDocument/2006/relationships/slide" Target="slides/slide69.xml"/><Relationship Id="rId138" Type="http://schemas.openxmlformats.org/officeDocument/2006/relationships/slide" Target="slides/slide123.xml"/><Relationship Id="rId345" Type="http://schemas.openxmlformats.org/officeDocument/2006/relationships/slide" Target="slides/slide330.xml"/><Relationship Id="rId387" Type="http://schemas.openxmlformats.org/officeDocument/2006/relationships/slide" Target="slides/slide372.xml"/><Relationship Id="rId191" Type="http://schemas.openxmlformats.org/officeDocument/2006/relationships/slide" Target="slides/slide176.xml"/><Relationship Id="rId205" Type="http://schemas.openxmlformats.org/officeDocument/2006/relationships/slide" Target="slides/slide190.xml"/><Relationship Id="rId247" Type="http://schemas.openxmlformats.org/officeDocument/2006/relationships/slide" Target="slides/slide232.xml"/><Relationship Id="rId412" Type="http://schemas.openxmlformats.org/officeDocument/2006/relationships/slide" Target="slides/slide397.xml"/><Relationship Id="rId107" Type="http://schemas.openxmlformats.org/officeDocument/2006/relationships/slide" Target="slides/slide92.xml"/><Relationship Id="rId289" Type="http://schemas.openxmlformats.org/officeDocument/2006/relationships/slide" Target="slides/slide274.xml"/><Relationship Id="rId454" Type="http://schemas.openxmlformats.org/officeDocument/2006/relationships/slide" Target="slides/slide439.xml"/><Relationship Id="rId11" Type="http://schemas.openxmlformats.org/officeDocument/2006/relationships/slideMaster" Target="slideMasters/slideMaster11.xml"/><Relationship Id="rId53" Type="http://schemas.openxmlformats.org/officeDocument/2006/relationships/slide" Target="slides/slide38.xml"/><Relationship Id="rId149" Type="http://schemas.openxmlformats.org/officeDocument/2006/relationships/slide" Target="slides/slide134.xml"/><Relationship Id="rId314" Type="http://schemas.openxmlformats.org/officeDocument/2006/relationships/slide" Target="slides/slide299.xml"/><Relationship Id="rId356" Type="http://schemas.openxmlformats.org/officeDocument/2006/relationships/slide" Target="slides/slide341.xml"/><Relationship Id="rId398" Type="http://schemas.openxmlformats.org/officeDocument/2006/relationships/slide" Target="slides/slide383.xml"/><Relationship Id="rId95" Type="http://schemas.openxmlformats.org/officeDocument/2006/relationships/slide" Target="slides/slide80.xml"/><Relationship Id="rId160" Type="http://schemas.openxmlformats.org/officeDocument/2006/relationships/slide" Target="slides/slide145.xml"/><Relationship Id="rId216" Type="http://schemas.openxmlformats.org/officeDocument/2006/relationships/slide" Target="slides/slide201.xml"/><Relationship Id="rId423" Type="http://schemas.openxmlformats.org/officeDocument/2006/relationships/slide" Target="slides/slide408.xml"/><Relationship Id="rId258" Type="http://schemas.openxmlformats.org/officeDocument/2006/relationships/slide" Target="slides/slide243.xml"/><Relationship Id="rId465" Type="http://schemas.openxmlformats.org/officeDocument/2006/relationships/slide" Target="slides/slide450.xml"/><Relationship Id="rId22" Type="http://schemas.openxmlformats.org/officeDocument/2006/relationships/slide" Target="slides/slide7.xml"/><Relationship Id="rId64" Type="http://schemas.openxmlformats.org/officeDocument/2006/relationships/slide" Target="slides/slide49.xml"/><Relationship Id="rId118" Type="http://schemas.openxmlformats.org/officeDocument/2006/relationships/slide" Target="slides/slide103.xml"/><Relationship Id="rId325" Type="http://schemas.openxmlformats.org/officeDocument/2006/relationships/slide" Target="slides/slide310.xml"/><Relationship Id="rId367" Type="http://schemas.openxmlformats.org/officeDocument/2006/relationships/slide" Target="slides/slide352.xml"/><Relationship Id="rId171" Type="http://schemas.openxmlformats.org/officeDocument/2006/relationships/slide" Target="slides/slide156.xml"/><Relationship Id="rId227" Type="http://schemas.openxmlformats.org/officeDocument/2006/relationships/slide" Target="slides/slide212.xml"/><Relationship Id="rId269" Type="http://schemas.openxmlformats.org/officeDocument/2006/relationships/slide" Target="slides/slide254.xml"/><Relationship Id="rId434" Type="http://schemas.openxmlformats.org/officeDocument/2006/relationships/slide" Target="slides/slide419.xml"/><Relationship Id="rId476" Type="http://schemas.openxmlformats.org/officeDocument/2006/relationships/presProps" Target="presProps.xml"/><Relationship Id="rId33" Type="http://schemas.openxmlformats.org/officeDocument/2006/relationships/slide" Target="slides/slide18.xml"/><Relationship Id="rId129" Type="http://schemas.openxmlformats.org/officeDocument/2006/relationships/slide" Target="slides/slide114.xml"/><Relationship Id="rId280" Type="http://schemas.openxmlformats.org/officeDocument/2006/relationships/slide" Target="slides/slide265.xml"/><Relationship Id="rId336" Type="http://schemas.openxmlformats.org/officeDocument/2006/relationships/slide" Target="slides/slide321.xml"/><Relationship Id="rId75" Type="http://schemas.openxmlformats.org/officeDocument/2006/relationships/slide" Target="slides/slide60.xml"/><Relationship Id="rId140" Type="http://schemas.openxmlformats.org/officeDocument/2006/relationships/slide" Target="slides/slide125.xml"/><Relationship Id="rId182" Type="http://schemas.openxmlformats.org/officeDocument/2006/relationships/slide" Target="slides/slide167.xml"/><Relationship Id="rId378" Type="http://schemas.openxmlformats.org/officeDocument/2006/relationships/slide" Target="slides/slide363.xml"/><Relationship Id="rId403" Type="http://schemas.openxmlformats.org/officeDocument/2006/relationships/slide" Target="slides/slide388.xml"/><Relationship Id="rId6" Type="http://schemas.openxmlformats.org/officeDocument/2006/relationships/slideMaster" Target="slideMasters/slideMaster6.xml"/><Relationship Id="rId238" Type="http://schemas.openxmlformats.org/officeDocument/2006/relationships/slide" Target="slides/slide223.xml"/><Relationship Id="rId445" Type="http://schemas.openxmlformats.org/officeDocument/2006/relationships/slide" Target="slides/slide430.xml"/><Relationship Id="rId291" Type="http://schemas.openxmlformats.org/officeDocument/2006/relationships/slide" Target="slides/slide276.xml"/><Relationship Id="rId305" Type="http://schemas.openxmlformats.org/officeDocument/2006/relationships/slide" Target="slides/slide290.xml"/><Relationship Id="rId347" Type="http://schemas.openxmlformats.org/officeDocument/2006/relationships/slide" Target="slides/slide332.xml"/><Relationship Id="rId44" Type="http://schemas.openxmlformats.org/officeDocument/2006/relationships/slide" Target="slides/slide29.xml"/><Relationship Id="rId86" Type="http://schemas.openxmlformats.org/officeDocument/2006/relationships/slide" Target="slides/slide71.xml"/><Relationship Id="rId151" Type="http://schemas.openxmlformats.org/officeDocument/2006/relationships/slide" Target="slides/slide136.xml"/><Relationship Id="rId389" Type="http://schemas.openxmlformats.org/officeDocument/2006/relationships/slide" Target="slides/slide374.xml"/><Relationship Id="rId193" Type="http://schemas.openxmlformats.org/officeDocument/2006/relationships/slide" Target="slides/slide178.xml"/><Relationship Id="rId207" Type="http://schemas.openxmlformats.org/officeDocument/2006/relationships/slide" Target="slides/slide192.xml"/><Relationship Id="rId249" Type="http://schemas.openxmlformats.org/officeDocument/2006/relationships/slide" Target="slides/slide234.xml"/><Relationship Id="rId414" Type="http://schemas.openxmlformats.org/officeDocument/2006/relationships/slide" Target="slides/slide399.xml"/><Relationship Id="rId456" Type="http://schemas.openxmlformats.org/officeDocument/2006/relationships/slide" Target="slides/slide441.xml"/><Relationship Id="rId13" Type="http://schemas.openxmlformats.org/officeDocument/2006/relationships/slideMaster" Target="slideMasters/slideMaster13.xml"/><Relationship Id="rId109" Type="http://schemas.openxmlformats.org/officeDocument/2006/relationships/slide" Target="slides/slide94.xml"/><Relationship Id="rId260" Type="http://schemas.openxmlformats.org/officeDocument/2006/relationships/slide" Target="slides/slide245.xml"/><Relationship Id="rId316" Type="http://schemas.openxmlformats.org/officeDocument/2006/relationships/slide" Target="slides/slide301.xml"/><Relationship Id="rId55" Type="http://schemas.openxmlformats.org/officeDocument/2006/relationships/slide" Target="slides/slide40.xml"/><Relationship Id="rId97" Type="http://schemas.openxmlformats.org/officeDocument/2006/relationships/slide" Target="slides/slide82.xml"/><Relationship Id="rId120" Type="http://schemas.openxmlformats.org/officeDocument/2006/relationships/slide" Target="slides/slide105.xml"/><Relationship Id="rId358" Type="http://schemas.openxmlformats.org/officeDocument/2006/relationships/slide" Target="slides/slide343.xml"/><Relationship Id="rId162" Type="http://schemas.openxmlformats.org/officeDocument/2006/relationships/slide" Target="slides/slide147.xml"/><Relationship Id="rId218" Type="http://schemas.openxmlformats.org/officeDocument/2006/relationships/slide" Target="slides/slide203.xml"/><Relationship Id="rId425" Type="http://schemas.openxmlformats.org/officeDocument/2006/relationships/slide" Target="slides/slide410.xml"/><Relationship Id="rId467" Type="http://schemas.openxmlformats.org/officeDocument/2006/relationships/slide" Target="slides/slide452.xml"/><Relationship Id="rId271" Type="http://schemas.openxmlformats.org/officeDocument/2006/relationships/slide" Target="slides/slide256.xml"/><Relationship Id="rId24" Type="http://schemas.openxmlformats.org/officeDocument/2006/relationships/slide" Target="slides/slide9.xml"/><Relationship Id="rId66" Type="http://schemas.openxmlformats.org/officeDocument/2006/relationships/slide" Target="slides/slide51.xml"/><Relationship Id="rId131" Type="http://schemas.openxmlformats.org/officeDocument/2006/relationships/slide" Target="slides/slide116.xml"/><Relationship Id="rId327" Type="http://schemas.openxmlformats.org/officeDocument/2006/relationships/slide" Target="slides/slide312.xml"/><Relationship Id="rId369" Type="http://schemas.openxmlformats.org/officeDocument/2006/relationships/slide" Target="slides/slide354.xml"/><Relationship Id="rId173" Type="http://schemas.openxmlformats.org/officeDocument/2006/relationships/slide" Target="slides/slide158.xml"/><Relationship Id="rId229" Type="http://schemas.openxmlformats.org/officeDocument/2006/relationships/slide" Target="slides/slide214.xml"/><Relationship Id="rId380" Type="http://schemas.openxmlformats.org/officeDocument/2006/relationships/slide" Target="slides/slide365.xml"/><Relationship Id="rId436" Type="http://schemas.openxmlformats.org/officeDocument/2006/relationships/slide" Target="slides/slide421.xml"/><Relationship Id="rId240" Type="http://schemas.openxmlformats.org/officeDocument/2006/relationships/slide" Target="slides/slide225.xml"/><Relationship Id="rId478" Type="http://schemas.openxmlformats.org/officeDocument/2006/relationships/theme" Target="theme/theme1.xml"/><Relationship Id="rId35" Type="http://schemas.openxmlformats.org/officeDocument/2006/relationships/slide" Target="slides/slide20.xml"/><Relationship Id="rId77" Type="http://schemas.openxmlformats.org/officeDocument/2006/relationships/slide" Target="slides/slide62.xml"/><Relationship Id="rId100" Type="http://schemas.openxmlformats.org/officeDocument/2006/relationships/slide" Target="slides/slide85.xml"/><Relationship Id="rId282" Type="http://schemas.openxmlformats.org/officeDocument/2006/relationships/slide" Target="slides/slide267.xml"/><Relationship Id="rId338" Type="http://schemas.openxmlformats.org/officeDocument/2006/relationships/slide" Target="slides/slide323.xml"/><Relationship Id="rId8" Type="http://schemas.openxmlformats.org/officeDocument/2006/relationships/slideMaster" Target="slideMasters/slideMaster8.xml"/><Relationship Id="rId142" Type="http://schemas.openxmlformats.org/officeDocument/2006/relationships/slide" Target="slides/slide127.xml"/><Relationship Id="rId184" Type="http://schemas.openxmlformats.org/officeDocument/2006/relationships/slide" Target="slides/slide169.xml"/><Relationship Id="rId391" Type="http://schemas.openxmlformats.org/officeDocument/2006/relationships/slide" Target="slides/slide376.xml"/><Relationship Id="rId405" Type="http://schemas.openxmlformats.org/officeDocument/2006/relationships/slide" Target="slides/slide390.xml"/><Relationship Id="rId447" Type="http://schemas.openxmlformats.org/officeDocument/2006/relationships/slide" Target="slides/slide432.xml"/><Relationship Id="rId251" Type="http://schemas.openxmlformats.org/officeDocument/2006/relationships/slide" Target="slides/slide236.xml"/><Relationship Id="rId46" Type="http://schemas.openxmlformats.org/officeDocument/2006/relationships/slide" Target="slides/slide31.xml"/><Relationship Id="rId293" Type="http://schemas.openxmlformats.org/officeDocument/2006/relationships/slide" Target="slides/slide278.xml"/><Relationship Id="rId307" Type="http://schemas.openxmlformats.org/officeDocument/2006/relationships/slide" Target="slides/slide292.xml"/><Relationship Id="rId349" Type="http://schemas.openxmlformats.org/officeDocument/2006/relationships/slide" Target="slides/slide334.xml"/><Relationship Id="rId88" Type="http://schemas.openxmlformats.org/officeDocument/2006/relationships/slide" Target="slides/slide73.xml"/><Relationship Id="rId111" Type="http://schemas.openxmlformats.org/officeDocument/2006/relationships/slide" Target="slides/slide96.xml"/><Relationship Id="rId153" Type="http://schemas.openxmlformats.org/officeDocument/2006/relationships/slide" Target="slides/slide138.xml"/><Relationship Id="rId195" Type="http://schemas.openxmlformats.org/officeDocument/2006/relationships/slide" Target="slides/slide180.xml"/><Relationship Id="rId209" Type="http://schemas.openxmlformats.org/officeDocument/2006/relationships/slide" Target="slides/slide194.xml"/><Relationship Id="rId360" Type="http://schemas.openxmlformats.org/officeDocument/2006/relationships/slide" Target="slides/slide345.xml"/><Relationship Id="rId416" Type="http://schemas.openxmlformats.org/officeDocument/2006/relationships/slide" Target="slides/slide401.xml"/><Relationship Id="rId220" Type="http://schemas.openxmlformats.org/officeDocument/2006/relationships/slide" Target="slides/slide205.xml"/><Relationship Id="rId458" Type="http://schemas.openxmlformats.org/officeDocument/2006/relationships/slide" Target="slides/slide443.xml"/><Relationship Id="rId15" Type="http://schemas.openxmlformats.org/officeDocument/2006/relationships/slideMaster" Target="slideMasters/slideMaster15.xml"/><Relationship Id="rId57" Type="http://schemas.openxmlformats.org/officeDocument/2006/relationships/slide" Target="slides/slide42.xml"/><Relationship Id="rId262" Type="http://schemas.openxmlformats.org/officeDocument/2006/relationships/slide" Target="slides/slide247.xml"/><Relationship Id="rId318" Type="http://schemas.openxmlformats.org/officeDocument/2006/relationships/slide" Target="slides/slide303.xml"/><Relationship Id="rId99" Type="http://schemas.openxmlformats.org/officeDocument/2006/relationships/slide" Target="slides/slide84.xml"/><Relationship Id="rId122" Type="http://schemas.openxmlformats.org/officeDocument/2006/relationships/slide" Target="slides/slide107.xml"/><Relationship Id="rId164" Type="http://schemas.openxmlformats.org/officeDocument/2006/relationships/slide" Target="slides/slide149.xml"/><Relationship Id="rId371" Type="http://schemas.openxmlformats.org/officeDocument/2006/relationships/slide" Target="slides/slide356.xml"/><Relationship Id="rId427" Type="http://schemas.openxmlformats.org/officeDocument/2006/relationships/slide" Target="slides/slide412.xml"/><Relationship Id="rId469" Type="http://schemas.openxmlformats.org/officeDocument/2006/relationships/slide" Target="slides/slide454.xml"/><Relationship Id="rId26" Type="http://schemas.openxmlformats.org/officeDocument/2006/relationships/slide" Target="slides/slide11.xml"/><Relationship Id="rId231" Type="http://schemas.openxmlformats.org/officeDocument/2006/relationships/slide" Target="slides/slide216.xml"/><Relationship Id="rId273" Type="http://schemas.openxmlformats.org/officeDocument/2006/relationships/slide" Target="slides/slide258.xml"/><Relationship Id="rId329" Type="http://schemas.openxmlformats.org/officeDocument/2006/relationships/slide" Target="slides/slide314.xml"/><Relationship Id="rId68" Type="http://schemas.openxmlformats.org/officeDocument/2006/relationships/slide" Target="slides/slide53.xml"/><Relationship Id="rId133" Type="http://schemas.openxmlformats.org/officeDocument/2006/relationships/slide" Target="slides/slide118.xml"/><Relationship Id="rId175" Type="http://schemas.openxmlformats.org/officeDocument/2006/relationships/slide" Target="slides/slide160.xml"/><Relationship Id="rId340" Type="http://schemas.openxmlformats.org/officeDocument/2006/relationships/slide" Target="slides/slide325.xml"/><Relationship Id="rId200" Type="http://schemas.openxmlformats.org/officeDocument/2006/relationships/slide" Target="slides/slide185.xml"/><Relationship Id="rId382" Type="http://schemas.openxmlformats.org/officeDocument/2006/relationships/slide" Target="slides/slide367.xml"/><Relationship Id="rId438" Type="http://schemas.openxmlformats.org/officeDocument/2006/relationships/slide" Target="slides/slide423.xml"/><Relationship Id="rId242" Type="http://schemas.openxmlformats.org/officeDocument/2006/relationships/slide" Target="slides/slide227.xml"/><Relationship Id="rId284" Type="http://schemas.openxmlformats.org/officeDocument/2006/relationships/slide" Target="slides/slide269.xml"/><Relationship Id="rId37" Type="http://schemas.openxmlformats.org/officeDocument/2006/relationships/slide" Target="slides/slide22.xml"/><Relationship Id="rId79" Type="http://schemas.openxmlformats.org/officeDocument/2006/relationships/slide" Target="slides/slide64.xml"/><Relationship Id="rId102" Type="http://schemas.openxmlformats.org/officeDocument/2006/relationships/slide" Target="slides/slide87.xml"/><Relationship Id="rId144" Type="http://schemas.openxmlformats.org/officeDocument/2006/relationships/slide" Target="slides/slide129.xml"/><Relationship Id="rId90" Type="http://schemas.openxmlformats.org/officeDocument/2006/relationships/slide" Target="slides/slide75.xml"/><Relationship Id="rId186" Type="http://schemas.openxmlformats.org/officeDocument/2006/relationships/slide" Target="slides/slide171.xml"/><Relationship Id="rId351" Type="http://schemas.openxmlformats.org/officeDocument/2006/relationships/slide" Target="slides/slide336.xml"/><Relationship Id="rId393" Type="http://schemas.openxmlformats.org/officeDocument/2006/relationships/slide" Target="slides/slide378.xml"/><Relationship Id="rId407" Type="http://schemas.openxmlformats.org/officeDocument/2006/relationships/slide" Target="slides/slide392.xml"/><Relationship Id="rId449" Type="http://schemas.openxmlformats.org/officeDocument/2006/relationships/slide" Target="slides/slide434.xml"/><Relationship Id="rId211" Type="http://schemas.openxmlformats.org/officeDocument/2006/relationships/slide" Target="slides/slide196.xml"/><Relationship Id="rId253" Type="http://schemas.openxmlformats.org/officeDocument/2006/relationships/slide" Target="slides/slide238.xml"/><Relationship Id="rId295" Type="http://schemas.openxmlformats.org/officeDocument/2006/relationships/slide" Target="slides/slide280.xml"/><Relationship Id="rId309" Type="http://schemas.openxmlformats.org/officeDocument/2006/relationships/slide" Target="slides/slide294.xml"/><Relationship Id="rId460" Type="http://schemas.openxmlformats.org/officeDocument/2006/relationships/slide" Target="slides/slide445.xml"/><Relationship Id="rId48" Type="http://schemas.openxmlformats.org/officeDocument/2006/relationships/slide" Target="slides/slide33.xml"/><Relationship Id="rId113" Type="http://schemas.openxmlformats.org/officeDocument/2006/relationships/slide" Target="slides/slide98.xml"/><Relationship Id="rId320" Type="http://schemas.openxmlformats.org/officeDocument/2006/relationships/slide" Target="slides/slide305.xml"/><Relationship Id="rId155" Type="http://schemas.openxmlformats.org/officeDocument/2006/relationships/slide" Target="slides/slide140.xml"/><Relationship Id="rId197" Type="http://schemas.openxmlformats.org/officeDocument/2006/relationships/slide" Target="slides/slide182.xml"/><Relationship Id="rId362" Type="http://schemas.openxmlformats.org/officeDocument/2006/relationships/slide" Target="slides/slide347.xml"/><Relationship Id="rId418" Type="http://schemas.openxmlformats.org/officeDocument/2006/relationships/slide" Target="slides/slide403.xml"/><Relationship Id="rId222" Type="http://schemas.openxmlformats.org/officeDocument/2006/relationships/slide" Target="slides/slide207.xml"/><Relationship Id="rId264" Type="http://schemas.openxmlformats.org/officeDocument/2006/relationships/slide" Target="slides/slide249.xml"/><Relationship Id="rId471" Type="http://schemas.openxmlformats.org/officeDocument/2006/relationships/slide" Target="slides/slide456.xml"/><Relationship Id="rId17" Type="http://schemas.openxmlformats.org/officeDocument/2006/relationships/slide" Target="slides/slide2.xml"/><Relationship Id="rId59" Type="http://schemas.openxmlformats.org/officeDocument/2006/relationships/slide" Target="slides/slide44.xml"/><Relationship Id="rId124" Type="http://schemas.openxmlformats.org/officeDocument/2006/relationships/slide" Target="slides/slide109.xml"/><Relationship Id="rId70" Type="http://schemas.openxmlformats.org/officeDocument/2006/relationships/slide" Target="slides/slide55.xml"/><Relationship Id="rId166" Type="http://schemas.openxmlformats.org/officeDocument/2006/relationships/slide" Target="slides/slide151.xml"/><Relationship Id="rId331" Type="http://schemas.openxmlformats.org/officeDocument/2006/relationships/slide" Target="slides/slide316.xml"/><Relationship Id="rId373" Type="http://schemas.openxmlformats.org/officeDocument/2006/relationships/slide" Target="slides/slide358.xml"/><Relationship Id="rId429" Type="http://schemas.openxmlformats.org/officeDocument/2006/relationships/slide" Target="slides/slide414.xml"/><Relationship Id="rId1" Type="http://schemas.openxmlformats.org/officeDocument/2006/relationships/slideMaster" Target="slideMasters/slideMaster1.xml"/><Relationship Id="rId233" Type="http://schemas.openxmlformats.org/officeDocument/2006/relationships/slide" Target="slides/slide218.xml"/><Relationship Id="rId440" Type="http://schemas.openxmlformats.org/officeDocument/2006/relationships/slide" Target="slides/slide425.xml"/><Relationship Id="rId28" Type="http://schemas.openxmlformats.org/officeDocument/2006/relationships/slide" Target="slides/slide13.xml"/><Relationship Id="rId275" Type="http://schemas.openxmlformats.org/officeDocument/2006/relationships/slide" Target="slides/slide260.xml"/><Relationship Id="rId300" Type="http://schemas.openxmlformats.org/officeDocument/2006/relationships/slide" Target="slides/slide285.xml"/><Relationship Id="rId81" Type="http://schemas.openxmlformats.org/officeDocument/2006/relationships/slide" Target="slides/slide66.xml"/><Relationship Id="rId135" Type="http://schemas.openxmlformats.org/officeDocument/2006/relationships/slide" Target="slides/slide120.xml"/><Relationship Id="rId177" Type="http://schemas.openxmlformats.org/officeDocument/2006/relationships/slide" Target="slides/slide162.xml"/><Relationship Id="rId342" Type="http://schemas.openxmlformats.org/officeDocument/2006/relationships/slide" Target="slides/slide327.xml"/><Relationship Id="rId384" Type="http://schemas.openxmlformats.org/officeDocument/2006/relationships/slide" Target="slides/slide369.xml"/><Relationship Id="rId202" Type="http://schemas.openxmlformats.org/officeDocument/2006/relationships/slide" Target="slides/slide187.xml"/><Relationship Id="rId244" Type="http://schemas.openxmlformats.org/officeDocument/2006/relationships/slide" Target="slides/slide229.xml"/><Relationship Id="rId39" Type="http://schemas.openxmlformats.org/officeDocument/2006/relationships/slide" Target="slides/slide24.xml"/><Relationship Id="rId286" Type="http://schemas.openxmlformats.org/officeDocument/2006/relationships/slide" Target="slides/slide271.xml"/><Relationship Id="rId451" Type="http://schemas.openxmlformats.org/officeDocument/2006/relationships/slide" Target="slides/slide436.xml"/><Relationship Id="rId50" Type="http://schemas.openxmlformats.org/officeDocument/2006/relationships/slide" Target="slides/slide35.xml"/><Relationship Id="rId104" Type="http://schemas.openxmlformats.org/officeDocument/2006/relationships/slide" Target="slides/slide89.xml"/><Relationship Id="rId146" Type="http://schemas.openxmlformats.org/officeDocument/2006/relationships/slide" Target="slides/slide131.xml"/><Relationship Id="rId188" Type="http://schemas.openxmlformats.org/officeDocument/2006/relationships/slide" Target="slides/slide173.xml"/><Relationship Id="rId311" Type="http://schemas.openxmlformats.org/officeDocument/2006/relationships/slide" Target="slides/slide296.xml"/><Relationship Id="rId353" Type="http://schemas.openxmlformats.org/officeDocument/2006/relationships/slide" Target="slides/slide338.xml"/><Relationship Id="rId395" Type="http://schemas.openxmlformats.org/officeDocument/2006/relationships/slide" Target="slides/slide380.xml"/><Relationship Id="rId409" Type="http://schemas.openxmlformats.org/officeDocument/2006/relationships/slide" Target="slides/slide394.xml"/><Relationship Id="rId92" Type="http://schemas.openxmlformats.org/officeDocument/2006/relationships/slide" Target="slides/slide77.xml"/><Relationship Id="rId213" Type="http://schemas.openxmlformats.org/officeDocument/2006/relationships/slide" Target="slides/slide198.xml"/><Relationship Id="rId420" Type="http://schemas.openxmlformats.org/officeDocument/2006/relationships/slide" Target="slides/slide405.xml"/><Relationship Id="rId255" Type="http://schemas.openxmlformats.org/officeDocument/2006/relationships/slide" Target="slides/slide240.xml"/><Relationship Id="rId297" Type="http://schemas.openxmlformats.org/officeDocument/2006/relationships/slide" Target="slides/slide282.xml"/><Relationship Id="rId462" Type="http://schemas.openxmlformats.org/officeDocument/2006/relationships/slide" Target="slides/slide447.xml"/><Relationship Id="rId115" Type="http://schemas.openxmlformats.org/officeDocument/2006/relationships/slide" Target="slides/slide100.xml"/><Relationship Id="rId157" Type="http://schemas.openxmlformats.org/officeDocument/2006/relationships/slide" Target="slides/slide142.xml"/><Relationship Id="rId322" Type="http://schemas.openxmlformats.org/officeDocument/2006/relationships/slide" Target="slides/slide307.xml"/><Relationship Id="rId364" Type="http://schemas.openxmlformats.org/officeDocument/2006/relationships/slide" Target="slides/slide349.xml"/><Relationship Id="rId61" Type="http://schemas.openxmlformats.org/officeDocument/2006/relationships/slide" Target="slides/slide46.xml"/><Relationship Id="rId199" Type="http://schemas.openxmlformats.org/officeDocument/2006/relationships/slide" Target="slides/slide184.xml"/><Relationship Id="rId19" Type="http://schemas.openxmlformats.org/officeDocument/2006/relationships/slide" Target="slides/slide4.xml"/><Relationship Id="rId224" Type="http://schemas.openxmlformats.org/officeDocument/2006/relationships/slide" Target="slides/slide209.xml"/><Relationship Id="rId266" Type="http://schemas.openxmlformats.org/officeDocument/2006/relationships/slide" Target="slides/slide251.xml"/><Relationship Id="rId431" Type="http://schemas.openxmlformats.org/officeDocument/2006/relationships/slide" Target="slides/slide416.xml"/><Relationship Id="rId473" Type="http://schemas.openxmlformats.org/officeDocument/2006/relationships/slide" Target="slides/slide458.xml"/><Relationship Id="rId30" Type="http://schemas.openxmlformats.org/officeDocument/2006/relationships/slide" Target="slides/slide15.xml"/><Relationship Id="rId126" Type="http://schemas.openxmlformats.org/officeDocument/2006/relationships/slide" Target="slides/slide111.xml"/><Relationship Id="rId168" Type="http://schemas.openxmlformats.org/officeDocument/2006/relationships/slide" Target="slides/slide153.xml"/><Relationship Id="rId333" Type="http://schemas.openxmlformats.org/officeDocument/2006/relationships/slide" Target="slides/slide318.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oleObject" Target="file:///C:\Users\HTFWB\Desktop\&#23567;&#20816;&#25972;&#24418;.xlsx" TargetMode="Externa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9.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3.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oleObject" Target="file:///C:\Users\OMQUB\Desktop\&#12467;&#12500;&#12540;20191121_&#29421;&#24515;&#30151;&#31561;&#12289;&#33075;&#26775;&#22622;&#12392;&#22320;&#12465;&#12450;&#12395;&#12388;&#12356;&#12390;_s.xlsx" TargetMode="External"/></Relationships>
</file>

<file path=ppt/charts/_rels/chart14.xml.rels><?xml version="1.0" encoding="UTF-8" standalone="yes"?>
<Relationships xmlns="http://schemas.openxmlformats.org/package/2006/relationships"><Relationship Id="rId3" Type="http://schemas.openxmlformats.org/officeDocument/2006/relationships/oleObject" Target="file:///C:\Users\HTFWB\Desktop\2019_0725-0808_&#20837;&#38498;&#20998;&#31185;&#20250;&#12539;&#25351;&#27161;G\2019_0808_&#25351;&#27161;G&#9314;\&#32032;&#26448;\&#22259;&#12398;&#20803;&#12487;&#12540;&#12479;&#36820;&#20449;_190731&#35386;&#30274;&#22577;&#37228;&#38306;&#36899;&#23455;&#24907;&#35519;&#26619;&#12487;&#12540;&#12479;.xlsx" TargetMode="External"/><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oleObject" Target="file:///C:\Users\HTFWB\Desktop\2019_0725-0808_&#20837;&#38498;&#20998;&#31185;&#20250;&#12539;&#25351;&#27161;G\2019_0808_&#25351;&#27161;G&#9314;\&#32032;&#26448;\&#22259;&#12398;&#20803;&#12487;&#12540;&#12479;&#36820;&#20449;_190731&#35386;&#30274;&#22577;&#37228;&#38306;&#36899;&#23455;&#24907;&#35519;&#26619;&#12487;&#12540;&#12479;.xlsx" TargetMode="External"/><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6.xml"/><Relationship Id="rId1" Type="http://schemas.microsoft.com/office/2011/relationships/chartStyle" Target="style16.xml"/><Relationship Id="rId5" Type="http://schemas.openxmlformats.org/officeDocument/2006/relationships/chartUserShapes" Target="../drawings/drawing2.xml"/><Relationship Id="rId4" Type="http://schemas.openxmlformats.org/officeDocument/2006/relationships/oleObject" Target="file:///C:\Users\HTFWB\Desktop\&#23567;&#20816;&#25972;&#24418;.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AYFEA\Documents\&#65288;&#20462;&#27491;&#29256;&#65289;&#24517;&#35201;&#24230;&#35211;&#30452;&#12375;&#12288;&#25163;&#25345;&#12385;.xlsx" TargetMode="Externa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3.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9.xml"/><Relationship Id="rId1" Type="http://schemas.microsoft.com/office/2011/relationships/chartStyle" Target="style19.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0.xml"/><Relationship Id="rId1" Type="http://schemas.microsoft.com/office/2011/relationships/chartStyle" Target="style20.xml"/></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OMQUB\Desktop\&#12304;&#20316;&#26989;&#29992;&#12305;&#20013;&#12539;&#20998;\200115&#20013;&#21307;&#21332;\&#12414;&#12392;&#12417;.xlsx" TargetMode="Externa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OMQUB\Desktop\&#12304;&#20316;&#26989;&#29992;&#12305;&#20013;&#12539;&#20998;\200115&#20013;&#21307;&#21332;\&#12414;&#12392;&#12417;.xlsx" TargetMode="Externa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C:\Users\OMQUB\Desktop\&#12304;&#20316;&#26989;&#29992;&#12305;&#20013;&#12539;&#20998;\200115&#20013;&#21307;&#21332;\&#21152;&#24037;.xlsx" TargetMode="Externa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OMQUB\Desktop\&#12304;&#20316;&#26989;&#29992;&#12305;&#20013;&#12539;&#20998;\200115&#20013;&#21307;&#21332;\&#21152;&#24037;.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oleObject" Target="file:///C:\Users\OMQUB\Desktop\&#12304;&#20316;&#26989;&#29992;&#12305;&#20013;&#12539;&#20998;\200115&#20013;&#21307;&#21332;\&#12414;&#12392;&#12417;.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C:\Users\OMQUB\Desktop\&#12304;&#20316;&#26989;&#29992;&#12305;&#20013;&#12539;&#20998;\200115&#20013;&#21307;&#21332;\&#12414;&#12392;&#12417;.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sz="900" dirty="0"/>
              <a:t>０～</a:t>
            </a:r>
            <a:r>
              <a:rPr lang="en-US" sz="900" dirty="0"/>
              <a:t>19</a:t>
            </a:r>
            <a:r>
              <a:rPr lang="ja-JP" sz="900" dirty="0"/>
              <a:t>歳の患者数（筋骨格系及び結合組織の疾患、小分類）</a:t>
            </a:r>
          </a:p>
        </c:rich>
      </c:tx>
      <c:layout>
        <c:manualLayout>
          <c:xMode val="edge"/>
          <c:yMode val="edge"/>
          <c:x val="0.29741508093674124"/>
          <c:y val="1.4836968585347617E-2"/>
        </c:manualLayout>
      </c:layout>
      <c:overlay val="0"/>
      <c:spPr>
        <a:noFill/>
        <a:ln>
          <a:noFill/>
        </a:ln>
        <a:effectLst/>
      </c:spPr>
      <c:txPr>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autoTitleDeleted val="0"/>
    <c:plotArea>
      <c:layout>
        <c:manualLayout>
          <c:layoutTarget val="inner"/>
          <c:xMode val="edge"/>
          <c:yMode val="edge"/>
          <c:x val="0.10042247003560567"/>
          <c:y val="0.29440517775155672"/>
          <c:w val="0.32594693978839084"/>
          <c:h val="0.6576468801476687"/>
        </c:manualLayout>
      </c:layout>
      <c:barChart>
        <c:barDir val="bar"/>
        <c:grouping val="stacked"/>
        <c:varyColors val="0"/>
        <c:ser>
          <c:idx val="0"/>
          <c:order val="0"/>
          <c:tx>
            <c:strRef>
              <c:f>Sheet1!$A$35</c:f>
              <c:strCache>
                <c:ptCount val="1"/>
                <c:pt idx="0">
                  <c:v>　その他の炎症性多発性関節障害</c:v>
                </c:pt>
              </c:strCache>
            </c:strRef>
          </c:tx>
          <c:spPr>
            <a:solidFill>
              <a:schemeClr val="accent1"/>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Sheet1!$B$35:$F$35</c:f>
              <c:numCache>
                <c:formatCode>General</c:formatCode>
                <c:ptCount val="5"/>
                <c:pt idx="0">
                  <c:v>0</c:v>
                </c:pt>
                <c:pt idx="1">
                  <c:v>0.1</c:v>
                </c:pt>
                <c:pt idx="2">
                  <c:v>0.3</c:v>
                </c:pt>
                <c:pt idx="3">
                  <c:v>0.4</c:v>
                </c:pt>
                <c:pt idx="4">
                  <c:v>0.2</c:v>
                </c:pt>
              </c:numCache>
            </c:numRef>
          </c:val>
          <c:extLst>
            <c:ext xmlns:c16="http://schemas.microsoft.com/office/drawing/2014/chart" uri="{C3380CC4-5D6E-409C-BE32-E72D297353CC}">
              <c16:uniqueId val="{00000000-84A2-4D10-B683-B0C8F3804044}"/>
            </c:ext>
          </c:extLst>
        </c:ser>
        <c:ser>
          <c:idx val="1"/>
          <c:order val="1"/>
          <c:tx>
            <c:strRef>
              <c:f>Sheet1!$A$36</c:f>
              <c:strCache>
                <c:ptCount val="1"/>
                <c:pt idx="0">
                  <c:v>　関節症</c:v>
                </c:pt>
              </c:strCache>
            </c:strRef>
          </c:tx>
          <c:spPr>
            <a:solidFill>
              <a:schemeClr val="accent2"/>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Sheet1!$B$36:$F$36</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1-84A2-4D10-B683-B0C8F3804044}"/>
            </c:ext>
          </c:extLst>
        </c:ser>
        <c:ser>
          <c:idx val="2"/>
          <c:order val="2"/>
          <c:tx>
            <c:strRef>
              <c:f>Sheet1!$A$37</c:f>
              <c:strCache>
                <c:ptCount val="1"/>
                <c:pt idx="0">
                  <c:v>　四肢の後天性変形</c:v>
                </c:pt>
              </c:strCache>
            </c:strRef>
          </c:tx>
          <c:spPr>
            <a:solidFill>
              <a:schemeClr val="accent3"/>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Sheet1!$B$37:$F$37</c:f>
              <c:numCache>
                <c:formatCode>General</c:formatCode>
                <c:ptCount val="5"/>
                <c:pt idx="0">
                  <c:v>0</c:v>
                </c:pt>
                <c:pt idx="1">
                  <c:v>0.1</c:v>
                </c:pt>
                <c:pt idx="2">
                  <c:v>0.1</c:v>
                </c:pt>
                <c:pt idx="3">
                  <c:v>0.3</c:v>
                </c:pt>
                <c:pt idx="4">
                  <c:v>0.1</c:v>
                </c:pt>
              </c:numCache>
            </c:numRef>
          </c:val>
          <c:extLst>
            <c:ext xmlns:c16="http://schemas.microsoft.com/office/drawing/2014/chart" uri="{C3380CC4-5D6E-409C-BE32-E72D297353CC}">
              <c16:uniqueId val="{00000002-84A2-4D10-B683-B0C8F3804044}"/>
            </c:ext>
          </c:extLst>
        </c:ser>
        <c:ser>
          <c:idx val="3"/>
          <c:order val="3"/>
          <c:tx>
            <c:strRef>
              <c:f>Sheet1!$A$38</c:f>
              <c:strCache>
                <c:ptCount val="1"/>
                <c:pt idx="0">
                  <c:v>　膝内障</c:v>
                </c:pt>
              </c:strCache>
            </c:strRef>
          </c:tx>
          <c:spPr>
            <a:solidFill>
              <a:schemeClr val="accent4"/>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Sheet1!$B$38:$F$38</c:f>
              <c:numCache>
                <c:formatCode>General</c:formatCode>
                <c:ptCount val="5"/>
                <c:pt idx="0">
                  <c:v>0</c:v>
                </c:pt>
                <c:pt idx="1">
                  <c:v>0</c:v>
                </c:pt>
                <c:pt idx="2">
                  <c:v>0.1</c:v>
                </c:pt>
                <c:pt idx="3">
                  <c:v>0.4</c:v>
                </c:pt>
                <c:pt idx="4">
                  <c:v>0.4</c:v>
                </c:pt>
              </c:numCache>
            </c:numRef>
          </c:val>
          <c:extLst>
            <c:ext xmlns:c16="http://schemas.microsoft.com/office/drawing/2014/chart" uri="{C3380CC4-5D6E-409C-BE32-E72D297353CC}">
              <c16:uniqueId val="{00000003-84A2-4D10-B683-B0C8F3804044}"/>
            </c:ext>
          </c:extLst>
        </c:ser>
        <c:ser>
          <c:idx val="4"/>
          <c:order val="4"/>
          <c:tx>
            <c:strRef>
              <c:f>Sheet1!$A$39</c:f>
              <c:strCache>
                <c:ptCount val="1"/>
                <c:pt idx="0">
                  <c:v>　関節痛</c:v>
                </c:pt>
              </c:strCache>
            </c:strRef>
          </c:tx>
          <c:spPr>
            <a:solidFill>
              <a:schemeClr val="accent5"/>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Sheet1!$B$39:$F$39</c:f>
              <c:numCache>
                <c:formatCode>General</c:formatCode>
                <c:ptCount val="5"/>
                <c:pt idx="0">
                  <c:v>0</c:v>
                </c:pt>
                <c:pt idx="1">
                  <c:v>0</c:v>
                </c:pt>
                <c:pt idx="2">
                  <c:v>0.1</c:v>
                </c:pt>
                <c:pt idx="3">
                  <c:v>0.2</c:v>
                </c:pt>
                <c:pt idx="4">
                  <c:v>0.1</c:v>
                </c:pt>
              </c:numCache>
            </c:numRef>
          </c:val>
          <c:extLst>
            <c:ext xmlns:c16="http://schemas.microsoft.com/office/drawing/2014/chart" uri="{C3380CC4-5D6E-409C-BE32-E72D297353CC}">
              <c16:uniqueId val="{00000004-84A2-4D10-B683-B0C8F3804044}"/>
            </c:ext>
          </c:extLst>
        </c:ser>
        <c:ser>
          <c:idx val="5"/>
          <c:order val="5"/>
          <c:tx>
            <c:strRef>
              <c:f>Sheet1!$A$40</c:f>
              <c:strCache>
                <c:ptCount val="1"/>
                <c:pt idx="0">
                  <c:v>　その他の関節障害</c:v>
                </c:pt>
              </c:strCache>
            </c:strRef>
          </c:tx>
          <c:spPr>
            <a:solidFill>
              <a:schemeClr val="accent6"/>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Sheet1!$B$40:$F$40</c:f>
              <c:numCache>
                <c:formatCode>General</c:formatCode>
                <c:ptCount val="5"/>
                <c:pt idx="0">
                  <c:v>0.1</c:v>
                </c:pt>
                <c:pt idx="1">
                  <c:v>0.5</c:v>
                </c:pt>
                <c:pt idx="2">
                  <c:v>0.1</c:v>
                </c:pt>
                <c:pt idx="3">
                  <c:v>0.5</c:v>
                </c:pt>
                <c:pt idx="4">
                  <c:v>0.3</c:v>
                </c:pt>
              </c:numCache>
            </c:numRef>
          </c:val>
          <c:extLst>
            <c:ext xmlns:c16="http://schemas.microsoft.com/office/drawing/2014/chart" uri="{C3380CC4-5D6E-409C-BE32-E72D297353CC}">
              <c16:uniqueId val="{00000005-84A2-4D10-B683-B0C8F3804044}"/>
            </c:ext>
          </c:extLst>
        </c:ser>
        <c:ser>
          <c:idx val="6"/>
          <c:order val="6"/>
          <c:tx>
            <c:strRef>
              <c:f>Sheet1!$A$41</c:f>
              <c:strCache>
                <c:ptCount val="1"/>
                <c:pt idx="0">
                  <c:v>　その他の全身性結合組織障害</c:v>
                </c:pt>
              </c:strCache>
            </c:strRef>
          </c:tx>
          <c:spPr>
            <a:solidFill>
              <a:schemeClr val="accent1">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Sheet1!$B$41:$F$41</c:f>
              <c:numCache>
                <c:formatCode>General</c:formatCode>
                <c:ptCount val="5"/>
                <c:pt idx="0">
                  <c:v>0</c:v>
                </c:pt>
                <c:pt idx="1">
                  <c:v>0.4</c:v>
                </c:pt>
                <c:pt idx="2">
                  <c:v>0.3</c:v>
                </c:pt>
                <c:pt idx="3">
                  <c:v>0</c:v>
                </c:pt>
                <c:pt idx="4">
                  <c:v>0</c:v>
                </c:pt>
              </c:numCache>
            </c:numRef>
          </c:val>
          <c:extLst>
            <c:ext xmlns:c16="http://schemas.microsoft.com/office/drawing/2014/chart" uri="{C3380CC4-5D6E-409C-BE32-E72D297353CC}">
              <c16:uniqueId val="{00000006-84A2-4D10-B683-B0C8F3804044}"/>
            </c:ext>
          </c:extLst>
        </c:ser>
        <c:ser>
          <c:idx val="7"/>
          <c:order val="7"/>
          <c:tx>
            <c:strRef>
              <c:f>Sheet1!$A$42</c:f>
              <c:strCache>
                <c:ptCount val="1"/>
                <c:pt idx="0">
                  <c:v>　脊椎障害（脊椎症を含む）</c:v>
                </c:pt>
              </c:strCache>
            </c:strRef>
          </c:tx>
          <c:spPr>
            <a:solidFill>
              <a:schemeClr val="accent2">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Sheet1!$B$42:$F$42</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7-84A2-4D10-B683-B0C8F3804044}"/>
            </c:ext>
          </c:extLst>
        </c:ser>
        <c:ser>
          <c:idx val="8"/>
          <c:order val="8"/>
          <c:tx>
            <c:strRef>
              <c:f>Sheet1!$A$43</c:f>
              <c:strCache>
                <c:ptCount val="1"/>
                <c:pt idx="0">
                  <c:v>　椎間板障害</c:v>
                </c:pt>
              </c:strCache>
            </c:strRef>
          </c:tx>
          <c:spPr>
            <a:solidFill>
              <a:schemeClr val="accent3">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Sheet1!$B$43:$F$43</c:f>
              <c:numCache>
                <c:formatCode>General</c:formatCode>
                <c:ptCount val="5"/>
                <c:pt idx="0">
                  <c:v>0</c:v>
                </c:pt>
                <c:pt idx="1">
                  <c:v>0</c:v>
                </c:pt>
                <c:pt idx="2">
                  <c:v>0</c:v>
                </c:pt>
                <c:pt idx="3">
                  <c:v>0.5</c:v>
                </c:pt>
                <c:pt idx="4">
                  <c:v>0.6</c:v>
                </c:pt>
              </c:numCache>
            </c:numRef>
          </c:val>
          <c:extLst>
            <c:ext xmlns:c16="http://schemas.microsoft.com/office/drawing/2014/chart" uri="{C3380CC4-5D6E-409C-BE32-E72D297353CC}">
              <c16:uniqueId val="{00000008-84A2-4D10-B683-B0C8F3804044}"/>
            </c:ext>
          </c:extLst>
        </c:ser>
        <c:ser>
          <c:idx val="9"/>
          <c:order val="9"/>
          <c:tx>
            <c:strRef>
              <c:f>Sheet1!$A$44</c:f>
              <c:strCache>
                <c:ptCount val="1"/>
                <c:pt idx="0">
                  <c:v>　頚腕症候群</c:v>
                </c:pt>
              </c:strCache>
            </c:strRef>
          </c:tx>
          <c:spPr>
            <a:solidFill>
              <a:schemeClr val="accent4">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Sheet1!$B$44:$F$44</c:f>
              <c:numCache>
                <c:formatCode>General</c:formatCode>
                <c:ptCount val="5"/>
                <c:pt idx="0">
                  <c:v>0</c:v>
                </c:pt>
                <c:pt idx="1">
                  <c:v>0</c:v>
                </c:pt>
                <c:pt idx="2">
                  <c:v>0</c:v>
                </c:pt>
                <c:pt idx="3">
                  <c:v>0</c:v>
                </c:pt>
                <c:pt idx="4">
                  <c:v>0.1</c:v>
                </c:pt>
              </c:numCache>
            </c:numRef>
          </c:val>
          <c:extLst>
            <c:ext xmlns:c16="http://schemas.microsoft.com/office/drawing/2014/chart" uri="{C3380CC4-5D6E-409C-BE32-E72D297353CC}">
              <c16:uniqueId val="{00000009-84A2-4D10-B683-B0C8F3804044}"/>
            </c:ext>
          </c:extLst>
        </c:ser>
        <c:ser>
          <c:idx val="10"/>
          <c:order val="10"/>
          <c:tx>
            <c:strRef>
              <c:f>Sheet1!$A$45</c:f>
              <c:strCache>
                <c:ptCount val="1"/>
                <c:pt idx="0">
                  <c:v>　腰痛症及び坐骨神経痛</c:v>
                </c:pt>
              </c:strCache>
            </c:strRef>
          </c:tx>
          <c:spPr>
            <a:solidFill>
              <a:schemeClr val="accent5">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Sheet1!$B$45:$F$45</c:f>
              <c:numCache>
                <c:formatCode>General</c:formatCode>
                <c:ptCount val="5"/>
                <c:pt idx="0">
                  <c:v>0</c:v>
                </c:pt>
                <c:pt idx="1">
                  <c:v>0</c:v>
                </c:pt>
                <c:pt idx="2">
                  <c:v>0</c:v>
                </c:pt>
                <c:pt idx="3">
                  <c:v>0.4</c:v>
                </c:pt>
                <c:pt idx="4">
                  <c:v>0.6</c:v>
                </c:pt>
              </c:numCache>
            </c:numRef>
          </c:val>
          <c:extLst>
            <c:ext xmlns:c16="http://schemas.microsoft.com/office/drawing/2014/chart" uri="{C3380CC4-5D6E-409C-BE32-E72D297353CC}">
              <c16:uniqueId val="{0000000A-84A2-4D10-B683-B0C8F3804044}"/>
            </c:ext>
          </c:extLst>
        </c:ser>
        <c:ser>
          <c:idx val="11"/>
          <c:order val="11"/>
          <c:tx>
            <c:strRef>
              <c:f>Sheet1!$A$46</c:f>
              <c:strCache>
                <c:ptCount val="1"/>
                <c:pt idx="0">
                  <c:v>　その他の背部痛</c:v>
                </c:pt>
              </c:strCache>
            </c:strRef>
          </c:tx>
          <c:spPr>
            <a:solidFill>
              <a:schemeClr val="accent6">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Sheet1!$B$46:$F$46</c:f>
              <c:numCache>
                <c:formatCode>General</c:formatCode>
                <c:ptCount val="5"/>
                <c:pt idx="0">
                  <c:v>0</c:v>
                </c:pt>
                <c:pt idx="1">
                  <c:v>0</c:v>
                </c:pt>
                <c:pt idx="2">
                  <c:v>0</c:v>
                </c:pt>
                <c:pt idx="3">
                  <c:v>0.1</c:v>
                </c:pt>
                <c:pt idx="4">
                  <c:v>0</c:v>
                </c:pt>
              </c:numCache>
            </c:numRef>
          </c:val>
          <c:extLst>
            <c:ext xmlns:c16="http://schemas.microsoft.com/office/drawing/2014/chart" uri="{C3380CC4-5D6E-409C-BE32-E72D297353CC}">
              <c16:uniqueId val="{0000000B-84A2-4D10-B683-B0C8F3804044}"/>
            </c:ext>
          </c:extLst>
        </c:ser>
        <c:ser>
          <c:idx val="12"/>
          <c:order val="12"/>
          <c:tx>
            <c:strRef>
              <c:f>Sheet1!$A$47</c:f>
              <c:strCache>
                <c:ptCount val="1"/>
                <c:pt idx="0">
                  <c:v>　その他の脊柱障害</c:v>
                </c:pt>
              </c:strCache>
            </c:strRef>
          </c:tx>
          <c:spPr>
            <a:solidFill>
              <a:schemeClr val="accent1">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Sheet1!$B$47:$F$47</c:f>
              <c:numCache>
                <c:formatCode>General</c:formatCode>
                <c:ptCount val="5"/>
                <c:pt idx="0">
                  <c:v>0</c:v>
                </c:pt>
                <c:pt idx="1">
                  <c:v>0.1</c:v>
                </c:pt>
                <c:pt idx="2">
                  <c:v>0.2</c:v>
                </c:pt>
                <c:pt idx="3">
                  <c:v>1.2</c:v>
                </c:pt>
                <c:pt idx="4">
                  <c:v>0.8</c:v>
                </c:pt>
              </c:numCache>
            </c:numRef>
          </c:val>
          <c:extLst>
            <c:ext xmlns:c16="http://schemas.microsoft.com/office/drawing/2014/chart" uri="{C3380CC4-5D6E-409C-BE32-E72D297353CC}">
              <c16:uniqueId val="{0000000C-84A2-4D10-B683-B0C8F3804044}"/>
            </c:ext>
          </c:extLst>
        </c:ser>
        <c:ser>
          <c:idx val="13"/>
          <c:order val="13"/>
          <c:tx>
            <c:strRef>
              <c:f>Sheet1!$A$48</c:f>
              <c:strCache>
                <c:ptCount val="1"/>
                <c:pt idx="0">
                  <c:v>　軟部組織障害</c:v>
                </c:pt>
              </c:strCache>
            </c:strRef>
          </c:tx>
          <c:spPr>
            <a:solidFill>
              <a:schemeClr val="accent2">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Sheet1!$B$48:$F$48</c:f>
              <c:numCache>
                <c:formatCode>General</c:formatCode>
                <c:ptCount val="5"/>
                <c:pt idx="0">
                  <c:v>0</c:v>
                </c:pt>
                <c:pt idx="1">
                  <c:v>0.1</c:v>
                </c:pt>
                <c:pt idx="2">
                  <c:v>0.4</c:v>
                </c:pt>
                <c:pt idx="3">
                  <c:v>1.9</c:v>
                </c:pt>
                <c:pt idx="4">
                  <c:v>1</c:v>
                </c:pt>
              </c:numCache>
            </c:numRef>
          </c:val>
          <c:extLst>
            <c:ext xmlns:c16="http://schemas.microsoft.com/office/drawing/2014/chart" uri="{C3380CC4-5D6E-409C-BE32-E72D297353CC}">
              <c16:uniqueId val="{0000000D-84A2-4D10-B683-B0C8F3804044}"/>
            </c:ext>
          </c:extLst>
        </c:ser>
        <c:ser>
          <c:idx val="14"/>
          <c:order val="14"/>
          <c:tx>
            <c:strRef>
              <c:f>Sheet1!$A$49</c:f>
              <c:strCache>
                <c:ptCount val="1"/>
                <c:pt idx="0">
                  <c:v>　肩の傷害＜損傷＞</c:v>
                </c:pt>
              </c:strCache>
            </c:strRef>
          </c:tx>
          <c:spPr>
            <a:solidFill>
              <a:schemeClr val="accent3">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Sheet1!$B$49:$F$49</c:f>
              <c:numCache>
                <c:formatCode>General</c:formatCode>
                <c:ptCount val="5"/>
                <c:pt idx="0">
                  <c:v>0</c:v>
                </c:pt>
                <c:pt idx="1">
                  <c:v>0</c:v>
                </c:pt>
                <c:pt idx="2">
                  <c:v>0</c:v>
                </c:pt>
                <c:pt idx="3">
                  <c:v>0.4</c:v>
                </c:pt>
                <c:pt idx="4">
                  <c:v>0.2</c:v>
                </c:pt>
              </c:numCache>
            </c:numRef>
          </c:val>
          <c:extLst>
            <c:ext xmlns:c16="http://schemas.microsoft.com/office/drawing/2014/chart" uri="{C3380CC4-5D6E-409C-BE32-E72D297353CC}">
              <c16:uniqueId val="{0000000E-84A2-4D10-B683-B0C8F3804044}"/>
            </c:ext>
          </c:extLst>
        </c:ser>
        <c:ser>
          <c:idx val="15"/>
          <c:order val="15"/>
          <c:tx>
            <c:strRef>
              <c:f>Sheet1!$A$50</c:f>
              <c:strCache>
                <c:ptCount val="1"/>
                <c:pt idx="0">
                  <c:v>　その他の骨の密度及び構造の障害</c:v>
                </c:pt>
              </c:strCache>
            </c:strRef>
          </c:tx>
          <c:spPr>
            <a:solidFill>
              <a:schemeClr val="accent4">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Sheet1!$B$50:$F$50</c:f>
              <c:numCache>
                <c:formatCode>General</c:formatCode>
                <c:ptCount val="5"/>
                <c:pt idx="0">
                  <c:v>0</c:v>
                </c:pt>
                <c:pt idx="1">
                  <c:v>0</c:v>
                </c:pt>
                <c:pt idx="2">
                  <c:v>0</c:v>
                </c:pt>
                <c:pt idx="3">
                  <c:v>0.2</c:v>
                </c:pt>
                <c:pt idx="4">
                  <c:v>0.3</c:v>
                </c:pt>
              </c:numCache>
            </c:numRef>
          </c:val>
          <c:extLst>
            <c:ext xmlns:c16="http://schemas.microsoft.com/office/drawing/2014/chart" uri="{C3380CC4-5D6E-409C-BE32-E72D297353CC}">
              <c16:uniqueId val="{0000000F-84A2-4D10-B683-B0C8F3804044}"/>
            </c:ext>
          </c:extLst>
        </c:ser>
        <c:ser>
          <c:idx val="16"/>
          <c:order val="16"/>
          <c:tx>
            <c:strRef>
              <c:f>Sheet1!$A$51</c:f>
              <c:strCache>
                <c:ptCount val="1"/>
                <c:pt idx="0">
                  <c:v>　骨髄炎</c:v>
                </c:pt>
              </c:strCache>
            </c:strRef>
          </c:tx>
          <c:spPr>
            <a:solidFill>
              <a:schemeClr val="accent5">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Sheet1!$B$51:$F$51</c:f>
              <c:numCache>
                <c:formatCode>General</c:formatCode>
                <c:ptCount val="5"/>
                <c:pt idx="0">
                  <c:v>0</c:v>
                </c:pt>
                <c:pt idx="1">
                  <c:v>0</c:v>
                </c:pt>
                <c:pt idx="2">
                  <c:v>0</c:v>
                </c:pt>
                <c:pt idx="3">
                  <c:v>0.1</c:v>
                </c:pt>
                <c:pt idx="4">
                  <c:v>0.2</c:v>
                </c:pt>
              </c:numCache>
            </c:numRef>
          </c:val>
          <c:extLst>
            <c:ext xmlns:c16="http://schemas.microsoft.com/office/drawing/2014/chart" uri="{C3380CC4-5D6E-409C-BE32-E72D297353CC}">
              <c16:uniqueId val="{00000010-84A2-4D10-B683-B0C8F3804044}"/>
            </c:ext>
          </c:extLst>
        </c:ser>
        <c:ser>
          <c:idx val="17"/>
          <c:order val="17"/>
          <c:tx>
            <c:strRef>
              <c:f>Sheet1!$A$52</c:f>
              <c:strCache>
                <c:ptCount val="1"/>
                <c:pt idx="0">
                  <c:v>　若年性骨軟骨症＜骨端症＞</c:v>
                </c:pt>
              </c:strCache>
            </c:strRef>
          </c:tx>
          <c:spPr>
            <a:solidFill>
              <a:schemeClr val="accent6">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Sheet1!$B$52:$F$52</c:f>
              <c:numCache>
                <c:formatCode>General</c:formatCode>
                <c:ptCount val="5"/>
                <c:pt idx="0">
                  <c:v>0</c:v>
                </c:pt>
                <c:pt idx="1">
                  <c:v>0</c:v>
                </c:pt>
                <c:pt idx="2">
                  <c:v>0.1</c:v>
                </c:pt>
                <c:pt idx="3">
                  <c:v>1</c:v>
                </c:pt>
                <c:pt idx="4">
                  <c:v>0.1</c:v>
                </c:pt>
              </c:numCache>
            </c:numRef>
          </c:val>
          <c:extLst>
            <c:ext xmlns:c16="http://schemas.microsoft.com/office/drawing/2014/chart" uri="{C3380CC4-5D6E-409C-BE32-E72D297353CC}">
              <c16:uniqueId val="{00000011-84A2-4D10-B683-B0C8F3804044}"/>
            </c:ext>
          </c:extLst>
        </c:ser>
        <c:ser>
          <c:idx val="18"/>
          <c:order val="18"/>
          <c:tx>
            <c:strRef>
              <c:f>Sheet1!$A$53</c:f>
              <c:strCache>
                <c:ptCount val="1"/>
                <c:pt idx="0">
                  <c:v>　その他の筋骨格系及び結合組織の疾患</c:v>
                </c:pt>
              </c:strCache>
            </c:strRef>
          </c:tx>
          <c:spPr>
            <a:solidFill>
              <a:schemeClr val="accent1">
                <a:lumMod val="8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Sheet1!$B$53:$F$53</c:f>
              <c:numCache>
                <c:formatCode>General</c:formatCode>
                <c:ptCount val="5"/>
                <c:pt idx="0">
                  <c:v>0</c:v>
                </c:pt>
                <c:pt idx="1">
                  <c:v>0</c:v>
                </c:pt>
                <c:pt idx="2">
                  <c:v>0</c:v>
                </c:pt>
                <c:pt idx="3">
                  <c:v>0.2</c:v>
                </c:pt>
                <c:pt idx="4">
                  <c:v>0.2</c:v>
                </c:pt>
              </c:numCache>
            </c:numRef>
          </c:val>
          <c:extLst>
            <c:ext xmlns:c16="http://schemas.microsoft.com/office/drawing/2014/chart" uri="{C3380CC4-5D6E-409C-BE32-E72D297353CC}">
              <c16:uniqueId val="{00000012-84A2-4D10-B683-B0C8F3804044}"/>
            </c:ext>
          </c:extLst>
        </c:ser>
        <c:dLbls>
          <c:showLegendKey val="0"/>
          <c:showVal val="0"/>
          <c:showCatName val="0"/>
          <c:showSerName val="0"/>
          <c:showPercent val="0"/>
          <c:showBubbleSize val="0"/>
        </c:dLbls>
        <c:gapWidth val="150"/>
        <c:overlap val="100"/>
        <c:axId val="262635208"/>
        <c:axId val="262635600"/>
      </c:barChart>
      <c:catAx>
        <c:axId val="262635208"/>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2635600"/>
        <c:crosses val="autoZero"/>
        <c:auto val="1"/>
        <c:lblAlgn val="ctr"/>
        <c:lblOffset val="100"/>
        <c:noMultiLvlLbl val="0"/>
      </c:catAx>
      <c:valAx>
        <c:axId val="262635600"/>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2635208"/>
        <c:crosses val="autoZero"/>
        <c:crossBetween val="between"/>
      </c:valAx>
      <c:spPr>
        <a:noFill/>
        <a:ln>
          <a:noFill/>
        </a:ln>
        <a:effectLst/>
      </c:spPr>
    </c:plotArea>
    <c:legend>
      <c:legendPos val="r"/>
      <c:layout>
        <c:manualLayout>
          <c:xMode val="edge"/>
          <c:yMode val="edge"/>
          <c:x val="0.42517815216954707"/>
          <c:y val="0.19251826946970144"/>
          <c:w val="0.56668085354573849"/>
          <c:h val="0.8074816883058761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legend>
    <c:plotVisOnly val="1"/>
    <c:dispBlanksAs val="gap"/>
    <c:showDLblsOverMax val="0"/>
  </c:chart>
  <c:spPr>
    <a:noFill/>
    <a:ln>
      <a:noFill/>
    </a:ln>
    <a:effectLst/>
  </c:spPr>
  <c:txPr>
    <a:bodyPr/>
    <a:lstStyle/>
    <a:p>
      <a:pPr>
        <a:defRPr sz="800">
          <a:latin typeface="メイリオ" panose="020B0604030504040204" pitchFamily="50" charset="-128"/>
          <a:ea typeface="メイリオ" panose="020B0604030504040204" pitchFamily="50" charset="-128"/>
        </a:defRPr>
      </a:pPr>
      <a:endParaRPr lang="ja-JP"/>
    </a:p>
  </c:txPr>
  <c:externalData r:id="rId4">
    <c:autoUpdate val="0"/>
  </c:externalData>
  <c:userShapes r:id="rId5"/>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0049384958412667"/>
          <c:y val="3.4676004696415803E-2"/>
          <c:w val="0.74156053123445775"/>
          <c:h val="0.72560438435541386"/>
        </c:manualLayout>
      </c:layout>
      <c:scatterChart>
        <c:scatterStyle val="lineMarker"/>
        <c:varyColors val="0"/>
        <c:ser>
          <c:idx val="0"/>
          <c:order val="0"/>
          <c:tx>
            <c:v>転棟あり</c:v>
          </c:tx>
          <c:spPr>
            <a:ln w="19050" cap="rnd">
              <a:noFill/>
              <a:round/>
            </a:ln>
            <a:effectLst/>
          </c:spPr>
          <c:marker>
            <c:symbol val="circle"/>
            <c:size val="5"/>
            <c:spPr>
              <a:noFill/>
              <a:ln w="9525">
                <a:noFill/>
              </a:ln>
              <a:effectLst/>
            </c:spPr>
          </c:marker>
          <c:xVal>
            <c:numRef>
              <c:f>診療密度_160690!$B$7:$B$67</c:f>
              <c:numCache>
                <c:formatCode>General</c:formatCode>
                <c:ptCount val="6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numCache>
            </c:numRef>
          </c:xVal>
          <c:yVal>
            <c:numRef>
              <c:f>診療密度_160690!$C$7:$C$67</c:f>
              <c:numCache>
                <c:formatCode>#,##0_);[Red]\(#,##0\)</c:formatCode>
                <c:ptCount val="61"/>
                <c:pt idx="1">
                  <c:v>4661.3607252390402</c:v>
                </c:pt>
                <c:pt idx="2">
                  <c:v>2410.8566983894598</c:v>
                </c:pt>
                <c:pt idx="3">
                  <c:v>2130.6975354742299</c:v>
                </c:pt>
                <c:pt idx="4">
                  <c:v>2042.4988048570599</c:v>
                </c:pt>
                <c:pt idx="5">
                  <c:v>1978.61828908555</c:v>
                </c:pt>
                <c:pt idx="6">
                  <c:v>1950.93218788125</c:v>
                </c:pt>
                <c:pt idx="7">
                  <c:v>1951.9476874003201</c:v>
                </c:pt>
                <c:pt idx="8">
                  <c:v>1999.58378500452</c:v>
                </c:pt>
                <c:pt idx="9">
                  <c:v>1943.7458118150901</c:v>
                </c:pt>
                <c:pt idx="10">
                  <c:v>1932.4380743382301</c:v>
                </c:pt>
                <c:pt idx="11">
                  <c:v>1915.28133373028</c:v>
                </c:pt>
                <c:pt idx="12">
                  <c:v>1912.18350848828</c:v>
                </c:pt>
                <c:pt idx="13">
                  <c:v>1909.4574805928</c:v>
                </c:pt>
                <c:pt idx="14">
                  <c:v>1924.1538760443</c:v>
                </c:pt>
                <c:pt idx="15">
                  <c:v>1717.3615954664299</c:v>
                </c:pt>
                <c:pt idx="16">
                  <c:v>1675.0416868637899</c:v>
                </c:pt>
                <c:pt idx="17">
                  <c:v>1668.9305705059201</c:v>
                </c:pt>
                <c:pt idx="18">
                  <c:v>1665.9908592321799</c:v>
                </c:pt>
                <c:pt idx="19">
                  <c:v>1659.16757307954</c:v>
                </c:pt>
                <c:pt idx="20">
                  <c:v>1654.0532521871401</c:v>
                </c:pt>
                <c:pt idx="21">
                  <c:v>1670.0764980875499</c:v>
                </c:pt>
                <c:pt idx="22">
                  <c:v>1714.62631578947</c:v>
                </c:pt>
                <c:pt idx="23">
                  <c:v>1683.5362793235099</c:v>
                </c:pt>
                <c:pt idx="24">
                  <c:v>1687.0405323653999</c:v>
                </c:pt>
                <c:pt idx="25">
                  <c:v>1672.5830553702499</c:v>
                </c:pt>
                <c:pt idx="26">
                  <c:v>1669.90862196021</c:v>
                </c:pt>
                <c:pt idx="27">
                  <c:v>1661.9220032840699</c:v>
                </c:pt>
                <c:pt idx="28">
                  <c:v>1698.7215541165599</c:v>
                </c:pt>
                <c:pt idx="29">
                  <c:v>1732.6020618556699</c:v>
                </c:pt>
                <c:pt idx="30">
                  <c:v>1721.24004550626</c:v>
                </c:pt>
                <c:pt idx="31">
                  <c:v>1499.3777208706799</c:v>
                </c:pt>
                <c:pt idx="32">
                  <c:v>1497.36519258203</c:v>
                </c:pt>
                <c:pt idx="33">
                  <c:v>1500.32334384858</c:v>
                </c:pt>
                <c:pt idx="34">
                  <c:v>1489.99310344828</c:v>
                </c:pt>
                <c:pt idx="35">
                  <c:v>1517.9427480915999</c:v>
                </c:pt>
                <c:pt idx="36">
                  <c:v>1541.0466101694899</c:v>
                </c:pt>
                <c:pt idx="37">
                  <c:v>1535.72831050228</c:v>
                </c:pt>
                <c:pt idx="38">
                  <c:v>1518.1538461538501</c:v>
                </c:pt>
                <c:pt idx="39">
                  <c:v>1493.4901408450701</c:v>
                </c:pt>
                <c:pt idx="40">
                  <c:v>1498.8018018017999</c:v>
                </c:pt>
                <c:pt idx="41">
                  <c:v>1484.88461538462</c:v>
                </c:pt>
                <c:pt idx="42">
                  <c:v>1507.3226950354599</c:v>
                </c:pt>
                <c:pt idx="43">
                  <c:v>1533.640625</c:v>
                </c:pt>
                <c:pt idx="44">
                  <c:v>1536.4203539823</c:v>
                </c:pt>
                <c:pt idx="45">
                  <c:v>1480.2619047619</c:v>
                </c:pt>
                <c:pt idx="46">
                  <c:v>1499.13402061856</c:v>
                </c:pt>
                <c:pt idx="47">
                  <c:v>1459.62983425414</c:v>
                </c:pt>
                <c:pt idx="48">
                  <c:v>1515.83832335329</c:v>
                </c:pt>
                <c:pt idx="49">
                  <c:v>1462.9539473684199</c:v>
                </c:pt>
                <c:pt idx="50">
                  <c:v>1572.8102189781</c:v>
                </c:pt>
                <c:pt idx="51">
                  <c:v>1546.4480000000001</c:v>
                </c:pt>
                <c:pt idx="52">
                  <c:v>1488.6454545454501</c:v>
                </c:pt>
                <c:pt idx="53">
                  <c:v>1494.5</c:v>
                </c:pt>
                <c:pt idx="54">
                  <c:v>1542.8409090909099</c:v>
                </c:pt>
                <c:pt idx="55">
                  <c:v>1473.2151898734201</c:v>
                </c:pt>
                <c:pt idx="56">
                  <c:v>1478.2222222222199</c:v>
                </c:pt>
                <c:pt idx="57">
                  <c:v>1620.9855072463799</c:v>
                </c:pt>
                <c:pt idx="58">
                  <c:v>1614.2786885245901</c:v>
                </c:pt>
                <c:pt idx="59">
                  <c:v>1503.3793103448299</c:v>
                </c:pt>
                <c:pt idx="60">
                  <c:v>1431.6481481481501</c:v>
                </c:pt>
              </c:numCache>
            </c:numRef>
          </c:yVal>
          <c:smooth val="0"/>
          <c:extLst>
            <c:ext xmlns:c16="http://schemas.microsoft.com/office/drawing/2014/chart" uri="{C3380CC4-5D6E-409C-BE32-E72D297353CC}">
              <c16:uniqueId val="{00000000-DE6B-411B-88C0-44F1C6E867DB}"/>
            </c:ext>
          </c:extLst>
        </c:ser>
        <c:dLbls>
          <c:showLegendKey val="0"/>
          <c:showVal val="0"/>
          <c:showCatName val="0"/>
          <c:showSerName val="0"/>
          <c:showPercent val="0"/>
          <c:showBubbleSize val="0"/>
        </c:dLbls>
        <c:axId val="264908240"/>
        <c:axId val="265245384"/>
      </c:scatterChart>
      <c:valAx>
        <c:axId val="264908240"/>
        <c:scaling>
          <c:orientation val="minMax"/>
          <c:max val="40"/>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altLang="en-US" dirty="0">
                    <a:latin typeface="メイリオ" panose="020B0604030504040204" pitchFamily="50" charset="-128"/>
                    <a:ea typeface="メイリオ" panose="020B0604030504040204" pitchFamily="50" charset="-128"/>
                  </a:rPr>
                  <a:t>入院後日数</a:t>
                </a:r>
              </a:p>
            </c:rich>
          </c:tx>
          <c:layout>
            <c:manualLayout>
              <c:xMode val="edge"/>
              <c:yMode val="edge"/>
              <c:x val="0.80512200621304741"/>
              <c:y val="0.8350321909214001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5384"/>
        <c:crosses val="autoZero"/>
        <c:crossBetween val="midCat"/>
        <c:majorUnit val="5"/>
      </c:valAx>
      <c:valAx>
        <c:axId val="265245384"/>
        <c:scaling>
          <c:orientation val="minMax"/>
          <c:max val="5000"/>
        </c:scaling>
        <c:delete val="0"/>
        <c:axPos val="l"/>
        <c:majorGridlines>
          <c:spPr>
            <a:ln w="9525" cap="flat" cmpd="sng" algn="ctr">
              <a:noFill/>
              <a:round/>
            </a:ln>
            <a:effectLst/>
          </c:spPr>
        </c:majorGridlines>
        <c:numFmt formatCode="#,##0_);[Red]\(#,##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4908240"/>
        <c:crosses val="autoZero"/>
        <c:crossBetween val="midCat"/>
        <c:majorUnit val="1000"/>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0" i="0" u="none" strike="noStrike" kern="1200" spc="0" baseline="0">
                <a:solidFill>
                  <a:schemeClr val="tx1"/>
                </a:solidFill>
                <a:latin typeface="+mn-ea"/>
                <a:ea typeface="+mn-ea"/>
                <a:cs typeface="+mn-cs"/>
              </a:defRPr>
            </a:pPr>
            <a:r>
              <a:rPr lang="ja-JP" altLang="en-US" sz="1200" dirty="0">
                <a:solidFill>
                  <a:schemeClr val="tx1"/>
                </a:solidFill>
                <a:latin typeface="メイリオ" panose="020B0604030504040204" pitchFamily="50" charset="-128"/>
                <a:ea typeface="メイリオ" panose="020B0604030504040204" pitchFamily="50" charset="-128"/>
              </a:rPr>
              <a:t>地域包括ケア病棟への転棟時期</a:t>
            </a:r>
            <a:r>
              <a:rPr lang="en-US" altLang="ja-JP" sz="1000" dirty="0">
                <a:solidFill>
                  <a:schemeClr val="tx1"/>
                </a:solidFill>
                <a:latin typeface="メイリオ" panose="020B0604030504040204" pitchFamily="50" charset="-128"/>
                <a:ea typeface="メイリオ" panose="020B0604030504040204" pitchFamily="50" charset="-128"/>
              </a:rPr>
              <a:t>※</a:t>
            </a:r>
            <a:r>
              <a:rPr lang="ja-JP" altLang="en-US" sz="1000" dirty="0">
                <a:solidFill>
                  <a:schemeClr val="tx1"/>
                </a:solidFill>
                <a:latin typeface="メイリオ" panose="020B0604030504040204" pitchFamily="50" charset="-128"/>
                <a:ea typeface="メイリオ" panose="020B0604030504040204" pitchFamily="50" charset="-128"/>
              </a:rPr>
              <a:t>３</a:t>
            </a:r>
            <a:endParaRPr lang="en-US" altLang="ja-JP" sz="1000" dirty="0">
              <a:solidFill>
                <a:schemeClr val="tx1"/>
              </a:solidFill>
              <a:latin typeface="メイリオ" panose="020B0604030504040204" pitchFamily="50" charset="-128"/>
              <a:ea typeface="メイリオ" panose="020B0604030504040204" pitchFamily="50" charset="-128"/>
            </a:endParaRPr>
          </a:p>
        </c:rich>
      </c:tx>
      <c:layout>
        <c:manualLayout>
          <c:xMode val="edge"/>
          <c:yMode val="edge"/>
          <c:x val="0.23497685042602048"/>
          <c:y val="0"/>
        </c:manualLayout>
      </c:layout>
      <c:overlay val="0"/>
      <c:spPr>
        <a:noFill/>
        <a:ln>
          <a:noFill/>
        </a:ln>
        <a:effectLst/>
      </c:spPr>
    </c:title>
    <c:autoTitleDeleted val="0"/>
    <c:plotArea>
      <c:layout/>
      <c:barChart>
        <c:barDir val="col"/>
        <c:grouping val="clustered"/>
        <c:varyColors val="0"/>
        <c:ser>
          <c:idx val="0"/>
          <c:order val="0"/>
          <c:spPr>
            <a:solidFill>
              <a:schemeClr val="accent1"/>
            </a:solidFill>
            <a:ln>
              <a:noFill/>
            </a:ln>
            <a:effectLst/>
          </c:spPr>
          <c:invertIfNegative val="0"/>
          <c:cat>
            <c:numRef>
              <c:f>転棟時期!$C$3:$C$42</c:f>
              <c:numCache>
                <c:formatCode>General</c:formatCode>
                <c:ptCount val="4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pt idx="34">
                  <c:v>35</c:v>
                </c:pt>
                <c:pt idx="35">
                  <c:v>36</c:v>
                </c:pt>
                <c:pt idx="36">
                  <c:v>37</c:v>
                </c:pt>
                <c:pt idx="37">
                  <c:v>38</c:v>
                </c:pt>
                <c:pt idx="38">
                  <c:v>39</c:v>
                </c:pt>
                <c:pt idx="39">
                  <c:v>40</c:v>
                </c:pt>
              </c:numCache>
            </c:numRef>
          </c:cat>
          <c:val>
            <c:numRef>
              <c:f>転棟時期!$D$3:$D$42</c:f>
              <c:numCache>
                <c:formatCode>#,##0_);[Red]\(#,##0\)</c:formatCode>
                <c:ptCount val="40"/>
                <c:pt idx="0">
                  <c:v>0</c:v>
                </c:pt>
                <c:pt idx="1">
                  <c:v>158</c:v>
                </c:pt>
                <c:pt idx="2">
                  <c:v>216</c:v>
                </c:pt>
                <c:pt idx="3">
                  <c:v>253</c:v>
                </c:pt>
                <c:pt idx="4">
                  <c:v>289</c:v>
                </c:pt>
                <c:pt idx="5">
                  <c:v>334</c:v>
                </c:pt>
                <c:pt idx="6">
                  <c:v>431</c:v>
                </c:pt>
                <c:pt idx="7">
                  <c:v>549</c:v>
                </c:pt>
                <c:pt idx="8">
                  <c:v>917</c:v>
                </c:pt>
                <c:pt idx="9">
                  <c:v>648</c:v>
                </c:pt>
                <c:pt idx="10">
                  <c:v>573</c:v>
                </c:pt>
                <c:pt idx="11">
                  <c:v>533</c:v>
                </c:pt>
                <c:pt idx="12">
                  <c:v>517</c:v>
                </c:pt>
                <c:pt idx="13">
                  <c:v>521</c:v>
                </c:pt>
                <c:pt idx="14">
                  <c:v>559</c:v>
                </c:pt>
                <c:pt idx="15">
                  <c:v>462</c:v>
                </c:pt>
                <c:pt idx="16">
                  <c:v>410</c:v>
                </c:pt>
                <c:pt idx="17">
                  <c:v>434</c:v>
                </c:pt>
                <c:pt idx="18">
                  <c:v>340</c:v>
                </c:pt>
                <c:pt idx="19">
                  <c:v>313</c:v>
                </c:pt>
                <c:pt idx="20">
                  <c:v>276</c:v>
                </c:pt>
                <c:pt idx="21">
                  <c:v>263</c:v>
                </c:pt>
                <c:pt idx="22">
                  <c:v>257</c:v>
                </c:pt>
                <c:pt idx="23">
                  <c:v>180</c:v>
                </c:pt>
                <c:pt idx="24">
                  <c:v>154</c:v>
                </c:pt>
                <c:pt idx="25">
                  <c:v>142</c:v>
                </c:pt>
                <c:pt idx="26">
                  <c:v>139</c:v>
                </c:pt>
                <c:pt idx="27">
                  <c:v>137</c:v>
                </c:pt>
                <c:pt idx="28">
                  <c:v>111</c:v>
                </c:pt>
                <c:pt idx="29">
                  <c:v>91</c:v>
                </c:pt>
                <c:pt idx="30">
                  <c:v>98</c:v>
                </c:pt>
                <c:pt idx="31">
                  <c:v>80</c:v>
                </c:pt>
                <c:pt idx="32">
                  <c:v>67</c:v>
                </c:pt>
                <c:pt idx="33">
                  <c:v>54</c:v>
                </c:pt>
                <c:pt idx="34">
                  <c:v>56</c:v>
                </c:pt>
                <c:pt idx="35">
                  <c:v>52</c:v>
                </c:pt>
                <c:pt idx="36">
                  <c:v>34</c:v>
                </c:pt>
                <c:pt idx="37">
                  <c:v>48</c:v>
                </c:pt>
                <c:pt idx="38">
                  <c:v>35</c:v>
                </c:pt>
                <c:pt idx="39">
                  <c:v>22</c:v>
                </c:pt>
              </c:numCache>
            </c:numRef>
          </c:val>
          <c:extLst>
            <c:ext xmlns:c16="http://schemas.microsoft.com/office/drawing/2014/chart" uri="{C3380CC4-5D6E-409C-BE32-E72D297353CC}">
              <c16:uniqueId val="{00000000-0B73-47F2-9052-39A9F64FABC2}"/>
            </c:ext>
          </c:extLst>
        </c:ser>
        <c:dLbls>
          <c:showLegendKey val="0"/>
          <c:showVal val="0"/>
          <c:showCatName val="0"/>
          <c:showSerName val="0"/>
          <c:showPercent val="0"/>
          <c:showBubbleSize val="0"/>
        </c:dLbls>
        <c:gapWidth val="35"/>
        <c:overlap val="-7"/>
        <c:axId val="265246168"/>
        <c:axId val="265246560"/>
      </c:barChart>
      <c:dateAx>
        <c:axId val="265246168"/>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solidFill>
                    <a:latin typeface="游ゴシック" panose="020B0400000000000000" pitchFamily="50" charset="-128"/>
                    <a:ea typeface="游ゴシック" panose="020B0400000000000000" pitchFamily="50" charset="-128"/>
                    <a:cs typeface="+mn-cs"/>
                  </a:defRPr>
                </a:pPr>
                <a:r>
                  <a:rPr lang="ja-JP" altLang="en-US" sz="1000" dirty="0">
                    <a:solidFill>
                      <a:schemeClr val="tx1"/>
                    </a:solidFill>
                    <a:latin typeface="游ゴシック" panose="020B0400000000000000" pitchFamily="50" charset="-128"/>
                    <a:ea typeface="游ゴシック" panose="020B0400000000000000" pitchFamily="50" charset="-128"/>
                  </a:rPr>
                  <a:t>入院後日数</a:t>
                </a:r>
              </a:p>
            </c:rich>
          </c:tx>
          <c:layout>
            <c:manualLayout>
              <c:xMode val="edge"/>
              <c:yMode val="edge"/>
              <c:x val="0.77831334245526695"/>
              <c:y val="0.87765400383397518"/>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6560"/>
        <c:crosses val="autoZero"/>
        <c:auto val="0"/>
        <c:lblOffset val="100"/>
        <c:baseTimeUnit val="days"/>
        <c:majorUnit val="3"/>
        <c:majorTimeUnit val="days"/>
        <c:minorUnit val="5"/>
      </c:dateAx>
      <c:valAx>
        <c:axId val="265246560"/>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6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0049398030158394"/>
          <c:y val="3.4676072348273627E-2"/>
          <c:w val="0.74156053123445775"/>
          <c:h val="0.72560438435541386"/>
        </c:manualLayout>
      </c:layout>
      <c:scatterChart>
        <c:scatterStyle val="lineMarker"/>
        <c:varyColors val="0"/>
        <c:ser>
          <c:idx val="0"/>
          <c:order val="0"/>
          <c:tx>
            <c:v>転棟あり</c:v>
          </c:tx>
          <c:spPr>
            <a:ln w="19050" cap="rnd">
              <a:noFill/>
              <a:round/>
            </a:ln>
            <a:effectLst/>
          </c:spPr>
          <c:marker>
            <c:symbol val="circle"/>
            <c:size val="5"/>
            <c:spPr>
              <a:noFill/>
              <a:ln w="9525">
                <a:noFill/>
              </a:ln>
              <a:effectLst/>
            </c:spPr>
          </c:marker>
          <c:xVal>
            <c:numRef>
              <c:f>診療密度_160690!$B$7:$B$67</c:f>
              <c:numCache>
                <c:formatCode>General</c:formatCode>
                <c:ptCount val="61"/>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numCache>
            </c:numRef>
          </c:xVal>
          <c:yVal>
            <c:numRef>
              <c:f>診療密度_160690!$C$7:$C$67</c:f>
              <c:numCache>
                <c:formatCode>#,##0_);[Red]\(#,##0\)</c:formatCode>
                <c:ptCount val="61"/>
                <c:pt idx="1">
                  <c:v>4661.3607252390402</c:v>
                </c:pt>
                <c:pt idx="2">
                  <c:v>2410.8566983894598</c:v>
                </c:pt>
                <c:pt idx="3">
                  <c:v>2130.6975354742299</c:v>
                </c:pt>
                <c:pt idx="4">
                  <c:v>2042.4988048570599</c:v>
                </c:pt>
                <c:pt idx="5">
                  <c:v>1978.61828908555</c:v>
                </c:pt>
                <c:pt idx="6">
                  <c:v>1950.93218788125</c:v>
                </c:pt>
                <c:pt idx="7">
                  <c:v>1951.9476874003201</c:v>
                </c:pt>
                <c:pt idx="8">
                  <c:v>1999.58378500452</c:v>
                </c:pt>
                <c:pt idx="9">
                  <c:v>1943.7458118150901</c:v>
                </c:pt>
                <c:pt idx="10">
                  <c:v>1932.4380743382301</c:v>
                </c:pt>
                <c:pt idx="11">
                  <c:v>1915.28133373028</c:v>
                </c:pt>
                <c:pt idx="12">
                  <c:v>1912.18350848828</c:v>
                </c:pt>
                <c:pt idx="13">
                  <c:v>1909.4574805928</c:v>
                </c:pt>
                <c:pt idx="14">
                  <c:v>1924.1538760443</c:v>
                </c:pt>
                <c:pt idx="15">
                  <c:v>1717.3615954664299</c:v>
                </c:pt>
                <c:pt idx="16">
                  <c:v>1675.0416868637899</c:v>
                </c:pt>
                <c:pt idx="17">
                  <c:v>1668.9305705059201</c:v>
                </c:pt>
                <c:pt idx="18">
                  <c:v>1665.9908592321799</c:v>
                </c:pt>
                <c:pt idx="19">
                  <c:v>1659.16757307954</c:v>
                </c:pt>
                <c:pt idx="20">
                  <c:v>1654.0532521871401</c:v>
                </c:pt>
                <c:pt idx="21">
                  <c:v>1670.0764980875499</c:v>
                </c:pt>
                <c:pt idx="22">
                  <c:v>1714.62631578947</c:v>
                </c:pt>
                <c:pt idx="23">
                  <c:v>1683.5362793235099</c:v>
                </c:pt>
                <c:pt idx="24">
                  <c:v>1687.0405323653999</c:v>
                </c:pt>
                <c:pt idx="25">
                  <c:v>1672.5830553702499</c:v>
                </c:pt>
                <c:pt idx="26">
                  <c:v>1669.90862196021</c:v>
                </c:pt>
                <c:pt idx="27">
                  <c:v>1661.9220032840699</c:v>
                </c:pt>
                <c:pt idx="28">
                  <c:v>1698.7215541165599</c:v>
                </c:pt>
                <c:pt idx="29">
                  <c:v>1732.6020618556699</c:v>
                </c:pt>
                <c:pt idx="30">
                  <c:v>1721.24004550626</c:v>
                </c:pt>
                <c:pt idx="31">
                  <c:v>1499.3777208706799</c:v>
                </c:pt>
                <c:pt idx="32">
                  <c:v>1497.36519258203</c:v>
                </c:pt>
                <c:pt idx="33">
                  <c:v>1500.32334384858</c:v>
                </c:pt>
                <c:pt idx="34">
                  <c:v>1489.99310344828</c:v>
                </c:pt>
                <c:pt idx="35">
                  <c:v>1517.9427480915999</c:v>
                </c:pt>
                <c:pt idx="36">
                  <c:v>1541.0466101694899</c:v>
                </c:pt>
                <c:pt idx="37">
                  <c:v>1535.72831050228</c:v>
                </c:pt>
                <c:pt idx="38">
                  <c:v>1518.1538461538501</c:v>
                </c:pt>
                <c:pt idx="39">
                  <c:v>1493.4901408450701</c:v>
                </c:pt>
                <c:pt idx="40">
                  <c:v>1498.8018018017999</c:v>
                </c:pt>
                <c:pt idx="41">
                  <c:v>1484.88461538462</c:v>
                </c:pt>
                <c:pt idx="42">
                  <c:v>1507.3226950354599</c:v>
                </c:pt>
                <c:pt idx="43">
                  <c:v>1533.640625</c:v>
                </c:pt>
                <c:pt idx="44">
                  <c:v>1536.4203539823</c:v>
                </c:pt>
                <c:pt idx="45">
                  <c:v>1480.2619047619</c:v>
                </c:pt>
                <c:pt idx="46">
                  <c:v>1499.13402061856</c:v>
                </c:pt>
                <c:pt idx="47">
                  <c:v>1459.62983425414</c:v>
                </c:pt>
                <c:pt idx="48">
                  <c:v>1515.83832335329</c:v>
                </c:pt>
                <c:pt idx="49">
                  <c:v>1462.9539473684199</c:v>
                </c:pt>
                <c:pt idx="50">
                  <c:v>1572.8102189781</c:v>
                </c:pt>
                <c:pt idx="51">
                  <c:v>1546.4480000000001</c:v>
                </c:pt>
                <c:pt idx="52">
                  <c:v>1488.6454545454501</c:v>
                </c:pt>
                <c:pt idx="53">
                  <c:v>1494.5</c:v>
                </c:pt>
                <c:pt idx="54">
                  <c:v>1542.8409090909099</c:v>
                </c:pt>
                <c:pt idx="55">
                  <c:v>1473.2151898734201</c:v>
                </c:pt>
                <c:pt idx="56">
                  <c:v>1478.2222222222199</c:v>
                </c:pt>
                <c:pt idx="57">
                  <c:v>1620.9855072463799</c:v>
                </c:pt>
                <c:pt idx="58">
                  <c:v>1614.2786885245901</c:v>
                </c:pt>
                <c:pt idx="59">
                  <c:v>1503.3793103448299</c:v>
                </c:pt>
                <c:pt idx="60">
                  <c:v>1431.6481481481501</c:v>
                </c:pt>
              </c:numCache>
            </c:numRef>
          </c:yVal>
          <c:smooth val="0"/>
          <c:extLst>
            <c:ext xmlns:c16="http://schemas.microsoft.com/office/drawing/2014/chart" uri="{C3380CC4-5D6E-409C-BE32-E72D297353CC}">
              <c16:uniqueId val="{00000000-0EA6-4FB1-B132-94CFCB88E0D6}"/>
            </c:ext>
          </c:extLst>
        </c:ser>
        <c:dLbls>
          <c:showLegendKey val="0"/>
          <c:showVal val="0"/>
          <c:showCatName val="0"/>
          <c:showSerName val="0"/>
          <c:showPercent val="0"/>
          <c:showBubbleSize val="0"/>
        </c:dLbls>
        <c:axId val="265247344"/>
        <c:axId val="265247736"/>
      </c:scatterChart>
      <c:valAx>
        <c:axId val="265247344"/>
        <c:scaling>
          <c:orientation val="minMax"/>
          <c:max val="40"/>
        </c:scaling>
        <c:delete val="0"/>
        <c:axPos val="b"/>
        <c:majorGridlines>
          <c:spPr>
            <a:ln w="9525" cap="flat" cmpd="sng" algn="ctr">
              <a:no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7736"/>
        <c:crosses val="autoZero"/>
        <c:crossBetween val="midCat"/>
        <c:majorUnit val="5"/>
      </c:valAx>
      <c:valAx>
        <c:axId val="265247736"/>
        <c:scaling>
          <c:orientation val="minMax"/>
          <c:max val="5000"/>
        </c:scaling>
        <c:delete val="0"/>
        <c:axPos val="l"/>
        <c:majorGridlines>
          <c:spPr>
            <a:ln w="9525" cap="flat" cmpd="sng" algn="ctr">
              <a:noFill/>
              <a:round/>
            </a:ln>
            <a:effectLst/>
          </c:spPr>
        </c:majorGridlines>
        <c:numFmt formatCode="#,##0_);[Red]\(#,##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524734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転棟時期!$D$2</c:f>
              <c:strCache>
                <c:ptCount val="1"/>
                <c:pt idx="0">
                  <c:v>件数</c:v>
                </c:pt>
              </c:strCache>
            </c:strRef>
          </c:tx>
          <c:spPr>
            <a:solidFill>
              <a:schemeClr val="accent1"/>
            </a:solidFill>
            <a:ln>
              <a:noFill/>
            </a:ln>
            <a:effectLst/>
          </c:spPr>
          <c:invertIfNegative val="0"/>
          <c:cat>
            <c:numRef>
              <c:f>転棟時期!$C$3:$C$36</c:f>
              <c:numCache>
                <c:formatCode>General</c:formatCode>
                <c:ptCount val="34"/>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pt idx="20">
                  <c:v>21</c:v>
                </c:pt>
                <c:pt idx="21">
                  <c:v>22</c:v>
                </c:pt>
                <c:pt idx="22">
                  <c:v>23</c:v>
                </c:pt>
                <c:pt idx="23">
                  <c:v>24</c:v>
                </c:pt>
                <c:pt idx="24">
                  <c:v>25</c:v>
                </c:pt>
                <c:pt idx="25">
                  <c:v>26</c:v>
                </c:pt>
                <c:pt idx="26">
                  <c:v>27</c:v>
                </c:pt>
                <c:pt idx="27">
                  <c:v>28</c:v>
                </c:pt>
                <c:pt idx="28">
                  <c:v>29</c:v>
                </c:pt>
                <c:pt idx="29">
                  <c:v>30</c:v>
                </c:pt>
                <c:pt idx="30">
                  <c:v>31</c:v>
                </c:pt>
                <c:pt idx="31">
                  <c:v>32</c:v>
                </c:pt>
                <c:pt idx="32">
                  <c:v>33</c:v>
                </c:pt>
                <c:pt idx="33">
                  <c:v>34</c:v>
                </c:pt>
              </c:numCache>
            </c:numRef>
          </c:cat>
          <c:val>
            <c:numRef>
              <c:f>転棟時期!$D$3:$D$36</c:f>
              <c:numCache>
                <c:formatCode>#,##0_);[Red]\(#,##0\)</c:formatCode>
                <c:ptCount val="34"/>
                <c:pt idx="0">
                  <c:v>0</c:v>
                </c:pt>
                <c:pt idx="1">
                  <c:v>2</c:v>
                </c:pt>
                <c:pt idx="2">
                  <c:v>4</c:v>
                </c:pt>
                <c:pt idx="3">
                  <c:v>8</c:v>
                </c:pt>
                <c:pt idx="4">
                  <c:v>10</c:v>
                </c:pt>
                <c:pt idx="5">
                  <c:v>21</c:v>
                </c:pt>
                <c:pt idx="6">
                  <c:v>28</c:v>
                </c:pt>
                <c:pt idx="7">
                  <c:v>22</c:v>
                </c:pt>
                <c:pt idx="8">
                  <c:v>15</c:v>
                </c:pt>
                <c:pt idx="9">
                  <c:v>22</c:v>
                </c:pt>
                <c:pt idx="10">
                  <c:v>9</c:v>
                </c:pt>
                <c:pt idx="11">
                  <c:v>12</c:v>
                </c:pt>
                <c:pt idx="12">
                  <c:v>9</c:v>
                </c:pt>
                <c:pt idx="13">
                  <c:v>7</c:v>
                </c:pt>
                <c:pt idx="14">
                  <c:v>12</c:v>
                </c:pt>
                <c:pt idx="15">
                  <c:v>10</c:v>
                </c:pt>
                <c:pt idx="16">
                  <c:v>7</c:v>
                </c:pt>
                <c:pt idx="17">
                  <c:v>6</c:v>
                </c:pt>
                <c:pt idx="18">
                  <c:v>5</c:v>
                </c:pt>
                <c:pt idx="19">
                  <c:v>4</c:v>
                </c:pt>
                <c:pt idx="20">
                  <c:v>6</c:v>
                </c:pt>
                <c:pt idx="21">
                  <c:v>6</c:v>
                </c:pt>
                <c:pt idx="22">
                  <c:v>8</c:v>
                </c:pt>
                <c:pt idx="23">
                  <c:v>9</c:v>
                </c:pt>
                <c:pt idx="24">
                  <c:v>6</c:v>
                </c:pt>
                <c:pt idx="25">
                  <c:v>7</c:v>
                </c:pt>
                <c:pt idx="26">
                  <c:v>5</c:v>
                </c:pt>
                <c:pt idx="27">
                  <c:v>5</c:v>
                </c:pt>
                <c:pt idx="28">
                  <c:v>3</c:v>
                </c:pt>
                <c:pt idx="29">
                  <c:v>3</c:v>
                </c:pt>
                <c:pt idx="30">
                  <c:v>10</c:v>
                </c:pt>
                <c:pt idx="31">
                  <c:v>7</c:v>
                </c:pt>
                <c:pt idx="32">
                  <c:v>2</c:v>
                </c:pt>
                <c:pt idx="33">
                  <c:v>1</c:v>
                </c:pt>
              </c:numCache>
            </c:numRef>
          </c:val>
          <c:extLst>
            <c:ext xmlns:c16="http://schemas.microsoft.com/office/drawing/2014/chart" uri="{C3380CC4-5D6E-409C-BE32-E72D297353CC}">
              <c16:uniqueId val="{00000000-B6D4-4E97-A596-E879970CEFF6}"/>
            </c:ext>
          </c:extLst>
        </c:ser>
        <c:dLbls>
          <c:showLegendKey val="0"/>
          <c:showVal val="0"/>
          <c:showCatName val="0"/>
          <c:showSerName val="0"/>
          <c:showPercent val="0"/>
          <c:showBubbleSize val="0"/>
        </c:dLbls>
        <c:gapWidth val="20"/>
        <c:overlap val="-27"/>
        <c:axId val="265248520"/>
        <c:axId val="265248912"/>
      </c:barChart>
      <c:catAx>
        <c:axId val="265248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8912"/>
        <c:crosses val="autoZero"/>
        <c:auto val="1"/>
        <c:lblAlgn val="ctr"/>
        <c:lblOffset val="100"/>
        <c:noMultiLvlLbl val="0"/>
      </c:catAx>
      <c:valAx>
        <c:axId val="265248912"/>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ja-JP"/>
          </a:p>
        </c:txPr>
        <c:crossAx val="265248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ja-JP" altLang="en-US" sz="1200" dirty="0"/>
              <a:t>入棟</a:t>
            </a:r>
            <a:r>
              <a:rPr lang="ja-JP" altLang="en-US" dirty="0"/>
              <a:t>時</a:t>
            </a:r>
            <a:r>
              <a:rPr lang="en-US" altLang="ja-JP" dirty="0"/>
              <a:t>FIM</a:t>
            </a:r>
            <a:r>
              <a:rPr lang="ja-JP" altLang="en-US" dirty="0"/>
              <a:t>（運動・認知合計）及び退棟時</a:t>
            </a:r>
            <a:r>
              <a:rPr lang="en-US" altLang="ja-JP" dirty="0"/>
              <a:t>FIM</a:t>
            </a:r>
            <a:r>
              <a:rPr lang="ja-JP" altLang="en-US" dirty="0"/>
              <a:t>（運動・認知合計）の推移</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'p3下段 -入院・退院・利得FIM'!$D$5</c:f>
              <c:strCache>
                <c:ptCount val="1"/>
                <c:pt idx="0">
                  <c:v>入院時平均</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'p3下段 -入院・退院・利得FIM'!$C$8:$C$20</c:f>
              <c:strCache>
                <c:ptCount val="13"/>
                <c:pt idx="0">
                  <c:v>2006年度</c:v>
                </c:pt>
                <c:pt idx="1">
                  <c:v>2007年度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pt idx="12">
                  <c:v>2018年度</c:v>
                </c:pt>
              </c:strCache>
            </c:strRef>
          </c:cat>
          <c:val>
            <c:numRef>
              <c:f>'p3下段 -入院・退院・利得FIM'!$D$8:$D$20</c:f>
              <c:numCache>
                <c:formatCode>0.0</c:formatCode>
                <c:ptCount val="13"/>
                <c:pt idx="0">
                  <c:v>74.5</c:v>
                </c:pt>
                <c:pt idx="1">
                  <c:v>73.8</c:v>
                </c:pt>
                <c:pt idx="2">
                  <c:v>74.400000000000006</c:v>
                </c:pt>
                <c:pt idx="3">
                  <c:v>74.2</c:v>
                </c:pt>
                <c:pt idx="4">
                  <c:v>73.599999999999994</c:v>
                </c:pt>
                <c:pt idx="5">
                  <c:v>72.599999999999994</c:v>
                </c:pt>
                <c:pt idx="6">
                  <c:v>73.3</c:v>
                </c:pt>
                <c:pt idx="7">
                  <c:v>74.3</c:v>
                </c:pt>
                <c:pt idx="8">
                  <c:v>73.296227446692185</c:v>
                </c:pt>
                <c:pt idx="9">
                  <c:v>74.103350717523952</c:v>
                </c:pt>
                <c:pt idx="10">
                  <c:v>70.960310787696059</c:v>
                </c:pt>
                <c:pt idx="11">
                  <c:v>70.394304261333886</c:v>
                </c:pt>
                <c:pt idx="12">
                  <c:v>68.943466286332566</c:v>
                </c:pt>
              </c:numCache>
            </c:numRef>
          </c:val>
          <c:smooth val="0"/>
          <c:extLst>
            <c:ext xmlns:c16="http://schemas.microsoft.com/office/drawing/2014/chart" uri="{C3380CC4-5D6E-409C-BE32-E72D297353CC}">
              <c16:uniqueId val="{00000000-9966-47C9-93F1-50CEC20ACA1D}"/>
            </c:ext>
          </c:extLst>
        </c:ser>
        <c:ser>
          <c:idx val="1"/>
          <c:order val="1"/>
          <c:tx>
            <c:strRef>
              <c:f>'p3下段 -入院・退院・利得FIM'!$E$5</c:f>
              <c:strCache>
                <c:ptCount val="1"/>
                <c:pt idx="0">
                  <c:v>退棟時平均</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dLbl>
              <c:idx val="9"/>
              <c:layout>
                <c:manualLayout>
                  <c:x val="-5.7355452968077996E-3"/>
                  <c:y val="2.30796734862255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966-47C9-93F1-50CEC20ACA1D}"/>
                </c:ext>
              </c:extLst>
            </c:dLbl>
            <c:dLbl>
              <c:idx val="10"/>
              <c:layout>
                <c:manualLayout>
                  <c:x val="1.4338863242019237E-3"/>
                  <c:y val="-3.75044694151165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966-47C9-93F1-50CEC20ACA1D}"/>
                </c:ext>
              </c:extLst>
            </c:dLbl>
            <c:dLbl>
              <c:idx val="11"/>
              <c:layout>
                <c:manualLayout>
                  <c:x val="-5.7355452968076946E-3"/>
                  <c:y val="-4.32743877866729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966-47C9-93F1-50CEC20ACA1D}"/>
                </c:ext>
              </c:extLst>
            </c:dLbl>
            <c:dLbl>
              <c:idx val="12"/>
              <c:layout>
                <c:manualLayout>
                  <c:x val="-5.7355452968079054E-3"/>
                  <c:y val="-5.192926534400756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966-47C9-93F1-50CEC20ACA1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'p3下段 -入院・退院・利得FIM'!$C$8:$C$20</c:f>
              <c:strCache>
                <c:ptCount val="13"/>
                <c:pt idx="0">
                  <c:v>2006年度</c:v>
                </c:pt>
                <c:pt idx="1">
                  <c:v>2007年度</c:v>
                </c:pt>
                <c:pt idx="2">
                  <c:v>2008年度</c:v>
                </c:pt>
                <c:pt idx="3">
                  <c:v>2009年度</c:v>
                </c:pt>
                <c:pt idx="4">
                  <c:v>2010年度</c:v>
                </c:pt>
                <c:pt idx="5">
                  <c:v>2011年度</c:v>
                </c:pt>
                <c:pt idx="6">
                  <c:v>2012年度</c:v>
                </c:pt>
                <c:pt idx="7">
                  <c:v>2013年度</c:v>
                </c:pt>
                <c:pt idx="8">
                  <c:v>2014年度</c:v>
                </c:pt>
                <c:pt idx="9">
                  <c:v>2015年度</c:v>
                </c:pt>
                <c:pt idx="10">
                  <c:v>2016年度</c:v>
                </c:pt>
                <c:pt idx="11">
                  <c:v>2017年度</c:v>
                </c:pt>
                <c:pt idx="12">
                  <c:v>2018年度</c:v>
                </c:pt>
              </c:strCache>
            </c:strRef>
          </c:cat>
          <c:val>
            <c:numRef>
              <c:f>'p3下段 -入院・退院・利得FIM'!$E$8:$E$20</c:f>
              <c:numCache>
                <c:formatCode>0.0</c:formatCode>
                <c:ptCount val="13"/>
                <c:pt idx="0">
                  <c:v>90.5</c:v>
                </c:pt>
                <c:pt idx="1">
                  <c:v>90.1</c:v>
                </c:pt>
                <c:pt idx="2">
                  <c:v>90</c:v>
                </c:pt>
                <c:pt idx="3">
                  <c:v>89.7</c:v>
                </c:pt>
                <c:pt idx="4">
                  <c:v>88.9</c:v>
                </c:pt>
                <c:pt idx="5">
                  <c:v>88.4</c:v>
                </c:pt>
                <c:pt idx="6">
                  <c:v>89.5</c:v>
                </c:pt>
                <c:pt idx="7">
                  <c:v>90.5</c:v>
                </c:pt>
                <c:pt idx="8">
                  <c:v>90.032403863677786</c:v>
                </c:pt>
                <c:pt idx="9">
                  <c:v>91.133824181068277</c:v>
                </c:pt>
                <c:pt idx="10">
                  <c:v>91.214768213840486</c:v>
                </c:pt>
                <c:pt idx="11">
                  <c:v>91.370772693958742</c:v>
                </c:pt>
                <c:pt idx="12">
                  <c:v>92.096665519106864</c:v>
                </c:pt>
              </c:numCache>
            </c:numRef>
          </c:val>
          <c:smooth val="0"/>
          <c:extLst>
            <c:ext xmlns:c16="http://schemas.microsoft.com/office/drawing/2014/chart" uri="{C3380CC4-5D6E-409C-BE32-E72D297353CC}">
              <c16:uniqueId val="{00000001-9966-47C9-93F1-50CEC20ACA1D}"/>
            </c:ext>
          </c:extLst>
        </c:ser>
        <c:dLbls>
          <c:showLegendKey val="0"/>
          <c:showVal val="0"/>
          <c:showCatName val="0"/>
          <c:showSerName val="0"/>
          <c:showPercent val="0"/>
          <c:showBubbleSize val="0"/>
        </c:dLbls>
        <c:marker val="1"/>
        <c:smooth val="0"/>
        <c:axId val="266073128"/>
        <c:axId val="266073520"/>
      </c:lineChart>
      <c:catAx>
        <c:axId val="266073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3520"/>
        <c:crosses val="autoZero"/>
        <c:auto val="1"/>
        <c:lblAlgn val="ctr"/>
        <c:lblOffset val="100"/>
        <c:noMultiLvlLbl val="0"/>
      </c:catAx>
      <c:valAx>
        <c:axId val="266073520"/>
        <c:scaling>
          <c:orientation val="minMax"/>
          <c:max val="100"/>
          <c:min val="65"/>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31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r>
              <a:rPr lang="ja-JP" altLang="en-US" sz="1000" dirty="0"/>
              <a:t>（参考）発症から入棟までの日数</a:t>
            </a:r>
          </a:p>
        </c:rich>
      </c:tx>
      <c:layout>
        <c:manualLayout>
          <c:xMode val="edge"/>
          <c:yMode val="edge"/>
          <c:x val="0.41733271788461485"/>
          <c:y val="4.3969649170670096E-2"/>
        </c:manualLayout>
      </c:layout>
      <c:overlay val="0"/>
      <c:spPr>
        <a:noFill/>
        <a:ln>
          <a:noFill/>
        </a:ln>
        <a:effectLst/>
      </c:spPr>
      <c:txPr>
        <a:bodyPr rot="0" spcFirstLastPara="1" vertOverflow="ellipsis" vert="horz" wrap="square" anchor="ctr" anchorCtr="1"/>
        <a:lstStyle/>
        <a:p>
          <a:pPr>
            <a:defRPr sz="10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manualLayout>
          <c:layoutTarget val="inner"/>
          <c:xMode val="edge"/>
          <c:yMode val="edge"/>
          <c:x val="3.490947456543491E-2"/>
          <c:y val="9.6646442765829718E-2"/>
          <c:w val="0.94906974543932432"/>
          <c:h val="0.77300297274972041"/>
        </c:manualLayout>
      </c:layout>
      <c:barChart>
        <c:barDir val="col"/>
        <c:grouping val="clustered"/>
        <c:varyColors val="0"/>
        <c:ser>
          <c:idx val="0"/>
          <c:order val="0"/>
          <c:tx>
            <c:strRef>
              <c:f>年次入退院時FIM!$B$1</c:f>
              <c:strCache>
                <c:ptCount val="1"/>
                <c:pt idx="0">
                  <c:v>急性期日数</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年次入退院時FIM!$A$2:$A$14</c:f>
              <c:numCache>
                <c:formatCode>General</c:formatCode>
                <c:ptCount val="13"/>
                <c:pt idx="0">
                  <c:v>2006</c:v>
                </c:pt>
                <c:pt idx="1">
                  <c:v>2007</c:v>
                </c:pt>
                <c:pt idx="2">
                  <c:v>2008</c:v>
                </c:pt>
                <c:pt idx="3">
                  <c:v>2009</c:v>
                </c:pt>
                <c:pt idx="4">
                  <c:v>2010</c:v>
                </c:pt>
                <c:pt idx="5">
                  <c:v>2011</c:v>
                </c:pt>
                <c:pt idx="6">
                  <c:v>2012</c:v>
                </c:pt>
                <c:pt idx="7">
                  <c:v>2013</c:v>
                </c:pt>
                <c:pt idx="8">
                  <c:v>2014</c:v>
                </c:pt>
                <c:pt idx="9">
                  <c:v>2015</c:v>
                </c:pt>
                <c:pt idx="10">
                  <c:v>2016</c:v>
                </c:pt>
                <c:pt idx="11">
                  <c:v>2017</c:v>
                </c:pt>
                <c:pt idx="12">
                  <c:v>2018</c:v>
                </c:pt>
              </c:numCache>
            </c:numRef>
          </c:cat>
          <c:val>
            <c:numRef>
              <c:f>年次入退院時FIM!$B$2:$B$14</c:f>
              <c:numCache>
                <c:formatCode>General</c:formatCode>
                <c:ptCount val="13"/>
                <c:pt idx="0">
                  <c:v>32.799999999999997</c:v>
                </c:pt>
                <c:pt idx="1">
                  <c:v>35</c:v>
                </c:pt>
                <c:pt idx="2">
                  <c:v>31.6</c:v>
                </c:pt>
                <c:pt idx="3">
                  <c:v>31.2</c:v>
                </c:pt>
                <c:pt idx="4">
                  <c:v>31.8</c:v>
                </c:pt>
                <c:pt idx="5">
                  <c:v>31.2</c:v>
                </c:pt>
                <c:pt idx="6">
                  <c:v>31.1</c:v>
                </c:pt>
                <c:pt idx="7">
                  <c:v>27.9</c:v>
                </c:pt>
                <c:pt idx="8">
                  <c:v>26.7</c:v>
                </c:pt>
                <c:pt idx="9">
                  <c:v>26.6</c:v>
                </c:pt>
                <c:pt idx="10">
                  <c:v>25.6</c:v>
                </c:pt>
                <c:pt idx="11">
                  <c:v>25.3</c:v>
                </c:pt>
                <c:pt idx="12" formatCode="0.0">
                  <c:v>23.99</c:v>
                </c:pt>
              </c:numCache>
            </c:numRef>
          </c:val>
          <c:extLst>
            <c:ext xmlns:c16="http://schemas.microsoft.com/office/drawing/2014/chart" uri="{C3380CC4-5D6E-409C-BE32-E72D297353CC}">
              <c16:uniqueId val="{00000000-E651-42A0-9364-A95404EDD032}"/>
            </c:ext>
          </c:extLst>
        </c:ser>
        <c:dLbls>
          <c:showLegendKey val="0"/>
          <c:showVal val="0"/>
          <c:showCatName val="0"/>
          <c:showSerName val="0"/>
          <c:showPercent val="0"/>
          <c:showBubbleSize val="0"/>
        </c:dLbls>
        <c:gapWidth val="219"/>
        <c:overlap val="-27"/>
        <c:axId val="266074304"/>
        <c:axId val="266074696"/>
      </c:barChart>
      <c:catAx>
        <c:axId val="266074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4696"/>
        <c:crosses val="autoZero"/>
        <c:auto val="1"/>
        <c:lblAlgn val="ctr"/>
        <c:lblOffset val="100"/>
        <c:noMultiLvlLbl val="0"/>
      </c:catAx>
      <c:valAx>
        <c:axId val="266074696"/>
        <c:scaling>
          <c:orientation val="minMax"/>
          <c:min val="2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6074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a:t>
            </a:r>
            <a:endParaRPr lang="en-US" altLang="ja-JP" sz="1200" dirty="0"/>
          </a:p>
        </c:rich>
      </c:tx>
      <c:layout>
        <c:manualLayout>
          <c:xMode val="edge"/>
          <c:yMode val="edge"/>
          <c:x val="0.4165192097771328"/>
          <c:y val="7.873326279689155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2</c:v>
                </c:pt>
                <c:pt idx="1">
                  <c:v>9.4</c:v>
                </c:pt>
                <c:pt idx="2">
                  <c:v>6.6</c:v>
                </c:pt>
                <c:pt idx="3">
                  <c:v>7.6</c:v>
                </c:pt>
                <c:pt idx="4">
                  <c:v>14.3</c:v>
                </c:pt>
                <c:pt idx="5">
                  <c:v>12.6</c:v>
                </c:pt>
              </c:numCache>
            </c:numRef>
          </c:val>
          <c:smooth val="0"/>
          <c:extLst>
            <c:ext xmlns:c16="http://schemas.microsoft.com/office/drawing/2014/chart" uri="{C3380CC4-5D6E-409C-BE32-E72D297353CC}">
              <c16:uniqueId val="{00000000-35D5-415D-AB6D-AE0B15ED3BE4}"/>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38.200000000000003</c:v>
                </c:pt>
                <c:pt idx="1">
                  <c:v>55.7</c:v>
                </c:pt>
                <c:pt idx="2">
                  <c:v>68.099999999999994</c:v>
                </c:pt>
                <c:pt idx="3">
                  <c:v>74.7</c:v>
                </c:pt>
                <c:pt idx="4">
                  <c:v>80.3</c:v>
                </c:pt>
                <c:pt idx="5">
                  <c:v>82.5</c:v>
                </c:pt>
              </c:numCache>
            </c:numRef>
          </c:val>
          <c:smooth val="0"/>
          <c:extLst>
            <c:ext xmlns:c16="http://schemas.microsoft.com/office/drawing/2014/chart" uri="{C3380CC4-5D6E-409C-BE32-E72D297353CC}">
              <c16:uniqueId val="{00000001-35D5-415D-AB6D-AE0B15ED3BE4}"/>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3.6</c:v>
                </c:pt>
                <c:pt idx="5">
                  <c:v>3.5</c:v>
                </c:pt>
              </c:numCache>
            </c:numRef>
          </c:val>
          <c:smooth val="0"/>
          <c:extLst>
            <c:ext xmlns:c16="http://schemas.microsoft.com/office/drawing/2014/chart" uri="{C3380CC4-5D6E-409C-BE32-E72D297353CC}">
              <c16:uniqueId val="{00000002-35D5-415D-AB6D-AE0B15ED3BE4}"/>
            </c:ext>
          </c:extLst>
        </c:ser>
        <c:dLbls>
          <c:showLegendKey val="0"/>
          <c:showVal val="0"/>
          <c:showCatName val="0"/>
          <c:showSerName val="0"/>
          <c:showPercent val="0"/>
          <c:showBubbleSize val="0"/>
        </c:dLbls>
        <c:marker val="1"/>
        <c:smooth val="0"/>
        <c:axId val="282032392"/>
        <c:axId val="355753168"/>
      </c:lineChart>
      <c:catAx>
        <c:axId val="282032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55753168"/>
        <c:crosses val="autoZero"/>
        <c:auto val="1"/>
        <c:lblAlgn val="ctr"/>
        <c:lblOffset val="100"/>
        <c:noMultiLvlLbl val="0"/>
      </c:catAx>
      <c:valAx>
        <c:axId val="3557531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2820323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医科入院外</a:t>
            </a:r>
            <a:endParaRPr lang="en-US" altLang="ja-JP" sz="1200" dirty="0"/>
          </a:p>
        </c:rich>
      </c:tx>
      <c:layout>
        <c:manualLayout>
          <c:xMode val="edge"/>
          <c:yMode val="edge"/>
          <c:x val="0.36792375828469376"/>
          <c:y val="8.1767903629765229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5.8</c:v>
                </c:pt>
                <c:pt idx="1">
                  <c:v>11.2</c:v>
                </c:pt>
                <c:pt idx="2">
                  <c:v>14.2</c:v>
                </c:pt>
                <c:pt idx="3">
                  <c:v>16.100000000000001</c:v>
                </c:pt>
                <c:pt idx="4">
                  <c:v>19.3</c:v>
                </c:pt>
                <c:pt idx="5">
                  <c:v>19.899999999999999</c:v>
                </c:pt>
              </c:numCache>
            </c:numRef>
          </c:val>
          <c:smooth val="0"/>
          <c:extLst>
            <c:ext xmlns:c16="http://schemas.microsoft.com/office/drawing/2014/chart" uri="{C3380CC4-5D6E-409C-BE32-E72D297353CC}">
              <c16:uniqueId val="{00000000-3FF8-4D75-9957-08750D5156F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28.2</c:v>
                </c:pt>
                <c:pt idx="1">
                  <c:v>44.2</c:v>
                </c:pt>
                <c:pt idx="2">
                  <c:v>53.5</c:v>
                </c:pt>
                <c:pt idx="3">
                  <c:v>58.7</c:v>
                </c:pt>
                <c:pt idx="4">
                  <c:v>62.2</c:v>
                </c:pt>
                <c:pt idx="5">
                  <c:v>64.8</c:v>
                </c:pt>
              </c:numCache>
            </c:numRef>
          </c:val>
          <c:smooth val="0"/>
          <c:extLst>
            <c:ext xmlns:c16="http://schemas.microsoft.com/office/drawing/2014/chart" uri="{C3380CC4-5D6E-409C-BE32-E72D297353CC}">
              <c16:uniqueId val="{00000001-3FF8-4D75-9957-08750D5156F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5.0999999999999996</c:v>
                </c:pt>
                <c:pt idx="5">
                  <c:v>6.6</c:v>
                </c:pt>
              </c:numCache>
            </c:numRef>
          </c:val>
          <c:smooth val="0"/>
          <c:extLst>
            <c:ext xmlns:c16="http://schemas.microsoft.com/office/drawing/2014/chart" uri="{C3380CC4-5D6E-409C-BE32-E72D297353CC}">
              <c16:uniqueId val="{00000002-3FF8-4D75-9957-08750D5156F1}"/>
            </c:ext>
          </c:extLst>
        </c:ser>
        <c:dLbls>
          <c:showLegendKey val="0"/>
          <c:showVal val="0"/>
          <c:showCatName val="0"/>
          <c:showSerName val="0"/>
          <c:showPercent val="0"/>
          <c:showBubbleSize val="0"/>
        </c:dLbls>
        <c:marker val="1"/>
        <c:smooth val="0"/>
        <c:axId val="355753560"/>
        <c:axId val="352448880"/>
      </c:lineChart>
      <c:catAx>
        <c:axId val="3557535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52448880"/>
        <c:crosses val="autoZero"/>
        <c:auto val="1"/>
        <c:lblAlgn val="ctr"/>
        <c:lblOffset val="100"/>
        <c:noMultiLvlLbl val="0"/>
      </c:catAx>
      <c:valAx>
        <c:axId val="352448880"/>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557535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調剤</a:t>
            </a:r>
            <a:endParaRPr lang="en-US" altLang="ja-JP" sz="1200" dirty="0"/>
          </a:p>
        </c:rich>
      </c:tx>
      <c:layout>
        <c:manualLayout>
          <c:xMode val="edge"/>
          <c:yMode val="edge"/>
          <c:x val="0.43327140177913348"/>
          <c:y val="8.1767859758462888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1.7</c:v>
                </c:pt>
                <c:pt idx="1">
                  <c:v>3.3</c:v>
                </c:pt>
                <c:pt idx="2">
                  <c:v>4.4000000000000004</c:v>
                </c:pt>
                <c:pt idx="3">
                  <c:v>5</c:v>
                </c:pt>
                <c:pt idx="4">
                  <c:v>5.8</c:v>
                </c:pt>
                <c:pt idx="5">
                  <c:v>6.4</c:v>
                </c:pt>
              </c:numCache>
            </c:numRef>
          </c:val>
          <c:smooth val="0"/>
          <c:extLst>
            <c:ext xmlns:c16="http://schemas.microsoft.com/office/drawing/2014/chart" uri="{C3380CC4-5D6E-409C-BE32-E72D297353CC}">
              <c16:uniqueId val="{00000000-4653-4F19-94D0-05C3F15B7BA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25.8</c:v>
                </c:pt>
                <c:pt idx="1">
                  <c:v>35.6</c:v>
                </c:pt>
                <c:pt idx="2">
                  <c:v>42.8</c:v>
                </c:pt>
                <c:pt idx="3">
                  <c:v>48.2</c:v>
                </c:pt>
                <c:pt idx="4">
                  <c:v>52.9</c:v>
                </c:pt>
                <c:pt idx="5">
                  <c:v>56.8</c:v>
                </c:pt>
              </c:numCache>
            </c:numRef>
          </c:val>
          <c:smooth val="0"/>
          <c:extLst>
            <c:ext xmlns:c16="http://schemas.microsoft.com/office/drawing/2014/chart" uri="{C3380CC4-5D6E-409C-BE32-E72D297353CC}">
              <c16:uniqueId val="{00000001-4653-4F19-94D0-05C3F15B7BA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4.7</c:v>
                </c:pt>
                <c:pt idx="5">
                  <c:v>5.8</c:v>
                </c:pt>
              </c:numCache>
            </c:numRef>
          </c:val>
          <c:smooth val="0"/>
          <c:extLst>
            <c:ext xmlns:c16="http://schemas.microsoft.com/office/drawing/2014/chart" uri="{C3380CC4-5D6E-409C-BE32-E72D297353CC}">
              <c16:uniqueId val="{00000002-4653-4F19-94D0-05C3F15B7BA1}"/>
            </c:ext>
          </c:extLst>
        </c:ser>
        <c:dLbls>
          <c:showLegendKey val="0"/>
          <c:showVal val="0"/>
          <c:showCatName val="0"/>
          <c:showSerName val="0"/>
          <c:showPercent val="0"/>
          <c:showBubbleSize val="0"/>
        </c:dLbls>
        <c:marker val="1"/>
        <c:smooth val="0"/>
        <c:axId val="338926232"/>
        <c:axId val="285974448"/>
      </c:lineChart>
      <c:catAx>
        <c:axId val="338926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285974448"/>
        <c:crosses val="autoZero"/>
        <c:auto val="1"/>
        <c:lblAlgn val="ctr"/>
        <c:lblOffset val="100"/>
        <c:noMultiLvlLbl val="0"/>
      </c:catAx>
      <c:valAx>
        <c:axId val="285974448"/>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38926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r>
              <a:rPr lang="ja-JP" sz="900" dirty="0"/>
              <a:t>０～</a:t>
            </a:r>
            <a:r>
              <a:rPr lang="en-US" sz="900" dirty="0"/>
              <a:t>19</a:t>
            </a:r>
            <a:r>
              <a:rPr lang="ja-JP" sz="900" dirty="0"/>
              <a:t>歳の患者数（筋骨格系及び結合組織の疾患、小分類）</a:t>
            </a:r>
          </a:p>
        </c:rich>
      </c:tx>
      <c:layout>
        <c:manualLayout>
          <c:xMode val="edge"/>
          <c:yMode val="edge"/>
          <c:x val="0.29741508093674124"/>
          <c:y val="1.4836968585347617E-2"/>
        </c:manualLayout>
      </c:layout>
      <c:overlay val="0"/>
      <c:spPr>
        <a:noFill/>
        <a:ln>
          <a:noFill/>
        </a:ln>
        <a:effectLst/>
      </c:spPr>
      <c:txPr>
        <a:bodyPr rot="0" spcFirstLastPara="1" vertOverflow="ellipsis" vert="horz" wrap="square" anchor="ctr" anchorCtr="1"/>
        <a:lstStyle/>
        <a:p>
          <a:pPr>
            <a:defRPr sz="900" b="0" i="0" u="none" strike="noStrike" kern="1200" spc="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title>
    <c:autoTitleDeleted val="0"/>
    <c:plotArea>
      <c:layout>
        <c:manualLayout>
          <c:layoutTarget val="inner"/>
          <c:xMode val="edge"/>
          <c:yMode val="edge"/>
          <c:x val="0.10042247003560567"/>
          <c:y val="0.29440517775155672"/>
          <c:w val="0.32594693978839084"/>
          <c:h val="0.6576468801476687"/>
        </c:manualLayout>
      </c:layout>
      <c:barChart>
        <c:barDir val="bar"/>
        <c:grouping val="stacked"/>
        <c:varyColors val="0"/>
        <c:ser>
          <c:idx val="0"/>
          <c:order val="0"/>
          <c:tx>
            <c:strRef>
              <c:f>Sheet1!$A$35</c:f>
              <c:strCache>
                <c:ptCount val="1"/>
                <c:pt idx="0">
                  <c:v>　その他の炎症性多発性関節障害</c:v>
                </c:pt>
              </c:strCache>
            </c:strRef>
          </c:tx>
          <c:spPr>
            <a:solidFill>
              <a:schemeClr val="accent1"/>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Sheet1!$B$35:$F$35</c:f>
              <c:numCache>
                <c:formatCode>General</c:formatCode>
                <c:ptCount val="5"/>
                <c:pt idx="0">
                  <c:v>0</c:v>
                </c:pt>
                <c:pt idx="1">
                  <c:v>0.1</c:v>
                </c:pt>
                <c:pt idx="2">
                  <c:v>0.3</c:v>
                </c:pt>
                <c:pt idx="3">
                  <c:v>0.4</c:v>
                </c:pt>
                <c:pt idx="4">
                  <c:v>0.2</c:v>
                </c:pt>
              </c:numCache>
            </c:numRef>
          </c:val>
          <c:extLst>
            <c:ext xmlns:c16="http://schemas.microsoft.com/office/drawing/2014/chart" uri="{C3380CC4-5D6E-409C-BE32-E72D297353CC}">
              <c16:uniqueId val="{00000000-84A2-4D10-B683-B0C8F3804044}"/>
            </c:ext>
          </c:extLst>
        </c:ser>
        <c:ser>
          <c:idx val="1"/>
          <c:order val="1"/>
          <c:tx>
            <c:strRef>
              <c:f>Sheet1!$A$36</c:f>
              <c:strCache>
                <c:ptCount val="1"/>
                <c:pt idx="0">
                  <c:v>　関節症</c:v>
                </c:pt>
              </c:strCache>
            </c:strRef>
          </c:tx>
          <c:spPr>
            <a:solidFill>
              <a:schemeClr val="accent2"/>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Sheet1!$B$36:$F$36</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1-84A2-4D10-B683-B0C8F3804044}"/>
            </c:ext>
          </c:extLst>
        </c:ser>
        <c:ser>
          <c:idx val="2"/>
          <c:order val="2"/>
          <c:tx>
            <c:strRef>
              <c:f>Sheet1!$A$37</c:f>
              <c:strCache>
                <c:ptCount val="1"/>
                <c:pt idx="0">
                  <c:v>　四肢の後天性変形</c:v>
                </c:pt>
              </c:strCache>
            </c:strRef>
          </c:tx>
          <c:spPr>
            <a:solidFill>
              <a:schemeClr val="accent3"/>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Sheet1!$B$37:$F$37</c:f>
              <c:numCache>
                <c:formatCode>General</c:formatCode>
                <c:ptCount val="5"/>
                <c:pt idx="0">
                  <c:v>0</c:v>
                </c:pt>
                <c:pt idx="1">
                  <c:v>0.1</c:v>
                </c:pt>
                <c:pt idx="2">
                  <c:v>0.1</c:v>
                </c:pt>
                <c:pt idx="3">
                  <c:v>0.3</c:v>
                </c:pt>
                <c:pt idx="4">
                  <c:v>0.1</c:v>
                </c:pt>
              </c:numCache>
            </c:numRef>
          </c:val>
          <c:extLst>
            <c:ext xmlns:c16="http://schemas.microsoft.com/office/drawing/2014/chart" uri="{C3380CC4-5D6E-409C-BE32-E72D297353CC}">
              <c16:uniqueId val="{00000002-84A2-4D10-B683-B0C8F3804044}"/>
            </c:ext>
          </c:extLst>
        </c:ser>
        <c:ser>
          <c:idx val="3"/>
          <c:order val="3"/>
          <c:tx>
            <c:strRef>
              <c:f>Sheet1!$A$38</c:f>
              <c:strCache>
                <c:ptCount val="1"/>
                <c:pt idx="0">
                  <c:v>　膝内障</c:v>
                </c:pt>
              </c:strCache>
            </c:strRef>
          </c:tx>
          <c:spPr>
            <a:solidFill>
              <a:schemeClr val="accent4"/>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Sheet1!$B$38:$F$38</c:f>
              <c:numCache>
                <c:formatCode>General</c:formatCode>
                <c:ptCount val="5"/>
                <c:pt idx="0">
                  <c:v>0</c:v>
                </c:pt>
                <c:pt idx="1">
                  <c:v>0</c:v>
                </c:pt>
                <c:pt idx="2">
                  <c:v>0.1</c:v>
                </c:pt>
                <c:pt idx="3">
                  <c:v>0.4</c:v>
                </c:pt>
                <c:pt idx="4">
                  <c:v>0.4</c:v>
                </c:pt>
              </c:numCache>
            </c:numRef>
          </c:val>
          <c:extLst>
            <c:ext xmlns:c16="http://schemas.microsoft.com/office/drawing/2014/chart" uri="{C3380CC4-5D6E-409C-BE32-E72D297353CC}">
              <c16:uniqueId val="{00000003-84A2-4D10-B683-B0C8F3804044}"/>
            </c:ext>
          </c:extLst>
        </c:ser>
        <c:ser>
          <c:idx val="4"/>
          <c:order val="4"/>
          <c:tx>
            <c:strRef>
              <c:f>Sheet1!$A$39</c:f>
              <c:strCache>
                <c:ptCount val="1"/>
                <c:pt idx="0">
                  <c:v>　関節痛</c:v>
                </c:pt>
              </c:strCache>
            </c:strRef>
          </c:tx>
          <c:spPr>
            <a:solidFill>
              <a:schemeClr val="accent5"/>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Sheet1!$B$39:$F$39</c:f>
              <c:numCache>
                <c:formatCode>General</c:formatCode>
                <c:ptCount val="5"/>
                <c:pt idx="0">
                  <c:v>0</c:v>
                </c:pt>
                <c:pt idx="1">
                  <c:v>0</c:v>
                </c:pt>
                <c:pt idx="2">
                  <c:v>0.1</c:v>
                </c:pt>
                <c:pt idx="3">
                  <c:v>0.2</c:v>
                </c:pt>
                <c:pt idx="4">
                  <c:v>0.1</c:v>
                </c:pt>
              </c:numCache>
            </c:numRef>
          </c:val>
          <c:extLst>
            <c:ext xmlns:c16="http://schemas.microsoft.com/office/drawing/2014/chart" uri="{C3380CC4-5D6E-409C-BE32-E72D297353CC}">
              <c16:uniqueId val="{00000004-84A2-4D10-B683-B0C8F3804044}"/>
            </c:ext>
          </c:extLst>
        </c:ser>
        <c:ser>
          <c:idx val="5"/>
          <c:order val="5"/>
          <c:tx>
            <c:strRef>
              <c:f>Sheet1!$A$40</c:f>
              <c:strCache>
                <c:ptCount val="1"/>
                <c:pt idx="0">
                  <c:v>　その他の関節障害</c:v>
                </c:pt>
              </c:strCache>
            </c:strRef>
          </c:tx>
          <c:spPr>
            <a:solidFill>
              <a:schemeClr val="accent6"/>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Sheet1!$B$40:$F$40</c:f>
              <c:numCache>
                <c:formatCode>General</c:formatCode>
                <c:ptCount val="5"/>
                <c:pt idx="0">
                  <c:v>0.1</c:v>
                </c:pt>
                <c:pt idx="1">
                  <c:v>0.5</c:v>
                </c:pt>
                <c:pt idx="2">
                  <c:v>0.1</c:v>
                </c:pt>
                <c:pt idx="3">
                  <c:v>0.5</c:v>
                </c:pt>
                <c:pt idx="4">
                  <c:v>0.3</c:v>
                </c:pt>
              </c:numCache>
            </c:numRef>
          </c:val>
          <c:extLst>
            <c:ext xmlns:c16="http://schemas.microsoft.com/office/drawing/2014/chart" uri="{C3380CC4-5D6E-409C-BE32-E72D297353CC}">
              <c16:uniqueId val="{00000005-84A2-4D10-B683-B0C8F3804044}"/>
            </c:ext>
          </c:extLst>
        </c:ser>
        <c:ser>
          <c:idx val="6"/>
          <c:order val="6"/>
          <c:tx>
            <c:strRef>
              <c:f>Sheet1!$A$41</c:f>
              <c:strCache>
                <c:ptCount val="1"/>
                <c:pt idx="0">
                  <c:v>　その他の全身性結合組織障害</c:v>
                </c:pt>
              </c:strCache>
            </c:strRef>
          </c:tx>
          <c:spPr>
            <a:solidFill>
              <a:schemeClr val="accent1">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Sheet1!$B$41:$F$41</c:f>
              <c:numCache>
                <c:formatCode>General</c:formatCode>
                <c:ptCount val="5"/>
                <c:pt idx="0">
                  <c:v>0</c:v>
                </c:pt>
                <c:pt idx="1">
                  <c:v>0.4</c:v>
                </c:pt>
                <c:pt idx="2">
                  <c:v>0.3</c:v>
                </c:pt>
                <c:pt idx="3">
                  <c:v>0</c:v>
                </c:pt>
                <c:pt idx="4">
                  <c:v>0</c:v>
                </c:pt>
              </c:numCache>
            </c:numRef>
          </c:val>
          <c:extLst>
            <c:ext xmlns:c16="http://schemas.microsoft.com/office/drawing/2014/chart" uri="{C3380CC4-5D6E-409C-BE32-E72D297353CC}">
              <c16:uniqueId val="{00000006-84A2-4D10-B683-B0C8F3804044}"/>
            </c:ext>
          </c:extLst>
        </c:ser>
        <c:ser>
          <c:idx val="7"/>
          <c:order val="7"/>
          <c:tx>
            <c:strRef>
              <c:f>Sheet1!$A$42</c:f>
              <c:strCache>
                <c:ptCount val="1"/>
                <c:pt idx="0">
                  <c:v>　脊椎障害（脊椎症を含む）</c:v>
                </c:pt>
              </c:strCache>
            </c:strRef>
          </c:tx>
          <c:spPr>
            <a:solidFill>
              <a:schemeClr val="accent2">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Sheet1!$B$42:$F$42</c:f>
              <c:numCache>
                <c:formatCode>General</c:formatCode>
                <c:ptCount val="5"/>
                <c:pt idx="0">
                  <c:v>0</c:v>
                </c:pt>
                <c:pt idx="1">
                  <c:v>0</c:v>
                </c:pt>
                <c:pt idx="2">
                  <c:v>0</c:v>
                </c:pt>
                <c:pt idx="3">
                  <c:v>0.1</c:v>
                </c:pt>
                <c:pt idx="4">
                  <c:v>0.1</c:v>
                </c:pt>
              </c:numCache>
            </c:numRef>
          </c:val>
          <c:extLst>
            <c:ext xmlns:c16="http://schemas.microsoft.com/office/drawing/2014/chart" uri="{C3380CC4-5D6E-409C-BE32-E72D297353CC}">
              <c16:uniqueId val="{00000007-84A2-4D10-B683-B0C8F3804044}"/>
            </c:ext>
          </c:extLst>
        </c:ser>
        <c:ser>
          <c:idx val="8"/>
          <c:order val="8"/>
          <c:tx>
            <c:strRef>
              <c:f>Sheet1!$A$43</c:f>
              <c:strCache>
                <c:ptCount val="1"/>
                <c:pt idx="0">
                  <c:v>　椎間板障害</c:v>
                </c:pt>
              </c:strCache>
            </c:strRef>
          </c:tx>
          <c:spPr>
            <a:solidFill>
              <a:schemeClr val="accent3">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Sheet1!$B$43:$F$43</c:f>
              <c:numCache>
                <c:formatCode>General</c:formatCode>
                <c:ptCount val="5"/>
                <c:pt idx="0">
                  <c:v>0</c:v>
                </c:pt>
                <c:pt idx="1">
                  <c:v>0</c:v>
                </c:pt>
                <c:pt idx="2">
                  <c:v>0</c:v>
                </c:pt>
                <c:pt idx="3">
                  <c:v>0.5</c:v>
                </c:pt>
                <c:pt idx="4">
                  <c:v>0.6</c:v>
                </c:pt>
              </c:numCache>
            </c:numRef>
          </c:val>
          <c:extLst>
            <c:ext xmlns:c16="http://schemas.microsoft.com/office/drawing/2014/chart" uri="{C3380CC4-5D6E-409C-BE32-E72D297353CC}">
              <c16:uniqueId val="{00000008-84A2-4D10-B683-B0C8F3804044}"/>
            </c:ext>
          </c:extLst>
        </c:ser>
        <c:ser>
          <c:idx val="9"/>
          <c:order val="9"/>
          <c:tx>
            <c:strRef>
              <c:f>Sheet1!$A$44</c:f>
              <c:strCache>
                <c:ptCount val="1"/>
                <c:pt idx="0">
                  <c:v>　頚腕症候群</c:v>
                </c:pt>
              </c:strCache>
            </c:strRef>
          </c:tx>
          <c:spPr>
            <a:solidFill>
              <a:schemeClr val="accent4">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Sheet1!$B$44:$F$44</c:f>
              <c:numCache>
                <c:formatCode>General</c:formatCode>
                <c:ptCount val="5"/>
                <c:pt idx="0">
                  <c:v>0</c:v>
                </c:pt>
                <c:pt idx="1">
                  <c:v>0</c:v>
                </c:pt>
                <c:pt idx="2">
                  <c:v>0</c:v>
                </c:pt>
                <c:pt idx="3">
                  <c:v>0</c:v>
                </c:pt>
                <c:pt idx="4">
                  <c:v>0.1</c:v>
                </c:pt>
              </c:numCache>
            </c:numRef>
          </c:val>
          <c:extLst>
            <c:ext xmlns:c16="http://schemas.microsoft.com/office/drawing/2014/chart" uri="{C3380CC4-5D6E-409C-BE32-E72D297353CC}">
              <c16:uniqueId val="{00000009-84A2-4D10-B683-B0C8F3804044}"/>
            </c:ext>
          </c:extLst>
        </c:ser>
        <c:ser>
          <c:idx val="10"/>
          <c:order val="10"/>
          <c:tx>
            <c:strRef>
              <c:f>Sheet1!$A$45</c:f>
              <c:strCache>
                <c:ptCount val="1"/>
                <c:pt idx="0">
                  <c:v>　腰痛症及び坐骨神経痛</c:v>
                </c:pt>
              </c:strCache>
            </c:strRef>
          </c:tx>
          <c:spPr>
            <a:solidFill>
              <a:schemeClr val="accent5">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Sheet1!$B$45:$F$45</c:f>
              <c:numCache>
                <c:formatCode>General</c:formatCode>
                <c:ptCount val="5"/>
                <c:pt idx="0">
                  <c:v>0</c:v>
                </c:pt>
                <c:pt idx="1">
                  <c:v>0</c:v>
                </c:pt>
                <c:pt idx="2">
                  <c:v>0</c:v>
                </c:pt>
                <c:pt idx="3">
                  <c:v>0.4</c:v>
                </c:pt>
                <c:pt idx="4">
                  <c:v>0.6</c:v>
                </c:pt>
              </c:numCache>
            </c:numRef>
          </c:val>
          <c:extLst>
            <c:ext xmlns:c16="http://schemas.microsoft.com/office/drawing/2014/chart" uri="{C3380CC4-5D6E-409C-BE32-E72D297353CC}">
              <c16:uniqueId val="{0000000A-84A2-4D10-B683-B0C8F3804044}"/>
            </c:ext>
          </c:extLst>
        </c:ser>
        <c:ser>
          <c:idx val="11"/>
          <c:order val="11"/>
          <c:tx>
            <c:strRef>
              <c:f>Sheet1!$A$46</c:f>
              <c:strCache>
                <c:ptCount val="1"/>
                <c:pt idx="0">
                  <c:v>　その他の背部痛</c:v>
                </c:pt>
              </c:strCache>
            </c:strRef>
          </c:tx>
          <c:spPr>
            <a:solidFill>
              <a:schemeClr val="accent6">
                <a:lumMod val="6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Sheet1!$B$46:$F$46</c:f>
              <c:numCache>
                <c:formatCode>General</c:formatCode>
                <c:ptCount val="5"/>
                <c:pt idx="0">
                  <c:v>0</c:v>
                </c:pt>
                <c:pt idx="1">
                  <c:v>0</c:v>
                </c:pt>
                <c:pt idx="2">
                  <c:v>0</c:v>
                </c:pt>
                <c:pt idx="3">
                  <c:v>0.1</c:v>
                </c:pt>
                <c:pt idx="4">
                  <c:v>0</c:v>
                </c:pt>
              </c:numCache>
            </c:numRef>
          </c:val>
          <c:extLst>
            <c:ext xmlns:c16="http://schemas.microsoft.com/office/drawing/2014/chart" uri="{C3380CC4-5D6E-409C-BE32-E72D297353CC}">
              <c16:uniqueId val="{0000000B-84A2-4D10-B683-B0C8F3804044}"/>
            </c:ext>
          </c:extLst>
        </c:ser>
        <c:ser>
          <c:idx val="12"/>
          <c:order val="12"/>
          <c:tx>
            <c:strRef>
              <c:f>Sheet1!$A$47</c:f>
              <c:strCache>
                <c:ptCount val="1"/>
                <c:pt idx="0">
                  <c:v>　その他の脊柱障害</c:v>
                </c:pt>
              </c:strCache>
            </c:strRef>
          </c:tx>
          <c:spPr>
            <a:solidFill>
              <a:schemeClr val="accent1">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Sheet1!$B$47:$F$47</c:f>
              <c:numCache>
                <c:formatCode>General</c:formatCode>
                <c:ptCount val="5"/>
                <c:pt idx="0">
                  <c:v>0</c:v>
                </c:pt>
                <c:pt idx="1">
                  <c:v>0.1</c:v>
                </c:pt>
                <c:pt idx="2">
                  <c:v>0.2</c:v>
                </c:pt>
                <c:pt idx="3">
                  <c:v>1.2</c:v>
                </c:pt>
                <c:pt idx="4">
                  <c:v>0.8</c:v>
                </c:pt>
              </c:numCache>
            </c:numRef>
          </c:val>
          <c:extLst>
            <c:ext xmlns:c16="http://schemas.microsoft.com/office/drawing/2014/chart" uri="{C3380CC4-5D6E-409C-BE32-E72D297353CC}">
              <c16:uniqueId val="{0000000C-84A2-4D10-B683-B0C8F3804044}"/>
            </c:ext>
          </c:extLst>
        </c:ser>
        <c:ser>
          <c:idx val="13"/>
          <c:order val="13"/>
          <c:tx>
            <c:strRef>
              <c:f>Sheet1!$A$48</c:f>
              <c:strCache>
                <c:ptCount val="1"/>
                <c:pt idx="0">
                  <c:v>　軟部組織障害</c:v>
                </c:pt>
              </c:strCache>
            </c:strRef>
          </c:tx>
          <c:spPr>
            <a:solidFill>
              <a:schemeClr val="accent2">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Sheet1!$B$48:$F$48</c:f>
              <c:numCache>
                <c:formatCode>General</c:formatCode>
                <c:ptCount val="5"/>
                <c:pt idx="0">
                  <c:v>0</c:v>
                </c:pt>
                <c:pt idx="1">
                  <c:v>0.1</c:v>
                </c:pt>
                <c:pt idx="2">
                  <c:v>0.4</c:v>
                </c:pt>
                <c:pt idx="3">
                  <c:v>1.9</c:v>
                </c:pt>
                <c:pt idx="4">
                  <c:v>1</c:v>
                </c:pt>
              </c:numCache>
            </c:numRef>
          </c:val>
          <c:extLst>
            <c:ext xmlns:c16="http://schemas.microsoft.com/office/drawing/2014/chart" uri="{C3380CC4-5D6E-409C-BE32-E72D297353CC}">
              <c16:uniqueId val="{0000000D-84A2-4D10-B683-B0C8F3804044}"/>
            </c:ext>
          </c:extLst>
        </c:ser>
        <c:ser>
          <c:idx val="14"/>
          <c:order val="14"/>
          <c:tx>
            <c:strRef>
              <c:f>Sheet1!$A$49</c:f>
              <c:strCache>
                <c:ptCount val="1"/>
                <c:pt idx="0">
                  <c:v>　肩の傷害＜損傷＞</c:v>
                </c:pt>
              </c:strCache>
            </c:strRef>
          </c:tx>
          <c:spPr>
            <a:solidFill>
              <a:schemeClr val="accent3">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Sheet1!$B$49:$F$49</c:f>
              <c:numCache>
                <c:formatCode>General</c:formatCode>
                <c:ptCount val="5"/>
                <c:pt idx="0">
                  <c:v>0</c:v>
                </c:pt>
                <c:pt idx="1">
                  <c:v>0</c:v>
                </c:pt>
                <c:pt idx="2">
                  <c:v>0</c:v>
                </c:pt>
                <c:pt idx="3">
                  <c:v>0.4</c:v>
                </c:pt>
                <c:pt idx="4">
                  <c:v>0.2</c:v>
                </c:pt>
              </c:numCache>
            </c:numRef>
          </c:val>
          <c:extLst>
            <c:ext xmlns:c16="http://schemas.microsoft.com/office/drawing/2014/chart" uri="{C3380CC4-5D6E-409C-BE32-E72D297353CC}">
              <c16:uniqueId val="{0000000E-84A2-4D10-B683-B0C8F3804044}"/>
            </c:ext>
          </c:extLst>
        </c:ser>
        <c:ser>
          <c:idx val="15"/>
          <c:order val="15"/>
          <c:tx>
            <c:strRef>
              <c:f>Sheet1!$A$50</c:f>
              <c:strCache>
                <c:ptCount val="1"/>
                <c:pt idx="0">
                  <c:v>　その他の骨の密度及び構造の障害</c:v>
                </c:pt>
              </c:strCache>
            </c:strRef>
          </c:tx>
          <c:spPr>
            <a:solidFill>
              <a:schemeClr val="accent4">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Sheet1!$B$50:$F$50</c:f>
              <c:numCache>
                <c:formatCode>General</c:formatCode>
                <c:ptCount val="5"/>
                <c:pt idx="0">
                  <c:v>0</c:v>
                </c:pt>
                <c:pt idx="1">
                  <c:v>0</c:v>
                </c:pt>
                <c:pt idx="2">
                  <c:v>0</c:v>
                </c:pt>
                <c:pt idx="3">
                  <c:v>0.2</c:v>
                </c:pt>
                <c:pt idx="4">
                  <c:v>0.3</c:v>
                </c:pt>
              </c:numCache>
            </c:numRef>
          </c:val>
          <c:extLst>
            <c:ext xmlns:c16="http://schemas.microsoft.com/office/drawing/2014/chart" uri="{C3380CC4-5D6E-409C-BE32-E72D297353CC}">
              <c16:uniqueId val="{0000000F-84A2-4D10-B683-B0C8F3804044}"/>
            </c:ext>
          </c:extLst>
        </c:ser>
        <c:ser>
          <c:idx val="16"/>
          <c:order val="16"/>
          <c:tx>
            <c:strRef>
              <c:f>Sheet1!$A$51</c:f>
              <c:strCache>
                <c:ptCount val="1"/>
                <c:pt idx="0">
                  <c:v>　骨髄炎</c:v>
                </c:pt>
              </c:strCache>
            </c:strRef>
          </c:tx>
          <c:spPr>
            <a:solidFill>
              <a:schemeClr val="accent5">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Sheet1!$B$51:$F$51</c:f>
              <c:numCache>
                <c:formatCode>General</c:formatCode>
                <c:ptCount val="5"/>
                <c:pt idx="0">
                  <c:v>0</c:v>
                </c:pt>
                <c:pt idx="1">
                  <c:v>0</c:v>
                </c:pt>
                <c:pt idx="2">
                  <c:v>0</c:v>
                </c:pt>
                <c:pt idx="3">
                  <c:v>0.1</c:v>
                </c:pt>
                <c:pt idx="4">
                  <c:v>0.2</c:v>
                </c:pt>
              </c:numCache>
            </c:numRef>
          </c:val>
          <c:extLst>
            <c:ext xmlns:c16="http://schemas.microsoft.com/office/drawing/2014/chart" uri="{C3380CC4-5D6E-409C-BE32-E72D297353CC}">
              <c16:uniqueId val="{00000010-84A2-4D10-B683-B0C8F3804044}"/>
            </c:ext>
          </c:extLst>
        </c:ser>
        <c:ser>
          <c:idx val="17"/>
          <c:order val="17"/>
          <c:tx>
            <c:strRef>
              <c:f>Sheet1!$A$52</c:f>
              <c:strCache>
                <c:ptCount val="1"/>
                <c:pt idx="0">
                  <c:v>　若年性骨軟骨症＜骨端症＞</c:v>
                </c:pt>
              </c:strCache>
            </c:strRef>
          </c:tx>
          <c:spPr>
            <a:solidFill>
              <a:schemeClr val="accent6">
                <a:lumMod val="80000"/>
                <a:lumOff val="2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Sheet1!$B$52:$F$52</c:f>
              <c:numCache>
                <c:formatCode>General</c:formatCode>
                <c:ptCount val="5"/>
                <c:pt idx="0">
                  <c:v>0</c:v>
                </c:pt>
                <c:pt idx="1">
                  <c:v>0</c:v>
                </c:pt>
                <c:pt idx="2">
                  <c:v>0.1</c:v>
                </c:pt>
                <c:pt idx="3">
                  <c:v>1</c:v>
                </c:pt>
                <c:pt idx="4">
                  <c:v>0.1</c:v>
                </c:pt>
              </c:numCache>
            </c:numRef>
          </c:val>
          <c:extLst>
            <c:ext xmlns:c16="http://schemas.microsoft.com/office/drawing/2014/chart" uri="{C3380CC4-5D6E-409C-BE32-E72D297353CC}">
              <c16:uniqueId val="{00000011-84A2-4D10-B683-B0C8F3804044}"/>
            </c:ext>
          </c:extLst>
        </c:ser>
        <c:ser>
          <c:idx val="18"/>
          <c:order val="18"/>
          <c:tx>
            <c:strRef>
              <c:f>Sheet1!$A$53</c:f>
              <c:strCache>
                <c:ptCount val="1"/>
                <c:pt idx="0">
                  <c:v>　その他の筋骨格系及び結合組織の疾患</c:v>
                </c:pt>
              </c:strCache>
            </c:strRef>
          </c:tx>
          <c:spPr>
            <a:solidFill>
              <a:schemeClr val="accent1">
                <a:lumMod val="80000"/>
              </a:schemeClr>
            </a:solidFill>
            <a:ln>
              <a:noFill/>
            </a:ln>
            <a:effectLst/>
          </c:spPr>
          <c:invertIfNegative val="0"/>
          <c:cat>
            <c:strRef>
              <c:f>Sheet1!$B$34:$F$34</c:f>
              <c:strCache>
                <c:ptCount val="5"/>
                <c:pt idx="0">
                  <c:v>　　　０歳</c:v>
                </c:pt>
                <c:pt idx="1">
                  <c:v>　１～４</c:v>
                </c:pt>
                <c:pt idx="2">
                  <c:v>　５～９</c:v>
                </c:pt>
                <c:pt idx="3">
                  <c:v>１０～１４</c:v>
                </c:pt>
                <c:pt idx="4">
                  <c:v>１５～１９</c:v>
                </c:pt>
              </c:strCache>
            </c:strRef>
          </c:cat>
          <c:val>
            <c:numRef>
              <c:f>Sheet1!$B$53:$F$53</c:f>
              <c:numCache>
                <c:formatCode>General</c:formatCode>
                <c:ptCount val="5"/>
                <c:pt idx="0">
                  <c:v>0</c:v>
                </c:pt>
                <c:pt idx="1">
                  <c:v>0</c:v>
                </c:pt>
                <c:pt idx="2">
                  <c:v>0</c:v>
                </c:pt>
                <c:pt idx="3">
                  <c:v>0.2</c:v>
                </c:pt>
                <c:pt idx="4">
                  <c:v>0.2</c:v>
                </c:pt>
              </c:numCache>
            </c:numRef>
          </c:val>
          <c:extLst>
            <c:ext xmlns:c16="http://schemas.microsoft.com/office/drawing/2014/chart" uri="{C3380CC4-5D6E-409C-BE32-E72D297353CC}">
              <c16:uniqueId val="{00000012-84A2-4D10-B683-B0C8F3804044}"/>
            </c:ext>
          </c:extLst>
        </c:ser>
        <c:dLbls>
          <c:showLegendKey val="0"/>
          <c:showVal val="0"/>
          <c:showCatName val="0"/>
          <c:showSerName val="0"/>
          <c:showPercent val="0"/>
          <c:showBubbleSize val="0"/>
        </c:dLbls>
        <c:gapWidth val="150"/>
        <c:overlap val="100"/>
        <c:axId val="266075480"/>
        <c:axId val="266075872"/>
      </c:barChart>
      <c:catAx>
        <c:axId val="266075480"/>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6075872"/>
        <c:crosses val="autoZero"/>
        <c:auto val="1"/>
        <c:lblAlgn val="ctr"/>
        <c:lblOffset val="100"/>
        <c:noMultiLvlLbl val="0"/>
      </c:catAx>
      <c:valAx>
        <c:axId val="266075872"/>
        <c:scaling>
          <c:orientation val="minMax"/>
        </c:scaling>
        <c:delete val="0"/>
        <c:axPos val="t"/>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266075480"/>
        <c:crosses val="autoZero"/>
        <c:crossBetween val="between"/>
      </c:valAx>
      <c:spPr>
        <a:noFill/>
        <a:ln>
          <a:noFill/>
        </a:ln>
        <a:effectLst/>
      </c:spPr>
    </c:plotArea>
    <c:legend>
      <c:legendPos val="r"/>
      <c:layout>
        <c:manualLayout>
          <c:xMode val="edge"/>
          <c:yMode val="edge"/>
          <c:x val="0.42517815216954707"/>
          <c:y val="0.19251826946970144"/>
          <c:w val="0.56668085354573849"/>
          <c:h val="0.80748168830587619"/>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legend>
    <c:plotVisOnly val="1"/>
    <c:dispBlanksAs val="gap"/>
    <c:showDLblsOverMax val="0"/>
  </c:chart>
  <c:spPr>
    <a:noFill/>
    <a:ln>
      <a:noFill/>
    </a:ln>
    <a:effectLst/>
  </c:spPr>
  <c:txPr>
    <a:bodyPr/>
    <a:lstStyle/>
    <a:p>
      <a:pPr>
        <a:defRPr sz="800">
          <a:latin typeface="メイリオ" panose="020B0604030504040204" pitchFamily="50" charset="-128"/>
          <a:ea typeface="メイリオ" panose="020B0604030504040204" pitchFamily="50" charset="-128"/>
        </a:defRPr>
      </a:pPr>
      <a:endParaRPr lang="ja-JP"/>
    </a:p>
  </c:txPr>
  <c:externalData r:id="rId4">
    <c:autoUpdate val="0"/>
  </c:externalData>
  <c:userShapes r:id="rId5"/>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2"/>
            </a:solidFill>
          </c:spPr>
          <c:invertIfNegative val="0"/>
          <c:val>
            <c:numRef>
              <c:f>Sheet2!$B$3:$B$1497</c:f>
              <c:numCache>
                <c:formatCode>0.0_ </c:formatCode>
                <c:ptCount val="1495"/>
                <c:pt idx="0">
                  <c:v>12.044374009508717</c:v>
                </c:pt>
                <c:pt idx="1">
                  <c:v>15.264293419633226</c:v>
                </c:pt>
                <c:pt idx="2">
                  <c:v>16.21505376344086</c:v>
                </c:pt>
                <c:pt idx="3">
                  <c:v>17.274939172749392</c:v>
                </c:pt>
                <c:pt idx="4">
                  <c:v>18.032786885245901</c:v>
                </c:pt>
                <c:pt idx="5">
                  <c:v>18.430311231393777</c:v>
                </c:pt>
                <c:pt idx="6">
                  <c:v>19.452590420332356</c:v>
                </c:pt>
                <c:pt idx="7">
                  <c:v>19.513255106475448</c:v>
                </c:pt>
                <c:pt idx="8">
                  <c:v>20.365265334252239</c:v>
                </c:pt>
                <c:pt idx="9">
                  <c:v>20.390243902439025</c:v>
                </c:pt>
                <c:pt idx="10">
                  <c:v>20.811232449297972</c:v>
                </c:pt>
                <c:pt idx="11">
                  <c:v>21.149425287356323</c:v>
                </c:pt>
                <c:pt idx="12">
                  <c:v>21.374045801526716</c:v>
                </c:pt>
                <c:pt idx="13">
                  <c:v>21.534653465346533</c:v>
                </c:pt>
                <c:pt idx="14">
                  <c:v>21.683464995913919</c:v>
                </c:pt>
                <c:pt idx="15">
                  <c:v>21.882352941176471</c:v>
                </c:pt>
                <c:pt idx="16">
                  <c:v>21.882673942701228</c:v>
                </c:pt>
                <c:pt idx="17">
                  <c:v>22.097053726169843</c:v>
                </c:pt>
                <c:pt idx="18">
                  <c:v>22.097498396407953</c:v>
                </c:pt>
                <c:pt idx="19">
                  <c:v>22.512437810945272</c:v>
                </c:pt>
                <c:pt idx="20">
                  <c:v>22.573214873313592</c:v>
                </c:pt>
                <c:pt idx="21">
                  <c:v>22.661290322580648</c:v>
                </c:pt>
                <c:pt idx="22">
                  <c:v>22.794117647058822</c:v>
                </c:pt>
                <c:pt idx="23">
                  <c:v>22.802611752887998</c:v>
                </c:pt>
                <c:pt idx="24">
                  <c:v>22.968829841594278</c:v>
                </c:pt>
                <c:pt idx="25">
                  <c:v>23.286661753868827</c:v>
                </c:pt>
                <c:pt idx="26">
                  <c:v>23.320158102766801</c:v>
                </c:pt>
                <c:pt idx="27">
                  <c:v>23.49025202092249</c:v>
                </c:pt>
                <c:pt idx="28">
                  <c:v>23.506571087216248</c:v>
                </c:pt>
                <c:pt idx="29">
                  <c:v>23.667570009033422</c:v>
                </c:pt>
                <c:pt idx="30">
                  <c:v>23.711340206185564</c:v>
                </c:pt>
                <c:pt idx="31">
                  <c:v>23.766233766233764</c:v>
                </c:pt>
                <c:pt idx="32">
                  <c:v>23.834443387250236</c:v>
                </c:pt>
                <c:pt idx="33">
                  <c:v>23.870481927710845</c:v>
                </c:pt>
                <c:pt idx="34">
                  <c:v>23.885618166526491</c:v>
                </c:pt>
                <c:pt idx="35">
                  <c:v>23.912490460442633</c:v>
                </c:pt>
                <c:pt idx="36">
                  <c:v>24.00152149106124</c:v>
                </c:pt>
                <c:pt idx="37">
                  <c:v>24.109362054681029</c:v>
                </c:pt>
                <c:pt idx="38">
                  <c:v>24.214659685863875</c:v>
                </c:pt>
                <c:pt idx="39">
                  <c:v>24.262101534828808</c:v>
                </c:pt>
                <c:pt idx="40">
                  <c:v>24.313940724478595</c:v>
                </c:pt>
                <c:pt idx="41">
                  <c:v>24.320827943078914</c:v>
                </c:pt>
                <c:pt idx="42">
                  <c:v>24.343981745579008</c:v>
                </c:pt>
                <c:pt idx="43">
                  <c:v>24.394463667820069</c:v>
                </c:pt>
                <c:pt idx="44">
                  <c:v>24.448286382589242</c:v>
                </c:pt>
                <c:pt idx="45">
                  <c:v>24.456048738033072</c:v>
                </c:pt>
                <c:pt idx="46">
                  <c:v>24.496124031007753</c:v>
                </c:pt>
                <c:pt idx="47">
                  <c:v>24.511002444987774</c:v>
                </c:pt>
                <c:pt idx="48">
                  <c:v>24.57246986262966</c:v>
                </c:pt>
                <c:pt idx="49">
                  <c:v>24.746555757733297</c:v>
                </c:pt>
                <c:pt idx="50">
                  <c:v>24.762402088772845</c:v>
                </c:pt>
                <c:pt idx="51">
                  <c:v>24.766222725984697</c:v>
                </c:pt>
                <c:pt idx="52">
                  <c:v>24.818511796733212</c:v>
                </c:pt>
                <c:pt idx="53">
                  <c:v>24.950099800399201</c:v>
                </c:pt>
                <c:pt idx="54">
                  <c:v>24.962779156327546</c:v>
                </c:pt>
                <c:pt idx="55">
                  <c:v>25.047801147227531</c:v>
                </c:pt>
                <c:pt idx="56">
                  <c:v>25.174216027874564</c:v>
                </c:pt>
                <c:pt idx="57">
                  <c:v>25.233239314384896</c:v>
                </c:pt>
                <c:pt idx="58">
                  <c:v>25.241970963484384</c:v>
                </c:pt>
                <c:pt idx="59">
                  <c:v>25.242070116861438</c:v>
                </c:pt>
                <c:pt idx="60">
                  <c:v>25.245732022762546</c:v>
                </c:pt>
                <c:pt idx="61">
                  <c:v>25.281425891181993</c:v>
                </c:pt>
                <c:pt idx="62">
                  <c:v>25.358805275407292</c:v>
                </c:pt>
                <c:pt idx="63">
                  <c:v>25.40869344823216</c:v>
                </c:pt>
                <c:pt idx="64">
                  <c:v>25.410975709495382</c:v>
                </c:pt>
                <c:pt idx="65">
                  <c:v>25.44437129690586</c:v>
                </c:pt>
                <c:pt idx="66">
                  <c:v>25.454545454545453</c:v>
                </c:pt>
                <c:pt idx="67">
                  <c:v>25.467289719626169</c:v>
                </c:pt>
                <c:pt idx="68">
                  <c:v>25.47379427525814</c:v>
                </c:pt>
                <c:pt idx="69">
                  <c:v>25.486645540968766</c:v>
                </c:pt>
                <c:pt idx="70">
                  <c:v>25.657524330411004</c:v>
                </c:pt>
                <c:pt idx="71">
                  <c:v>25.66696083090082</c:v>
                </c:pt>
                <c:pt idx="72">
                  <c:v>25.677966101694917</c:v>
                </c:pt>
                <c:pt idx="73">
                  <c:v>25.715488215488215</c:v>
                </c:pt>
                <c:pt idx="74">
                  <c:v>25.751445086705203</c:v>
                </c:pt>
                <c:pt idx="75">
                  <c:v>25.772646536412079</c:v>
                </c:pt>
                <c:pt idx="76">
                  <c:v>25.798739404477288</c:v>
                </c:pt>
                <c:pt idx="77">
                  <c:v>25.824468085106382</c:v>
                </c:pt>
                <c:pt idx="78">
                  <c:v>25.860873584469608</c:v>
                </c:pt>
                <c:pt idx="79">
                  <c:v>25.868725868725868</c:v>
                </c:pt>
                <c:pt idx="80">
                  <c:v>25.928597187161916</c:v>
                </c:pt>
                <c:pt idx="81">
                  <c:v>25.929177641205737</c:v>
                </c:pt>
                <c:pt idx="82">
                  <c:v>25.93188522392062</c:v>
                </c:pt>
                <c:pt idx="83">
                  <c:v>25.960539979231566</c:v>
                </c:pt>
                <c:pt idx="84">
                  <c:v>25.986460937976457</c:v>
                </c:pt>
                <c:pt idx="85">
                  <c:v>26.0173230920085</c:v>
                </c:pt>
                <c:pt idx="86">
                  <c:v>26.024844720496894</c:v>
                </c:pt>
                <c:pt idx="87">
                  <c:v>26.025930771975737</c:v>
                </c:pt>
                <c:pt idx="88">
                  <c:v>26.055861602396828</c:v>
                </c:pt>
                <c:pt idx="89">
                  <c:v>26.078068723839191</c:v>
                </c:pt>
                <c:pt idx="90">
                  <c:v>26.095166163141993</c:v>
                </c:pt>
                <c:pt idx="91">
                  <c:v>26.162555600485245</c:v>
                </c:pt>
                <c:pt idx="92">
                  <c:v>26.165476690466189</c:v>
                </c:pt>
                <c:pt idx="93">
                  <c:v>26.188118811881189</c:v>
                </c:pt>
                <c:pt idx="94">
                  <c:v>26.247987117552334</c:v>
                </c:pt>
                <c:pt idx="95">
                  <c:v>26.26565051714752</c:v>
                </c:pt>
                <c:pt idx="96">
                  <c:v>26.398210290827741</c:v>
                </c:pt>
                <c:pt idx="97">
                  <c:v>26.435690555291885</c:v>
                </c:pt>
                <c:pt idx="98">
                  <c:v>26.437924747223601</c:v>
                </c:pt>
                <c:pt idx="99">
                  <c:v>26.485054861899354</c:v>
                </c:pt>
                <c:pt idx="100">
                  <c:v>26.579739217652961</c:v>
                </c:pt>
                <c:pt idx="101">
                  <c:v>26.594996483472322</c:v>
                </c:pt>
                <c:pt idx="102">
                  <c:v>26.623808468188869</c:v>
                </c:pt>
                <c:pt idx="103">
                  <c:v>26.634746922024622</c:v>
                </c:pt>
                <c:pt idx="104">
                  <c:v>26.635238656452564</c:v>
                </c:pt>
                <c:pt idx="105">
                  <c:v>26.641345632121542</c:v>
                </c:pt>
                <c:pt idx="106">
                  <c:v>26.645135244247076</c:v>
                </c:pt>
                <c:pt idx="107">
                  <c:v>26.650062266500623</c:v>
                </c:pt>
                <c:pt idx="108">
                  <c:v>26.661336176261553</c:v>
                </c:pt>
                <c:pt idx="109">
                  <c:v>26.671790930053806</c:v>
                </c:pt>
                <c:pt idx="110">
                  <c:v>26.706147772137616</c:v>
                </c:pt>
                <c:pt idx="111">
                  <c:v>26.717557251908396</c:v>
                </c:pt>
                <c:pt idx="112">
                  <c:v>26.732726013531511</c:v>
                </c:pt>
                <c:pt idx="113">
                  <c:v>26.738491674828602</c:v>
                </c:pt>
                <c:pt idx="114">
                  <c:v>26.745662293694455</c:v>
                </c:pt>
                <c:pt idx="115">
                  <c:v>26.747620610436496</c:v>
                </c:pt>
                <c:pt idx="116">
                  <c:v>26.85136783411744</c:v>
                </c:pt>
                <c:pt idx="117">
                  <c:v>26.85206824024305</c:v>
                </c:pt>
                <c:pt idx="118">
                  <c:v>26.88986953184958</c:v>
                </c:pt>
                <c:pt idx="119">
                  <c:v>26.920391061452513</c:v>
                </c:pt>
                <c:pt idx="120">
                  <c:v>26.948073261996981</c:v>
                </c:pt>
                <c:pt idx="121">
                  <c:v>26.964139063783193</c:v>
                </c:pt>
                <c:pt idx="122">
                  <c:v>26.97406340057637</c:v>
                </c:pt>
                <c:pt idx="123">
                  <c:v>26.978998384491113</c:v>
                </c:pt>
                <c:pt idx="124">
                  <c:v>26.984815618221258</c:v>
                </c:pt>
                <c:pt idx="125">
                  <c:v>26.990485728592891</c:v>
                </c:pt>
                <c:pt idx="126">
                  <c:v>26.991441737985518</c:v>
                </c:pt>
                <c:pt idx="127">
                  <c:v>27.037296270372963</c:v>
                </c:pt>
                <c:pt idx="128">
                  <c:v>27.044490480418272</c:v>
                </c:pt>
                <c:pt idx="129">
                  <c:v>27.051776766687784</c:v>
                </c:pt>
                <c:pt idx="130">
                  <c:v>27.093323496864624</c:v>
                </c:pt>
                <c:pt idx="131">
                  <c:v>27.100053504547887</c:v>
                </c:pt>
                <c:pt idx="132">
                  <c:v>27.124773960216999</c:v>
                </c:pt>
                <c:pt idx="133">
                  <c:v>27.12517752079529</c:v>
                </c:pt>
                <c:pt idx="134">
                  <c:v>27.141680395387151</c:v>
                </c:pt>
                <c:pt idx="135">
                  <c:v>27.163645647178964</c:v>
                </c:pt>
                <c:pt idx="136">
                  <c:v>27.188996684268695</c:v>
                </c:pt>
                <c:pt idx="137">
                  <c:v>27.193671454219032</c:v>
                </c:pt>
                <c:pt idx="138">
                  <c:v>27.211771279567891</c:v>
                </c:pt>
                <c:pt idx="139">
                  <c:v>27.222427148653633</c:v>
                </c:pt>
                <c:pt idx="140">
                  <c:v>27.233554893421957</c:v>
                </c:pt>
                <c:pt idx="141">
                  <c:v>27.237091105704241</c:v>
                </c:pt>
                <c:pt idx="142">
                  <c:v>27.242488080718484</c:v>
                </c:pt>
                <c:pt idx="143">
                  <c:v>27.246585190510427</c:v>
                </c:pt>
                <c:pt idx="144">
                  <c:v>27.255871446229911</c:v>
                </c:pt>
                <c:pt idx="145">
                  <c:v>27.264762572279654</c:v>
                </c:pt>
                <c:pt idx="146">
                  <c:v>27.305562244160846</c:v>
                </c:pt>
                <c:pt idx="147">
                  <c:v>27.314980336074367</c:v>
                </c:pt>
                <c:pt idx="148">
                  <c:v>27.315220566754313</c:v>
                </c:pt>
                <c:pt idx="149">
                  <c:v>27.325424642760854</c:v>
                </c:pt>
                <c:pt idx="150">
                  <c:v>27.357828223730401</c:v>
                </c:pt>
                <c:pt idx="151">
                  <c:v>27.362415309639843</c:v>
                </c:pt>
                <c:pt idx="152">
                  <c:v>27.386659937757589</c:v>
                </c:pt>
                <c:pt idx="153">
                  <c:v>27.423399847344893</c:v>
                </c:pt>
                <c:pt idx="154">
                  <c:v>27.436410402972278</c:v>
                </c:pt>
                <c:pt idx="155">
                  <c:v>27.437237160698359</c:v>
                </c:pt>
                <c:pt idx="156">
                  <c:v>27.437578462826057</c:v>
                </c:pt>
                <c:pt idx="157">
                  <c:v>27.468542227594924</c:v>
                </c:pt>
                <c:pt idx="158">
                  <c:v>27.468922651933703</c:v>
                </c:pt>
                <c:pt idx="159">
                  <c:v>27.476586202347974</c:v>
                </c:pt>
                <c:pt idx="160">
                  <c:v>27.484596839003483</c:v>
                </c:pt>
                <c:pt idx="161">
                  <c:v>27.498448168839229</c:v>
                </c:pt>
                <c:pt idx="162">
                  <c:v>27.509778357235987</c:v>
                </c:pt>
                <c:pt idx="163">
                  <c:v>27.530835466604607</c:v>
                </c:pt>
                <c:pt idx="164">
                  <c:v>27.536389311318704</c:v>
                </c:pt>
                <c:pt idx="165">
                  <c:v>27.5505007638771</c:v>
                </c:pt>
                <c:pt idx="166">
                  <c:v>27.551162466935818</c:v>
                </c:pt>
                <c:pt idx="167">
                  <c:v>27.609771424082947</c:v>
                </c:pt>
                <c:pt idx="168">
                  <c:v>27.624020887728463</c:v>
                </c:pt>
                <c:pt idx="169">
                  <c:v>27.633700618113409</c:v>
                </c:pt>
                <c:pt idx="170">
                  <c:v>27.659168890583302</c:v>
                </c:pt>
                <c:pt idx="171">
                  <c:v>27.661742231278659</c:v>
                </c:pt>
                <c:pt idx="172">
                  <c:v>27.664859981933155</c:v>
                </c:pt>
                <c:pt idx="173">
                  <c:v>27.665706051873201</c:v>
                </c:pt>
                <c:pt idx="174">
                  <c:v>27.675994478604593</c:v>
                </c:pt>
                <c:pt idx="175">
                  <c:v>27.706635622817227</c:v>
                </c:pt>
                <c:pt idx="176">
                  <c:v>27.728254997298755</c:v>
                </c:pt>
                <c:pt idx="177">
                  <c:v>27.734375</c:v>
                </c:pt>
                <c:pt idx="178">
                  <c:v>27.742255043227665</c:v>
                </c:pt>
                <c:pt idx="179">
                  <c:v>27.776137034849381</c:v>
                </c:pt>
                <c:pt idx="180">
                  <c:v>27.78708596468617</c:v>
                </c:pt>
                <c:pt idx="181">
                  <c:v>27.795231934947328</c:v>
                </c:pt>
                <c:pt idx="182">
                  <c:v>27.807367953839325</c:v>
                </c:pt>
                <c:pt idx="183">
                  <c:v>27.808370044052865</c:v>
                </c:pt>
                <c:pt idx="184">
                  <c:v>27.8158269478538</c:v>
                </c:pt>
                <c:pt idx="185">
                  <c:v>27.82451923076923</c:v>
                </c:pt>
                <c:pt idx="186">
                  <c:v>27.854356306892068</c:v>
                </c:pt>
                <c:pt idx="187">
                  <c:v>27.855129409754849</c:v>
                </c:pt>
                <c:pt idx="188">
                  <c:v>27.864864864864863</c:v>
                </c:pt>
                <c:pt idx="189">
                  <c:v>27.906976744186046</c:v>
                </c:pt>
                <c:pt idx="190">
                  <c:v>27.92578496669838</c:v>
                </c:pt>
                <c:pt idx="191">
                  <c:v>27.947103274559193</c:v>
                </c:pt>
                <c:pt idx="192">
                  <c:v>27.953044754218638</c:v>
                </c:pt>
                <c:pt idx="193">
                  <c:v>27.953110910730388</c:v>
                </c:pt>
                <c:pt idx="194">
                  <c:v>27.956198414644113</c:v>
                </c:pt>
                <c:pt idx="195">
                  <c:v>27.988338192419825</c:v>
                </c:pt>
                <c:pt idx="196">
                  <c:v>27.994791666666668</c:v>
                </c:pt>
                <c:pt idx="197">
                  <c:v>28.005115089514064</c:v>
                </c:pt>
                <c:pt idx="198">
                  <c:v>28.031418753068237</c:v>
                </c:pt>
                <c:pt idx="199">
                  <c:v>28.040244969378829</c:v>
                </c:pt>
                <c:pt idx="200">
                  <c:v>28.04532577903683</c:v>
                </c:pt>
                <c:pt idx="201">
                  <c:v>28.064146620847652</c:v>
                </c:pt>
                <c:pt idx="202">
                  <c:v>28.091834524583064</c:v>
                </c:pt>
                <c:pt idx="203">
                  <c:v>28.10104107820192</c:v>
                </c:pt>
                <c:pt idx="204">
                  <c:v>28.107224118316271</c:v>
                </c:pt>
                <c:pt idx="205">
                  <c:v>28.115273775216139</c:v>
                </c:pt>
                <c:pt idx="206">
                  <c:v>28.177257525083611</c:v>
                </c:pt>
                <c:pt idx="207">
                  <c:v>28.177777777777781</c:v>
                </c:pt>
                <c:pt idx="208">
                  <c:v>28.188653451811348</c:v>
                </c:pt>
                <c:pt idx="209">
                  <c:v>28.189415041782727</c:v>
                </c:pt>
                <c:pt idx="210">
                  <c:v>28.234136743728477</c:v>
                </c:pt>
                <c:pt idx="211">
                  <c:v>28.235294117647058</c:v>
                </c:pt>
                <c:pt idx="212">
                  <c:v>28.239233559668868</c:v>
                </c:pt>
                <c:pt idx="213">
                  <c:v>28.263299061242737</c:v>
                </c:pt>
                <c:pt idx="214">
                  <c:v>28.263511870999107</c:v>
                </c:pt>
                <c:pt idx="215">
                  <c:v>28.269738420926327</c:v>
                </c:pt>
                <c:pt idx="216">
                  <c:v>28.274967574578469</c:v>
                </c:pt>
                <c:pt idx="217">
                  <c:v>28.282208588957054</c:v>
                </c:pt>
                <c:pt idx="218">
                  <c:v>28.286676116229625</c:v>
                </c:pt>
                <c:pt idx="219">
                  <c:v>28.308823529411764</c:v>
                </c:pt>
                <c:pt idx="220">
                  <c:v>28.309086572859528</c:v>
                </c:pt>
                <c:pt idx="221">
                  <c:v>28.313253012048197</c:v>
                </c:pt>
                <c:pt idx="222">
                  <c:v>28.326735073119497</c:v>
                </c:pt>
                <c:pt idx="223">
                  <c:v>28.360413589364846</c:v>
                </c:pt>
                <c:pt idx="224">
                  <c:v>28.377412437455323</c:v>
                </c:pt>
                <c:pt idx="225">
                  <c:v>28.386243386243386</c:v>
                </c:pt>
                <c:pt idx="226">
                  <c:v>28.386627906976749</c:v>
                </c:pt>
                <c:pt idx="227">
                  <c:v>28.389251556095342</c:v>
                </c:pt>
                <c:pt idx="228">
                  <c:v>28.399390243902438</c:v>
                </c:pt>
                <c:pt idx="229">
                  <c:v>28.399412628487518</c:v>
                </c:pt>
                <c:pt idx="230">
                  <c:v>28.402027350100411</c:v>
                </c:pt>
                <c:pt idx="231">
                  <c:v>28.431899203984955</c:v>
                </c:pt>
                <c:pt idx="232">
                  <c:v>28.44083291010665</c:v>
                </c:pt>
                <c:pt idx="233">
                  <c:v>28.452306733167081</c:v>
                </c:pt>
                <c:pt idx="234">
                  <c:v>28.45505617977528</c:v>
                </c:pt>
                <c:pt idx="235">
                  <c:v>28.478260869565219</c:v>
                </c:pt>
                <c:pt idx="236">
                  <c:v>28.51453604141776</c:v>
                </c:pt>
                <c:pt idx="237">
                  <c:v>28.541367766618841</c:v>
                </c:pt>
                <c:pt idx="238">
                  <c:v>28.54283426741393</c:v>
                </c:pt>
                <c:pt idx="239">
                  <c:v>28.555472822040208</c:v>
                </c:pt>
                <c:pt idx="240">
                  <c:v>28.579718555055855</c:v>
                </c:pt>
                <c:pt idx="241">
                  <c:v>28.581395348837209</c:v>
                </c:pt>
                <c:pt idx="242">
                  <c:v>28.588261285808969</c:v>
                </c:pt>
                <c:pt idx="243">
                  <c:v>28.60341908351084</c:v>
                </c:pt>
                <c:pt idx="244">
                  <c:v>28.615909259396545</c:v>
                </c:pt>
                <c:pt idx="245">
                  <c:v>28.617552098620486</c:v>
                </c:pt>
                <c:pt idx="246">
                  <c:v>28.624192059095105</c:v>
                </c:pt>
                <c:pt idx="247">
                  <c:v>28.63583235932543</c:v>
                </c:pt>
                <c:pt idx="248">
                  <c:v>28.643469490670704</c:v>
                </c:pt>
                <c:pt idx="249">
                  <c:v>28.648927925600621</c:v>
                </c:pt>
                <c:pt idx="250">
                  <c:v>28.660436137071649</c:v>
                </c:pt>
                <c:pt idx="251">
                  <c:v>28.661773009599095</c:v>
                </c:pt>
                <c:pt idx="252">
                  <c:v>28.674747886319651</c:v>
                </c:pt>
                <c:pt idx="253">
                  <c:v>28.685121107266436</c:v>
                </c:pt>
                <c:pt idx="254">
                  <c:v>28.701007838745802</c:v>
                </c:pt>
                <c:pt idx="255">
                  <c:v>28.704765023743246</c:v>
                </c:pt>
                <c:pt idx="256">
                  <c:v>28.713188220230474</c:v>
                </c:pt>
                <c:pt idx="257">
                  <c:v>28.718394551909004</c:v>
                </c:pt>
                <c:pt idx="258">
                  <c:v>28.721396555791461</c:v>
                </c:pt>
                <c:pt idx="259">
                  <c:v>28.72274143302181</c:v>
                </c:pt>
                <c:pt idx="260">
                  <c:v>28.731665228645387</c:v>
                </c:pt>
                <c:pt idx="261">
                  <c:v>28.752260397830021</c:v>
                </c:pt>
                <c:pt idx="262">
                  <c:v>28.753076292042657</c:v>
                </c:pt>
                <c:pt idx="263">
                  <c:v>28.767705382436258</c:v>
                </c:pt>
                <c:pt idx="264">
                  <c:v>28.769168136789254</c:v>
                </c:pt>
                <c:pt idx="265">
                  <c:v>28.774306314179594</c:v>
                </c:pt>
                <c:pt idx="266">
                  <c:v>28.78185299749595</c:v>
                </c:pt>
                <c:pt idx="267">
                  <c:v>28.794021394031162</c:v>
                </c:pt>
                <c:pt idx="268">
                  <c:v>28.805088596092688</c:v>
                </c:pt>
                <c:pt idx="269">
                  <c:v>28.816920026437543</c:v>
                </c:pt>
                <c:pt idx="270">
                  <c:v>28.831061544816194</c:v>
                </c:pt>
                <c:pt idx="271">
                  <c:v>28.835677182313439</c:v>
                </c:pt>
                <c:pt idx="272">
                  <c:v>28.854920890319118</c:v>
                </c:pt>
                <c:pt idx="273">
                  <c:v>28.856243441762853</c:v>
                </c:pt>
                <c:pt idx="274">
                  <c:v>28.880751472695433</c:v>
                </c:pt>
                <c:pt idx="275">
                  <c:v>28.888257037247655</c:v>
                </c:pt>
                <c:pt idx="276">
                  <c:v>28.891296496930302</c:v>
                </c:pt>
                <c:pt idx="277">
                  <c:v>28.90030104480255</c:v>
                </c:pt>
                <c:pt idx="278">
                  <c:v>28.923855459792836</c:v>
                </c:pt>
                <c:pt idx="279">
                  <c:v>28.924302788844621</c:v>
                </c:pt>
                <c:pt idx="280">
                  <c:v>28.925165077035953</c:v>
                </c:pt>
                <c:pt idx="281">
                  <c:v>28.937259923175418</c:v>
                </c:pt>
                <c:pt idx="282">
                  <c:v>28.957196207986215</c:v>
                </c:pt>
                <c:pt idx="283">
                  <c:v>28.961748633879779</c:v>
                </c:pt>
                <c:pt idx="284">
                  <c:v>28.962188254223655</c:v>
                </c:pt>
                <c:pt idx="285">
                  <c:v>28.962536023054753</c:v>
                </c:pt>
                <c:pt idx="286">
                  <c:v>28.976670201484623</c:v>
                </c:pt>
                <c:pt idx="287">
                  <c:v>28.983023179888999</c:v>
                </c:pt>
                <c:pt idx="288">
                  <c:v>29.000737463126843</c:v>
                </c:pt>
                <c:pt idx="289">
                  <c:v>29.011434894872739</c:v>
                </c:pt>
                <c:pt idx="290">
                  <c:v>29.02352696231522</c:v>
                </c:pt>
                <c:pt idx="291">
                  <c:v>29.023792862141356</c:v>
                </c:pt>
                <c:pt idx="292">
                  <c:v>29.047272727272727</c:v>
                </c:pt>
                <c:pt idx="293">
                  <c:v>29.055118110236222</c:v>
                </c:pt>
                <c:pt idx="294">
                  <c:v>29.06042128603104</c:v>
                </c:pt>
                <c:pt idx="295">
                  <c:v>29.076923076923077</c:v>
                </c:pt>
                <c:pt idx="296">
                  <c:v>29.108505490415038</c:v>
                </c:pt>
                <c:pt idx="297">
                  <c:v>29.130755971435608</c:v>
                </c:pt>
                <c:pt idx="298">
                  <c:v>29.1358024691358</c:v>
                </c:pt>
                <c:pt idx="299">
                  <c:v>29.144930823315946</c:v>
                </c:pt>
                <c:pt idx="300">
                  <c:v>29.155614500442084</c:v>
                </c:pt>
                <c:pt idx="301">
                  <c:v>29.163505965105855</c:v>
                </c:pt>
                <c:pt idx="302">
                  <c:v>29.166666666666668</c:v>
                </c:pt>
                <c:pt idx="303">
                  <c:v>29.170331281149224</c:v>
                </c:pt>
                <c:pt idx="304">
                  <c:v>29.193899782135073</c:v>
                </c:pt>
                <c:pt idx="305">
                  <c:v>29.194161167766445</c:v>
                </c:pt>
                <c:pt idx="306">
                  <c:v>29.197447951645401</c:v>
                </c:pt>
                <c:pt idx="307">
                  <c:v>29.198901921637134</c:v>
                </c:pt>
                <c:pt idx="308">
                  <c:v>29.2245906703738</c:v>
                </c:pt>
                <c:pt idx="309">
                  <c:v>29.226317392628694</c:v>
                </c:pt>
                <c:pt idx="310">
                  <c:v>29.235086260652672</c:v>
                </c:pt>
                <c:pt idx="311">
                  <c:v>29.236977256052825</c:v>
                </c:pt>
                <c:pt idx="312">
                  <c:v>29.252733900364518</c:v>
                </c:pt>
                <c:pt idx="313">
                  <c:v>29.254571026722925</c:v>
                </c:pt>
                <c:pt idx="314">
                  <c:v>29.270621941029006</c:v>
                </c:pt>
                <c:pt idx="315">
                  <c:v>29.272738701364009</c:v>
                </c:pt>
                <c:pt idx="316">
                  <c:v>29.289225897841849</c:v>
                </c:pt>
                <c:pt idx="317">
                  <c:v>29.296235679214405</c:v>
                </c:pt>
                <c:pt idx="318">
                  <c:v>29.302077783697388</c:v>
                </c:pt>
                <c:pt idx="319">
                  <c:v>29.30521619037501</c:v>
                </c:pt>
                <c:pt idx="320">
                  <c:v>29.342051491622396</c:v>
                </c:pt>
                <c:pt idx="321">
                  <c:v>29.347143753923415</c:v>
                </c:pt>
                <c:pt idx="322">
                  <c:v>29.348431408947466</c:v>
                </c:pt>
                <c:pt idx="323">
                  <c:v>29.36237803494441</c:v>
                </c:pt>
                <c:pt idx="324">
                  <c:v>29.373713613643048</c:v>
                </c:pt>
                <c:pt idx="325">
                  <c:v>29.37546547505054</c:v>
                </c:pt>
                <c:pt idx="326">
                  <c:v>29.383200743878501</c:v>
                </c:pt>
                <c:pt idx="327">
                  <c:v>29.406037000973711</c:v>
                </c:pt>
                <c:pt idx="328">
                  <c:v>29.411764705882355</c:v>
                </c:pt>
                <c:pt idx="329">
                  <c:v>29.413476932033184</c:v>
                </c:pt>
                <c:pt idx="330">
                  <c:v>29.423613263092658</c:v>
                </c:pt>
                <c:pt idx="331">
                  <c:v>29.438001784121319</c:v>
                </c:pt>
                <c:pt idx="332">
                  <c:v>29.442115446630119</c:v>
                </c:pt>
                <c:pt idx="333">
                  <c:v>29.444310801058453</c:v>
                </c:pt>
                <c:pt idx="334">
                  <c:v>29.44509160224505</c:v>
                </c:pt>
                <c:pt idx="335">
                  <c:v>29.449838187702266</c:v>
                </c:pt>
                <c:pt idx="336">
                  <c:v>29.471795446899179</c:v>
                </c:pt>
                <c:pt idx="337">
                  <c:v>29.473684210526311</c:v>
                </c:pt>
                <c:pt idx="338">
                  <c:v>29.487179487179489</c:v>
                </c:pt>
                <c:pt idx="339">
                  <c:v>29.490392648287383</c:v>
                </c:pt>
                <c:pt idx="340">
                  <c:v>29.495973754846403</c:v>
                </c:pt>
                <c:pt idx="341">
                  <c:v>29.512448132780083</c:v>
                </c:pt>
                <c:pt idx="342">
                  <c:v>29.514453051199695</c:v>
                </c:pt>
                <c:pt idx="343">
                  <c:v>29.521067783302801</c:v>
                </c:pt>
                <c:pt idx="344">
                  <c:v>29.524554881627864</c:v>
                </c:pt>
                <c:pt idx="345">
                  <c:v>29.541385484093102</c:v>
                </c:pt>
                <c:pt idx="346">
                  <c:v>29.544136411089202</c:v>
                </c:pt>
                <c:pt idx="347">
                  <c:v>29.544924154025669</c:v>
                </c:pt>
                <c:pt idx="348">
                  <c:v>29.547377326565144</c:v>
                </c:pt>
                <c:pt idx="349">
                  <c:v>29.574468085106382</c:v>
                </c:pt>
                <c:pt idx="350">
                  <c:v>29.589798740205868</c:v>
                </c:pt>
                <c:pt idx="351">
                  <c:v>29.591314145242244</c:v>
                </c:pt>
                <c:pt idx="352">
                  <c:v>29.601990049751244</c:v>
                </c:pt>
                <c:pt idx="353">
                  <c:v>29.603532506576475</c:v>
                </c:pt>
                <c:pt idx="354">
                  <c:v>29.605604566683962</c:v>
                </c:pt>
                <c:pt idx="355">
                  <c:v>29.611073369565215</c:v>
                </c:pt>
                <c:pt idx="356">
                  <c:v>29.618413082980013</c:v>
                </c:pt>
                <c:pt idx="357">
                  <c:v>29.620493358633777</c:v>
                </c:pt>
                <c:pt idx="358">
                  <c:v>29.640552995391705</c:v>
                </c:pt>
                <c:pt idx="359">
                  <c:v>29.64364553768527</c:v>
                </c:pt>
                <c:pt idx="360">
                  <c:v>29.664133366021083</c:v>
                </c:pt>
                <c:pt idx="361">
                  <c:v>29.687115052968711</c:v>
                </c:pt>
                <c:pt idx="362">
                  <c:v>29.689608636977059</c:v>
                </c:pt>
                <c:pt idx="363">
                  <c:v>29.693686184621797</c:v>
                </c:pt>
                <c:pt idx="364">
                  <c:v>29.717028297170284</c:v>
                </c:pt>
                <c:pt idx="365">
                  <c:v>29.73283319298783</c:v>
                </c:pt>
                <c:pt idx="366">
                  <c:v>29.763711250812918</c:v>
                </c:pt>
                <c:pt idx="367">
                  <c:v>29.769392033542978</c:v>
                </c:pt>
                <c:pt idx="368">
                  <c:v>29.77329604004122</c:v>
                </c:pt>
                <c:pt idx="369">
                  <c:v>29.776247848537007</c:v>
                </c:pt>
                <c:pt idx="370">
                  <c:v>29.777056461945843</c:v>
                </c:pt>
                <c:pt idx="371">
                  <c:v>29.783163265306122</c:v>
                </c:pt>
                <c:pt idx="372">
                  <c:v>29.790209790209794</c:v>
                </c:pt>
                <c:pt idx="373">
                  <c:v>29.795158286778399</c:v>
                </c:pt>
                <c:pt idx="374">
                  <c:v>29.806259314456035</c:v>
                </c:pt>
                <c:pt idx="375">
                  <c:v>29.814348646947764</c:v>
                </c:pt>
                <c:pt idx="376">
                  <c:v>29.824955116696589</c:v>
                </c:pt>
                <c:pt idx="377">
                  <c:v>29.828701276000697</c:v>
                </c:pt>
                <c:pt idx="378">
                  <c:v>29.835851520238759</c:v>
                </c:pt>
                <c:pt idx="379">
                  <c:v>29.841007260362101</c:v>
                </c:pt>
                <c:pt idx="380">
                  <c:v>29.845586540677576</c:v>
                </c:pt>
                <c:pt idx="381">
                  <c:v>29.849774429096321</c:v>
                </c:pt>
                <c:pt idx="382">
                  <c:v>29.864195963954813</c:v>
                </c:pt>
                <c:pt idx="383">
                  <c:v>29.866989117291414</c:v>
                </c:pt>
                <c:pt idx="384">
                  <c:v>29.881526985519962</c:v>
                </c:pt>
                <c:pt idx="385">
                  <c:v>29.88743395359522</c:v>
                </c:pt>
                <c:pt idx="386">
                  <c:v>29.902619207521823</c:v>
                </c:pt>
                <c:pt idx="387">
                  <c:v>29.904349395415991</c:v>
                </c:pt>
                <c:pt idx="388">
                  <c:v>29.927641099855286</c:v>
                </c:pt>
                <c:pt idx="389">
                  <c:v>29.93076663289429</c:v>
                </c:pt>
                <c:pt idx="390">
                  <c:v>29.939637826961768</c:v>
                </c:pt>
                <c:pt idx="391">
                  <c:v>29.940486122698708</c:v>
                </c:pt>
                <c:pt idx="392">
                  <c:v>29.955947136563875</c:v>
                </c:pt>
                <c:pt idx="393">
                  <c:v>29.958091118020818</c:v>
                </c:pt>
                <c:pt idx="394">
                  <c:v>29.968893254747869</c:v>
                </c:pt>
                <c:pt idx="395">
                  <c:v>29.97737556561086</c:v>
                </c:pt>
                <c:pt idx="396">
                  <c:v>29.978988443644006</c:v>
                </c:pt>
                <c:pt idx="397">
                  <c:v>29.981916817359856</c:v>
                </c:pt>
                <c:pt idx="398">
                  <c:v>30.005141388174806</c:v>
                </c:pt>
                <c:pt idx="399">
                  <c:v>30.011498658489842</c:v>
                </c:pt>
                <c:pt idx="400">
                  <c:v>30.020778751468065</c:v>
                </c:pt>
                <c:pt idx="401">
                  <c:v>30.031545741324923</c:v>
                </c:pt>
                <c:pt idx="402">
                  <c:v>30.032520325203254</c:v>
                </c:pt>
                <c:pt idx="403">
                  <c:v>30.032922814290941</c:v>
                </c:pt>
                <c:pt idx="404">
                  <c:v>30.04146249528835</c:v>
                </c:pt>
                <c:pt idx="405">
                  <c:v>30.055894308943088</c:v>
                </c:pt>
                <c:pt idx="406">
                  <c:v>30.111524163568777</c:v>
                </c:pt>
                <c:pt idx="407">
                  <c:v>30.120932552050867</c:v>
                </c:pt>
                <c:pt idx="408">
                  <c:v>30.138955438428365</c:v>
                </c:pt>
                <c:pt idx="409">
                  <c:v>30.152200740436037</c:v>
                </c:pt>
                <c:pt idx="410">
                  <c:v>30.155244225672096</c:v>
                </c:pt>
                <c:pt idx="411">
                  <c:v>30.162337662337663</c:v>
                </c:pt>
                <c:pt idx="412">
                  <c:v>30.172950105760854</c:v>
                </c:pt>
                <c:pt idx="413">
                  <c:v>30.180065939639867</c:v>
                </c:pt>
                <c:pt idx="414">
                  <c:v>30.188172043010752</c:v>
                </c:pt>
                <c:pt idx="415">
                  <c:v>30.219372257846778</c:v>
                </c:pt>
                <c:pt idx="416">
                  <c:v>30.219523587108828</c:v>
                </c:pt>
                <c:pt idx="417">
                  <c:v>30.22643496577146</c:v>
                </c:pt>
                <c:pt idx="418">
                  <c:v>30.229282416464514</c:v>
                </c:pt>
                <c:pt idx="419">
                  <c:v>30.25270758122744</c:v>
                </c:pt>
                <c:pt idx="420">
                  <c:v>30.279595478881618</c:v>
                </c:pt>
                <c:pt idx="421">
                  <c:v>30.279758639605049</c:v>
                </c:pt>
                <c:pt idx="422">
                  <c:v>30.280161273648297</c:v>
                </c:pt>
                <c:pt idx="423">
                  <c:v>30.284141504088076</c:v>
                </c:pt>
                <c:pt idx="424">
                  <c:v>30.299011333494093</c:v>
                </c:pt>
                <c:pt idx="425">
                  <c:v>30.299869621903518</c:v>
                </c:pt>
                <c:pt idx="426">
                  <c:v>30.30168981686278</c:v>
                </c:pt>
                <c:pt idx="427">
                  <c:v>30.319469559975886</c:v>
                </c:pt>
                <c:pt idx="428">
                  <c:v>30.331574981160514</c:v>
                </c:pt>
                <c:pt idx="429">
                  <c:v>30.355654348430122</c:v>
                </c:pt>
                <c:pt idx="430">
                  <c:v>30.383795309168445</c:v>
                </c:pt>
                <c:pt idx="431">
                  <c:v>30.384967919340056</c:v>
                </c:pt>
                <c:pt idx="432">
                  <c:v>30.409631019387117</c:v>
                </c:pt>
                <c:pt idx="433">
                  <c:v>30.414251985404594</c:v>
                </c:pt>
                <c:pt idx="434">
                  <c:v>30.4162633107454</c:v>
                </c:pt>
                <c:pt idx="435">
                  <c:v>30.416666666666664</c:v>
                </c:pt>
                <c:pt idx="436">
                  <c:v>30.416789831510492</c:v>
                </c:pt>
                <c:pt idx="437">
                  <c:v>30.42121684867395</c:v>
                </c:pt>
                <c:pt idx="438">
                  <c:v>30.425179458862505</c:v>
                </c:pt>
                <c:pt idx="439">
                  <c:v>30.43527416619559</c:v>
                </c:pt>
                <c:pt idx="440">
                  <c:v>30.438701923076923</c:v>
                </c:pt>
                <c:pt idx="441">
                  <c:v>30.441454202077434</c:v>
                </c:pt>
                <c:pt idx="442">
                  <c:v>30.447330447330444</c:v>
                </c:pt>
                <c:pt idx="443">
                  <c:v>30.453378956372966</c:v>
                </c:pt>
                <c:pt idx="444">
                  <c:v>30.455460032924819</c:v>
                </c:pt>
                <c:pt idx="445">
                  <c:v>30.469359114299081</c:v>
                </c:pt>
                <c:pt idx="446">
                  <c:v>30.475904518841013</c:v>
                </c:pt>
                <c:pt idx="447">
                  <c:v>30.477133894667329</c:v>
                </c:pt>
                <c:pt idx="448">
                  <c:v>30.482758620689655</c:v>
                </c:pt>
                <c:pt idx="449">
                  <c:v>30.484896661367252</c:v>
                </c:pt>
                <c:pt idx="450">
                  <c:v>30.488456865127585</c:v>
                </c:pt>
                <c:pt idx="451">
                  <c:v>30.500144550448105</c:v>
                </c:pt>
                <c:pt idx="452">
                  <c:v>30.541535943254672</c:v>
                </c:pt>
                <c:pt idx="453">
                  <c:v>30.546273427284614</c:v>
                </c:pt>
                <c:pt idx="454">
                  <c:v>30.548368249728735</c:v>
                </c:pt>
                <c:pt idx="455">
                  <c:v>30.570323827936203</c:v>
                </c:pt>
                <c:pt idx="456">
                  <c:v>30.572125813449023</c:v>
                </c:pt>
                <c:pt idx="457">
                  <c:v>30.574167131956077</c:v>
                </c:pt>
                <c:pt idx="458">
                  <c:v>30.57583130575831</c:v>
                </c:pt>
                <c:pt idx="459">
                  <c:v>30.614795068310563</c:v>
                </c:pt>
                <c:pt idx="460">
                  <c:v>30.61879743140689</c:v>
                </c:pt>
                <c:pt idx="461">
                  <c:v>30.636550308008214</c:v>
                </c:pt>
                <c:pt idx="462">
                  <c:v>30.650866643084541</c:v>
                </c:pt>
                <c:pt idx="463">
                  <c:v>30.662235352043325</c:v>
                </c:pt>
                <c:pt idx="464">
                  <c:v>30.665338204361785</c:v>
                </c:pt>
                <c:pt idx="465">
                  <c:v>30.678851174934724</c:v>
                </c:pt>
                <c:pt idx="466">
                  <c:v>30.683794995316472</c:v>
                </c:pt>
                <c:pt idx="467">
                  <c:v>30.685277303437523</c:v>
                </c:pt>
                <c:pt idx="468">
                  <c:v>30.713103655784561</c:v>
                </c:pt>
                <c:pt idx="469">
                  <c:v>30.715402980159713</c:v>
                </c:pt>
                <c:pt idx="470">
                  <c:v>30.733229329173167</c:v>
                </c:pt>
                <c:pt idx="471">
                  <c:v>30.753050063104752</c:v>
                </c:pt>
                <c:pt idx="472">
                  <c:v>30.764740221833044</c:v>
                </c:pt>
                <c:pt idx="473">
                  <c:v>30.766789386822396</c:v>
                </c:pt>
                <c:pt idx="474">
                  <c:v>30.771920011187248</c:v>
                </c:pt>
                <c:pt idx="475">
                  <c:v>30.795698924731184</c:v>
                </c:pt>
                <c:pt idx="476">
                  <c:v>30.809173517957593</c:v>
                </c:pt>
                <c:pt idx="477">
                  <c:v>30.810408921933085</c:v>
                </c:pt>
                <c:pt idx="478">
                  <c:v>30.814814814814817</c:v>
                </c:pt>
                <c:pt idx="479">
                  <c:v>30.81853616284106</c:v>
                </c:pt>
                <c:pt idx="480">
                  <c:v>30.819120826327168</c:v>
                </c:pt>
                <c:pt idx="481">
                  <c:v>30.828220858895705</c:v>
                </c:pt>
                <c:pt idx="482">
                  <c:v>30.832873690016548</c:v>
                </c:pt>
                <c:pt idx="483">
                  <c:v>30.845912845343211</c:v>
                </c:pt>
                <c:pt idx="484">
                  <c:v>30.849995435040629</c:v>
                </c:pt>
                <c:pt idx="485">
                  <c:v>30.850978182110939</c:v>
                </c:pt>
                <c:pt idx="486">
                  <c:v>30.876494023904382</c:v>
                </c:pt>
                <c:pt idx="487">
                  <c:v>30.896092865232163</c:v>
                </c:pt>
                <c:pt idx="488">
                  <c:v>30.901587745680914</c:v>
                </c:pt>
                <c:pt idx="489">
                  <c:v>30.903697425574745</c:v>
                </c:pt>
                <c:pt idx="490">
                  <c:v>30.912852340315489</c:v>
                </c:pt>
                <c:pt idx="491">
                  <c:v>30.921156580818455</c:v>
                </c:pt>
                <c:pt idx="492">
                  <c:v>30.9366391184573</c:v>
                </c:pt>
                <c:pt idx="493">
                  <c:v>30.957562568008708</c:v>
                </c:pt>
                <c:pt idx="494">
                  <c:v>30.976676384839653</c:v>
                </c:pt>
                <c:pt idx="495">
                  <c:v>30.97859962601288</c:v>
                </c:pt>
                <c:pt idx="496">
                  <c:v>30.996441281138793</c:v>
                </c:pt>
                <c:pt idx="497">
                  <c:v>30.997851515874906</c:v>
                </c:pt>
                <c:pt idx="498">
                  <c:v>31.015575333757152</c:v>
                </c:pt>
                <c:pt idx="499">
                  <c:v>31.016042780748666</c:v>
                </c:pt>
                <c:pt idx="500">
                  <c:v>31.016597510373444</c:v>
                </c:pt>
                <c:pt idx="501">
                  <c:v>31.020408163265305</c:v>
                </c:pt>
                <c:pt idx="502">
                  <c:v>31.02232667450059</c:v>
                </c:pt>
                <c:pt idx="503">
                  <c:v>31.02652825836217</c:v>
                </c:pt>
                <c:pt idx="504">
                  <c:v>31.046552327616382</c:v>
                </c:pt>
                <c:pt idx="505">
                  <c:v>31.048731832430892</c:v>
                </c:pt>
                <c:pt idx="506">
                  <c:v>31.05683702698628</c:v>
                </c:pt>
                <c:pt idx="507">
                  <c:v>31.063063063063062</c:v>
                </c:pt>
                <c:pt idx="508">
                  <c:v>31.066068992399142</c:v>
                </c:pt>
                <c:pt idx="509">
                  <c:v>31.067511200370774</c:v>
                </c:pt>
                <c:pt idx="510">
                  <c:v>31.087427745664741</c:v>
                </c:pt>
                <c:pt idx="511">
                  <c:v>31.097560975609756</c:v>
                </c:pt>
                <c:pt idx="512">
                  <c:v>31.097560975609756</c:v>
                </c:pt>
                <c:pt idx="513">
                  <c:v>31.098029178397745</c:v>
                </c:pt>
                <c:pt idx="514">
                  <c:v>31.101291638341266</c:v>
                </c:pt>
                <c:pt idx="515">
                  <c:v>31.10475509474437</c:v>
                </c:pt>
                <c:pt idx="516">
                  <c:v>31.111111111111111</c:v>
                </c:pt>
                <c:pt idx="517">
                  <c:v>31.113058720420682</c:v>
                </c:pt>
                <c:pt idx="518">
                  <c:v>31.130434782608695</c:v>
                </c:pt>
                <c:pt idx="519">
                  <c:v>31.134698003538038</c:v>
                </c:pt>
                <c:pt idx="520">
                  <c:v>31.140867702196033</c:v>
                </c:pt>
                <c:pt idx="521">
                  <c:v>31.154804763223481</c:v>
                </c:pt>
                <c:pt idx="522">
                  <c:v>31.170254403131114</c:v>
                </c:pt>
                <c:pt idx="523">
                  <c:v>31.173231681490893</c:v>
                </c:pt>
                <c:pt idx="524">
                  <c:v>31.175836030204962</c:v>
                </c:pt>
                <c:pt idx="525">
                  <c:v>31.180691454664057</c:v>
                </c:pt>
                <c:pt idx="526">
                  <c:v>31.192982456140349</c:v>
                </c:pt>
                <c:pt idx="527">
                  <c:v>31.209150326797385</c:v>
                </c:pt>
                <c:pt idx="528">
                  <c:v>31.222222222222225</c:v>
                </c:pt>
                <c:pt idx="529">
                  <c:v>31.230508776619441</c:v>
                </c:pt>
                <c:pt idx="530">
                  <c:v>31.233402183534963</c:v>
                </c:pt>
                <c:pt idx="531">
                  <c:v>31.235521235521237</c:v>
                </c:pt>
                <c:pt idx="532">
                  <c:v>31.239388794567063</c:v>
                </c:pt>
                <c:pt idx="533">
                  <c:v>31.24279251308436</c:v>
                </c:pt>
                <c:pt idx="534">
                  <c:v>31.248749249549729</c:v>
                </c:pt>
                <c:pt idx="535">
                  <c:v>31.25</c:v>
                </c:pt>
                <c:pt idx="536">
                  <c:v>31.276678308110206</c:v>
                </c:pt>
                <c:pt idx="537">
                  <c:v>31.284367635506676</c:v>
                </c:pt>
                <c:pt idx="538">
                  <c:v>31.293120441553324</c:v>
                </c:pt>
                <c:pt idx="539">
                  <c:v>31.328276591991532</c:v>
                </c:pt>
                <c:pt idx="540">
                  <c:v>31.333333333333336</c:v>
                </c:pt>
                <c:pt idx="541">
                  <c:v>31.334914815613544</c:v>
                </c:pt>
                <c:pt idx="542">
                  <c:v>31.335866705641624</c:v>
                </c:pt>
                <c:pt idx="543">
                  <c:v>31.366630076838636</c:v>
                </c:pt>
                <c:pt idx="544">
                  <c:v>31.380853444142559</c:v>
                </c:pt>
                <c:pt idx="545">
                  <c:v>31.388504155124654</c:v>
                </c:pt>
                <c:pt idx="546">
                  <c:v>31.389935712702282</c:v>
                </c:pt>
                <c:pt idx="547">
                  <c:v>31.396207830583599</c:v>
                </c:pt>
                <c:pt idx="548">
                  <c:v>31.405904964422998</c:v>
                </c:pt>
                <c:pt idx="549">
                  <c:v>31.409759876065063</c:v>
                </c:pt>
                <c:pt idx="550">
                  <c:v>31.428571428571427</c:v>
                </c:pt>
                <c:pt idx="551">
                  <c:v>31.44837026264009</c:v>
                </c:pt>
                <c:pt idx="552">
                  <c:v>31.458699472759228</c:v>
                </c:pt>
                <c:pt idx="553">
                  <c:v>31.473533619456369</c:v>
                </c:pt>
                <c:pt idx="554">
                  <c:v>31.478607847483929</c:v>
                </c:pt>
                <c:pt idx="555">
                  <c:v>31.483637304359075</c:v>
                </c:pt>
                <c:pt idx="556">
                  <c:v>31.490703851261621</c:v>
                </c:pt>
                <c:pt idx="557">
                  <c:v>31.502517859234104</c:v>
                </c:pt>
                <c:pt idx="558">
                  <c:v>31.507936507936506</c:v>
                </c:pt>
                <c:pt idx="559">
                  <c:v>31.526067512099491</c:v>
                </c:pt>
                <c:pt idx="560">
                  <c:v>31.533101045296171</c:v>
                </c:pt>
                <c:pt idx="561">
                  <c:v>31.543803418803417</c:v>
                </c:pt>
                <c:pt idx="562">
                  <c:v>31.547619047619047</c:v>
                </c:pt>
                <c:pt idx="563">
                  <c:v>31.548060291574004</c:v>
                </c:pt>
                <c:pt idx="564">
                  <c:v>31.573694133303761</c:v>
                </c:pt>
                <c:pt idx="565">
                  <c:v>31.575701510946651</c:v>
                </c:pt>
                <c:pt idx="566">
                  <c:v>31.576952236542837</c:v>
                </c:pt>
                <c:pt idx="567">
                  <c:v>31.58613836790461</c:v>
                </c:pt>
                <c:pt idx="568">
                  <c:v>31.58717748240813</c:v>
                </c:pt>
                <c:pt idx="569">
                  <c:v>31.589373106501984</c:v>
                </c:pt>
                <c:pt idx="570">
                  <c:v>31.590081090609946</c:v>
                </c:pt>
                <c:pt idx="571">
                  <c:v>31.590705987488832</c:v>
                </c:pt>
                <c:pt idx="572">
                  <c:v>31.603123564538354</c:v>
                </c:pt>
                <c:pt idx="573">
                  <c:v>31.603387052717835</c:v>
                </c:pt>
                <c:pt idx="574">
                  <c:v>31.604827894501565</c:v>
                </c:pt>
                <c:pt idx="575">
                  <c:v>31.617933723196884</c:v>
                </c:pt>
                <c:pt idx="576">
                  <c:v>31.625615763546801</c:v>
                </c:pt>
                <c:pt idx="577">
                  <c:v>31.634011793798745</c:v>
                </c:pt>
                <c:pt idx="578">
                  <c:v>31.635629347094458</c:v>
                </c:pt>
                <c:pt idx="579">
                  <c:v>31.636904761904759</c:v>
                </c:pt>
                <c:pt idx="580">
                  <c:v>31.640378548895896</c:v>
                </c:pt>
                <c:pt idx="581">
                  <c:v>31.644551668677124</c:v>
                </c:pt>
                <c:pt idx="582">
                  <c:v>31.649098353515114</c:v>
                </c:pt>
                <c:pt idx="583">
                  <c:v>31.654085986215954</c:v>
                </c:pt>
                <c:pt idx="584">
                  <c:v>31.657541065206569</c:v>
                </c:pt>
                <c:pt idx="585">
                  <c:v>31.664499349804942</c:v>
                </c:pt>
                <c:pt idx="586">
                  <c:v>31.673857727624739</c:v>
                </c:pt>
                <c:pt idx="587">
                  <c:v>31.680080482897381</c:v>
                </c:pt>
                <c:pt idx="588">
                  <c:v>31.692883895131086</c:v>
                </c:pt>
                <c:pt idx="589">
                  <c:v>31.702637889688251</c:v>
                </c:pt>
                <c:pt idx="590">
                  <c:v>31.707505604081316</c:v>
                </c:pt>
                <c:pt idx="591">
                  <c:v>31.718259309107221</c:v>
                </c:pt>
                <c:pt idx="592">
                  <c:v>31.723027375201291</c:v>
                </c:pt>
                <c:pt idx="593">
                  <c:v>31.735924932975873</c:v>
                </c:pt>
                <c:pt idx="594">
                  <c:v>31.737067991868084</c:v>
                </c:pt>
                <c:pt idx="595">
                  <c:v>31.743524952621605</c:v>
                </c:pt>
                <c:pt idx="596">
                  <c:v>31.748826291079812</c:v>
                </c:pt>
                <c:pt idx="597">
                  <c:v>31.750584236243888</c:v>
                </c:pt>
                <c:pt idx="598">
                  <c:v>31.76431863067808</c:v>
                </c:pt>
                <c:pt idx="599">
                  <c:v>31.765805045157268</c:v>
                </c:pt>
                <c:pt idx="600">
                  <c:v>31.768929069999334</c:v>
                </c:pt>
                <c:pt idx="601">
                  <c:v>31.788586748372271</c:v>
                </c:pt>
                <c:pt idx="602">
                  <c:v>31.790206047631791</c:v>
                </c:pt>
                <c:pt idx="603">
                  <c:v>31.791715188820497</c:v>
                </c:pt>
                <c:pt idx="604">
                  <c:v>31.794976516234431</c:v>
                </c:pt>
                <c:pt idx="605">
                  <c:v>31.806254100153069</c:v>
                </c:pt>
                <c:pt idx="606">
                  <c:v>31.812819504522217</c:v>
                </c:pt>
                <c:pt idx="607">
                  <c:v>31.820502348376557</c:v>
                </c:pt>
                <c:pt idx="608">
                  <c:v>31.827622014537905</c:v>
                </c:pt>
                <c:pt idx="609">
                  <c:v>31.82993392703246</c:v>
                </c:pt>
                <c:pt idx="610">
                  <c:v>31.832395247029392</c:v>
                </c:pt>
                <c:pt idx="611">
                  <c:v>31.833480956598759</c:v>
                </c:pt>
                <c:pt idx="612">
                  <c:v>31.839080459770113</c:v>
                </c:pt>
                <c:pt idx="613">
                  <c:v>31.842507645259939</c:v>
                </c:pt>
                <c:pt idx="614">
                  <c:v>31.84875477185966</c:v>
                </c:pt>
                <c:pt idx="615">
                  <c:v>31.876347951114308</c:v>
                </c:pt>
                <c:pt idx="616">
                  <c:v>31.87829372576315</c:v>
                </c:pt>
                <c:pt idx="617">
                  <c:v>31.880771099951399</c:v>
                </c:pt>
                <c:pt idx="618">
                  <c:v>31.880962551616122</c:v>
                </c:pt>
                <c:pt idx="619">
                  <c:v>31.880977683315621</c:v>
                </c:pt>
                <c:pt idx="620">
                  <c:v>31.882242405261508</c:v>
                </c:pt>
                <c:pt idx="621">
                  <c:v>31.885000650448809</c:v>
                </c:pt>
                <c:pt idx="622">
                  <c:v>31.885458829215246</c:v>
                </c:pt>
                <c:pt idx="623">
                  <c:v>31.888544891640869</c:v>
                </c:pt>
                <c:pt idx="624">
                  <c:v>31.892546960210062</c:v>
                </c:pt>
                <c:pt idx="625">
                  <c:v>31.899384597000658</c:v>
                </c:pt>
                <c:pt idx="626">
                  <c:v>31.902356902356903</c:v>
                </c:pt>
                <c:pt idx="627">
                  <c:v>31.913017925359977</c:v>
                </c:pt>
                <c:pt idx="628">
                  <c:v>31.940355209421593</c:v>
                </c:pt>
                <c:pt idx="629">
                  <c:v>31.941015089163237</c:v>
                </c:pt>
                <c:pt idx="630">
                  <c:v>31.941463414634146</c:v>
                </c:pt>
                <c:pt idx="631">
                  <c:v>31.94487942373943</c:v>
                </c:pt>
                <c:pt idx="632">
                  <c:v>31.952837140751654</c:v>
                </c:pt>
                <c:pt idx="633">
                  <c:v>31.956791399627871</c:v>
                </c:pt>
                <c:pt idx="634">
                  <c:v>31.967460078336853</c:v>
                </c:pt>
                <c:pt idx="635">
                  <c:v>31.970873786407765</c:v>
                </c:pt>
                <c:pt idx="636">
                  <c:v>31.991996442863496</c:v>
                </c:pt>
                <c:pt idx="637">
                  <c:v>32.008686210640604</c:v>
                </c:pt>
                <c:pt idx="638">
                  <c:v>32.009773976786803</c:v>
                </c:pt>
                <c:pt idx="639">
                  <c:v>32.014948614138902</c:v>
                </c:pt>
                <c:pt idx="640">
                  <c:v>32.016269610691452</c:v>
                </c:pt>
                <c:pt idx="641">
                  <c:v>32.029761364667451</c:v>
                </c:pt>
                <c:pt idx="642">
                  <c:v>32.033263059264463</c:v>
                </c:pt>
                <c:pt idx="643">
                  <c:v>32.037262049412718</c:v>
                </c:pt>
                <c:pt idx="644">
                  <c:v>32.048273550117329</c:v>
                </c:pt>
                <c:pt idx="645">
                  <c:v>32.049763033175353</c:v>
                </c:pt>
                <c:pt idx="646">
                  <c:v>32.05164187482459</c:v>
                </c:pt>
                <c:pt idx="647">
                  <c:v>32.067124332570557</c:v>
                </c:pt>
                <c:pt idx="648">
                  <c:v>32.081476766390828</c:v>
                </c:pt>
                <c:pt idx="649">
                  <c:v>32.095926412614979</c:v>
                </c:pt>
                <c:pt idx="650">
                  <c:v>32.110839445802768</c:v>
                </c:pt>
                <c:pt idx="651">
                  <c:v>32.115857546224611</c:v>
                </c:pt>
                <c:pt idx="652">
                  <c:v>32.126575489407351</c:v>
                </c:pt>
                <c:pt idx="653">
                  <c:v>32.130872483221481</c:v>
                </c:pt>
                <c:pt idx="654">
                  <c:v>32.131147540983605</c:v>
                </c:pt>
                <c:pt idx="655">
                  <c:v>32.151015991343037</c:v>
                </c:pt>
                <c:pt idx="656">
                  <c:v>32.152695789059429</c:v>
                </c:pt>
                <c:pt idx="657">
                  <c:v>32.15650111974707</c:v>
                </c:pt>
                <c:pt idx="658">
                  <c:v>32.160536135861697</c:v>
                </c:pt>
                <c:pt idx="659">
                  <c:v>32.163554410817774</c:v>
                </c:pt>
                <c:pt idx="660">
                  <c:v>32.191235059760956</c:v>
                </c:pt>
                <c:pt idx="661">
                  <c:v>32.192513368983953</c:v>
                </c:pt>
                <c:pt idx="662">
                  <c:v>32.194178334561535</c:v>
                </c:pt>
                <c:pt idx="663">
                  <c:v>32.215782434239856</c:v>
                </c:pt>
                <c:pt idx="664">
                  <c:v>32.218091697645605</c:v>
                </c:pt>
                <c:pt idx="665">
                  <c:v>32.223701731025301</c:v>
                </c:pt>
                <c:pt idx="666">
                  <c:v>32.225705329153605</c:v>
                </c:pt>
                <c:pt idx="667">
                  <c:v>32.233909787840972</c:v>
                </c:pt>
                <c:pt idx="668">
                  <c:v>32.240184757505773</c:v>
                </c:pt>
                <c:pt idx="669">
                  <c:v>32.25435005117707</c:v>
                </c:pt>
                <c:pt idx="670">
                  <c:v>32.25504861630516</c:v>
                </c:pt>
                <c:pt idx="671">
                  <c:v>32.260646813960939</c:v>
                </c:pt>
                <c:pt idx="672">
                  <c:v>32.262419006479483</c:v>
                </c:pt>
                <c:pt idx="673">
                  <c:v>32.272872851499947</c:v>
                </c:pt>
                <c:pt idx="674">
                  <c:v>32.28530362917715</c:v>
                </c:pt>
                <c:pt idx="675">
                  <c:v>32.294072363356428</c:v>
                </c:pt>
                <c:pt idx="676">
                  <c:v>32.314410480349345</c:v>
                </c:pt>
                <c:pt idx="677">
                  <c:v>32.321261979475871</c:v>
                </c:pt>
                <c:pt idx="678">
                  <c:v>32.33256351039261</c:v>
                </c:pt>
                <c:pt idx="679">
                  <c:v>32.338120433358533</c:v>
                </c:pt>
                <c:pt idx="680">
                  <c:v>32.346618157764176</c:v>
                </c:pt>
                <c:pt idx="681">
                  <c:v>32.350172576090372</c:v>
                </c:pt>
                <c:pt idx="682">
                  <c:v>32.366330447201641</c:v>
                </c:pt>
                <c:pt idx="683">
                  <c:v>32.366570789389584</c:v>
                </c:pt>
                <c:pt idx="684">
                  <c:v>32.372437182056416</c:v>
                </c:pt>
                <c:pt idx="685">
                  <c:v>32.374824049869297</c:v>
                </c:pt>
                <c:pt idx="686">
                  <c:v>32.374966568601231</c:v>
                </c:pt>
                <c:pt idx="687">
                  <c:v>32.381931944801579</c:v>
                </c:pt>
                <c:pt idx="688">
                  <c:v>32.38685500144134</c:v>
                </c:pt>
                <c:pt idx="689">
                  <c:v>32.392080493346313</c:v>
                </c:pt>
                <c:pt idx="690">
                  <c:v>32.394366197183103</c:v>
                </c:pt>
                <c:pt idx="691">
                  <c:v>32.394870692743034</c:v>
                </c:pt>
                <c:pt idx="692">
                  <c:v>32.407226244048779</c:v>
                </c:pt>
                <c:pt idx="693">
                  <c:v>32.408735852064403</c:v>
                </c:pt>
                <c:pt idx="694">
                  <c:v>32.412657764770444</c:v>
                </c:pt>
                <c:pt idx="695">
                  <c:v>32.422535211267608</c:v>
                </c:pt>
                <c:pt idx="696">
                  <c:v>32.43192133131619</c:v>
                </c:pt>
                <c:pt idx="697">
                  <c:v>32.458003475574436</c:v>
                </c:pt>
                <c:pt idx="698">
                  <c:v>32.47344461305007</c:v>
                </c:pt>
                <c:pt idx="699">
                  <c:v>32.483356362266051</c:v>
                </c:pt>
                <c:pt idx="700">
                  <c:v>32.510031208203301</c:v>
                </c:pt>
                <c:pt idx="701">
                  <c:v>32.513265798359861</c:v>
                </c:pt>
                <c:pt idx="702">
                  <c:v>32.52624212736179</c:v>
                </c:pt>
                <c:pt idx="703">
                  <c:v>32.526730444569502</c:v>
                </c:pt>
                <c:pt idx="704">
                  <c:v>32.530425963488845</c:v>
                </c:pt>
                <c:pt idx="705">
                  <c:v>32.531847133757964</c:v>
                </c:pt>
                <c:pt idx="706">
                  <c:v>32.538781687476352</c:v>
                </c:pt>
                <c:pt idx="707">
                  <c:v>32.539726482476055</c:v>
                </c:pt>
                <c:pt idx="708">
                  <c:v>32.548476454293628</c:v>
                </c:pt>
                <c:pt idx="709">
                  <c:v>32.562695924764888</c:v>
                </c:pt>
                <c:pt idx="710">
                  <c:v>32.578281145902736</c:v>
                </c:pt>
                <c:pt idx="711">
                  <c:v>32.579357536590003</c:v>
                </c:pt>
                <c:pt idx="712">
                  <c:v>32.580705355476766</c:v>
                </c:pt>
                <c:pt idx="713">
                  <c:v>32.588942922958793</c:v>
                </c:pt>
                <c:pt idx="714">
                  <c:v>32.596196373286155</c:v>
                </c:pt>
                <c:pt idx="715">
                  <c:v>32.601652357038716</c:v>
                </c:pt>
                <c:pt idx="716">
                  <c:v>32.606693276020877</c:v>
                </c:pt>
                <c:pt idx="717">
                  <c:v>32.609915809167447</c:v>
                </c:pt>
                <c:pt idx="718">
                  <c:v>32.624432354660307</c:v>
                </c:pt>
                <c:pt idx="719">
                  <c:v>32.632152588555854</c:v>
                </c:pt>
                <c:pt idx="720">
                  <c:v>32.632649601627392</c:v>
                </c:pt>
                <c:pt idx="721">
                  <c:v>32.633650377172849</c:v>
                </c:pt>
                <c:pt idx="722">
                  <c:v>32.638888888888893</c:v>
                </c:pt>
                <c:pt idx="723">
                  <c:v>32.641921397379917</c:v>
                </c:pt>
                <c:pt idx="724">
                  <c:v>32.653711373048743</c:v>
                </c:pt>
                <c:pt idx="725">
                  <c:v>32.683340398473931</c:v>
                </c:pt>
                <c:pt idx="726">
                  <c:v>32.699228791773777</c:v>
                </c:pt>
                <c:pt idx="727">
                  <c:v>32.706626954579299</c:v>
                </c:pt>
                <c:pt idx="728">
                  <c:v>32.709828267354673</c:v>
                </c:pt>
                <c:pt idx="729">
                  <c:v>32.715080610643462</c:v>
                </c:pt>
                <c:pt idx="730">
                  <c:v>32.719233603537212</c:v>
                </c:pt>
                <c:pt idx="731">
                  <c:v>32.723577235772353</c:v>
                </c:pt>
                <c:pt idx="732">
                  <c:v>32.724425887265134</c:v>
                </c:pt>
                <c:pt idx="733">
                  <c:v>32.731582786287383</c:v>
                </c:pt>
                <c:pt idx="734">
                  <c:v>32.740447957839265</c:v>
                </c:pt>
                <c:pt idx="735">
                  <c:v>32.741223460163972</c:v>
                </c:pt>
                <c:pt idx="736">
                  <c:v>32.743006641175285</c:v>
                </c:pt>
                <c:pt idx="737">
                  <c:v>32.746392761066275</c:v>
                </c:pt>
                <c:pt idx="738">
                  <c:v>32.74863478404766</c:v>
                </c:pt>
                <c:pt idx="739">
                  <c:v>32.752581120943951</c:v>
                </c:pt>
                <c:pt idx="740">
                  <c:v>32.757853519622678</c:v>
                </c:pt>
                <c:pt idx="741">
                  <c:v>32.76699029126214</c:v>
                </c:pt>
                <c:pt idx="742">
                  <c:v>32.773826458036986</c:v>
                </c:pt>
                <c:pt idx="743">
                  <c:v>32.774018944519625</c:v>
                </c:pt>
                <c:pt idx="744">
                  <c:v>32.792297111416779</c:v>
                </c:pt>
                <c:pt idx="745">
                  <c:v>32.796892341842401</c:v>
                </c:pt>
                <c:pt idx="746">
                  <c:v>32.800581184162731</c:v>
                </c:pt>
                <c:pt idx="747">
                  <c:v>32.806621519939803</c:v>
                </c:pt>
                <c:pt idx="748">
                  <c:v>32.80792159240174</c:v>
                </c:pt>
                <c:pt idx="749">
                  <c:v>32.809725447343254</c:v>
                </c:pt>
                <c:pt idx="750">
                  <c:v>32.814965066486366</c:v>
                </c:pt>
                <c:pt idx="751">
                  <c:v>32.832898172323759</c:v>
                </c:pt>
                <c:pt idx="752">
                  <c:v>32.837670384138782</c:v>
                </c:pt>
                <c:pt idx="753">
                  <c:v>32.845454545454544</c:v>
                </c:pt>
                <c:pt idx="754">
                  <c:v>32.846715328467155</c:v>
                </c:pt>
                <c:pt idx="755">
                  <c:v>32.851831535320294</c:v>
                </c:pt>
                <c:pt idx="756">
                  <c:v>32.856120257695061</c:v>
                </c:pt>
                <c:pt idx="757">
                  <c:v>32.856497515434427</c:v>
                </c:pt>
                <c:pt idx="758">
                  <c:v>32.8693088765149</c:v>
                </c:pt>
                <c:pt idx="759">
                  <c:v>32.869910625620655</c:v>
                </c:pt>
                <c:pt idx="760">
                  <c:v>32.874493927125506</c:v>
                </c:pt>
                <c:pt idx="761">
                  <c:v>32.87766158498173</c:v>
                </c:pt>
                <c:pt idx="762">
                  <c:v>32.887266828872669</c:v>
                </c:pt>
                <c:pt idx="763">
                  <c:v>32.892501819946609</c:v>
                </c:pt>
                <c:pt idx="764">
                  <c:v>32.915986209399385</c:v>
                </c:pt>
                <c:pt idx="765">
                  <c:v>32.927638858154459</c:v>
                </c:pt>
                <c:pt idx="766">
                  <c:v>32.934131736526943</c:v>
                </c:pt>
                <c:pt idx="767">
                  <c:v>32.934131736526943</c:v>
                </c:pt>
                <c:pt idx="768">
                  <c:v>32.937771345875547</c:v>
                </c:pt>
                <c:pt idx="769">
                  <c:v>32.940350877192984</c:v>
                </c:pt>
                <c:pt idx="770">
                  <c:v>32.943143812709032</c:v>
                </c:pt>
                <c:pt idx="771">
                  <c:v>32.95755968169761</c:v>
                </c:pt>
                <c:pt idx="772">
                  <c:v>32.961783439490446</c:v>
                </c:pt>
                <c:pt idx="773">
                  <c:v>32.970590880474866</c:v>
                </c:pt>
                <c:pt idx="774">
                  <c:v>32.980543760694594</c:v>
                </c:pt>
                <c:pt idx="775">
                  <c:v>32.985712795911979</c:v>
                </c:pt>
                <c:pt idx="776">
                  <c:v>33.003056814588383</c:v>
                </c:pt>
                <c:pt idx="777">
                  <c:v>33.003100657944486</c:v>
                </c:pt>
                <c:pt idx="778">
                  <c:v>33.007246376811594</c:v>
                </c:pt>
                <c:pt idx="779">
                  <c:v>33.01223241590214</c:v>
                </c:pt>
                <c:pt idx="780">
                  <c:v>33.013698630136986</c:v>
                </c:pt>
                <c:pt idx="781">
                  <c:v>33.016366462466856</c:v>
                </c:pt>
                <c:pt idx="782">
                  <c:v>33.032897701667416</c:v>
                </c:pt>
                <c:pt idx="783">
                  <c:v>33.042270291724549</c:v>
                </c:pt>
                <c:pt idx="784">
                  <c:v>33.058078722818607</c:v>
                </c:pt>
                <c:pt idx="785">
                  <c:v>33.060198841909752</c:v>
                </c:pt>
                <c:pt idx="786">
                  <c:v>33.077905491698594</c:v>
                </c:pt>
                <c:pt idx="787">
                  <c:v>33.081444164567593</c:v>
                </c:pt>
                <c:pt idx="788">
                  <c:v>33.11190597853858</c:v>
                </c:pt>
                <c:pt idx="789">
                  <c:v>33.12161844271936</c:v>
                </c:pt>
                <c:pt idx="790">
                  <c:v>33.122594832325454</c:v>
                </c:pt>
                <c:pt idx="791">
                  <c:v>33.136240453313626</c:v>
                </c:pt>
                <c:pt idx="792">
                  <c:v>33.155773106824071</c:v>
                </c:pt>
                <c:pt idx="793">
                  <c:v>33.161899394110186</c:v>
                </c:pt>
                <c:pt idx="794">
                  <c:v>33.162173727000429</c:v>
                </c:pt>
                <c:pt idx="795">
                  <c:v>33.177679196824656</c:v>
                </c:pt>
                <c:pt idx="796">
                  <c:v>33.180188256387275</c:v>
                </c:pt>
                <c:pt idx="797">
                  <c:v>33.181728297409528</c:v>
                </c:pt>
                <c:pt idx="798">
                  <c:v>33.194839273999563</c:v>
                </c:pt>
                <c:pt idx="799">
                  <c:v>33.214603739982188</c:v>
                </c:pt>
                <c:pt idx="800">
                  <c:v>33.223433933553132</c:v>
                </c:pt>
                <c:pt idx="801">
                  <c:v>33.235004916420849</c:v>
                </c:pt>
                <c:pt idx="802">
                  <c:v>33.245871276431551</c:v>
                </c:pt>
                <c:pt idx="803">
                  <c:v>33.250138657792569</c:v>
                </c:pt>
                <c:pt idx="804">
                  <c:v>33.261037955073583</c:v>
                </c:pt>
                <c:pt idx="805">
                  <c:v>33.269943900351812</c:v>
                </c:pt>
                <c:pt idx="806">
                  <c:v>33.271596772059794</c:v>
                </c:pt>
                <c:pt idx="807">
                  <c:v>33.276264591439684</c:v>
                </c:pt>
                <c:pt idx="808">
                  <c:v>33.277939343581217</c:v>
                </c:pt>
                <c:pt idx="809">
                  <c:v>33.284226033884032</c:v>
                </c:pt>
                <c:pt idx="810">
                  <c:v>33.302347199628166</c:v>
                </c:pt>
                <c:pt idx="811">
                  <c:v>33.315933707425287</c:v>
                </c:pt>
                <c:pt idx="812">
                  <c:v>33.324728962312854</c:v>
                </c:pt>
                <c:pt idx="813">
                  <c:v>33.333333333333329</c:v>
                </c:pt>
                <c:pt idx="814">
                  <c:v>33.333333333333329</c:v>
                </c:pt>
                <c:pt idx="815">
                  <c:v>33.371475275847978</c:v>
                </c:pt>
                <c:pt idx="816">
                  <c:v>33.371718102257027</c:v>
                </c:pt>
                <c:pt idx="817">
                  <c:v>33.375156838143042</c:v>
                </c:pt>
                <c:pt idx="818">
                  <c:v>33.388539251407749</c:v>
                </c:pt>
                <c:pt idx="819">
                  <c:v>33.389175257731956</c:v>
                </c:pt>
                <c:pt idx="820">
                  <c:v>33.394970414201183</c:v>
                </c:pt>
                <c:pt idx="821">
                  <c:v>33.396704689480359</c:v>
                </c:pt>
                <c:pt idx="822">
                  <c:v>33.413346135381659</c:v>
                </c:pt>
                <c:pt idx="823">
                  <c:v>33.435270132517843</c:v>
                </c:pt>
                <c:pt idx="824">
                  <c:v>33.447026220422082</c:v>
                </c:pt>
                <c:pt idx="825">
                  <c:v>33.467850417002957</c:v>
                </c:pt>
                <c:pt idx="826">
                  <c:v>33.495838287752676</c:v>
                </c:pt>
                <c:pt idx="827">
                  <c:v>33.508311461067372</c:v>
                </c:pt>
                <c:pt idx="828">
                  <c:v>33.510204081632658</c:v>
                </c:pt>
                <c:pt idx="829">
                  <c:v>33.51278600269179</c:v>
                </c:pt>
                <c:pt idx="830">
                  <c:v>33.51473922902494</c:v>
                </c:pt>
                <c:pt idx="831">
                  <c:v>33.523008411677388</c:v>
                </c:pt>
                <c:pt idx="832">
                  <c:v>33.523421588594701</c:v>
                </c:pt>
                <c:pt idx="833">
                  <c:v>33.533266688881483</c:v>
                </c:pt>
                <c:pt idx="834">
                  <c:v>33.547351524879616</c:v>
                </c:pt>
                <c:pt idx="835">
                  <c:v>33.549222797927463</c:v>
                </c:pt>
                <c:pt idx="836">
                  <c:v>33.555214200375488</c:v>
                </c:pt>
                <c:pt idx="837">
                  <c:v>33.557220356497034</c:v>
                </c:pt>
                <c:pt idx="838">
                  <c:v>33.583690987124463</c:v>
                </c:pt>
                <c:pt idx="839">
                  <c:v>33.593912862205542</c:v>
                </c:pt>
                <c:pt idx="840">
                  <c:v>33.609998091967178</c:v>
                </c:pt>
                <c:pt idx="841">
                  <c:v>33.612273361227338</c:v>
                </c:pt>
                <c:pt idx="842">
                  <c:v>33.628318584070797</c:v>
                </c:pt>
                <c:pt idx="843">
                  <c:v>33.632286995515699</c:v>
                </c:pt>
                <c:pt idx="844">
                  <c:v>33.641715727502103</c:v>
                </c:pt>
                <c:pt idx="845">
                  <c:v>33.641975308641975</c:v>
                </c:pt>
                <c:pt idx="846">
                  <c:v>33.651278138115224</c:v>
                </c:pt>
                <c:pt idx="847">
                  <c:v>33.652807775377966</c:v>
                </c:pt>
                <c:pt idx="848">
                  <c:v>33.663935604427195</c:v>
                </c:pt>
                <c:pt idx="849">
                  <c:v>33.689100954294325</c:v>
                </c:pt>
                <c:pt idx="850">
                  <c:v>33.700618113410371</c:v>
                </c:pt>
                <c:pt idx="851">
                  <c:v>33.731825525040385</c:v>
                </c:pt>
                <c:pt idx="852">
                  <c:v>33.733562035448827</c:v>
                </c:pt>
                <c:pt idx="853">
                  <c:v>33.760489907008392</c:v>
                </c:pt>
                <c:pt idx="854">
                  <c:v>33.772755806654118</c:v>
                </c:pt>
                <c:pt idx="855">
                  <c:v>33.777925975325104</c:v>
                </c:pt>
                <c:pt idx="856">
                  <c:v>33.783067508312051</c:v>
                </c:pt>
                <c:pt idx="857">
                  <c:v>33.788501026694043</c:v>
                </c:pt>
                <c:pt idx="858">
                  <c:v>33.80503144654088</c:v>
                </c:pt>
                <c:pt idx="859">
                  <c:v>33.810888252148999</c:v>
                </c:pt>
                <c:pt idx="860">
                  <c:v>33.81439532334673</c:v>
                </c:pt>
                <c:pt idx="861">
                  <c:v>33.824948311509303</c:v>
                </c:pt>
                <c:pt idx="862">
                  <c:v>33.825042881646652</c:v>
                </c:pt>
                <c:pt idx="863">
                  <c:v>33.830965567059955</c:v>
                </c:pt>
                <c:pt idx="864">
                  <c:v>33.843683083511777</c:v>
                </c:pt>
                <c:pt idx="865">
                  <c:v>33.847791378392763</c:v>
                </c:pt>
                <c:pt idx="866">
                  <c:v>33.848133848133848</c:v>
                </c:pt>
                <c:pt idx="867">
                  <c:v>33.854645814167434</c:v>
                </c:pt>
                <c:pt idx="868">
                  <c:v>33.85958156847645</c:v>
                </c:pt>
                <c:pt idx="869">
                  <c:v>33.860794511452916</c:v>
                </c:pt>
                <c:pt idx="870">
                  <c:v>33.876112136981703</c:v>
                </c:pt>
                <c:pt idx="871">
                  <c:v>33.887903995636165</c:v>
                </c:pt>
                <c:pt idx="872">
                  <c:v>33.892773892773889</c:v>
                </c:pt>
                <c:pt idx="873">
                  <c:v>33.894550287992907</c:v>
                </c:pt>
                <c:pt idx="874">
                  <c:v>33.926754832146486</c:v>
                </c:pt>
                <c:pt idx="875">
                  <c:v>33.943833943833944</c:v>
                </c:pt>
                <c:pt idx="876">
                  <c:v>33.949945593035906</c:v>
                </c:pt>
                <c:pt idx="877">
                  <c:v>33.954779849266167</c:v>
                </c:pt>
                <c:pt idx="878">
                  <c:v>33.963344788087056</c:v>
                </c:pt>
                <c:pt idx="879">
                  <c:v>33.97790055248619</c:v>
                </c:pt>
                <c:pt idx="880">
                  <c:v>33.9808079244699</c:v>
                </c:pt>
                <c:pt idx="881">
                  <c:v>33.992240901533343</c:v>
                </c:pt>
                <c:pt idx="882">
                  <c:v>33.994904116937107</c:v>
                </c:pt>
                <c:pt idx="883">
                  <c:v>34.012400354295835</c:v>
                </c:pt>
                <c:pt idx="884">
                  <c:v>34.012840029121719</c:v>
                </c:pt>
                <c:pt idx="885">
                  <c:v>34.014675052410901</c:v>
                </c:pt>
                <c:pt idx="886">
                  <c:v>34.019980549907167</c:v>
                </c:pt>
                <c:pt idx="887">
                  <c:v>34.038282314144382</c:v>
                </c:pt>
                <c:pt idx="888">
                  <c:v>34.046845231424413</c:v>
                </c:pt>
                <c:pt idx="889">
                  <c:v>34.061524743646906</c:v>
                </c:pt>
                <c:pt idx="890">
                  <c:v>34.061874711405267</c:v>
                </c:pt>
                <c:pt idx="891">
                  <c:v>34.064017934985671</c:v>
                </c:pt>
                <c:pt idx="892">
                  <c:v>34.071484071484072</c:v>
                </c:pt>
                <c:pt idx="893">
                  <c:v>34.072249589490966</c:v>
                </c:pt>
                <c:pt idx="894">
                  <c:v>34.085324994415906</c:v>
                </c:pt>
                <c:pt idx="895">
                  <c:v>34.09592614890628</c:v>
                </c:pt>
                <c:pt idx="896">
                  <c:v>34.098018769551622</c:v>
                </c:pt>
                <c:pt idx="897">
                  <c:v>34.101003454515542</c:v>
                </c:pt>
                <c:pt idx="898">
                  <c:v>34.104357181280257</c:v>
                </c:pt>
                <c:pt idx="899">
                  <c:v>34.115674769488685</c:v>
                </c:pt>
                <c:pt idx="900">
                  <c:v>34.122137404580158</c:v>
                </c:pt>
                <c:pt idx="901">
                  <c:v>34.124457308248914</c:v>
                </c:pt>
                <c:pt idx="902">
                  <c:v>34.132241358545109</c:v>
                </c:pt>
                <c:pt idx="903">
                  <c:v>34.134195352088064</c:v>
                </c:pt>
                <c:pt idx="904">
                  <c:v>34.143484626647144</c:v>
                </c:pt>
                <c:pt idx="905">
                  <c:v>34.148750284889459</c:v>
                </c:pt>
                <c:pt idx="906">
                  <c:v>34.151560926485395</c:v>
                </c:pt>
                <c:pt idx="907">
                  <c:v>34.177556244106157</c:v>
                </c:pt>
                <c:pt idx="908">
                  <c:v>34.184806752554422</c:v>
                </c:pt>
                <c:pt idx="909">
                  <c:v>34.192388372789935</c:v>
                </c:pt>
                <c:pt idx="910">
                  <c:v>34.200029546461813</c:v>
                </c:pt>
                <c:pt idx="911">
                  <c:v>34.204493351673541</c:v>
                </c:pt>
                <c:pt idx="912">
                  <c:v>34.205933682373477</c:v>
                </c:pt>
                <c:pt idx="913">
                  <c:v>34.20826161790017</c:v>
                </c:pt>
                <c:pt idx="914">
                  <c:v>34.208277377609569</c:v>
                </c:pt>
                <c:pt idx="915">
                  <c:v>34.213868427736855</c:v>
                </c:pt>
                <c:pt idx="916">
                  <c:v>34.221994360420403</c:v>
                </c:pt>
                <c:pt idx="917">
                  <c:v>34.223257480738219</c:v>
                </c:pt>
                <c:pt idx="918">
                  <c:v>34.229358349870708</c:v>
                </c:pt>
                <c:pt idx="919">
                  <c:v>34.229967796931234</c:v>
                </c:pt>
                <c:pt idx="920">
                  <c:v>34.231989125509742</c:v>
                </c:pt>
                <c:pt idx="921">
                  <c:v>34.244679010209381</c:v>
                </c:pt>
                <c:pt idx="922">
                  <c:v>34.245815222417455</c:v>
                </c:pt>
                <c:pt idx="923">
                  <c:v>34.267773043283242</c:v>
                </c:pt>
                <c:pt idx="924">
                  <c:v>34.268201006187475</c:v>
                </c:pt>
                <c:pt idx="925">
                  <c:v>34.280786478095891</c:v>
                </c:pt>
                <c:pt idx="926">
                  <c:v>34.282053011398119</c:v>
                </c:pt>
                <c:pt idx="927">
                  <c:v>34.294365455502898</c:v>
                </c:pt>
                <c:pt idx="928">
                  <c:v>34.301075268817208</c:v>
                </c:pt>
                <c:pt idx="929">
                  <c:v>34.3042071197411</c:v>
                </c:pt>
                <c:pt idx="930">
                  <c:v>34.317702417653742</c:v>
                </c:pt>
                <c:pt idx="931">
                  <c:v>34.31839847473784</c:v>
                </c:pt>
                <c:pt idx="932">
                  <c:v>34.31861144526551</c:v>
                </c:pt>
                <c:pt idx="933">
                  <c:v>34.327055915073075</c:v>
                </c:pt>
                <c:pt idx="934">
                  <c:v>34.335086401202105</c:v>
                </c:pt>
                <c:pt idx="935">
                  <c:v>34.347113458386453</c:v>
                </c:pt>
                <c:pt idx="936">
                  <c:v>34.350972410673904</c:v>
                </c:pt>
                <c:pt idx="937">
                  <c:v>34.359961501443699</c:v>
                </c:pt>
                <c:pt idx="938">
                  <c:v>34.364621569655654</c:v>
                </c:pt>
                <c:pt idx="939">
                  <c:v>34.370512206797507</c:v>
                </c:pt>
                <c:pt idx="940">
                  <c:v>34.378159757330643</c:v>
                </c:pt>
                <c:pt idx="941">
                  <c:v>34.400826446280988</c:v>
                </c:pt>
                <c:pt idx="942">
                  <c:v>34.403919433859556</c:v>
                </c:pt>
                <c:pt idx="943">
                  <c:v>34.413631807550956</c:v>
                </c:pt>
                <c:pt idx="944">
                  <c:v>34.422310756972117</c:v>
                </c:pt>
                <c:pt idx="945">
                  <c:v>34.425196850393704</c:v>
                </c:pt>
                <c:pt idx="946">
                  <c:v>34.429223744292237</c:v>
                </c:pt>
                <c:pt idx="947">
                  <c:v>34.43563815250068</c:v>
                </c:pt>
                <c:pt idx="948">
                  <c:v>34.456375838926171</c:v>
                </c:pt>
                <c:pt idx="949">
                  <c:v>34.465772040088332</c:v>
                </c:pt>
                <c:pt idx="950">
                  <c:v>34.482758620689658</c:v>
                </c:pt>
                <c:pt idx="951">
                  <c:v>34.487951807228917</c:v>
                </c:pt>
                <c:pt idx="952">
                  <c:v>34.489693313222723</c:v>
                </c:pt>
                <c:pt idx="953">
                  <c:v>34.495743287491813</c:v>
                </c:pt>
                <c:pt idx="954">
                  <c:v>34.498834498834498</c:v>
                </c:pt>
                <c:pt idx="955">
                  <c:v>34.499079673941623</c:v>
                </c:pt>
                <c:pt idx="956">
                  <c:v>34.502529510961217</c:v>
                </c:pt>
                <c:pt idx="957">
                  <c:v>34.503154574132495</c:v>
                </c:pt>
                <c:pt idx="958">
                  <c:v>34.506242905788874</c:v>
                </c:pt>
                <c:pt idx="959">
                  <c:v>34.510433386837882</c:v>
                </c:pt>
                <c:pt idx="960">
                  <c:v>34.546413502109708</c:v>
                </c:pt>
                <c:pt idx="961">
                  <c:v>34.557932983447721</c:v>
                </c:pt>
                <c:pt idx="962">
                  <c:v>34.561043352252142</c:v>
                </c:pt>
                <c:pt idx="963">
                  <c:v>34.567581563956502</c:v>
                </c:pt>
                <c:pt idx="964">
                  <c:v>34.571084751590163</c:v>
                </c:pt>
                <c:pt idx="965">
                  <c:v>34.572571058035237</c:v>
                </c:pt>
                <c:pt idx="966">
                  <c:v>34.574811625403662</c:v>
                </c:pt>
                <c:pt idx="967">
                  <c:v>34.600328324283367</c:v>
                </c:pt>
                <c:pt idx="968">
                  <c:v>34.61180846118085</c:v>
                </c:pt>
                <c:pt idx="969">
                  <c:v>34.651068979427194</c:v>
                </c:pt>
                <c:pt idx="970">
                  <c:v>34.655020119736974</c:v>
                </c:pt>
                <c:pt idx="971">
                  <c:v>34.6617915904936</c:v>
                </c:pt>
                <c:pt idx="972">
                  <c:v>34.66637687459248</c:v>
                </c:pt>
                <c:pt idx="973">
                  <c:v>34.672304439746298</c:v>
                </c:pt>
                <c:pt idx="974">
                  <c:v>34.67970968759861</c:v>
                </c:pt>
                <c:pt idx="975">
                  <c:v>34.711121260561775</c:v>
                </c:pt>
                <c:pt idx="976">
                  <c:v>34.761904761904759</c:v>
                </c:pt>
                <c:pt idx="977">
                  <c:v>34.768989819890365</c:v>
                </c:pt>
                <c:pt idx="978">
                  <c:v>34.779809425701771</c:v>
                </c:pt>
                <c:pt idx="979">
                  <c:v>34.809160305343511</c:v>
                </c:pt>
                <c:pt idx="980">
                  <c:v>34.814275309541145</c:v>
                </c:pt>
                <c:pt idx="981">
                  <c:v>34.828586048098245</c:v>
                </c:pt>
                <c:pt idx="982">
                  <c:v>34.833938764919566</c:v>
                </c:pt>
                <c:pt idx="983">
                  <c:v>34.83443708609272</c:v>
                </c:pt>
                <c:pt idx="984">
                  <c:v>34.835727257718339</c:v>
                </c:pt>
                <c:pt idx="985">
                  <c:v>34.840382433965324</c:v>
                </c:pt>
                <c:pt idx="986">
                  <c:v>34.844592858977649</c:v>
                </c:pt>
                <c:pt idx="987">
                  <c:v>34.847512038523277</c:v>
                </c:pt>
                <c:pt idx="988">
                  <c:v>34.852621608068205</c:v>
                </c:pt>
                <c:pt idx="989">
                  <c:v>34.872196139801773</c:v>
                </c:pt>
                <c:pt idx="990">
                  <c:v>34.883088635127784</c:v>
                </c:pt>
                <c:pt idx="991">
                  <c:v>34.887839433293976</c:v>
                </c:pt>
                <c:pt idx="992">
                  <c:v>34.888729361091173</c:v>
                </c:pt>
                <c:pt idx="993">
                  <c:v>34.911242603550299</c:v>
                </c:pt>
                <c:pt idx="994">
                  <c:v>34.919210053859963</c:v>
                </c:pt>
                <c:pt idx="995">
                  <c:v>34.919256815419345</c:v>
                </c:pt>
                <c:pt idx="996">
                  <c:v>34.922118380062308</c:v>
                </c:pt>
                <c:pt idx="997">
                  <c:v>34.931912374185906</c:v>
                </c:pt>
                <c:pt idx="998">
                  <c:v>34.958904109589042</c:v>
                </c:pt>
                <c:pt idx="999">
                  <c:v>34.960397863326584</c:v>
                </c:pt>
                <c:pt idx="1000">
                  <c:v>34.965877157767963</c:v>
                </c:pt>
                <c:pt idx="1001">
                  <c:v>34.991163847513256</c:v>
                </c:pt>
                <c:pt idx="1002">
                  <c:v>34.994923857868024</c:v>
                </c:pt>
                <c:pt idx="1003">
                  <c:v>34.999101204386122</c:v>
                </c:pt>
                <c:pt idx="1004">
                  <c:v>35.002587991718428</c:v>
                </c:pt>
                <c:pt idx="1005">
                  <c:v>35.042735042735039</c:v>
                </c:pt>
                <c:pt idx="1006">
                  <c:v>35.043263288009889</c:v>
                </c:pt>
                <c:pt idx="1007">
                  <c:v>35.05183265457238</c:v>
                </c:pt>
                <c:pt idx="1008">
                  <c:v>35.058757694459992</c:v>
                </c:pt>
                <c:pt idx="1009">
                  <c:v>35.072644899234497</c:v>
                </c:pt>
                <c:pt idx="1010">
                  <c:v>35.07880458186203</c:v>
                </c:pt>
                <c:pt idx="1011">
                  <c:v>35.082637587323227</c:v>
                </c:pt>
                <c:pt idx="1012">
                  <c:v>35.097842448569992</c:v>
                </c:pt>
                <c:pt idx="1013">
                  <c:v>35.115452930728239</c:v>
                </c:pt>
                <c:pt idx="1014">
                  <c:v>35.119231960359244</c:v>
                </c:pt>
                <c:pt idx="1015">
                  <c:v>35.120089072689673</c:v>
                </c:pt>
                <c:pt idx="1016">
                  <c:v>35.120435120435125</c:v>
                </c:pt>
                <c:pt idx="1017">
                  <c:v>35.120753172329103</c:v>
                </c:pt>
                <c:pt idx="1018">
                  <c:v>35.122210414452709</c:v>
                </c:pt>
                <c:pt idx="1019">
                  <c:v>35.128665469778575</c:v>
                </c:pt>
                <c:pt idx="1020">
                  <c:v>35.132733533266688</c:v>
                </c:pt>
                <c:pt idx="1021">
                  <c:v>35.13697079465701</c:v>
                </c:pt>
                <c:pt idx="1022">
                  <c:v>35.152027027027025</c:v>
                </c:pt>
                <c:pt idx="1023">
                  <c:v>35.157371089639341</c:v>
                </c:pt>
                <c:pt idx="1024">
                  <c:v>35.158772874058123</c:v>
                </c:pt>
                <c:pt idx="1025">
                  <c:v>35.171055870046764</c:v>
                </c:pt>
                <c:pt idx="1026">
                  <c:v>35.179911985503495</c:v>
                </c:pt>
                <c:pt idx="1027">
                  <c:v>35.185525349008081</c:v>
                </c:pt>
                <c:pt idx="1028">
                  <c:v>35.190677966101696</c:v>
                </c:pt>
                <c:pt idx="1029">
                  <c:v>35.196950444726809</c:v>
                </c:pt>
                <c:pt idx="1030">
                  <c:v>35.218253968253968</c:v>
                </c:pt>
                <c:pt idx="1031">
                  <c:v>35.232300884955755</c:v>
                </c:pt>
                <c:pt idx="1032">
                  <c:v>35.23936170212766</c:v>
                </c:pt>
                <c:pt idx="1033">
                  <c:v>35.241379310344826</c:v>
                </c:pt>
                <c:pt idx="1034">
                  <c:v>35.248332097850259</c:v>
                </c:pt>
                <c:pt idx="1035">
                  <c:v>35.256285324498151</c:v>
                </c:pt>
                <c:pt idx="1036">
                  <c:v>35.297805642633229</c:v>
                </c:pt>
                <c:pt idx="1037">
                  <c:v>35.300993571011105</c:v>
                </c:pt>
                <c:pt idx="1038">
                  <c:v>35.303575530204427</c:v>
                </c:pt>
                <c:pt idx="1039">
                  <c:v>35.307886208138278</c:v>
                </c:pt>
                <c:pt idx="1040">
                  <c:v>35.308294838320947</c:v>
                </c:pt>
                <c:pt idx="1041">
                  <c:v>35.32827154979902</c:v>
                </c:pt>
                <c:pt idx="1042">
                  <c:v>35.338953689802516</c:v>
                </c:pt>
                <c:pt idx="1043">
                  <c:v>35.341034103410337</c:v>
                </c:pt>
                <c:pt idx="1044">
                  <c:v>35.348597890403909</c:v>
                </c:pt>
                <c:pt idx="1045">
                  <c:v>35.349868925186527</c:v>
                </c:pt>
                <c:pt idx="1046">
                  <c:v>35.354620816702486</c:v>
                </c:pt>
                <c:pt idx="1047">
                  <c:v>35.355524916289149</c:v>
                </c:pt>
                <c:pt idx="1048">
                  <c:v>35.360712995302904</c:v>
                </c:pt>
                <c:pt idx="1049">
                  <c:v>35.3643216080402</c:v>
                </c:pt>
                <c:pt idx="1050">
                  <c:v>35.377769178678534</c:v>
                </c:pt>
                <c:pt idx="1051">
                  <c:v>35.388127853881279</c:v>
                </c:pt>
                <c:pt idx="1052">
                  <c:v>35.392500674399784</c:v>
                </c:pt>
                <c:pt idx="1053">
                  <c:v>35.397973950795944</c:v>
                </c:pt>
                <c:pt idx="1054">
                  <c:v>35.401083311839052</c:v>
                </c:pt>
                <c:pt idx="1055">
                  <c:v>35.414141414141412</c:v>
                </c:pt>
                <c:pt idx="1056">
                  <c:v>35.428571428571423</c:v>
                </c:pt>
                <c:pt idx="1057">
                  <c:v>35.432607416127134</c:v>
                </c:pt>
                <c:pt idx="1058">
                  <c:v>35.43572460279249</c:v>
                </c:pt>
                <c:pt idx="1059">
                  <c:v>35.456730769230774</c:v>
                </c:pt>
                <c:pt idx="1060">
                  <c:v>35.464542506696745</c:v>
                </c:pt>
                <c:pt idx="1061">
                  <c:v>35.472739820565906</c:v>
                </c:pt>
                <c:pt idx="1062">
                  <c:v>35.490726429675426</c:v>
                </c:pt>
                <c:pt idx="1063">
                  <c:v>35.494469389990144</c:v>
                </c:pt>
                <c:pt idx="1064">
                  <c:v>35.501147666411633</c:v>
                </c:pt>
                <c:pt idx="1065">
                  <c:v>35.516462617377869</c:v>
                </c:pt>
                <c:pt idx="1066">
                  <c:v>35.524372230428355</c:v>
                </c:pt>
                <c:pt idx="1067">
                  <c:v>35.528330781010723</c:v>
                </c:pt>
                <c:pt idx="1068">
                  <c:v>35.529217199558985</c:v>
                </c:pt>
                <c:pt idx="1069">
                  <c:v>35.532233883058474</c:v>
                </c:pt>
                <c:pt idx="1070">
                  <c:v>35.540775014459228</c:v>
                </c:pt>
                <c:pt idx="1071">
                  <c:v>35.542254524725664</c:v>
                </c:pt>
                <c:pt idx="1072">
                  <c:v>35.551585529254133</c:v>
                </c:pt>
                <c:pt idx="1073">
                  <c:v>35.551795450272607</c:v>
                </c:pt>
                <c:pt idx="1074">
                  <c:v>35.56464811783961</c:v>
                </c:pt>
                <c:pt idx="1075">
                  <c:v>35.58112773302647</c:v>
                </c:pt>
                <c:pt idx="1076">
                  <c:v>35.587326120556412</c:v>
                </c:pt>
                <c:pt idx="1077">
                  <c:v>35.604486913169922</c:v>
                </c:pt>
                <c:pt idx="1078">
                  <c:v>35.606209471408924</c:v>
                </c:pt>
                <c:pt idx="1079">
                  <c:v>35.608082348455966</c:v>
                </c:pt>
                <c:pt idx="1080">
                  <c:v>35.611182167001644</c:v>
                </c:pt>
                <c:pt idx="1081">
                  <c:v>35.632364493322861</c:v>
                </c:pt>
                <c:pt idx="1082">
                  <c:v>35.635430038510911</c:v>
                </c:pt>
                <c:pt idx="1083">
                  <c:v>35.647279549718576</c:v>
                </c:pt>
                <c:pt idx="1084">
                  <c:v>35.655419063909186</c:v>
                </c:pt>
                <c:pt idx="1085">
                  <c:v>35.663457513604016</c:v>
                </c:pt>
                <c:pt idx="1086">
                  <c:v>35.665614093402027</c:v>
                </c:pt>
                <c:pt idx="1087">
                  <c:v>35.699435699435696</c:v>
                </c:pt>
                <c:pt idx="1088">
                  <c:v>35.725631768953072</c:v>
                </c:pt>
                <c:pt idx="1089">
                  <c:v>35.735485067705433</c:v>
                </c:pt>
                <c:pt idx="1090">
                  <c:v>35.737388639845655</c:v>
                </c:pt>
                <c:pt idx="1091">
                  <c:v>35.737761632935481</c:v>
                </c:pt>
                <c:pt idx="1092">
                  <c:v>35.7445366762663</c:v>
                </c:pt>
                <c:pt idx="1093">
                  <c:v>35.750132065504495</c:v>
                </c:pt>
                <c:pt idx="1094">
                  <c:v>35.767366720516961</c:v>
                </c:pt>
                <c:pt idx="1095">
                  <c:v>35.76815341521224</c:v>
                </c:pt>
                <c:pt idx="1096">
                  <c:v>35.77129700690714</c:v>
                </c:pt>
                <c:pt idx="1097">
                  <c:v>35.78897338403042</c:v>
                </c:pt>
                <c:pt idx="1098">
                  <c:v>35.801217038539548</c:v>
                </c:pt>
                <c:pt idx="1099">
                  <c:v>35.814330362310457</c:v>
                </c:pt>
                <c:pt idx="1100">
                  <c:v>35.814942834352564</c:v>
                </c:pt>
                <c:pt idx="1101">
                  <c:v>35.815318921804113</c:v>
                </c:pt>
                <c:pt idx="1102">
                  <c:v>35.834255254953234</c:v>
                </c:pt>
                <c:pt idx="1103">
                  <c:v>35.842743621915517</c:v>
                </c:pt>
                <c:pt idx="1104">
                  <c:v>35.848551742591475</c:v>
                </c:pt>
                <c:pt idx="1105">
                  <c:v>35.848819688598695</c:v>
                </c:pt>
                <c:pt idx="1106">
                  <c:v>35.873707131192162</c:v>
                </c:pt>
                <c:pt idx="1107">
                  <c:v>35.874074676645243</c:v>
                </c:pt>
                <c:pt idx="1108">
                  <c:v>35.875</c:v>
                </c:pt>
                <c:pt idx="1109">
                  <c:v>35.883189042511951</c:v>
                </c:pt>
                <c:pt idx="1110">
                  <c:v>35.887811489938478</c:v>
                </c:pt>
                <c:pt idx="1111">
                  <c:v>35.902411976711953</c:v>
                </c:pt>
                <c:pt idx="1112">
                  <c:v>35.91212989493792</c:v>
                </c:pt>
                <c:pt idx="1113">
                  <c:v>35.913203279615487</c:v>
                </c:pt>
                <c:pt idx="1114">
                  <c:v>35.914097789048263</c:v>
                </c:pt>
                <c:pt idx="1115">
                  <c:v>35.920084121976863</c:v>
                </c:pt>
                <c:pt idx="1116">
                  <c:v>35.923097181985781</c:v>
                </c:pt>
                <c:pt idx="1117">
                  <c:v>35.957446808510639</c:v>
                </c:pt>
                <c:pt idx="1118">
                  <c:v>35.962877030162417</c:v>
                </c:pt>
                <c:pt idx="1119">
                  <c:v>35.969008703035449</c:v>
                </c:pt>
                <c:pt idx="1120">
                  <c:v>35.990254089801596</c:v>
                </c:pt>
                <c:pt idx="1121">
                  <c:v>35.995085995085994</c:v>
                </c:pt>
                <c:pt idx="1122">
                  <c:v>36.001362397820166</c:v>
                </c:pt>
                <c:pt idx="1123">
                  <c:v>36.019666524155625</c:v>
                </c:pt>
                <c:pt idx="1124">
                  <c:v>36.049723756906076</c:v>
                </c:pt>
                <c:pt idx="1125">
                  <c:v>36.050233932528933</c:v>
                </c:pt>
                <c:pt idx="1126">
                  <c:v>36.053366428793048</c:v>
                </c:pt>
                <c:pt idx="1127">
                  <c:v>36.063606360636065</c:v>
                </c:pt>
                <c:pt idx="1128">
                  <c:v>36.077768385460693</c:v>
                </c:pt>
                <c:pt idx="1129">
                  <c:v>36.102999734536766</c:v>
                </c:pt>
                <c:pt idx="1130">
                  <c:v>36.120274042121288</c:v>
                </c:pt>
                <c:pt idx="1131">
                  <c:v>36.120296016375377</c:v>
                </c:pt>
                <c:pt idx="1132">
                  <c:v>36.158192090395481</c:v>
                </c:pt>
                <c:pt idx="1133">
                  <c:v>36.179801247977814</c:v>
                </c:pt>
                <c:pt idx="1134">
                  <c:v>36.184372689179192</c:v>
                </c:pt>
                <c:pt idx="1135">
                  <c:v>36.18458075407991</c:v>
                </c:pt>
                <c:pt idx="1136">
                  <c:v>36.206105118200597</c:v>
                </c:pt>
                <c:pt idx="1137">
                  <c:v>36.211381082281292</c:v>
                </c:pt>
                <c:pt idx="1138">
                  <c:v>36.211792216469021</c:v>
                </c:pt>
                <c:pt idx="1139">
                  <c:v>36.229635376260667</c:v>
                </c:pt>
                <c:pt idx="1140">
                  <c:v>36.233836206896555</c:v>
                </c:pt>
                <c:pt idx="1141">
                  <c:v>36.236559139784944</c:v>
                </c:pt>
                <c:pt idx="1142">
                  <c:v>36.240464533758399</c:v>
                </c:pt>
                <c:pt idx="1143">
                  <c:v>36.24935864545921</c:v>
                </c:pt>
                <c:pt idx="1144">
                  <c:v>36.253041362530411</c:v>
                </c:pt>
                <c:pt idx="1145">
                  <c:v>36.26320379881772</c:v>
                </c:pt>
                <c:pt idx="1146">
                  <c:v>36.268656716417915</c:v>
                </c:pt>
                <c:pt idx="1147">
                  <c:v>36.274454530078366</c:v>
                </c:pt>
                <c:pt idx="1148">
                  <c:v>36.277361089851524</c:v>
                </c:pt>
                <c:pt idx="1149">
                  <c:v>36.290180923941683</c:v>
                </c:pt>
                <c:pt idx="1150">
                  <c:v>36.295871559633028</c:v>
                </c:pt>
                <c:pt idx="1151">
                  <c:v>36.319612590799032</c:v>
                </c:pt>
                <c:pt idx="1152">
                  <c:v>36.330935251798564</c:v>
                </c:pt>
                <c:pt idx="1153">
                  <c:v>36.337329474989666</c:v>
                </c:pt>
                <c:pt idx="1154">
                  <c:v>36.338647608576139</c:v>
                </c:pt>
                <c:pt idx="1155">
                  <c:v>36.346621748081603</c:v>
                </c:pt>
                <c:pt idx="1156">
                  <c:v>36.348891692196794</c:v>
                </c:pt>
                <c:pt idx="1157">
                  <c:v>36.363636363636367</c:v>
                </c:pt>
                <c:pt idx="1158">
                  <c:v>36.392195767195766</c:v>
                </c:pt>
                <c:pt idx="1159">
                  <c:v>36.397515527950311</c:v>
                </c:pt>
                <c:pt idx="1160">
                  <c:v>36.403055957051414</c:v>
                </c:pt>
                <c:pt idx="1161">
                  <c:v>36.43631436314363</c:v>
                </c:pt>
                <c:pt idx="1162">
                  <c:v>36.439466158245949</c:v>
                </c:pt>
                <c:pt idx="1163">
                  <c:v>36.453025191990243</c:v>
                </c:pt>
                <c:pt idx="1164">
                  <c:v>36.473200126863304</c:v>
                </c:pt>
                <c:pt idx="1165">
                  <c:v>36.479957050823195</c:v>
                </c:pt>
                <c:pt idx="1166">
                  <c:v>36.48047454275828</c:v>
                </c:pt>
                <c:pt idx="1167">
                  <c:v>36.527929901423875</c:v>
                </c:pt>
                <c:pt idx="1168">
                  <c:v>36.537023186237846</c:v>
                </c:pt>
                <c:pt idx="1169">
                  <c:v>36.549679640432245</c:v>
                </c:pt>
                <c:pt idx="1170">
                  <c:v>36.551256776737304</c:v>
                </c:pt>
                <c:pt idx="1171">
                  <c:v>36.56179046383393</c:v>
                </c:pt>
                <c:pt idx="1172">
                  <c:v>36.582109479305743</c:v>
                </c:pt>
                <c:pt idx="1173">
                  <c:v>36.594989149733678</c:v>
                </c:pt>
                <c:pt idx="1174">
                  <c:v>36.610448375154256</c:v>
                </c:pt>
                <c:pt idx="1175">
                  <c:v>36.616541353383461</c:v>
                </c:pt>
                <c:pt idx="1176">
                  <c:v>36.637734125171313</c:v>
                </c:pt>
                <c:pt idx="1177">
                  <c:v>36.641389163644355</c:v>
                </c:pt>
                <c:pt idx="1178">
                  <c:v>36.642335766423358</c:v>
                </c:pt>
                <c:pt idx="1179">
                  <c:v>36.65760048352977</c:v>
                </c:pt>
                <c:pt idx="1180">
                  <c:v>36.657917760279965</c:v>
                </c:pt>
                <c:pt idx="1181">
                  <c:v>36.661688357869281</c:v>
                </c:pt>
                <c:pt idx="1182">
                  <c:v>36.66967237751728</c:v>
                </c:pt>
                <c:pt idx="1183">
                  <c:v>36.676842564326215</c:v>
                </c:pt>
                <c:pt idx="1184">
                  <c:v>36.684380649756207</c:v>
                </c:pt>
                <c:pt idx="1185">
                  <c:v>36.70723894939141</c:v>
                </c:pt>
                <c:pt idx="1186">
                  <c:v>36.711307469280683</c:v>
                </c:pt>
                <c:pt idx="1187">
                  <c:v>36.744346031473043</c:v>
                </c:pt>
                <c:pt idx="1188">
                  <c:v>36.764705882352942</c:v>
                </c:pt>
                <c:pt idx="1189">
                  <c:v>36.765397273154676</c:v>
                </c:pt>
                <c:pt idx="1190">
                  <c:v>36.771600803750836</c:v>
                </c:pt>
                <c:pt idx="1191">
                  <c:v>36.786038077969174</c:v>
                </c:pt>
                <c:pt idx="1192">
                  <c:v>36.796631089813403</c:v>
                </c:pt>
                <c:pt idx="1193">
                  <c:v>36.811500565336779</c:v>
                </c:pt>
                <c:pt idx="1194">
                  <c:v>36.821423373599181</c:v>
                </c:pt>
                <c:pt idx="1195">
                  <c:v>36.825149966674068</c:v>
                </c:pt>
                <c:pt idx="1196">
                  <c:v>36.827773995915592</c:v>
                </c:pt>
                <c:pt idx="1197">
                  <c:v>36.840069619029201</c:v>
                </c:pt>
                <c:pt idx="1198">
                  <c:v>36.857834068592574</c:v>
                </c:pt>
                <c:pt idx="1199">
                  <c:v>36.857923497267755</c:v>
                </c:pt>
                <c:pt idx="1200">
                  <c:v>36.862491930277599</c:v>
                </c:pt>
                <c:pt idx="1201">
                  <c:v>36.881877237173541</c:v>
                </c:pt>
                <c:pt idx="1202">
                  <c:v>36.883802816901408</c:v>
                </c:pt>
                <c:pt idx="1203">
                  <c:v>36.894621562423943</c:v>
                </c:pt>
                <c:pt idx="1204">
                  <c:v>36.898871957253114</c:v>
                </c:pt>
                <c:pt idx="1205">
                  <c:v>36.903841196184587</c:v>
                </c:pt>
                <c:pt idx="1206">
                  <c:v>36.935554581323984</c:v>
                </c:pt>
                <c:pt idx="1207">
                  <c:v>36.960882647943833</c:v>
                </c:pt>
                <c:pt idx="1208">
                  <c:v>36.965503987700586</c:v>
                </c:pt>
                <c:pt idx="1209">
                  <c:v>36.970968870234351</c:v>
                </c:pt>
                <c:pt idx="1210">
                  <c:v>36.978330658105939</c:v>
                </c:pt>
                <c:pt idx="1211">
                  <c:v>36.98200929856479</c:v>
                </c:pt>
                <c:pt idx="1212">
                  <c:v>36.990825688073393</c:v>
                </c:pt>
                <c:pt idx="1213">
                  <c:v>36.993987975951903</c:v>
                </c:pt>
                <c:pt idx="1214">
                  <c:v>36.998677831643896</c:v>
                </c:pt>
                <c:pt idx="1215">
                  <c:v>37.03217334208798</c:v>
                </c:pt>
                <c:pt idx="1216">
                  <c:v>37.043887674457707</c:v>
                </c:pt>
                <c:pt idx="1217">
                  <c:v>37.061611374407583</c:v>
                </c:pt>
                <c:pt idx="1218">
                  <c:v>37.07213578500707</c:v>
                </c:pt>
                <c:pt idx="1219">
                  <c:v>37.078916372202592</c:v>
                </c:pt>
                <c:pt idx="1220">
                  <c:v>37.098940456648258</c:v>
                </c:pt>
                <c:pt idx="1221">
                  <c:v>37.108792846497764</c:v>
                </c:pt>
                <c:pt idx="1222">
                  <c:v>37.116649680348374</c:v>
                </c:pt>
                <c:pt idx="1223">
                  <c:v>37.142277247818143</c:v>
                </c:pt>
                <c:pt idx="1224">
                  <c:v>37.150349650349654</c:v>
                </c:pt>
                <c:pt idx="1225">
                  <c:v>37.164925034075416</c:v>
                </c:pt>
                <c:pt idx="1226">
                  <c:v>37.165775401069517</c:v>
                </c:pt>
                <c:pt idx="1227">
                  <c:v>37.182267719267806</c:v>
                </c:pt>
                <c:pt idx="1228">
                  <c:v>37.19393120024035</c:v>
                </c:pt>
                <c:pt idx="1229">
                  <c:v>37.197570266652939</c:v>
                </c:pt>
                <c:pt idx="1230">
                  <c:v>37.228876659112977</c:v>
                </c:pt>
                <c:pt idx="1231">
                  <c:v>37.246963562753038</c:v>
                </c:pt>
                <c:pt idx="1232">
                  <c:v>37.268198173263215</c:v>
                </c:pt>
                <c:pt idx="1233">
                  <c:v>37.30441943453198</c:v>
                </c:pt>
                <c:pt idx="1234">
                  <c:v>37.340596756221366</c:v>
                </c:pt>
                <c:pt idx="1235">
                  <c:v>37.367891293407148</c:v>
                </c:pt>
                <c:pt idx="1236">
                  <c:v>37.371854613233921</c:v>
                </c:pt>
                <c:pt idx="1237">
                  <c:v>37.398024903392013</c:v>
                </c:pt>
                <c:pt idx="1238">
                  <c:v>37.438423645320199</c:v>
                </c:pt>
                <c:pt idx="1239">
                  <c:v>37.443336355394379</c:v>
                </c:pt>
                <c:pt idx="1240">
                  <c:v>37.461459403905444</c:v>
                </c:pt>
                <c:pt idx="1241">
                  <c:v>37.542327570842986</c:v>
                </c:pt>
                <c:pt idx="1242">
                  <c:v>37.546431081216745</c:v>
                </c:pt>
                <c:pt idx="1243">
                  <c:v>37.556874381800199</c:v>
                </c:pt>
                <c:pt idx="1244">
                  <c:v>37.583081570996981</c:v>
                </c:pt>
                <c:pt idx="1245">
                  <c:v>37.58568164508759</c:v>
                </c:pt>
                <c:pt idx="1246">
                  <c:v>37.597578461048272</c:v>
                </c:pt>
                <c:pt idx="1247">
                  <c:v>37.61398176291793</c:v>
                </c:pt>
                <c:pt idx="1248">
                  <c:v>37.636057028974399</c:v>
                </c:pt>
                <c:pt idx="1249">
                  <c:v>37.670495333811914</c:v>
                </c:pt>
                <c:pt idx="1250">
                  <c:v>37.67944603952035</c:v>
                </c:pt>
                <c:pt idx="1251">
                  <c:v>37.698744769874473</c:v>
                </c:pt>
                <c:pt idx="1252">
                  <c:v>37.704385489983757</c:v>
                </c:pt>
                <c:pt idx="1253">
                  <c:v>37.712391214256115</c:v>
                </c:pt>
                <c:pt idx="1254">
                  <c:v>37.713289326192552</c:v>
                </c:pt>
                <c:pt idx="1255">
                  <c:v>37.718396711202466</c:v>
                </c:pt>
                <c:pt idx="1256">
                  <c:v>37.741369221767116</c:v>
                </c:pt>
                <c:pt idx="1257">
                  <c:v>37.743785850860419</c:v>
                </c:pt>
                <c:pt idx="1258">
                  <c:v>37.764084507042256</c:v>
                </c:pt>
                <c:pt idx="1259">
                  <c:v>37.768240343347642</c:v>
                </c:pt>
                <c:pt idx="1260">
                  <c:v>37.775575922714886</c:v>
                </c:pt>
                <c:pt idx="1261">
                  <c:v>37.789504544121961</c:v>
                </c:pt>
                <c:pt idx="1262">
                  <c:v>37.82731010603765</c:v>
                </c:pt>
                <c:pt idx="1263">
                  <c:v>37.84181123199059</c:v>
                </c:pt>
                <c:pt idx="1264">
                  <c:v>37.844311377245511</c:v>
                </c:pt>
                <c:pt idx="1265">
                  <c:v>37.845849802371539</c:v>
                </c:pt>
                <c:pt idx="1266">
                  <c:v>37.857666911225238</c:v>
                </c:pt>
                <c:pt idx="1267">
                  <c:v>37.874537088991133</c:v>
                </c:pt>
                <c:pt idx="1268">
                  <c:v>37.883195345714924</c:v>
                </c:pt>
                <c:pt idx="1269">
                  <c:v>37.893296853625166</c:v>
                </c:pt>
                <c:pt idx="1270">
                  <c:v>37.901689317922013</c:v>
                </c:pt>
                <c:pt idx="1271">
                  <c:v>37.913954146617606</c:v>
                </c:pt>
                <c:pt idx="1272">
                  <c:v>37.922077922077925</c:v>
                </c:pt>
                <c:pt idx="1273">
                  <c:v>37.952294319789772</c:v>
                </c:pt>
                <c:pt idx="1274">
                  <c:v>37.967322071448351</c:v>
                </c:pt>
                <c:pt idx="1275">
                  <c:v>37.970235634559735</c:v>
                </c:pt>
                <c:pt idx="1276">
                  <c:v>37.974825803551362</c:v>
                </c:pt>
                <c:pt idx="1277">
                  <c:v>37.995637110227129</c:v>
                </c:pt>
                <c:pt idx="1278">
                  <c:v>38.079191238416179</c:v>
                </c:pt>
                <c:pt idx="1279">
                  <c:v>38.099106417546707</c:v>
                </c:pt>
                <c:pt idx="1280">
                  <c:v>38.12621990891347</c:v>
                </c:pt>
                <c:pt idx="1281">
                  <c:v>38.177262762292514</c:v>
                </c:pt>
                <c:pt idx="1282">
                  <c:v>38.215462990710222</c:v>
                </c:pt>
                <c:pt idx="1283">
                  <c:v>38.222340851461361</c:v>
                </c:pt>
                <c:pt idx="1284">
                  <c:v>38.23629553966633</c:v>
                </c:pt>
                <c:pt idx="1285">
                  <c:v>38.254511512134407</c:v>
                </c:pt>
                <c:pt idx="1286">
                  <c:v>38.258386866523914</c:v>
                </c:pt>
                <c:pt idx="1287">
                  <c:v>38.262910798122071</c:v>
                </c:pt>
                <c:pt idx="1288">
                  <c:v>38.274336283185839</c:v>
                </c:pt>
                <c:pt idx="1289">
                  <c:v>38.277582159624416</c:v>
                </c:pt>
                <c:pt idx="1290">
                  <c:v>38.285090114691428</c:v>
                </c:pt>
                <c:pt idx="1291">
                  <c:v>38.291494941925812</c:v>
                </c:pt>
                <c:pt idx="1292">
                  <c:v>38.306776114598421</c:v>
                </c:pt>
                <c:pt idx="1293">
                  <c:v>38.385093167701861</c:v>
                </c:pt>
                <c:pt idx="1294">
                  <c:v>38.390804597701148</c:v>
                </c:pt>
                <c:pt idx="1295">
                  <c:v>38.415605095541402</c:v>
                </c:pt>
                <c:pt idx="1296">
                  <c:v>38.417700301709687</c:v>
                </c:pt>
                <c:pt idx="1297">
                  <c:v>38.441381987577635</c:v>
                </c:pt>
                <c:pt idx="1298">
                  <c:v>38.445595854922281</c:v>
                </c:pt>
                <c:pt idx="1299">
                  <c:v>38.483965014577258</c:v>
                </c:pt>
                <c:pt idx="1300">
                  <c:v>38.497893763485052</c:v>
                </c:pt>
                <c:pt idx="1301">
                  <c:v>38.51963746223565</c:v>
                </c:pt>
                <c:pt idx="1302">
                  <c:v>38.58090185676393</c:v>
                </c:pt>
                <c:pt idx="1303">
                  <c:v>38.589211618257266</c:v>
                </c:pt>
                <c:pt idx="1304">
                  <c:v>38.626964433416042</c:v>
                </c:pt>
                <c:pt idx="1305">
                  <c:v>38.633288227334234</c:v>
                </c:pt>
                <c:pt idx="1306">
                  <c:v>38.637290901672792</c:v>
                </c:pt>
                <c:pt idx="1307">
                  <c:v>38.653712699514223</c:v>
                </c:pt>
                <c:pt idx="1308">
                  <c:v>38.696655132641297</c:v>
                </c:pt>
                <c:pt idx="1309">
                  <c:v>38.699593623007189</c:v>
                </c:pt>
                <c:pt idx="1310">
                  <c:v>38.71252204585538</c:v>
                </c:pt>
                <c:pt idx="1311">
                  <c:v>38.729899155083132</c:v>
                </c:pt>
                <c:pt idx="1312">
                  <c:v>38.777777777777779</c:v>
                </c:pt>
                <c:pt idx="1313">
                  <c:v>38.800792864222004</c:v>
                </c:pt>
                <c:pt idx="1314">
                  <c:v>38.801711840228251</c:v>
                </c:pt>
                <c:pt idx="1315">
                  <c:v>38.804554079696395</c:v>
                </c:pt>
                <c:pt idx="1316">
                  <c:v>38.829591461170409</c:v>
                </c:pt>
                <c:pt idx="1317">
                  <c:v>38.84430176565008</c:v>
                </c:pt>
                <c:pt idx="1318">
                  <c:v>38.845780795344325</c:v>
                </c:pt>
                <c:pt idx="1319">
                  <c:v>38.849287169042768</c:v>
                </c:pt>
                <c:pt idx="1320">
                  <c:v>38.857743517869658</c:v>
                </c:pt>
                <c:pt idx="1321">
                  <c:v>38.862928348909662</c:v>
                </c:pt>
                <c:pt idx="1322">
                  <c:v>38.872276804784278</c:v>
                </c:pt>
                <c:pt idx="1323">
                  <c:v>38.942516740586136</c:v>
                </c:pt>
                <c:pt idx="1324">
                  <c:v>38.944591029023748</c:v>
                </c:pt>
                <c:pt idx="1325">
                  <c:v>38.988689288090484</c:v>
                </c:pt>
                <c:pt idx="1326">
                  <c:v>39.108527131782942</c:v>
                </c:pt>
                <c:pt idx="1327">
                  <c:v>39.19035314384152</c:v>
                </c:pt>
                <c:pt idx="1328">
                  <c:v>39.201846070313564</c:v>
                </c:pt>
                <c:pt idx="1329">
                  <c:v>39.208882720333108</c:v>
                </c:pt>
                <c:pt idx="1330">
                  <c:v>39.276773296244784</c:v>
                </c:pt>
                <c:pt idx="1331">
                  <c:v>39.277223014740848</c:v>
                </c:pt>
                <c:pt idx="1332">
                  <c:v>39.28791932496398</c:v>
                </c:pt>
                <c:pt idx="1333">
                  <c:v>39.3006993006993</c:v>
                </c:pt>
                <c:pt idx="1334">
                  <c:v>39.333096842852079</c:v>
                </c:pt>
                <c:pt idx="1335">
                  <c:v>39.352360043907794</c:v>
                </c:pt>
                <c:pt idx="1336">
                  <c:v>39.358469330332021</c:v>
                </c:pt>
                <c:pt idx="1337">
                  <c:v>39.359546007296309</c:v>
                </c:pt>
                <c:pt idx="1338">
                  <c:v>39.36</c:v>
                </c:pt>
                <c:pt idx="1339">
                  <c:v>39.365537130497472</c:v>
                </c:pt>
                <c:pt idx="1340">
                  <c:v>39.390544476809318</c:v>
                </c:pt>
                <c:pt idx="1341">
                  <c:v>39.395306859205775</c:v>
                </c:pt>
                <c:pt idx="1342">
                  <c:v>39.414634146341463</c:v>
                </c:pt>
                <c:pt idx="1343">
                  <c:v>39.587242026266416</c:v>
                </c:pt>
                <c:pt idx="1344">
                  <c:v>39.679802955665025</c:v>
                </c:pt>
                <c:pt idx="1345">
                  <c:v>39.701969132517299</c:v>
                </c:pt>
                <c:pt idx="1346">
                  <c:v>39.722507708119217</c:v>
                </c:pt>
                <c:pt idx="1347">
                  <c:v>39.73063973063973</c:v>
                </c:pt>
                <c:pt idx="1348">
                  <c:v>39.740820734341256</c:v>
                </c:pt>
                <c:pt idx="1349">
                  <c:v>39.789144865287</c:v>
                </c:pt>
                <c:pt idx="1350">
                  <c:v>39.823291462635723</c:v>
                </c:pt>
                <c:pt idx="1351">
                  <c:v>39.918395103706224</c:v>
                </c:pt>
                <c:pt idx="1352">
                  <c:v>39.93113201746295</c:v>
                </c:pt>
                <c:pt idx="1353">
                  <c:v>39.963760821421381</c:v>
                </c:pt>
                <c:pt idx="1354">
                  <c:v>40.028901734104046</c:v>
                </c:pt>
                <c:pt idx="1355">
                  <c:v>40.076045627376431</c:v>
                </c:pt>
                <c:pt idx="1356">
                  <c:v>40.093023255813954</c:v>
                </c:pt>
                <c:pt idx="1357">
                  <c:v>40.107156525066969</c:v>
                </c:pt>
                <c:pt idx="1358">
                  <c:v>40.171960831144013</c:v>
                </c:pt>
                <c:pt idx="1359">
                  <c:v>40.175097276264594</c:v>
                </c:pt>
                <c:pt idx="1360">
                  <c:v>40.175438596491233</c:v>
                </c:pt>
                <c:pt idx="1361">
                  <c:v>40.19808206256878</c:v>
                </c:pt>
                <c:pt idx="1362">
                  <c:v>40.198339483394832</c:v>
                </c:pt>
                <c:pt idx="1363">
                  <c:v>40.322580645161288</c:v>
                </c:pt>
                <c:pt idx="1364">
                  <c:v>40.380047505938244</c:v>
                </c:pt>
                <c:pt idx="1365">
                  <c:v>40.385152107172765</c:v>
                </c:pt>
                <c:pt idx="1366">
                  <c:v>40.392156862745097</c:v>
                </c:pt>
                <c:pt idx="1367">
                  <c:v>40.427599611273081</c:v>
                </c:pt>
                <c:pt idx="1368">
                  <c:v>40.437881873727086</c:v>
                </c:pt>
                <c:pt idx="1369">
                  <c:v>40.479836651352727</c:v>
                </c:pt>
                <c:pt idx="1370">
                  <c:v>40.542697525937747</c:v>
                </c:pt>
                <c:pt idx="1371">
                  <c:v>40.553809897879027</c:v>
                </c:pt>
                <c:pt idx="1372">
                  <c:v>40.613553113553117</c:v>
                </c:pt>
                <c:pt idx="1373">
                  <c:v>40.649781039176233</c:v>
                </c:pt>
                <c:pt idx="1374">
                  <c:v>40.685096153846153</c:v>
                </c:pt>
                <c:pt idx="1375">
                  <c:v>40.688575899843507</c:v>
                </c:pt>
                <c:pt idx="1376">
                  <c:v>40.744814582023885</c:v>
                </c:pt>
                <c:pt idx="1377">
                  <c:v>40.767559739319331</c:v>
                </c:pt>
                <c:pt idx="1378">
                  <c:v>40.83438685208597</c:v>
                </c:pt>
                <c:pt idx="1379">
                  <c:v>40.862286095266313</c:v>
                </c:pt>
                <c:pt idx="1380">
                  <c:v>40.877367896311071</c:v>
                </c:pt>
                <c:pt idx="1381">
                  <c:v>40.938327657964436</c:v>
                </c:pt>
                <c:pt idx="1382">
                  <c:v>40.939597315436245</c:v>
                </c:pt>
                <c:pt idx="1383">
                  <c:v>40.990371389270976</c:v>
                </c:pt>
                <c:pt idx="1384">
                  <c:v>41.01659018708083</c:v>
                </c:pt>
                <c:pt idx="1385">
                  <c:v>41.031027795733678</c:v>
                </c:pt>
                <c:pt idx="1386">
                  <c:v>41.031961219291759</c:v>
                </c:pt>
                <c:pt idx="1387">
                  <c:v>41.121169916434539</c:v>
                </c:pt>
                <c:pt idx="1388">
                  <c:v>41.22732666553653</c:v>
                </c:pt>
                <c:pt idx="1389">
                  <c:v>41.23456790123457</c:v>
                </c:pt>
                <c:pt idx="1390">
                  <c:v>41.326324302466638</c:v>
                </c:pt>
                <c:pt idx="1391">
                  <c:v>41.461412151067321</c:v>
                </c:pt>
                <c:pt idx="1392">
                  <c:v>41.473773624973454</c:v>
                </c:pt>
                <c:pt idx="1393">
                  <c:v>41.515789473684208</c:v>
                </c:pt>
                <c:pt idx="1394">
                  <c:v>41.609356959991963</c:v>
                </c:pt>
                <c:pt idx="1395">
                  <c:v>41.698879010436798</c:v>
                </c:pt>
                <c:pt idx="1396">
                  <c:v>41.72203765227021</c:v>
                </c:pt>
                <c:pt idx="1397">
                  <c:v>41.730195558501819</c:v>
                </c:pt>
                <c:pt idx="1398">
                  <c:v>41.870309794111989</c:v>
                </c:pt>
                <c:pt idx="1399">
                  <c:v>41.888246628131022</c:v>
                </c:pt>
                <c:pt idx="1400">
                  <c:v>42.011834319526628</c:v>
                </c:pt>
                <c:pt idx="1401">
                  <c:v>42.017543859649123</c:v>
                </c:pt>
                <c:pt idx="1402">
                  <c:v>42.021671367077332</c:v>
                </c:pt>
                <c:pt idx="1403">
                  <c:v>42.181156376872465</c:v>
                </c:pt>
                <c:pt idx="1404">
                  <c:v>42.229199372056513</c:v>
                </c:pt>
                <c:pt idx="1405">
                  <c:v>42.264393695722099</c:v>
                </c:pt>
                <c:pt idx="1406">
                  <c:v>42.278617710583156</c:v>
                </c:pt>
                <c:pt idx="1407">
                  <c:v>42.333132892363203</c:v>
                </c:pt>
                <c:pt idx="1408">
                  <c:v>42.483280023262573</c:v>
                </c:pt>
                <c:pt idx="1409">
                  <c:v>42.52022723360303</c:v>
                </c:pt>
                <c:pt idx="1410">
                  <c:v>42.63322884012539</c:v>
                </c:pt>
                <c:pt idx="1411">
                  <c:v>42.673828707848408</c:v>
                </c:pt>
                <c:pt idx="1412">
                  <c:v>42.679324894514771</c:v>
                </c:pt>
                <c:pt idx="1413">
                  <c:v>42.783505154639172</c:v>
                </c:pt>
                <c:pt idx="1414">
                  <c:v>42.788671023965144</c:v>
                </c:pt>
                <c:pt idx="1415">
                  <c:v>42.79019466474405</c:v>
                </c:pt>
                <c:pt idx="1416">
                  <c:v>42.813088915538806</c:v>
                </c:pt>
                <c:pt idx="1417">
                  <c:v>42.847364818617386</c:v>
                </c:pt>
                <c:pt idx="1418">
                  <c:v>42.931517821385661</c:v>
                </c:pt>
                <c:pt idx="1419">
                  <c:v>42.953422195596822</c:v>
                </c:pt>
                <c:pt idx="1420">
                  <c:v>43.087614792752547</c:v>
                </c:pt>
                <c:pt idx="1421">
                  <c:v>43.091334894613581</c:v>
                </c:pt>
                <c:pt idx="1422">
                  <c:v>43.124491456468675</c:v>
                </c:pt>
                <c:pt idx="1423">
                  <c:v>43.176328502415458</c:v>
                </c:pt>
                <c:pt idx="1424">
                  <c:v>43.189224418857272</c:v>
                </c:pt>
                <c:pt idx="1425">
                  <c:v>43.297697368421048</c:v>
                </c:pt>
                <c:pt idx="1426">
                  <c:v>43.298019345923535</c:v>
                </c:pt>
                <c:pt idx="1427">
                  <c:v>43.416827231856132</c:v>
                </c:pt>
                <c:pt idx="1428">
                  <c:v>43.486973947895791</c:v>
                </c:pt>
                <c:pt idx="1429">
                  <c:v>43.493944859572274</c:v>
                </c:pt>
                <c:pt idx="1430">
                  <c:v>43.67417677642981</c:v>
                </c:pt>
                <c:pt idx="1431">
                  <c:v>43.684210526315795</c:v>
                </c:pt>
                <c:pt idx="1432">
                  <c:v>43.685521166844538</c:v>
                </c:pt>
                <c:pt idx="1433">
                  <c:v>43.706409830621055</c:v>
                </c:pt>
                <c:pt idx="1434">
                  <c:v>43.718905472636813</c:v>
                </c:pt>
                <c:pt idx="1435">
                  <c:v>43.843283582089555</c:v>
                </c:pt>
                <c:pt idx="1436">
                  <c:v>43.92125565309923</c:v>
                </c:pt>
                <c:pt idx="1437">
                  <c:v>44.084186575654158</c:v>
                </c:pt>
                <c:pt idx="1438">
                  <c:v>44.32314410480349</c:v>
                </c:pt>
                <c:pt idx="1439">
                  <c:v>44.350097975179622</c:v>
                </c:pt>
                <c:pt idx="1440">
                  <c:v>44.389348025711662</c:v>
                </c:pt>
                <c:pt idx="1441">
                  <c:v>44.716870986573262</c:v>
                </c:pt>
                <c:pt idx="1442">
                  <c:v>44.780219780219781</c:v>
                </c:pt>
                <c:pt idx="1443">
                  <c:v>44.840887174541948</c:v>
                </c:pt>
                <c:pt idx="1444">
                  <c:v>44.849445324881145</c:v>
                </c:pt>
                <c:pt idx="1445">
                  <c:v>44.900284900284895</c:v>
                </c:pt>
                <c:pt idx="1446">
                  <c:v>44.963738920225623</c:v>
                </c:pt>
                <c:pt idx="1447">
                  <c:v>44.976399190829405</c:v>
                </c:pt>
                <c:pt idx="1448">
                  <c:v>45.018915510718784</c:v>
                </c:pt>
                <c:pt idx="1449">
                  <c:v>45.102206031167782</c:v>
                </c:pt>
                <c:pt idx="1450">
                  <c:v>45.211581291759465</c:v>
                </c:pt>
                <c:pt idx="1451">
                  <c:v>45.401174168297452</c:v>
                </c:pt>
                <c:pt idx="1452">
                  <c:v>45.518207282913167</c:v>
                </c:pt>
                <c:pt idx="1453">
                  <c:v>45.533391153512575</c:v>
                </c:pt>
                <c:pt idx="1454">
                  <c:v>45.571658615136876</c:v>
                </c:pt>
                <c:pt idx="1455">
                  <c:v>45.612860013395846</c:v>
                </c:pt>
                <c:pt idx="1456">
                  <c:v>45.628140703517587</c:v>
                </c:pt>
                <c:pt idx="1457">
                  <c:v>45.984455958549226</c:v>
                </c:pt>
                <c:pt idx="1458">
                  <c:v>46.02998334258745</c:v>
                </c:pt>
                <c:pt idx="1459">
                  <c:v>46.04328432182389</c:v>
                </c:pt>
                <c:pt idx="1460">
                  <c:v>46.685082872928177</c:v>
                </c:pt>
                <c:pt idx="1461">
                  <c:v>46.745562130177518</c:v>
                </c:pt>
                <c:pt idx="1462">
                  <c:v>46.80561231439858</c:v>
                </c:pt>
                <c:pt idx="1463">
                  <c:v>46.902065289806792</c:v>
                </c:pt>
                <c:pt idx="1464">
                  <c:v>47.167561121049495</c:v>
                </c:pt>
                <c:pt idx="1465">
                  <c:v>47.33692399760622</c:v>
                </c:pt>
                <c:pt idx="1466">
                  <c:v>47.368421052631575</c:v>
                </c:pt>
                <c:pt idx="1467">
                  <c:v>47.435897435897431</c:v>
                </c:pt>
                <c:pt idx="1468">
                  <c:v>47.489795918367342</c:v>
                </c:pt>
                <c:pt idx="1469">
                  <c:v>47.536231884057969</c:v>
                </c:pt>
                <c:pt idx="1470">
                  <c:v>47.851910512769749</c:v>
                </c:pt>
                <c:pt idx="1471">
                  <c:v>47.972972972972968</c:v>
                </c:pt>
                <c:pt idx="1472">
                  <c:v>48.295752490823283</c:v>
                </c:pt>
                <c:pt idx="1473">
                  <c:v>48.543689320388353</c:v>
                </c:pt>
                <c:pt idx="1474">
                  <c:v>48.566198901769368</c:v>
                </c:pt>
                <c:pt idx="1475">
                  <c:v>48.584905660377359</c:v>
                </c:pt>
                <c:pt idx="1476">
                  <c:v>48.704236939531057</c:v>
                </c:pt>
                <c:pt idx="1477">
                  <c:v>48.757396449704146</c:v>
                </c:pt>
                <c:pt idx="1478">
                  <c:v>48.762886597938142</c:v>
                </c:pt>
                <c:pt idx="1479">
                  <c:v>49.028916702632714</c:v>
                </c:pt>
                <c:pt idx="1480">
                  <c:v>49.86139986139986</c:v>
                </c:pt>
                <c:pt idx="1481">
                  <c:v>50.184049079754601</c:v>
                </c:pt>
                <c:pt idx="1482">
                  <c:v>50.364963503649641</c:v>
                </c:pt>
                <c:pt idx="1483">
                  <c:v>52.049180327868847</c:v>
                </c:pt>
                <c:pt idx="1484">
                  <c:v>52.317880794701985</c:v>
                </c:pt>
                <c:pt idx="1485">
                  <c:v>52.532427424336014</c:v>
                </c:pt>
                <c:pt idx="1486">
                  <c:v>53.252480705622929</c:v>
                </c:pt>
                <c:pt idx="1487">
                  <c:v>53.257432005060089</c:v>
                </c:pt>
                <c:pt idx="1488">
                  <c:v>55.655655655655657</c:v>
                </c:pt>
                <c:pt idx="1489">
                  <c:v>57.163120567375891</c:v>
                </c:pt>
                <c:pt idx="1490">
                  <c:v>57.451721242653228</c:v>
                </c:pt>
                <c:pt idx="1491">
                  <c:v>59.183673469387756</c:v>
                </c:pt>
                <c:pt idx="1492">
                  <c:v>59.369024856596553</c:v>
                </c:pt>
                <c:pt idx="1493">
                  <c:v>59.370960792761743</c:v>
                </c:pt>
                <c:pt idx="1494">
                  <c:v>59.976931949250286</c:v>
                </c:pt>
              </c:numCache>
            </c:numRef>
          </c:val>
          <c:extLst>
            <c:ext xmlns:c16="http://schemas.microsoft.com/office/drawing/2014/chart" uri="{C3380CC4-5D6E-409C-BE32-E72D297353CC}">
              <c16:uniqueId val="{00000000-3A00-4A8C-9EA7-E37105E61C5F}"/>
            </c:ext>
          </c:extLst>
        </c:ser>
        <c:dLbls>
          <c:showLegendKey val="0"/>
          <c:showVal val="0"/>
          <c:showCatName val="0"/>
          <c:showSerName val="0"/>
          <c:showPercent val="0"/>
          <c:showBubbleSize val="0"/>
        </c:dLbls>
        <c:gapWidth val="150"/>
        <c:axId val="191893688"/>
        <c:axId val="191893296"/>
      </c:barChart>
      <c:catAx>
        <c:axId val="191893688"/>
        <c:scaling>
          <c:orientation val="minMax"/>
        </c:scaling>
        <c:delete val="0"/>
        <c:axPos val="b"/>
        <c:majorTickMark val="out"/>
        <c:minorTickMark val="none"/>
        <c:tickLblPos val="nextTo"/>
        <c:crossAx val="191893296"/>
        <c:crosses val="autoZero"/>
        <c:auto val="1"/>
        <c:lblAlgn val="ctr"/>
        <c:lblOffset val="100"/>
        <c:noMultiLvlLbl val="0"/>
      </c:catAx>
      <c:valAx>
        <c:axId val="191893296"/>
        <c:scaling>
          <c:orientation val="minMax"/>
        </c:scaling>
        <c:delete val="0"/>
        <c:axPos val="l"/>
        <c:majorGridlines/>
        <c:numFmt formatCode="0.0_ " sourceLinked="1"/>
        <c:majorTickMark val="out"/>
        <c:minorTickMark val="none"/>
        <c:tickLblPos val="nextTo"/>
        <c:crossAx val="191893688"/>
        <c:crosses val="autoZero"/>
        <c:crossBetween val="between"/>
      </c:valAx>
    </c:plotArea>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99039166491158"/>
          <c:y val="7.2450903388602911E-2"/>
          <c:w val="0.81953768821903339"/>
          <c:h val="0.64982093787751471"/>
        </c:manualLayout>
      </c:layout>
      <c:barChart>
        <c:barDir val="col"/>
        <c:grouping val="clustered"/>
        <c:varyColors val="0"/>
        <c:ser>
          <c:idx val="0"/>
          <c:order val="0"/>
          <c:tx>
            <c:strRef>
              <c:f>Sheet1!$B$1</c:f>
              <c:strCache>
                <c:ptCount val="1"/>
                <c:pt idx="0">
                  <c:v>介入群</c:v>
                </c:pt>
              </c:strCache>
            </c:strRef>
          </c:tx>
          <c:spPr>
            <a:solidFill>
              <a:schemeClr val="accent1"/>
            </a:solidFill>
            <a:ln>
              <a:noFill/>
            </a:ln>
            <a:effectLst/>
          </c:spPr>
          <c:invertIfNegative val="0"/>
          <c:dLbls>
            <c:dLbl>
              <c:idx val="0"/>
              <c:layout>
                <c:manualLayout>
                  <c:x val="0"/>
                  <c:y val="1.810377884309725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AE0-4D4B-B0EE-E3E225F349F3}"/>
                </c:ext>
              </c:extLst>
            </c:dLbl>
            <c:dLbl>
              <c:idx val="1"/>
              <c:layout>
                <c:manualLayout>
                  <c:x val="0"/>
                  <c:y val="2.7155668264645886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12391185396940613"/>
                      <c:h val="0.12974374837553035"/>
                    </c:manualLayout>
                  </c15:layout>
                </c:ext>
                <c:ext xmlns:c16="http://schemas.microsoft.com/office/drawing/2014/chart" uri="{C3380CC4-5D6E-409C-BE32-E72D297353CC}">
                  <c16:uniqueId val="{00000001-BAE0-4D4B-B0EE-E3E225F349F3}"/>
                </c:ext>
              </c:extLst>
            </c:dLbl>
            <c:dLbl>
              <c:idx val="2"/>
              <c:layout>
                <c:manualLayout>
                  <c:x val="-8.0785600284610198E-17"/>
                  <c:y val="1.810377884309724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AE0-4D4B-B0EE-E3E225F349F3}"/>
                </c:ext>
              </c:extLst>
            </c:dLbl>
            <c:spPr>
              <a:noFill/>
              <a:ln>
                <a:noFill/>
              </a:ln>
              <a:effectLst/>
            </c:spPr>
            <c:txPr>
              <a:bodyPr rot="0" spcFirstLastPara="1" vertOverflow="ellipsis" vert="horz" wrap="square" anchor="ctr" anchorCtr="1"/>
              <a:lstStyle/>
              <a:p>
                <a:pPr>
                  <a:defRPr sz="1050" b="0" i="0" u="none" strike="noStrike" kern="1200" baseline="0">
                    <a:solidFill>
                      <a:schemeClr val="dk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1カ月後</c:v>
                </c:pt>
                <c:pt idx="1">
                  <c:v>3カ月後</c:v>
                </c:pt>
                <c:pt idx="2">
                  <c:v>6カ月後</c:v>
                </c:pt>
              </c:strCache>
            </c:strRef>
          </c:cat>
          <c:val>
            <c:numRef>
              <c:f>Sheet1!$B$2:$B$4</c:f>
              <c:numCache>
                <c:formatCode>General</c:formatCode>
                <c:ptCount val="3"/>
                <c:pt idx="0">
                  <c:v>56.4</c:v>
                </c:pt>
                <c:pt idx="1">
                  <c:v>46.8</c:v>
                </c:pt>
                <c:pt idx="2">
                  <c:v>42.6</c:v>
                </c:pt>
              </c:numCache>
            </c:numRef>
          </c:val>
          <c:extLst>
            <c:ext xmlns:c16="http://schemas.microsoft.com/office/drawing/2014/chart" uri="{C3380CC4-5D6E-409C-BE32-E72D297353CC}">
              <c16:uniqueId val="{00000003-BAE0-4D4B-B0EE-E3E225F349F3}"/>
            </c:ext>
          </c:extLst>
        </c:ser>
        <c:ser>
          <c:idx val="1"/>
          <c:order val="1"/>
          <c:tx>
            <c:strRef>
              <c:f>Sheet1!$C$1</c:f>
              <c:strCache>
                <c:ptCount val="1"/>
                <c:pt idx="0">
                  <c:v>対照群</c:v>
                </c:pt>
              </c:strCache>
            </c:strRef>
          </c:tx>
          <c:spPr>
            <a:solidFill>
              <a:schemeClr val="accent2"/>
            </a:solidFill>
            <a:ln>
              <a:noFill/>
            </a:ln>
            <a:effectLst/>
          </c:spPr>
          <c:invertIfNegative val="0"/>
          <c:dLbls>
            <c:dLbl>
              <c:idx val="1"/>
              <c:layout>
                <c:manualLayout>
                  <c:x val="0"/>
                  <c:y val="1.206918589539817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AE0-4D4B-B0EE-E3E225F349F3}"/>
                </c:ext>
              </c:extLst>
            </c:dLbl>
            <c:dLbl>
              <c:idx val="2"/>
              <c:layout>
                <c:manualLayout>
                  <c:x val="4.4065381923684777E-3"/>
                  <c:y val="2.413837179079634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AE0-4D4B-B0EE-E3E225F349F3}"/>
                </c:ext>
              </c:extLst>
            </c:dLbl>
            <c:spPr>
              <a:noFill/>
              <a:ln>
                <a:noFill/>
              </a:ln>
              <a:effectLst/>
            </c:spPr>
            <c:txPr>
              <a:bodyPr rot="0" spcFirstLastPara="1" vertOverflow="ellipsis" vert="horz" wrap="square" anchor="ctr" anchorCtr="1"/>
              <a:lstStyle/>
              <a:p>
                <a:pPr>
                  <a:defRPr sz="1197" b="0" i="0" u="none" strike="noStrike" kern="1200" baseline="0">
                    <a:solidFill>
                      <a:schemeClr val="dk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1カ月後</c:v>
                </c:pt>
                <c:pt idx="1">
                  <c:v>3カ月後</c:v>
                </c:pt>
                <c:pt idx="2">
                  <c:v>6カ月後</c:v>
                </c:pt>
              </c:strCache>
            </c:strRef>
          </c:cat>
          <c:val>
            <c:numRef>
              <c:f>Sheet1!$C$2:$C$4</c:f>
              <c:numCache>
                <c:formatCode>General</c:formatCode>
                <c:ptCount val="3"/>
                <c:pt idx="0">
                  <c:v>4.4000000000000004</c:v>
                </c:pt>
                <c:pt idx="1">
                  <c:v>4.4000000000000004</c:v>
                </c:pt>
                <c:pt idx="2">
                  <c:v>2.2000000000000002</c:v>
                </c:pt>
              </c:numCache>
            </c:numRef>
          </c:val>
          <c:extLst>
            <c:ext xmlns:c16="http://schemas.microsoft.com/office/drawing/2014/chart" uri="{C3380CC4-5D6E-409C-BE32-E72D297353CC}">
              <c16:uniqueId val="{00000006-BAE0-4D4B-B0EE-E3E225F349F3}"/>
            </c:ext>
          </c:extLst>
        </c:ser>
        <c:dLbls>
          <c:dLblPos val="outEnd"/>
          <c:showLegendKey val="0"/>
          <c:showVal val="1"/>
          <c:showCatName val="0"/>
          <c:showSerName val="0"/>
          <c:showPercent val="0"/>
          <c:showBubbleSize val="0"/>
        </c:dLbls>
        <c:gapWidth val="219"/>
        <c:overlap val="-27"/>
        <c:axId val="375806048"/>
        <c:axId val="375806440"/>
      </c:barChart>
      <c:catAx>
        <c:axId val="375806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dk1"/>
                </a:solidFill>
                <a:latin typeface="+mn-lt"/>
                <a:ea typeface="+mn-ea"/>
                <a:cs typeface="+mn-cs"/>
              </a:defRPr>
            </a:pPr>
            <a:endParaRPr lang="ja-JP"/>
          </a:p>
        </c:txPr>
        <c:crossAx val="375806440"/>
        <c:crosses val="autoZero"/>
        <c:auto val="1"/>
        <c:lblAlgn val="ctr"/>
        <c:lblOffset val="100"/>
        <c:noMultiLvlLbl val="0"/>
      </c:catAx>
      <c:valAx>
        <c:axId val="375806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solidFill>
                <a:latin typeface="+mn-lt"/>
                <a:ea typeface="+mn-ea"/>
                <a:cs typeface="+mn-cs"/>
              </a:defRPr>
            </a:pPr>
            <a:endParaRPr lang="ja-JP"/>
          </a:p>
        </c:txPr>
        <c:crossAx val="375806048"/>
        <c:crosses val="autoZero"/>
        <c:crossBetween val="between"/>
      </c:valAx>
      <c:spPr>
        <a:noFill/>
        <a:ln>
          <a:noFill/>
        </a:ln>
        <a:effectLst/>
      </c:spPr>
    </c:plotArea>
    <c:legend>
      <c:legendPos val="b"/>
      <c:layout>
        <c:manualLayout>
          <c:xMode val="edge"/>
          <c:yMode val="edge"/>
          <c:x val="0.18625430721759734"/>
          <c:y val="0.86389673960907831"/>
          <c:w val="0.46004258728328595"/>
          <c:h val="0.12582126295952595"/>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dk1"/>
              </a:solidFill>
              <a:latin typeface="+mn-lt"/>
              <a:ea typeface="+mn-ea"/>
              <a:cs typeface="+mn-cs"/>
            </a:defRPr>
          </a:pPr>
          <a:endParaRPr lang="ja-JP"/>
        </a:p>
      </c:txPr>
    </c:legend>
    <c:plotVisOnly val="1"/>
    <c:dispBlanksAs val="gap"/>
    <c:showDLblsOverMax val="0"/>
  </c:chart>
  <c:spPr>
    <a:solidFill>
      <a:schemeClr val="lt1"/>
    </a:solidFill>
    <a:ln w="25400" cap="flat" cmpd="sng" algn="ctr">
      <a:solidFill>
        <a:schemeClr val="accent3"/>
      </a:solidFill>
      <a:prstDash val="solid"/>
    </a:ln>
    <a:effectLst/>
  </c:spPr>
  <c:txPr>
    <a:bodyPr/>
    <a:lstStyle/>
    <a:p>
      <a:pPr>
        <a:defRPr>
          <a:solidFill>
            <a:schemeClr val="dk1"/>
          </a:solidFill>
          <a:latin typeface="+mn-lt"/>
          <a:ea typeface="+mn-ea"/>
          <a:cs typeface="+mn-cs"/>
        </a:defRPr>
      </a:pPr>
      <a:endParaRPr lang="ja-JP"/>
    </a:p>
  </c:txPr>
  <c:externalData r:id="rId3">
    <c:autoUpdate val="0"/>
  </c:externalData>
  <c:userShapes r:id="rId4"/>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a:t>
            </a:r>
            <a:endParaRPr lang="en-US" altLang="ja-JP" sz="1200" dirty="0"/>
          </a:p>
        </c:rich>
      </c:tx>
      <c:layout>
        <c:manualLayout>
          <c:xMode val="edge"/>
          <c:yMode val="edge"/>
          <c:x val="0.4165192097771328"/>
          <c:y val="7.873326279689155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2</c:v>
                </c:pt>
                <c:pt idx="1">
                  <c:v>9.4</c:v>
                </c:pt>
                <c:pt idx="2">
                  <c:v>6.6</c:v>
                </c:pt>
                <c:pt idx="3">
                  <c:v>7.6</c:v>
                </c:pt>
                <c:pt idx="4">
                  <c:v>14.3</c:v>
                </c:pt>
                <c:pt idx="5">
                  <c:v>12.6</c:v>
                </c:pt>
              </c:numCache>
            </c:numRef>
          </c:val>
          <c:smooth val="0"/>
          <c:extLst>
            <c:ext xmlns:c16="http://schemas.microsoft.com/office/drawing/2014/chart" uri="{C3380CC4-5D6E-409C-BE32-E72D297353CC}">
              <c16:uniqueId val="{00000000-35D5-415D-AB6D-AE0B15ED3BE4}"/>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38.200000000000003</c:v>
                </c:pt>
                <c:pt idx="1">
                  <c:v>55.7</c:v>
                </c:pt>
                <c:pt idx="2">
                  <c:v>68.099999999999994</c:v>
                </c:pt>
                <c:pt idx="3">
                  <c:v>74.7</c:v>
                </c:pt>
                <c:pt idx="4">
                  <c:v>80.3</c:v>
                </c:pt>
                <c:pt idx="5">
                  <c:v>82.5</c:v>
                </c:pt>
              </c:numCache>
            </c:numRef>
          </c:val>
          <c:smooth val="0"/>
          <c:extLst>
            <c:ext xmlns:c16="http://schemas.microsoft.com/office/drawing/2014/chart" uri="{C3380CC4-5D6E-409C-BE32-E72D297353CC}">
              <c16:uniqueId val="{00000001-35D5-415D-AB6D-AE0B15ED3BE4}"/>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3.6</c:v>
                </c:pt>
                <c:pt idx="5">
                  <c:v>3.5</c:v>
                </c:pt>
              </c:numCache>
            </c:numRef>
          </c:val>
          <c:smooth val="0"/>
          <c:extLst>
            <c:ext xmlns:c16="http://schemas.microsoft.com/office/drawing/2014/chart" uri="{C3380CC4-5D6E-409C-BE32-E72D297353CC}">
              <c16:uniqueId val="{00000002-35D5-415D-AB6D-AE0B15ED3BE4}"/>
            </c:ext>
          </c:extLst>
        </c:ser>
        <c:dLbls>
          <c:showLegendKey val="0"/>
          <c:showVal val="0"/>
          <c:showCatName val="0"/>
          <c:showSerName val="0"/>
          <c:showPercent val="0"/>
          <c:showBubbleSize val="0"/>
        </c:dLbls>
        <c:marker val="1"/>
        <c:smooth val="0"/>
        <c:axId val="375807616"/>
        <c:axId val="375808008"/>
      </c:lineChart>
      <c:catAx>
        <c:axId val="3758076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08008"/>
        <c:crosses val="autoZero"/>
        <c:auto val="1"/>
        <c:lblAlgn val="ctr"/>
        <c:lblOffset val="100"/>
        <c:noMultiLvlLbl val="0"/>
      </c:catAx>
      <c:valAx>
        <c:axId val="3758080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761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医科入院外</a:t>
            </a:r>
            <a:endParaRPr lang="en-US" altLang="ja-JP" sz="1200" dirty="0"/>
          </a:p>
        </c:rich>
      </c:tx>
      <c:layout>
        <c:manualLayout>
          <c:xMode val="edge"/>
          <c:yMode val="edge"/>
          <c:x val="0.36792375828469376"/>
          <c:y val="8.1767903629765229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5.8</c:v>
                </c:pt>
                <c:pt idx="1">
                  <c:v>11.2</c:v>
                </c:pt>
                <c:pt idx="2">
                  <c:v>14.2</c:v>
                </c:pt>
                <c:pt idx="3">
                  <c:v>16.100000000000001</c:v>
                </c:pt>
                <c:pt idx="4">
                  <c:v>19.3</c:v>
                </c:pt>
                <c:pt idx="5">
                  <c:v>19.899999999999999</c:v>
                </c:pt>
              </c:numCache>
            </c:numRef>
          </c:val>
          <c:smooth val="0"/>
          <c:extLst>
            <c:ext xmlns:c16="http://schemas.microsoft.com/office/drawing/2014/chart" uri="{C3380CC4-5D6E-409C-BE32-E72D297353CC}">
              <c16:uniqueId val="{00000000-3FF8-4D75-9957-08750D5156F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28.2</c:v>
                </c:pt>
                <c:pt idx="1">
                  <c:v>44.2</c:v>
                </c:pt>
                <c:pt idx="2">
                  <c:v>53.5</c:v>
                </c:pt>
                <c:pt idx="3">
                  <c:v>58.7</c:v>
                </c:pt>
                <c:pt idx="4">
                  <c:v>62.2</c:v>
                </c:pt>
                <c:pt idx="5">
                  <c:v>64.8</c:v>
                </c:pt>
              </c:numCache>
            </c:numRef>
          </c:val>
          <c:smooth val="0"/>
          <c:extLst>
            <c:ext xmlns:c16="http://schemas.microsoft.com/office/drawing/2014/chart" uri="{C3380CC4-5D6E-409C-BE32-E72D297353CC}">
              <c16:uniqueId val="{00000001-3FF8-4D75-9957-08750D5156F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5.0999999999999996</c:v>
                </c:pt>
                <c:pt idx="5">
                  <c:v>6.6</c:v>
                </c:pt>
              </c:numCache>
            </c:numRef>
          </c:val>
          <c:smooth val="0"/>
          <c:extLst>
            <c:ext xmlns:c16="http://schemas.microsoft.com/office/drawing/2014/chart" uri="{C3380CC4-5D6E-409C-BE32-E72D297353CC}">
              <c16:uniqueId val="{00000002-3FF8-4D75-9957-08750D5156F1}"/>
            </c:ext>
          </c:extLst>
        </c:ser>
        <c:dLbls>
          <c:showLegendKey val="0"/>
          <c:showVal val="0"/>
          <c:showCatName val="0"/>
          <c:showSerName val="0"/>
          <c:showPercent val="0"/>
          <c:showBubbleSize val="0"/>
        </c:dLbls>
        <c:marker val="1"/>
        <c:smooth val="0"/>
        <c:axId val="375808792"/>
        <c:axId val="375809184"/>
      </c:lineChart>
      <c:catAx>
        <c:axId val="375808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09184"/>
        <c:crosses val="autoZero"/>
        <c:auto val="1"/>
        <c:lblAlgn val="ctr"/>
        <c:lblOffset val="100"/>
        <c:noMultiLvlLbl val="0"/>
      </c:catAx>
      <c:valAx>
        <c:axId val="37580918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87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ja-JP" altLang="en-US" sz="1200" dirty="0"/>
              <a:t>調剤</a:t>
            </a:r>
            <a:endParaRPr lang="en-US" altLang="ja-JP" sz="1200" dirty="0"/>
          </a:p>
        </c:rich>
      </c:tx>
      <c:layout>
        <c:manualLayout>
          <c:xMode val="edge"/>
          <c:yMode val="edge"/>
          <c:x val="0.43327140177913348"/>
          <c:y val="8.1767859758462888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ja-JP"/>
        </a:p>
      </c:txPr>
    </c:title>
    <c:autoTitleDeleted val="0"/>
    <c:plotArea>
      <c:layout/>
      <c:lineChart>
        <c:grouping val="standard"/>
        <c:varyColors val="0"/>
        <c:ser>
          <c:idx val="0"/>
          <c:order val="0"/>
          <c:tx>
            <c:strRef>
              <c:f>Sheet1!$B$1</c:f>
              <c:strCache>
                <c:ptCount val="1"/>
                <c:pt idx="0">
                  <c:v>ソマトロピン</c:v>
                </c:pt>
              </c:strCache>
            </c:strRef>
          </c:tx>
          <c:spPr>
            <a:ln w="28575" cap="rnd">
              <a:solidFill>
                <a:schemeClr val="accent6"/>
              </a:solidFill>
              <a:prstDash val="solid"/>
              <a:round/>
            </a:ln>
            <a:effectLst/>
          </c:spPr>
          <c:marker>
            <c:symbol val="circle"/>
            <c:size val="5"/>
            <c:spPr>
              <a:solidFill>
                <a:schemeClr val="accent6"/>
              </a:solidFill>
              <a:ln w="9525">
                <a:solidFill>
                  <a:schemeClr val="accent6"/>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Sheet1!$B$2:$B$7</c:f>
              <c:numCache>
                <c:formatCode>General</c:formatCode>
                <c:ptCount val="6"/>
                <c:pt idx="0">
                  <c:v>1.7</c:v>
                </c:pt>
                <c:pt idx="1">
                  <c:v>3.3</c:v>
                </c:pt>
                <c:pt idx="2">
                  <c:v>4.4000000000000004</c:v>
                </c:pt>
                <c:pt idx="3">
                  <c:v>5</c:v>
                </c:pt>
                <c:pt idx="4">
                  <c:v>5.8</c:v>
                </c:pt>
                <c:pt idx="5">
                  <c:v>6.4</c:v>
                </c:pt>
              </c:numCache>
            </c:numRef>
          </c:val>
          <c:smooth val="0"/>
          <c:extLst>
            <c:ext xmlns:c16="http://schemas.microsoft.com/office/drawing/2014/chart" uri="{C3380CC4-5D6E-409C-BE32-E72D297353CC}">
              <c16:uniqueId val="{00000000-4653-4F19-94D0-05C3F15B7BA1}"/>
            </c:ext>
          </c:extLst>
        </c:ser>
        <c:ser>
          <c:idx val="1"/>
          <c:order val="1"/>
          <c:tx>
            <c:strRef>
              <c:f>Sheet1!$C$1</c:f>
              <c:strCache>
                <c:ptCount val="1"/>
                <c:pt idx="0">
                  <c:v>インスリングラルギン</c:v>
                </c:pt>
              </c:strCache>
            </c:strRef>
          </c:tx>
          <c:spPr>
            <a:ln w="28575" cap="rnd">
              <a:solidFill>
                <a:schemeClr val="accent5"/>
              </a:solidFill>
              <a:round/>
            </a:ln>
            <a:effectLst/>
          </c:spPr>
          <c:marker>
            <c:symbol val="diamond"/>
            <c:size val="5"/>
            <c:spPr>
              <a:solidFill>
                <a:schemeClr val="accent5"/>
              </a:solidFill>
              <a:ln w="9525">
                <a:solidFill>
                  <a:schemeClr val="accent5"/>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Sheet1!$C$2:$C$7</c:f>
              <c:numCache>
                <c:formatCode>General</c:formatCode>
                <c:ptCount val="6"/>
                <c:pt idx="0">
                  <c:v>25.8</c:v>
                </c:pt>
                <c:pt idx="1">
                  <c:v>35.6</c:v>
                </c:pt>
                <c:pt idx="2">
                  <c:v>42.8</c:v>
                </c:pt>
                <c:pt idx="3">
                  <c:v>48.2</c:v>
                </c:pt>
                <c:pt idx="4">
                  <c:v>52.9</c:v>
                </c:pt>
                <c:pt idx="5">
                  <c:v>56.8</c:v>
                </c:pt>
              </c:numCache>
            </c:numRef>
          </c:val>
          <c:smooth val="0"/>
          <c:extLst>
            <c:ext xmlns:c16="http://schemas.microsoft.com/office/drawing/2014/chart" uri="{C3380CC4-5D6E-409C-BE32-E72D297353CC}">
              <c16:uniqueId val="{00000001-4653-4F19-94D0-05C3F15B7BA1}"/>
            </c:ext>
          </c:extLst>
        </c:ser>
        <c:ser>
          <c:idx val="2"/>
          <c:order val="2"/>
          <c:tx>
            <c:strRef>
              <c:f>Sheet1!$D$1</c:f>
              <c:strCache>
                <c:ptCount val="1"/>
                <c:pt idx="0">
                  <c:v>エタネルセプト</c:v>
                </c:pt>
              </c:strCache>
            </c:strRef>
          </c:tx>
          <c:spPr>
            <a:ln w="28575" cap="rnd">
              <a:solidFill>
                <a:schemeClr val="accent4"/>
              </a:solidFill>
              <a:round/>
            </a:ln>
            <a:effectLst/>
          </c:spPr>
          <c:marker>
            <c:symbol val="x"/>
            <c:size val="5"/>
            <c:spPr>
              <a:noFill/>
              <a:ln w="9525">
                <a:solidFill>
                  <a:schemeClr val="accent4"/>
                </a:solidFill>
              </a:ln>
              <a:effectLst/>
            </c:spPr>
          </c:marker>
          <c:cat>
            <c:strRef>
              <c:f>Sheet1!$A$2:$A$7</c:f>
              <c:strCache>
                <c:ptCount val="6"/>
                <c:pt idx="0">
                  <c:v>2016年４月～９月</c:v>
                </c:pt>
                <c:pt idx="1">
                  <c:v>2016年10月～2017年３月</c:v>
                </c:pt>
                <c:pt idx="2">
                  <c:v>2017年４月～９月</c:v>
                </c:pt>
                <c:pt idx="3">
                  <c:v>2017年10月～2018年３月</c:v>
                </c:pt>
                <c:pt idx="4">
                  <c:v>2018年４月～９月</c:v>
                </c:pt>
                <c:pt idx="5">
                  <c:v>2018年10月～2019年３月</c:v>
                </c:pt>
              </c:strCache>
            </c:strRef>
          </c:cat>
          <c:val>
            <c:numRef>
              <c:f>Sheet1!$D$2:$D$7</c:f>
              <c:numCache>
                <c:formatCode>General</c:formatCode>
                <c:ptCount val="6"/>
                <c:pt idx="4">
                  <c:v>4.7</c:v>
                </c:pt>
                <c:pt idx="5">
                  <c:v>5.8</c:v>
                </c:pt>
              </c:numCache>
            </c:numRef>
          </c:val>
          <c:smooth val="0"/>
          <c:extLst>
            <c:ext xmlns:c16="http://schemas.microsoft.com/office/drawing/2014/chart" uri="{C3380CC4-5D6E-409C-BE32-E72D297353CC}">
              <c16:uniqueId val="{00000002-4653-4F19-94D0-05C3F15B7BA1}"/>
            </c:ext>
          </c:extLst>
        </c:ser>
        <c:dLbls>
          <c:showLegendKey val="0"/>
          <c:showVal val="0"/>
          <c:showCatName val="0"/>
          <c:showSerName val="0"/>
          <c:showPercent val="0"/>
          <c:showBubbleSize val="0"/>
        </c:dLbls>
        <c:marker val="1"/>
        <c:smooth val="0"/>
        <c:axId val="375809968"/>
        <c:axId val="375810360"/>
      </c:lineChart>
      <c:catAx>
        <c:axId val="375809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400" b="0" i="0" u="none" strike="noStrike" kern="1200" baseline="0">
                <a:solidFill>
                  <a:schemeClr val="tx1">
                    <a:lumMod val="65000"/>
                    <a:lumOff val="35000"/>
                  </a:schemeClr>
                </a:solidFill>
                <a:latin typeface="+mn-lt"/>
                <a:ea typeface="+mn-ea"/>
                <a:cs typeface="+mn-cs"/>
              </a:defRPr>
            </a:pPr>
            <a:endParaRPr lang="ja-JP"/>
          </a:p>
        </c:txPr>
        <c:crossAx val="375810360"/>
        <c:crosses val="autoZero"/>
        <c:auto val="1"/>
        <c:lblAlgn val="ctr"/>
        <c:lblOffset val="100"/>
        <c:noMultiLvlLbl val="0"/>
      </c:catAx>
      <c:valAx>
        <c:axId val="375810360"/>
        <c:scaling>
          <c:orientation val="minMax"/>
          <c:max val="1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ja-JP"/>
          </a:p>
        </c:txPr>
        <c:crossAx val="3758099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600" b="0" i="0" u="none" strike="noStrike" kern="1200" baseline="0">
              <a:solidFill>
                <a:schemeClr val="tx1">
                  <a:lumMod val="65000"/>
                  <a:lumOff val="35000"/>
                </a:schemeClr>
              </a:solidFill>
              <a:latin typeface="+mn-lt"/>
              <a:ea typeface="+mn-ea"/>
              <a:cs typeface="+mn-cs"/>
            </a:defRPr>
          </a:pPr>
          <a:endParaRPr lang="ja-JP"/>
        </a:p>
      </c:txPr>
    </c:legend>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spPr>
            <a:ln w="12700"/>
          </c:spPr>
          <c:dPt>
            <c:idx val="0"/>
            <c:bubble3D val="0"/>
            <c:spPr>
              <a:solidFill>
                <a:srgbClr val="4F81BD"/>
              </a:solidFill>
              <a:ln w="12700">
                <a:solidFill>
                  <a:schemeClr val="lt1"/>
                </a:solidFill>
              </a:ln>
              <a:effectLst/>
            </c:spPr>
            <c:extLst>
              <c:ext xmlns:c16="http://schemas.microsoft.com/office/drawing/2014/chart" uri="{C3380CC4-5D6E-409C-BE32-E72D297353CC}">
                <c16:uniqueId val="{00000001-BB76-4ECB-A7E2-A166DBFBE04C}"/>
              </c:ext>
            </c:extLst>
          </c:dPt>
          <c:dPt>
            <c:idx val="1"/>
            <c:bubble3D val="0"/>
            <c:spPr>
              <a:solidFill>
                <a:srgbClr val="C0504D"/>
              </a:solidFill>
              <a:ln w="12700">
                <a:solidFill>
                  <a:schemeClr val="lt1"/>
                </a:solidFill>
              </a:ln>
              <a:effectLst/>
            </c:spPr>
            <c:extLst>
              <c:ext xmlns:c16="http://schemas.microsoft.com/office/drawing/2014/chart" uri="{C3380CC4-5D6E-409C-BE32-E72D297353CC}">
                <c16:uniqueId val="{00000003-BB76-4ECB-A7E2-A166DBFBE04C}"/>
              </c:ext>
            </c:extLst>
          </c:dPt>
          <c:dPt>
            <c:idx val="2"/>
            <c:bubble3D val="0"/>
            <c:spPr>
              <a:solidFill>
                <a:srgbClr val="F79646">
                  <a:lumMod val="60000"/>
                  <a:lumOff val="40000"/>
                </a:srgbClr>
              </a:solidFill>
              <a:ln w="12700">
                <a:solidFill>
                  <a:schemeClr val="lt1"/>
                </a:solidFill>
              </a:ln>
              <a:effectLst/>
            </c:spPr>
            <c:extLst>
              <c:ext xmlns:c16="http://schemas.microsoft.com/office/drawing/2014/chart" uri="{C3380CC4-5D6E-409C-BE32-E72D297353CC}">
                <c16:uniqueId val="{00000005-BB76-4ECB-A7E2-A166DBFBE04C}"/>
              </c:ext>
            </c:extLst>
          </c:dPt>
          <c:dPt>
            <c:idx val="3"/>
            <c:bubble3D val="0"/>
            <c:spPr>
              <a:solidFill>
                <a:srgbClr val="9BBB59">
                  <a:lumMod val="60000"/>
                  <a:lumOff val="40000"/>
                </a:srgbClr>
              </a:solidFill>
              <a:ln w="12700">
                <a:solidFill>
                  <a:schemeClr val="lt1"/>
                </a:solidFill>
              </a:ln>
              <a:effectLst/>
            </c:spPr>
            <c:extLst>
              <c:ext xmlns:c16="http://schemas.microsoft.com/office/drawing/2014/chart" uri="{C3380CC4-5D6E-409C-BE32-E72D297353CC}">
                <c16:uniqueId val="{00000007-BB76-4ECB-A7E2-A166DBFBE04C}"/>
              </c:ext>
            </c:extLst>
          </c:dPt>
          <c:dPt>
            <c:idx val="4"/>
            <c:bubble3D val="0"/>
            <c:spPr>
              <a:solidFill>
                <a:schemeClr val="accent3">
                  <a:lumMod val="60000"/>
                  <a:lumOff val="40000"/>
                </a:schemeClr>
              </a:solidFill>
              <a:ln w="12700">
                <a:solidFill>
                  <a:schemeClr val="lt1"/>
                </a:solidFill>
              </a:ln>
              <a:effectLst/>
            </c:spPr>
            <c:extLst>
              <c:ext xmlns:c16="http://schemas.microsoft.com/office/drawing/2014/chart" uri="{C3380CC4-5D6E-409C-BE32-E72D297353CC}">
                <c16:uniqueId val="{00000009-BB76-4ECB-A7E2-A166DBFBE04C}"/>
              </c:ext>
            </c:extLst>
          </c:dPt>
          <c:dPt>
            <c:idx val="5"/>
            <c:bubble3D val="0"/>
            <c:spPr>
              <a:solidFill>
                <a:srgbClr val="9BBB59"/>
              </a:solidFill>
              <a:ln w="12700">
                <a:solidFill>
                  <a:schemeClr val="lt1"/>
                </a:solidFill>
              </a:ln>
              <a:effectLst/>
            </c:spPr>
            <c:extLst>
              <c:ext xmlns:c16="http://schemas.microsoft.com/office/drawing/2014/chart" uri="{C3380CC4-5D6E-409C-BE32-E72D297353CC}">
                <c16:uniqueId val="{0000000B-BB76-4ECB-A7E2-A166DBFBE04C}"/>
              </c:ext>
            </c:extLst>
          </c:dPt>
          <c:cat>
            <c:strRef>
              <c:f>Sheet1!$B$3:$B$8</c:f>
              <c:strCache>
                <c:ptCount val="6"/>
                <c:pt idx="0">
                  <c:v>不採算</c:v>
                </c:pt>
                <c:pt idx="1">
                  <c:v>病原生物</c:v>
                </c:pt>
                <c:pt idx="2">
                  <c:v>麻薬</c:v>
                </c:pt>
                <c:pt idx="3">
                  <c:v>生薬</c:v>
                </c:pt>
                <c:pt idx="4">
                  <c:v>軟膏基剤</c:v>
                </c:pt>
                <c:pt idx="5">
                  <c:v>歯科用局所麻酔剤</c:v>
                </c:pt>
              </c:strCache>
            </c:strRef>
          </c:cat>
          <c:val>
            <c:numRef>
              <c:f>Sheet1!$C$3:$C$8</c:f>
              <c:numCache>
                <c:formatCode>0"品目"</c:formatCode>
                <c:ptCount val="6"/>
                <c:pt idx="0">
                  <c:v>370</c:v>
                </c:pt>
                <c:pt idx="1">
                  <c:v>205</c:v>
                </c:pt>
                <c:pt idx="2">
                  <c:v>24</c:v>
                </c:pt>
                <c:pt idx="3">
                  <c:v>55</c:v>
                </c:pt>
                <c:pt idx="4">
                  <c:v>3</c:v>
                </c:pt>
                <c:pt idx="5">
                  <c:v>3</c:v>
                </c:pt>
              </c:numCache>
            </c:numRef>
          </c:val>
          <c:extLst>
            <c:ext xmlns:c16="http://schemas.microsoft.com/office/drawing/2014/chart" uri="{C3380CC4-5D6E-409C-BE32-E72D297353CC}">
              <c16:uniqueId val="{0000000C-BB76-4ECB-A7E2-A166DBFBE04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6">
                <a:lumMod val="75000"/>
              </a:schemeClr>
            </a:solidFill>
          </c:spPr>
          <c:invertIfNegative val="0"/>
          <c:val>
            <c:numRef>
              <c:f>Sheet2!$E$2:$E$1496</c:f>
              <c:numCache>
                <c:formatCode>0.0_ </c:formatCode>
                <c:ptCount val="1495"/>
                <c:pt idx="0">
                  <c:v>9.3061224489795933</c:v>
                </c:pt>
                <c:pt idx="1">
                  <c:v>9.5701540957015414</c:v>
                </c:pt>
                <c:pt idx="2">
                  <c:v>10.935023771790808</c:v>
                </c:pt>
                <c:pt idx="3">
                  <c:v>12.635658914728682</c:v>
                </c:pt>
                <c:pt idx="4">
                  <c:v>12.741799831791422</c:v>
                </c:pt>
                <c:pt idx="5">
                  <c:v>12.796934865900383</c:v>
                </c:pt>
                <c:pt idx="6">
                  <c:v>12.97195253505933</c:v>
                </c:pt>
                <c:pt idx="7">
                  <c:v>14.526484751203853</c:v>
                </c:pt>
                <c:pt idx="8">
                  <c:v>14.700812607732086</c:v>
                </c:pt>
                <c:pt idx="9">
                  <c:v>15.635451505016723</c:v>
                </c:pt>
                <c:pt idx="10">
                  <c:v>15.7502329916123</c:v>
                </c:pt>
                <c:pt idx="11">
                  <c:v>16.06864274570983</c:v>
                </c:pt>
                <c:pt idx="12">
                  <c:v>16.258064516129032</c:v>
                </c:pt>
                <c:pt idx="13">
                  <c:v>16.415662650602407</c:v>
                </c:pt>
                <c:pt idx="14">
                  <c:v>16.681184668989545</c:v>
                </c:pt>
                <c:pt idx="15">
                  <c:v>16.726748377793797</c:v>
                </c:pt>
                <c:pt idx="16">
                  <c:v>16.752928357395806</c:v>
                </c:pt>
                <c:pt idx="17">
                  <c:v>17.38374619730552</c:v>
                </c:pt>
                <c:pt idx="18">
                  <c:v>17.612491605104097</c:v>
                </c:pt>
                <c:pt idx="19">
                  <c:v>17.617779835629126</c:v>
                </c:pt>
                <c:pt idx="20">
                  <c:v>17.796610169491526</c:v>
                </c:pt>
                <c:pt idx="21">
                  <c:v>17.811012916383412</c:v>
                </c:pt>
                <c:pt idx="22">
                  <c:v>17.853658536585364</c:v>
                </c:pt>
                <c:pt idx="23">
                  <c:v>17.928930366116298</c:v>
                </c:pt>
                <c:pt idx="24">
                  <c:v>17.961165048543691</c:v>
                </c:pt>
                <c:pt idx="25">
                  <c:v>17.983870967741936</c:v>
                </c:pt>
                <c:pt idx="26">
                  <c:v>18.031765805045158</c:v>
                </c:pt>
                <c:pt idx="27">
                  <c:v>18.031820860341778</c:v>
                </c:pt>
                <c:pt idx="28">
                  <c:v>18.050439217908757</c:v>
                </c:pt>
                <c:pt idx="29">
                  <c:v>18.123167155425222</c:v>
                </c:pt>
                <c:pt idx="30">
                  <c:v>18.135959644487148</c:v>
                </c:pt>
                <c:pt idx="31">
                  <c:v>18.270676691729324</c:v>
                </c:pt>
                <c:pt idx="32">
                  <c:v>18.405093996361433</c:v>
                </c:pt>
                <c:pt idx="33">
                  <c:v>18.413068844807469</c:v>
                </c:pt>
                <c:pt idx="34">
                  <c:v>18.445646827348746</c:v>
                </c:pt>
                <c:pt idx="35">
                  <c:v>18.54190585533869</c:v>
                </c:pt>
                <c:pt idx="36">
                  <c:v>18.542475204829667</c:v>
                </c:pt>
                <c:pt idx="37">
                  <c:v>18.625954198473281</c:v>
                </c:pt>
                <c:pt idx="38">
                  <c:v>18.676470588235293</c:v>
                </c:pt>
                <c:pt idx="39">
                  <c:v>18.71118489823526</c:v>
                </c:pt>
                <c:pt idx="40">
                  <c:v>18.752377329783187</c:v>
                </c:pt>
                <c:pt idx="41">
                  <c:v>18.799287713050113</c:v>
                </c:pt>
                <c:pt idx="42">
                  <c:v>18.828451882845187</c:v>
                </c:pt>
                <c:pt idx="43">
                  <c:v>18.829516539440203</c:v>
                </c:pt>
                <c:pt idx="44">
                  <c:v>18.86975503274315</c:v>
                </c:pt>
                <c:pt idx="45">
                  <c:v>18.960607498813477</c:v>
                </c:pt>
                <c:pt idx="46">
                  <c:v>19.02044698050404</c:v>
                </c:pt>
                <c:pt idx="47">
                  <c:v>19.051383399209488</c:v>
                </c:pt>
                <c:pt idx="48">
                  <c:v>19.056486654252016</c:v>
                </c:pt>
                <c:pt idx="49">
                  <c:v>19.101123595505616</c:v>
                </c:pt>
                <c:pt idx="50">
                  <c:v>19.226957383548068</c:v>
                </c:pt>
                <c:pt idx="51">
                  <c:v>19.321148825065272</c:v>
                </c:pt>
                <c:pt idx="52">
                  <c:v>19.549929676511955</c:v>
                </c:pt>
                <c:pt idx="53">
                  <c:v>19.574898785425102</c:v>
                </c:pt>
                <c:pt idx="54">
                  <c:v>19.644572526416905</c:v>
                </c:pt>
                <c:pt idx="55">
                  <c:v>19.691602417170241</c:v>
                </c:pt>
                <c:pt idx="56">
                  <c:v>19.75133214920071</c:v>
                </c:pt>
                <c:pt idx="57">
                  <c:v>19.758561221975857</c:v>
                </c:pt>
                <c:pt idx="58">
                  <c:v>19.804400977995108</c:v>
                </c:pt>
                <c:pt idx="59">
                  <c:v>19.808612440191386</c:v>
                </c:pt>
                <c:pt idx="60">
                  <c:v>19.835965978128797</c:v>
                </c:pt>
                <c:pt idx="61">
                  <c:v>19.891340503381748</c:v>
                </c:pt>
                <c:pt idx="62">
                  <c:v>19.893378226711562</c:v>
                </c:pt>
                <c:pt idx="63">
                  <c:v>20.020070245860509</c:v>
                </c:pt>
                <c:pt idx="64">
                  <c:v>20.035087719298243</c:v>
                </c:pt>
                <c:pt idx="65">
                  <c:v>20.04521477015825</c:v>
                </c:pt>
                <c:pt idx="66">
                  <c:v>20.117907148120857</c:v>
                </c:pt>
                <c:pt idx="67">
                  <c:v>20.135135135135133</c:v>
                </c:pt>
                <c:pt idx="68">
                  <c:v>20.137484836231298</c:v>
                </c:pt>
                <c:pt idx="69">
                  <c:v>20.142247510668561</c:v>
                </c:pt>
                <c:pt idx="70">
                  <c:v>20.152728627304896</c:v>
                </c:pt>
                <c:pt idx="71">
                  <c:v>20.161378257550979</c:v>
                </c:pt>
                <c:pt idx="72">
                  <c:v>20.184961801367109</c:v>
                </c:pt>
                <c:pt idx="73">
                  <c:v>20.26045357902197</c:v>
                </c:pt>
                <c:pt idx="74">
                  <c:v>20.326373890088792</c:v>
                </c:pt>
                <c:pt idx="75">
                  <c:v>20.382732532265244</c:v>
                </c:pt>
                <c:pt idx="76">
                  <c:v>20.394841585734756</c:v>
                </c:pt>
                <c:pt idx="77">
                  <c:v>20.401195049082375</c:v>
                </c:pt>
                <c:pt idx="78">
                  <c:v>20.416169196657002</c:v>
                </c:pt>
                <c:pt idx="79">
                  <c:v>20.479178551055334</c:v>
                </c:pt>
                <c:pt idx="80">
                  <c:v>20.508083140877599</c:v>
                </c:pt>
                <c:pt idx="81">
                  <c:v>20.566318926974663</c:v>
                </c:pt>
                <c:pt idx="82">
                  <c:v>20.611916264090176</c:v>
                </c:pt>
                <c:pt idx="83">
                  <c:v>20.694576593720264</c:v>
                </c:pt>
                <c:pt idx="84">
                  <c:v>20.696178584941354</c:v>
                </c:pt>
                <c:pt idx="85">
                  <c:v>20.705639969096058</c:v>
                </c:pt>
                <c:pt idx="86">
                  <c:v>20.723362658846529</c:v>
                </c:pt>
                <c:pt idx="87">
                  <c:v>20.773759461732549</c:v>
                </c:pt>
                <c:pt idx="88">
                  <c:v>20.80536912751678</c:v>
                </c:pt>
                <c:pt idx="89">
                  <c:v>20.828182941903584</c:v>
                </c:pt>
                <c:pt idx="90">
                  <c:v>20.829068577277379</c:v>
                </c:pt>
                <c:pt idx="91">
                  <c:v>20.846809761834756</c:v>
                </c:pt>
                <c:pt idx="92">
                  <c:v>20.89108910891089</c:v>
                </c:pt>
                <c:pt idx="93">
                  <c:v>20.898172323759791</c:v>
                </c:pt>
                <c:pt idx="94">
                  <c:v>20.953002610966056</c:v>
                </c:pt>
                <c:pt idx="95">
                  <c:v>21.020511951178168</c:v>
                </c:pt>
                <c:pt idx="96">
                  <c:v>21.052631578947366</c:v>
                </c:pt>
                <c:pt idx="97">
                  <c:v>21.133231240428792</c:v>
                </c:pt>
                <c:pt idx="98">
                  <c:v>21.150824823252158</c:v>
                </c:pt>
                <c:pt idx="99">
                  <c:v>21.194225721784775</c:v>
                </c:pt>
                <c:pt idx="100">
                  <c:v>21.204049014384658</c:v>
                </c:pt>
                <c:pt idx="101">
                  <c:v>21.214041312888103</c:v>
                </c:pt>
                <c:pt idx="102">
                  <c:v>21.235059760956176</c:v>
                </c:pt>
                <c:pt idx="103">
                  <c:v>21.323640769347264</c:v>
                </c:pt>
                <c:pt idx="104">
                  <c:v>21.324516995557392</c:v>
                </c:pt>
                <c:pt idx="105">
                  <c:v>21.365808540157239</c:v>
                </c:pt>
                <c:pt idx="106">
                  <c:v>21.371090964653153</c:v>
                </c:pt>
                <c:pt idx="107">
                  <c:v>21.388367729831145</c:v>
                </c:pt>
                <c:pt idx="108">
                  <c:v>21.391917896087236</c:v>
                </c:pt>
                <c:pt idx="109">
                  <c:v>21.397105097545627</c:v>
                </c:pt>
                <c:pt idx="110">
                  <c:v>21.410891089108912</c:v>
                </c:pt>
                <c:pt idx="111">
                  <c:v>21.470513147817208</c:v>
                </c:pt>
                <c:pt idx="112">
                  <c:v>21.476510067114095</c:v>
                </c:pt>
                <c:pt idx="113">
                  <c:v>21.503552601421042</c:v>
                </c:pt>
                <c:pt idx="114">
                  <c:v>21.512385919165581</c:v>
                </c:pt>
                <c:pt idx="115">
                  <c:v>21.513584502995979</c:v>
                </c:pt>
                <c:pt idx="116">
                  <c:v>21.526853084775855</c:v>
                </c:pt>
                <c:pt idx="117">
                  <c:v>21.533557641225428</c:v>
                </c:pt>
                <c:pt idx="118">
                  <c:v>21.563305740263264</c:v>
                </c:pt>
                <c:pt idx="119">
                  <c:v>21.591417076441662</c:v>
                </c:pt>
                <c:pt idx="120">
                  <c:v>21.633209900604168</c:v>
                </c:pt>
                <c:pt idx="121">
                  <c:v>21.636060100166947</c:v>
                </c:pt>
                <c:pt idx="122">
                  <c:v>21.645244215938302</c:v>
                </c:pt>
                <c:pt idx="123">
                  <c:v>21.655172413793103</c:v>
                </c:pt>
                <c:pt idx="124">
                  <c:v>21.671087533156498</c:v>
                </c:pt>
                <c:pt idx="125">
                  <c:v>21.672415843939575</c:v>
                </c:pt>
                <c:pt idx="126">
                  <c:v>21.713246237803872</c:v>
                </c:pt>
                <c:pt idx="127">
                  <c:v>21.769273433166944</c:v>
                </c:pt>
                <c:pt idx="128">
                  <c:v>21.791907514450866</c:v>
                </c:pt>
                <c:pt idx="129">
                  <c:v>21.845794392523366</c:v>
                </c:pt>
                <c:pt idx="130">
                  <c:v>21.875624875024997</c:v>
                </c:pt>
                <c:pt idx="131">
                  <c:v>21.882542236524539</c:v>
                </c:pt>
                <c:pt idx="132">
                  <c:v>21.886919452546554</c:v>
                </c:pt>
                <c:pt idx="133">
                  <c:v>21.899012074643249</c:v>
                </c:pt>
                <c:pt idx="134">
                  <c:v>21.906516679596585</c:v>
                </c:pt>
                <c:pt idx="135">
                  <c:v>21.907681211684096</c:v>
                </c:pt>
                <c:pt idx="136">
                  <c:v>21.93121693121693</c:v>
                </c:pt>
                <c:pt idx="137">
                  <c:v>22.023047375160051</c:v>
                </c:pt>
                <c:pt idx="138">
                  <c:v>22.087568412822517</c:v>
                </c:pt>
                <c:pt idx="139">
                  <c:v>22.131954702117184</c:v>
                </c:pt>
                <c:pt idx="140">
                  <c:v>22.157006603081438</c:v>
                </c:pt>
                <c:pt idx="141">
                  <c:v>22.213454330242651</c:v>
                </c:pt>
                <c:pt idx="142">
                  <c:v>22.225110475695349</c:v>
                </c:pt>
                <c:pt idx="143">
                  <c:v>22.232493644557429</c:v>
                </c:pt>
                <c:pt idx="144">
                  <c:v>22.236340533672173</c:v>
                </c:pt>
                <c:pt idx="145">
                  <c:v>22.256182272853568</c:v>
                </c:pt>
                <c:pt idx="146">
                  <c:v>22.265904217298068</c:v>
                </c:pt>
                <c:pt idx="147">
                  <c:v>22.286541244573083</c:v>
                </c:pt>
                <c:pt idx="148">
                  <c:v>22.300405953991881</c:v>
                </c:pt>
                <c:pt idx="149">
                  <c:v>22.313829787234045</c:v>
                </c:pt>
                <c:pt idx="150">
                  <c:v>22.318840579710145</c:v>
                </c:pt>
                <c:pt idx="151">
                  <c:v>22.339357429718877</c:v>
                </c:pt>
                <c:pt idx="152">
                  <c:v>22.344907743716401</c:v>
                </c:pt>
                <c:pt idx="153">
                  <c:v>22.356495468277945</c:v>
                </c:pt>
                <c:pt idx="154">
                  <c:v>22.37845786232883</c:v>
                </c:pt>
                <c:pt idx="155">
                  <c:v>22.38037552998183</c:v>
                </c:pt>
                <c:pt idx="156">
                  <c:v>22.411887510745427</c:v>
                </c:pt>
                <c:pt idx="157">
                  <c:v>22.414232336956523</c:v>
                </c:pt>
                <c:pt idx="158">
                  <c:v>22.416384817737693</c:v>
                </c:pt>
                <c:pt idx="159">
                  <c:v>22.427954893498541</c:v>
                </c:pt>
                <c:pt idx="160">
                  <c:v>22.454804947668887</c:v>
                </c:pt>
                <c:pt idx="161">
                  <c:v>22.489146164978294</c:v>
                </c:pt>
                <c:pt idx="162">
                  <c:v>22.49462365591398</c:v>
                </c:pt>
                <c:pt idx="163">
                  <c:v>22.535211267605636</c:v>
                </c:pt>
                <c:pt idx="164">
                  <c:v>22.536023054755045</c:v>
                </c:pt>
                <c:pt idx="165">
                  <c:v>22.561768530559167</c:v>
                </c:pt>
                <c:pt idx="166">
                  <c:v>22.598592701685487</c:v>
                </c:pt>
                <c:pt idx="167">
                  <c:v>22.610015174506827</c:v>
                </c:pt>
                <c:pt idx="168">
                  <c:v>22.676634418059219</c:v>
                </c:pt>
                <c:pt idx="169">
                  <c:v>22.753915633708079</c:v>
                </c:pt>
                <c:pt idx="170">
                  <c:v>22.755798090040926</c:v>
                </c:pt>
                <c:pt idx="171">
                  <c:v>22.759942501197891</c:v>
                </c:pt>
                <c:pt idx="172">
                  <c:v>22.789265288165421</c:v>
                </c:pt>
                <c:pt idx="173">
                  <c:v>22.804532577903682</c:v>
                </c:pt>
                <c:pt idx="174">
                  <c:v>22.80966767371601</c:v>
                </c:pt>
                <c:pt idx="175">
                  <c:v>22.82181818181818</c:v>
                </c:pt>
                <c:pt idx="176">
                  <c:v>22.826969943135662</c:v>
                </c:pt>
                <c:pt idx="177">
                  <c:v>22.8328173374613</c:v>
                </c:pt>
                <c:pt idx="178">
                  <c:v>22.839646178271718</c:v>
                </c:pt>
                <c:pt idx="179">
                  <c:v>22.845275181723778</c:v>
                </c:pt>
                <c:pt idx="180">
                  <c:v>22.858268233440558</c:v>
                </c:pt>
                <c:pt idx="181">
                  <c:v>22.862770847012477</c:v>
                </c:pt>
                <c:pt idx="182">
                  <c:v>22.864211905108426</c:v>
                </c:pt>
                <c:pt idx="183">
                  <c:v>22.889969067609368</c:v>
                </c:pt>
                <c:pt idx="184">
                  <c:v>22.934762520790979</c:v>
                </c:pt>
                <c:pt idx="185">
                  <c:v>22.943514392388291</c:v>
                </c:pt>
                <c:pt idx="186">
                  <c:v>22.94478527607362</c:v>
                </c:pt>
                <c:pt idx="187">
                  <c:v>22.949689869055824</c:v>
                </c:pt>
                <c:pt idx="188">
                  <c:v>22.965327143478891</c:v>
                </c:pt>
                <c:pt idx="189">
                  <c:v>22.968081605791379</c:v>
                </c:pt>
                <c:pt idx="190">
                  <c:v>22.971609742037757</c:v>
                </c:pt>
                <c:pt idx="191">
                  <c:v>22.977941176470587</c:v>
                </c:pt>
                <c:pt idx="192">
                  <c:v>22.98984341938214</c:v>
                </c:pt>
                <c:pt idx="193">
                  <c:v>22.998112698840657</c:v>
                </c:pt>
                <c:pt idx="194">
                  <c:v>23.003528950463991</c:v>
                </c:pt>
                <c:pt idx="195">
                  <c:v>23.033059534315388</c:v>
                </c:pt>
                <c:pt idx="196">
                  <c:v>23.042912873862161</c:v>
                </c:pt>
                <c:pt idx="197">
                  <c:v>23.089300080450524</c:v>
                </c:pt>
                <c:pt idx="198">
                  <c:v>23.111111111111111</c:v>
                </c:pt>
                <c:pt idx="199">
                  <c:v>23.148148148148149</c:v>
                </c:pt>
                <c:pt idx="200">
                  <c:v>23.173193379087607</c:v>
                </c:pt>
                <c:pt idx="201">
                  <c:v>23.182384711258827</c:v>
                </c:pt>
                <c:pt idx="202">
                  <c:v>23.200241984271024</c:v>
                </c:pt>
                <c:pt idx="203">
                  <c:v>23.217147435897438</c:v>
                </c:pt>
                <c:pt idx="204">
                  <c:v>23.246753246753247</c:v>
                </c:pt>
                <c:pt idx="205">
                  <c:v>23.257520176082171</c:v>
                </c:pt>
                <c:pt idx="206">
                  <c:v>23.33049161693663</c:v>
                </c:pt>
                <c:pt idx="207">
                  <c:v>23.332440396463969</c:v>
                </c:pt>
                <c:pt idx="208">
                  <c:v>23.334953816237238</c:v>
                </c:pt>
                <c:pt idx="209">
                  <c:v>23.344147066774802</c:v>
                </c:pt>
                <c:pt idx="210">
                  <c:v>23.34430275606746</c:v>
                </c:pt>
                <c:pt idx="211">
                  <c:v>23.38672057222827</c:v>
                </c:pt>
                <c:pt idx="212">
                  <c:v>23.392857142857142</c:v>
                </c:pt>
                <c:pt idx="213">
                  <c:v>23.428717424629536</c:v>
                </c:pt>
                <c:pt idx="214">
                  <c:v>23.444273528177877</c:v>
                </c:pt>
                <c:pt idx="215">
                  <c:v>23.455335444436262</c:v>
                </c:pt>
                <c:pt idx="216">
                  <c:v>23.458247270581293</c:v>
                </c:pt>
                <c:pt idx="217">
                  <c:v>23.463687150837988</c:v>
                </c:pt>
                <c:pt idx="218">
                  <c:v>23.521891978267817</c:v>
                </c:pt>
                <c:pt idx="219">
                  <c:v>23.522279478629887</c:v>
                </c:pt>
                <c:pt idx="220">
                  <c:v>23.537803138373754</c:v>
                </c:pt>
                <c:pt idx="221">
                  <c:v>23.540719208589245</c:v>
                </c:pt>
                <c:pt idx="222">
                  <c:v>23.581376840429765</c:v>
                </c:pt>
                <c:pt idx="223">
                  <c:v>23.594771241830063</c:v>
                </c:pt>
                <c:pt idx="224">
                  <c:v>23.598282815142451</c:v>
                </c:pt>
                <c:pt idx="225">
                  <c:v>23.5996705107084</c:v>
                </c:pt>
                <c:pt idx="226">
                  <c:v>23.602199816681942</c:v>
                </c:pt>
                <c:pt idx="227">
                  <c:v>23.606228026117527</c:v>
                </c:pt>
                <c:pt idx="228">
                  <c:v>23.612261806130903</c:v>
                </c:pt>
                <c:pt idx="229">
                  <c:v>23.616682235287652</c:v>
                </c:pt>
                <c:pt idx="230">
                  <c:v>23.643006263048015</c:v>
                </c:pt>
                <c:pt idx="231">
                  <c:v>23.652251184834121</c:v>
                </c:pt>
                <c:pt idx="232">
                  <c:v>23.663725998962118</c:v>
                </c:pt>
                <c:pt idx="233">
                  <c:v>23.667184265010352</c:v>
                </c:pt>
                <c:pt idx="234">
                  <c:v>23.668639053254438</c:v>
                </c:pt>
                <c:pt idx="235">
                  <c:v>23.692013390722142</c:v>
                </c:pt>
                <c:pt idx="236">
                  <c:v>23.697270471464019</c:v>
                </c:pt>
                <c:pt idx="237">
                  <c:v>23.697319522416382</c:v>
                </c:pt>
                <c:pt idx="238">
                  <c:v>23.716971544715449</c:v>
                </c:pt>
                <c:pt idx="239">
                  <c:v>23.737980769230766</c:v>
                </c:pt>
                <c:pt idx="240">
                  <c:v>23.738991192954366</c:v>
                </c:pt>
                <c:pt idx="241">
                  <c:v>23.745064861816132</c:v>
                </c:pt>
                <c:pt idx="242">
                  <c:v>23.751686909581647</c:v>
                </c:pt>
                <c:pt idx="243">
                  <c:v>23.759689922480622</c:v>
                </c:pt>
                <c:pt idx="244">
                  <c:v>23.795673513906561</c:v>
                </c:pt>
                <c:pt idx="245">
                  <c:v>23.800337593441043</c:v>
                </c:pt>
                <c:pt idx="246">
                  <c:v>23.802469135802472</c:v>
                </c:pt>
                <c:pt idx="247">
                  <c:v>23.807803468208093</c:v>
                </c:pt>
                <c:pt idx="248">
                  <c:v>23.842759365994237</c:v>
                </c:pt>
                <c:pt idx="249">
                  <c:v>23.846813375250072</c:v>
                </c:pt>
                <c:pt idx="250">
                  <c:v>23.865964296166229</c:v>
                </c:pt>
                <c:pt idx="251">
                  <c:v>23.896477354421279</c:v>
                </c:pt>
                <c:pt idx="252">
                  <c:v>23.897808923977646</c:v>
                </c:pt>
                <c:pt idx="253">
                  <c:v>23.906871095968199</c:v>
                </c:pt>
                <c:pt idx="254">
                  <c:v>23.913879277201076</c:v>
                </c:pt>
                <c:pt idx="255">
                  <c:v>23.914336704342652</c:v>
                </c:pt>
                <c:pt idx="256">
                  <c:v>23.915958873491284</c:v>
                </c:pt>
                <c:pt idx="257">
                  <c:v>23.934914917401564</c:v>
                </c:pt>
                <c:pt idx="258">
                  <c:v>23.942133815551536</c:v>
                </c:pt>
                <c:pt idx="259">
                  <c:v>23.943367275770679</c:v>
                </c:pt>
                <c:pt idx="260">
                  <c:v>23.94711067580803</c:v>
                </c:pt>
                <c:pt idx="261">
                  <c:v>23.949320148331275</c:v>
                </c:pt>
                <c:pt idx="262">
                  <c:v>23.957199854914762</c:v>
                </c:pt>
                <c:pt idx="263">
                  <c:v>23.965978128797083</c:v>
                </c:pt>
                <c:pt idx="264">
                  <c:v>23.976363297971336</c:v>
                </c:pt>
                <c:pt idx="265">
                  <c:v>23.998774791331648</c:v>
                </c:pt>
                <c:pt idx="266">
                  <c:v>24.018126888217523</c:v>
                </c:pt>
                <c:pt idx="267">
                  <c:v>24.0234375</c:v>
                </c:pt>
                <c:pt idx="268">
                  <c:v>24.033717105263158</c:v>
                </c:pt>
                <c:pt idx="269">
                  <c:v>24.048149799375835</c:v>
                </c:pt>
                <c:pt idx="270">
                  <c:v>24.058441558441558</c:v>
                </c:pt>
                <c:pt idx="271">
                  <c:v>24.070590343097734</c:v>
                </c:pt>
                <c:pt idx="272">
                  <c:v>24.07523510971787</c:v>
                </c:pt>
                <c:pt idx="273">
                  <c:v>24.076048329779674</c:v>
                </c:pt>
                <c:pt idx="274">
                  <c:v>24.077046548956663</c:v>
                </c:pt>
                <c:pt idx="275">
                  <c:v>24.085365853658537</c:v>
                </c:pt>
                <c:pt idx="276">
                  <c:v>24.098124098124099</c:v>
                </c:pt>
                <c:pt idx="277">
                  <c:v>24.110429447852759</c:v>
                </c:pt>
                <c:pt idx="278">
                  <c:v>24.133391838525668</c:v>
                </c:pt>
                <c:pt idx="279">
                  <c:v>24.133819145412389</c:v>
                </c:pt>
                <c:pt idx="280">
                  <c:v>24.138422101965251</c:v>
                </c:pt>
                <c:pt idx="281">
                  <c:v>24.140786749482402</c:v>
                </c:pt>
                <c:pt idx="282">
                  <c:v>24.151643690349946</c:v>
                </c:pt>
                <c:pt idx="283">
                  <c:v>24.213460772600556</c:v>
                </c:pt>
                <c:pt idx="284">
                  <c:v>24.266006367173681</c:v>
                </c:pt>
                <c:pt idx="285">
                  <c:v>24.274239816408492</c:v>
                </c:pt>
                <c:pt idx="286">
                  <c:v>24.31077694235589</c:v>
                </c:pt>
                <c:pt idx="287">
                  <c:v>24.347826086956523</c:v>
                </c:pt>
                <c:pt idx="288">
                  <c:v>24.378441515100953</c:v>
                </c:pt>
                <c:pt idx="289">
                  <c:v>24.380797551879123</c:v>
                </c:pt>
                <c:pt idx="290">
                  <c:v>24.401486988847584</c:v>
                </c:pt>
                <c:pt idx="291">
                  <c:v>24.404924760601915</c:v>
                </c:pt>
                <c:pt idx="292">
                  <c:v>24.425031199857372</c:v>
                </c:pt>
                <c:pt idx="293">
                  <c:v>24.427737881508079</c:v>
                </c:pt>
                <c:pt idx="294">
                  <c:v>24.436574372182875</c:v>
                </c:pt>
                <c:pt idx="295">
                  <c:v>24.455611390284755</c:v>
                </c:pt>
                <c:pt idx="296">
                  <c:v>24.46164199192463</c:v>
                </c:pt>
                <c:pt idx="297">
                  <c:v>24.46283197651141</c:v>
                </c:pt>
                <c:pt idx="298">
                  <c:v>24.472222222222221</c:v>
                </c:pt>
                <c:pt idx="299">
                  <c:v>24.473750951052498</c:v>
                </c:pt>
                <c:pt idx="300">
                  <c:v>24.477105709440362</c:v>
                </c:pt>
                <c:pt idx="301">
                  <c:v>24.486845909222318</c:v>
                </c:pt>
                <c:pt idx="302">
                  <c:v>24.49156209433146</c:v>
                </c:pt>
                <c:pt idx="303">
                  <c:v>24.494675070636816</c:v>
                </c:pt>
                <c:pt idx="304">
                  <c:v>24.497648567764003</c:v>
                </c:pt>
                <c:pt idx="305">
                  <c:v>24.509803921568626</c:v>
                </c:pt>
                <c:pt idx="306">
                  <c:v>24.518388791593697</c:v>
                </c:pt>
                <c:pt idx="307">
                  <c:v>24.539116963594111</c:v>
                </c:pt>
                <c:pt idx="308">
                  <c:v>24.550898203592812</c:v>
                </c:pt>
                <c:pt idx="309">
                  <c:v>24.577844576076384</c:v>
                </c:pt>
                <c:pt idx="310">
                  <c:v>24.583440143552934</c:v>
                </c:pt>
                <c:pt idx="311">
                  <c:v>24.611919890613692</c:v>
                </c:pt>
                <c:pt idx="312">
                  <c:v>24.614367562802997</c:v>
                </c:pt>
                <c:pt idx="313">
                  <c:v>24.619339529365234</c:v>
                </c:pt>
                <c:pt idx="314">
                  <c:v>24.624860022396415</c:v>
                </c:pt>
                <c:pt idx="315">
                  <c:v>24.625366908697668</c:v>
                </c:pt>
                <c:pt idx="316">
                  <c:v>24.643662979472786</c:v>
                </c:pt>
                <c:pt idx="317">
                  <c:v>24.696707105719238</c:v>
                </c:pt>
                <c:pt idx="318">
                  <c:v>24.696969696969699</c:v>
                </c:pt>
                <c:pt idx="319">
                  <c:v>24.711971948572383</c:v>
                </c:pt>
                <c:pt idx="320">
                  <c:v>24.714621224534383</c:v>
                </c:pt>
                <c:pt idx="321">
                  <c:v>24.725822532402791</c:v>
                </c:pt>
                <c:pt idx="322">
                  <c:v>24.739039665970772</c:v>
                </c:pt>
                <c:pt idx="323">
                  <c:v>24.75019215987702</c:v>
                </c:pt>
                <c:pt idx="324">
                  <c:v>24.75828729281768</c:v>
                </c:pt>
                <c:pt idx="325">
                  <c:v>24.76563026910366</c:v>
                </c:pt>
                <c:pt idx="326">
                  <c:v>24.776119402985074</c:v>
                </c:pt>
                <c:pt idx="327">
                  <c:v>24.796527400976668</c:v>
                </c:pt>
                <c:pt idx="328">
                  <c:v>24.807637503562269</c:v>
                </c:pt>
                <c:pt idx="329">
                  <c:v>24.824787901143488</c:v>
                </c:pt>
                <c:pt idx="330">
                  <c:v>24.831229820956853</c:v>
                </c:pt>
                <c:pt idx="331">
                  <c:v>24.837545126353792</c:v>
                </c:pt>
                <c:pt idx="332">
                  <c:v>24.89888527177666</c:v>
                </c:pt>
                <c:pt idx="333">
                  <c:v>24.906600249066003</c:v>
                </c:pt>
                <c:pt idx="334">
                  <c:v>24.908102924724311</c:v>
                </c:pt>
                <c:pt idx="335">
                  <c:v>24.910136592379583</c:v>
                </c:pt>
                <c:pt idx="336">
                  <c:v>24.910522548317822</c:v>
                </c:pt>
                <c:pt idx="337">
                  <c:v>24.958263772954925</c:v>
                </c:pt>
                <c:pt idx="338">
                  <c:v>24.964978987392435</c:v>
                </c:pt>
                <c:pt idx="339">
                  <c:v>24.9753815854259</c:v>
                </c:pt>
                <c:pt idx="340">
                  <c:v>24.978668941979524</c:v>
                </c:pt>
                <c:pt idx="341">
                  <c:v>24.989783408255008</c:v>
                </c:pt>
                <c:pt idx="342">
                  <c:v>25.029103608847496</c:v>
                </c:pt>
                <c:pt idx="343">
                  <c:v>25.030589057857018</c:v>
                </c:pt>
                <c:pt idx="344">
                  <c:v>25.033952014486193</c:v>
                </c:pt>
                <c:pt idx="345">
                  <c:v>25.042881646655228</c:v>
                </c:pt>
                <c:pt idx="346">
                  <c:v>25.049789776499225</c:v>
                </c:pt>
                <c:pt idx="347">
                  <c:v>25.057454221958629</c:v>
                </c:pt>
                <c:pt idx="348">
                  <c:v>25.075566750629726</c:v>
                </c:pt>
                <c:pt idx="349">
                  <c:v>25.077262693156733</c:v>
                </c:pt>
                <c:pt idx="350">
                  <c:v>25.084070245360568</c:v>
                </c:pt>
                <c:pt idx="351">
                  <c:v>25.093363975869003</c:v>
                </c:pt>
                <c:pt idx="352">
                  <c:v>25.102159953298308</c:v>
                </c:pt>
                <c:pt idx="353">
                  <c:v>25.111916435727988</c:v>
                </c:pt>
                <c:pt idx="354">
                  <c:v>25.115420129270543</c:v>
                </c:pt>
                <c:pt idx="355">
                  <c:v>25.11811023622047</c:v>
                </c:pt>
                <c:pt idx="356">
                  <c:v>25.119693584423874</c:v>
                </c:pt>
                <c:pt idx="357">
                  <c:v>25.135501355013552</c:v>
                </c:pt>
                <c:pt idx="358">
                  <c:v>25.140428115986037</c:v>
                </c:pt>
                <c:pt idx="359">
                  <c:v>25.147347740667975</c:v>
                </c:pt>
                <c:pt idx="360">
                  <c:v>25.171982489055662</c:v>
                </c:pt>
                <c:pt idx="361">
                  <c:v>25.193929173693085</c:v>
                </c:pt>
                <c:pt idx="362">
                  <c:v>25.219538968166848</c:v>
                </c:pt>
                <c:pt idx="363">
                  <c:v>25.232744783306583</c:v>
                </c:pt>
                <c:pt idx="364">
                  <c:v>25.235764593529904</c:v>
                </c:pt>
                <c:pt idx="365">
                  <c:v>25.243578387953942</c:v>
                </c:pt>
                <c:pt idx="366">
                  <c:v>25.248015873015873</c:v>
                </c:pt>
                <c:pt idx="367">
                  <c:v>25.258573761567771</c:v>
                </c:pt>
                <c:pt idx="368">
                  <c:v>25.289575289575289</c:v>
                </c:pt>
                <c:pt idx="369">
                  <c:v>25.296442687747035</c:v>
                </c:pt>
                <c:pt idx="370">
                  <c:v>25.300213850962329</c:v>
                </c:pt>
                <c:pt idx="371">
                  <c:v>25.321619077502355</c:v>
                </c:pt>
                <c:pt idx="372">
                  <c:v>25.326041228439212</c:v>
                </c:pt>
                <c:pt idx="373">
                  <c:v>25.330590655304142</c:v>
                </c:pt>
                <c:pt idx="374">
                  <c:v>25.332545078332842</c:v>
                </c:pt>
                <c:pt idx="375">
                  <c:v>25.335515548281506</c:v>
                </c:pt>
                <c:pt idx="376">
                  <c:v>25.372895802258682</c:v>
                </c:pt>
                <c:pt idx="377">
                  <c:v>25.385462555066081</c:v>
                </c:pt>
                <c:pt idx="378">
                  <c:v>25.416604113496472</c:v>
                </c:pt>
                <c:pt idx="379">
                  <c:v>25.418604651162791</c:v>
                </c:pt>
                <c:pt idx="380">
                  <c:v>25.41913462503765</c:v>
                </c:pt>
                <c:pt idx="381">
                  <c:v>25.423728813559322</c:v>
                </c:pt>
                <c:pt idx="382">
                  <c:v>25.426105717367854</c:v>
                </c:pt>
                <c:pt idx="383">
                  <c:v>25.437773608505314</c:v>
                </c:pt>
                <c:pt idx="384">
                  <c:v>25.450581395348838</c:v>
                </c:pt>
                <c:pt idx="385">
                  <c:v>25.451307374726788</c:v>
                </c:pt>
                <c:pt idx="386">
                  <c:v>25.452976704055217</c:v>
                </c:pt>
                <c:pt idx="387">
                  <c:v>25.453995157384991</c:v>
                </c:pt>
                <c:pt idx="388">
                  <c:v>25.476489215510544</c:v>
                </c:pt>
                <c:pt idx="389">
                  <c:v>25.478927203065133</c:v>
                </c:pt>
                <c:pt idx="390">
                  <c:v>25.486503452605149</c:v>
                </c:pt>
                <c:pt idx="391">
                  <c:v>25.497512437810943</c:v>
                </c:pt>
                <c:pt idx="392">
                  <c:v>25.523713759007876</c:v>
                </c:pt>
                <c:pt idx="393">
                  <c:v>25.529439143588551</c:v>
                </c:pt>
                <c:pt idx="394">
                  <c:v>25.529632609278629</c:v>
                </c:pt>
                <c:pt idx="395">
                  <c:v>25.534246575342468</c:v>
                </c:pt>
                <c:pt idx="396">
                  <c:v>25.544100801832759</c:v>
                </c:pt>
                <c:pt idx="397">
                  <c:v>25.552050473186121</c:v>
                </c:pt>
                <c:pt idx="398">
                  <c:v>25.555278263039682</c:v>
                </c:pt>
                <c:pt idx="399">
                  <c:v>25.5594177710189</c:v>
                </c:pt>
                <c:pt idx="400">
                  <c:v>25.559519948102498</c:v>
                </c:pt>
                <c:pt idx="401">
                  <c:v>25.561944589649766</c:v>
                </c:pt>
                <c:pt idx="402">
                  <c:v>25.569502556950258</c:v>
                </c:pt>
                <c:pt idx="403">
                  <c:v>25.573292277773273</c:v>
                </c:pt>
                <c:pt idx="404">
                  <c:v>25.574818640108198</c:v>
                </c:pt>
                <c:pt idx="405">
                  <c:v>25.579015905497165</c:v>
                </c:pt>
                <c:pt idx="406">
                  <c:v>25.581395348837212</c:v>
                </c:pt>
                <c:pt idx="407">
                  <c:v>25.599064874342492</c:v>
                </c:pt>
                <c:pt idx="408">
                  <c:v>25.60813799203892</c:v>
                </c:pt>
                <c:pt idx="409">
                  <c:v>25.611325611325615</c:v>
                </c:pt>
                <c:pt idx="410">
                  <c:v>25.623779561727055</c:v>
                </c:pt>
                <c:pt idx="411">
                  <c:v>25.624155024785939</c:v>
                </c:pt>
                <c:pt idx="412">
                  <c:v>25.625493810903343</c:v>
                </c:pt>
                <c:pt idx="413">
                  <c:v>25.628794449262791</c:v>
                </c:pt>
                <c:pt idx="414">
                  <c:v>25.659883958486557</c:v>
                </c:pt>
                <c:pt idx="415">
                  <c:v>25.669618454137971</c:v>
                </c:pt>
                <c:pt idx="416">
                  <c:v>25.678092399403873</c:v>
                </c:pt>
                <c:pt idx="417">
                  <c:v>25.683999427016186</c:v>
                </c:pt>
                <c:pt idx="418">
                  <c:v>25.69832402234637</c:v>
                </c:pt>
                <c:pt idx="419">
                  <c:v>25.708257986738996</c:v>
                </c:pt>
                <c:pt idx="420">
                  <c:v>25.72759022118743</c:v>
                </c:pt>
                <c:pt idx="421">
                  <c:v>25.734170768969616</c:v>
                </c:pt>
                <c:pt idx="422">
                  <c:v>25.753680766534238</c:v>
                </c:pt>
                <c:pt idx="423">
                  <c:v>25.772641762966948</c:v>
                </c:pt>
                <c:pt idx="424">
                  <c:v>25.795489650911335</c:v>
                </c:pt>
                <c:pt idx="425">
                  <c:v>25.808229243203527</c:v>
                </c:pt>
                <c:pt idx="426">
                  <c:v>25.814244064972929</c:v>
                </c:pt>
                <c:pt idx="427">
                  <c:v>25.821212616440597</c:v>
                </c:pt>
                <c:pt idx="428">
                  <c:v>25.83404619332763</c:v>
                </c:pt>
                <c:pt idx="429">
                  <c:v>25.840626439428831</c:v>
                </c:pt>
                <c:pt idx="430">
                  <c:v>25.847047434656339</c:v>
                </c:pt>
                <c:pt idx="431">
                  <c:v>25.847750865051903</c:v>
                </c:pt>
                <c:pt idx="432">
                  <c:v>25.848265345024778</c:v>
                </c:pt>
                <c:pt idx="433">
                  <c:v>25.86416344561016</c:v>
                </c:pt>
                <c:pt idx="434">
                  <c:v>25.869894099848711</c:v>
                </c:pt>
                <c:pt idx="435">
                  <c:v>25.871596503566764</c:v>
                </c:pt>
                <c:pt idx="436">
                  <c:v>25.886262924667651</c:v>
                </c:pt>
                <c:pt idx="437">
                  <c:v>25.895779881447407</c:v>
                </c:pt>
                <c:pt idx="438">
                  <c:v>25.901992460958535</c:v>
                </c:pt>
                <c:pt idx="439">
                  <c:v>25.914771871706066</c:v>
                </c:pt>
                <c:pt idx="440">
                  <c:v>25.924015815712565</c:v>
                </c:pt>
                <c:pt idx="441">
                  <c:v>25.930697769037771</c:v>
                </c:pt>
                <c:pt idx="442">
                  <c:v>25.952045133991536</c:v>
                </c:pt>
                <c:pt idx="443">
                  <c:v>25.963768115942027</c:v>
                </c:pt>
                <c:pt idx="444">
                  <c:v>26.022683828214603</c:v>
                </c:pt>
                <c:pt idx="445">
                  <c:v>26.023029229406553</c:v>
                </c:pt>
                <c:pt idx="446">
                  <c:v>26.023992218739867</c:v>
                </c:pt>
                <c:pt idx="447">
                  <c:v>26.024223972466743</c:v>
                </c:pt>
                <c:pt idx="448">
                  <c:v>26.034063260340634</c:v>
                </c:pt>
                <c:pt idx="449">
                  <c:v>26.049466757431361</c:v>
                </c:pt>
                <c:pt idx="450">
                  <c:v>26.062367449532637</c:v>
                </c:pt>
                <c:pt idx="451">
                  <c:v>26.068376068376072</c:v>
                </c:pt>
                <c:pt idx="452">
                  <c:v>26.070252469813394</c:v>
                </c:pt>
                <c:pt idx="453">
                  <c:v>26.086956521739129</c:v>
                </c:pt>
                <c:pt idx="454">
                  <c:v>26.088602801968953</c:v>
                </c:pt>
                <c:pt idx="455">
                  <c:v>26.089939024390247</c:v>
                </c:pt>
                <c:pt idx="456">
                  <c:v>26.097867001254706</c:v>
                </c:pt>
                <c:pt idx="457">
                  <c:v>26.112412177985949</c:v>
                </c:pt>
                <c:pt idx="458">
                  <c:v>26.115301724137929</c:v>
                </c:pt>
                <c:pt idx="459">
                  <c:v>26.13471167824261</c:v>
                </c:pt>
                <c:pt idx="460">
                  <c:v>26.135135135135133</c:v>
                </c:pt>
                <c:pt idx="461">
                  <c:v>26.150277097564118</c:v>
                </c:pt>
                <c:pt idx="462">
                  <c:v>26.152271987349422</c:v>
                </c:pt>
                <c:pt idx="463">
                  <c:v>26.153846153846157</c:v>
                </c:pt>
                <c:pt idx="464">
                  <c:v>26.156941649899395</c:v>
                </c:pt>
                <c:pt idx="465">
                  <c:v>26.164079822616408</c:v>
                </c:pt>
                <c:pt idx="466">
                  <c:v>26.175456304146689</c:v>
                </c:pt>
                <c:pt idx="467">
                  <c:v>26.213080168776372</c:v>
                </c:pt>
                <c:pt idx="468">
                  <c:v>26.214285714285712</c:v>
                </c:pt>
                <c:pt idx="469">
                  <c:v>26.247306481021049</c:v>
                </c:pt>
                <c:pt idx="470">
                  <c:v>26.250687190764154</c:v>
                </c:pt>
                <c:pt idx="471">
                  <c:v>26.25570776255708</c:v>
                </c:pt>
                <c:pt idx="472">
                  <c:v>26.269584008643974</c:v>
                </c:pt>
                <c:pt idx="473">
                  <c:v>26.278538812785392</c:v>
                </c:pt>
                <c:pt idx="474">
                  <c:v>26.32135306553911</c:v>
                </c:pt>
                <c:pt idx="475">
                  <c:v>26.323268206039074</c:v>
                </c:pt>
                <c:pt idx="476">
                  <c:v>26.323319027181689</c:v>
                </c:pt>
                <c:pt idx="477">
                  <c:v>26.326471440997391</c:v>
                </c:pt>
                <c:pt idx="478">
                  <c:v>26.333113890717581</c:v>
                </c:pt>
                <c:pt idx="479">
                  <c:v>26.342403082109318</c:v>
                </c:pt>
                <c:pt idx="480">
                  <c:v>26.349580712788264</c:v>
                </c:pt>
                <c:pt idx="481">
                  <c:v>26.354195902329497</c:v>
                </c:pt>
                <c:pt idx="482">
                  <c:v>26.365256846540269</c:v>
                </c:pt>
                <c:pt idx="483">
                  <c:v>26.385224274406333</c:v>
                </c:pt>
                <c:pt idx="484">
                  <c:v>26.399625204966032</c:v>
                </c:pt>
                <c:pt idx="485">
                  <c:v>26.40144665461121</c:v>
                </c:pt>
                <c:pt idx="486">
                  <c:v>26.418867664299011</c:v>
                </c:pt>
                <c:pt idx="487">
                  <c:v>26.422838938920538</c:v>
                </c:pt>
                <c:pt idx="488">
                  <c:v>26.447970407865277</c:v>
                </c:pt>
                <c:pt idx="489">
                  <c:v>26.465318658817505</c:v>
                </c:pt>
                <c:pt idx="490">
                  <c:v>26.468141740143068</c:v>
                </c:pt>
                <c:pt idx="491">
                  <c:v>26.473254759746144</c:v>
                </c:pt>
                <c:pt idx="492">
                  <c:v>26.505390481199054</c:v>
                </c:pt>
                <c:pt idx="493">
                  <c:v>26.521310667652131</c:v>
                </c:pt>
                <c:pt idx="494">
                  <c:v>26.591066882666048</c:v>
                </c:pt>
                <c:pt idx="495">
                  <c:v>26.592762487257897</c:v>
                </c:pt>
                <c:pt idx="496">
                  <c:v>26.597398925643201</c:v>
                </c:pt>
                <c:pt idx="497">
                  <c:v>26.60797700323392</c:v>
                </c:pt>
                <c:pt idx="498">
                  <c:v>26.612903225806448</c:v>
                </c:pt>
                <c:pt idx="499">
                  <c:v>26.628075253256149</c:v>
                </c:pt>
                <c:pt idx="500">
                  <c:v>26.641883519206939</c:v>
                </c:pt>
                <c:pt idx="501">
                  <c:v>26.645706425623892</c:v>
                </c:pt>
                <c:pt idx="502">
                  <c:v>26.648599819331526</c:v>
                </c:pt>
                <c:pt idx="503">
                  <c:v>26.651126651126649</c:v>
                </c:pt>
                <c:pt idx="504">
                  <c:v>26.652074213049818</c:v>
                </c:pt>
                <c:pt idx="505">
                  <c:v>26.658163265306122</c:v>
                </c:pt>
                <c:pt idx="506">
                  <c:v>26.66807730286359</c:v>
                </c:pt>
                <c:pt idx="507">
                  <c:v>26.671732522796354</c:v>
                </c:pt>
                <c:pt idx="508">
                  <c:v>26.683471371984158</c:v>
                </c:pt>
                <c:pt idx="509">
                  <c:v>26.685878962536023</c:v>
                </c:pt>
                <c:pt idx="510">
                  <c:v>26.688936243736684</c:v>
                </c:pt>
                <c:pt idx="511">
                  <c:v>26.690312569275104</c:v>
                </c:pt>
                <c:pt idx="512">
                  <c:v>26.691513761467888</c:v>
                </c:pt>
                <c:pt idx="513">
                  <c:v>26.710334788937406</c:v>
                </c:pt>
                <c:pt idx="514">
                  <c:v>26.716816306721668</c:v>
                </c:pt>
                <c:pt idx="515">
                  <c:v>26.724234608052033</c:v>
                </c:pt>
                <c:pt idx="516">
                  <c:v>26.724931002759888</c:v>
                </c:pt>
                <c:pt idx="517">
                  <c:v>26.732144763531547</c:v>
                </c:pt>
                <c:pt idx="518">
                  <c:v>26.734875444839858</c:v>
                </c:pt>
                <c:pt idx="519">
                  <c:v>26.761443524449302</c:v>
                </c:pt>
                <c:pt idx="520">
                  <c:v>26.786615100050447</c:v>
                </c:pt>
                <c:pt idx="521">
                  <c:v>26.7887323943662</c:v>
                </c:pt>
                <c:pt idx="522">
                  <c:v>26.797485819408244</c:v>
                </c:pt>
                <c:pt idx="523">
                  <c:v>26.797518559951182</c:v>
                </c:pt>
                <c:pt idx="524">
                  <c:v>26.800472255017709</c:v>
                </c:pt>
                <c:pt idx="525">
                  <c:v>26.802721088435373</c:v>
                </c:pt>
                <c:pt idx="526">
                  <c:v>26.809519914942342</c:v>
                </c:pt>
                <c:pt idx="527">
                  <c:v>26.831310171619926</c:v>
                </c:pt>
                <c:pt idx="528">
                  <c:v>26.845878136200717</c:v>
                </c:pt>
                <c:pt idx="529">
                  <c:v>26.850258175559382</c:v>
                </c:pt>
                <c:pt idx="530">
                  <c:v>26.850413020364766</c:v>
                </c:pt>
                <c:pt idx="531">
                  <c:v>26.85258964143426</c:v>
                </c:pt>
                <c:pt idx="532">
                  <c:v>26.860285272383571</c:v>
                </c:pt>
                <c:pt idx="533">
                  <c:v>26.869070208728651</c:v>
                </c:pt>
                <c:pt idx="534">
                  <c:v>26.870803995415098</c:v>
                </c:pt>
                <c:pt idx="535">
                  <c:v>26.873297002724794</c:v>
                </c:pt>
                <c:pt idx="536">
                  <c:v>26.876867719704823</c:v>
                </c:pt>
                <c:pt idx="537">
                  <c:v>26.884288747346076</c:v>
                </c:pt>
                <c:pt idx="538">
                  <c:v>26.887311268873116</c:v>
                </c:pt>
                <c:pt idx="539">
                  <c:v>26.888256595964823</c:v>
                </c:pt>
                <c:pt idx="540">
                  <c:v>26.88986953184958</c:v>
                </c:pt>
                <c:pt idx="541">
                  <c:v>26.892275897700852</c:v>
                </c:pt>
                <c:pt idx="542">
                  <c:v>26.894946808510639</c:v>
                </c:pt>
                <c:pt idx="543">
                  <c:v>26.901575470099949</c:v>
                </c:pt>
                <c:pt idx="544">
                  <c:v>26.903691595150526</c:v>
                </c:pt>
                <c:pt idx="545">
                  <c:v>26.908433276223111</c:v>
                </c:pt>
                <c:pt idx="546">
                  <c:v>26.908889708594614</c:v>
                </c:pt>
                <c:pt idx="547">
                  <c:v>26.911031202876696</c:v>
                </c:pt>
                <c:pt idx="548">
                  <c:v>26.91734921816828</c:v>
                </c:pt>
                <c:pt idx="549">
                  <c:v>26.919242273180462</c:v>
                </c:pt>
                <c:pt idx="550">
                  <c:v>26.922889095082287</c:v>
                </c:pt>
                <c:pt idx="551">
                  <c:v>26.92589875275128</c:v>
                </c:pt>
                <c:pt idx="552">
                  <c:v>26.951058201058203</c:v>
                </c:pt>
                <c:pt idx="553">
                  <c:v>26.958290946083419</c:v>
                </c:pt>
                <c:pt idx="554">
                  <c:v>26.962329281104608</c:v>
                </c:pt>
                <c:pt idx="555">
                  <c:v>26.968641114982578</c:v>
                </c:pt>
                <c:pt idx="556">
                  <c:v>26.981327800829874</c:v>
                </c:pt>
                <c:pt idx="557">
                  <c:v>26.993337631635505</c:v>
                </c:pt>
                <c:pt idx="558">
                  <c:v>27.007446166230629</c:v>
                </c:pt>
                <c:pt idx="559">
                  <c:v>27.026378896882491</c:v>
                </c:pt>
                <c:pt idx="560">
                  <c:v>27.03447124613972</c:v>
                </c:pt>
                <c:pt idx="561">
                  <c:v>27.04068298632285</c:v>
                </c:pt>
                <c:pt idx="562">
                  <c:v>27.050649932765573</c:v>
                </c:pt>
                <c:pt idx="563">
                  <c:v>27.052587819580125</c:v>
                </c:pt>
                <c:pt idx="564">
                  <c:v>27.056179775280896</c:v>
                </c:pt>
                <c:pt idx="565">
                  <c:v>27.088700772911302</c:v>
                </c:pt>
                <c:pt idx="566">
                  <c:v>27.089409215898673</c:v>
                </c:pt>
                <c:pt idx="567">
                  <c:v>27.103191048487364</c:v>
                </c:pt>
                <c:pt idx="568">
                  <c:v>27.10997442455243</c:v>
                </c:pt>
                <c:pt idx="569">
                  <c:v>27.111603433951814</c:v>
                </c:pt>
                <c:pt idx="570">
                  <c:v>27.119476268412441</c:v>
                </c:pt>
                <c:pt idx="571">
                  <c:v>27.133199342225474</c:v>
                </c:pt>
                <c:pt idx="572">
                  <c:v>27.134440278521694</c:v>
                </c:pt>
                <c:pt idx="573">
                  <c:v>27.13656387665198</c:v>
                </c:pt>
                <c:pt idx="574">
                  <c:v>27.148817802503476</c:v>
                </c:pt>
                <c:pt idx="575">
                  <c:v>27.192646495595557</c:v>
                </c:pt>
                <c:pt idx="576">
                  <c:v>27.200704225352112</c:v>
                </c:pt>
                <c:pt idx="577">
                  <c:v>27.203260315843096</c:v>
                </c:pt>
                <c:pt idx="578">
                  <c:v>27.207279272072793</c:v>
                </c:pt>
                <c:pt idx="579">
                  <c:v>27.212389380530972</c:v>
                </c:pt>
                <c:pt idx="580">
                  <c:v>27.217125382262996</c:v>
                </c:pt>
                <c:pt idx="581">
                  <c:v>27.222222222222221</c:v>
                </c:pt>
                <c:pt idx="582">
                  <c:v>27.223498523137511</c:v>
                </c:pt>
                <c:pt idx="583">
                  <c:v>27.240366645901933</c:v>
                </c:pt>
                <c:pt idx="584">
                  <c:v>27.247828468581265</c:v>
                </c:pt>
                <c:pt idx="585">
                  <c:v>27.265505305566588</c:v>
                </c:pt>
                <c:pt idx="586">
                  <c:v>27.267818574514042</c:v>
                </c:pt>
                <c:pt idx="587">
                  <c:v>27.281063732232919</c:v>
                </c:pt>
                <c:pt idx="588">
                  <c:v>27.284427284427281</c:v>
                </c:pt>
                <c:pt idx="589">
                  <c:v>27.300995024875625</c:v>
                </c:pt>
                <c:pt idx="590">
                  <c:v>27.308689128359028</c:v>
                </c:pt>
                <c:pt idx="591">
                  <c:v>27.325341050020668</c:v>
                </c:pt>
                <c:pt idx="592">
                  <c:v>27.326150832517136</c:v>
                </c:pt>
                <c:pt idx="593">
                  <c:v>27.331857182396902</c:v>
                </c:pt>
                <c:pt idx="594">
                  <c:v>27.334599556821782</c:v>
                </c:pt>
                <c:pt idx="595">
                  <c:v>27.33608673205989</c:v>
                </c:pt>
                <c:pt idx="596">
                  <c:v>27.34790313053751</c:v>
                </c:pt>
                <c:pt idx="597">
                  <c:v>27.352211927443559</c:v>
                </c:pt>
                <c:pt idx="598">
                  <c:v>27.356020942408378</c:v>
                </c:pt>
                <c:pt idx="599">
                  <c:v>27.382476678251326</c:v>
                </c:pt>
                <c:pt idx="600">
                  <c:v>27.400548696844996</c:v>
                </c:pt>
                <c:pt idx="601">
                  <c:v>27.405063291139243</c:v>
                </c:pt>
                <c:pt idx="602">
                  <c:v>27.439024390243905</c:v>
                </c:pt>
                <c:pt idx="603">
                  <c:v>27.441044630676281</c:v>
                </c:pt>
                <c:pt idx="604">
                  <c:v>27.441997063142438</c:v>
                </c:pt>
                <c:pt idx="605">
                  <c:v>27.447340811879588</c:v>
                </c:pt>
                <c:pt idx="606">
                  <c:v>27.463651050080774</c:v>
                </c:pt>
                <c:pt idx="607">
                  <c:v>27.464788732394368</c:v>
                </c:pt>
                <c:pt idx="608">
                  <c:v>27.47969480679301</c:v>
                </c:pt>
                <c:pt idx="609">
                  <c:v>27.481221832749124</c:v>
                </c:pt>
                <c:pt idx="610">
                  <c:v>27.49529190207156</c:v>
                </c:pt>
                <c:pt idx="611">
                  <c:v>27.502805136516645</c:v>
                </c:pt>
                <c:pt idx="612">
                  <c:v>27.515759981321501</c:v>
                </c:pt>
                <c:pt idx="613">
                  <c:v>27.536945812807883</c:v>
                </c:pt>
                <c:pt idx="614">
                  <c:v>27.548424965760127</c:v>
                </c:pt>
                <c:pt idx="615">
                  <c:v>27.550740537575425</c:v>
                </c:pt>
                <c:pt idx="616">
                  <c:v>27.55834829443447</c:v>
                </c:pt>
                <c:pt idx="617">
                  <c:v>27.57025969405905</c:v>
                </c:pt>
                <c:pt idx="618">
                  <c:v>27.573707104881585</c:v>
                </c:pt>
                <c:pt idx="619">
                  <c:v>27.578334120610926</c:v>
                </c:pt>
                <c:pt idx="620">
                  <c:v>27.581401241606486</c:v>
                </c:pt>
                <c:pt idx="621">
                  <c:v>27.586206896551722</c:v>
                </c:pt>
                <c:pt idx="622">
                  <c:v>27.592425608656445</c:v>
                </c:pt>
                <c:pt idx="623">
                  <c:v>27.600660485202592</c:v>
                </c:pt>
                <c:pt idx="624">
                  <c:v>27.604054345481995</c:v>
                </c:pt>
                <c:pt idx="625">
                  <c:v>27.609090909090909</c:v>
                </c:pt>
                <c:pt idx="626">
                  <c:v>27.618378812199033</c:v>
                </c:pt>
                <c:pt idx="627">
                  <c:v>27.621544327931364</c:v>
                </c:pt>
                <c:pt idx="628">
                  <c:v>27.63952133855766</c:v>
                </c:pt>
                <c:pt idx="629">
                  <c:v>27.649769585253459</c:v>
                </c:pt>
                <c:pt idx="630">
                  <c:v>27.650125506854607</c:v>
                </c:pt>
                <c:pt idx="631">
                  <c:v>27.652787105439891</c:v>
                </c:pt>
                <c:pt idx="632">
                  <c:v>27.6683652389478</c:v>
                </c:pt>
                <c:pt idx="633">
                  <c:v>27.685135377443071</c:v>
                </c:pt>
                <c:pt idx="634">
                  <c:v>27.687626774847867</c:v>
                </c:pt>
                <c:pt idx="635">
                  <c:v>27.696289905090595</c:v>
                </c:pt>
                <c:pt idx="636">
                  <c:v>27.696404793608519</c:v>
                </c:pt>
                <c:pt idx="637">
                  <c:v>27.701993704092342</c:v>
                </c:pt>
                <c:pt idx="638">
                  <c:v>27.702065655266995</c:v>
                </c:pt>
                <c:pt idx="639">
                  <c:v>27.734298571708081</c:v>
                </c:pt>
                <c:pt idx="640">
                  <c:v>27.735730053610848</c:v>
                </c:pt>
                <c:pt idx="641">
                  <c:v>27.740641711229948</c:v>
                </c:pt>
                <c:pt idx="642">
                  <c:v>27.743589743589741</c:v>
                </c:pt>
                <c:pt idx="643">
                  <c:v>27.752617120795904</c:v>
                </c:pt>
                <c:pt idx="644">
                  <c:v>27.753487403706018</c:v>
                </c:pt>
                <c:pt idx="645">
                  <c:v>27.753934191702434</c:v>
                </c:pt>
                <c:pt idx="646">
                  <c:v>27.756029801742642</c:v>
                </c:pt>
                <c:pt idx="647">
                  <c:v>27.765726681127983</c:v>
                </c:pt>
                <c:pt idx="648">
                  <c:v>27.800053461641273</c:v>
                </c:pt>
                <c:pt idx="649">
                  <c:v>27.802775841308069</c:v>
                </c:pt>
                <c:pt idx="650">
                  <c:v>27.807646356033455</c:v>
                </c:pt>
                <c:pt idx="651">
                  <c:v>27.807650944845598</c:v>
                </c:pt>
                <c:pt idx="652">
                  <c:v>27.840756940105326</c:v>
                </c:pt>
                <c:pt idx="653">
                  <c:v>27.850697292863003</c:v>
                </c:pt>
                <c:pt idx="654">
                  <c:v>27.851239669421489</c:v>
                </c:pt>
                <c:pt idx="655">
                  <c:v>27.859649122807017</c:v>
                </c:pt>
                <c:pt idx="656">
                  <c:v>27.871032075785273</c:v>
                </c:pt>
                <c:pt idx="657">
                  <c:v>27.904746683714237</c:v>
                </c:pt>
                <c:pt idx="658">
                  <c:v>27.935470696344701</c:v>
                </c:pt>
                <c:pt idx="659">
                  <c:v>27.935676888556472</c:v>
                </c:pt>
                <c:pt idx="660">
                  <c:v>27.953890489913547</c:v>
                </c:pt>
                <c:pt idx="661">
                  <c:v>27.9595015576324</c:v>
                </c:pt>
                <c:pt idx="662">
                  <c:v>27.960975609756101</c:v>
                </c:pt>
                <c:pt idx="663">
                  <c:v>27.983937967322071</c:v>
                </c:pt>
                <c:pt idx="664">
                  <c:v>28.002026684681642</c:v>
                </c:pt>
                <c:pt idx="665">
                  <c:v>28.003224939532384</c:v>
                </c:pt>
                <c:pt idx="666">
                  <c:v>28.044901777362018</c:v>
                </c:pt>
                <c:pt idx="667">
                  <c:v>28.081300813008131</c:v>
                </c:pt>
                <c:pt idx="668">
                  <c:v>28.095388502842706</c:v>
                </c:pt>
                <c:pt idx="669">
                  <c:v>28.097438051238978</c:v>
                </c:pt>
                <c:pt idx="670">
                  <c:v>28.102647760070269</c:v>
                </c:pt>
                <c:pt idx="671">
                  <c:v>28.105204073450409</c:v>
                </c:pt>
                <c:pt idx="672">
                  <c:v>28.135066089081416</c:v>
                </c:pt>
                <c:pt idx="673">
                  <c:v>28.135091496232505</c:v>
                </c:pt>
                <c:pt idx="674">
                  <c:v>28.138810403535462</c:v>
                </c:pt>
                <c:pt idx="675">
                  <c:v>28.14719173660426</c:v>
                </c:pt>
                <c:pt idx="676">
                  <c:v>28.153471063775182</c:v>
                </c:pt>
                <c:pt idx="677">
                  <c:v>28.158264711789517</c:v>
                </c:pt>
                <c:pt idx="678">
                  <c:v>28.158747300215982</c:v>
                </c:pt>
                <c:pt idx="679">
                  <c:v>28.19854514334617</c:v>
                </c:pt>
                <c:pt idx="680">
                  <c:v>28.200589970501476</c:v>
                </c:pt>
                <c:pt idx="681">
                  <c:v>28.225927595012767</c:v>
                </c:pt>
                <c:pt idx="682">
                  <c:v>28.229200388475235</c:v>
                </c:pt>
                <c:pt idx="683">
                  <c:v>28.240067365842457</c:v>
                </c:pt>
                <c:pt idx="684">
                  <c:v>28.261368856224163</c:v>
                </c:pt>
                <c:pt idx="685">
                  <c:v>28.277153558052436</c:v>
                </c:pt>
                <c:pt idx="686">
                  <c:v>28.284720363928283</c:v>
                </c:pt>
                <c:pt idx="687">
                  <c:v>28.286852589641438</c:v>
                </c:pt>
                <c:pt idx="688">
                  <c:v>28.288169200264374</c:v>
                </c:pt>
                <c:pt idx="689">
                  <c:v>28.296844485558637</c:v>
                </c:pt>
                <c:pt idx="690">
                  <c:v>28.30188679245283</c:v>
                </c:pt>
                <c:pt idx="691">
                  <c:v>28.307456811720972</c:v>
                </c:pt>
                <c:pt idx="692">
                  <c:v>28.32718739523969</c:v>
                </c:pt>
                <c:pt idx="693">
                  <c:v>28.354906516207546</c:v>
                </c:pt>
                <c:pt idx="694">
                  <c:v>28.373702422145332</c:v>
                </c:pt>
                <c:pt idx="695">
                  <c:v>28.389715832205681</c:v>
                </c:pt>
                <c:pt idx="696">
                  <c:v>28.394349956759875</c:v>
                </c:pt>
                <c:pt idx="697">
                  <c:v>28.427547409490973</c:v>
                </c:pt>
                <c:pt idx="698">
                  <c:v>28.437617085050583</c:v>
                </c:pt>
                <c:pt idx="699">
                  <c:v>28.437903947499255</c:v>
                </c:pt>
                <c:pt idx="700">
                  <c:v>28.439519852262237</c:v>
                </c:pt>
                <c:pt idx="701">
                  <c:v>28.465042929735411</c:v>
                </c:pt>
                <c:pt idx="702">
                  <c:v>28.468368479467259</c:v>
                </c:pt>
                <c:pt idx="703">
                  <c:v>28.47511645011032</c:v>
                </c:pt>
                <c:pt idx="704">
                  <c:v>28.478785788202828</c:v>
                </c:pt>
                <c:pt idx="705">
                  <c:v>28.490718321226794</c:v>
                </c:pt>
                <c:pt idx="706">
                  <c:v>28.497007315451118</c:v>
                </c:pt>
                <c:pt idx="707">
                  <c:v>28.49878165059858</c:v>
                </c:pt>
                <c:pt idx="708">
                  <c:v>28.502594514455154</c:v>
                </c:pt>
                <c:pt idx="709">
                  <c:v>28.538300997139988</c:v>
                </c:pt>
                <c:pt idx="710">
                  <c:v>28.539526574363556</c:v>
                </c:pt>
                <c:pt idx="711">
                  <c:v>28.543657864895511</c:v>
                </c:pt>
                <c:pt idx="712">
                  <c:v>28.548424200598117</c:v>
                </c:pt>
                <c:pt idx="713">
                  <c:v>28.564604728922856</c:v>
                </c:pt>
                <c:pt idx="714">
                  <c:v>28.581560283687946</c:v>
                </c:pt>
                <c:pt idx="715">
                  <c:v>28.588122808881334</c:v>
                </c:pt>
                <c:pt idx="716">
                  <c:v>28.605240912933223</c:v>
                </c:pt>
                <c:pt idx="717">
                  <c:v>28.608809419973834</c:v>
                </c:pt>
                <c:pt idx="718">
                  <c:v>28.615702479338843</c:v>
                </c:pt>
                <c:pt idx="719">
                  <c:v>28.618843683083512</c:v>
                </c:pt>
                <c:pt idx="720">
                  <c:v>28.622582955359277</c:v>
                </c:pt>
                <c:pt idx="721">
                  <c:v>28.631138975966564</c:v>
                </c:pt>
                <c:pt idx="722">
                  <c:v>28.635547576301619</c:v>
                </c:pt>
                <c:pt idx="723">
                  <c:v>28.639177973916478</c:v>
                </c:pt>
                <c:pt idx="724">
                  <c:v>28.653185806943917</c:v>
                </c:pt>
                <c:pt idx="725">
                  <c:v>28.664495114006517</c:v>
                </c:pt>
                <c:pt idx="726">
                  <c:v>28.669275929549904</c:v>
                </c:pt>
                <c:pt idx="727">
                  <c:v>28.670012547051442</c:v>
                </c:pt>
                <c:pt idx="728">
                  <c:v>28.674069235793599</c:v>
                </c:pt>
                <c:pt idx="729">
                  <c:v>28.685334003013562</c:v>
                </c:pt>
                <c:pt idx="730">
                  <c:v>28.708217270194986</c:v>
                </c:pt>
                <c:pt idx="731">
                  <c:v>28.712273641851105</c:v>
                </c:pt>
                <c:pt idx="732">
                  <c:v>28.722906595976923</c:v>
                </c:pt>
                <c:pt idx="733">
                  <c:v>28.779761904761902</c:v>
                </c:pt>
                <c:pt idx="734">
                  <c:v>28.808158062460166</c:v>
                </c:pt>
                <c:pt idx="735">
                  <c:v>28.834831112488381</c:v>
                </c:pt>
                <c:pt idx="736">
                  <c:v>28.855325914149443</c:v>
                </c:pt>
                <c:pt idx="737">
                  <c:v>28.855799373040753</c:v>
                </c:pt>
                <c:pt idx="738">
                  <c:v>28.856807117676681</c:v>
                </c:pt>
                <c:pt idx="739">
                  <c:v>28.861632809505554</c:v>
                </c:pt>
                <c:pt idx="740">
                  <c:v>28.861657529829088</c:v>
                </c:pt>
                <c:pt idx="741">
                  <c:v>28.866409427468977</c:v>
                </c:pt>
                <c:pt idx="742">
                  <c:v>28.869923484402587</c:v>
                </c:pt>
                <c:pt idx="743">
                  <c:v>28.879020320279906</c:v>
                </c:pt>
                <c:pt idx="744">
                  <c:v>28.911491019259898</c:v>
                </c:pt>
                <c:pt idx="745">
                  <c:v>28.925154755205401</c:v>
                </c:pt>
                <c:pt idx="746">
                  <c:v>28.931279041330399</c:v>
                </c:pt>
                <c:pt idx="747">
                  <c:v>28.933051571422148</c:v>
                </c:pt>
                <c:pt idx="748">
                  <c:v>28.940027894002789</c:v>
                </c:pt>
                <c:pt idx="749">
                  <c:v>28.945806123314394</c:v>
                </c:pt>
                <c:pt idx="750">
                  <c:v>28.957286432160807</c:v>
                </c:pt>
                <c:pt idx="751">
                  <c:v>28.973594986129665</c:v>
                </c:pt>
                <c:pt idx="752">
                  <c:v>28.975960304559845</c:v>
                </c:pt>
                <c:pt idx="753">
                  <c:v>28.977900552486187</c:v>
                </c:pt>
                <c:pt idx="754">
                  <c:v>28.986960882647946</c:v>
                </c:pt>
                <c:pt idx="755">
                  <c:v>28.987134980600366</c:v>
                </c:pt>
                <c:pt idx="756">
                  <c:v>28.996865203761757</c:v>
                </c:pt>
                <c:pt idx="757">
                  <c:v>28.996865203761757</c:v>
                </c:pt>
                <c:pt idx="758">
                  <c:v>28.998316498316502</c:v>
                </c:pt>
                <c:pt idx="759">
                  <c:v>28.999106344950849</c:v>
                </c:pt>
                <c:pt idx="760">
                  <c:v>29.040124140988695</c:v>
                </c:pt>
                <c:pt idx="761">
                  <c:v>29.043478260869566</c:v>
                </c:pt>
                <c:pt idx="762">
                  <c:v>29.04389657245941</c:v>
                </c:pt>
                <c:pt idx="763">
                  <c:v>29.051246537396118</c:v>
                </c:pt>
                <c:pt idx="764">
                  <c:v>29.05859750240154</c:v>
                </c:pt>
                <c:pt idx="765">
                  <c:v>29.064182797263861</c:v>
                </c:pt>
                <c:pt idx="766">
                  <c:v>29.066593886462883</c:v>
                </c:pt>
                <c:pt idx="767">
                  <c:v>29.068068945369557</c:v>
                </c:pt>
                <c:pt idx="768">
                  <c:v>29.079659706109823</c:v>
                </c:pt>
                <c:pt idx="769">
                  <c:v>29.082035455393669</c:v>
                </c:pt>
                <c:pt idx="770">
                  <c:v>29.089486042264546</c:v>
                </c:pt>
                <c:pt idx="771">
                  <c:v>29.11196911196911</c:v>
                </c:pt>
                <c:pt idx="772">
                  <c:v>29.112694300518132</c:v>
                </c:pt>
                <c:pt idx="773">
                  <c:v>29.127234490010519</c:v>
                </c:pt>
                <c:pt idx="774">
                  <c:v>29.133858267716533</c:v>
                </c:pt>
                <c:pt idx="775">
                  <c:v>29.146680131279979</c:v>
                </c:pt>
                <c:pt idx="776">
                  <c:v>29.148531011969531</c:v>
                </c:pt>
                <c:pt idx="777">
                  <c:v>29.153405474220239</c:v>
                </c:pt>
                <c:pt idx="778">
                  <c:v>29.15652879156529</c:v>
                </c:pt>
                <c:pt idx="779">
                  <c:v>29.161947904869763</c:v>
                </c:pt>
                <c:pt idx="780">
                  <c:v>29.16256157635468</c:v>
                </c:pt>
                <c:pt idx="781">
                  <c:v>29.182156133828997</c:v>
                </c:pt>
                <c:pt idx="782">
                  <c:v>29.18602302565138</c:v>
                </c:pt>
                <c:pt idx="783">
                  <c:v>29.190751445086704</c:v>
                </c:pt>
                <c:pt idx="784">
                  <c:v>29.227200586009033</c:v>
                </c:pt>
                <c:pt idx="785">
                  <c:v>29.229541979658315</c:v>
                </c:pt>
                <c:pt idx="786">
                  <c:v>29.249667994687918</c:v>
                </c:pt>
                <c:pt idx="787">
                  <c:v>29.254302103250478</c:v>
                </c:pt>
                <c:pt idx="788">
                  <c:v>29.254332930270056</c:v>
                </c:pt>
                <c:pt idx="789">
                  <c:v>29.271763031949295</c:v>
                </c:pt>
                <c:pt idx="790">
                  <c:v>29.281767955801101</c:v>
                </c:pt>
                <c:pt idx="791">
                  <c:v>29.299539170506911</c:v>
                </c:pt>
                <c:pt idx="792">
                  <c:v>29.305499799277403</c:v>
                </c:pt>
                <c:pt idx="793">
                  <c:v>29.30660627379174</c:v>
                </c:pt>
                <c:pt idx="794">
                  <c:v>29.316770186335404</c:v>
                </c:pt>
                <c:pt idx="795">
                  <c:v>29.341236696753338</c:v>
                </c:pt>
                <c:pt idx="796">
                  <c:v>29.346433148227252</c:v>
                </c:pt>
                <c:pt idx="797">
                  <c:v>29.351710056151099</c:v>
                </c:pt>
                <c:pt idx="798">
                  <c:v>29.363905325443785</c:v>
                </c:pt>
                <c:pt idx="799">
                  <c:v>29.365079365079367</c:v>
                </c:pt>
                <c:pt idx="800">
                  <c:v>29.377593360995853</c:v>
                </c:pt>
                <c:pt idx="801">
                  <c:v>29.390103567318761</c:v>
                </c:pt>
                <c:pt idx="802">
                  <c:v>29.391088597126018</c:v>
                </c:pt>
                <c:pt idx="803">
                  <c:v>29.40809968847352</c:v>
                </c:pt>
                <c:pt idx="804">
                  <c:v>29.416689924644153</c:v>
                </c:pt>
                <c:pt idx="805">
                  <c:v>29.433650268706074</c:v>
                </c:pt>
                <c:pt idx="806">
                  <c:v>29.436090225563909</c:v>
                </c:pt>
                <c:pt idx="807">
                  <c:v>29.445668757416509</c:v>
                </c:pt>
                <c:pt idx="808">
                  <c:v>29.457228174951695</c:v>
                </c:pt>
                <c:pt idx="809">
                  <c:v>29.457527333894028</c:v>
                </c:pt>
                <c:pt idx="810">
                  <c:v>29.461632581716486</c:v>
                </c:pt>
                <c:pt idx="811">
                  <c:v>29.463307776560789</c:v>
                </c:pt>
                <c:pt idx="812">
                  <c:v>29.467296021577884</c:v>
                </c:pt>
                <c:pt idx="813">
                  <c:v>29.468177855274629</c:v>
                </c:pt>
                <c:pt idx="814">
                  <c:v>29.496699669966997</c:v>
                </c:pt>
                <c:pt idx="815">
                  <c:v>29.498767460969599</c:v>
                </c:pt>
                <c:pt idx="816">
                  <c:v>29.503407984420644</c:v>
                </c:pt>
                <c:pt idx="817">
                  <c:v>29.506641366223906</c:v>
                </c:pt>
                <c:pt idx="818">
                  <c:v>29.543403717740478</c:v>
                </c:pt>
                <c:pt idx="819">
                  <c:v>29.545136459062281</c:v>
                </c:pt>
                <c:pt idx="820">
                  <c:v>29.546120058565155</c:v>
                </c:pt>
                <c:pt idx="821">
                  <c:v>29.546531837573077</c:v>
                </c:pt>
                <c:pt idx="822">
                  <c:v>29.559841012807304</c:v>
                </c:pt>
                <c:pt idx="823">
                  <c:v>29.56152758132956</c:v>
                </c:pt>
                <c:pt idx="824">
                  <c:v>29.566626164439043</c:v>
                </c:pt>
                <c:pt idx="825">
                  <c:v>29.571565342269029</c:v>
                </c:pt>
                <c:pt idx="826">
                  <c:v>29.580678900827234</c:v>
                </c:pt>
                <c:pt idx="827">
                  <c:v>29.593880896011655</c:v>
                </c:pt>
                <c:pt idx="828">
                  <c:v>29.596183336173116</c:v>
                </c:pt>
                <c:pt idx="829">
                  <c:v>29.59625090122567</c:v>
                </c:pt>
                <c:pt idx="830">
                  <c:v>29.59778937672705</c:v>
                </c:pt>
                <c:pt idx="831">
                  <c:v>29.620632623526976</c:v>
                </c:pt>
                <c:pt idx="832">
                  <c:v>29.621865677658633</c:v>
                </c:pt>
                <c:pt idx="833">
                  <c:v>29.626616773773691</c:v>
                </c:pt>
                <c:pt idx="834">
                  <c:v>29.629152716971412</c:v>
                </c:pt>
                <c:pt idx="835">
                  <c:v>29.63820549927641</c:v>
                </c:pt>
                <c:pt idx="836">
                  <c:v>29.646964428991708</c:v>
                </c:pt>
                <c:pt idx="837">
                  <c:v>29.652877561824091</c:v>
                </c:pt>
                <c:pt idx="838">
                  <c:v>29.658536585365852</c:v>
                </c:pt>
                <c:pt idx="839">
                  <c:v>29.664889565879665</c:v>
                </c:pt>
                <c:pt idx="840">
                  <c:v>29.66968147856862</c:v>
                </c:pt>
                <c:pt idx="841">
                  <c:v>29.675273865414709</c:v>
                </c:pt>
                <c:pt idx="842">
                  <c:v>29.677074993327995</c:v>
                </c:pt>
                <c:pt idx="843">
                  <c:v>29.687775621802786</c:v>
                </c:pt>
                <c:pt idx="844">
                  <c:v>29.706533776301221</c:v>
                </c:pt>
                <c:pt idx="845">
                  <c:v>29.717351478670505</c:v>
                </c:pt>
                <c:pt idx="846">
                  <c:v>29.724770642201836</c:v>
                </c:pt>
                <c:pt idx="847">
                  <c:v>29.746281714785649</c:v>
                </c:pt>
                <c:pt idx="848">
                  <c:v>29.756795422031473</c:v>
                </c:pt>
                <c:pt idx="849">
                  <c:v>29.757391963608793</c:v>
                </c:pt>
                <c:pt idx="850">
                  <c:v>29.761126842372761</c:v>
                </c:pt>
                <c:pt idx="851">
                  <c:v>29.762040305134917</c:v>
                </c:pt>
                <c:pt idx="852">
                  <c:v>29.766693483507645</c:v>
                </c:pt>
                <c:pt idx="853">
                  <c:v>29.772591262716936</c:v>
                </c:pt>
                <c:pt idx="854">
                  <c:v>29.776072658941434</c:v>
                </c:pt>
                <c:pt idx="855">
                  <c:v>29.781045487597961</c:v>
                </c:pt>
                <c:pt idx="856">
                  <c:v>29.786875579142446</c:v>
                </c:pt>
                <c:pt idx="857">
                  <c:v>29.790686354048351</c:v>
                </c:pt>
                <c:pt idx="858">
                  <c:v>29.80821917808219</c:v>
                </c:pt>
                <c:pt idx="859">
                  <c:v>29.809624031378551</c:v>
                </c:pt>
                <c:pt idx="860">
                  <c:v>29.814779209126453</c:v>
                </c:pt>
                <c:pt idx="861">
                  <c:v>29.831804281345565</c:v>
                </c:pt>
                <c:pt idx="862">
                  <c:v>29.833522512296636</c:v>
                </c:pt>
                <c:pt idx="863">
                  <c:v>29.847256857855363</c:v>
                </c:pt>
                <c:pt idx="864">
                  <c:v>29.900432465050791</c:v>
                </c:pt>
                <c:pt idx="865">
                  <c:v>29.902271861911412</c:v>
                </c:pt>
                <c:pt idx="866">
                  <c:v>29.922268728111383</c:v>
                </c:pt>
                <c:pt idx="867">
                  <c:v>29.923664122137406</c:v>
                </c:pt>
                <c:pt idx="868">
                  <c:v>29.935391241923902</c:v>
                </c:pt>
                <c:pt idx="869">
                  <c:v>29.950936663693128</c:v>
                </c:pt>
                <c:pt idx="870">
                  <c:v>29.959040374488005</c:v>
                </c:pt>
                <c:pt idx="871">
                  <c:v>29.960053262316912</c:v>
                </c:pt>
                <c:pt idx="872">
                  <c:v>29.974207811348563</c:v>
                </c:pt>
                <c:pt idx="873">
                  <c:v>29.984076433121022</c:v>
                </c:pt>
                <c:pt idx="874">
                  <c:v>30.029801534461985</c:v>
                </c:pt>
                <c:pt idx="875">
                  <c:v>30.034432966788849</c:v>
                </c:pt>
                <c:pt idx="876">
                  <c:v>30.079681274900398</c:v>
                </c:pt>
                <c:pt idx="877">
                  <c:v>30.085959885386821</c:v>
                </c:pt>
                <c:pt idx="878">
                  <c:v>30.089643783911303</c:v>
                </c:pt>
                <c:pt idx="879">
                  <c:v>30.09305088101366</c:v>
                </c:pt>
                <c:pt idx="880">
                  <c:v>30.093624609897457</c:v>
                </c:pt>
                <c:pt idx="881">
                  <c:v>30.111306385471586</c:v>
                </c:pt>
                <c:pt idx="882">
                  <c:v>30.114722753346079</c:v>
                </c:pt>
                <c:pt idx="883">
                  <c:v>30.135093644458088</c:v>
                </c:pt>
                <c:pt idx="884">
                  <c:v>30.143663417136995</c:v>
                </c:pt>
                <c:pt idx="885">
                  <c:v>30.151764490766137</c:v>
                </c:pt>
                <c:pt idx="886">
                  <c:v>30.162552679108973</c:v>
                </c:pt>
                <c:pt idx="887">
                  <c:v>30.173260925782259</c:v>
                </c:pt>
                <c:pt idx="888">
                  <c:v>30.175646339056637</c:v>
                </c:pt>
                <c:pt idx="889">
                  <c:v>30.180180180180184</c:v>
                </c:pt>
                <c:pt idx="890">
                  <c:v>30.181456243779191</c:v>
                </c:pt>
                <c:pt idx="891">
                  <c:v>30.194949047408066</c:v>
                </c:pt>
                <c:pt idx="892">
                  <c:v>30.204962243797194</c:v>
                </c:pt>
                <c:pt idx="893">
                  <c:v>30.20533880903491</c:v>
                </c:pt>
                <c:pt idx="894">
                  <c:v>30.207914151576119</c:v>
                </c:pt>
                <c:pt idx="895">
                  <c:v>30.213055303717134</c:v>
                </c:pt>
                <c:pt idx="896">
                  <c:v>30.214952007570638</c:v>
                </c:pt>
                <c:pt idx="897">
                  <c:v>30.222391180383955</c:v>
                </c:pt>
                <c:pt idx="898">
                  <c:v>30.230143623464269</c:v>
                </c:pt>
                <c:pt idx="899">
                  <c:v>30.24348568987612</c:v>
                </c:pt>
                <c:pt idx="900">
                  <c:v>30.245346869712353</c:v>
                </c:pt>
                <c:pt idx="901">
                  <c:v>30.247626379266102</c:v>
                </c:pt>
                <c:pt idx="902">
                  <c:v>30.250803063998021</c:v>
                </c:pt>
                <c:pt idx="903">
                  <c:v>30.252701843610936</c:v>
                </c:pt>
                <c:pt idx="904">
                  <c:v>30.255402750491161</c:v>
                </c:pt>
                <c:pt idx="905">
                  <c:v>30.281690140845068</c:v>
                </c:pt>
                <c:pt idx="906">
                  <c:v>30.282771704761046</c:v>
                </c:pt>
                <c:pt idx="907">
                  <c:v>30.284998434074538</c:v>
                </c:pt>
                <c:pt idx="908">
                  <c:v>30.289330922242314</c:v>
                </c:pt>
                <c:pt idx="909">
                  <c:v>30.297450424929178</c:v>
                </c:pt>
                <c:pt idx="910">
                  <c:v>30.313014827018119</c:v>
                </c:pt>
                <c:pt idx="911">
                  <c:v>30.325023666771848</c:v>
                </c:pt>
                <c:pt idx="912">
                  <c:v>30.335065400465865</c:v>
                </c:pt>
                <c:pt idx="913">
                  <c:v>30.361090641120121</c:v>
                </c:pt>
                <c:pt idx="914">
                  <c:v>30.366872502724302</c:v>
                </c:pt>
                <c:pt idx="915">
                  <c:v>30.385487528344672</c:v>
                </c:pt>
                <c:pt idx="916">
                  <c:v>30.4046938468482</c:v>
                </c:pt>
                <c:pt idx="917">
                  <c:v>30.419618528610354</c:v>
                </c:pt>
                <c:pt idx="918">
                  <c:v>30.429428967215639</c:v>
                </c:pt>
                <c:pt idx="919">
                  <c:v>30.446798710271768</c:v>
                </c:pt>
                <c:pt idx="920">
                  <c:v>30.45096322241681</c:v>
                </c:pt>
                <c:pt idx="921">
                  <c:v>30.45596936999652</c:v>
                </c:pt>
                <c:pt idx="922">
                  <c:v>30.459954969443555</c:v>
                </c:pt>
                <c:pt idx="923">
                  <c:v>30.461073318216176</c:v>
                </c:pt>
                <c:pt idx="924">
                  <c:v>30.469852792901797</c:v>
                </c:pt>
                <c:pt idx="925">
                  <c:v>30.471124620060792</c:v>
                </c:pt>
                <c:pt idx="926">
                  <c:v>30.486858156814904</c:v>
                </c:pt>
                <c:pt idx="927">
                  <c:v>30.499766464269033</c:v>
                </c:pt>
                <c:pt idx="928">
                  <c:v>30.50257731958763</c:v>
                </c:pt>
                <c:pt idx="929">
                  <c:v>30.503380916604055</c:v>
                </c:pt>
                <c:pt idx="930">
                  <c:v>30.509764138980472</c:v>
                </c:pt>
                <c:pt idx="931">
                  <c:v>30.510230510230514</c:v>
                </c:pt>
                <c:pt idx="932">
                  <c:v>30.512734584450403</c:v>
                </c:pt>
                <c:pt idx="933">
                  <c:v>30.531193116001987</c:v>
                </c:pt>
                <c:pt idx="934">
                  <c:v>30.536306116300089</c:v>
                </c:pt>
                <c:pt idx="935">
                  <c:v>30.537883169462116</c:v>
                </c:pt>
                <c:pt idx="936">
                  <c:v>30.557249115961465</c:v>
                </c:pt>
                <c:pt idx="937">
                  <c:v>30.566534914361</c:v>
                </c:pt>
                <c:pt idx="938">
                  <c:v>30.568720379146917</c:v>
                </c:pt>
                <c:pt idx="939">
                  <c:v>30.582988212806626</c:v>
                </c:pt>
                <c:pt idx="940">
                  <c:v>30.590146182999455</c:v>
                </c:pt>
                <c:pt idx="941">
                  <c:v>30.599058153542874</c:v>
                </c:pt>
                <c:pt idx="942">
                  <c:v>30.603283696067201</c:v>
                </c:pt>
                <c:pt idx="943">
                  <c:v>30.614785992217897</c:v>
                </c:pt>
                <c:pt idx="944">
                  <c:v>30.630184474433577</c:v>
                </c:pt>
                <c:pt idx="945">
                  <c:v>30.638973409181109</c:v>
                </c:pt>
                <c:pt idx="946">
                  <c:v>30.640295005028495</c:v>
                </c:pt>
                <c:pt idx="947">
                  <c:v>30.648579906740142</c:v>
                </c:pt>
                <c:pt idx="948">
                  <c:v>30.648744723394799</c:v>
                </c:pt>
                <c:pt idx="949">
                  <c:v>30.649350649350648</c:v>
                </c:pt>
                <c:pt idx="950">
                  <c:v>30.669300311479148</c:v>
                </c:pt>
                <c:pt idx="951">
                  <c:v>30.693900391717964</c:v>
                </c:pt>
                <c:pt idx="952">
                  <c:v>30.7114765820522</c:v>
                </c:pt>
                <c:pt idx="953">
                  <c:v>30.720783764870539</c:v>
                </c:pt>
                <c:pt idx="954">
                  <c:v>30.722663639803255</c:v>
                </c:pt>
                <c:pt idx="955">
                  <c:v>30.723256821134694</c:v>
                </c:pt>
                <c:pt idx="956">
                  <c:v>30.730498102099311</c:v>
                </c:pt>
                <c:pt idx="957">
                  <c:v>30.731969860064584</c:v>
                </c:pt>
                <c:pt idx="958">
                  <c:v>30.737913486005091</c:v>
                </c:pt>
                <c:pt idx="959">
                  <c:v>30.750878955298845</c:v>
                </c:pt>
                <c:pt idx="960">
                  <c:v>30.751242326805027</c:v>
                </c:pt>
                <c:pt idx="961">
                  <c:v>30.764989662301861</c:v>
                </c:pt>
                <c:pt idx="962">
                  <c:v>30.791599353796446</c:v>
                </c:pt>
                <c:pt idx="963">
                  <c:v>30.796263756589294</c:v>
                </c:pt>
                <c:pt idx="964">
                  <c:v>30.842546702249336</c:v>
                </c:pt>
                <c:pt idx="965">
                  <c:v>30.864197530864196</c:v>
                </c:pt>
                <c:pt idx="966">
                  <c:v>30.869771863117872</c:v>
                </c:pt>
                <c:pt idx="967">
                  <c:v>30.873103958564556</c:v>
                </c:pt>
                <c:pt idx="968">
                  <c:v>30.88062622309198</c:v>
                </c:pt>
                <c:pt idx="969">
                  <c:v>30.882446234853774</c:v>
                </c:pt>
                <c:pt idx="970">
                  <c:v>30.897138437741685</c:v>
                </c:pt>
                <c:pt idx="971">
                  <c:v>30.905119194605373</c:v>
                </c:pt>
                <c:pt idx="972">
                  <c:v>30.911077721622732</c:v>
                </c:pt>
                <c:pt idx="973">
                  <c:v>30.911092760803744</c:v>
                </c:pt>
                <c:pt idx="974">
                  <c:v>30.913121795760013</c:v>
                </c:pt>
                <c:pt idx="975">
                  <c:v>30.918824429148913</c:v>
                </c:pt>
                <c:pt idx="976">
                  <c:v>30.920947987911561</c:v>
                </c:pt>
                <c:pt idx="977">
                  <c:v>30.938292476754015</c:v>
                </c:pt>
                <c:pt idx="978">
                  <c:v>30.94086021505376</c:v>
                </c:pt>
                <c:pt idx="979">
                  <c:v>30.944793730083543</c:v>
                </c:pt>
                <c:pt idx="980">
                  <c:v>30.965005302226935</c:v>
                </c:pt>
                <c:pt idx="981">
                  <c:v>30.972706504749308</c:v>
                </c:pt>
                <c:pt idx="982">
                  <c:v>30.976129104561245</c:v>
                </c:pt>
                <c:pt idx="983">
                  <c:v>30.979465209041219</c:v>
                </c:pt>
                <c:pt idx="984">
                  <c:v>30.980842911877392</c:v>
                </c:pt>
                <c:pt idx="985">
                  <c:v>30.986639260020553</c:v>
                </c:pt>
                <c:pt idx="986">
                  <c:v>31.009615384615387</c:v>
                </c:pt>
                <c:pt idx="987">
                  <c:v>31.017369727047146</c:v>
                </c:pt>
                <c:pt idx="988">
                  <c:v>31.019404208800218</c:v>
                </c:pt>
                <c:pt idx="989">
                  <c:v>31.037248262341826</c:v>
                </c:pt>
                <c:pt idx="990">
                  <c:v>31.059129304743337</c:v>
                </c:pt>
                <c:pt idx="991">
                  <c:v>31.083953241232731</c:v>
                </c:pt>
                <c:pt idx="992">
                  <c:v>31.091021891340954</c:v>
                </c:pt>
                <c:pt idx="993">
                  <c:v>31.101857783472131</c:v>
                </c:pt>
                <c:pt idx="994">
                  <c:v>31.109107303877366</c:v>
                </c:pt>
                <c:pt idx="995">
                  <c:v>31.120482803751909</c:v>
                </c:pt>
                <c:pt idx="996">
                  <c:v>31.140224589691911</c:v>
                </c:pt>
                <c:pt idx="997">
                  <c:v>31.14054087505415</c:v>
                </c:pt>
                <c:pt idx="998">
                  <c:v>31.146870312286921</c:v>
                </c:pt>
                <c:pt idx="999">
                  <c:v>31.154537286612761</c:v>
                </c:pt>
                <c:pt idx="1000">
                  <c:v>31.160968660968663</c:v>
                </c:pt>
                <c:pt idx="1001">
                  <c:v>31.184186218363202</c:v>
                </c:pt>
                <c:pt idx="1002">
                  <c:v>31.204258150365931</c:v>
                </c:pt>
                <c:pt idx="1003">
                  <c:v>31.208873848467753</c:v>
                </c:pt>
                <c:pt idx="1004">
                  <c:v>31.210668264908602</c:v>
                </c:pt>
                <c:pt idx="1005">
                  <c:v>31.215141263600621</c:v>
                </c:pt>
                <c:pt idx="1006">
                  <c:v>31.24452234881683</c:v>
                </c:pt>
                <c:pt idx="1007">
                  <c:v>31.259484066767829</c:v>
                </c:pt>
                <c:pt idx="1008">
                  <c:v>31.279279279279283</c:v>
                </c:pt>
                <c:pt idx="1009">
                  <c:v>31.287286225639665</c:v>
                </c:pt>
                <c:pt idx="1010">
                  <c:v>31.289592760180994</c:v>
                </c:pt>
                <c:pt idx="1011">
                  <c:v>31.29487617838128</c:v>
                </c:pt>
                <c:pt idx="1012">
                  <c:v>31.299909442660738</c:v>
                </c:pt>
                <c:pt idx="1013">
                  <c:v>31.31423573146731</c:v>
                </c:pt>
                <c:pt idx="1014">
                  <c:v>31.350844277673545</c:v>
                </c:pt>
                <c:pt idx="1015">
                  <c:v>31.353847698408714</c:v>
                </c:pt>
                <c:pt idx="1016">
                  <c:v>31.376132815474833</c:v>
                </c:pt>
                <c:pt idx="1017">
                  <c:v>31.377849869334057</c:v>
                </c:pt>
                <c:pt idx="1018">
                  <c:v>31.398900427611487</c:v>
                </c:pt>
                <c:pt idx="1019">
                  <c:v>31.421376608841634</c:v>
                </c:pt>
                <c:pt idx="1020">
                  <c:v>31.422189128816086</c:v>
                </c:pt>
                <c:pt idx="1021">
                  <c:v>31.439576311988443</c:v>
                </c:pt>
                <c:pt idx="1022">
                  <c:v>31.443584070796462</c:v>
                </c:pt>
                <c:pt idx="1023">
                  <c:v>31.448275862068964</c:v>
                </c:pt>
                <c:pt idx="1024">
                  <c:v>31.466726517787002</c:v>
                </c:pt>
                <c:pt idx="1025">
                  <c:v>31.473456121343446</c:v>
                </c:pt>
                <c:pt idx="1026">
                  <c:v>31.506849315068493</c:v>
                </c:pt>
                <c:pt idx="1027">
                  <c:v>31.511774222541796</c:v>
                </c:pt>
                <c:pt idx="1028">
                  <c:v>31.513366560942458</c:v>
                </c:pt>
                <c:pt idx="1029">
                  <c:v>31.519880290722529</c:v>
                </c:pt>
                <c:pt idx="1030">
                  <c:v>31.538063179699638</c:v>
                </c:pt>
                <c:pt idx="1031">
                  <c:v>31.578947368421051</c:v>
                </c:pt>
                <c:pt idx="1032">
                  <c:v>31.599622878692646</c:v>
                </c:pt>
                <c:pt idx="1033">
                  <c:v>31.604211830288016</c:v>
                </c:pt>
                <c:pt idx="1034">
                  <c:v>31.605389358300982</c:v>
                </c:pt>
                <c:pt idx="1035">
                  <c:v>31.60776505724241</c:v>
                </c:pt>
                <c:pt idx="1036">
                  <c:v>31.624999999999996</c:v>
                </c:pt>
                <c:pt idx="1037">
                  <c:v>31.629609544468547</c:v>
                </c:pt>
                <c:pt idx="1038">
                  <c:v>31.633178773827925</c:v>
                </c:pt>
                <c:pt idx="1039">
                  <c:v>31.650441476115009</c:v>
                </c:pt>
                <c:pt idx="1040">
                  <c:v>31.65680473372781</c:v>
                </c:pt>
                <c:pt idx="1041">
                  <c:v>31.665779670037253</c:v>
                </c:pt>
                <c:pt idx="1042">
                  <c:v>31.696121184301123</c:v>
                </c:pt>
                <c:pt idx="1043">
                  <c:v>31.723338485316848</c:v>
                </c:pt>
                <c:pt idx="1044">
                  <c:v>31.746031746031743</c:v>
                </c:pt>
                <c:pt idx="1045">
                  <c:v>31.759538841614056</c:v>
                </c:pt>
                <c:pt idx="1046">
                  <c:v>31.767411300919839</c:v>
                </c:pt>
                <c:pt idx="1047">
                  <c:v>31.771525178118587</c:v>
                </c:pt>
                <c:pt idx="1048">
                  <c:v>31.778286586529287</c:v>
                </c:pt>
                <c:pt idx="1049">
                  <c:v>31.779744346116029</c:v>
                </c:pt>
                <c:pt idx="1050">
                  <c:v>31.78590933915893</c:v>
                </c:pt>
                <c:pt idx="1051">
                  <c:v>31.799974156867812</c:v>
                </c:pt>
                <c:pt idx="1052">
                  <c:v>31.802889372649911</c:v>
                </c:pt>
                <c:pt idx="1053">
                  <c:v>31.809033089123258</c:v>
                </c:pt>
                <c:pt idx="1054">
                  <c:v>31.80993422544795</c:v>
                </c:pt>
                <c:pt idx="1055">
                  <c:v>31.815718157181571</c:v>
                </c:pt>
                <c:pt idx="1056">
                  <c:v>31.815932706580902</c:v>
                </c:pt>
                <c:pt idx="1057">
                  <c:v>31.818181818181817</c:v>
                </c:pt>
                <c:pt idx="1058">
                  <c:v>31.822344322344321</c:v>
                </c:pt>
                <c:pt idx="1059">
                  <c:v>31.861499364675982</c:v>
                </c:pt>
                <c:pt idx="1060">
                  <c:v>31.896067415730339</c:v>
                </c:pt>
                <c:pt idx="1061">
                  <c:v>31.901140684410645</c:v>
                </c:pt>
                <c:pt idx="1062">
                  <c:v>31.90304618408123</c:v>
                </c:pt>
                <c:pt idx="1063">
                  <c:v>31.903945111492284</c:v>
                </c:pt>
                <c:pt idx="1064">
                  <c:v>31.908190819081909</c:v>
                </c:pt>
                <c:pt idx="1065">
                  <c:v>31.92488262910798</c:v>
                </c:pt>
                <c:pt idx="1066">
                  <c:v>31.926319436424528</c:v>
                </c:pt>
                <c:pt idx="1067">
                  <c:v>31.938442078633923</c:v>
                </c:pt>
                <c:pt idx="1068">
                  <c:v>31.939553990610332</c:v>
                </c:pt>
                <c:pt idx="1069">
                  <c:v>31.960864247859767</c:v>
                </c:pt>
                <c:pt idx="1070">
                  <c:v>31.978561857972309</c:v>
                </c:pt>
                <c:pt idx="1071">
                  <c:v>31.984406905513275</c:v>
                </c:pt>
                <c:pt idx="1072">
                  <c:v>32</c:v>
                </c:pt>
                <c:pt idx="1073">
                  <c:v>32.015968063872258</c:v>
                </c:pt>
                <c:pt idx="1074">
                  <c:v>32.03793661808929</c:v>
                </c:pt>
                <c:pt idx="1075">
                  <c:v>32.058252427184463</c:v>
                </c:pt>
                <c:pt idx="1076">
                  <c:v>32.06266318537859</c:v>
                </c:pt>
                <c:pt idx="1077">
                  <c:v>32.066448527561036</c:v>
                </c:pt>
                <c:pt idx="1078">
                  <c:v>32.069265744413272</c:v>
                </c:pt>
                <c:pt idx="1079">
                  <c:v>32.10122263292579</c:v>
                </c:pt>
                <c:pt idx="1080">
                  <c:v>32.106274007682458</c:v>
                </c:pt>
                <c:pt idx="1081">
                  <c:v>32.11070356785595</c:v>
                </c:pt>
                <c:pt idx="1082">
                  <c:v>32.129862860341454</c:v>
                </c:pt>
                <c:pt idx="1083">
                  <c:v>32.135504398278123</c:v>
                </c:pt>
                <c:pt idx="1084">
                  <c:v>32.141893714594012</c:v>
                </c:pt>
                <c:pt idx="1085">
                  <c:v>32.17936036927135</c:v>
                </c:pt>
                <c:pt idx="1086">
                  <c:v>32.184353214562357</c:v>
                </c:pt>
                <c:pt idx="1087">
                  <c:v>32.188841201716741</c:v>
                </c:pt>
                <c:pt idx="1088">
                  <c:v>32.191610821543811</c:v>
                </c:pt>
                <c:pt idx="1089">
                  <c:v>32.225063938618923</c:v>
                </c:pt>
                <c:pt idx="1090">
                  <c:v>32.227195554869581</c:v>
                </c:pt>
                <c:pt idx="1091">
                  <c:v>32.227488151658768</c:v>
                </c:pt>
                <c:pt idx="1092">
                  <c:v>32.228116710875334</c:v>
                </c:pt>
                <c:pt idx="1093">
                  <c:v>32.243786176370449</c:v>
                </c:pt>
                <c:pt idx="1094">
                  <c:v>32.244692877779173</c:v>
                </c:pt>
                <c:pt idx="1095">
                  <c:v>32.250502344273272</c:v>
                </c:pt>
                <c:pt idx="1096">
                  <c:v>32.263602746962491</c:v>
                </c:pt>
                <c:pt idx="1097">
                  <c:v>32.291666666666671</c:v>
                </c:pt>
                <c:pt idx="1098">
                  <c:v>32.312512633919546</c:v>
                </c:pt>
                <c:pt idx="1099">
                  <c:v>32.313795751215771</c:v>
                </c:pt>
                <c:pt idx="1100">
                  <c:v>32.329791420700509</c:v>
                </c:pt>
                <c:pt idx="1101">
                  <c:v>32.334785766158312</c:v>
                </c:pt>
                <c:pt idx="1102">
                  <c:v>32.340425531914896</c:v>
                </c:pt>
                <c:pt idx="1103">
                  <c:v>32.350379494836382</c:v>
                </c:pt>
                <c:pt idx="1104">
                  <c:v>32.368596141051228</c:v>
                </c:pt>
                <c:pt idx="1105">
                  <c:v>32.378223495702009</c:v>
                </c:pt>
                <c:pt idx="1106">
                  <c:v>32.388475836431226</c:v>
                </c:pt>
                <c:pt idx="1107">
                  <c:v>32.392339200708513</c:v>
                </c:pt>
                <c:pt idx="1108">
                  <c:v>32.404481470841709</c:v>
                </c:pt>
                <c:pt idx="1109">
                  <c:v>32.408735852064403</c:v>
                </c:pt>
                <c:pt idx="1110">
                  <c:v>32.41085683874401</c:v>
                </c:pt>
                <c:pt idx="1111">
                  <c:v>32.44298853471085</c:v>
                </c:pt>
                <c:pt idx="1112">
                  <c:v>32.44888023369036</c:v>
                </c:pt>
                <c:pt idx="1113">
                  <c:v>32.449873242682649</c:v>
                </c:pt>
                <c:pt idx="1114">
                  <c:v>32.479479196150578</c:v>
                </c:pt>
                <c:pt idx="1115">
                  <c:v>32.491375061606703</c:v>
                </c:pt>
                <c:pt idx="1116">
                  <c:v>32.501188777936278</c:v>
                </c:pt>
                <c:pt idx="1117">
                  <c:v>32.529301851537284</c:v>
                </c:pt>
                <c:pt idx="1118">
                  <c:v>32.536091359620769</c:v>
                </c:pt>
                <c:pt idx="1119">
                  <c:v>32.538897382858174</c:v>
                </c:pt>
                <c:pt idx="1120">
                  <c:v>32.541567695961994</c:v>
                </c:pt>
                <c:pt idx="1121">
                  <c:v>32.551556813586735</c:v>
                </c:pt>
                <c:pt idx="1122">
                  <c:v>32.567049808429118</c:v>
                </c:pt>
                <c:pt idx="1123">
                  <c:v>32.632510788978642</c:v>
                </c:pt>
                <c:pt idx="1124">
                  <c:v>32.635686413621848</c:v>
                </c:pt>
                <c:pt idx="1125">
                  <c:v>32.638888888888893</c:v>
                </c:pt>
                <c:pt idx="1126">
                  <c:v>32.647285824543346</c:v>
                </c:pt>
                <c:pt idx="1127">
                  <c:v>32.652406417112303</c:v>
                </c:pt>
                <c:pt idx="1128">
                  <c:v>32.65776898994892</c:v>
                </c:pt>
                <c:pt idx="1129">
                  <c:v>32.674465510286403</c:v>
                </c:pt>
                <c:pt idx="1130">
                  <c:v>32.680652680652685</c:v>
                </c:pt>
                <c:pt idx="1131">
                  <c:v>32.7089995431704</c:v>
                </c:pt>
                <c:pt idx="1132">
                  <c:v>32.731376975169304</c:v>
                </c:pt>
                <c:pt idx="1133">
                  <c:v>32.747199807298564</c:v>
                </c:pt>
                <c:pt idx="1134">
                  <c:v>32.759719566602932</c:v>
                </c:pt>
                <c:pt idx="1135">
                  <c:v>32.760321262505279</c:v>
                </c:pt>
                <c:pt idx="1136">
                  <c:v>32.792865828942034</c:v>
                </c:pt>
                <c:pt idx="1137">
                  <c:v>32.820346670986552</c:v>
                </c:pt>
                <c:pt idx="1138">
                  <c:v>32.821997105643995</c:v>
                </c:pt>
                <c:pt idx="1139">
                  <c:v>32.828910220214567</c:v>
                </c:pt>
                <c:pt idx="1140">
                  <c:v>32.840305061243356</c:v>
                </c:pt>
                <c:pt idx="1141">
                  <c:v>32.848988064348731</c:v>
                </c:pt>
                <c:pt idx="1142">
                  <c:v>32.854984894259822</c:v>
                </c:pt>
                <c:pt idx="1143">
                  <c:v>32.876323751891071</c:v>
                </c:pt>
                <c:pt idx="1144">
                  <c:v>32.880562060889929</c:v>
                </c:pt>
                <c:pt idx="1145">
                  <c:v>32.907511497189574</c:v>
                </c:pt>
                <c:pt idx="1146">
                  <c:v>32.93748159780155</c:v>
                </c:pt>
                <c:pt idx="1147">
                  <c:v>32.942180499253254</c:v>
                </c:pt>
                <c:pt idx="1148">
                  <c:v>32.951685958731758</c:v>
                </c:pt>
                <c:pt idx="1149">
                  <c:v>32.976445396145607</c:v>
                </c:pt>
                <c:pt idx="1150">
                  <c:v>33.002547941531446</c:v>
                </c:pt>
                <c:pt idx="1151">
                  <c:v>33.019911504424783</c:v>
                </c:pt>
                <c:pt idx="1152">
                  <c:v>33.033757124068394</c:v>
                </c:pt>
                <c:pt idx="1153">
                  <c:v>33.033769063180827</c:v>
                </c:pt>
                <c:pt idx="1154">
                  <c:v>33.042362002567394</c:v>
                </c:pt>
                <c:pt idx="1155">
                  <c:v>33.056305838354454</c:v>
                </c:pt>
                <c:pt idx="1156">
                  <c:v>33.088960947412943</c:v>
                </c:pt>
                <c:pt idx="1157">
                  <c:v>33.103804441384064</c:v>
                </c:pt>
                <c:pt idx="1158">
                  <c:v>33.105335157318741</c:v>
                </c:pt>
                <c:pt idx="1159">
                  <c:v>33.110814419225633</c:v>
                </c:pt>
                <c:pt idx="1160">
                  <c:v>33.145587984297663</c:v>
                </c:pt>
                <c:pt idx="1161">
                  <c:v>33.157894736842103</c:v>
                </c:pt>
                <c:pt idx="1162">
                  <c:v>33.193497640272682</c:v>
                </c:pt>
                <c:pt idx="1163">
                  <c:v>33.215269578905939</c:v>
                </c:pt>
                <c:pt idx="1164">
                  <c:v>33.224043715846996</c:v>
                </c:pt>
                <c:pt idx="1165">
                  <c:v>33.227436823104696</c:v>
                </c:pt>
                <c:pt idx="1166">
                  <c:v>33.22876988572709</c:v>
                </c:pt>
                <c:pt idx="1167">
                  <c:v>33.269264371832961</c:v>
                </c:pt>
                <c:pt idx="1168">
                  <c:v>33.293131903008764</c:v>
                </c:pt>
                <c:pt idx="1169">
                  <c:v>33.301251203079886</c:v>
                </c:pt>
                <c:pt idx="1170">
                  <c:v>33.302822273073993</c:v>
                </c:pt>
                <c:pt idx="1171">
                  <c:v>33.324838600067956</c:v>
                </c:pt>
                <c:pt idx="1172">
                  <c:v>33.333333333333329</c:v>
                </c:pt>
                <c:pt idx="1173">
                  <c:v>33.337833277084037</c:v>
                </c:pt>
                <c:pt idx="1174">
                  <c:v>33.345769288165947</c:v>
                </c:pt>
                <c:pt idx="1175">
                  <c:v>33.3461686561417</c:v>
                </c:pt>
                <c:pt idx="1176">
                  <c:v>33.357361686790412</c:v>
                </c:pt>
                <c:pt idx="1177">
                  <c:v>33.358098068350664</c:v>
                </c:pt>
                <c:pt idx="1178">
                  <c:v>33.361720246966151</c:v>
                </c:pt>
                <c:pt idx="1179">
                  <c:v>33.405203392266777</c:v>
                </c:pt>
                <c:pt idx="1180">
                  <c:v>33.429158110882959</c:v>
                </c:pt>
                <c:pt idx="1181">
                  <c:v>33.433734939759034</c:v>
                </c:pt>
                <c:pt idx="1182">
                  <c:v>33.434343434343432</c:v>
                </c:pt>
                <c:pt idx="1183">
                  <c:v>33.45035105315948</c:v>
                </c:pt>
                <c:pt idx="1184">
                  <c:v>33.460889138998311</c:v>
                </c:pt>
                <c:pt idx="1185">
                  <c:v>33.464894058994602</c:v>
                </c:pt>
                <c:pt idx="1186">
                  <c:v>33.484162895927597</c:v>
                </c:pt>
                <c:pt idx="1187">
                  <c:v>33.484267075978515</c:v>
                </c:pt>
                <c:pt idx="1188">
                  <c:v>33.489015741221237</c:v>
                </c:pt>
                <c:pt idx="1189">
                  <c:v>33.48954326082395</c:v>
                </c:pt>
                <c:pt idx="1190">
                  <c:v>33.499091517643684</c:v>
                </c:pt>
                <c:pt idx="1191">
                  <c:v>33.522083805209512</c:v>
                </c:pt>
                <c:pt idx="1192">
                  <c:v>33.538883179170945</c:v>
                </c:pt>
                <c:pt idx="1193">
                  <c:v>33.582214297654204</c:v>
                </c:pt>
                <c:pt idx="1194">
                  <c:v>33.587429993777221</c:v>
                </c:pt>
                <c:pt idx="1195">
                  <c:v>33.604420811177143</c:v>
                </c:pt>
                <c:pt idx="1196">
                  <c:v>33.608221263638669</c:v>
                </c:pt>
                <c:pt idx="1197">
                  <c:v>33.630715309861401</c:v>
                </c:pt>
                <c:pt idx="1198">
                  <c:v>33.646726994946533</c:v>
                </c:pt>
                <c:pt idx="1199">
                  <c:v>33.64945353611288</c:v>
                </c:pt>
                <c:pt idx="1200">
                  <c:v>33.678642274630818</c:v>
                </c:pt>
                <c:pt idx="1201">
                  <c:v>33.690783222478622</c:v>
                </c:pt>
                <c:pt idx="1202">
                  <c:v>33.692373976734167</c:v>
                </c:pt>
                <c:pt idx="1203">
                  <c:v>33.714833399109203</c:v>
                </c:pt>
                <c:pt idx="1204">
                  <c:v>33.72802623189726</c:v>
                </c:pt>
                <c:pt idx="1205">
                  <c:v>33.794564946397408</c:v>
                </c:pt>
                <c:pt idx="1206">
                  <c:v>33.796379818389561</c:v>
                </c:pt>
                <c:pt idx="1207">
                  <c:v>33.803611738148987</c:v>
                </c:pt>
                <c:pt idx="1208">
                  <c:v>33.810623556581987</c:v>
                </c:pt>
                <c:pt idx="1209">
                  <c:v>33.813275378067551</c:v>
                </c:pt>
                <c:pt idx="1210">
                  <c:v>33.821280314616558</c:v>
                </c:pt>
                <c:pt idx="1211">
                  <c:v>33.836563016373745</c:v>
                </c:pt>
                <c:pt idx="1212">
                  <c:v>33.850159782222747</c:v>
                </c:pt>
                <c:pt idx="1213">
                  <c:v>33.854359582191272</c:v>
                </c:pt>
                <c:pt idx="1214">
                  <c:v>33.860465116279073</c:v>
                </c:pt>
                <c:pt idx="1215">
                  <c:v>33.860998040102515</c:v>
                </c:pt>
                <c:pt idx="1216">
                  <c:v>33.889468196037534</c:v>
                </c:pt>
                <c:pt idx="1217">
                  <c:v>33.964794635373011</c:v>
                </c:pt>
                <c:pt idx="1218">
                  <c:v>33.969185619955979</c:v>
                </c:pt>
                <c:pt idx="1219">
                  <c:v>34.033778476040851</c:v>
                </c:pt>
                <c:pt idx="1220">
                  <c:v>34.043416514505985</c:v>
                </c:pt>
                <c:pt idx="1221">
                  <c:v>34.055944055944053</c:v>
                </c:pt>
                <c:pt idx="1222">
                  <c:v>34.064065855404444</c:v>
                </c:pt>
                <c:pt idx="1223">
                  <c:v>34.079741245257203</c:v>
                </c:pt>
                <c:pt idx="1224">
                  <c:v>34.115542460275705</c:v>
                </c:pt>
                <c:pt idx="1225">
                  <c:v>34.162717219589254</c:v>
                </c:pt>
                <c:pt idx="1226">
                  <c:v>34.230019493177387</c:v>
                </c:pt>
                <c:pt idx="1227">
                  <c:v>34.241115908336099</c:v>
                </c:pt>
                <c:pt idx="1228">
                  <c:v>34.258970358814352</c:v>
                </c:pt>
                <c:pt idx="1229">
                  <c:v>34.362505553087516</c:v>
                </c:pt>
                <c:pt idx="1230">
                  <c:v>34.370969128901883</c:v>
                </c:pt>
                <c:pt idx="1231">
                  <c:v>34.37606256375382</c:v>
                </c:pt>
                <c:pt idx="1232">
                  <c:v>34.427374301675975</c:v>
                </c:pt>
                <c:pt idx="1233">
                  <c:v>34.435439307423096</c:v>
                </c:pt>
                <c:pt idx="1234">
                  <c:v>34.441873915558126</c:v>
                </c:pt>
                <c:pt idx="1235">
                  <c:v>34.449152542372879</c:v>
                </c:pt>
                <c:pt idx="1236">
                  <c:v>34.452639751552795</c:v>
                </c:pt>
                <c:pt idx="1237">
                  <c:v>34.455086720165674</c:v>
                </c:pt>
                <c:pt idx="1238">
                  <c:v>34.471125223258582</c:v>
                </c:pt>
                <c:pt idx="1239">
                  <c:v>34.502482871330692</c:v>
                </c:pt>
                <c:pt idx="1240">
                  <c:v>34.510479471719776</c:v>
                </c:pt>
                <c:pt idx="1241">
                  <c:v>34.518430439952432</c:v>
                </c:pt>
                <c:pt idx="1242">
                  <c:v>34.523809523809526</c:v>
                </c:pt>
                <c:pt idx="1243">
                  <c:v>34.534286762009536</c:v>
                </c:pt>
                <c:pt idx="1244">
                  <c:v>34.538878842676311</c:v>
                </c:pt>
                <c:pt idx="1245">
                  <c:v>34.570941466186781</c:v>
                </c:pt>
                <c:pt idx="1246">
                  <c:v>34.580384226491404</c:v>
                </c:pt>
                <c:pt idx="1247">
                  <c:v>34.583041345480027</c:v>
                </c:pt>
                <c:pt idx="1248">
                  <c:v>34.59345934593459</c:v>
                </c:pt>
                <c:pt idx="1249">
                  <c:v>34.601081812035162</c:v>
                </c:pt>
                <c:pt idx="1250">
                  <c:v>34.603228837447681</c:v>
                </c:pt>
                <c:pt idx="1251">
                  <c:v>34.621665759390311</c:v>
                </c:pt>
                <c:pt idx="1252">
                  <c:v>34.642951951154764</c:v>
                </c:pt>
                <c:pt idx="1253">
                  <c:v>34.646962233169134</c:v>
                </c:pt>
                <c:pt idx="1254">
                  <c:v>34.669041258533689</c:v>
                </c:pt>
                <c:pt idx="1255">
                  <c:v>34.690508940852823</c:v>
                </c:pt>
                <c:pt idx="1256">
                  <c:v>34.70065849090799</c:v>
                </c:pt>
                <c:pt idx="1257">
                  <c:v>34.707757704569609</c:v>
                </c:pt>
                <c:pt idx="1258">
                  <c:v>34.718433018537951</c:v>
                </c:pt>
                <c:pt idx="1259">
                  <c:v>34.735294117647058</c:v>
                </c:pt>
                <c:pt idx="1260">
                  <c:v>34.789391575663025</c:v>
                </c:pt>
                <c:pt idx="1261">
                  <c:v>34.803451581975068</c:v>
                </c:pt>
                <c:pt idx="1262">
                  <c:v>34.832379394930499</c:v>
                </c:pt>
                <c:pt idx="1263">
                  <c:v>34.839151266255989</c:v>
                </c:pt>
                <c:pt idx="1264">
                  <c:v>34.84184914841849</c:v>
                </c:pt>
                <c:pt idx="1265">
                  <c:v>34.855930310475763</c:v>
                </c:pt>
                <c:pt idx="1266">
                  <c:v>34.863606121091152</c:v>
                </c:pt>
                <c:pt idx="1267">
                  <c:v>34.867530458325277</c:v>
                </c:pt>
                <c:pt idx="1268">
                  <c:v>34.890854615494362</c:v>
                </c:pt>
                <c:pt idx="1269">
                  <c:v>34.892883526225063</c:v>
                </c:pt>
                <c:pt idx="1270">
                  <c:v>34.910179640718567</c:v>
                </c:pt>
                <c:pt idx="1271">
                  <c:v>34.911242603550299</c:v>
                </c:pt>
                <c:pt idx="1272">
                  <c:v>35.024154589371982</c:v>
                </c:pt>
                <c:pt idx="1273">
                  <c:v>35.045822463041006</c:v>
                </c:pt>
                <c:pt idx="1274">
                  <c:v>35.058309037900877</c:v>
                </c:pt>
                <c:pt idx="1275">
                  <c:v>35.099468189875907</c:v>
                </c:pt>
                <c:pt idx="1276">
                  <c:v>35.127786840674283</c:v>
                </c:pt>
                <c:pt idx="1277">
                  <c:v>35.129533678756474</c:v>
                </c:pt>
                <c:pt idx="1278">
                  <c:v>35.130434782608695</c:v>
                </c:pt>
                <c:pt idx="1279">
                  <c:v>35.15734122093501</c:v>
                </c:pt>
                <c:pt idx="1280">
                  <c:v>35.158663296826738</c:v>
                </c:pt>
                <c:pt idx="1281">
                  <c:v>35.191369124068842</c:v>
                </c:pt>
                <c:pt idx="1282">
                  <c:v>35.19775333489352</c:v>
                </c:pt>
                <c:pt idx="1283">
                  <c:v>35.208134731490311</c:v>
                </c:pt>
                <c:pt idx="1284">
                  <c:v>35.212933753943219</c:v>
                </c:pt>
                <c:pt idx="1285">
                  <c:v>35.221653509152425</c:v>
                </c:pt>
                <c:pt idx="1286">
                  <c:v>35.247719990140496</c:v>
                </c:pt>
                <c:pt idx="1287">
                  <c:v>35.252055774043619</c:v>
                </c:pt>
                <c:pt idx="1288">
                  <c:v>35.264301230992032</c:v>
                </c:pt>
                <c:pt idx="1289">
                  <c:v>35.292443432474741</c:v>
                </c:pt>
                <c:pt idx="1290">
                  <c:v>35.292486831161632</c:v>
                </c:pt>
                <c:pt idx="1291">
                  <c:v>35.31439438963509</c:v>
                </c:pt>
                <c:pt idx="1292">
                  <c:v>35.315353578254403</c:v>
                </c:pt>
                <c:pt idx="1293">
                  <c:v>35.323284410948034</c:v>
                </c:pt>
                <c:pt idx="1294">
                  <c:v>35.341679707876885</c:v>
                </c:pt>
                <c:pt idx="1295">
                  <c:v>35.348030715878124</c:v>
                </c:pt>
                <c:pt idx="1296">
                  <c:v>35.417089506799272</c:v>
                </c:pt>
                <c:pt idx="1297">
                  <c:v>35.427135678391956</c:v>
                </c:pt>
                <c:pt idx="1298">
                  <c:v>35.442176870748298</c:v>
                </c:pt>
                <c:pt idx="1299">
                  <c:v>35.503725299643669</c:v>
                </c:pt>
                <c:pt idx="1300">
                  <c:v>35.524256651017218</c:v>
                </c:pt>
                <c:pt idx="1301">
                  <c:v>35.534101526004356</c:v>
                </c:pt>
                <c:pt idx="1302">
                  <c:v>35.560380825121094</c:v>
                </c:pt>
                <c:pt idx="1303">
                  <c:v>35.616872819536951</c:v>
                </c:pt>
                <c:pt idx="1304">
                  <c:v>35.656292286874155</c:v>
                </c:pt>
                <c:pt idx="1305">
                  <c:v>35.778415401703072</c:v>
                </c:pt>
                <c:pt idx="1306">
                  <c:v>35.800876966726854</c:v>
                </c:pt>
                <c:pt idx="1307">
                  <c:v>35.830124839575312</c:v>
                </c:pt>
                <c:pt idx="1308">
                  <c:v>35.832414553472987</c:v>
                </c:pt>
                <c:pt idx="1309">
                  <c:v>35.879186057121998</c:v>
                </c:pt>
                <c:pt idx="1310">
                  <c:v>35.894132802435877</c:v>
                </c:pt>
                <c:pt idx="1311">
                  <c:v>35.937281254374916</c:v>
                </c:pt>
                <c:pt idx="1312">
                  <c:v>35.948792071030354</c:v>
                </c:pt>
                <c:pt idx="1313">
                  <c:v>35.958254269449711</c:v>
                </c:pt>
                <c:pt idx="1314">
                  <c:v>35.994397759103641</c:v>
                </c:pt>
                <c:pt idx="1315">
                  <c:v>36.037016875340228</c:v>
                </c:pt>
                <c:pt idx="1316">
                  <c:v>36.043956043956044</c:v>
                </c:pt>
                <c:pt idx="1317">
                  <c:v>36.096362627783499</c:v>
                </c:pt>
                <c:pt idx="1318">
                  <c:v>36.101083032490976</c:v>
                </c:pt>
                <c:pt idx="1319">
                  <c:v>36.120254553434279</c:v>
                </c:pt>
                <c:pt idx="1320">
                  <c:v>36.146447409246043</c:v>
                </c:pt>
                <c:pt idx="1321">
                  <c:v>36.151368760064415</c:v>
                </c:pt>
                <c:pt idx="1322">
                  <c:v>36.16339607529035</c:v>
                </c:pt>
                <c:pt idx="1323">
                  <c:v>36.215774417654274</c:v>
                </c:pt>
                <c:pt idx="1324">
                  <c:v>36.24</c:v>
                </c:pt>
                <c:pt idx="1325">
                  <c:v>36.256218905472636</c:v>
                </c:pt>
                <c:pt idx="1326">
                  <c:v>36.256871564217889</c:v>
                </c:pt>
                <c:pt idx="1327">
                  <c:v>36.262431349265249</c:v>
                </c:pt>
                <c:pt idx="1328">
                  <c:v>36.268375424048251</c:v>
                </c:pt>
                <c:pt idx="1329">
                  <c:v>36.307053941908713</c:v>
                </c:pt>
                <c:pt idx="1330">
                  <c:v>36.321920225908933</c:v>
                </c:pt>
                <c:pt idx="1331">
                  <c:v>36.332179930795846</c:v>
                </c:pt>
                <c:pt idx="1332">
                  <c:v>36.349039366590993</c:v>
                </c:pt>
                <c:pt idx="1333">
                  <c:v>36.376853736551325</c:v>
                </c:pt>
                <c:pt idx="1334">
                  <c:v>36.38931131870519</c:v>
                </c:pt>
                <c:pt idx="1335">
                  <c:v>36.409608091024019</c:v>
                </c:pt>
                <c:pt idx="1336">
                  <c:v>36.419753086419753</c:v>
                </c:pt>
                <c:pt idx="1337">
                  <c:v>36.436436436436438</c:v>
                </c:pt>
                <c:pt idx="1338">
                  <c:v>36.462845718093966</c:v>
                </c:pt>
                <c:pt idx="1339">
                  <c:v>36.470588235294116</c:v>
                </c:pt>
                <c:pt idx="1340">
                  <c:v>36.498629302467258</c:v>
                </c:pt>
                <c:pt idx="1341">
                  <c:v>36.611802488960251</c:v>
                </c:pt>
                <c:pt idx="1342">
                  <c:v>36.617405582922821</c:v>
                </c:pt>
                <c:pt idx="1343">
                  <c:v>36.632947976878611</c:v>
                </c:pt>
                <c:pt idx="1344">
                  <c:v>36.706783369803063</c:v>
                </c:pt>
                <c:pt idx="1345">
                  <c:v>36.753971661657367</c:v>
                </c:pt>
                <c:pt idx="1346">
                  <c:v>36.771164622141448</c:v>
                </c:pt>
                <c:pt idx="1347">
                  <c:v>36.782506833268251</c:v>
                </c:pt>
                <c:pt idx="1348">
                  <c:v>36.824983734547821</c:v>
                </c:pt>
                <c:pt idx="1349">
                  <c:v>36.837486837486836</c:v>
                </c:pt>
                <c:pt idx="1350">
                  <c:v>36.869899183869421</c:v>
                </c:pt>
                <c:pt idx="1351">
                  <c:v>36.915887850467286</c:v>
                </c:pt>
                <c:pt idx="1352">
                  <c:v>36.95652173913043</c:v>
                </c:pt>
                <c:pt idx="1353">
                  <c:v>36.974522292993626</c:v>
                </c:pt>
                <c:pt idx="1354">
                  <c:v>37.077033837293015</c:v>
                </c:pt>
                <c:pt idx="1355">
                  <c:v>37.153357834948217</c:v>
                </c:pt>
                <c:pt idx="1356">
                  <c:v>37.169042769857434</c:v>
                </c:pt>
                <c:pt idx="1357">
                  <c:v>37.182852143482066</c:v>
                </c:pt>
                <c:pt idx="1358">
                  <c:v>37.184703010577707</c:v>
                </c:pt>
                <c:pt idx="1359">
                  <c:v>37.240736425075738</c:v>
                </c:pt>
                <c:pt idx="1360">
                  <c:v>37.298636926889714</c:v>
                </c:pt>
                <c:pt idx="1361">
                  <c:v>37.36959429335711</c:v>
                </c:pt>
                <c:pt idx="1362">
                  <c:v>37.408384637936088</c:v>
                </c:pt>
                <c:pt idx="1363">
                  <c:v>37.415621986499517</c:v>
                </c:pt>
                <c:pt idx="1364">
                  <c:v>37.430031637868098</c:v>
                </c:pt>
                <c:pt idx="1365">
                  <c:v>37.444690265486727</c:v>
                </c:pt>
                <c:pt idx="1366">
                  <c:v>37.480420675766389</c:v>
                </c:pt>
                <c:pt idx="1367">
                  <c:v>37.485916626428455</c:v>
                </c:pt>
                <c:pt idx="1368">
                  <c:v>37.506603275224506</c:v>
                </c:pt>
                <c:pt idx="1369">
                  <c:v>37.518796992481199</c:v>
                </c:pt>
                <c:pt idx="1370">
                  <c:v>37.519574068274352</c:v>
                </c:pt>
                <c:pt idx="1371">
                  <c:v>37.536405687853346</c:v>
                </c:pt>
                <c:pt idx="1372">
                  <c:v>37.566947207345066</c:v>
                </c:pt>
                <c:pt idx="1373">
                  <c:v>37.667201712145534</c:v>
                </c:pt>
                <c:pt idx="1374">
                  <c:v>37.739345274861023</c:v>
                </c:pt>
                <c:pt idx="1375">
                  <c:v>37.764932562620423</c:v>
                </c:pt>
                <c:pt idx="1376">
                  <c:v>37.782805429864254</c:v>
                </c:pt>
                <c:pt idx="1377">
                  <c:v>37.823919355722346</c:v>
                </c:pt>
                <c:pt idx="1378">
                  <c:v>37.845705967976713</c:v>
                </c:pt>
                <c:pt idx="1379">
                  <c:v>37.861507128309576</c:v>
                </c:pt>
                <c:pt idx="1380">
                  <c:v>37.873270211216315</c:v>
                </c:pt>
                <c:pt idx="1381">
                  <c:v>37.913462429352357</c:v>
                </c:pt>
                <c:pt idx="1382">
                  <c:v>38.084632516703785</c:v>
                </c:pt>
                <c:pt idx="1383">
                  <c:v>38.098978790259231</c:v>
                </c:pt>
                <c:pt idx="1384">
                  <c:v>38.160850681443762</c:v>
                </c:pt>
                <c:pt idx="1385">
                  <c:v>38.192982456140349</c:v>
                </c:pt>
                <c:pt idx="1386">
                  <c:v>38.21678321678322</c:v>
                </c:pt>
                <c:pt idx="1387">
                  <c:v>38.248153173526305</c:v>
                </c:pt>
                <c:pt idx="1388">
                  <c:v>38.268156424581008</c:v>
                </c:pt>
                <c:pt idx="1389">
                  <c:v>38.27642945290004</c:v>
                </c:pt>
                <c:pt idx="1390">
                  <c:v>38.283062645011597</c:v>
                </c:pt>
                <c:pt idx="1391">
                  <c:v>38.324476398874644</c:v>
                </c:pt>
                <c:pt idx="1392">
                  <c:v>38.361266294227185</c:v>
                </c:pt>
                <c:pt idx="1393">
                  <c:v>38.42010771992819</c:v>
                </c:pt>
                <c:pt idx="1394">
                  <c:v>38.46946663231126</c:v>
                </c:pt>
                <c:pt idx="1395">
                  <c:v>38.488431876606683</c:v>
                </c:pt>
                <c:pt idx="1396">
                  <c:v>38.511749347258487</c:v>
                </c:pt>
                <c:pt idx="1397">
                  <c:v>38.649262202043133</c:v>
                </c:pt>
                <c:pt idx="1398">
                  <c:v>38.739121205688818</c:v>
                </c:pt>
                <c:pt idx="1399">
                  <c:v>38.862488862488867</c:v>
                </c:pt>
                <c:pt idx="1400">
                  <c:v>38.882088943288458</c:v>
                </c:pt>
                <c:pt idx="1401">
                  <c:v>38.975801913337079</c:v>
                </c:pt>
                <c:pt idx="1402">
                  <c:v>39.076130055511499</c:v>
                </c:pt>
                <c:pt idx="1403">
                  <c:v>39.092055485498108</c:v>
                </c:pt>
                <c:pt idx="1404">
                  <c:v>39.128340958343365</c:v>
                </c:pt>
                <c:pt idx="1405">
                  <c:v>39.191634828071585</c:v>
                </c:pt>
                <c:pt idx="1406">
                  <c:v>39.299610894941637</c:v>
                </c:pt>
                <c:pt idx="1407">
                  <c:v>39.308499691294507</c:v>
                </c:pt>
                <c:pt idx="1408">
                  <c:v>39.33884297520661</c:v>
                </c:pt>
                <c:pt idx="1409">
                  <c:v>39.559328886193654</c:v>
                </c:pt>
                <c:pt idx="1410">
                  <c:v>39.564428312159713</c:v>
                </c:pt>
                <c:pt idx="1411">
                  <c:v>39.779527559055119</c:v>
                </c:pt>
                <c:pt idx="1412">
                  <c:v>39.812889812889814</c:v>
                </c:pt>
                <c:pt idx="1413">
                  <c:v>39.930828486087094</c:v>
                </c:pt>
                <c:pt idx="1414">
                  <c:v>40.008970621215518</c:v>
                </c:pt>
                <c:pt idx="1415">
                  <c:v>40.034662045060657</c:v>
                </c:pt>
                <c:pt idx="1416">
                  <c:v>40.089753178758414</c:v>
                </c:pt>
                <c:pt idx="1417">
                  <c:v>40.167114294240527</c:v>
                </c:pt>
                <c:pt idx="1418">
                  <c:v>40.18281535648994</c:v>
                </c:pt>
                <c:pt idx="1419">
                  <c:v>40.193236714975846</c:v>
                </c:pt>
                <c:pt idx="1420">
                  <c:v>40.236382322713261</c:v>
                </c:pt>
                <c:pt idx="1421">
                  <c:v>40.306462358427716</c:v>
                </c:pt>
                <c:pt idx="1422">
                  <c:v>40.310589790186683</c:v>
                </c:pt>
                <c:pt idx="1423">
                  <c:v>40.486983551353447</c:v>
                </c:pt>
                <c:pt idx="1424">
                  <c:v>40.588109036273877</c:v>
                </c:pt>
                <c:pt idx="1425">
                  <c:v>40.63097514340344</c:v>
                </c:pt>
                <c:pt idx="1426">
                  <c:v>40.820130475302889</c:v>
                </c:pt>
                <c:pt idx="1427">
                  <c:v>41.082164328657313</c:v>
                </c:pt>
                <c:pt idx="1428">
                  <c:v>41.265474552957357</c:v>
                </c:pt>
                <c:pt idx="1429">
                  <c:v>41.505042668735456</c:v>
                </c:pt>
                <c:pt idx="1430">
                  <c:v>41.719930273097042</c:v>
                </c:pt>
                <c:pt idx="1431">
                  <c:v>41.765653311858266</c:v>
                </c:pt>
                <c:pt idx="1432">
                  <c:v>41.778268673201715</c:v>
                </c:pt>
                <c:pt idx="1433">
                  <c:v>41.869436201780417</c:v>
                </c:pt>
                <c:pt idx="1434">
                  <c:v>41.940789473684212</c:v>
                </c:pt>
                <c:pt idx="1435">
                  <c:v>41.973244147157189</c:v>
                </c:pt>
                <c:pt idx="1436">
                  <c:v>42.05263157894737</c:v>
                </c:pt>
                <c:pt idx="1437">
                  <c:v>42.141951837769327</c:v>
                </c:pt>
                <c:pt idx="1438">
                  <c:v>42.158616577221231</c:v>
                </c:pt>
                <c:pt idx="1439">
                  <c:v>42.313432835820898</c:v>
                </c:pt>
                <c:pt idx="1440">
                  <c:v>42.351356551856838</c:v>
                </c:pt>
                <c:pt idx="1441">
                  <c:v>42.459654980523091</c:v>
                </c:pt>
                <c:pt idx="1442">
                  <c:v>42.578339747113795</c:v>
                </c:pt>
                <c:pt idx="1443">
                  <c:v>42.599469496021221</c:v>
                </c:pt>
                <c:pt idx="1444">
                  <c:v>42.685788787483702</c:v>
                </c:pt>
                <c:pt idx="1445">
                  <c:v>42.818610923803099</c:v>
                </c:pt>
                <c:pt idx="1446">
                  <c:v>42.905405405405403</c:v>
                </c:pt>
                <c:pt idx="1447">
                  <c:v>43.110394842868658</c:v>
                </c:pt>
                <c:pt idx="1448">
                  <c:v>43.198458574181117</c:v>
                </c:pt>
                <c:pt idx="1449">
                  <c:v>43.392025905687106</c:v>
                </c:pt>
                <c:pt idx="1450">
                  <c:v>43.53137146029983</c:v>
                </c:pt>
                <c:pt idx="1451">
                  <c:v>43.839811542991754</c:v>
                </c:pt>
                <c:pt idx="1452">
                  <c:v>43.865030674846629</c:v>
                </c:pt>
                <c:pt idx="1453">
                  <c:v>43.930288461538467</c:v>
                </c:pt>
                <c:pt idx="1454">
                  <c:v>44.017094017094017</c:v>
                </c:pt>
                <c:pt idx="1455">
                  <c:v>44.121827411167516</c:v>
                </c:pt>
                <c:pt idx="1456">
                  <c:v>44.129834254143645</c:v>
                </c:pt>
                <c:pt idx="1457">
                  <c:v>44.241982507288633</c:v>
                </c:pt>
                <c:pt idx="1458">
                  <c:v>44.398907103825138</c:v>
                </c:pt>
                <c:pt idx="1459">
                  <c:v>44.444444444444443</c:v>
                </c:pt>
                <c:pt idx="1460">
                  <c:v>44.531015882529218</c:v>
                </c:pt>
                <c:pt idx="1461">
                  <c:v>44.742268041237118</c:v>
                </c:pt>
                <c:pt idx="1462">
                  <c:v>44.780219780219781</c:v>
                </c:pt>
                <c:pt idx="1463">
                  <c:v>44.781144781144782</c:v>
                </c:pt>
                <c:pt idx="1464">
                  <c:v>45.149481391092131</c:v>
                </c:pt>
                <c:pt idx="1465">
                  <c:v>45.37712895377129</c:v>
                </c:pt>
                <c:pt idx="1466">
                  <c:v>45.555555555555557</c:v>
                </c:pt>
                <c:pt idx="1467">
                  <c:v>45.844607653652879</c:v>
                </c:pt>
                <c:pt idx="1468">
                  <c:v>45.900253592561285</c:v>
                </c:pt>
                <c:pt idx="1469">
                  <c:v>46.383647798742139</c:v>
                </c:pt>
                <c:pt idx="1470">
                  <c:v>46.407407407407405</c:v>
                </c:pt>
                <c:pt idx="1471">
                  <c:v>46.517527675276753</c:v>
                </c:pt>
                <c:pt idx="1472">
                  <c:v>46.617548559946414</c:v>
                </c:pt>
                <c:pt idx="1473">
                  <c:v>46.693386773547097</c:v>
                </c:pt>
                <c:pt idx="1474">
                  <c:v>46.99219347925915</c:v>
                </c:pt>
                <c:pt idx="1475">
                  <c:v>47.020725388601036</c:v>
                </c:pt>
                <c:pt idx="1476">
                  <c:v>47.139303482587067</c:v>
                </c:pt>
                <c:pt idx="1477">
                  <c:v>47.467166979362105</c:v>
                </c:pt>
                <c:pt idx="1478">
                  <c:v>47.877551020408163</c:v>
                </c:pt>
                <c:pt idx="1479">
                  <c:v>47.974413646055439</c:v>
                </c:pt>
                <c:pt idx="1480">
                  <c:v>48.024439918533609</c:v>
                </c:pt>
                <c:pt idx="1481">
                  <c:v>49.29805615550756</c:v>
                </c:pt>
                <c:pt idx="1482">
                  <c:v>50.03469812630118</c:v>
                </c:pt>
                <c:pt idx="1483">
                  <c:v>50.039154267815192</c:v>
                </c:pt>
                <c:pt idx="1484">
                  <c:v>50.347881087919035</c:v>
                </c:pt>
                <c:pt idx="1485">
                  <c:v>51.063829787234042</c:v>
                </c:pt>
                <c:pt idx="1486">
                  <c:v>54.172185430463571</c:v>
                </c:pt>
                <c:pt idx="1487">
                  <c:v>54.812257229175657</c:v>
                </c:pt>
                <c:pt idx="1488">
                  <c:v>55.233219567690561</c:v>
                </c:pt>
                <c:pt idx="1489">
                  <c:v>55.347298787210583</c:v>
                </c:pt>
                <c:pt idx="1490">
                  <c:v>55.594002306805081</c:v>
                </c:pt>
                <c:pt idx="1491">
                  <c:v>56.510745891276869</c:v>
                </c:pt>
                <c:pt idx="1492">
                  <c:v>57.325776658270364</c:v>
                </c:pt>
                <c:pt idx="1493">
                  <c:v>59.183673469387756</c:v>
                </c:pt>
                <c:pt idx="1494">
                  <c:v>61.420541645375572</c:v>
                </c:pt>
              </c:numCache>
            </c:numRef>
          </c:val>
          <c:extLst>
            <c:ext xmlns:c16="http://schemas.microsoft.com/office/drawing/2014/chart" uri="{C3380CC4-5D6E-409C-BE32-E72D297353CC}">
              <c16:uniqueId val="{00000000-A4D2-4C8D-81CA-EF784268F608}"/>
            </c:ext>
          </c:extLst>
        </c:ser>
        <c:dLbls>
          <c:showLegendKey val="0"/>
          <c:showVal val="0"/>
          <c:showCatName val="0"/>
          <c:showSerName val="0"/>
          <c:showPercent val="0"/>
          <c:showBubbleSize val="0"/>
        </c:dLbls>
        <c:gapWidth val="150"/>
        <c:axId val="353505024"/>
        <c:axId val="353505416"/>
      </c:barChart>
      <c:catAx>
        <c:axId val="353505024"/>
        <c:scaling>
          <c:orientation val="minMax"/>
        </c:scaling>
        <c:delete val="0"/>
        <c:axPos val="b"/>
        <c:majorTickMark val="out"/>
        <c:minorTickMark val="none"/>
        <c:tickLblPos val="nextTo"/>
        <c:crossAx val="353505416"/>
        <c:crosses val="autoZero"/>
        <c:auto val="1"/>
        <c:lblAlgn val="ctr"/>
        <c:lblOffset val="100"/>
        <c:noMultiLvlLbl val="0"/>
      </c:catAx>
      <c:valAx>
        <c:axId val="353505416"/>
        <c:scaling>
          <c:orientation val="minMax"/>
        </c:scaling>
        <c:delete val="0"/>
        <c:axPos val="l"/>
        <c:majorGridlines/>
        <c:numFmt formatCode="0.0_ " sourceLinked="1"/>
        <c:majorTickMark val="out"/>
        <c:minorTickMark val="none"/>
        <c:tickLblPos val="nextTo"/>
        <c:crossAx val="353505024"/>
        <c:crosses val="autoZero"/>
        <c:crossBetween val="between"/>
      </c:valAx>
    </c:plotArea>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'G11'!$B$3:$B$892</c:f>
              <c:numCache>
                <c:formatCode>0.0%</c:formatCode>
                <c:ptCount val="890"/>
                <c:pt idx="0">
                  <c:v>0.29496144880760267</c:v>
                </c:pt>
                <c:pt idx="1">
                  <c:v>0.29781358687103482</c:v>
                </c:pt>
                <c:pt idx="2">
                  <c:v>0.29845572013867006</c:v>
                </c:pt>
                <c:pt idx="3">
                  <c:v>0.2986875047416736</c:v>
                </c:pt>
                <c:pt idx="4">
                  <c:v>0.29906759906759905</c:v>
                </c:pt>
                <c:pt idx="5">
                  <c:v>0.29907782126982019</c:v>
                </c:pt>
                <c:pt idx="6">
                  <c:v>0.30064773293472846</c:v>
                </c:pt>
                <c:pt idx="7">
                  <c:v>0.30106899902818268</c:v>
                </c:pt>
                <c:pt idx="8">
                  <c:v>0.30119086999669203</c:v>
                </c:pt>
                <c:pt idx="9">
                  <c:v>0.30158730158730157</c:v>
                </c:pt>
                <c:pt idx="10">
                  <c:v>0.30274554203226717</c:v>
                </c:pt>
                <c:pt idx="11">
                  <c:v>0.30353430353430355</c:v>
                </c:pt>
                <c:pt idx="12">
                  <c:v>0.30375175057123904</c:v>
                </c:pt>
                <c:pt idx="13">
                  <c:v>0.30375481386392811</c:v>
                </c:pt>
                <c:pt idx="14">
                  <c:v>0.30426733314819959</c:v>
                </c:pt>
                <c:pt idx="15">
                  <c:v>0.30505352826061932</c:v>
                </c:pt>
                <c:pt idx="16">
                  <c:v>0.3052514193025142</c:v>
                </c:pt>
                <c:pt idx="17">
                  <c:v>0.3053577821089058</c:v>
                </c:pt>
                <c:pt idx="18">
                  <c:v>0.30537099747095892</c:v>
                </c:pt>
                <c:pt idx="19">
                  <c:v>0.30611005692599619</c:v>
                </c:pt>
                <c:pt idx="20">
                  <c:v>0.30614364464328514</c:v>
                </c:pt>
                <c:pt idx="21">
                  <c:v>0.30633284241531666</c:v>
                </c:pt>
                <c:pt idx="22">
                  <c:v>0.3067455312486409</c:v>
                </c:pt>
                <c:pt idx="23">
                  <c:v>0.30741344933840853</c:v>
                </c:pt>
                <c:pt idx="24">
                  <c:v>0.30807973024883689</c:v>
                </c:pt>
                <c:pt idx="25">
                  <c:v>0.30819578827546956</c:v>
                </c:pt>
                <c:pt idx="26">
                  <c:v>0.30819592628516002</c:v>
                </c:pt>
                <c:pt idx="27">
                  <c:v>0.30823363828289935</c:v>
                </c:pt>
                <c:pt idx="28">
                  <c:v>0.30826819332819555</c:v>
                </c:pt>
                <c:pt idx="29">
                  <c:v>0.30848946537643263</c:v>
                </c:pt>
                <c:pt idx="30">
                  <c:v>0.30883882149046793</c:v>
                </c:pt>
                <c:pt idx="31">
                  <c:v>0.30982774003156954</c:v>
                </c:pt>
                <c:pt idx="32">
                  <c:v>0.31003608914846137</c:v>
                </c:pt>
                <c:pt idx="33">
                  <c:v>0.31015990639625585</c:v>
                </c:pt>
                <c:pt idx="34">
                  <c:v>0.31032277110804962</c:v>
                </c:pt>
                <c:pt idx="35">
                  <c:v>0.31050304035378662</c:v>
                </c:pt>
                <c:pt idx="36">
                  <c:v>0.31056742624749856</c:v>
                </c:pt>
                <c:pt idx="37">
                  <c:v>0.31187025162993698</c:v>
                </c:pt>
                <c:pt idx="38">
                  <c:v>0.31263316205038227</c:v>
                </c:pt>
                <c:pt idx="39">
                  <c:v>0.31279809220985694</c:v>
                </c:pt>
                <c:pt idx="40">
                  <c:v>0.31327137873413269</c:v>
                </c:pt>
                <c:pt idx="41">
                  <c:v>0.31342168194499803</c:v>
                </c:pt>
                <c:pt idx="42">
                  <c:v>0.31489755045447543</c:v>
                </c:pt>
                <c:pt idx="43">
                  <c:v>0.31514046751018659</c:v>
                </c:pt>
                <c:pt idx="44">
                  <c:v>0.3153271848924023</c:v>
                </c:pt>
                <c:pt idx="45">
                  <c:v>0.31533888228299645</c:v>
                </c:pt>
                <c:pt idx="46">
                  <c:v>0.31578409323246781</c:v>
                </c:pt>
                <c:pt idx="47">
                  <c:v>0.31580125335720682</c:v>
                </c:pt>
                <c:pt idx="48">
                  <c:v>0.31615447375577915</c:v>
                </c:pt>
                <c:pt idx="49">
                  <c:v>0.31615872481338048</c:v>
                </c:pt>
                <c:pt idx="50">
                  <c:v>0.3162313432835821</c:v>
                </c:pt>
                <c:pt idx="51">
                  <c:v>0.31625870024243374</c:v>
                </c:pt>
                <c:pt idx="52">
                  <c:v>0.3164331486912132</c:v>
                </c:pt>
                <c:pt idx="53">
                  <c:v>0.31647273015119132</c:v>
                </c:pt>
                <c:pt idx="54">
                  <c:v>0.31649966599866397</c:v>
                </c:pt>
                <c:pt idx="55">
                  <c:v>0.31670588235294117</c:v>
                </c:pt>
                <c:pt idx="56">
                  <c:v>0.3168426903835464</c:v>
                </c:pt>
                <c:pt idx="57">
                  <c:v>0.31689215307305757</c:v>
                </c:pt>
                <c:pt idx="58">
                  <c:v>0.31696482170728779</c:v>
                </c:pt>
                <c:pt idx="59">
                  <c:v>0.31739884393063583</c:v>
                </c:pt>
                <c:pt idx="60">
                  <c:v>0.31756261901274352</c:v>
                </c:pt>
                <c:pt idx="61">
                  <c:v>0.31763372620126928</c:v>
                </c:pt>
                <c:pt idx="62">
                  <c:v>0.31865230982980203</c:v>
                </c:pt>
                <c:pt idx="63">
                  <c:v>0.31878361605295819</c:v>
                </c:pt>
                <c:pt idx="64">
                  <c:v>0.31884493908858474</c:v>
                </c:pt>
                <c:pt idx="65">
                  <c:v>0.31902069012224443</c:v>
                </c:pt>
                <c:pt idx="66">
                  <c:v>0.31940085025229448</c:v>
                </c:pt>
                <c:pt idx="67">
                  <c:v>0.31974212520499917</c:v>
                </c:pt>
                <c:pt idx="68">
                  <c:v>0.31974285230925392</c:v>
                </c:pt>
                <c:pt idx="69">
                  <c:v>0.3199484898150316</c:v>
                </c:pt>
                <c:pt idx="70">
                  <c:v>0.31995715542634179</c:v>
                </c:pt>
                <c:pt idx="71">
                  <c:v>0.31995858141340927</c:v>
                </c:pt>
                <c:pt idx="72">
                  <c:v>0.32004670665039009</c:v>
                </c:pt>
                <c:pt idx="73">
                  <c:v>0.32014139173828665</c:v>
                </c:pt>
                <c:pt idx="74">
                  <c:v>0.32039682175171086</c:v>
                </c:pt>
                <c:pt idx="75">
                  <c:v>0.32060191832749413</c:v>
                </c:pt>
                <c:pt idx="76">
                  <c:v>0.32084586637498863</c:v>
                </c:pt>
                <c:pt idx="77">
                  <c:v>0.32097467749641662</c:v>
                </c:pt>
                <c:pt idx="78">
                  <c:v>0.3209842410837711</c:v>
                </c:pt>
                <c:pt idx="79">
                  <c:v>0.32099443941549205</c:v>
                </c:pt>
                <c:pt idx="80">
                  <c:v>0.32114159046827379</c:v>
                </c:pt>
                <c:pt idx="81">
                  <c:v>0.32120416393135143</c:v>
                </c:pt>
                <c:pt idx="82">
                  <c:v>0.32138517618469015</c:v>
                </c:pt>
                <c:pt idx="83">
                  <c:v>0.32144944476914084</c:v>
                </c:pt>
                <c:pt idx="84">
                  <c:v>0.32155388471177943</c:v>
                </c:pt>
                <c:pt idx="85">
                  <c:v>0.32159162468513852</c:v>
                </c:pt>
                <c:pt idx="86">
                  <c:v>0.32175482124732152</c:v>
                </c:pt>
                <c:pt idx="87">
                  <c:v>0.32203264094955492</c:v>
                </c:pt>
                <c:pt idx="88">
                  <c:v>0.32209476843910806</c:v>
                </c:pt>
                <c:pt idx="89">
                  <c:v>0.32210242587601079</c:v>
                </c:pt>
                <c:pt idx="90">
                  <c:v>0.32238126219908914</c:v>
                </c:pt>
                <c:pt idx="91">
                  <c:v>0.32242727416120237</c:v>
                </c:pt>
                <c:pt idx="92">
                  <c:v>0.32254746095576547</c:v>
                </c:pt>
                <c:pt idx="93">
                  <c:v>0.32262461059190028</c:v>
                </c:pt>
                <c:pt idx="94">
                  <c:v>0.32262655011181135</c:v>
                </c:pt>
                <c:pt idx="95">
                  <c:v>0.32312769273077274</c:v>
                </c:pt>
                <c:pt idx="96">
                  <c:v>0.32328789620627363</c:v>
                </c:pt>
                <c:pt idx="97">
                  <c:v>0.32339463938233631</c:v>
                </c:pt>
                <c:pt idx="98">
                  <c:v>0.32342150994400465</c:v>
                </c:pt>
                <c:pt idx="99">
                  <c:v>0.3235042002400137</c:v>
                </c:pt>
                <c:pt idx="100">
                  <c:v>0.32381997804610319</c:v>
                </c:pt>
                <c:pt idx="101">
                  <c:v>0.32386857278256059</c:v>
                </c:pt>
                <c:pt idx="102">
                  <c:v>0.32389025206335043</c:v>
                </c:pt>
                <c:pt idx="103">
                  <c:v>0.32391104166085333</c:v>
                </c:pt>
                <c:pt idx="104">
                  <c:v>0.32394463191240275</c:v>
                </c:pt>
                <c:pt idx="105">
                  <c:v>0.32398619499568593</c:v>
                </c:pt>
                <c:pt idx="106">
                  <c:v>0.32400602142920393</c:v>
                </c:pt>
                <c:pt idx="107">
                  <c:v>0.32410036062303382</c:v>
                </c:pt>
                <c:pt idx="108">
                  <c:v>0.32419032901938061</c:v>
                </c:pt>
                <c:pt idx="109">
                  <c:v>0.32426654872475308</c:v>
                </c:pt>
                <c:pt idx="110">
                  <c:v>0.32435977870301719</c:v>
                </c:pt>
                <c:pt idx="111">
                  <c:v>0.32441348006228066</c:v>
                </c:pt>
                <c:pt idx="112">
                  <c:v>0.32475741836775779</c:v>
                </c:pt>
                <c:pt idx="113">
                  <c:v>0.32534460067881138</c:v>
                </c:pt>
                <c:pt idx="114">
                  <c:v>0.32535312425185542</c:v>
                </c:pt>
                <c:pt idx="115">
                  <c:v>0.3253615127919911</c:v>
                </c:pt>
                <c:pt idx="116">
                  <c:v>0.32544378698224852</c:v>
                </c:pt>
                <c:pt idx="117">
                  <c:v>0.32551838836878672</c:v>
                </c:pt>
                <c:pt idx="118">
                  <c:v>0.32552124571126945</c:v>
                </c:pt>
                <c:pt idx="119">
                  <c:v>0.32596647044648697</c:v>
                </c:pt>
                <c:pt idx="120">
                  <c:v>0.32615522655899509</c:v>
                </c:pt>
                <c:pt idx="121">
                  <c:v>0.32623509369676318</c:v>
                </c:pt>
                <c:pt idx="122">
                  <c:v>0.32627425189082537</c:v>
                </c:pt>
                <c:pt idx="123">
                  <c:v>0.32634159629528736</c:v>
                </c:pt>
                <c:pt idx="124">
                  <c:v>0.32640626002180745</c:v>
                </c:pt>
                <c:pt idx="125">
                  <c:v>0.32647437075142383</c:v>
                </c:pt>
                <c:pt idx="126">
                  <c:v>0.32658946514666787</c:v>
                </c:pt>
                <c:pt idx="127">
                  <c:v>0.3266346730653869</c:v>
                </c:pt>
                <c:pt idx="128">
                  <c:v>0.32683415536374844</c:v>
                </c:pt>
                <c:pt idx="129">
                  <c:v>0.32697826978269784</c:v>
                </c:pt>
                <c:pt idx="130">
                  <c:v>0.32715630154264091</c:v>
                </c:pt>
                <c:pt idx="131">
                  <c:v>0.32719836400817998</c:v>
                </c:pt>
                <c:pt idx="132">
                  <c:v>0.32732376793512163</c:v>
                </c:pt>
                <c:pt idx="133">
                  <c:v>0.32751209936711001</c:v>
                </c:pt>
                <c:pt idx="134">
                  <c:v>0.32762738853503187</c:v>
                </c:pt>
                <c:pt idx="135">
                  <c:v>0.32763671875</c:v>
                </c:pt>
                <c:pt idx="136">
                  <c:v>0.32764998365535158</c:v>
                </c:pt>
                <c:pt idx="137">
                  <c:v>0.32772067934980686</c:v>
                </c:pt>
                <c:pt idx="138">
                  <c:v>0.3278938593068218</c:v>
                </c:pt>
                <c:pt idx="139">
                  <c:v>0.32791170490851002</c:v>
                </c:pt>
                <c:pt idx="140">
                  <c:v>0.32825775129648022</c:v>
                </c:pt>
                <c:pt idx="141">
                  <c:v>0.32845840326060899</c:v>
                </c:pt>
                <c:pt idx="142">
                  <c:v>0.32846715328467152</c:v>
                </c:pt>
                <c:pt idx="143">
                  <c:v>0.3285253951204542</c:v>
                </c:pt>
                <c:pt idx="144">
                  <c:v>0.32864923014859143</c:v>
                </c:pt>
                <c:pt idx="145">
                  <c:v>0.32868757259001163</c:v>
                </c:pt>
                <c:pt idx="146">
                  <c:v>0.32870739944734417</c:v>
                </c:pt>
                <c:pt idx="147">
                  <c:v>0.32907530981887512</c:v>
                </c:pt>
                <c:pt idx="148">
                  <c:v>0.32958979727800514</c:v>
                </c:pt>
                <c:pt idx="149">
                  <c:v>0.32964824120603015</c:v>
                </c:pt>
                <c:pt idx="150">
                  <c:v>0.32965919168883823</c:v>
                </c:pt>
                <c:pt idx="151">
                  <c:v>0.32977630054011503</c:v>
                </c:pt>
                <c:pt idx="152">
                  <c:v>0.32989385044179564</c:v>
                </c:pt>
                <c:pt idx="153">
                  <c:v>0.33004728700809488</c:v>
                </c:pt>
                <c:pt idx="154">
                  <c:v>0.33014061544732015</c:v>
                </c:pt>
                <c:pt idx="155">
                  <c:v>0.33018052839798101</c:v>
                </c:pt>
                <c:pt idx="156">
                  <c:v>0.33022201736191137</c:v>
                </c:pt>
                <c:pt idx="157">
                  <c:v>0.33026737967914438</c:v>
                </c:pt>
                <c:pt idx="158">
                  <c:v>0.33030303030303032</c:v>
                </c:pt>
                <c:pt idx="159">
                  <c:v>0.33031001793492187</c:v>
                </c:pt>
                <c:pt idx="160">
                  <c:v>0.33035255421934423</c:v>
                </c:pt>
                <c:pt idx="161">
                  <c:v>0.3303662341928067</c:v>
                </c:pt>
                <c:pt idx="162">
                  <c:v>0.33037144938091773</c:v>
                </c:pt>
                <c:pt idx="163">
                  <c:v>0.33053162429081739</c:v>
                </c:pt>
                <c:pt idx="164">
                  <c:v>0.33062715648467628</c:v>
                </c:pt>
                <c:pt idx="165">
                  <c:v>0.33066429418742588</c:v>
                </c:pt>
                <c:pt idx="166">
                  <c:v>0.33069274917144936</c:v>
                </c:pt>
                <c:pt idx="167">
                  <c:v>0.33075660735878393</c:v>
                </c:pt>
                <c:pt idx="168">
                  <c:v>0.33089936379410062</c:v>
                </c:pt>
                <c:pt idx="169">
                  <c:v>0.3309040648363385</c:v>
                </c:pt>
                <c:pt idx="170">
                  <c:v>0.33092153233495991</c:v>
                </c:pt>
                <c:pt idx="171">
                  <c:v>0.33098866744822197</c:v>
                </c:pt>
                <c:pt idx="172">
                  <c:v>0.33119429590017824</c:v>
                </c:pt>
                <c:pt idx="173">
                  <c:v>0.33120915915105037</c:v>
                </c:pt>
                <c:pt idx="174">
                  <c:v>0.33126837463250736</c:v>
                </c:pt>
                <c:pt idx="175">
                  <c:v>0.3313438677168436</c:v>
                </c:pt>
                <c:pt idx="176">
                  <c:v>0.33134966758101259</c:v>
                </c:pt>
                <c:pt idx="177">
                  <c:v>0.33139675623335751</c:v>
                </c:pt>
                <c:pt idx="178">
                  <c:v>0.33144439710268425</c:v>
                </c:pt>
                <c:pt idx="179">
                  <c:v>0.33152561159053123</c:v>
                </c:pt>
                <c:pt idx="180">
                  <c:v>0.33162775823472979</c:v>
                </c:pt>
                <c:pt idx="181">
                  <c:v>0.33163481953290869</c:v>
                </c:pt>
                <c:pt idx="182">
                  <c:v>0.33164250417253005</c:v>
                </c:pt>
                <c:pt idx="183">
                  <c:v>0.33166744755062733</c:v>
                </c:pt>
                <c:pt idx="184">
                  <c:v>0.33169705469845723</c:v>
                </c:pt>
                <c:pt idx="185">
                  <c:v>0.33171607579462103</c:v>
                </c:pt>
                <c:pt idx="186">
                  <c:v>0.3318100326923753</c:v>
                </c:pt>
                <c:pt idx="187">
                  <c:v>0.33185412296272387</c:v>
                </c:pt>
                <c:pt idx="188">
                  <c:v>0.33192897983749625</c:v>
                </c:pt>
                <c:pt idx="189">
                  <c:v>0.33193717277486912</c:v>
                </c:pt>
                <c:pt idx="190">
                  <c:v>0.33201200738916259</c:v>
                </c:pt>
                <c:pt idx="191">
                  <c:v>0.33205279747832939</c:v>
                </c:pt>
                <c:pt idx="192">
                  <c:v>0.33206089101997116</c:v>
                </c:pt>
                <c:pt idx="193">
                  <c:v>0.33229845105119293</c:v>
                </c:pt>
                <c:pt idx="194">
                  <c:v>0.33230266612216325</c:v>
                </c:pt>
                <c:pt idx="195">
                  <c:v>0.33235724743777451</c:v>
                </c:pt>
                <c:pt idx="196">
                  <c:v>0.33252707382771701</c:v>
                </c:pt>
                <c:pt idx="197">
                  <c:v>0.33253179190751447</c:v>
                </c:pt>
                <c:pt idx="198">
                  <c:v>0.33257937274156624</c:v>
                </c:pt>
                <c:pt idx="199">
                  <c:v>0.33258461776779491</c:v>
                </c:pt>
                <c:pt idx="200">
                  <c:v>0.33261257550796264</c:v>
                </c:pt>
                <c:pt idx="201">
                  <c:v>0.33262373602980311</c:v>
                </c:pt>
                <c:pt idx="202">
                  <c:v>0.33269853361264523</c:v>
                </c:pt>
                <c:pt idx="203">
                  <c:v>0.33287427090084254</c:v>
                </c:pt>
                <c:pt idx="204">
                  <c:v>0.33300828863968795</c:v>
                </c:pt>
                <c:pt idx="205">
                  <c:v>0.3330446549391069</c:v>
                </c:pt>
                <c:pt idx="206">
                  <c:v>0.33313226584777361</c:v>
                </c:pt>
                <c:pt idx="207">
                  <c:v>0.33313503866745986</c:v>
                </c:pt>
                <c:pt idx="208">
                  <c:v>0.33317421094013255</c:v>
                </c:pt>
                <c:pt idx="209">
                  <c:v>0.33328176966509399</c:v>
                </c:pt>
                <c:pt idx="210">
                  <c:v>0.33343074225599068</c:v>
                </c:pt>
                <c:pt idx="211">
                  <c:v>0.33346878463243446</c:v>
                </c:pt>
                <c:pt idx="212">
                  <c:v>0.33351466521601159</c:v>
                </c:pt>
                <c:pt idx="213">
                  <c:v>0.3338700587714355</c:v>
                </c:pt>
                <c:pt idx="214">
                  <c:v>0.33431440443213295</c:v>
                </c:pt>
                <c:pt idx="215">
                  <c:v>0.33437555833482224</c:v>
                </c:pt>
                <c:pt idx="216">
                  <c:v>0.33438654742141061</c:v>
                </c:pt>
                <c:pt idx="217">
                  <c:v>0.33439395445958037</c:v>
                </c:pt>
                <c:pt idx="218">
                  <c:v>0.33441574661537693</c:v>
                </c:pt>
                <c:pt idx="219">
                  <c:v>0.33442265795206971</c:v>
                </c:pt>
                <c:pt idx="220">
                  <c:v>0.33459532222783106</c:v>
                </c:pt>
                <c:pt idx="221">
                  <c:v>0.33463182000613828</c:v>
                </c:pt>
                <c:pt idx="222">
                  <c:v>0.33489572719244615</c:v>
                </c:pt>
                <c:pt idx="223">
                  <c:v>0.33502224419179438</c:v>
                </c:pt>
                <c:pt idx="224">
                  <c:v>0.33517755320950715</c:v>
                </c:pt>
                <c:pt idx="225">
                  <c:v>0.33518167226032397</c:v>
                </c:pt>
                <c:pt idx="226">
                  <c:v>0.33518758884974348</c:v>
                </c:pt>
                <c:pt idx="227">
                  <c:v>0.33519003931847968</c:v>
                </c:pt>
                <c:pt idx="228">
                  <c:v>0.3352022426912295</c:v>
                </c:pt>
                <c:pt idx="229">
                  <c:v>0.33524368651570219</c:v>
                </c:pt>
                <c:pt idx="230">
                  <c:v>0.33537523856430462</c:v>
                </c:pt>
                <c:pt idx="231">
                  <c:v>0.33561190738699009</c:v>
                </c:pt>
                <c:pt idx="232">
                  <c:v>0.33570644503685121</c:v>
                </c:pt>
                <c:pt idx="233">
                  <c:v>0.33590353963982611</c:v>
                </c:pt>
                <c:pt idx="234">
                  <c:v>0.33595955340214873</c:v>
                </c:pt>
                <c:pt idx="235">
                  <c:v>0.33600000000000002</c:v>
                </c:pt>
                <c:pt idx="236">
                  <c:v>0.33610755441741358</c:v>
                </c:pt>
                <c:pt idx="237">
                  <c:v>0.33613086413548759</c:v>
                </c:pt>
                <c:pt idx="238">
                  <c:v>0.33655244633195647</c:v>
                </c:pt>
                <c:pt idx="239">
                  <c:v>0.33658386997853418</c:v>
                </c:pt>
                <c:pt idx="240">
                  <c:v>0.33677540483454588</c:v>
                </c:pt>
                <c:pt idx="241">
                  <c:v>0.33686542722281093</c:v>
                </c:pt>
                <c:pt idx="242">
                  <c:v>0.33693132425383948</c:v>
                </c:pt>
                <c:pt idx="243">
                  <c:v>0.3370358862824297</c:v>
                </c:pt>
                <c:pt idx="244">
                  <c:v>0.33725535880708296</c:v>
                </c:pt>
                <c:pt idx="245">
                  <c:v>0.33740681901503117</c:v>
                </c:pt>
                <c:pt idx="246">
                  <c:v>0.33751265039919037</c:v>
                </c:pt>
                <c:pt idx="247">
                  <c:v>0.33751698259688168</c:v>
                </c:pt>
                <c:pt idx="248">
                  <c:v>0.33771157752200404</c:v>
                </c:pt>
                <c:pt idx="249">
                  <c:v>0.33782020209552927</c:v>
                </c:pt>
                <c:pt idx="250">
                  <c:v>0.33782501423420003</c:v>
                </c:pt>
                <c:pt idx="251">
                  <c:v>0.33785588752196838</c:v>
                </c:pt>
                <c:pt idx="252">
                  <c:v>0.33785790031813362</c:v>
                </c:pt>
                <c:pt idx="253">
                  <c:v>0.33797216699801191</c:v>
                </c:pt>
                <c:pt idx="254">
                  <c:v>0.33815614329532961</c:v>
                </c:pt>
                <c:pt idx="255">
                  <c:v>0.33816343723673126</c:v>
                </c:pt>
                <c:pt idx="256">
                  <c:v>0.33824981892407979</c:v>
                </c:pt>
                <c:pt idx="257">
                  <c:v>0.33827160493827163</c:v>
                </c:pt>
                <c:pt idx="258">
                  <c:v>0.33831410131038531</c:v>
                </c:pt>
                <c:pt idx="259">
                  <c:v>0.33843557211034803</c:v>
                </c:pt>
                <c:pt idx="260">
                  <c:v>0.33846986891681519</c:v>
                </c:pt>
                <c:pt idx="261">
                  <c:v>0.33876245182869191</c:v>
                </c:pt>
                <c:pt idx="262">
                  <c:v>0.33888253286324688</c:v>
                </c:pt>
                <c:pt idx="263">
                  <c:v>0.33892733564013838</c:v>
                </c:pt>
                <c:pt idx="264">
                  <c:v>0.33896219320434812</c:v>
                </c:pt>
                <c:pt idx="265">
                  <c:v>0.33902260150676711</c:v>
                </c:pt>
                <c:pt idx="266">
                  <c:v>0.33928683336466753</c:v>
                </c:pt>
                <c:pt idx="267">
                  <c:v>0.33940438099926162</c:v>
                </c:pt>
                <c:pt idx="268">
                  <c:v>0.33956608621181844</c:v>
                </c:pt>
                <c:pt idx="269">
                  <c:v>0.33979007925579119</c:v>
                </c:pt>
                <c:pt idx="270">
                  <c:v>0.33987992266205352</c:v>
                </c:pt>
                <c:pt idx="271">
                  <c:v>0.34019717522024889</c:v>
                </c:pt>
                <c:pt idx="272">
                  <c:v>0.34033565475510902</c:v>
                </c:pt>
                <c:pt idx="273">
                  <c:v>0.3403846153846154</c:v>
                </c:pt>
                <c:pt idx="274">
                  <c:v>0.34049586776859503</c:v>
                </c:pt>
                <c:pt idx="275">
                  <c:v>0.34051014810751506</c:v>
                </c:pt>
                <c:pt idx="276">
                  <c:v>0.34074817416513353</c:v>
                </c:pt>
                <c:pt idx="277">
                  <c:v>0.3408534927969557</c:v>
                </c:pt>
                <c:pt idx="278">
                  <c:v>0.34086203651421043</c:v>
                </c:pt>
                <c:pt idx="279">
                  <c:v>0.3409259717751919</c:v>
                </c:pt>
                <c:pt idx="280">
                  <c:v>0.3409470171047142</c:v>
                </c:pt>
                <c:pt idx="281">
                  <c:v>0.34097224132713416</c:v>
                </c:pt>
                <c:pt idx="282">
                  <c:v>0.34103603459832116</c:v>
                </c:pt>
                <c:pt idx="283">
                  <c:v>0.34104965541615129</c:v>
                </c:pt>
                <c:pt idx="284">
                  <c:v>0.34106157112526542</c:v>
                </c:pt>
                <c:pt idx="285">
                  <c:v>0.34134395312643045</c:v>
                </c:pt>
                <c:pt idx="286">
                  <c:v>0.3416614288707312</c:v>
                </c:pt>
                <c:pt idx="287">
                  <c:v>0.34172813982991118</c:v>
                </c:pt>
                <c:pt idx="288">
                  <c:v>0.34177215189873417</c:v>
                </c:pt>
                <c:pt idx="289">
                  <c:v>0.34184290030211478</c:v>
                </c:pt>
                <c:pt idx="290">
                  <c:v>0.34196764177153127</c:v>
                </c:pt>
                <c:pt idx="291">
                  <c:v>0.34198763670946269</c:v>
                </c:pt>
                <c:pt idx="292">
                  <c:v>0.34199199199199198</c:v>
                </c:pt>
                <c:pt idx="293">
                  <c:v>0.3420881267636206</c:v>
                </c:pt>
                <c:pt idx="294">
                  <c:v>0.34217200830066868</c:v>
                </c:pt>
                <c:pt idx="295">
                  <c:v>0.34221577460487135</c:v>
                </c:pt>
                <c:pt idx="296">
                  <c:v>0.34263915380613835</c:v>
                </c:pt>
                <c:pt idx="297">
                  <c:v>0.34265004349086692</c:v>
                </c:pt>
                <c:pt idx="298">
                  <c:v>0.3426888426888427</c:v>
                </c:pt>
                <c:pt idx="299">
                  <c:v>0.34271866490119168</c:v>
                </c:pt>
                <c:pt idx="300">
                  <c:v>0.34287925696594429</c:v>
                </c:pt>
                <c:pt idx="301">
                  <c:v>0.34290944937332768</c:v>
                </c:pt>
                <c:pt idx="302">
                  <c:v>0.34306372052165685</c:v>
                </c:pt>
                <c:pt idx="303">
                  <c:v>0.3430641227944341</c:v>
                </c:pt>
                <c:pt idx="304">
                  <c:v>0.34314208323073137</c:v>
                </c:pt>
                <c:pt idx="305">
                  <c:v>0.34322422759253596</c:v>
                </c:pt>
                <c:pt idx="306">
                  <c:v>0.34333747706150475</c:v>
                </c:pt>
                <c:pt idx="307">
                  <c:v>0.3433628318584071</c:v>
                </c:pt>
                <c:pt idx="308">
                  <c:v>0.34346910473059739</c:v>
                </c:pt>
                <c:pt idx="309">
                  <c:v>0.34347826086956523</c:v>
                </c:pt>
                <c:pt idx="310">
                  <c:v>0.34359771902540176</c:v>
                </c:pt>
                <c:pt idx="311">
                  <c:v>0.34376286537669826</c:v>
                </c:pt>
                <c:pt idx="312">
                  <c:v>0.34376976597090447</c:v>
                </c:pt>
                <c:pt idx="313">
                  <c:v>0.34377948338730652</c:v>
                </c:pt>
                <c:pt idx="314">
                  <c:v>0.34379779217529127</c:v>
                </c:pt>
                <c:pt idx="315">
                  <c:v>0.34380589470409828</c:v>
                </c:pt>
                <c:pt idx="316">
                  <c:v>0.34386042402826855</c:v>
                </c:pt>
                <c:pt idx="317">
                  <c:v>0.34388324509944196</c:v>
                </c:pt>
                <c:pt idx="318">
                  <c:v>0.34398645957785745</c:v>
                </c:pt>
                <c:pt idx="319">
                  <c:v>0.34401204917365463</c:v>
                </c:pt>
                <c:pt idx="320">
                  <c:v>0.3440209719701553</c:v>
                </c:pt>
                <c:pt idx="321">
                  <c:v>0.34404583956153462</c:v>
                </c:pt>
                <c:pt idx="322">
                  <c:v>0.34412313432835823</c:v>
                </c:pt>
                <c:pt idx="323">
                  <c:v>0.34417783011924041</c:v>
                </c:pt>
                <c:pt idx="324">
                  <c:v>0.34458174904942968</c:v>
                </c:pt>
                <c:pt idx="325">
                  <c:v>0.34476976654198377</c:v>
                </c:pt>
                <c:pt idx="326">
                  <c:v>0.34495641344956413</c:v>
                </c:pt>
                <c:pt idx="327">
                  <c:v>0.34498284734133788</c:v>
                </c:pt>
                <c:pt idx="328">
                  <c:v>0.34501075552043547</c:v>
                </c:pt>
                <c:pt idx="329">
                  <c:v>0.34528552456839312</c:v>
                </c:pt>
                <c:pt idx="330">
                  <c:v>0.34529343404997093</c:v>
                </c:pt>
                <c:pt idx="331">
                  <c:v>0.3453486255233934</c:v>
                </c:pt>
                <c:pt idx="332">
                  <c:v>0.34587071964841604</c:v>
                </c:pt>
                <c:pt idx="333">
                  <c:v>0.34587781195344069</c:v>
                </c:pt>
                <c:pt idx="334">
                  <c:v>0.34588068181818182</c:v>
                </c:pt>
                <c:pt idx="335">
                  <c:v>0.34588980187102053</c:v>
                </c:pt>
                <c:pt idx="336">
                  <c:v>0.34597306157917607</c:v>
                </c:pt>
                <c:pt idx="337">
                  <c:v>0.34608608104706773</c:v>
                </c:pt>
                <c:pt idx="338">
                  <c:v>0.34612521710363081</c:v>
                </c:pt>
                <c:pt idx="339">
                  <c:v>0.34614863950182756</c:v>
                </c:pt>
                <c:pt idx="340">
                  <c:v>0.34616244244781191</c:v>
                </c:pt>
                <c:pt idx="341">
                  <c:v>0.34621106685223402</c:v>
                </c:pt>
                <c:pt idx="342">
                  <c:v>0.34622564025983721</c:v>
                </c:pt>
                <c:pt idx="343">
                  <c:v>0.34623448744829149</c:v>
                </c:pt>
                <c:pt idx="344">
                  <c:v>0.34624581539933047</c:v>
                </c:pt>
                <c:pt idx="345">
                  <c:v>0.34649180673931973</c:v>
                </c:pt>
                <c:pt idx="346">
                  <c:v>0.34659656103453174</c:v>
                </c:pt>
                <c:pt idx="347">
                  <c:v>0.34659704717320849</c:v>
                </c:pt>
                <c:pt idx="348">
                  <c:v>0.34672463768115941</c:v>
                </c:pt>
                <c:pt idx="349">
                  <c:v>0.34677793231339826</c:v>
                </c:pt>
                <c:pt idx="350">
                  <c:v>0.34681900804985716</c:v>
                </c:pt>
                <c:pt idx="351">
                  <c:v>0.3470012844580575</c:v>
                </c:pt>
                <c:pt idx="352">
                  <c:v>0.34700996677740864</c:v>
                </c:pt>
                <c:pt idx="353">
                  <c:v>0.34706303724928367</c:v>
                </c:pt>
                <c:pt idx="354">
                  <c:v>0.34714935292060162</c:v>
                </c:pt>
                <c:pt idx="355">
                  <c:v>0.34715938854231154</c:v>
                </c:pt>
                <c:pt idx="356">
                  <c:v>0.3475596645882606</c:v>
                </c:pt>
                <c:pt idx="357">
                  <c:v>0.34756370138578452</c:v>
                </c:pt>
                <c:pt idx="358">
                  <c:v>0.34758281110116385</c:v>
                </c:pt>
                <c:pt idx="359">
                  <c:v>0.34779425224235766</c:v>
                </c:pt>
                <c:pt idx="360">
                  <c:v>0.34794747633381318</c:v>
                </c:pt>
                <c:pt idx="361">
                  <c:v>0.34798218662616082</c:v>
                </c:pt>
                <c:pt idx="362">
                  <c:v>0.34809046298271817</c:v>
                </c:pt>
                <c:pt idx="363">
                  <c:v>0.34812217456821609</c:v>
                </c:pt>
                <c:pt idx="364">
                  <c:v>0.34815891472868216</c:v>
                </c:pt>
                <c:pt idx="365">
                  <c:v>0.34821471248984276</c:v>
                </c:pt>
                <c:pt idx="366">
                  <c:v>0.34840341447992412</c:v>
                </c:pt>
                <c:pt idx="367">
                  <c:v>0.34841415712333285</c:v>
                </c:pt>
                <c:pt idx="368">
                  <c:v>0.34848752874579869</c:v>
                </c:pt>
                <c:pt idx="369">
                  <c:v>0.34869951363924717</c:v>
                </c:pt>
                <c:pt idx="370">
                  <c:v>0.34893982105650201</c:v>
                </c:pt>
                <c:pt idx="371">
                  <c:v>0.34912505335040545</c:v>
                </c:pt>
                <c:pt idx="372">
                  <c:v>0.34919948074426654</c:v>
                </c:pt>
                <c:pt idx="373">
                  <c:v>0.34921407706217833</c:v>
                </c:pt>
                <c:pt idx="374">
                  <c:v>0.34934780847443897</c:v>
                </c:pt>
                <c:pt idx="375">
                  <c:v>0.34942782573780368</c:v>
                </c:pt>
                <c:pt idx="376">
                  <c:v>0.34947578632051923</c:v>
                </c:pt>
                <c:pt idx="377">
                  <c:v>0.34948050195655106</c:v>
                </c:pt>
                <c:pt idx="378">
                  <c:v>0.34951791823616823</c:v>
                </c:pt>
                <c:pt idx="379">
                  <c:v>0.34960646670921081</c:v>
                </c:pt>
                <c:pt idx="380">
                  <c:v>0.34986237212932914</c:v>
                </c:pt>
                <c:pt idx="381">
                  <c:v>0.35000797829902663</c:v>
                </c:pt>
                <c:pt idx="382">
                  <c:v>0.35006490696668108</c:v>
                </c:pt>
                <c:pt idx="383">
                  <c:v>0.35007402345974264</c:v>
                </c:pt>
                <c:pt idx="384">
                  <c:v>0.35012495067736421</c:v>
                </c:pt>
                <c:pt idx="385">
                  <c:v>0.35015277892476671</c:v>
                </c:pt>
                <c:pt idx="386">
                  <c:v>0.35026255976173681</c:v>
                </c:pt>
                <c:pt idx="387">
                  <c:v>0.3502717889207842</c:v>
                </c:pt>
                <c:pt idx="388">
                  <c:v>0.35035481396240892</c:v>
                </c:pt>
                <c:pt idx="389">
                  <c:v>0.35070999714095114</c:v>
                </c:pt>
                <c:pt idx="390">
                  <c:v>0.35075438679468379</c:v>
                </c:pt>
                <c:pt idx="391">
                  <c:v>0.350818150168272</c:v>
                </c:pt>
                <c:pt idx="392">
                  <c:v>0.35124328376858677</c:v>
                </c:pt>
                <c:pt idx="393">
                  <c:v>0.35146371037588775</c:v>
                </c:pt>
                <c:pt idx="394">
                  <c:v>0.35152095298872582</c:v>
                </c:pt>
                <c:pt idx="395">
                  <c:v>0.35152383433185724</c:v>
                </c:pt>
                <c:pt idx="396">
                  <c:v>0.35157026056391838</c:v>
                </c:pt>
                <c:pt idx="397">
                  <c:v>0.35162985466787094</c:v>
                </c:pt>
                <c:pt idx="398">
                  <c:v>0.35174252523328892</c:v>
                </c:pt>
                <c:pt idx="399">
                  <c:v>0.35182724252491693</c:v>
                </c:pt>
                <c:pt idx="400">
                  <c:v>0.3519632270813644</c:v>
                </c:pt>
                <c:pt idx="401">
                  <c:v>0.35207823960880197</c:v>
                </c:pt>
                <c:pt idx="402">
                  <c:v>0.35209163346613548</c:v>
                </c:pt>
                <c:pt idx="403">
                  <c:v>0.35216408830175561</c:v>
                </c:pt>
                <c:pt idx="404">
                  <c:v>0.3523706208920937</c:v>
                </c:pt>
                <c:pt idx="405">
                  <c:v>0.35249090224620405</c:v>
                </c:pt>
                <c:pt idx="406">
                  <c:v>0.35256326209518812</c:v>
                </c:pt>
                <c:pt idx="407">
                  <c:v>0.35275919732441474</c:v>
                </c:pt>
                <c:pt idx="408">
                  <c:v>0.35283495846876128</c:v>
                </c:pt>
                <c:pt idx="409">
                  <c:v>0.3529207834980066</c:v>
                </c:pt>
                <c:pt idx="410">
                  <c:v>0.35294117647058826</c:v>
                </c:pt>
                <c:pt idx="411">
                  <c:v>0.35303575797825859</c:v>
                </c:pt>
                <c:pt idx="412">
                  <c:v>0.35311890838206628</c:v>
                </c:pt>
                <c:pt idx="413">
                  <c:v>0.35325443786982247</c:v>
                </c:pt>
                <c:pt idx="414">
                  <c:v>0.35339308578745199</c:v>
                </c:pt>
                <c:pt idx="415">
                  <c:v>0.35360094451003543</c:v>
                </c:pt>
                <c:pt idx="416">
                  <c:v>0.35369232101116788</c:v>
                </c:pt>
                <c:pt idx="417">
                  <c:v>0.35383619294269991</c:v>
                </c:pt>
                <c:pt idx="418">
                  <c:v>0.35421412300683369</c:v>
                </c:pt>
                <c:pt idx="419">
                  <c:v>0.35440514469453377</c:v>
                </c:pt>
                <c:pt idx="420">
                  <c:v>0.35457182765660256</c:v>
                </c:pt>
                <c:pt idx="421">
                  <c:v>0.35472432296733297</c:v>
                </c:pt>
                <c:pt idx="422">
                  <c:v>0.35487407497639856</c:v>
                </c:pt>
                <c:pt idx="423">
                  <c:v>0.35489453113345465</c:v>
                </c:pt>
                <c:pt idx="424">
                  <c:v>0.35493064312736444</c:v>
                </c:pt>
                <c:pt idx="425">
                  <c:v>0.35496571554965717</c:v>
                </c:pt>
                <c:pt idx="426">
                  <c:v>0.35504451744988813</c:v>
                </c:pt>
                <c:pt idx="427">
                  <c:v>0.35528405620036652</c:v>
                </c:pt>
                <c:pt idx="428">
                  <c:v>0.35550753416656933</c:v>
                </c:pt>
                <c:pt idx="429">
                  <c:v>0.35561426684280051</c:v>
                </c:pt>
                <c:pt idx="430">
                  <c:v>0.35569631958572223</c:v>
                </c:pt>
                <c:pt idx="431">
                  <c:v>0.35570673967753536</c:v>
                </c:pt>
                <c:pt idx="432">
                  <c:v>0.35577525922353509</c:v>
                </c:pt>
                <c:pt idx="433">
                  <c:v>0.35630540463254218</c:v>
                </c:pt>
                <c:pt idx="434">
                  <c:v>0.35635818908122502</c:v>
                </c:pt>
                <c:pt idx="435">
                  <c:v>0.35639869382677652</c:v>
                </c:pt>
                <c:pt idx="436">
                  <c:v>0.35668864813942536</c:v>
                </c:pt>
                <c:pt idx="437">
                  <c:v>0.35678656737389347</c:v>
                </c:pt>
                <c:pt idx="438">
                  <c:v>0.35697355579309381</c:v>
                </c:pt>
                <c:pt idx="439">
                  <c:v>0.35705554282221713</c:v>
                </c:pt>
                <c:pt idx="440">
                  <c:v>0.35735952621695799</c:v>
                </c:pt>
                <c:pt idx="441">
                  <c:v>0.35768705935865364</c:v>
                </c:pt>
                <c:pt idx="442">
                  <c:v>0.35768718176536923</c:v>
                </c:pt>
                <c:pt idx="443">
                  <c:v>0.35773362160678129</c:v>
                </c:pt>
                <c:pt idx="444">
                  <c:v>0.35774069589935253</c:v>
                </c:pt>
                <c:pt idx="445">
                  <c:v>0.35784548944337813</c:v>
                </c:pt>
                <c:pt idx="446">
                  <c:v>0.35793867683714226</c:v>
                </c:pt>
                <c:pt idx="447">
                  <c:v>0.35796870672943781</c:v>
                </c:pt>
                <c:pt idx="448">
                  <c:v>0.35815347968047312</c:v>
                </c:pt>
                <c:pt idx="449">
                  <c:v>0.35819651251649953</c:v>
                </c:pt>
                <c:pt idx="450">
                  <c:v>0.35825396825396827</c:v>
                </c:pt>
                <c:pt idx="451">
                  <c:v>0.35850295469468157</c:v>
                </c:pt>
                <c:pt idx="452">
                  <c:v>0.35855827742237478</c:v>
                </c:pt>
                <c:pt idx="453">
                  <c:v>0.35868120180802976</c:v>
                </c:pt>
                <c:pt idx="454">
                  <c:v>0.35879057089495736</c:v>
                </c:pt>
                <c:pt idx="455">
                  <c:v>0.35888610763454321</c:v>
                </c:pt>
                <c:pt idx="456">
                  <c:v>0.35895331434364891</c:v>
                </c:pt>
                <c:pt idx="457">
                  <c:v>0.35906193078324228</c:v>
                </c:pt>
                <c:pt idx="458">
                  <c:v>0.35908427581174751</c:v>
                </c:pt>
                <c:pt idx="459">
                  <c:v>0.35908921239268382</c:v>
                </c:pt>
                <c:pt idx="460">
                  <c:v>0.35913763303920676</c:v>
                </c:pt>
                <c:pt idx="461">
                  <c:v>0.35918253079507279</c:v>
                </c:pt>
                <c:pt idx="462">
                  <c:v>0.35918367346938773</c:v>
                </c:pt>
                <c:pt idx="463">
                  <c:v>0.35931038499621409</c:v>
                </c:pt>
                <c:pt idx="464">
                  <c:v>0.35934182590233543</c:v>
                </c:pt>
                <c:pt idx="465">
                  <c:v>0.35951724496696663</c:v>
                </c:pt>
                <c:pt idx="466">
                  <c:v>0.35956650754741326</c:v>
                </c:pt>
                <c:pt idx="467">
                  <c:v>0.35966386554621849</c:v>
                </c:pt>
                <c:pt idx="468">
                  <c:v>0.35978195033313143</c:v>
                </c:pt>
                <c:pt idx="469">
                  <c:v>0.36008326606907687</c:v>
                </c:pt>
                <c:pt idx="470">
                  <c:v>0.36009295447343403</c:v>
                </c:pt>
                <c:pt idx="471">
                  <c:v>0.36015672091621459</c:v>
                </c:pt>
                <c:pt idx="472">
                  <c:v>0.36020671834625323</c:v>
                </c:pt>
                <c:pt idx="473">
                  <c:v>0.36040735221063092</c:v>
                </c:pt>
                <c:pt idx="474">
                  <c:v>0.36055295361837136</c:v>
                </c:pt>
                <c:pt idx="475">
                  <c:v>0.36067623668283899</c:v>
                </c:pt>
                <c:pt idx="476">
                  <c:v>0.360698271953247</c:v>
                </c:pt>
                <c:pt idx="477">
                  <c:v>0.36080849606029464</c:v>
                </c:pt>
                <c:pt idx="478">
                  <c:v>0.36082297764540755</c:v>
                </c:pt>
                <c:pt idx="479">
                  <c:v>0.3608913391128693</c:v>
                </c:pt>
                <c:pt idx="480">
                  <c:v>0.36089503505233844</c:v>
                </c:pt>
                <c:pt idx="481">
                  <c:v>0.36098827538642542</c:v>
                </c:pt>
                <c:pt idx="482">
                  <c:v>0.36100346726493981</c:v>
                </c:pt>
                <c:pt idx="483">
                  <c:v>0.36105380098397077</c:v>
                </c:pt>
                <c:pt idx="484">
                  <c:v>0.36109723906684738</c:v>
                </c:pt>
                <c:pt idx="485">
                  <c:v>0.36117428157949144</c:v>
                </c:pt>
                <c:pt idx="486">
                  <c:v>0.36138740117317009</c:v>
                </c:pt>
                <c:pt idx="487">
                  <c:v>0.36143947329043841</c:v>
                </c:pt>
                <c:pt idx="488">
                  <c:v>0.36159449615540268</c:v>
                </c:pt>
                <c:pt idx="489">
                  <c:v>0.36179001721170395</c:v>
                </c:pt>
                <c:pt idx="490">
                  <c:v>0.3618566057305847</c:v>
                </c:pt>
                <c:pt idx="491">
                  <c:v>0.3619212726901897</c:v>
                </c:pt>
                <c:pt idx="492">
                  <c:v>0.36200033172997181</c:v>
                </c:pt>
                <c:pt idx="493">
                  <c:v>0.36204972409944819</c:v>
                </c:pt>
                <c:pt idx="494">
                  <c:v>0.36204998573001185</c:v>
                </c:pt>
                <c:pt idx="495">
                  <c:v>0.36207574367710654</c:v>
                </c:pt>
                <c:pt idx="496">
                  <c:v>0.3621416982152515</c:v>
                </c:pt>
                <c:pt idx="497">
                  <c:v>0.36222811671087535</c:v>
                </c:pt>
                <c:pt idx="498">
                  <c:v>0.36267937572012149</c:v>
                </c:pt>
                <c:pt idx="499">
                  <c:v>0.3627164818057988</c:v>
                </c:pt>
                <c:pt idx="500">
                  <c:v>0.36292209963223004</c:v>
                </c:pt>
                <c:pt idx="501">
                  <c:v>0.36338236502588545</c:v>
                </c:pt>
                <c:pt idx="502">
                  <c:v>0.36344997266265722</c:v>
                </c:pt>
                <c:pt idx="503">
                  <c:v>0.363579766536965</c:v>
                </c:pt>
                <c:pt idx="504">
                  <c:v>0.36358760674945334</c:v>
                </c:pt>
                <c:pt idx="505">
                  <c:v>0.36361363446953915</c:v>
                </c:pt>
                <c:pt idx="506">
                  <c:v>0.36368528683672369</c:v>
                </c:pt>
                <c:pt idx="507">
                  <c:v>0.36384742951907129</c:v>
                </c:pt>
                <c:pt idx="508">
                  <c:v>0.36398520895834785</c:v>
                </c:pt>
                <c:pt idx="509">
                  <c:v>0.36408158561880616</c:v>
                </c:pt>
                <c:pt idx="510">
                  <c:v>0.36434683898009079</c:v>
                </c:pt>
                <c:pt idx="511">
                  <c:v>0.36450375824512959</c:v>
                </c:pt>
                <c:pt idx="512">
                  <c:v>0.36458173249321246</c:v>
                </c:pt>
                <c:pt idx="513">
                  <c:v>0.36462259071820824</c:v>
                </c:pt>
                <c:pt idx="514">
                  <c:v>0.36479425212279554</c:v>
                </c:pt>
                <c:pt idx="515">
                  <c:v>0.36524836130792254</c:v>
                </c:pt>
                <c:pt idx="516">
                  <c:v>0.36530312202715559</c:v>
                </c:pt>
                <c:pt idx="517">
                  <c:v>0.36538910960504789</c:v>
                </c:pt>
                <c:pt idx="518">
                  <c:v>0.3656357388316151</c:v>
                </c:pt>
                <c:pt idx="519">
                  <c:v>0.36570472605604348</c:v>
                </c:pt>
                <c:pt idx="520">
                  <c:v>0.36570884034599033</c:v>
                </c:pt>
                <c:pt idx="521">
                  <c:v>0.36575331193943883</c:v>
                </c:pt>
                <c:pt idx="522">
                  <c:v>0.36594738397871712</c:v>
                </c:pt>
                <c:pt idx="523">
                  <c:v>0.3659813809154383</c:v>
                </c:pt>
                <c:pt idx="524">
                  <c:v>0.36604152712659077</c:v>
                </c:pt>
                <c:pt idx="525">
                  <c:v>0.36618239838763855</c:v>
                </c:pt>
                <c:pt idx="526">
                  <c:v>0.3661935976579902</c:v>
                </c:pt>
                <c:pt idx="527">
                  <c:v>0.36647364805182059</c:v>
                </c:pt>
                <c:pt idx="528">
                  <c:v>0.36657633242999099</c:v>
                </c:pt>
                <c:pt idx="529">
                  <c:v>0.36660819995614996</c:v>
                </c:pt>
                <c:pt idx="530">
                  <c:v>0.36677567037279268</c:v>
                </c:pt>
                <c:pt idx="531">
                  <c:v>0.36695711730908259</c:v>
                </c:pt>
                <c:pt idx="532">
                  <c:v>0.36717073170731707</c:v>
                </c:pt>
                <c:pt idx="533">
                  <c:v>0.36736111111111114</c:v>
                </c:pt>
                <c:pt idx="534">
                  <c:v>0.36747708250298922</c:v>
                </c:pt>
                <c:pt idx="535">
                  <c:v>0.36760342119043465</c:v>
                </c:pt>
                <c:pt idx="536">
                  <c:v>0.36772331474415421</c:v>
                </c:pt>
                <c:pt idx="537">
                  <c:v>0.36782331082849218</c:v>
                </c:pt>
                <c:pt idx="538">
                  <c:v>0.36788629171062126</c:v>
                </c:pt>
                <c:pt idx="539">
                  <c:v>0.36801799389492851</c:v>
                </c:pt>
                <c:pt idx="540">
                  <c:v>0.36810530607490244</c:v>
                </c:pt>
                <c:pt idx="541">
                  <c:v>0.3685748667698126</c:v>
                </c:pt>
                <c:pt idx="542">
                  <c:v>0.36906584992343033</c:v>
                </c:pt>
                <c:pt idx="543">
                  <c:v>0.36935520107840936</c:v>
                </c:pt>
                <c:pt idx="544">
                  <c:v>0.36944629753168778</c:v>
                </c:pt>
                <c:pt idx="545">
                  <c:v>0.36950394588500562</c:v>
                </c:pt>
                <c:pt idx="546">
                  <c:v>0.36962657674534782</c:v>
                </c:pt>
                <c:pt idx="547">
                  <c:v>0.3697696232069731</c:v>
                </c:pt>
                <c:pt idx="548">
                  <c:v>0.36985488482494472</c:v>
                </c:pt>
                <c:pt idx="549">
                  <c:v>0.36986301369863012</c:v>
                </c:pt>
                <c:pt idx="550">
                  <c:v>0.36987055907463506</c:v>
                </c:pt>
                <c:pt idx="551">
                  <c:v>0.36990806487779354</c:v>
                </c:pt>
                <c:pt idx="552">
                  <c:v>0.37006273747459573</c:v>
                </c:pt>
                <c:pt idx="553">
                  <c:v>0.37009189640768586</c:v>
                </c:pt>
                <c:pt idx="554">
                  <c:v>0.37009307972480776</c:v>
                </c:pt>
                <c:pt idx="555">
                  <c:v>0.37027050534922151</c:v>
                </c:pt>
                <c:pt idx="556">
                  <c:v>0.37028749660970978</c:v>
                </c:pt>
                <c:pt idx="557">
                  <c:v>0.37041263873970642</c:v>
                </c:pt>
                <c:pt idx="558">
                  <c:v>0.37060881735479356</c:v>
                </c:pt>
                <c:pt idx="559">
                  <c:v>0.37079435179266662</c:v>
                </c:pt>
                <c:pt idx="560">
                  <c:v>0.37079624729372146</c:v>
                </c:pt>
                <c:pt idx="561">
                  <c:v>0.37093807480073576</c:v>
                </c:pt>
                <c:pt idx="562">
                  <c:v>0.37101349608871315</c:v>
                </c:pt>
                <c:pt idx="563">
                  <c:v>0.37102075312235888</c:v>
                </c:pt>
                <c:pt idx="564">
                  <c:v>0.37132414022262833</c:v>
                </c:pt>
                <c:pt idx="565">
                  <c:v>0.37138810198300282</c:v>
                </c:pt>
                <c:pt idx="566">
                  <c:v>0.37142444380236928</c:v>
                </c:pt>
                <c:pt idx="567">
                  <c:v>0.37142857142857144</c:v>
                </c:pt>
                <c:pt idx="568">
                  <c:v>0.37144229614507024</c:v>
                </c:pt>
                <c:pt idx="569">
                  <c:v>0.3714627938314119</c:v>
                </c:pt>
                <c:pt idx="570">
                  <c:v>0.37179869858515907</c:v>
                </c:pt>
                <c:pt idx="571">
                  <c:v>0.37200513944524222</c:v>
                </c:pt>
                <c:pt idx="572">
                  <c:v>0.37209934735315447</c:v>
                </c:pt>
                <c:pt idx="573">
                  <c:v>0.37214047900332942</c:v>
                </c:pt>
                <c:pt idx="574">
                  <c:v>0.37217227378190254</c:v>
                </c:pt>
                <c:pt idx="575">
                  <c:v>0.37235510579576819</c:v>
                </c:pt>
                <c:pt idx="576">
                  <c:v>0.37237851662404092</c:v>
                </c:pt>
                <c:pt idx="577">
                  <c:v>0.37243573641463618</c:v>
                </c:pt>
                <c:pt idx="578">
                  <c:v>0.37244521588197005</c:v>
                </c:pt>
                <c:pt idx="579">
                  <c:v>0.37246502911451712</c:v>
                </c:pt>
                <c:pt idx="580">
                  <c:v>0.37264429983943209</c:v>
                </c:pt>
                <c:pt idx="581">
                  <c:v>0.37264827469838857</c:v>
                </c:pt>
                <c:pt idx="582">
                  <c:v>0.37281363088057901</c:v>
                </c:pt>
                <c:pt idx="583">
                  <c:v>0.37290502793296088</c:v>
                </c:pt>
                <c:pt idx="584">
                  <c:v>0.37298466378293355</c:v>
                </c:pt>
                <c:pt idx="585">
                  <c:v>0.37302590018951359</c:v>
                </c:pt>
                <c:pt idx="586">
                  <c:v>0.3731470518588681</c:v>
                </c:pt>
                <c:pt idx="587">
                  <c:v>0.37326911499096932</c:v>
                </c:pt>
                <c:pt idx="588">
                  <c:v>0.37333639284075265</c:v>
                </c:pt>
                <c:pt idx="589">
                  <c:v>0.37367337240614606</c:v>
                </c:pt>
                <c:pt idx="590">
                  <c:v>0.37378883228448706</c:v>
                </c:pt>
                <c:pt idx="591">
                  <c:v>0.37382471457353927</c:v>
                </c:pt>
                <c:pt idx="592">
                  <c:v>0.37393704311502313</c:v>
                </c:pt>
                <c:pt idx="593">
                  <c:v>0.37402015677491601</c:v>
                </c:pt>
                <c:pt idx="594">
                  <c:v>0.37447552447552446</c:v>
                </c:pt>
                <c:pt idx="595">
                  <c:v>0.37465753424657533</c:v>
                </c:pt>
                <c:pt idx="596">
                  <c:v>0.37479026845637586</c:v>
                </c:pt>
                <c:pt idx="597">
                  <c:v>0.37516045537762255</c:v>
                </c:pt>
                <c:pt idx="598">
                  <c:v>0.37541702706042257</c:v>
                </c:pt>
                <c:pt idx="599">
                  <c:v>0.37542180501871281</c:v>
                </c:pt>
                <c:pt idx="600">
                  <c:v>0.37550909584577791</c:v>
                </c:pt>
                <c:pt idx="601">
                  <c:v>0.3756414642490592</c:v>
                </c:pt>
                <c:pt idx="602">
                  <c:v>0.37572488199595416</c:v>
                </c:pt>
                <c:pt idx="603">
                  <c:v>0.37579901887914374</c:v>
                </c:pt>
                <c:pt idx="604">
                  <c:v>0.37586048646167969</c:v>
                </c:pt>
                <c:pt idx="605">
                  <c:v>0.37599197300009124</c:v>
                </c:pt>
                <c:pt idx="606">
                  <c:v>0.37607989220892446</c:v>
                </c:pt>
                <c:pt idx="607">
                  <c:v>0.37646737646737649</c:v>
                </c:pt>
                <c:pt idx="608">
                  <c:v>0.37670893788796223</c:v>
                </c:pt>
                <c:pt idx="609">
                  <c:v>0.37714572108758299</c:v>
                </c:pt>
                <c:pt idx="610">
                  <c:v>0.37719521506744719</c:v>
                </c:pt>
                <c:pt idx="611">
                  <c:v>0.3772530641672675</c:v>
                </c:pt>
                <c:pt idx="612">
                  <c:v>0.37740997539700288</c:v>
                </c:pt>
                <c:pt idx="613">
                  <c:v>0.3776442505556013</c:v>
                </c:pt>
                <c:pt idx="614">
                  <c:v>0.37764761969624738</c:v>
                </c:pt>
                <c:pt idx="615">
                  <c:v>0.37796558395275431</c:v>
                </c:pt>
                <c:pt idx="616">
                  <c:v>0.37808946687546813</c:v>
                </c:pt>
                <c:pt idx="617">
                  <c:v>0.37809199318568992</c:v>
                </c:pt>
                <c:pt idx="618">
                  <c:v>0.37815387810196244</c:v>
                </c:pt>
                <c:pt idx="619">
                  <c:v>0.37832125603864736</c:v>
                </c:pt>
                <c:pt idx="620">
                  <c:v>0.37860182370820666</c:v>
                </c:pt>
                <c:pt idx="621">
                  <c:v>0.37888113801121598</c:v>
                </c:pt>
                <c:pt idx="622">
                  <c:v>0.37897691827822833</c:v>
                </c:pt>
                <c:pt idx="623">
                  <c:v>0.37898183983328371</c:v>
                </c:pt>
                <c:pt idx="624">
                  <c:v>0.37904191616766469</c:v>
                </c:pt>
                <c:pt idx="625">
                  <c:v>0.37911596107333984</c:v>
                </c:pt>
                <c:pt idx="626">
                  <c:v>0.37927174557187066</c:v>
                </c:pt>
                <c:pt idx="627">
                  <c:v>0.37945373012637584</c:v>
                </c:pt>
                <c:pt idx="628">
                  <c:v>0.37952585093745156</c:v>
                </c:pt>
                <c:pt idx="629">
                  <c:v>0.38004528066203452</c:v>
                </c:pt>
                <c:pt idx="630">
                  <c:v>0.38014354066985645</c:v>
                </c:pt>
                <c:pt idx="631">
                  <c:v>0.38051396195872117</c:v>
                </c:pt>
                <c:pt idx="632">
                  <c:v>0.38053752668031537</c:v>
                </c:pt>
                <c:pt idx="633">
                  <c:v>0.38079629037416052</c:v>
                </c:pt>
                <c:pt idx="634">
                  <c:v>0.38099673963670239</c:v>
                </c:pt>
                <c:pt idx="635">
                  <c:v>0.38112726027823596</c:v>
                </c:pt>
                <c:pt idx="636">
                  <c:v>0.38132968668302297</c:v>
                </c:pt>
                <c:pt idx="637">
                  <c:v>0.38143091206990715</c:v>
                </c:pt>
                <c:pt idx="638">
                  <c:v>0.38144786362630062</c:v>
                </c:pt>
                <c:pt idx="639">
                  <c:v>0.38146575193291954</c:v>
                </c:pt>
                <c:pt idx="640">
                  <c:v>0.38146815401223461</c:v>
                </c:pt>
                <c:pt idx="641">
                  <c:v>0.38170318902547656</c:v>
                </c:pt>
                <c:pt idx="642">
                  <c:v>0.38173948606093655</c:v>
                </c:pt>
                <c:pt idx="643">
                  <c:v>0.38186119873817037</c:v>
                </c:pt>
                <c:pt idx="644">
                  <c:v>0.38228770595690748</c:v>
                </c:pt>
                <c:pt idx="645">
                  <c:v>0.38241597112564857</c:v>
                </c:pt>
                <c:pt idx="646">
                  <c:v>0.38254450716456795</c:v>
                </c:pt>
                <c:pt idx="647">
                  <c:v>0.38271382172500901</c:v>
                </c:pt>
                <c:pt idx="648">
                  <c:v>0.38291616797627098</c:v>
                </c:pt>
                <c:pt idx="649">
                  <c:v>0.38299570521834975</c:v>
                </c:pt>
                <c:pt idx="650">
                  <c:v>0.38305174234424499</c:v>
                </c:pt>
                <c:pt idx="651">
                  <c:v>0.38321982487266065</c:v>
                </c:pt>
                <c:pt idx="652">
                  <c:v>0.38327721661054992</c:v>
                </c:pt>
                <c:pt idx="653">
                  <c:v>0.38337924701561066</c:v>
                </c:pt>
                <c:pt idx="654">
                  <c:v>0.38358326756116812</c:v>
                </c:pt>
                <c:pt idx="655">
                  <c:v>0.38380448345596146</c:v>
                </c:pt>
                <c:pt idx="656">
                  <c:v>0.38381794621138066</c:v>
                </c:pt>
                <c:pt idx="657">
                  <c:v>0.38391710984779021</c:v>
                </c:pt>
                <c:pt idx="658">
                  <c:v>0.38411007086329074</c:v>
                </c:pt>
                <c:pt idx="659">
                  <c:v>0.38422729686670209</c:v>
                </c:pt>
                <c:pt idx="660">
                  <c:v>0.38430439952437573</c:v>
                </c:pt>
                <c:pt idx="661">
                  <c:v>0.38444907729132888</c:v>
                </c:pt>
                <c:pt idx="662">
                  <c:v>0.38468144909431606</c:v>
                </c:pt>
                <c:pt idx="663">
                  <c:v>0.38468804609644358</c:v>
                </c:pt>
                <c:pt idx="664">
                  <c:v>0.38508352480904179</c:v>
                </c:pt>
                <c:pt idx="665">
                  <c:v>0.38509272970876524</c:v>
                </c:pt>
                <c:pt idx="666">
                  <c:v>0.38511415982375324</c:v>
                </c:pt>
                <c:pt idx="667">
                  <c:v>0.3853713323038046</c:v>
                </c:pt>
                <c:pt idx="668">
                  <c:v>0.385573163202305</c:v>
                </c:pt>
                <c:pt idx="669">
                  <c:v>0.38609064967814721</c:v>
                </c:pt>
                <c:pt idx="670">
                  <c:v>0.3862355384159003</c:v>
                </c:pt>
                <c:pt idx="671">
                  <c:v>0.38636256538334668</c:v>
                </c:pt>
                <c:pt idx="672">
                  <c:v>0.38672296965530789</c:v>
                </c:pt>
                <c:pt idx="673">
                  <c:v>0.38676293622142</c:v>
                </c:pt>
                <c:pt idx="674">
                  <c:v>0.38692219297920449</c:v>
                </c:pt>
                <c:pt idx="675">
                  <c:v>0.38715897728895871</c:v>
                </c:pt>
                <c:pt idx="676">
                  <c:v>0.38745387453874541</c:v>
                </c:pt>
                <c:pt idx="677">
                  <c:v>0.38751782384556321</c:v>
                </c:pt>
                <c:pt idx="678">
                  <c:v>0.38756368689207965</c:v>
                </c:pt>
                <c:pt idx="679">
                  <c:v>0.38764251563074659</c:v>
                </c:pt>
                <c:pt idx="680">
                  <c:v>0.38790567147965421</c:v>
                </c:pt>
                <c:pt idx="681">
                  <c:v>0.38791303279695372</c:v>
                </c:pt>
                <c:pt idx="682">
                  <c:v>0.38829974015029145</c:v>
                </c:pt>
                <c:pt idx="683">
                  <c:v>0.38831770421421308</c:v>
                </c:pt>
                <c:pt idx="684">
                  <c:v>0.38843060959792475</c:v>
                </c:pt>
                <c:pt idx="685">
                  <c:v>0.38857087416319008</c:v>
                </c:pt>
                <c:pt idx="686">
                  <c:v>0.38861224284492729</c:v>
                </c:pt>
                <c:pt idx="687">
                  <c:v>0.38864436619718312</c:v>
                </c:pt>
                <c:pt idx="688">
                  <c:v>0.38870431893687707</c:v>
                </c:pt>
                <c:pt idx="689">
                  <c:v>0.38906555772994128</c:v>
                </c:pt>
                <c:pt idx="690">
                  <c:v>0.38907193849533223</c:v>
                </c:pt>
                <c:pt idx="691">
                  <c:v>0.38933836749370732</c:v>
                </c:pt>
                <c:pt idx="692">
                  <c:v>0.38953040800615857</c:v>
                </c:pt>
                <c:pt idx="693">
                  <c:v>0.38987359164605662</c:v>
                </c:pt>
                <c:pt idx="694">
                  <c:v>0.38993025283347865</c:v>
                </c:pt>
                <c:pt idx="695">
                  <c:v>0.39013706372756818</c:v>
                </c:pt>
                <c:pt idx="696">
                  <c:v>0.39015789473684209</c:v>
                </c:pt>
                <c:pt idx="697">
                  <c:v>0.39018147975802697</c:v>
                </c:pt>
                <c:pt idx="698">
                  <c:v>0.39028507126781697</c:v>
                </c:pt>
                <c:pt idx="699">
                  <c:v>0.3911836167997223</c:v>
                </c:pt>
                <c:pt idx="700">
                  <c:v>0.39126662810873336</c:v>
                </c:pt>
                <c:pt idx="701">
                  <c:v>0.39156184005141859</c:v>
                </c:pt>
                <c:pt idx="702">
                  <c:v>0.39165669030297451</c:v>
                </c:pt>
                <c:pt idx="703">
                  <c:v>0.3918468674462664</c:v>
                </c:pt>
                <c:pt idx="704">
                  <c:v>0.39209958084592911</c:v>
                </c:pt>
                <c:pt idx="705">
                  <c:v>0.39225702379352062</c:v>
                </c:pt>
                <c:pt idx="706">
                  <c:v>0.39261928656144512</c:v>
                </c:pt>
                <c:pt idx="707">
                  <c:v>0.39281121187139323</c:v>
                </c:pt>
                <c:pt idx="708">
                  <c:v>0.39282475057946187</c:v>
                </c:pt>
                <c:pt idx="709">
                  <c:v>0.39285004965243298</c:v>
                </c:pt>
                <c:pt idx="710">
                  <c:v>0.39309581577491165</c:v>
                </c:pt>
                <c:pt idx="711">
                  <c:v>0.39316531396838955</c:v>
                </c:pt>
                <c:pt idx="712">
                  <c:v>0.39328614328614331</c:v>
                </c:pt>
                <c:pt idx="713">
                  <c:v>0.39362208472156118</c:v>
                </c:pt>
                <c:pt idx="714">
                  <c:v>0.39472813499503695</c:v>
                </c:pt>
                <c:pt idx="715">
                  <c:v>0.39476019738009871</c:v>
                </c:pt>
                <c:pt idx="716">
                  <c:v>0.394819043515726</c:v>
                </c:pt>
                <c:pt idx="717">
                  <c:v>0.3952857738840217</c:v>
                </c:pt>
                <c:pt idx="718">
                  <c:v>0.39587718212207501</c:v>
                </c:pt>
                <c:pt idx="719">
                  <c:v>0.3965272856130404</c:v>
                </c:pt>
                <c:pt idx="720">
                  <c:v>0.39685314685314688</c:v>
                </c:pt>
                <c:pt idx="721">
                  <c:v>0.3968911189866311</c:v>
                </c:pt>
                <c:pt idx="722">
                  <c:v>0.3970609631892914</c:v>
                </c:pt>
                <c:pt idx="723">
                  <c:v>0.39740010469377074</c:v>
                </c:pt>
                <c:pt idx="724">
                  <c:v>0.39826116034108011</c:v>
                </c:pt>
                <c:pt idx="725">
                  <c:v>0.39827505515811995</c:v>
                </c:pt>
                <c:pt idx="726">
                  <c:v>0.39884435342305441</c:v>
                </c:pt>
                <c:pt idx="727">
                  <c:v>0.39902608695652175</c:v>
                </c:pt>
                <c:pt idx="728">
                  <c:v>0.39928807084563295</c:v>
                </c:pt>
                <c:pt idx="729">
                  <c:v>0.39942468837286865</c:v>
                </c:pt>
                <c:pt idx="730">
                  <c:v>0.39961108410306273</c:v>
                </c:pt>
                <c:pt idx="731">
                  <c:v>0.39961612284069098</c:v>
                </c:pt>
                <c:pt idx="732">
                  <c:v>0.39988023952095808</c:v>
                </c:pt>
                <c:pt idx="733">
                  <c:v>0.40006510416666669</c:v>
                </c:pt>
                <c:pt idx="734">
                  <c:v>0.40032105949633789</c:v>
                </c:pt>
                <c:pt idx="735">
                  <c:v>0.40057430007178751</c:v>
                </c:pt>
                <c:pt idx="736">
                  <c:v>0.40067340067340068</c:v>
                </c:pt>
                <c:pt idx="737">
                  <c:v>0.40088261253309798</c:v>
                </c:pt>
                <c:pt idx="738">
                  <c:v>0.4012484575742179</c:v>
                </c:pt>
                <c:pt idx="739">
                  <c:v>0.40197701597195168</c:v>
                </c:pt>
                <c:pt idx="740">
                  <c:v>0.40231693363844395</c:v>
                </c:pt>
                <c:pt idx="741">
                  <c:v>0.40270473328324569</c:v>
                </c:pt>
                <c:pt idx="742">
                  <c:v>0.40279890477639185</c:v>
                </c:pt>
                <c:pt idx="743">
                  <c:v>0.40305663769853162</c:v>
                </c:pt>
                <c:pt idx="744">
                  <c:v>0.40332546904842154</c:v>
                </c:pt>
                <c:pt idx="745">
                  <c:v>0.40337038365005379</c:v>
                </c:pt>
                <c:pt idx="746">
                  <c:v>0.40378447722899297</c:v>
                </c:pt>
                <c:pt idx="747">
                  <c:v>0.40402702344681413</c:v>
                </c:pt>
                <c:pt idx="748">
                  <c:v>0.40407520425238702</c:v>
                </c:pt>
                <c:pt idx="749">
                  <c:v>0.40440264884642135</c:v>
                </c:pt>
                <c:pt idx="750">
                  <c:v>0.40460057061340943</c:v>
                </c:pt>
                <c:pt idx="751">
                  <c:v>0.40472917239483092</c:v>
                </c:pt>
                <c:pt idx="752">
                  <c:v>0.40476741495024299</c:v>
                </c:pt>
                <c:pt idx="753">
                  <c:v>0.4047760602457392</c:v>
                </c:pt>
                <c:pt idx="754">
                  <c:v>0.40547080483955811</c:v>
                </c:pt>
                <c:pt idx="755">
                  <c:v>0.40615575660812486</c:v>
                </c:pt>
                <c:pt idx="756">
                  <c:v>0.40620871862615587</c:v>
                </c:pt>
                <c:pt idx="757">
                  <c:v>0.40712017135682105</c:v>
                </c:pt>
                <c:pt idx="758">
                  <c:v>0.40746500777604977</c:v>
                </c:pt>
                <c:pt idx="759">
                  <c:v>0.40764331210191085</c:v>
                </c:pt>
                <c:pt idx="760">
                  <c:v>0.40816653322658125</c:v>
                </c:pt>
                <c:pt idx="761">
                  <c:v>0.40836002022585538</c:v>
                </c:pt>
                <c:pt idx="762">
                  <c:v>0.40864896241474385</c:v>
                </c:pt>
                <c:pt idx="763">
                  <c:v>0.40921461897356143</c:v>
                </c:pt>
                <c:pt idx="764">
                  <c:v>0.40925266903914592</c:v>
                </c:pt>
                <c:pt idx="765">
                  <c:v>0.40970801562209408</c:v>
                </c:pt>
                <c:pt idx="766">
                  <c:v>0.40990606319385142</c:v>
                </c:pt>
                <c:pt idx="767">
                  <c:v>0.41020580772483789</c:v>
                </c:pt>
                <c:pt idx="768">
                  <c:v>0.41050808314087761</c:v>
                </c:pt>
                <c:pt idx="769">
                  <c:v>0.41102196501381033</c:v>
                </c:pt>
                <c:pt idx="770">
                  <c:v>0.41123940617712301</c:v>
                </c:pt>
                <c:pt idx="771">
                  <c:v>0.4117512678759081</c:v>
                </c:pt>
                <c:pt idx="772">
                  <c:v>0.41206797784991406</c:v>
                </c:pt>
                <c:pt idx="773">
                  <c:v>0.41241350240612595</c:v>
                </c:pt>
                <c:pt idx="774">
                  <c:v>0.41256157635467983</c:v>
                </c:pt>
                <c:pt idx="775">
                  <c:v>0.41290983606557374</c:v>
                </c:pt>
                <c:pt idx="776">
                  <c:v>0.41319910514541386</c:v>
                </c:pt>
                <c:pt idx="777">
                  <c:v>0.41320371755154361</c:v>
                </c:pt>
                <c:pt idx="778">
                  <c:v>0.41370772607056439</c:v>
                </c:pt>
                <c:pt idx="779">
                  <c:v>0.41385948026948988</c:v>
                </c:pt>
                <c:pt idx="780">
                  <c:v>0.41477716966379985</c:v>
                </c:pt>
                <c:pt idx="781">
                  <c:v>0.41534939496347978</c:v>
                </c:pt>
                <c:pt idx="782">
                  <c:v>0.41592920353982299</c:v>
                </c:pt>
                <c:pt idx="783">
                  <c:v>0.41597337770382697</c:v>
                </c:pt>
                <c:pt idx="784">
                  <c:v>0.41636757425742577</c:v>
                </c:pt>
                <c:pt idx="785">
                  <c:v>0.41637352094659419</c:v>
                </c:pt>
                <c:pt idx="786">
                  <c:v>0.41672648959081121</c:v>
                </c:pt>
                <c:pt idx="787">
                  <c:v>0.41688510266491918</c:v>
                </c:pt>
                <c:pt idx="788">
                  <c:v>0.41759566134377823</c:v>
                </c:pt>
                <c:pt idx="789">
                  <c:v>0.41813709763661638</c:v>
                </c:pt>
                <c:pt idx="790">
                  <c:v>0.41838011800464869</c:v>
                </c:pt>
                <c:pt idx="791">
                  <c:v>0.41848523748395378</c:v>
                </c:pt>
                <c:pt idx="792">
                  <c:v>0.4196644498186215</c:v>
                </c:pt>
                <c:pt idx="793">
                  <c:v>0.41983387868109739</c:v>
                </c:pt>
                <c:pt idx="794">
                  <c:v>0.42027738408584736</c:v>
                </c:pt>
                <c:pt idx="795">
                  <c:v>0.42078831870357869</c:v>
                </c:pt>
                <c:pt idx="796">
                  <c:v>0.42152466367713004</c:v>
                </c:pt>
                <c:pt idx="797">
                  <c:v>0.42167878387309982</c:v>
                </c:pt>
                <c:pt idx="798">
                  <c:v>0.42312981298129815</c:v>
                </c:pt>
                <c:pt idx="799">
                  <c:v>0.42335352006056021</c:v>
                </c:pt>
                <c:pt idx="800">
                  <c:v>0.42352941176470588</c:v>
                </c:pt>
                <c:pt idx="801">
                  <c:v>0.4236111111111111</c:v>
                </c:pt>
                <c:pt idx="802">
                  <c:v>0.42455711667684787</c:v>
                </c:pt>
                <c:pt idx="803">
                  <c:v>0.42524443237370996</c:v>
                </c:pt>
                <c:pt idx="804">
                  <c:v>0.42647887323943662</c:v>
                </c:pt>
                <c:pt idx="805">
                  <c:v>0.42672413793103448</c:v>
                </c:pt>
                <c:pt idx="806">
                  <c:v>0.42681024879316748</c:v>
                </c:pt>
                <c:pt idx="807">
                  <c:v>0.42687368219283112</c:v>
                </c:pt>
                <c:pt idx="808">
                  <c:v>0.42750170183798503</c:v>
                </c:pt>
                <c:pt idx="809">
                  <c:v>0.42783615698048466</c:v>
                </c:pt>
                <c:pt idx="810">
                  <c:v>0.42823982163037172</c:v>
                </c:pt>
                <c:pt idx="811">
                  <c:v>0.42928452579034942</c:v>
                </c:pt>
                <c:pt idx="812">
                  <c:v>0.42947525120952734</c:v>
                </c:pt>
                <c:pt idx="813">
                  <c:v>0.42951198382904998</c:v>
                </c:pt>
                <c:pt idx="814">
                  <c:v>0.43008101444170482</c:v>
                </c:pt>
                <c:pt idx="815">
                  <c:v>0.43056609500682957</c:v>
                </c:pt>
                <c:pt idx="816">
                  <c:v>0.43064487875678786</c:v>
                </c:pt>
                <c:pt idx="817">
                  <c:v>0.43068126577004096</c:v>
                </c:pt>
                <c:pt idx="818">
                  <c:v>0.43099677116966983</c:v>
                </c:pt>
                <c:pt idx="819">
                  <c:v>0.43106694102710041</c:v>
                </c:pt>
                <c:pt idx="820">
                  <c:v>0.43254415633220594</c:v>
                </c:pt>
                <c:pt idx="821">
                  <c:v>0.43323859386686614</c:v>
                </c:pt>
                <c:pt idx="822">
                  <c:v>0.43328915396509832</c:v>
                </c:pt>
                <c:pt idx="823">
                  <c:v>0.43539219401288365</c:v>
                </c:pt>
                <c:pt idx="824">
                  <c:v>0.43599041636987634</c:v>
                </c:pt>
                <c:pt idx="825">
                  <c:v>0.43619353895629293</c:v>
                </c:pt>
                <c:pt idx="826">
                  <c:v>0.43642506142506143</c:v>
                </c:pt>
                <c:pt idx="827">
                  <c:v>0.43689320388349512</c:v>
                </c:pt>
                <c:pt idx="828">
                  <c:v>0.437434554973822</c:v>
                </c:pt>
                <c:pt idx="829">
                  <c:v>0.43771304933559224</c:v>
                </c:pt>
                <c:pt idx="830">
                  <c:v>0.43812074001947421</c:v>
                </c:pt>
                <c:pt idx="831">
                  <c:v>0.43852267414679758</c:v>
                </c:pt>
                <c:pt idx="832">
                  <c:v>0.43974404550302171</c:v>
                </c:pt>
                <c:pt idx="833">
                  <c:v>0.44048448647751781</c:v>
                </c:pt>
                <c:pt idx="834">
                  <c:v>0.44172145845786015</c:v>
                </c:pt>
                <c:pt idx="835">
                  <c:v>0.44238379022646007</c:v>
                </c:pt>
                <c:pt idx="836">
                  <c:v>0.44333513221802484</c:v>
                </c:pt>
                <c:pt idx="837">
                  <c:v>0.44359811389191151</c:v>
                </c:pt>
                <c:pt idx="838">
                  <c:v>0.44368629433072193</c:v>
                </c:pt>
                <c:pt idx="839">
                  <c:v>0.44640727066174385</c:v>
                </c:pt>
                <c:pt idx="840">
                  <c:v>0.4512010113780025</c:v>
                </c:pt>
                <c:pt idx="841">
                  <c:v>0.45231071779744347</c:v>
                </c:pt>
                <c:pt idx="842">
                  <c:v>0.4524605828953655</c:v>
                </c:pt>
                <c:pt idx="843">
                  <c:v>0.45270425776754891</c:v>
                </c:pt>
                <c:pt idx="844">
                  <c:v>0.45453050147007423</c:v>
                </c:pt>
                <c:pt idx="845">
                  <c:v>0.45493445997183402</c:v>
                </c:pt>
                <c:pt idx="846">
                  <c:v>0.45546838947854174</c:v>
                </c:pt>
                <c:pt idx="847">
                  <c:v>0.45601083643752116</c:v>
                </c:pt>
                <c:pt idx="848">
                  <c:v>0.45690985232532511</c:v>
                </c:pt>
                <c:pt idx="849">
                  <c:v>0.45750222335154367</c:v>
                </c:pt>
                <c:pt idx="850">
                  <c:v>0.45885804235832856</c:v>
                </c:pt>
                <c:pt idx="851">
                  <c:v>0.45902445017815457</c:v>
                </c:pt>
                <c:pt idx="852">
                  <c:v>0.46080037444418442</c:v>
                </c:pt>
                <c:pt idx="853">
                  <c:v>0.46145434663750684</c:v>
                </c:pt>
                <c:pt idx="854">
                  <c:v>0.46200144450686143</c:v>
                </c:pt>
                <c:pt idx="855">
                  <c:v>0.46307619943555972</c:v>
                </c:pt>
                <c:pt idx="856">
                  <c:v>0.46352530541012216</c:v>
                </c:pt>
                <c:pt idx="857">
                  <c:v>0.46919838122879448</c:v>
                </c:pt>
                <c:pt idx="858">
                  <c:v>0.47233418834738</c:v>
                </c:pt>
                <c:pt idx="859">
                  <c:v>0.47312252964426876</c:v>
                </c:pt>
                <c:pt idx="860">
                  <c:v>0.47368421052631576</c:v>
                </c:pt>
                <c:pt idx="861">
                  <c:v>0.47475592747559275</c:v>
                </c:pt>
                <c:pt idx="862">
                  <c:v>0.48862713241267264</c:v>
                </c:pt>
                <c:pt idx="863">
                  <c:v>0.48972602739726029</c:v>
                </c:pt>
                <c:pt idx="864">
                  <c:v>0.49519797809604044</c:v>
                </c:pt>
                <c:pt idx="865">
                  <c:v>0.49804157878879179</c:v>
                </c:pt>
                <c:pt idx="866">
                  <c:v>0.50084972080602086</c:v>
                </c:pt>
                <c:pt idx="867">
                  <c:v>0.50099065949617894</c:v>
                </c:pt>
                <c:pt idx="868">
                  <c:v>0.50433495453584265</c:v>
                </c:pt>
                <c:pt idx="869">
                  <c:v>0.50645691476872501</c:v>
                </c:pt>
                <c:pt idx="870">
                  <c:v>0.50758459743290552</c:v>
                </c:pt>
                <c:pt idx="871">
                  <c:v>0.5078979343863913</c:v>
                </c:pt>
                <c:pt idx="872">
                  <c:v>0.51701134089392931</c:v>
                </c:pt>
                <c:pt idx="873">
                  <c:v>0.52</c:v>
                </c:pt>
                <c:pt idx="874">
                  <c:v>0.52280219780219783</c:v>
                </c:pt>
                <c:pt idx="875">
                  <c:v>0.5317014446227929</c:v>
                </c:pt>
                <c:pt idx="876">
                  <c:v>0.5423526863084922</c:v>
                </c:pt>
                <c:pt idx="877">
                  <c:v>0.54921588254921583</c:v>
                </c:pt>
                <c:pt idx="878">
                  <c:v>0.55467289719626167</c:v>
                </c:pt>
                <c:pt idx="879">
                  <c:v>0.55515251442704039</c:v>
                </c:pt>
                <c:pt idx="880">
                  <c:v>0.5658783783783784</c:v>
                </c:pt>
                <c:pt idx="881">
                  <c:v>0.59210238459855613</c:v>
                </c:pt>
                <c:pt idx="882">
                  <c:v>0.60251408755960123</c:v>
                </c:pt>
                <c:pt idx="883">
                  <c:v>0.62732240437158471</c:v>
                </c:pt>
                <c:pt idx="884">
                  <c:v>0.63649940262843485</c:v>
                </c:pt>
                <c:pt idx="885">
                  <c:v>0.65436619718309863</c:v>
                </c:pt>
                <c:pt idx="886">
                  <c:v>0.6586826347305389</c:v>
                </c:pt>
                <c:pt idx="887">
                  <c:v>0.72659486329743161</c:v>
                </c:pt>
                <c:pt idx="888">
                  <c:v>0.90857142857142859</c:v>
                </c:pt>
                <c:pt idx="889">
                  <c:v>0.93273542600896864</c:v>
                </c:pt>
              </c:numCache>
            </c:numRef>
          </c:val>
          <c:extLst>
            <c:ext xmlns:c16="http://schemas.microsoft.com/office/drawing/2014/chart" uri="{C3380CC4-5D6E-409C-BE32-E72D297353CC}">
              <c16:uniqueId val="{00000000-758B-4DA0-9522-1ED8ED370E13}"/>
            </c:ext>
          </c:extLst>
        </c:ser>
        <c:dLbls>
          <c:showLegendKey val="0"/>
          <c:showVal val="0"/>
          <c:showCatName val="0"/>
          <c:showSerName val="0"/>
          <c:showPercent val="0"/>
          <c:showBubbleSize val="0"/>
        </c:dLbls>
        <c:gapWidth val="219"/>
        <c:overlap val="-27"/>
        <c:axId val="260313128"/>
        <c:axId val="260313520"/>
      </c:barChart>
      <c:catAx>
        <c:axId val="260313128"/>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3520"/>
        <c:crosses val="autoZero"/>
        <c:auto val="1"/>
        <c:lblAlgn val="ctr"/>
        <c:lblOffset val="100"/>
        <c:noMultiLvlLbl val="0"/>
      </c:catAx>
      <c:valAx>
        <c:axId val="260313520"/>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31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見直し後の患者割合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'G11'!$C$3:$C$892</c:f>
              <c:numCache>
                <c:formatCode>0.0%</c:formatCode>
                <c:ptCount val="890"/>
                <c:pt idx="0">
                  <c:v>0.14296239896305818</c:v>
                </c:pt>
                <c:pt idx="1">
                  <c:v>0.21399929743723659</c:v>
                </c:pt>
                <c:pt idx="2">
                  <c:v>0.22374222110888456</c:v>
                </c:pt>
                <c:pt idx="3">
                  <c:v>0.22600353721428118</c:v>
                </c:pt>
                <c:pt idx="4">
                  <c:v>0.23269410815636102</c:v>
                </c:pt>
                <c:pt idx="5">
                  <c:v>0.23463225434394791</c:v>
                </c:pt>
                <c:pt idx="6">
                  <c:v>0.23501347807756476</c:v>
                </c:pt>
                <c:pt idx="7">
                  <c:v>0.24073680047416562</c:v>
                </c:pt>
                <c:pt idx="8">
                  <c:v>0.24196047490526573</c:v>
                </c:pt>
                <c:pt idx="9">
                  <c:v>0.24428564617912682</c:v>
                </c:pt>
                <c:pt idx="10">
                  <c:v>0.2476012113229151</c:v>
                </c:pt>
                <c:pt idx="11">
                  <c:v>0.24798786655631905</c:v>
                </c:pt>
                <c:pt idx="12">
                  <c:v>0.24845779845918006</c:v>
                </c:pt>
                <c:pt idx="13">
                  <c:v>0.25001962446055093</c:v>
                </c:pt>
                <c:pt idx="14">
                  <c:v>0.2503999265803305</c:v>
                </c:pt>
                <c:pt idx="15">
                  <c:v>0.25071375981447519</c:v>
                </c:pt>
                <c:pt idx="16">
                  <c:v>0.25149019119357136</c:v>
                </c:pt>
                <c:pt idx="17">
                  <c:v>0.25337573220482962</c:v>
                </c:pt>
                <c:pt idx="18">
                  <c:v>0.25348701170763183</c:v>
                </c:pt>
                <c:pt idx="19">
                  <c:v>0.25453295893019534</c:v>
                </c:pt>
                <c:pt idx="20">
                  <c:v>0.2548544270760702</c:v>
                </c:pt>
                <c:pt idx="21">
                  <c:v>0.25578925974856082</c:v>
                </c:pt>
                <c:pt idx="22">
                  <c:v>0.25584373217350465</c:v>
                </c:pt>
                <c:pt idx="23">
                  <c:v>0.25884906543330982</c:v>
                </c:pt>
                <c:pt idx="24">
                  <c:v>0.25902497488478904</c:v>
                </c:pt>
                <c:pt idx="25">
                  <c:v>0.25929725685397598</c:v>
                </c:pt>
                <c:pt idx="26">
                  <c:v>0.25940588959052124</c:v>
                </c:pt>
                <c:pt idx="27">
                  <c:v>0.2620480049375663</c:v>
                </c:pt>
                <c:pt idx="28">
                  <c:v>0.26337964950090154</c:v>
                </c:pt>
                <c:pt idx="29">
                  <c:v>0.26401737557139004</c:v>
                </c:pt>
                <c:pt idx="30">
                  <c:v>0.26533134316720519</c:v>
                </c:pt>
                <c:pt idx="31">
                  <c:v>0.26537695623677038</c:v>
                </c:pt>
                <c:pt idx="32">
                  <c:v>0.26544272683556802</c:v>
                </c:pt>
                <c:pt idx="33">
                  <c:v>0.26563919399900815</c:v>
                </c:pt>
                <c:pt idx="34">
                  <c:v>0.26591036851139671</c:v>
                </c:pt>
                <c:pt idx="35">
                  <c:v>0.26628891136047206</c:v>
                </c:pt>
                <c:pt idx="36">
                  <c:v>0.26702518363126643</c:v>
                </c:pt>
                <c:pt idx="37">
                  <c:v>0.26708507454623248</c:v>
                </c:pt>
                <c:pt idx="38">
                  <c:v>0.26735543814030582</c:v>
                </c:pt>
                <c:pt idx="39">
                  <c:v>0.26893758989314215</c:v>
                </c:pt>
                <c:pt idx="40">
                  <c:v>0.26895300046059267</c:v>
                </c:pt>
                <c:pt idx="41">
                  <c:v>0.27026631806983903</c:v>
                </c:pt>
                <c:pt idx="42">
                  <c:v>0.27152116986022062</c:v>
                </c:pt>
                <c:pt idx="43">
                  <c:v>0.27160334291242316</c:v>
                </c:pt>
                <c:pt idx="44">
                  <c:v>0.27201256201030721</c:v>
                </c:pt>
                <c:pt idx="45">
                  <c:v>0.27248049716743405</c:v>
                </c:pt>
                <c:pt idx="46">
                  <c:v>0.2726973090309992</c:v>
                </c:pt>
                <c:pt idx="47">
                  <c:v>0.27300356572503082</c:v>
                </c:pt>
                <c:pt idx="48">
                  <c:v>0.2731513935162132</c:v>
                </c:pt>
                <c:pt idx="49">
                  <c:v>0.27316187930449515</c:v>
                </c:pt>
                <c:pt idx="50">
                  <c:v>0.27329756503973213</c:v>
                </c:pt>
                <c:pt idx="51">
                  <c:v>0.27393718586021043</c:v>
                </c:pt>
                <c:pt idx="52">
                  <c:v>0.27421486367982806</c:v>
                </c:pt>
                <c:pt idx="53">
                  <c:v>0.27680852857832317</c:v>
                </c:pt>
                <c:pt idx="54">
                  <c:v>0.27739542648085463</c:v>
                </c:pt>
                <c:pt idx="55">
                  <c:v>0.27754208337324421</c:v>
                </c:pt>
                <c:pt idx="56">
                  <c:v>0.27755783670737677</c:v>
                </c:pt>
                <c:pt idx="57">
                  <c:v>0.2777353419477096</c:v>
                </c:pt>
                <c:pt idx="58">
                  <c:v>0.27791512425842374</c:v>
                </c:pt>
                <c:pt idx="59">
                  <c:v>0.27799694081492987</c:v>
                </c:pt>
                <c:pt idx="60">
                  <c:v>0.27835964923933676</c:v>
                </c:pt>
                <c:pt idx="61">
                  <c:v>0.27849597570394402</c:v>
                </c:pt>
                <c:pt idx="62">
                  <c:v>0.27858154120369211</c:v>
                </c:pt>
                <c:pt idx="63">
                  <c:v>0.27859746198014734</c:v>
                </c:pt>
                <c:pt idx="64">
                  <c:v>0.27879535382682274</c:v>
                </c:pt>
                <c:pt idx="65">
                  <c:v>0.27897403429573187</c:v>
                </c:pt>
                <c:pt idx="66">
                  <c:v>0.27957832090983314</c:v>
                </c:pt>
                <c:pt idx="67">
                  <c:v>0.27959171590566428</c:v>
                </c:pt>
                <c:pt idx="68">
                  <c:v>0.27971609392027891</c:v>
                </c:pt>
                <c:pt idx="69">
                  <c:v>0.27983913941665822</c:v>
                </c:pt>
                <c:pt idx="70">
                  <c:v>0.28003999877582486</c:v>
                </c:pt>
                <c:pt idx="71">
                  <c:v>0.28016243553369485</c:v>
                </c:pt>
                <c:pt idx="72">
                  <c:v>0.28020245027068125</c:v>
                </c:pt>
                <c:pt idx="73">
                  <c:v>0.2806938465536607</c:v>
                </c:pt>
                <c:pt idx="74">
                  <c:v>0.28104427819939648</c:v>
                </c:pt>
                <c:pt idx="75">
                  <c:v>0.28112374526436168</c:v>
                </c:pt>
                <c:pt idx="76">
                  <c:v>0.28112970435520307</c:v>
                </c:pt>
                <c:pt idx="77">
                  <c:v>0.28117229773423319</c:v>
                </c:pt>
                <c:pt idx="78">
                  <c:v>0.28161402009118436</c:v>
                </c:pt>
                <c:pt idx="79">
                  <c:v>0.28189113127769322</c:v>
                </c:pt>
                <c:pt idx="80">
                  <c:v>0.28242551933796506</c:v>
                </c:pt>
                <c:pt idx="81">
                  <c:v>0.28284357468170962</c:v>
                </c:pt>
                <c:pt idx="82">
                  <c:v>0.28316015787336313</c:v>
                </c:pt>
                <c:pt idx="83">
                  <c:v>0.28344538174996903</c:v>
                </c:pt>
                <c:pt idx="84">
                  <c:v>0.28377854564653915</c:v>
                </c:pt>
                <c:pt idx="85">
                  <c:v>0.28403410094331771</c:v>
                </c:pt>
                <c:pt idx="86">
                  <c:v>0.28444589528660558</c:v>
                </c:pt>
                <c:pt idx="87">
                  <c:v>0.28446150359820288</c:v>
                </c:pt>
                <c:pt idx="88">
                  <c:v>0.28452128705189544</c:v>
                </c:pt>
                <c:pt idx="89">
                  <c:v>0.28472005389740357</c:v>
                </c:pt>
                <c:pt idx="90">
                  <c:v>0.2847507704027219</c:v>
                </c:pt>
                <c:pt idx="91">
                  <c:v>0.28488028772960011</c:v>
                </c:pt>
                <c:pt idx="92">
                  <c:v>0.28507133853245487</c:v>
                </c:pt>
                <c:pt idx="93">
                  <c:v>0.28515698990379384</c:v>
                </c:pt>
                <c:pt idx="94">
                  <c:v>0.28537323395556119</c:v>
                </c:pt>
                <c:pt idx="95">
                  <c:v>0.28547583234249396</c:v>
                </c:pt>
                <c:pt idx="96">
                  <c:v>0.28557161370398021</c:v>
                </c:pt>
                <c:pt idx="97">
                  <c:v>0.28568169076411976</c:v>
                </c:pt>
                <c:pt idx="98">
                  <c:v>0.28573122596767275</c:v>
                </c:pt>
                <c:pt idx="99">
                  <c:v>0.28609118927965016</c:v>
                </c:pt>
                <c:pt idx="100">
                  <c:v>0.28613890220155608</c:v>
                </c:pt>
                <c:pt idx="101">
                  <c:v>0.28615077429859859</c:v>
                </c:pt>
                <c:pt idx="102">
                  <c:v>0.28660063819399534</c:v>
                </c:pt>
                <c:pt idx="103">
                  <c:v>0.2867753764693875</c:v>
                </c:pt>
                <c:pt idx="104">
                  <c:v>0.28701933386576295</c:v>
                </c:pt>
                <c:pt idx="105">
                  <c:v>0.28722027170396941</c:v>
                </c:pt>
                <c:pt idx="106">
                  <c:v>0.28734797627280589</c:v>
                </c:pt>
                <c:pt idx="107">
                  <c:v>0.28736911870371379</c:v>
                </c:pt>
                <c:pt idx="108">
                  <c:v>0.28744498769183652</c:v>
                </c:pt>
                <c:pt idx="109">
                  <c:v>0.28760335812754056</c:v>
                </c:pt>
                <c:pt idx="110">
                  <c:v>0.28763503991301687</c:v>
                </c:pt>
                <c:pt idx="111">
                  <c:v>0.28778024811581565</c:v>
                </c:pt>
                <c:pt idx="112">
                  <c:v>0.28792651369787076</c:v>
                </c:pt>
                <c:pt idx="113">
                  <c:v>0.28833007668912763</c:v>
                </c:pt>
                <c:pt idx="114">
                  <c:v>0.28892176948151621</c:v>
                </c:pt>
                <c:pt idx="115">
                  <c:v>0.28893716639936878</c:v>
                </c:pt>
                <c:pt idx="116">
                  <c:v>0.28900674241190116</c:v>
                </c:pt>
                <c:pt idx="117">
                  <c:v>0.2890325825514668</c:v>
                </c:pt>
                <c:pt idx="118">
                  <c:v>0.28940950263773785</c:v>
                </c:pt>
                <c:pt idx="119">
                  <c:v>0.28942662451720791</c:v>
                </c:pt>
                <c:pt idx="120">
                  <c:v>0.28944534754325474</c:v>
                </c:pt>
                <c:pt idx="121">
                  <c:v>0.28965626686911367</c:v>
                </c:pt>
                <c:pt idx="122">
                  <c:v>0.28971091240455948</c:v>
                </c:pt>
                <c:pt idx="123">
                  <c:v>0.28973231914988501</c:v>
                </c:pt>
                <c:pt idx="124">
                  <c:v>0.28975400527646511</c:v>
                </c:pt>
                <c:pt idx="125">
                  <c:v>0.2900782599581746</c:v>
                </c:pt>
                <c:pt idx="126">
                  <c:v>0.29012490724996332</c:v>
                </c:pt>
                <c:pt idx="127">
                  <c:v>0.2901567582305945</c:v>
                </c:pt>
                <c:pt idx="128">
                  <c:v>0.29061569031236245</c:v>
                </c:pt>
                <c:pt idx="129">
                  <c:v>0.29065947838907552</c:v>
                </c:pt>
                <c:pt idx="130">
                  <c:v>0.29079228485279102</c:v>
                </c:pt>
                <c:pt idx="131">
                  <c:v>0.29096205176476964</c:v>
                </c:pt>
                <c:pt idx="132">
                  <c:v>0.29111825497616256</c:v>
                </c:pt>
                <c:pt idx="133">
                  <c:v>0.29113697007216782</c:v>
                </c:pt>
                <c:pt idx="134">
                  <c:v>0.291448124697336</c:v>
                </c:pt>
                <c:pt idx="135">
                  <c:v>0.29156560210626731</c:v>
                </c:pt>
                <c:pt idx="136">
                  <c:v>0.29162949137097538</c:v>
                </c:pt>
                <c:pt idx="137">
                  <c:v>0.29187956321882941</c:v>
                </c:pt>
                <c:pt idx="138">
                  <c:v>0.2919214230511808</c:v>
                </c:pt>
                <c:pt idx="139">
                  <c:v>0.29194336526095521</c:v>
                </c:pt>
                <c:pt idx="140">
                  <c:v>0.29196153702056993</c:v>
                </c:pt>
                <c:pt idx="141">
                  <c:v>0.29209641907871431</c:v>
                </c:pt>
                <c:pt idx="142">
                  <c:v>0.29225174630863676</c:v>
                </c:pt>
                <c:pt idx="143">
                  <c:v>0.29227063777646961</c:v>
                </c:pt>
                <c:pt idx="144">
                  <c:v>0.29264778925869062</c:v>
                </c:pt>
                <c:pt idx="145">
                  <c:v>0.29287385973300767</c:v>
                </c:pt>
                <c:pt idx="146">
                  <c:v>0.29303688147340001</c:v>
                </c:pt>
                <c:pt idx="147">
                  <c:v>0.29314853029259363</c:v>
                </c:pt>
                <c:pt idx="148">
                  <c:v>0.29326857318924776</c:v>
                </c:pt>
                <c:pt idx="149">
                  <c:v>0.29327563484522817</c:v>
                </c:pt>
                <c:pt idx="150">
                  <c:v>0.29352179050615784</c:v>
                </c:pt>
                <c:pt idx="151">
                  <c:v>0.29378411852184821</c:v>
                </c:pt>
                <c:pt idx="152">
                  <c:v>0.29419310827403466</c:v>
                </c:pt>
                <c:pt idx="153">
                  <c:v>0.29420556530979514</c:v>
                </c:pt>
                <c:pt idx="154">
                  <c:v>0.29428992073725019</c:v>
                </c:pt>
                <c:pt idx="155">
                  <c:v>0.29435356382162536</c:v>
                </c:pt>
                <c:pt idx="156">
                  <c:v>0.29462498188654823</c:v>
                </c:pt>
                <c:pt idx="157">
                  <c:v>0.29479914798811196</c:v>
                </c:pt>
                <c:pt idx="158">
                  <c:v>0.29480478274552174</c:v>
                </c:pt>
                <c:pt idx="159">
                  <c:v>0.29499641609702343</c:v>
                </c:pt>
                <c:pt idx="160">
                  <c:v>0.29501865827018176</c:v>
                </c:pt>
                <c:pt idx="161">
                  <c:v>0.29521215787884952</c:v>
                </c:pt>
                <c:pt idx="162">
                  <c:v>0.29551391772088209</c:v>
                </c:pt>
                <c:pt idx="163">
                  <c:v>0.29558252910701388</c:v>
                </c:pt>
                <c:pt idx="164">
                  <c:v>0.29562213224006911</c:v>
                </c:pt>
                <c:pt idx="165">
                  <c:v>0.29576251259049213</c:v>
                </c:pt>
                <c:pt idx="166">
                  <c:v>0.29598476432135867</c:v>
                </c:pt>
                <c:pt idx="167">
                  <c:v>0.29614791414823322</c:v>
                </c:pt>
                <c:pt idx="168">
                  <c:v>0.29619039474869441</c:v>
                </c:pt>
                <c:pt idx="169">
                  <c:v>0.2962191669855232</c:v>
                </c:pt>
                <c:pt idx="170">
                  <c:v>0.29632009006290588</c:v>
                </c:pt>
                <c:pt idx="171">
                  <c:v>0.2963594693982522</c:v>
                </c:pt>
                <c:pt idx="172">
                  <c:v>0.29651674115189663</c:v>
                </c:pt>
                <c:pt idx="173">
                  <c:v>0.2965873875593093</c:v>
                </c:pt>
                <c:pt idx="174">
                  <c:v>0.29663507738490846</c:v>
                </c:pt>
                <c:pt idx="175">
                  <c:v>0.29671955825853802</c:v>
                </c:pt>
                <c:pt idx="176">
                  <c:v>0.29693862967515472</c:v>
                </c:pt>
                <c:pt idx="177">
                  <c:v>0.29701646552039201</c:v>
                </c:pt>
                <c:pt idx="178">
                  <c:v>0.2970451996541304</c:v>
                </c:pt>
                <c:pt idx="179">
                  <c:v>0.29721669184362925</c:v>
                </c:pt>
                <c:pt idx="180">
                  <c:v>0.29729338743881201</c:v>
                </c:pt>
                <c:pt idx="181">
                  <c:v>0.29756073321757037</c:v>
                </c:pt>
                <c:pt idx="182">
                  <c:v>0.29762848309175099</c:v>
                </c:pt>
                <c:pt idx="183">
                  <c:v>0.2976385527717233</c:v>
                </c:pt>
                <c:pt idx="184">
                  <c:v>0.29769877180472054</c:v>
                </c:pt>
                <c:pt idx="185">
                  <c:v>0.29792502776178714</c:v>
                </c:pt>
                <c:pt idx="186">
                  <c:v>0.29827649351090257</c:v>
                </c:pt>
                <c:pt idx="187">
                  <c:v>0.29833122430652509</c:v>
                </c:pt>
                <c:pt idx="188">
                  <c:v>0.29841787261929548</c:v>
                </c:pt>
                <c:pt idx="189">
                  <c:v>0.29887494134957854</c:v>
                </c:pt>
                <c:pt idx="190">
                  <c:v>0.29919955103589241</c:v>
                </c:pt>
                <c:pt idx="191">
                  <c:v>0.29955987857758748</c:v>
                </c:pt>
                <c:pt idx="192">
                  <c:v>0.29970163029528474</c:v>
                </c:pt>
                <c:pt idx="193">
                  <c:v>0.29971467733919738</c:v>
                </c:pt>
                <c:pt idx="194">
                  <c:v>0.29978110290565985</c:v>
                </c:pt>
                <c:pt idx="195">
                  <c:v>0.29987032945671471</c:v>
                </c:pt>
                <c:pt idx="196">
                  <c:v>0.29990022362968916</c:v>
                </c:pt>
                <c:pt idx="197">
                  <c:v>0.30019538317359962</c:v>
                </c:pt>
                <c:pt idx="198">
                  <c:v>0.3005103780557446</c:v>
                </c:pt>
                <c:pt idx="199">
                  <c:v>0.30057005708508067</c:v>
                </c:pt>
                <c:pt idx="200">
                  <c:v>0.30060710185907558</c:v>
                </c:pt>
                <c:pt idx="201">
                  <c:v>0.30062445126364074</c:v>
                </c:pt>
                <c:pt idx="202">
                  <c:v>0.30079510951206651</c:v>
                </c:pt>
                <c:pt idx="203">
                  <c:v>0.30111974981369433</c:v>
                </c:pt>
                <c:pt idx="204">
                  <c:v>0.30114430950061732</c:v>
                </c:pt>
                <c:pt idx="205">
                  <c:v>0.30117287409982607</c:v>
                </c:pt>
                <c:pt idx="206">
                  <c:v>0.30121464148128296</c:v>
                </c:pt>
                <c:pt idx="207">
                  <c:v>0.30132719558086662</c:v>
                </c:pt>
                <c:pt idx="208">
                  <c:v>0.30155268841270583</c:v>
                </c:pt>
                <c:pt idx="209">
                  <c:v>0.3015570040950189</c:v>
                </c:pt>
                <c:pt idx="210">
                  <c:v>0.30164724565490708</c:v>
                </c:pt>
                <c:pt idx="211">
                  <c:v>0.30180218451685958</c:v>
                </c:pt>
                <c:pt idx="212">
                  <c:v>0.30187143299612973</c:v>
                </c:pt>
                <c:pt idx="213">
                  <c:v>0.30207641582233868</c:v>
                </c:pt>
                <c:pt idx="214">
                  <c:v>0.30217099796794317</c:v>
                </c:pt>
                <c:pt idx="215">
                  <c:v>0.30220103270608639</c:v>
                </c:pt>
                <c:pt idx="216">
                  <c:v>0.3023088681686823</c:v>
                </c:pt>
                <c:pt idx="217">
                  <c:v>0.30233360838367224</c:v>
                </c:pt>
                <c:pt idx="218">
                  <c:v>0.30241261838418931</c:v>
                </c:pt>
                <c:pt idx="219">
                  <c:v>0.30254265962303051</c:v>
                </c:pt>
                <c:pt idx="220">
                  <c:v>0.30285151212633127</c:v>
                </c:pt>
                <c:pt idx="221">
                  <c:v>0.30301577465263629</c:v>
                </c:pt>
                <c:pt idx="222">
                  <c:v>0.30302828204185872</c:v>
                </c:pt>
                <c:pt idx="223">
                  <c:v>0.30336156815437071</c:v>
                </c:pt>
                <c:pt idx="224">
                  <c:v>0.30366933170233329</c:v>
                </c:pt>
                <c:pt idx="225">
                  <c:v>0.30381878832128439</c:v>
                </c:pt>
                <c:pt idx="226">
                  <c:v>0.30390446646239383</c:v>
                </c:pt>
                <c:pt idx="227">
                  <c:v>0.30400383027051558</c:v>
                </c:pt>
                <c:pt idx="228">
                  <c:v>0.30407874236469795</c:v>
                </c:pt>
                <c:pt idx="229">
                  <c:v>0.30416832779716435</c:v>
                </c:pt>
                <c:pt idx="230">
                  <c:v>0.30420782357497866</c:v>
                </c:pt>
                <c:pt idx="231">
                  <c:v>0.30433066667508279</c:v>
                </c:pt>
                <c:pt idx="232">
                  <c:v>0.30453068446653891</c:v>
                </c:pt>
                <c:pt idx="233">
                  <c:v>0.30453124135879744</c:v>
                </c:pt>
                <c:pt idx="234">
                  <c:v>0.30469976080347738</c:v>
                </c:pt>
                <c:pt idx="235">
                  <c:v>0.3047440311463282</c:v>
                </c:pt>
                <c:pt idx="236">
                  <c:v>0.30477793319204793</c:v>
                </c:pt>
                <c:pt idx="237">
                  <c:v>0.30498761405652486</c:v>
                </c:pt>
                <c:pt idx="238">
                  <c:v>0.3052189156073204</c:v>
                </c:pt>
                <c:pt idx="239">
                  <c:v>0.30523624958349743</c:v>
                </c:pt>
                <c:pt idx="240">
                  <c:v>0.30543382526440194</c:v>
                </c:pt>
                <c:pt idx="241">
                  <c:v>0.30549260981396242</c:v>
                </c:pt>
                <c:pt idx="242">
                  <c:v>0.30562922760116645</c:v>
                </c:pt>
                <c:pt idx="243">
                  <c:v>0.30566710183421053</c:v>
                </c:pt>
                <c:pt idx="244">
                  <c:v>0.30597682183663599</c:v>
                </c:pt>
                <c:pt idx="245">
                  <c:v>0.30599611968202078</c:v>
                </c:pt>
                <c:pt idx="246">
                  <c:v>0.30601863236830801</c:v>
                </c:pt>
                <c:pt idx="247">
                  <c:v>0.30602194184532366</c:v>
                </c:pt>
                <c:pt idx="248">
                  <c:v>0.30615618747972284</c:v>
                </c:pt>
                <c:pt idx="249">
                  <c:v>0.30618181137666811</c:v>
                </c:pt>
                <c:pt idx="250">
                  <c:v>0.30631036732677286</c:v>
                </c:pt>
                <c:pt idx="251">
                  <c:v>0.30638633963468881</c:v>
                </c:pt>
                <c:pt idx="252">
                  <c:v>0.30643834282736371</c:v>
                </c:pt>
                <c:pt idx="253">
                  <c:v>0.30646119176248959</c:v>
                </c:pt>
                <c:pt idx="254">
                  <c:v>0.30647126532471003</c:v>
                </c:pt>
                <c:pt idx="255">
                  <c:v>0.30647620107751866</c:v>
                </c:pt>
                <c:pt idx="256">
                  <c:v>0.30658727495265953</c:v>
                </c:pt>
                <c:pt idx="257">
                  <c:v>0.30663041660787782</c:v>
                </c:pt>
                <c:pt idx="258">
                  <c:v>0.3068189862384994</c:v>
                </c:pt>
                <c:pt idx="259">
                  <c:v>0.3068377633059019</c:v>
                </c:pt>
                <c:pt idx="260">
                  <c:v>0.30686170116261008</c:v>
                </c:pt>
                <c:pt idx="261">
                  <c:v>0.30694280844403782</c:v>
                </c:pt>
                <c:pt idx="262">
                  <c:v>0.30700521382981577</c:v>
                </c:pt>
                <c:pt idx="263">
                  <c:v>0.30701372261175663</c:v>
                </c:pt>
                <c:pt idx="264">
                  <c:v>0.30701972239702746</c:v>
                </c:pt>
                <c:pt idx="265">
                  <c:v>0.30711367603405948</c:v>
                </c:pt>
                <c:pt idx="266">
                  <c:v>0.30737558556866013</c:v>
                </c:pt>
                <c:pt idx="267">
                  <c:v>0.30754461954488177</c:v>
                </c:pt>
                <c:pt idx="268">
                  <c:v>0.3075807343406069</c:v>
                </c:pt>
                <c:pt idx="269">
                  <c:v>0.30768436134046745</c:v>
                </c:pt>
                <c:pt idx="270">
                  <c:v>0.30779816880029792</c:v>
                </c:pt>
                <c:pt idx="271">
                  <c:v>0.30795540096564716</c:v>
                </c:pt>
                <c:pt idx="272">
                  <c:v>0.30822613624965961</c:v>
                </c:pt>
                <c:pt idx="273">
                  <c:v>0.30823060393758617</c:v>
                </c:pt>
                <c:pt idx="274">
                  <c:v>0.30830979997606572</c:v>
                </c:pt>
                <c:pt idx="275">
                  <c:v>0.30836462110722829</c:v>
                </c:pt>
                <c:pt idx="276">
                  <c:v>0.30839167197218803</c:v>
                </c:pt>
                <c:pt idx="277">
                  <c:v>0.30847190358323306</c:v>
                </c:pt>
                <c:pt idx="278">
                  <c:v>0.30864895790791019</c:v>
                </c:pt>
                <c:pt idx="279">
                  <c:v>0.30876576961536323</c:v>
                </c:pt>
                <c:pt idx="280">
                  <c:v>0.30878946303236909</c:v>
                </c:pt>
                <c:pt idx="281">
                  <c:v>0.30885973927651544</c:v>
                </c:pt>
                <c:pt idx="282">
                  <c:v>0.30913427115661352</c:v>
                </c:pt>
                <c:pt idx="283">
                  <c:v>0.30917973763184053</c:v>
                </c:pt>
                <c:pt idx="284">
                  <c:v>0.30953945831541763</c:v>
                </c:pt>
                <c:pt idx="285">
                  <c:v>0.30954839259156386</c:v>
                </c:pt>
                <c:pt idx="286">
                  <c:v>0.30959764850943738</c:v>
                </c:pt>
                <c:pt idx="287">
                  <c:v>0.30970295125572916</c:v>
                </c:pt>
                <c:pt idx="288">
                  <c:v>0.30975830861677112</c:v>
                </c:pt>
                <c:pt idx="289">
                  <c:v>0.3097750968558412</c:v>
                </c:pt>
                <c:pt idx="290">
                  <c:v>0.30979217137182985</c:v>
                </c:pt>
                <c:pt idx="291">
                  <c:v>0.30982694758948159</c:v>
                </c:pt>
                <c:pt idx="292">
                  <c:v>0.30989730930142723</c:v>
                </c:pt>
                <c:pt idx="293">
                  <c:v>0.30990789699412624</c:v>
                </c:pt>
                <c:pt idx="294">
                  <c:v>0.3099128114803037</c:v>
                </c:pt>
                <c:pt idx="295">
                  <c:v>0.30997321501762709</c:v>
                </c:pt>
                <c:pt idx="296">
                  <c:v>0.31000291464943047</c:v>
                </c:pt>
                <c:pt idx="297">
                  <c:v>0.31008975261558952</c:v>
                </c:pt>
                <c:pt idx="298">
                  <c:v>0.31038558318259213</c:v>
                </c:pt>
                <c:pt idx="299">
                  <c:v>0.31051795061357262</c:v>
                </c:pt>
                <c:pt idx="300">
                  <c:v>0.31054551159377969</c:v>
                </c:pt>
                <c:pt idx="301">
                  <c:v>0.31069531344366458</c:v>
                </c:pt>
                <c:pt idx="302">
                  <c:v>0.3110206629093491</c:v>
                </c:pt>
                <c:pt idx="303">
                  <c:v>0.31140572388918403</c:v>
                </c:pt>
                <c:pt idx="304">
                  <c:v>0.31151630175465395</c:v>
                </c:pt>
                <c:pt idx="305">
                  <c:v>0.31194428505426247</c:v>
                </c:pt>
                <c:pt idx="306">
                  <c:v>0.31218988509195278</c:v>
                </c:pt>
                <c:pt idx="307">
                  <c:v>0.31226265674316056</c:v>
                </c:pt>
                <c:pt idx="308">
                  <c:v>0.31227914404074458</c:v>
                </c:pt>
                <c:pt idx="309">
                  <c:v>0.31230838963397928</c:v>
                </c:pt>
                <c:pt idx="310">
                  <c:v>0.31231326075206722</c:v>
                </c:pt>
                <c:pt idx="311">
                  <c:v>0.31238222369658331</c:v>
                </c:pt>
                <c:pt idx="312">
                  <c:v>0.31254818062610934</c:v>
                </c:pt>
                <c:pt idx="313">
                  <c:v>0.31255994282716631</c:v>
                </c:pt>
                <c:pt idx="314">
                  <c:v>0.31271777331442957</c:v>
                </c:pt>
                <c:pt idx="315">
                  <c:v>0.31290046854500936</c:v>
                </c:pt>
                <c:pt idx="316">
                  <c:v>0.31314134937787585</c:v>
                </c:pt>
                <c:pt idx="317">
                  <c:v>0.31316187361277387</c:v>
                </c:pt>
                <c:pt idx="318">
                  <c:v>0.31317778410088937</c:v>
                </c:pt>
                <c:pt idx="319">
                  <c:v>0.31323059552120014</c:v>
                </c:pt>
                <c:pt idx="320">
                  <c:v>0.31328976125489649</c:v>
                </c:pt>
                <c:pt idx="321">
                  <c:v>0.31331588484713785</c:v>
                </c:pt>
                <c:pt idx="322">
                  <c:v>0.31331694884889416</c:v>
                </c:pt>
                <c:pt idx="323">
                  <c:v>0.31336646013689567</c:v>
                </c:pt>
                <c:pt idx="324">
                  <c:v>0.31340002981746479</c:v>
                </c:pt>
                <c:pt idx="325">
                  <c:v>0.31352648113048132</c:v>
                </c:pt>
                <c:pt idx="326">
                  <c:v>0.31361663964220393</c:v>
                </c:pt>
                <c:pt idx="327">
                  <c:v>0.31369495615592635</c:v>
                </c:pt>
                <c:pt idx="328">
                  <c:v>0.31387581216277277</c:v>
                </c:pt>
                <c:pt idx="329">
                  <c:v>0.31390062166844263</c:v>
                </c:pt>
                <c:pt idx="330">
                  <c:v>0.31394974533674236</c:v>
                </c:pt>
                <c:pt idx="331">
                  <c:v>0.31403330382541478</c:v>
                </c:pt>
                <c:pt idx="332">
                  <c:v>0.31422267855602304</c:v>
                </c:pt>
                <c:pt idx="333">
                  <c:v>0.31441354017788892</c:v>
                </c:pt>
                <c:pt idx="334">
                  <c:v>0.31454223461032266</c:v>
                </c:pt>
                <c:pt idx="335">
                  <c:v>0.31455318568683349</c:v>
                </c:pt>
                <c:pt idx="336">
                  <c:v>0.31455846266270415</c:v>
                </c:pt>
                <c:pt idx="337">
                  <c:v>0.3146017762856686</c:v>
                </c:pt>
                <c:pt idx="338">
                  <c:v>0.31486744322725735</c:v>
                </c:pt>
                <c:pt idx="339">
                  <c:v>0.31488541622060029</c:v>
                </c:pt>
                <c:pt idx="340">
                  <c:v>0.31512852997461716</c:v>
                </c:pt>
                <c:pt idx="341">
                  <c:v>0.31533834984126546</c:v>
                </c:pt>
                <c:pt idx="342">
                  <c:v>0.31538416692491489</c:v>
                </c:pt>
                <c:pt idx="343">
                  <c:v>0.31549322651364253</c:v>
                </c:pt>
                <c:pt idx="344">
                  <c:v>0.3156081249947657</c:v>
                </c:pt>
                <c:pt idx="345">
                  <c:v>0.31561949942917927</c:v>
                </c:pt>
                <c:pt idx="346">
                  <c:v>0.31577499209992249</c:v>
                </c:pt>
                <c:pt idx="347">
                  <c:v>0.31583623702082003</c:v>
                </c:pt>
                <c:pt idx="348">
                  <c:v>0.315878462030247</c:v>
                </c:pt>
                <c:pt idx="349">
                  <c:v>0.31599893324880635</c:v>
                </c:pt>
                <c:pt idx="350">
                  <c:v>0.31610052621486068</c:v>
                </c:pt>
                <c:pt idx="351">
                  <c:v>0.31610769927758009</c:v>
                </c:pt>
                <c:pt idx="352">
                  <c:v>0.31614589549575134</c:v>
                </c:pt>
                <c:pt idx="353">
                  <c:v>0.3161478015884121</c:v>
                </c:pt>
                <c:pt idx="354">
                  <c:v>0.31623612122637013</c:v>
                </c:pt>
                <c:pt idx="355">
                  <c:v>0.31633507330301508</c:v>
                </c:pt>
                <c:pt idx="356">
                  <c:v>0.31656753124040177</c:v>
                </c:pt>
                <c:pt idx="357">
                  <c:v>0.31662185732579101</c:v>
                </c:pt>
                <c:pt idx="358">
                  <c:v>0.31686435038465982</c:v>
                </c:pt>
                <c:pt idx="359">
                  <c:v>0.31702817939930744</c:v>
                </c:pt>
                <c:pt idx="360">
                  <c:v>0.31707908457081169</c:v>
                </c:pt>
                <c:pt idx="361">
                  <c:v>0.31710888003786181</c:v>
                </c:pt>
                <c:pt idx="362">
                  <c:v>0.31725721102845217</c:v>
                </c:pt>
                <c:pt idx="363">
                  <c:v>0.31739389774250359</c:v>
                </c:pt>
                <c:pt idx="364">
                  <c:v>0.31793100828611182</c:v>
                </c:pt>
                <c:pt idx="365">
                  <c:v>0.31819338707582212</c:v>
                </c:pt>
                <c:pt idx="366">
                  <c:v>0.31821422214761763</c:v>
                </c:pt>
                <c:pt idx="367">
                  <c:v>0.31823527964002202</c:v>
                </c:pt>
                <c:pt idx="368">
                  <c:v>0.31837469588731121</c:v>
                </c:pt>
                <c:pt idx="369">
                  <c:v>0.31842798624796481</c:v>
                </c:pt>
                <c:pt idx="370">
                  <c:v>0.31862041710031203</c:v>
                </c:pt>
                <c:pt idx="371">
                  <c:v>0.31862829928366226</c:v>
                </c:pt>
                <c:pt idx="372">
                  <c:v>0.3187987547026217</c:v>
                </c:pt>
                <c:pt idx="373">
                  <c:v>0.31894301383508605</c:v>
                </c:pt>
                <c:pt idx="374">
                  <c:v>0.31900338268288503</c:v>
                </c:pt>
                <c:pt idx="375">
                  <c:v>0.31902635298277854</c:v>
                </c:pt>
                <c:pt idx="376">
                  <c:v>0.31904019280977697</c:v>
                </c:pt>
                <c:pt idx="377">
                  <c:v>0.31904677192519271</c:v>
                </c:pt>
                <c:pt idx="378">
                  <c:v>0.3190630458727281</c:v>
                </c:pt>
                <c:pt idx="379">
                  <c:v>0.3190730073198747</c:v>
                </c:pt>
                <c:pt idx="380">
                  <c:v>0.31917351179388931</c:v>
                </c:pt>
                <c:pt idx="381">
                  <c:v>0.31920451779310355</c:v>
                </c:pt>
                <c:pt idx="382">
                  <c:v>0.31927885281927532</c:v>
                </c:pt>
                <c:pt idx="383">
                  <c:v>0.31934928217980202</c:v>
                </c:pt>
                <c:pt idx="384">
                  <c:v>0.31937128029835898</c:v>
                </c:pt>
                <c:pt idx="385">
                  <c:v>0.31939611310769334</c:v>
                </c:pt>
                <c:pt idx="386">
                  <c:v>0.31942213399074709</c:v>
                </c:pt>
                <c:pt idx="387">
                  <c:v>0.31981978163175767</c:v>
                </c:pt>
                <c:pt idx="388">
                  <c:v>0.31984700089379764</c:v>
                </c:pt>
                <c:pt idx="389">
                  <c:v>0.31989495409189805</c:v>
                </c:pt>
                <c:pt idx="390">
                  <c:v>0.32023212014428204</c:v>
                </c:pt>
                <c:pt idx="391">
                  <c:v>0.32056891256941111</c:v>
                </c:pt>
                <c:pt idx="392">
                  <c:v>0.32058757209287325</c:v>
                </c:pt>
                <c:pt idx="393">
                  <c:v>0.32067549599240297</c:v>
                </c:pt>
                <c:pt idx="394">
                  <c:v>0.32070608915060056</c:v>
                </c:pt>
                <c:pt idx="395">
                  <c:v>0.32073627211711236</c:v>
                </c:pt>
                <c:pt idx="396">
                  <c:v>0.32083207357535998</c:v>
                </c:pt>
                <c:pt idx="397">
                  <c:v>0.3208887935374008</c:v>
                </c:pt>
                <c:pt idx="398">
                  <c:v>0.32105004723594832</c:v>
                </c:pt>
                <c:pt idx="399">
                  <c:v>0.32112644204507973</c:v>
                </c:pt>
                <c:pt idx="400">
                  <c:v>0.32128804957980567</c:v>
                </c:pt>
                <c:pt idx="401">
                  <c:v>0.32136793228074995</c:v>
                </c:pt>
                <c:pt idx="402">
                  <c:v>0.32149493979938409</c:v>
                </c:pt>
                <c:pt idx="403">
                  <c:v>0.32157872950617294</c:v>
                </c:pt>
                <c:pt idx="404">
                  <c:v>0.32178569619569619</c:v>
                </c:pt>
                <c:pt idx="405">
                  <c:v>0.32189868641309788</c:v>
                </c:pt>
                <c:pt idx="406">
                  <c:v>0.32193666721347386</c:v>
                </c:pt>
                <c:pt idx="407">
                  <c:v>0.32194626338335713</c:v>
                </c:pt>
                <c:pt idx="408">
                  <c:v>0.32205533874147935</c:v>
                </c:pt>
                <c:pt idx="409">
                  <c:v>0.3220653845210813</c:v>
                </c:pt>
                <c:pt idx="410">
                  <c:v>0.32210282010739211</c:v>
                </c:pt>
                <c:pt idx="411">
                  <c:v>0.32233616220365879</c:v>
                </c:pt>
                <c:pt idx="412">
                  <c:v>0.3224160266478272</c:v>
                </c:pt>
                <c:pt idx="413">
                  <c:v>0.3225050514951005</c:v>
                </c:pt>
                <c:pt idx="414">
                  <c:v>0.32265963556795935</c:v>
                </c:pt>
                <c:pt idx="415">
                  <c:v>0.32279343963849721</c:v>
                </c:pt>
                <c:pt idx="416">
                  <c:v>0.322875245536969</c:v>
                </c:pt>
                <c:pt idx="417">
                  <c:v>0.32287793776134832</c:v>
                </c:pt>
                <c:pt idx="418">
                  <c:v>0.32307627938553174</c:v>
                </c:pt>
                <c:pt idx="419">
                  <c:v>0.32323373927985027</c:v>
                </c:pt>
                <c:pt idx="420">
                  <c:v>0.32353412843800472</c:v>
                </c:pt>
                <c:pt idx="421">
                  <c:v>0.32369576028728175</c:v>
                </c:pt>
                <c:pt idx="422">
                  <c:v>0.32372609094986776</c:v>
                </c:pt>
                <c:pt idx="423">
                  <c:v>0.32374913960895374</c:v>
                </c:pt>
                <c:pt idx="424">
                  <c:v>0.32384774158346313</c:v>
                </c:pt>
                <c:pt idx="425">
                  <c:v>0.32399513836389882</c:v>
                </c:pt>
                <c:pt idx="426">
                  <c:v>0.32400604171212566</c:v>
                </c:pt>
                <c:pt idx="427">
                  <c:v>0.32403921683186804</c:v>
                </c:pt>
                <c:pt idx="428">
                  <c:v>0.32408301100001974</c:v>
                </c:pt>
                <c:pt idx="429">
                  <c:v>0.32417764209676431</c:v>
                </c:pt>
                <c:pt idx="430">
                  <c:v>0.32433484851942085</c:v>
                </c:pt>
                <c:pt idx="431">
                  <c:v>0.32437895318413551</c:v>
                </c:pt>
                <c:pt idx="432">
                  <c:v>0.32451413713777116</c:v>
                </c:pt>
                <c:pt idx="433">
                  <c:v>0.32463539345172931</c:v>
                </c:pt>
                <c:pt idx="434">
                  <c:v>0.32480424045413392</c:v>
                </c:pt>
                <c:pt idx="435">
                  <c:v>0.3249419986141594</c:v>
                </c:pt>
                <c:pt idx="436">
                  <c:v>0.32504497943170574</c:v>
                </c:pt>
                <c:pt idx="437">
                  <c:v>0.32561832725545425</c:v>
                </c:pt>
                <c:pt idx="438">
                  <c:v>0.32568034477976771</c:v>
                </c:pt>
                <c:pt idx="439">
                  <c:v>0.32577191319257987</c:v>
                </c:pt>
                <c:pt idx="440">
                  <c:v>0.32586880664257872</c:v>
                </c:pt>
                <c:pt idx="441">
                  <c:v>0.32589619518814661</c:v>
                </c:pt>
                <c:pt idx="442">
                  <c:v>0.32627857662418497</c:v>
                </c:pt>
                <c:pt idx="443">
                  <c:v>0.32648360052185332</c:v>
                </c:pt>
                <c:pt idx="444">
                  <c:v>0.32650555952955279</c:v>
                </c:pt>
                <c:pt idx="445">
                  <c:v>0.32658953453680639</c:v>
                </c:pt>
                <c:pt idx="446">
                  <c:v>0.32678877207943996</c:v>
                </c:pt>
                <c:pt idx="447">
                  <c:v>0.326881709258455</c:v>
                </c:pt>
                <c:pt idx="448">
                  <c:v>0.32693601121687799</c:v>
                </c:pt>
                <c:pt idx="449">
                  <c:v>0.3269760422501849</c:v>
                </c:pt>
                <c:pt idx="450">
                  <c:v>0.32698494028308461</c:v>
                </c:pt>
                <c:pt idx="451">
                  <c:v>0.32702129781068939</c:v>
                </c:pt>
                <c:pt idx="452">
                  <c:v>0.32703226727812557</c:v>
                </c:pt>
                <c:pt idx="453">
                  <c:v>0.32709024295005706</c:v>
                </c:pt>
                <c:pt idx="454">
                  <c:v>0.32710067241212859</c:v>
                </c:pt>
                <c:pt idx="455">
                  <c:v>0.32711002572245312</c:v>
                </c:pt>
                <c:pt idx="456">
                  <c:v>0.32719681252476512</c:v>
                </c:pt>
                <c:pt idx="457">
                  <c:v>0.32747834231645856</c:v>
                </c:pt>
                <c:pt idx="458">
                  <c:v>0.32748634021088796</c:v>
                </c:pt>
                <c:pt idx="459">
                  <c:v>0.32760509391578518</c:v>
                </c:pt>
                <c:pt idx="460">
                  <c:v>0.32762245482621649</c:v>
                </c:pt>
                <c:pt idx="461">
                  <c:v>0.32780635790784901</c:v>
                </c:pt>
                <c:pt idx="462">
                  <c:v>0.32781617935268392</c:v>
                </c:pt>
                <c:pt idx="463">
                  <c:v>0.32788062218871217</c:v>
                </c:pt>
                <c:pt idx="464">
                  <c:v>0.32804992771585589</c:v>
                </c:pt>
                <c:pt idx="465">
                  <c:v>0.32834100224101737</c:v>
                </c:pt>
                <c:pt idx="466">
                  <c:v>0.32848416556853832</c:v>
                </c:pt>
                <c:pt idx="467">
                  <c:v>0.32851949639637801</c:v>
                </c:pt>
                <c:pt idx="468">
                  <c:v>0.3285300806554502</c:v>
                </c:pt>
                <c:pt idx="469">
                  <c:v>0.32893304366614928</c:v>
                </c:pt>
                <c:pt idx="470">
                  <c:v>0.32908290843181515</c:v>
                </c:pt>
                <c:pt idx="471">
                  <c:v>0.32910307619427065</c:v>
                </c:pt>
                <c:pt idx="472">
                  <c:v>0.32915984142493449</c:v>
                </c:pt>
                <c:pt idx="473">
                  <c:v>0.32921009848410399</c:v>
                </c:pt>
                <c:pt idx="474">
                  <c:v>0.32930940792194369</c:v>
                </c:pt>
                <c:pt idx="475">
                  <c:v>0.32933742515444331</c:v>
                </c:pt>
                <c:pt idx="476">
                  <c:v>0.32936924671223822</c:v>
                </c:pt>
                <c:pt idx="477">
                  <c:v>0.32943703824713949</c:v>
                </c:pt>
                <c:pt idx="478">
                  <c:v>0.32948672750201868</c:v>
                </c:pt>
                <c:pt idx="479">
                  <c:v>0.32953547983238007</c:v>
                </c:pt>
                <c:pt idx="480">
                  <c:v>0.32977035617171163</c:v>
                </c:pt>
                <c:pt idx="481">
                  <c:v>0.3297705517236087</c:v>
                </c:pt>
                <c:pt idx="482">
                  <c:v>0.32988973749019712</c:v>
                </c:pt>
                <c:pt idx="483">
                  <c:v>0.32989904020414773</c:v>
                </c:pt>
                <c:pt idx="484">
                  <c:v>0.32999391217538238</c:v>
                </c:pt>
                <c:pt idx="485">
                  <c:v>0.33009904644429749</c:v>
                </c:pt>
                <c:pt idx="486">
                  <c:v>0.33010145087123821</c:v>
                </c:pt>
                <c:pt idx="487">
                  <c:v>0.33023289609271023</c:v>
                </c:pt>
                <c:pt idx="488">
                  <c:v>0.33040765907490527</c:v>
                </c:pt>
                <c:pt idx="489">
                  <c:v>0.33041277661719831</c:v>
                </c:pt>
                <c:pt idx="490">
                  <c:v>0.3304700832843106</c:v>
                </c:pt>
                <c:pt idx="491">
                  <c:v>0.33049484439091231</c:v>
                </c:pt>
                <c:pt idx="492">
                  <c:v>0.33058614943401138</c:v>
                </c:pt>
                <c:pt idx="493">
                  <c:v>0.33058880291827708</c:v>
                </c:pt>
                <c:pt idx="494">
                  <c:v>0.3307318576637841</c:v>
                </c:pt>
                <c:pt idx="495">
                  <c:v>0.33087175555509912</c:v>
                </c:pt>
                <c:pt idx="496">
                  <c:v>0.33091427520965072</c:v>
                </c:pt>
                <c:pt idx="497">
                  <c:v>0.33094363434461205</c:v>
                </c:pt>
                <c:pt idx="498">
                  <c:v>0.33094479909844177</c:v>
                </c:pt>
                <c:pt idx="499">
                  <c:v>0.33096714634726748</c:v>
                </c:pt>
                <c:pt idx="500">
                  <c:v>0.33110993359179614</c:v>
                </c:pt>
                <c:pt idx="501">
                  <c:v>0.33111783952510959</c:v>
                </c:pt>
                <c:pt idx="502">
                  <c:v>0.33114185803655222</c:v>
                </c:pt>
                <c:pt idx="503">
                  <c:v>0.33141578030901347</c:v>
                </c:pt>
                <c:pt idx="504">
                  <c:v>0.33147982065251824</c:v>
                </c:pt>
                <c:pt idx="505">
                  <c:v>0.33167436558071245</c:v>
                </c:pt>
                <c:pt idx="506">
                  <c:v>0.33168890515741495</c:v>
                </c:pt>
                <c:pt idx="507">
                  <c:v>0.33173497364137794</c:v>
                </c:pt>
                <c:pt idx="508">
                  <c:v>0.33183604048064141</c:v>
                </c:pt>
                <c:pt idx="509">
                  <c:v>0.3318502137079159</c:v>
                </c:pt>
                <c:pt idx="510">
                  <c:v>0.33190721314249927</c:v>
                </c:pt>
                <c:pt idx="511">
                  <c:v>0.33202013841414685</c:v>
                </c:pt>
                <c:pt idx="512">
                  <c:v>0.33206966887803535</c:v>
                </c:pt>
                <c:pt idx="513">
                  <c:v>0.33208859694983761</c:v>
                </c:pt>
                <c:pt idx="514">
                  <c:v>0.33209893200185181</c:v>
                </c:pt>
                <c:pt idx="515">
                  <c:v>0.3322078132589113</c:v>
                </c:pt>
                <c:pt idx="516">
                  <c:v>0.33227869097395268</c:v>
                </c:pt>
                <c:pt idx="517">
                  <c:v>0.3323838740501398</c:v>
                </c:pt>
                <c:pt idx="518">
                  <c:v>0.33248498078611871</c:v>
                </c:pt>
                <c:pt idx="519">
                  <c:v>0.33250703731107456</c:v>
                </c:pt>
                <c:pt idx="520">
                  <c:v>0.33266972115854943</c:v>
                </c:pt>
                <c:pt idx="521">
                  <c:v>0.33285396072299833</c:v>
                </c:pt>
                <c:pt idx="522">
                  <c:v>0.33299222343226142</c:v>
                </c:pt>
                <c:pt idx="523">
                  <c:v>0.33315694313440436</c:v>
                </c:pt>
                <c:pt idx="524">
                  <c:v>0.33324533978135351</c:v>
                </c:pt>
                <c:pt idx="525">
                  <c:v>0.33325339869277981</c:v>
                </c:pt>
                <c:pt idx="526">
                  <c:v>0.33325507112806368</c:v>
                </c:pt>
                <c:pt idx="527">
                  <c:v>0.33328496444800693</c:v>
                </c:pt>
                <c:pt idx="528">
                  <c:v>0.33329090221157337</c:v>
                </c:pt>
                <c:pt idx="529">
                  <c:v>0.33338154614857679</c:v>
                </c:pt>
                <c:pt idx="530">
                  <c:v>0.33343734941228248</c:v>
                </c:pt>
                <c:pt idx="531">
                  <c:v>0.33346583058578533</c:v>
                </c:pt>
                <c:pt idx="532">
                  <c:v>0.33357558275877019</c:v>
                </c:pt>
                <c:pt idx="533">
                  <c:v>0.33370209298276343</c:v>
                </c:pt>
                <c:pt idx="534">
                  <c:v>0.33383951399448047</c:v>
                </c:pt>
                <c:pt idx="535">
                  <c:v>0.33387455389911724</c:v>
                </c:pt>
                <c:pt idx="536">
                  <c:v>0.3340829775118333</c:v>
                </c:pt>
                <c:pt idx="537">
                  <c:v>0.33410391415190838</c:v>
                </c:pt>
                <c:pt idx="538">
                  <c:v>0.33414619534314022</c:v>
                </c:pt>
                <c:pt idx="539">
                  <c:v>0.33418282971344332</c:v>
                </c:pt>
                <c:pt idx="540">
                  <c:v>0.33460169701323528</c:v>
                </c:pt>
                <c:pt idx="541">
                  <c:v>0.33476662820233932</c:v>
                </c:pt>
                <c:pt idx="542">
                  <c:v>0.33478818077014927</c:v>
                </c:pt>
                <c:pt idx="543">
                  <c:v>0.33490420901293777</c:v>
                </c:pt>
                <c:pt idx="544">
                  <c:v>0.33495830407542926</c:v>
                </c:pt>
                <c:pt idx="545">
                  <c:v>0.33502084037777341</c:v>
                </c:pt>
                <c:pt idx="546">
                  <c:v>0.33504495577728832</c:v>
                </c:pt>
                <c:pt idx="547">
                  <c:v>0.33506391981732525</c:v>
                </c:pt>
                <c:pt idx="548">
                  <c:v>0.33512223675161235</c:v>
                </c:pt>
                <c:pt idx="549">
                  <c:v>0.33517781936535807</c:v>
                </c:pt>
                <c:pt idx="550">
                  <c:v>0.33524120691343851</c:v>
                </c:pt>
                <c:pt idx="551">
                  <c:v>0.3353820476896946</c:v>
                </c:pt>
                <c:pt idx="552">
                  <c:v>0.33539056126823785</c:v>
                </c:pt>
                <c:pt idx="553">
                  <c:v>0.3353917497134325</c:v>
                </c:pt>
                <c:pt idx="554">
                  <c:v>0.33539200185848939</c:v>
                </c:pt>
                <c:pt idx="555">
                  <c:v>0.33544801421105414</c:v>
                </c:pt>
                <c:pt idx="556">
                  <c:v>0.33547194628335103</c:v>
                </c:pt>
                <c:pt idx="557">
                  <c:v>0.33551220179603847</c:v>
                </c:pt>
                <c:pt idx="558">
                  <c:v>0.3356034523841766</c:v>
                </c:pt>
                <c:pt idx="559">
                  <c:v>0.33654131084075456</c:v>
                </c:pt>
                <c:pt idx="560">
                  <c:v>0.33658339080488803</c:v>
                </c:pt>
                <c:pt idx="561">
                  <c:v>0.33665149146229734</c:v>
                </c:pt>
                <c:pt idx="562">
                  <c:v>0.33671547827250359</c:v>
                </c:pt>
                <c:pt idx="563">
                  <c:v>0.33685742461624185</c:v>
                </c:pt>
                <c:pt idx="564">
                  <c:v>0.33705097717278393</c:v>
                </c:pt>
                <c:pt idx="565">
                  <c:v>0.33707974677421526</c:v>
                </c:pt>
                <c:pt idx="566">
                  <c:v>0.33714384025925342</c:v>
                </c:pt>
                <c:pt idx="567">
                  <c:v>0.33715206509764073</c:v>
                </c:pt>
                <c:pt idx="568">
                  <c:v>0.33716427241495917</c:v>
                </c:pt>
                <c:pt idx="569">
                  <c:v>0.33725542775946266</c:v>
                </c:pt>
                <c:pt idx="570">
                  <c:v>0.33732683350908582</c:v>
                </c:pt>
                <c:pt idx="571">
                  <c:v>0.33742089602370973</c:v>
                </c:pt>
                <c:pt idx="572">
                  <c:v>0.33758684094665509</c:v>
                </c:pt>
                <c:pt idx="573">
                  <c:v>0.33761227069971556</c:v>
                </c:pt>
                <c:pt idx="574">
                  <c:v>0.33764963078431415</c:v>
                </c:pt>
                <c:pt idx="575">
                  <c:v>0.33816517949127772</c:v>
                </c:pt>
                <c:pt idx="576">
                  <c:v>0.33825939560730056</c:v>
                </c:pt>
                <c:pt idx="577">
                  <c:v>0.33836420215147744</c:v>
                </c:pt>
                <c:pt idx="578">
                  <c:v>0.33890457027231219</c:v>
                </c:pt>
                <c:pt idx="579">
                  <c:v>0.33905264602921142</c:v>
                </c:pt>
                <c:pt idx="580">
                  <c:v>0.33920484971574016</c:v>
                </c:pt>
                <c:pt idx="581">
                  <c:v>0.33969978530643491</c:v>
                </c:pt>
                <c:pt idx="582">
                  <c:v>0.33973926595277781</c:v>
                </c:pt>
                <c:pt idx="583">
                  <c:v>0.33975853737460243</c:v>
                </c:pt>
                <c:pt idx="584">
                  <c:v>0.34002777349039603</c:v>
                </c:pt>
                <c:pt idx="585">
                  <c:v>0.34012753720387773</c:v>
                </c:pt>
                <c:pt idx="586">
                  <c:v>0.34014989072586205</c:v>
                </c:pt>
                <c:pt idx="587">
                  <c:v>0.3402850402267566</c:v>
                </c:pt>
                <c:pt idx="588">
                  <c:v>0.34036067172033752</c:v>
                </c:pt>
                <c:pt idx="589">
                  <c:v>0.34044773652031662</c:v>
                </c:pt>
                <c:pt idx="590">
                  <c:v>0.34046945552387131</c:v>
                </c:pt>
                <c:pt idx="591">
                  <c:v>0.340492313888205</c:v>
                </c:pt>
                <c:pt idx="592">
                  <c:v>0.34052338856424336</c:v>
                </c:pt>
                <c:pt idx="593">
                  <c:v>0.34070961766595181</c:v>
                </c:pt>
                <c:pt idx="594">
                  <c:v>0.34072580663464641</c:v>
                </c:pt>
                <c:pt idx="595">
                  <c:v>0.34098035690490197</c:v>
                </c:pt>
                <c:pt idx="596">
                  <c:v>0.34105395673326544</c:v>
                </c:pt>
                <c:pt idx="597">
                  <c:v>0.34123547047809527</c:v>
                </c:pt>
                <c:pt idx="598">
                  <c:v>0.34128495010353843</c:v>
                </c:pt>
                <c:pt idx="599">
                  <c:v>0.34132189230756455</c:v>
                </c:pt>
                <c:pt idx="600">
                  <c:v>0.34143671692792227</c:v>
                </c:pt>
                <c:pt idx="601">
                  <c:v>0.3416404922511494</c:v>
                </c:pt>
                <c:pt idx="602">
                  <c:v>0.34171404040569608</c:v>
                </c:pt>
                <c:pt idx="603">
                  <c:v>0.34173521336425827</c:v>
                </c:pt>
                <c:pt idx="604">
                  <c:v>0.3418789426224777</c:v>
                </c:pt>
                <c:pt idx="605">
                  <c:v>0.34202328315029701</c:v>
                </c:pt>
                <c:pt idx="606">
                  <c:v>0.342198524184606</c:v>
                </c:pt>
                <c:pt idx="607">
                  <c:v>0.34228354021882607</c:v>
                </c:pt>
                <c:pt idx="608">
                  <c:v>0.34230390632904861</c:v>
                </c:pt>
                <c:pt idx="609">
                  <c:v>0.34234254699239675</c:v>
                </c:pt>
                <c:pt idx="610">
                  <c:v>0.34243891297162432</c:v>
                </c:pt>
                <c:pt idx="611">
                  <c:v>0.34268600599804944</c:v>
                </c:pt>
                <c:pt idx="612">
                  <c:v>0.34272988905051188</c:v>
                </c:pt>
                <c:pt idx="613">
                  <c:v>0.34275269893170668</c:v>
                </c:pt>
                <c:pt idx="614">
                  <c:v>0.34276789862771279</c:v>
                </c:pt>
                <c:pt idx="615">
                  <c:v>0.34304556530649932</c:v>
                </c:pt>
                <c:pt idx="616">
                  <c:v>0.34309747945210117</c:v>
                </c:pt>
                <c:pt idx="617">
                  <c:v>0.34345277106078875</c:v>
                </c:pt>
                <c:pt idx="618">
                  <c:v>0.34393772046810406</c:v>
                </c:pt>
                <c:pt idx="619">
                  <c:v>0.34405387610011512</c:v>
                </c:pt>
                <c:pt idx="620">
                  <c:v>0.34406150063405777</c:v>
                </c:pt>
                <c:pt idx="621">
                  <c:v>0.34412636747794195</c:v>
                </c:pt>
                <c:pt idx="622">
                  <c:v>0.34421676080473029</c:v>
                </c:pt>
                <c:pt idx="623">
                  <c:v>0.34460619362580858</c:v>
                </c:pt>
                <c:pt idx="624">
                  <c:v>0.34464363979459678</c:v>
                </c:pt>
                <c:pt idx="625">
                  <c:v>0.34489222514052847</c:v>
                </c:pt>
                <c:pt idx="626">
                  <c:v>0.3451187526120329</c:v>
                </c:pt>
                <c:pt idx="627">
                  <c:v>0.34519482012733604</c:v>
                </c:pt>
                <c:pt idx="628">
                  <c:v>0.34522192225108084</c:v>
                </c:pt>
                <c:pt idx="629">
                  <c:v>0.34523292186114868</c:v>
                </c:pt>
                <c:pt idx="630">
                  <c:v>0.34545085776407941</c:v>
                </c:pt>
                <c:pt idx="631">
                  <c:v>0.34545241296107859</c:v>
                </c:pt>
                <c:pt idx="632">
                  <c:v>0.34547746197134233</c:v>
                </c:pt>
                <c:pt idx="633">
                  <c:v>0.34548961902099445</c:v>
                </c:pt>
                <c:pt idx="634">
                  <c:v>0.34568142543012848</c:v>
                </c:pt>
                <c:pt idx="635">
                  <c:v>0.34571246471463879</c:v>
                </c:pt>
                <c:pt idx="636">
                  <c:v>0.34577588801365489</c:v>
                </c:pt>
                <c:pt idx="637">
                  <c:v>0.34598131754171774</c:v>
                </c:pt>
                <c:pt idx="638">
                  <c:v>0.34599759281371362</c:v>
                </c:pt>
                <c:pt idx="639">
                  <c:v>0.34607341778546308</c:v>
                </c:pt>
                <c:pt idx="640">
                  <c:v>0.34626652121724444</c:v>
                </c:pt>
                <c:pt idx="641">
                  <c:v>0.34669104203292789</c:v>
                </c:pt>
                <c:pt idx="642">
                  <c:v>0.34682913202548044</c:v>
                </c:pt>
                <c:pt idx="643">
                  <c:v>0.34697479811754672</c:v>
                </c:pt>
                <c:pt idx="644">
                  <c:v>0.34702913936465452</c:v>
                </c:pt>
                <c:pt idx="645">
                  <c:v>0.34712785947952335</c:v>
                </c:pt>
                <c:pt idx="646">
                  <c:v>0.34722629916206266</c:v>
                </c:pt>
                <c:pt idx="647">
                  <c:v>0.34768311349414716</c:v>
                </c:pt>
                <c:pt idx="648">
                  <c:v>0.34773337031449592</c:v>
                </c:pt>
                <c:pt idx="649">
                  <c:v>0.34800632932933473</c:v>
                </c:pt>
                <c:pt idx="650">
                  <c:v>0.34826428651160984</c:v>
                </c:pt>
                <c:pt idx="651">
                  <c:v>0.34846675001658345</c:v>
                </c:pt>
                <c:pt idx="652">
                  <c:v>0.34855688987387434</c:v>
                </c:pt>
                <c:pt idx="653">
                  <c:v>0.34859080237484696</c:v>
                </c:pt>
                <c:pt idx="654">
                  <c:v>0.34868268559513133</c:v>
                </c:pt>
                <c:pt idx="655">
                  <c:v>0.34893878415983975</c:v>
                </c:pt>
                <c:pt idx="656">
                  <c:v>0.34898405974969582</c:v>
                </c:pt>
                <c:pt idx="657">
                  <c:v>0.3490608504675396</c:v>
                </c:pt>
                <c:pt idx="658">
                  <c:v>0.34911670515284171</c:v>
                </c:pt>
                <c:pt idx="659">
                  <c:v>0.34941612849452691</c:v>
                </c:pt>
                <c:pt idx="660">
                  <c:v>0.35002980338961753</c:v>
                </c:pt>
                <c:pt idx="661">
                  <c:v>0.35061162010728542</c:v>
                </c:pt>
                <c:pt idx="662">
                  <c:v>0.35065033523616945</c:v>
                </c:pt>
                <c:pt idx="663">
                  <c:v>0.35089524393058413</c:v>
                </c:pt>
                <c:pt idx="664">
                  <c:v>0.3509087597625859</c:v>
                </c:pt>
                <c:pt idx="665">
                  <c:v>0.35107137572905706</c:v>
                </c:pt>
                <c:pt idx="666">
                  <c:v>0.35111368693962741</c:v>
                </c:pt>
                <c:pt idx="667">
                  <c:v>0.35130811015191904</c:v>
                </c:pt>
                <c:pt idx="668">
                  <c:v>0.35188104847480756</c:v>
                </c:pt>
                <c:pt idx="669">
                  <c:v>0.35198229079292459</c:v>
                </c:pt>
                <c:pt idx="670">
                  <c:v>0.3521490046476497</c:v>
                </c:pt>
                <c:pt idx="671">
                  <c:v>0.35239256071962377</c:v>
                </c:pt>
                <c:pt idx="672">
                  <c:v>0.35257936931527856</c:v>
                </c:pt>
                <c:pt idx="673">
                  <c:v>0.35262485326727611</c:v>
                </c:pt>
                <c:pt idx="674">
                  <c:v>0.35275551014006612</c:v>
                </c:pt>
                <c:pt idx="675">
                  <c:v>0.35326298958874175</c:v>
                </c:pt>
                <c:pt idx="676">
                  <c:v>0.35352695100074183</c:v>
                </c:pt>
                <c:pt idx="677">
                  <c:v>0.35356298486782517</c:v>
                </c:pt>
                <c:pt idx="678">
                  <c:v>0.35374044642670571</c:v>
                </c:pt>
                <c:pt idx="679">
                  <c:v>0.35392656452322074</c:v>
                </c:pt>
                <c:pt idx="680">
                  <c:v>0.35405121301447545</c:v>
                </c:pt>
                <c:pt idx="681">
                  <c:v>0.35423166762371622</c:v>
                </c:pt>
                <c:pt idx="682">
                  <c:v>0.35434825075894294</c:v>
                </c:pt>
                <c:pt idx="683">
                  <c:v>0.35439727326913562</c:v>
                </c:pt>
                <c:pt idx="684">
                  <c:v>0.35448254346410818</c:v>
                </c:pt>
                <c:pt idx="685">
                  <c:v>0.35453810318841028</c:v>
                </c:pt>
                <c:pt idx="686">
                  <c:v>0.35469655522310323</c:v>
                </c:pt>
                <c:pt idx="687">
                  <c:v>0.35470738971166388</c:v>
                </c:pt>
                <c:pt idx="688">
                  <c:v>0.35472135224403656</c:v>
                </c:pt>
                <c:pt idx="689">
                  <c:v>0.35473178485334395</c:v>
                </c:pt>
                <c:pt idx="690">
                  <c:v>0.35483024874761682</c:v>
                </c:pt>
                <c:pt idx="691">
                  <c:v>0.35486977216401255</c:v>
                </c:pt>
                <c:pt idx="692">
                  <c:v>0.35494521351449448</c:v>
                </c:pt>
                <c:pt idx="693">
                  <c:v>0.35498176263190706</c:v>
                </c:pt>
                <c:pt idx="694">
                  <c:v>0.3549921583785397</c:v>
                </c:pt>
                <c:pt idx="695">
                  <c:v>0.35504731099893183</c:v>
                </c:pt>
                <c:pt idx="696">
                  <c:v>0.35545928714286595</c:v>
                </c:pt>
                <c:pt idx="697">
                  <c:v>0.35572277438748162</c:v>
                </c:pt>
                <c:pt idx="698">
                  <c:v>0.35587800665512515</c:v>
                </c:pt>
                <c:pt idx="699">
                  <c:v>0.35591776892892146</c:v>
                </c:pt>
                <c:pt idx="700">
                  <c:v>0.35607096877051203</c:v>
                </c:pt>
                <c:pt idx="701">
                  <c:v>0.35612399582757209</c:v>
                </c:pt>
                <c:pt idx="702">
                  <c:v>0.35619354527792757</c:v>
                </c:pt>
                <c:pt idx="703">
                  <c:v>0.35638535482943862</c:v>
                </c:pt>
                <c:pt idx="704">
                  <c:v>0.35687090928676812</c:v>
                </c:pt>
                <c:pt idx="705">
                  <c:v>0.35691138012624934</c:v>
                </c:pt>
                <c:pt idx="706">
                  <c:v>0.35698313486826544</c:v>
                </c:pt>
                <c:pt idx="707">
                  <c:v>0.35739793525774938</c:v>
                </c:pt>
                <c:pt idx="708">
                  <c:v>0.35742523930879233</c:v>
                </c:pt>
                <c:pt idx="709">
                  <c:v>0.35770856418343666</c:v>
                </c:pt>
                <c:pt idx="710">
                  <c:v>0.35771653677583831</c:v>
                </c:pt>
                <c:pt idx="711">
                  <c:v>0.3578666930513465</c:v>
                </c:pt>
                <c:pt idx="712">
                  <c:v>0.35822157141143057</c:v>
                </c:pt>
                <c:pt idx="713">
                  <c:v>0.35825421519000766</c:v>
                </c:pt>
                <c:pt idx="714">
                  <c:v>0.35828315338863848</c:v>
                </c:pt>
                <c:pt idx="715">
                  <c:v>0.35838908549324611</c:v>
                </c:pt>
                <c:pt idx="716">
                  <c:v>0.35850420471083966</c:v>
                </c:pt>
                <c:pt idx="717">
                  <c:v>0.35937572107166682</c:v>
                </c:pt>
                <c:pt idx="718">
                  <c:v>0.35944519140259928</c:v>
                </c:pt>
                <c:pt idx="719">
                  <c:v>0.3596800799308289</c:v>
                </c:pt>
                <c:pt idx="720">
                  <c:v>0.3598212855009521</c:v>
                </c:pt>
                <c:pt idx="721">
                  <c:v>0.35989762937106407</c:v>
                </c:pt>
                <c:pt idx="722">
                  <c:v>0.35995906494931385</c:v>
                </c:pt>
                <c:pt idx="723">
                  <c:v>0.35996323587891593</c:v>
                </c:pt>
                <c:pt idx="724">
                  <c:v>0.36014357803064939</c:v>
                </c:pt>
                <c:pt idx="725">
                  <c:v>0.36015570835100863</c:v>
                </c:pt>
                <c:pt idx="726">
                  <c:v>0.36045339142948463</c:v>
                </c:pt>
                <c:pt idx="727">
                  <c:v>0.36045525726821648</c:v>
                </c:pt>
                <c:pt idx="728">
                  <c:v>0.36055502226975866</c:v>
                </c:pt>
                <c:pt idx="729">
                  <c:v>0.36059607388824583</c:v>
                </c:pt>
                <c:pt idx="730">
                  <c:v>0.36069760037058451</c:v>
                </c:pt>
                <c:pt idx="731">
                  <c:v>0.36089376885884616</c:v>
                </c:pt>
                <c:pt idx="732">
                  <c:v>0.36108338251191702</c:v>
                </c:pt>
                <c:pt idx="733">
                  <c:v>0.36124408910390327</c:v>
                </c:pt>
                <c:pt idx="734">
                  <c:v>0.36132057239700449</c:v>
                </c:pt>
                <c:pt idx="735">
                  <c:v>0.36148698316075079</c:v>
                </c:pt>
                <c:pt idx="736">
                  <c:v>0.36157168578339299</c:v>
                </c:pt>
                <c:pt idx="737">
                  <c:v>0.36158995376555736</c:v>
                </c:pt>
                <c:pt idx="738">
                  <c:v>0.36218884110932636</c:v>
                </c:pt>
                <c:pt idx="739">
                  <c:v>0.36236862392307384</c:v>
                </c:pt>
                <c:pt idx="740">
                  <c:v>0.36291100377224866</c:v>
                </c:pt>
                <c:pt idx="741">
                  <c:v>0.36291605698538842</c:v>
                </c:pt>
                <c:pt idx="742">
                  <c:v>0.36347785899546781</c:v>
                </c:pt>
                <c:pt idx="743">
                  <c:v>0.36368262527931772</c:v>
                </c:pt>
                <c:pt idx="744">
                  <c:v>0.36418572891772349</c:v>
                </c:pt>
                <c:pt idx="745">
                  <c:v>0.36437389350822552</c:v>
                </c:pt>
                <c:pt idx="746">
                  <c:v>0.36446949303927356</c:v>
                </c:pt>
                <c:pt idx="747">
                  <c:v>0.36482187505462044</c:v>
                </c:pt>
                <c:pt idx="748">
                  <c:v>0.36492973830663672</c:v>
                </c:pt>
                <c:pt idx="749">
                  <c:v>0.36561453056263643</c:v>
                </c:pt>
                <c:pt idx="750">
                  <c:v>0.36577135016868834</c:v>
                </c:pt>
                <c:pt idx="751">
                  <c:v>0.36581429553871819</c:v>
                </c:pt>
                <c:pt idx="752">
                  <c:v>0.36587259770168584</c:v>
                </c:pt>
                <c:pt idx="753">
                  <c:v>0.36587843709338086</c:v>
                </c:pt>
                <c:pt idx="754">
                  <c:v>0.36614605900337444</c:v>
                </c:pt>
                <c:pt idx="755">
                  <c:v>0.36633098923360491</c:v>
                </c:pt>
                <c:pt idx="756">
                  <c:v>0.36637624311014672</c:v>
                </c:pt>
                <c:pt idx="757">
                  <c:v>0.36657221188349681</c:v>
                </c:pt>
                <c:pt idx="758">
                  <c:v>0.36790310163990875</c:v>
                </c:pt>
                <c:pt idx="759">
                  <c:v>0.36802026149198946</c:v>
                </c:pt>
                <c:pt idx="760">
                  <c:v>0.36847521841929237</c:v>
                </c:pt>
                <c:pt idx="761">
                  <c:v>0.36848027805506417</c:v>
                </c:pt>
                <c:pt idx="762">
                  <c:v>0.36850634740963983</c:v>
                </c:pt>
                <c:pt idx="763">
                  <c:v>0.36851263130339174</c:v>
                </c:pt>
                <c:pt idx="764">
                  <c:v>0.36869582177717058</c:v>
                </c:pt>
                <c:pt idx="765">
                  <c:v>0.36889458948881471</c:v>
                </c:pt>
                <c:pt idx="766">
                  <c:v>0.36902591292845194</c:v>
                </c:pt>
                <c:pt idx="767">
                  <c:v>0.3691294286427228</c:v>
                </c:pt>
                <c:pt idx="768">
                  <c:v>0.36941164703616708</c:v>
                </c:pt>
                <c:pt idx="769">
                  <c:v>0.36943650736959821</c:v>
                </c:pt>
                <c:pt idx="770">
                  <c:v>0.36980056293310437</c:v>
                </c:pt>
                <c:pt idx="771">
                  <c:v>0.37014037979277531</c:v>
                </c:pt>
                <c:pt idx="772">
                  <c:v>0.37039118385176573</c:v>
                </c:pt>
                <c:pt idx="773">
                  <c:v>0.37046323379701201</c:v>
                </c:pt>
                <c:pt idx="774">
                  <c:v>0.37084615014234956</c:v>
                </c:pt>
                <c:pt idx="775">
                  <c:v>0.37134641312998584</c:v>
                </c:pt>
                <c:pt idx="776">
                  <c:v>0.37174708311587928</c:v>
                </c:pt>
                <c:pt idx="777">
                  <c:v>0.37205997085391673</c:v>
                </c:pt>
                <c:pt idx="778">
                  <c:v>0.37320762823856535</c:v>
                </c:pt>
                <c:pt idx="779">
                  <c:v>0.37336042228212568</c:v>
                </c:pt>
                <c:pt idx="780">
                  <c:v>0.37387291639039827</c:v>
                </c:pt>
                <c:pt idx="781">
                  <c:v>0.37454013276011061</c:v>
                </c:pt>
                <c:pt idx="782">
                  <c:v>0.37458347365116912</c:v>
                </c:pt>
                <c:pt idx="783">
                  <c:v>0.37479495357324211</c:v>
                </c:pt>
                <c:pt idx="784">
                  <c:v>0.3752120677563382</c:v>
                </c:pt>
                <c:pt idx="785">
                  <c:v>0.37547776607984829</c:v>
                </c:pt>
                <c:pt idx="786">
                  <c:v>0.37586813088639842</c:v>
                </c:pt>
                <c:pt idx="787">
                  <c:v>0.37599958035735581</c:v>
                </c:pt>
                <c:pt idx="788">
                  <c:v>0.37650793989929543</c:v>
                </c:pt>
                <c:pt idx="789">
                  <c:v>0.37690262568926908</c:v>
                </c:pt>
                <c:pt idx="790">
                  <c:v>0.37737710406281888</c:v>
                </c:pt>
                <c:pt idx="791">
                  <c:v>0.37755043257992182</c:v>
                </c:pt>
                <c:pt idx="792">
                  <c:v>0.37765340690756383</c:v>
                </c:pt>
                <c:pt idx="793">
                  <c:v>0.37783195846626716</c:v>
                </c:pt>
                <c:pt idx="794">
                  <c:v>0.37908429752769829</c:v>
                </c:pt>
                <c:pt idx="795">
                  <c:v>0.37939822303581494</c:v>
                </c:pt>
                <c:pt idx="796">
                  <c:v>0.38024843684124277</c:v>
                </c:pt>
                <c:pt idx="797">
                  <c:v>0.38069591765286115</c:v>
                </c:pt>
                <c:pt idx="798">
                  <c:v>0.38153660135022932</c:v>
                </c:pt>
                <c:pt idx="799">
                  <c:v>0.38158367400012733</c:v>
                </c:pt>
                <c:pt idx="800">
                  <c:v>0.38224245091059644</c:v>
                </c:pt>
                <c:pt idx="801">
                  <c:v>0.3822924939443873</c:v>
                </c:pt>
                <c:pt idx="802">
                  <c:v>0.38245436320779436</c:v>
                </c:pt>
                <c:pt idx="803">
                  <c:v>0.38334061208295339</c:v>
                </c:pt>
                <c:pt idx="804">
                  <c:v>0.3835542682214218</c:v>
                </c:pt>
                <c:pt idx="805">
                  <c:v>0.38472090650516255</c:v>
                </c:pt>
                <c:pt idx="806">
                  <c:v>0.38498237509564881</c:v>
                </c:pt>
                <c:pt idx="807">
                  <c:v>0.38783080776926993</c:v>
                </c:pt>
                <c:pt idx="808">
                  <c:v>0.38813522440716919</c:v>
                </c:pt>
                <c:pt idx="809">
                  <c:v>0.38814825301665934</c:v>
                </c:pt>
                <c:pt idx="810">
                  <c:v>0.3885096089243969</c:v>
                </c:pt>
                <c:pt idx="811">
                  <c:v>0.39106144875979826</c:v>
                </c:pt>
                <c:pt idx="812">
                  <c:v>0.39111784628715601</c:v>
                </c:pt>
                <c:pt idx="813">
                  <c:v>0.39150469878710709</c:v>
                </c:pt>
                <c:pt idx="814">
                  <c:v>0.39167250073701287</c:v>
                </c:pt>
                <c:pt idx="815">
                  <c:v>0.39187521607315123</c:v>
                </c:pt>
                <c:pt idx="816">
                  <c:v>0.39204716669699319</c:v>
                </c:pt>
                <c:pt idx="817">
                  <c:v>0.39228240028451311</c:v>
                </c:pt>
                <c:pt idx="818">
                  <c:v>0.39241005372058396</c:v>
                </c:pt>
                <c:pt idx="819">
                  <c:v>0.39260769639523679</c:v>
                </c:pt>
                <c:pt idx="820">
                  <c:v>0.39309200622975732</c:v>
                </c:pt>
                <c:pt idx="821">
                  <c:v>0.39355884509581779</c:v>
                </c:pt>
                <c:pt idx="822">
                  <c:v>0.39390478339281704</c:v>
                </c:pt>
                <c:pt idx="823">
                  <c:v>0.39408269003099977</c:v>
                </c:pt>
                <c:pt idx="824">
                  <c:v>0.39497424054952052</c:v>
                </c:pt>
                <c:pt idx="825">
                  <c:v>0.3954245402317228</c:v>
                </c:pt>
                <c:pt idx="826">
                  <c:v>0.39722909847304755</c:v>
                </c:pt>
                <c:pt idx="827">
                  <c:v>0.39847887171259888</c:v>
                </c:pt>
                <c:pt idx="828">
                  <c:v>0.39885121268728158</c:v>
                </c:pt>
                <c:pt idx="829">
                  <c:v>0.39899760551381619</c:v>
                </c:pt>
                <c:pt idx="830">
                  <c:v>0.39919961377381291</c:v>
                </c:pt>
                <c:pt idx="831">
                  <c:v>0.39945738312036716</c:v>
                </c:pt>
                <c:pt idx="832">
                  <c:v>0.3998212485992122</c:v>
                </c:pt>
                <c:pt idx="833">
                  <c:v>0.40010881729606507</c:v>
                </c:pt>
                <c:pt idx="834">
                  <c:v>0.40012781326418473</c:v>
                </c:pt>
                <c:pt idx="835">
                  <c:v>0.40039926151769634</c:v>
                </c:pt>
                <c:pt idx="836">
                  <c:v>0.40144293479703186</c:v>
                </c:pt>
                <c:pt idx="837">
                  <c:v>0.40164829359506427</c:v>
                </c:pt>
                <c:pt idx="838">
                  <c:v>0.40323958471212124</c:v>
                </c:pt>
                <c:pt idx="839">
                  <c:v>0.40358410654069488</c:v>
                </c:pt>
                <c:pt idx="840">
                  <c:v>0.40412934424909636</c:v>
                </c:pt>
                <c:pt idx="841">
                  <c:v>0.40451148968115541</c:v>
                </c:pt>
                <c:pt idx="842">
                  <c:v>0.40506893336920191</c:v>
                </c:pt>
                <c:pt idx="843">
                  <c:v>0.40564432298783831</c:v>
                </c:pt>
                <c:pt idx="844">
                  <c:v>0.40598390302754778</c:v>
                </c:pt>
                <c:pt idx="845">
                  <c:v>0.40637254091220537</c:v>
                </c:pt>
                <c:pt idx="846">
                  <c:v>0.4071005913460557</c:v>
                </c:pt>
                <c:pt idx="847">
                  <c:v>0.40787089935269644</c:v>
                </c:pt>
                <c:pt idx="848">
                  <c:v>0.40903089113436009</c:v>
                </c:pt>
                <c:pt idx="849">
                  <c:v>0.40955479628936192</c:v>
                </c:pt>
                <c:pt idx="850">
                  <c:v>0.41089605573084009</c:v>
                </c:pt>
                <c:pt idx="851">
                  <c:v>0.41394831445601593</c:v>
                </c:pt>
                <c:pt idx="852">
                  <c:v>0.41888477602596402</c:v>
                </c:pt>
                <c:pt idx="853">
                  <c:v>0.42068961878083788</c:v>
                </c:pt>
                <c:pt idx="854">
                  <c:v>0.42345945163082355</c:v>
                </c:pt>
                <c:pt idx="855">
                  <c:v>0.42657969155454994</c:v>
                </c:pt>
                <c:pt idx="856">
                  <c:v>0.42674256292404883</c:v>
                </c:pt>
                <c:pt idx="857">
                  <c:v>0.43088740120581409</c:v>
                </c:pt>
                <c:pt idx="858">
                  <c:v>0.43247285860130358</c:v>
                </c:pt>
                <c:pt idx="859">
                  <c:v>0.43309407495162472</c:v>
                </c:pt>
                <c:pt idx="860">
                  <c:v>0.43313419899401312</c:v>
                </c:pt>
                <c:pt idx="861">
                  <c:v>0.43317480503923811</c:v>
                </c:pt>
                <c:pt idx="862">
                  <c:v>0.43431128277979258</c:v>
                </c:pt>
                <c:pt idx="863">
                  <c:v>0.44607105904703892</c:v>
                </c:pt>
                <c:pt idx="864">
                  <c:v>0.44938045274026689</c:v>
                </c:pt>
                <c:pt idx="865">
                  <c:v>0.45058021183751551</c:v>
                </c:pt>
                <c:pt idx="866">
                  <c:v>0.46021492635696065</c:v>
                </c:pt>
                <c:pt idx="867">
                  <c:v>0.46351424528794716</c:v>
                </c:pt>
                <c:pt idx="868">
                  <c:v>0.46861930725399048</c:v>
                </c:pt>
                <c:pt idx="869">
                  <c:v>0.48232634750948583</c:v>
                </c:pt>
                <c:pt idx="870">
                  <c:v>0.49692829963021901</c:v>
                </c:pt>
                <c:pt idx="871">
                  <c:v>0.49898979564201712</c:v>
                </c:pt>
                <c:pt idx="872">
                  <c:v>0.49972056558037969</c:v>
                </c:pt>
                <c:pt idx="873">
                  <c:v>0.51160684993857419</c:v>
                </c:pt>
                <c:pt idx="874">
                  <c:v>0.51297011650116353</c:v>
                </c:pt>
                <c:pt idx="875">
                  <c:v>0.52118308333308705</c:v>
                </c:pt>
                <c:pt idx="876">
                  <c:v>0.52149379738861734</c:v>
                </c:pt>
                <c:pt idx="877">
                  <c:v>0.52975337568609393</c:v>
                </c:pt>
                <c:pt idx="878">
                  <c:v>0.53034791424051519</c:v>
                </c:pt>
                <c:pt idx="879">
                  <c:v>0.53225009310657168</c:v>
                </c:pt>
                <c:pt idx="880">
                  <c:v>0.53549020618873011</c:v>
                </c:pt>
                <c:pt idx="881">
                  <c:v>0.5432440891039032</c:v>
                </c:pt>
                <c:pt idx="882">
                  <c:v>0.54684221994502469</c:v>
                </c:pt>
                <c:pt idx="883">
                  <c:v>0.56687112075488688</c:v>
                </c:pt>
                <c:pt idx="884">
                  <c:v>0.57391976477957884</c:v>
                </c:pt>
                <c:pt idx="885">
                  <c:v>0.59159537327954537</c:v>
                </c:pt>
                <c:pt idx="886">
                  <c:v>0.62835895689757471</c:v>
                </c:pt>
                <c:pt idx="887">
                  <c:v>0.6770469060053117</c:v>
                </c:pt>
                <c:pt idx="888">
                  <c:v>0.92683153305009158</c:v>
                </c:pt>
                <c:pt idx="889">
                  <c:v>0.95467266053247468</c:v>
                </c:pt>
              </c:numCache>
            </c:numRef>
          </c:val>
          <c:extLst>
            <c:ext xmlns:c16="http://schemas.microsoft.com/office/drawing/2014/chart" uri="{C3380CC4-5D6E-409C-BE32-E72D297353CC}">
              <c16:uniqueId val="{00000000-C06A-4A3B-9441-3F4E9F33C278}"/>
            </c:ext>
          </c:extLst>
        </c:ser>
        <c:dLbls>
          <c:showLegendKey val="0"/>
          <c:showVal val="0"/>
          <c:showCatName val="0"/>
          <c:showSerName val="0"/>
          <c:showPercent val="0"/>
          <c:showBubbleSize val="0"/>
        </c:dLbls>
        <c:gapWidth val="219"/>
        <c:overlap val="-27"/>
        <c:axId val="260314304"/>
        <c:axId val="260314696"/>
      </c:barChart>
      <c:catAx>
        <c:axId val="260314304"/>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4696"/>
        <c:crosses val="autoZero"/>
        <c:auto val="1"/>
        <c:lblAlgn val="ctr"/>
        <c:lblOffset val="100"/>
        <c:noMultiLvlLbl val="0"/>
      </c:catAx>
      <c:valAx>
        <c:axId val="26031469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43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Ⅱ×</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rgbClr val="5B9BD5"/>
            </a:solidFill>
            <a:ln>
              <a:noFill/>
            </a:ln>
            <a:effectLst/>
          </c:spPr>
          <c:invertIfNegative val="0"/>
          <c:val>
            <c:numRef>
              <c:f>'G12'!$B$3:$B$202</c:f>
              <c:numCache>
                <c:formatCode>0.0%</c:formatCode>
                <c:ptCount val="200"/>
                <c:pt idx="0">
                  <c:v>0.24773039280811301</c:v>
                </c:pt>
                <c:pt idx="1">
                  <c:v>0.24802772248027721</c:v>
                </c:pt>
                <c:pt idx="2">
                  <c:v>0.25196562442859755</c:v>
                </c:pt>
                <c:pt idx="3">
                  <c:v>0.25839793281653745</c:v>
                </c:pt>
                <c:pt idx="4">
                  <c:v>0.26353513375143989</c:v>
                </c:pt>
                <c:pt idx="5">
                  <c:v>0.26490122615803813</c:v>
                </c:pt>
                <c:pt idx="6">
                  <c:v>0.26517653035306071</c:v>
                </c:pt>
                <c:pt idx="7">
                  <c:v>0.26558974358974358</c:v>
                </c:pt>
                <c:pt idx="8">
                  <c:v>0.26665040253720418</c:v>
                </c:pt>
                <c:pt idx="9">
                  <c:v>0.26699994624522927</c:v>
                </c:pt>
                <c:pt idx="10">
                  <c:v>0.2677705499704317</c:v>
                </c:pt>
                <c:pt idx="11">
                  <c:v>0.27027027027027029</c:v>
                </c:pt>
                <c:pt idx="12">
                  <c:v>0.27195222405271829</c:v>
                </c:pt>
                <c:pt idx="13">
                  <c:v>0.27250475931465867</c:v>
                </c:pt>
                <c:pt idx="14">
                  <c:v>0.27369225543478259</c:v>
                </c:pt>
                <c:pt idx="15">
                  <c:v>0.27394752898108604</c:v>
                </c:pt>
                <c:pt idx="16">
                  <c:v>0.27460854512550159</c:v>
                </c:pt>
                <c:pt idx="17">
                  <c:v>0.27552674230145868</c:v>
                </c:pt>
                <c:pt idx="18">
                  <c:v>0.27604906391220141</c:v>
                </c:pt>
                <c:pt idx="19">
                  <c:v>0.27636473862602995</c:v>
                </c:pt>
                <c:pt idx="20">
                  <c:v>0.27893422148209823</c:v>
                </c:pt>
                <c:pt idx="21">
                  <c:v>0.28055797733217086</c:v>
                </c:pt>
                <c:pt idx="22">
                  <c:v>0.28067326147940352</c:v>
                </c:pt>
                <c:pt idx="23">
                  <c:v>0.28234653388314013</c:v>
                </c:pt>
                <c:pt idx="24">
                  <c:v>0.28244610646722396</c:v>
                </c:pt>
                <c:pt idx="25">
                  <c:v>0.28413686554278184</c:v>
                </c:pt>
                <c:pt idx="26">
                  <c:v>0.28433239775461105</c:v>
                </c:pt>
                <c:pt idx="27">
                  <c:v>0.28590559089387346</c:v>
                </c:pt>
                <c:pt idx="28">
                  <c:v>0.28591112642094385</c:v>
                </c:pt>
                <c:pt idx="29">
                  <c:v>0.28626614623153995</c:v>
                </c:pt>
                <c:pt idx="30">
                  <c:v>0.28632336039743445</c:v>
                </c:pt>
                <c:pt idx="31">
                  <c:v>0.28648218742286702</c:v>
                </c:pt>
                <c:pt idx="32">
                  <c:v>0.28682896379525591</c:v>
                </c:pt>
                <c:pt idx="33">
                  <c:v>0.28725055432372504</c:v>
                </c:pt>
                <c:pt idx="34">
                  <c:v>0.28757128911267532</c:v>
                </c:pt>
                <c:pt idx="35">
                  <c:v>0.29050386666026223</c:v>
                </c:pt>
                <c:pt idx="36">
                  <c:v>0.29217566885411406</c:v>
                </c:pt>
                <c:pt idx="37">
                  <c:v>0.29224690099104556</c:v>
                </c:pt>
                <c:pt idx="38">
                  <c:v>0.29235865724381627</c:v>
                </c:pt>
                <c:pt idx="39">
                  <c:v>0.29289591692235073</c:v>
                </c:pt>
                <c:pt idx="40">
                  <c:v>0.29577350968402338</c:v>
                </c:pt>
                <c:pt idx="41">
                  <c:v>0.296102760065376</c:v>
                </c:pt>
                <c:pt idx="42">
                  <c:v>0.29619488511262915</c:v>
                </c:pt>
                <c:pt idx="43">
                  <c:v>0.29663828721672719</c:v>
                </c:pt>
                <c:pt idx="44">
                  <c:v>0.29691435768261965</c:v>
                </c:pt>
                <c:pt idx="45">
                  <c:v>0.29702260733598279</c:v>
                </c:pt>
                <c:pt idx="46">
                  <c:v>0.29754408060453402</c:v>
                </c:pt>
                <c:pt idx="47">
                  <c:v>0.29759928489337251</c:v>
                </c:pt>
                <c:pt idx="48">
                  <c:v>0.29812418497341758</c:v>
                </c:pt>
                <c:pt idx="49">
                  <c:v>0.29865743477159501</c:v>
                </c:pt>
                <c:pt idx="50">
                  <c:v>0.30057695886841618</c:v>
                </c:pt>
                <c:pt idx="51">
                  <c:v>0.30081494543201637</c:v>
                </c:pt>
                <c:pt idx="52">
                  <c:v>0.30130486358244363</c:v>
                </c:pt>
                <c:pt idx="53">
                  <c:v>0.30160555954948476</c:v>
                </c:pt>
                <c:pt idx="54">
                  <c:v>0.3022806339389254</c:v>
                </c:pt>
                <c:pt idx="55">
                  <c:v>0.30291276619550217</c:v>
                </c:pt>
                <c:pt idx="56">
                  <c:v>0.30306154822335024</c:v>
                </c:pt>
                <c:pt idx="57">
                  <c:v>0.30373868555686739</c:v>
                </c:pt>
                <c:pt idx="58">
                  <c:v>0.30419874490522092</c:v>
                </c:pt>
                <c:pt idx="59">
                  <c:v>0.30523872009690117</c:v>
                </c:pt>
                <c:pt idx="60">
                  <c:v>0.30579004866421688</c:v>
                </c:pt>
                <c:pt idx="61">
                  <c:v>0.30586080586080588</c:v>
                </c:pt>
                <c:pt idx="62">
                  <c:v>0.30635164835164835</c:v>
                </c:pt>
                <c:pt idx="63">
                  <c:v>0.30648561507936506</c:v>
                </c:pt>
                <c:pt idx="64">
                  <c:v>0.30761475905638819</c:v>
                </c:pt>
                <c:pt idx="65">
                  <c:v>0.30810810810810813</c:v>
                </c:pt>
                <c:pt idx="66">
                  <c:v>0.30886850152905199</c:v>
                </c:pt>
                <c:pt idx="67">
                  <c:v>0.30904012188928393</c:v>
                </c:pt>
                <c:pt idx="68">
                  <c:v>0.30940229102869454</c:v>
                </c:pt>
                <c:pt idx="69">
                  <c:v>0.30974943317248999</c:v>
                </c:pt>
                <c:pt idx="70">
                  <c:v>0.30977108944467996</c:v>
                </c:pt>
                <c:pt idx="71">
                  <c:v>0.30999724593775818</c:v>
                </c:pt>
                <c:pt idx="72">
                  <c:v>0.3101749934703929</c:v>
                </c:pt>
                <c:pt idx="73">
                  <c:v>0.31123265741728923</c:v>
                </c:pt>
                <c:pt idx="74">
                  <c:v>0.31174637582983333</c:v>
                </c:pt>
                <c:pt idx="75">
                  <c:v>0.31180480803731608</c:v>
                </c:pt>
                <c:pt idx="76">
                  <c:v>0.31261805817907062</c:v>
                </c:pt>
                <c:pt idx="77">
                  <c:v>0.31293624941833409</c:v>
                </c:pt>
                <c:pt idx="78">
                  <c:v>0.31355587217585995</c:v>
                </c:pt>
                <c:pt idx="79">
                  <c:v>0.31372492256028717</c:v>
                </c:pt>
                <c:pt idx="80">
                  <c:v>0.31382401644492663</c:v>
                </c:pt>
                <c:pt idx="81">
                  <c:v>0.31432142622195908</c:v>
                </c:pt>
                <c:pt idx="82">
                  <c:v>0.31451689671584959</c:v>
                </c:pt>
                <c:pt idx="83">
                  <c:v>0.31530863052450958</c:v>
                </c:pt>
                <c:pt idx="84">
                  <c:v>0.3163195759182128</c:v>
                </c:pt>
                <c:pt idx="85">
                  <c:v>0.31672991777356102</c:v>
                </c:pt>
                <c:pt idx="86">
                  <c:v>0.31718045112781956</c:v>
                </c:pt>
                <c:pt idx="87">
                  <c:v>0.31787607818311309</c:v>
                </c:pt>
                <c:pt idx="88">
                  <c:v>0.31817443560175412</c:v>
                </c:pt>
                <c:pt idx="89">
                  <c:v>0.31871535702641018</c:v>
                </c:pt>
                <c:pt idx="90">
                  <c:v>0.31886539262412661</c:v>
                </c:pt>
                <c:pt idx="91">
                  <c:v>0.31914370078740156</c:v>
                </c:pt>
                <c:pt idx="92">
                  <c:v>0.31920245398773006</c:v>
                </c:pt>
                <c:pt idx="93">
                  <c:v>0.31925600780349384</c:v>
                </c:pt>
                <c:pt idx="94">
                  <c:v>0.32002768804799264</c:v>
                </c:pt>
                <c:pt idx="95">
                  <c:v>0.32003234621605042</c:v>
                </c:pt>
                <c:pt idx="96">
                  <c:v>0.32011715959422776</c:v>
                </c:pt>
                <c:pt idx="97">
                  <c:v>0.32123555952203875</c:v>
                </c:pt>
                <c:pt idx="98">
                  <c:v>0.32131701408809843</c:v>
                </c:pt>
                <c:pt idx="99">
                  <c:v>0.32170822457933024</c:v>
                </c:pt>
                <c:pt idx="100">
                  <c:v>0.32181852664661736</c:v>
                </c:pt>
                <c:pt idx="101">
                  <c:v>0.32205522544564835</c:v>
                </c:pt>
                <c:pt idx="102">
                  <c:v>0.3230386754491632</c:v>
                </c:pt>
                <c:pt idx="103">
                  <c:v>0.32335590998470615</c:v>
                </c:pt>
                <c:pt idx="104">
                  <c:v>0.32337551872567466</c:v>
                </c:pt>
                <c:pt idx="105">
                  <c:v>0.3240505090054816</c:v>
                </c:pt>
                <c:pt idx="106">
                  <c:v>0.32405749654713795</c:v>
                </c:pt>
                <c:pt idx="107">
                  <c:v>0.32422790745082053</c:v>
                </c:pt>
                <c:pt idx="108">
                  <c:v>0.32447037631671694</c:v>
                </c:pt>
                <c:pt idx="109">
                  <c:v>0.32509029553663232</c:v>
                </c:pt>
                <c:pt idx="110">
                  <c:v>0.3253012048192771</c:v>
                </c:pt>
                <c:pt idx="111">
                  <c:v>0.3257097791798107</c:v>
                </c:pt>
                <c:pt idx="112">
                  <c:v>0.32582002852273123</c:v>
                </c:pt>
                <c:pt idx="113">
                  <c:v>0.32596827028068598</c:v>
                </c:pt>
                <c:pt idx="114">
                  <c:v>0.32643571262497095</c:v>
                </c:pt>
                <c:pt idx="115">
                  <c:v>0.32653983353151012</c:v>
                </c:pt>
                <c:pt idx="116">
                  <c:v>0.32748084198273353</c:v>
                </c:pt>
                <c:pt idx="117">
                  <c:v>0.32792171060074671</c:v>
                </c:pt>
                <c:pt idx="118">
                  <c:v>0.32850853212857184</c:v>
                </c:pt>
                <c:pt idx="119">
                  <c:v>0.32869527988868674</c:v>
                </c:pt>
                <c:pt idx="120">
                  <c:v>0.32896505376344087</c:v>
                </c:pt>
                <c:pt idx="121">
                  <c:v>0.32940273513815238</c:v>
                </c:pt>
                <c:pt idx="122">
                  <c:v>0.32963352160777615</c:v>
                </c:pt>
                <c:pt idx="123">
                  <c:v>0.33034354934798438</c:v>
                </c:pt>
                <c:pt idx="124">
                  <c:v>0.3318970979597009</c:v>
                </c:pt>
                <c:pt idx="125">
                  <c:v>0.33206808374620428</c:v>
                </c:pt>
                <c:pt idx="126">
                  <c:v>0.33244533244533242</c:v>
                </c:pt>
                <c:pt idx="127">
                  <c:v>0.3332064458825022</c:v>
                </c:pt>
                <c:pt idx="128">
                  <c:v>0.33344912768256907</c:v>
                </c:pt>
                <c:pt idx="129">
                  <c:v>0.33419548053362375</c:v>
                </c:pt>
                <c:pt idx="130">
                  <c:v>0.33447494090974866</c:v>
                </c:pt>
                <c:pt idx="131">
                  <c:v>0.33520910602378823</c:v>
                </c:pt>
                <c:pt idx="132">
                  <c:v>0.33521566742761022</c:v>
                </c:pt>
                <c:pt idx="133">
                  <c:v>0.33525599943032114</c:v>
                </c:pt>
                <c:pt idx="134">
                  <c:v>0.33546377704960584</c:v>
                </c:pt>
                <c:pt idx="135">
                  <c:v>0.33642421575407055</c:v>
                </c:pt>
                <c:pt idx="136">
                  <c:v>0.3367375987474201</c:v>
                </c:pt>
                <c:pt idx="137">
                  <c:v>0.33706567137652182</c:v>
                </c:pt>
                <c:pt idx="138">
                  <c:v>0.33730086064823295</c:v>
                </c:pt>
                <c:pt idx="139">
                  <c:v>0.33870452366823389</c:v>
                </c:pt>
                <c:pt idx="140">
                  <c:v>0.33876087848489428</c:v>
                </c:pt>
                <c:pt idx="141">
                  <c:v>0.33912356889064349</c:v>
                </c:pt>
                <c:pt idx="142">
                  <c:v>0.34030759444785208</c:v>
                </c:pt>
                <c:pt idx="143">
                  <c:v>0.34067079127320093</c:v>
                </c:pt>
                <c:pt idx="144">
                  <c:v>0.34074325470897676</c:v>
                </c:pt>
                <c:pt idx="145">
                  <c:v>0.34108129439621154</c:v>
                </c:pt>
                <c:pt idx="146">
                  <c:v>0.34167623421354765</c:v>
                </c:pt>
                <c:pt idx="147">
                  <c:v>0.34173987680500856</c:v>
                </c:pt>
                <c:pt idx="148">
                  <c:v>0.34239268478536955</c:v>
                </c:pt>
                <c:pt idx="149">
                  <c:v>0.34297557898531134</c:v>
                </c:pt>
                <c:pt idx="150">
                  <c:v>0.34318870574321825</c:v>
                </c:pt>
                <c:pt idx="151">
                  <c:v>0.34341490239208139</c:v>
                </c:pt>
                <c:pt idx="152">
                  <c:v>0.34393305439330546</c:v>
                </c:pt>
                <c:pt idx="153">
                  <c:v>0.34412552358717297</c:v>
                </c:pt>
                <c:pt idx="154">
                  <c:v>0.34455225949542556</c:v>
                </c:pt>
                <c:pt idx="155">
                  <c:v>0.34485984222506316</c:v>
                </c:pt>
                <c:pt idx="156">
                  <c:v>0.34610298007406104</c:v>
                </c:pt>
                <c:pt idx="157">
                  <c:v>0.3462452184417153</c:v>
                </c:pt>
                <c:pt idx="158">
                  <c:v>0.34715803129814321</c:v>
                </c:pt>
                <c:pt idx="159">
                  <c:v>0.34802700313429236</c:v>
                </c:pt>
                <c:pt idx="160">
                  <c:v>0.34835793112618002</c:v>
                </c:pt>
                <c:pt idx="161">
                  <c:v>0.34914048606994663</c:v>
                </c:pt>
                <c:pt idx="162">
                  <c:v>0.35119629702066629</c:v>
                </c:pt>
                <c:pt idx="163">
                  <c:v>0.35132970201858377</c:v>
                </c:pt>
                <c:pt idx="164">
                  <c:v>0.35198555956678701</c:v>
                </c:pt>
                <c:pt idx="165">
                  <c:v>0.35294692282644091</c:v>
                </c:pt>
                <c:pt idx="166">
                  <c:v>0.35367713179809984</c:v>
                </c:pt>
                <c:pt idx="167">
                  <c:v>0.35533129730447482</c:v>
                </c:pt>
                <c:pt idx="168">
                  <c:v>0.35579000889792806</c:v>
                </c:pt>
                <c:pt idx="169">
                  <c:v>0.35755161579892281</c:v>
                </c:pt>
                <c:pt idx="170">
                  <c:v>0.35862353183597773</c:v>
                </c:pt>
                <c:pt idx="171">
                  <c:v>0.35994848679974245</c:v>
                </c:pt>
                <c:pt idx="172">
                  <c:v>0.36152267047483044</c:v>
                </c:pt>
                <c:pt idx="173">
                  <c:v>0.36179401993355481</c:v>
                </c:pt>
                <c:pt idx="174">
                  <c:v>0.36240648658334451</c:v>
                </c:pt>
                <c:pt idx="175">
                  <c:v>0.36583725622057833</c:v>
                </c:pt>
                <c:pt idx="176">
                  <c:v>0.36703727926749508</c:v>
                </c:pt>
                <c:pt idx="177">
                  <c:v>0.3674172407998656</c:v>
                </c:pt>
                <c:pt idx="178">
                  <c:v>0.36921476859074365</c:v>
                </c:pt>
                <c:pt idx="179">
                  <c:v>0.37103535553270584</c:v>
                </c:pt>
                <c:pt idx="180">
                  <c:v>0.37139436159791012</c:v>
                </c:pt>
                <c:pt idx="181">
                  <c:v>0.37141516810007819</c:v>
                </c:pt>
                <c:pt idx="182">
                  <c:v>0.37271107591804414</c:v>
                </c:pt>
                <c:pt idx="183">
                  <c:v>0.37352609131961867</c:v>
                </c:pt>
                <c:pt idx="184">
                  <c:v>0.37429555834512968</c:v>
                </c:pt>
                <c:pt idx="185">
                  <c:v>0.37435661212473215</c:v>
                </c:pt>
                <c:pt idx="186">
                  <c:v>0.37471810445921161</c:v>
                </c:pt>
                <c:pt idx="187">
                  <c:v>0.37488484161292607</c:v>
                </c:pt>
                <c:pt idx="188">
                  <c:v>0.37736602242107714</c:v>
                </c:pt>
                <c:pt idx="189">
                  <c:v>0.37811603794396648</c:v>
                </c:pt>
                <c:pt idx="190">
                  <c:v>0.37882049074472662</c:v>
                </c:pt>
                <c:pt idx="191">
                  <c:v>0.37923980467203378</c:v>
                </c:pt>
                <c:pt idx="192">
                  <c:v>0.38067538193062489</c:v>
                </c:pt>
                <c:pt idx="193">
                  <c:v>0.38362473728927243</c:v>
                </c:pt>
                <c:pt idx="194">
                  <c:v>0.39778267548253521</c:v>
                </c:pt>
                <c:pt idx="195">
                  <c:v>0.39784094998200792</c:v>
                </c:pt>
                <c:pt idx="196">
                  <c:v>0.40620962085133089</c:v>
                </c:pt>
                <c:pt idx="197">
                  <c:v>0.40726774082961947</c:v>
                </c:pt>
                <c:pt idx="198">
                  <c:v>0.40863625274457183</c:v>
                </c:pt>
                <c:pt idx="199">
                  <c:v>0.61181434599156115</c:v>
                </c:pt>
              </c:numCache>
            </c:numRef>
          </c:val>
          <c:extLst>
            <c:ext xmlns:c16="http://schemas.microsoft.com/office/drawing/2014/chart" uri="{C3380CC4-5D6E-409C-BE32-E72D297353CC}">
              <c16:uniqueId val="{00000000-5841-42E1-BB96-D43923F6BB0B}"/>
            </c:ext>
          </c:extLst>
        </c:ser>
        <c:dLbls>
          <c:showLegendKey val="0"/>
          <c:showVal val="0"/>
          <c:showCatName val="0"/>
          <c:showSerName val="0"/>
          <c:showPercent val="0"/>
          <c:showBubbleSize val="0"/>
        </c:dLbls>
        <c:gapWidth val="219"/>
        <c:overlap val="-27"/>
        <c:axId val="260315480"/>
        <c:axId val="260315872"/>
      </c:barChart>
      <c:catAx>
        <c:axId val="260315480"/>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5872"/>
        <c:crosses val="autoZero"/>
        <c:auto val="1"/>
        <c:lblAlgn val="ctr"/>
        <c:lblOffset val="100"/>
        <c:noMultiLvlLbl val="0"/>
      </c:catAx>
      <c:valAx>
        <c:axId val="26031587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03154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Ⅱ×</a:t>
            </a:r>
            <a:r>
              <a:rPr lang="ja-JP" altLang="en-US" sz="1600" b="1" dirty="0">
                <a:solidFill>
                  <a:schemeClr val="tx1"/>
                </a:solidFill>
              </a:rPr>
              <a:t>見直し後の患者割合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'G12'!$C$3:$C$202</c:f>
              <c:numCache>
                <c:formatCode>0.0%</c:formatCode>
                <c:ptCount val="200"/>
                <c:pt idx="0">
                  <c:v>0.16281138790035588</c:v>
                </c:pt>
                <c:pt idx="1">
                  <c:v>0.17353846153846153</c:v>
                </c:pt>
                <c:pt idx="2">
                  <c:v>0.21034436909985374</c:v>
                </c:pt>
                <c:pt idx="3">
                  <c:v>0.22782874617737003</c:v>
                </c:pt>
                <c:pt idx="4">
                  <c:v>0.22921421584610369</c:v>
                </c:pt>
                <c:pt idx="5">
                  <c:v>0.24275818639798488</c:v>
                </c:pt>
                <c:pt idx="6">
                  <c:v>0.25073212747631352</c:v>
                </c:pt>
                <c:pt idx="7">
                  <c:v>0.25895625215294521</c:v>
                </c:pt>
                <c:pt idx="8">
                  <c:v>0.26205984123753306</c:v>
                </c:pt>
                <c:pt idx="9">
                  <c:v>0.26347385272145146</c:v>
                </c:pt>
                <c:pt idx="10">
                  <c:v>0.26446136852508573</c:v>
                </c:pt>
                <c:pt idx="11">
                  <c:v>0.26527472527472529</c:v>
                </c:pt>
                <c:pt idx="12">
                  <c:v>0.26590083886315263</c:v>
                </c:pt>
                <c:pt idx="13">
                  <c:v>0.26606260296540363</c:v>
                </c:pt>
                <c:pt idx="14">
                  <c:v>0.2668940355329949</c:v>
                </c:pt>
                <c:pt idx="15">
                  <c:v>0.26784730421094055</c:v>
                </c:pt>
                <c:pt idx="16">
                  <c:v>0.27004408578046774</c:v>
                </c:pt>
                <c:pt idx="17">
                  <c:v>0.27478853903724371</c:v>
                </c:pt>
                <c:pt idx="18">
                  <c:v>0.27750520868337925</c:v>
                </c:pt>
                <c:pt idx="19">
                  <c:v>0.27853438304540873</c:v>
                </c:pt>
                <c:pt idx="20">
                  <c:v>0.281092379697369</c:v>
                </c:pt>
                <c:pt idx="21">
                  <c:v>0.28201205994502082</c:v>
                </c:pt>
                <c:pt idx="22">
                  <c:v>0.28233506944444442</c:v>
                </c:pt>
                <c:pt idx="23">
                  <c:v>0.28651909860955732</c:v>
                </c:pt>
                <c:pt idx="24">
                  <c:v>0.28677914110429448</c:v>
                </c:pt>
                <c:pt idx="25">
                  <c:v>0.28704019073569481</c:v>
                </c:pt>
                <c:pt idx="26">
                  <c:v>0.28758025848053131</c:v>
                </c:pt>
                <c:pt idx="27">
                  <c:v>0.28789426637721877</c:v>
                </c:pt>
                <c:pt idx="28">
                  <c:v>0.28822415751609237</c:v>
                </c:pt>
                <c:pt idx="29">
                  <c:v>0.28924546677178498</c:v>
                </c:pt>
                <c:pt idx="30">
                  <c:v>0.28951445137874565</c:v>
                </c:pt>
                <c:pt idx="31">
                  <c:v>0.28977883364443691</c:v>
                </c:pt>
                <c:pt idx="32">
                  <c:v>0.2899102728438015</c:v>
                </c:pt>
                <c:pt idx="33">
                  <c:v>0.29113173318448227</c:v>
                </c:pt>
                <c:pt idx="34">
                  <c:v>0.29132705547202659</c:v>
                </c:pt>
                <c:pt idx="35">
                  <c:v>0.29181397878705467</c:v>
                </c:pt>
                <c:pt idx="36">
                  <c:v>0.29273264702884516</c:v>
                </c:pt>
                <c:pt idx="37">
                  <c:v>0.2929671244277986</c:v>
                </c:pt>
                <c:pt idx="38">
                  <c:v>0.29356699684336562</c:v>
                </c:pt>
                <c:pt idx="39">
                  <c:v>0.29356961365561274</c:v>
                </c:pt>
                <c:pt idx="40">
                  <c:v>0.29468365317421918</c:v>
                </c:pt>
                <c:pt idx="41">
                  <c:v>0.29509360877985796</c:v>
                </c:pt>
                <c:pt idx="42">
                  <c:v>0.29543611295436112</c:v>
                </c:pt>
                <c:pt idx="43">
                  <c:v>0.29561188481534356</c:v>
                </c:pt>
                <c:pt idx="44">
                  <c:v>0.29618979151689434</c:v>
                </c:pt>
                <c:pt idx="45">
                  <c:v>0.29628739637150064</c:v>
                </c:pt>
                <c:pt idx="46">
                  <c:v>0.29651132918871703</c:v>
                </c:pt>
                <c:pt idx="47">
                  <c:v>0.29665055934335077</c:v>
                </c:pt>
                <c:pt idx="48">
                  <c:v>0.29691259021651967</c:v>
                </c:pt>
                <c:pt idx="49">
                  <c:v>0.29736993664810907</c:v>
                </c:pt>
                <c:pt idx="50">
                  <c:v>0.29774741715124486</c:v>
                </c:pt>
                <c:pt idx="51">
                  <c:v>0.29818915413804697</c:v>
                </c:pt>
                <c:pt idx="52">
                  <c:v>0.29838811232842211</c:v>
                </c:pt>
                <c:pt idx="53">
                  <c:v>0.29880491276856358</c:v>
                </c:pt>
                <c:pt idx="54">
                  <c:v>0.29914529914529914</c:v>
                </c:pt>
                <c:pt idx="55">
                  <c:v>0.29949399114484504</c:v>
                </c:pt>
                <c:pt idx="56">
                  <c:v>0.30093984962406017</c:v>
                </c:pt>
                <c:pt idx="57">
                  <c:v>0.30302175974575185</c:v>
                </c:pt>
                <c:pt idx="58">
                  <c:v>0.30349378484832984</c:v>
                </c:pt>
                <c:pt idx="59">
                  <c:v>0.30443121025537501</c:v>
                </c:pt>
                <c:pt idx="60">
                  <c:v>0.30538112549950425</c:v>
                </c:pt>
                <c:pt idx="61">
                  <c:v>0.30587635869565216</c:v>
                </c:pt>
                <c:pt idx="62">
                  <c:v>0.30591227743656552</c:v>
                </c:pt>
                <c:pt idx="63">
                  <c:v>0.3060638679583782</c:v>
                </c:pt>
                <c:pt idx="64">
                  <c:v>0.30632705595447773</c:v>
                </c:pt>
                <c:pt idx="65">
                  <c:v>0.30678268630075861</c:v>
                </c:pt>
                <c:pt idx="66">
                  <c:v>0.30706394375627721</c:v>
                </c:pt>
                <c:pt idx="67">
                  <c:v>0.30727011736890991</c:v>
                </c:pt>
                <c:pt idx="68">
                  <c:v>0.30790617535340881</c:v>
                </c:pt>
                <c:pt idx="69">
                  <c:v>0.30836919519558098</c:v>
                </c:pt>
                <c:pt idx="70">
                  <c:v>0.30846025854345321</c:v>
                </c:pt>
                <c:pt idx="71">
                  <c:v>0.3089621326194858</c:v>
                </c:pt>
                <c:pt idx="72">
                  <c:v>0.3101094655505473</c:v>
                </c:pt>
                <c:pt idx="73">
                  <c:v>0.31021437578814626</c:v>
                </c:pt>
                <c:pt idx="74">
                  <c:v>0.31212287438288533</c:v>
                </c:pt>
                <c:pt idx="75">
                  <c:v>0.31300118692643952</c:v>
                </c:pt>
                <c:pt idx="76">
                  <c:v>0.31320259042033238</c:v>
                </c:pt>
                <c:pt idx="77">
                  <c:v>0.31404000975847768</c:v>
                </c:pt>
                <c:pt idx="78">
                  <c:v>0.31441316720504536</c:v>
                </c:pt>
                <c:pt idx="79">
                  <c:v>0.31496396778295888</c:v>
                </c:pt>
                <c:pt idx="80">
                  <c:v>0.31507920985722665</c:v>
                </c:pt>
                <c:pt idx="81">
                  <c:v>0.31523540742731709</c:v>
                </c:pt>
                <c:pt idx="82">
                  <c:v>0.31561576664361601</c:v>
                </c:pt>
                <c:pt idx="83">
                  <c:v>0.31617857939517541</c:v>
                </c:pt>
                <c:pt idx="84">
                  <c:v>0.31752491694352158</c:v>
                </c:pt>
                <c:pt idx="85">
                  <c:v>0.3175563384963106</c:v>
                </c:pt>
                <c:pt idx="86">
                  <c:v>0.31788496341175543</c:v>
                </c:pt>
                <c:pt idx="87">
                  <c:v>0.31820243159781458</c:v>
                </c:pt>
                <c:pt idx="88">
                  <c:v>0.31928687196110211</c:v>
                </c:pt>
                <c:pt idx="89">
                  <c:v>0.31949642735624362</c:v>
                </c:pt>
                <c:pt idx="90">
                  <c:v>0.32025445655011986</c:v>
                </c:pt>
                <c:pt idx="91">
                  <c:v>0.32048016056816425</c:v>
                </c:pt>
                <c:pt idx="92">
                  <c:v>0.32073366654766156</c:v>
                </c:pt>
                <c:pt idx="93">
                  <c:v>0.32143233650771341</c:v>
                </c:pt>
                <c:pt idx="94">
                  <c:v>0.32216152369703233</c:v>
                </c:pt>
                <c:pt idx="95">
                  <c:v>0.32231351491233745</c:v>
                </c:pt>
                <c:pt idx="96">
                  <c:v>0.32263393910785931</c:v>
                </c:pt>
                <c:pt idx="97">
                  <c:v>0.32327182594326631</c:v>
                </c:pt>
                <c:pt idx="98">
                  <c:v>0.32368798937928417</c:v>
                </c:pt>
                <c:pt idx="99">
                  <c:v>0.3239163828224137</c:v>
                </c:pt>
                <c:pt idx="100">
                  <c:v>0.32510350398869031</c:v>
                </c:pt>
                <c:pt idx="101">
                  <c:v>0.32552549344301701</c:v>
                </c:pt>
                <c:pt idx="102">
                  <c:v>0.32612417770568625</c:v>
                </c:pt>
                <c:pt idx="103">
                  <c:v>0.32657431139084447</c:v>
                </c:pt>
                <c:pt idx="104">
                  <c:v>0.32683830012343501</c:v>
                </c:pt>
                <c:pt idx="105">
                  <c:v>0.32735737985657709</c:v>
                </c:pt>
                <c:pt idx="106">
                  <c:v>0.32748172185948315</c:v>
                </c:pt>
                <c:pt idx="107">
                  <c:v>0.32752980316052122</c:v>
                </c:pt>
                <c:pt idx="108">
                  <c:v>0.32759823296907697</c:v>
                </c:pt>
                <c:pt idx="109">
                  <c:v>0.32772176933095365</c:v>
                </c:pt>
                <c:pt idx="110">
                  <c:v>0.32790520846534027</c:v>
                </c:pt>
                <c:pt idx="111">
                  <c:v>0.32801615345784957</c:v>
                </c:pt>
                <c:pt idx="112">
                  <c:v>0.32884238064094179</c:v>
                </c:pt>
                <c:pt idx="113">
                  <c:v>0.32910784241259516</c:v>
                </c:pt>
                <c:pt idx="114">
                  <c:v>0.3297419903600794</c:v>
                </c:pt>
                <c:pt idx="115">
                  <c:v>0.33012784251612171</c:v>
                </c:pt>
                <c:pt idx="116">
                  <c:v>0.33056090184217762</c:v>
                </c:pt>
                <c:pt idx="117">
                  <c:v>0.33079349002094793</c:v>
                </c:pt>
                <c:pt idx="118">
                  <c:v>0.33083300434267665</c:v>
                </c:pt>
                <c:pt idx="119">
                  <c:v>0.33141757401597638</c:v>
                </c:pt>
                <c:pt idx="120">
                  <c:v>0.33180933028532722</c:v>
                </c:pt>
                <c:pt idx="121">
                  <c:v>0.33185395144146496</c:v>
                </c:pt>
                <c:pt idx="122">
                  <c:v>0.33265588003157065</c:v>
                </c:pt>
                <c:pt idx="123">
                  <c:v>0.3333950303086391</c:v>
                </c:pt>
                <c:pt idx="124">
                  <c:v>0.33443983402489624</c:v>
                </c:pt>
                <c:pt idx="125">
                  <c:v>0.33456833275078646</c:v>
                </c:pt>
                <c:pt idx="126">
                  <c:v>0.33501259445843828</c:v>
                </c:pt>
                <c:pt idx="127">
                  <c:v>0.33538385826771655</c:v>
                </c:pt>
                <c:pt idx="128">
                  <c:v>0.33611656298858988</c:v>
                </c:pt>
                <c:pt idx="129">
                  <c:v>0.33686213869394555</c:v>
                </c:pt>
                <c:pt idx="130">
                  <c:v>0.3379476758953518</c:v>
                </c:pt>
                <c:pt idx="131">
                  <c:v>0.33862111043319099</c:v>
                </c:pt>
                <c:pt idx="132">
                  <c:v>0.34049879995825943</c:v>
                </c:pt>
                <c:pt idx="133">
                  <c:v>0.34050415731819983</c:v>
                </c:pt>
                <c:pt idx="134">
                  <c:v>0.34120534958523785</c:v>
                </c:pt>
                <c:pt idx="135">
                  <c:v>0.34151543197456841</c:v>
                </c:pt>
                <c:pt idx="136">
                  <c:v>0.34171252912886113</c:v>
                </c:pt>
                <c:pt idx="137">
                  <c:v>0.34201463624623329</c:v>
                </c:pt>
                <c:pt idx="138">
                  <c:v>0.34312638580931265</c:v>
                </c:pt>
                <c:pt idx="139">
                  <c:v>0.34348629751667603</c:v>
                </c:pt>
                <c:pt idx="140">
                  <c:v>0.34350485786254048</c:v>
                </c:pt>
                <c:pt idx="141">
                  <c:v>0.34426038942167975</c:v>
                </c:pt>
                <c:pt idx="142">
                  <c:v>0.34539796222875901</c:v>
                </c:pt>
                <c:pt idx="143">
                  <c:v>0.34639538609420056</c:v>
                </c:pt>
                <c:pt idx="144">
                  <c:v>0.34672810401485926</c:v>
                </c:pt>
                <c:pt idx="145">
                  <c:v>0.34697228425062393</c:v>
                </c:pt>
                <c:pt idx="146">
                  <c:v>0.34829032668107285</c:v>
                </c:pt>
                <c:pt idx="147">
                  <c:v>0.34836183803832682</c:v>
                </c:pt>
                <c:pt idx="148">
                  <c:v>0.34941043652784748</c:v>
                </c:pt>
                <c:pt idx="149">
                  <c:v>0.35161845191555902</c:v>
                </c:pt>
                <c:pt idx="150">
                  <c:v>0.35172136098248441</c:v>
                </c:pt>
                <c:pt idx="151">
                  <c:v>0.35385788495448695</c:v>
                </c:pt>
                <c:pt idx="152">
                  <c:v>0.35444480625203517</c:v>
                </c:pt>
                <c:pt idx="153">
                  <c:v>0.35452859987639912</c:v>
                </c:pt>
                <c:pt idx="154">
                  <c:v>0.35570199418721765</c:v>
                </c:pt>
                <c:pt idx="155">
                  <c:v>0.35586905654376522</c:v>
                </c:pt>
                <c:pt idx="156">
                  <c:v>0.35655825208170239</c:v>
                </c:pt>
                <c:pt idx="157">
                  <c:v>0.35679916317991633</c:v>
                </c:pt>
                <c:pt idx="158">
                  <c:v>0.35830103614648423</c:v>
                </c:pt>
                <c:pt idx="159">
                  <c:v>0.35858277336591327</c:v>
                </c:pt>
                <c:pt idx="160">
                  <c:v>0.35926495827661714</c:v>
                </c:pt>
                <c:pt idx="161">
                  <c:v>0.35990407126134871</c:v>
                </c:pt>
                <c:pt idx="162">
                  <c:v>0.36046341105733981</c:v>
                </c:pt>
                <c:pt idx="163">
                  <c:v>0.36126325088339223</c:v>
                </c:pt>
                <c:pt idx="164">
                  <c:v>0.36170391530835155</c:v>
                </c:pt>
                <c:pt idx="165">
                  <c:v>0.36232320192597051</c:v>
                </c:pt>
                <c:pt idx="166">
                  <c:v>0.36290146384094385</c:v>
                </c:pt>
                <c:pt idx="167">
                  <c:v>0.36416171224732463</c:v>
                </c:pt>
                <c:pt idx="168">
                  <c:v>0.36448058295565627</c:v>
                </c:pt>
                <c:pt idx="169">
                  <c:v>0.3651579290133507</c:v>
                </c:pt>
                <c:pt idx="170">
                  <c:v>0.36626875544998044</c:v>
                </c:pt>
                <c:pt idx="171">
                  <c:v>0.36687349942315489</c:v>
                </c:pt>
                <c:pt idx="172">
                  <c:v>0.36730550592821182</c:v>
                </c:pt>
                <c:pt idx="173">
                  <c:v>0.36862649426689437</c:v>
                </c:pt>
                <c:pt idx="174">
                  <c:v>0.3707419733750979</c:v>
                </c:pt>
                <c:pt idx="175">
                  <c:v>0.37274311348385425</c:v>
                </c:pt>
                <c:pt idx="176">
                  <c:v>0.37303635547576303</c:v>
                </c:pt>
                <c:pt idx="177">
                  <c:v>0.37597503900156004</c:v>
                </c:pt>
                <c:pt idx="178">
                  <c:v>0.37657864523536166</c:v>
                </c:pt>
                <c:pt idx="179">
                  <c:v>0.37669857024695735</c:v>
                </c:pt>
                <c:pt idx="180">
                  <c:v>0.37672138800280092</c:v>
                </c:pt>
                <c:pt idx="181">
                  <c:v>0.37745925959738896</c:v>
                </c:pt>
                <c:pt idx="182">
                  <c:v>0.37758586558447987</c:v>
                </c:pt>
                <c:pt idx="183">
                  <c:v>0.38115183246073298</c:v>
                </c:pt>
                <c:pt idx="184">
                  <c:v>0.382628026676814</c:v>
                </c:pt>
                <c:pt idx="185">
                  <c:v>0.38413251961639061</c:v>
                </c:pt>
                <c:pt idx="186">
                  <c:v>0.38722443321557931</c:v>
                </c:pt>
                <c:pt idx="187">
                  <c:v>0.38796624013068337</c:v>
                </c:pt>
                <c:pt idx="188">
                  <c:v>0.39512752188808525</c:v>
                </c:pt>
                <c:pt idx="189">
                  <c:v>0.39648707321886717</c:v>
                </c:pt>
                <c:pt idx="190">
                  <c:v>0.39664681226560777</c:v>
                </c:pt>
                <c:pt idx="191">
                  <c:v>0.40217303170355956</c:v>
                </c:pt>
                <c:pt idx="192">
                  <c:v>0.40513899656661867</c:v>
                </c:pt>
                <c:pt idx="193">
                  <c:v>0.40615141955835959</c:v>
                </c:pt>
                <c:pt idx="194">
                  <c:v>0.41123945857841399</c:v>
                </c:pt>
                <c:pt idx="195">
                  <c:v>0.41315861984508467</c:v>
                </c:pt>
                <c:pt idx="196">
                  <c:v>0.43903903903903901</c:v>
                </c:pt>
                <c:pt idx="197">
                  <c:v>0.46554679465203974</c:v>
                </c:pt>
                <c:pt idx="198">
                  <c:v>0.480662329982259</c:v>
                </c:pt>
                <c:pt idx="199">
                  <c:v>0.50632911392405067</c:v>
                </c:pt>
              </c:numCache>
            </c:numRef>
          </c:val>
          <c:extLst>
            <c:ext xmlns:c16="http://schemas.microsoft.com/office/drawing/2014/chart" uri="{C3380CC4-5D6E-409C-BE32-E72D297353CC}">
              <c16:uniqueId val="{00000000-049D-4BB5-8ACB-F4290EC01AF3}"/>
            </c:ext>
          </c:extLst>
        </c:ser>
        <c:dLbls>
          <c:showLegendKey val="0"/>
          <c:showVal val="0"/>
          <c:showCatName val="0"/>
          <c:showSerName val="0"/>
          <c:showPercent val="0"/>
          <c:showBubbleSize val="0"/>
        </c:dLbls>
        <c:gapWidth val="219"/>
        <c:overlap val="-27"/>
        <c:axId val="264904712"/>
        <c:axId val="264905104"/>
      </c:barChart>
      <c:catAx>
        <c:axId val="264904712"/>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5104"/>
        <c:crosses val="autoZero"/>
        <c:auto val="1"/>
        <c:lblAlgn val="ctr"/>
        <c:lblOffset val="100"/>
        <c:noMultiLvlLbl val="0"/>
      </c:catAx>
      <c:valAx>
        <c:axId val="26490510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4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見直し後の患者割合</a:t>
            </a:r>
            <a:endParaRPr lang="en-US" altLang="ja-JP" sz="1600" b="1" dirty="0">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Sheet1!$C$3:$C$371</c:f>
              <c:numCache>
                <c:formatCode>0.0%</c:formatCode>
                <c:ptCount val="369"/>
                <c:pt idx="0">
                  <c:v>0.11721554807213172</c:v>
                </c:pt>
                <c:pt idx="1">
                  <c:v>0.12724333471327193</c:v>
                </c:pt>
                <c:pt idx="2">
                  <c:v>0.14207949976181561</c:v>
                </c:pt>
                <c:pt idx="3">
                  <c:v>0.14345289466420721</c:v>
                </c:pt>
                <c:pt idx="4">
                  <c:v>0.14539284451719348</c:v>
                </c:pt>
                <c:pt idx="5">
                  <c:v>0.14759737356807764</c:v>
                </c:pt>
                <c:pt idx="6">
                  <c:v>0.14925755507922259</c:v>
                </c:pt>
                <c:pt idx="7">
                  <c:v>0.15316221159604859</c:v>
                </c:pt>
                <c:pt idx="8">
                  <c:v>0.15703693446021413</c:v>
                </c:pt>
                <c:pt idx="9">
                  <c:v>0.16110718229691504</c:v>
                </c:pt>
                <c:pt idx="10">
                  <c:v>0.16202810426861108</c:v>
                </c:pt>
                <c:pt idx="11">
                  <c:v>0.1640304525496378</c:v>
                </c:pt>
                <c:pt idx="12">
                  <c:v>0.1645326822704766</c:v>
                </c:pt>
                <c:pt idx="13">
                  <c:v>0.16574226633720354</c:v>
                </c:pt>
                <c:pt idx="14">
                  <c:v>0.16878500137993857</c:v>
                </c:pt>
                <c:pt idx="15">
                  <c:v>0.16960013523687634</c:v>
                </c:pt>
                <c:pt idx="16">
                  <c:v>0.17030731475632771</c:v>
                </c:pt>
                <c:pt idx="17">
                  <c:v>0.17085292196510055</c:v>
                </c:pt>
                <c:pt idx="18">
                  <c:v>0.17385751050878573</c:v>
                </c:pt>
                <c:pt idx="19">
                  <c:v>0.17398392611112137</c:v>
                </c:pt>
                <c:pt idx="20">
                  <c:v>0.17910443901276513</c:v>
                </c:pt>
                <c:pt idx="21">
                  <c:v>0.18043097300560562</c:v>
                </c:pt>
                <c:pt idx="22">
                  <c:v>0.18298358294022227</c:v>
                </c:pt>
                <c:pt idx="23">
                  <c:v>0.18465755039954643</c:v>
                </c:pt>
                <c:pt idx="24">
                  <c:v>0.18478940181998257</c:v>
                </c:pt>
                <c:pt idx="25">
                  <c:v>0.1848095594406986</c:v>
                </c:pt>
                <c:pt idx="26">
                  <c:v>0.18643550176485005</c:v>
                </c:pt>
                <c:pt idx="27">
                  <c:v>0.18744346796460443</c:v>
                </c:pt>
                <c:pt idx="28">
                  <c:v>0.18759023617593551</c:v>
                </c:pt>
                <c:pt idx="29">
                  <c:v>0.18905953386499738</c:v>
                </c:pt>
                <c:pt idx="30">
                  <c:v>0.18979401038894758</c:v>
                </c:pt>
                <c:pt idx="31">
                  <c:v>0.19025799215727718</c:v>
                </c:pt>
                <c:pt idx="32">
                  <c:v>0.19032459622340081</c:v>
                </c:pt>
                <c:pt idx="33">
                  <c:v>0.1904550480562624</c:v>
                </c:pt>
                <c:pt idx="34">
                  <c:v>0.19284492647357154</c:v>
                </c:pt>
                <c:pt idx="35">
                  <c:v>0.19414753445777413</c:v>
                </c:pt>
                <c:pt idx="36">
                  <c:v>0.19465971691473316</c:v>
                </c:pt>
                <c:pt idx="37">
                  <c:v>0.19763571712635986</c:v>
                </c:pt>
                <c:pt idx="38">
                  <c:v>0.19781685841179561</c:v>
                </c:pt>
                <c:pt idx="39">
                  <c:v>0.19836806676043162</c:v>
                </c:pt>
                <c:pt idx="40">
                  <c:v>0.19846638532003669</c:v>
                </c:pt>
                <c:pt idx="41">
                  <c:v>0.20142904499555053</c:v>
                </c:pt>
                <c:pt idx="42">
                  <c:v>0.20284110403586217</c:v>
                </c:pt>
                <c:pt idx="43">
                  <c:v>0.20435591570679243</c:v>
                </c:pt>
                <c:pt idx="44">
                  <c:v>0.20482759502892128</c:v>
                </c:pt>
                <c:pt idx="45">
                  <c:v>0.20557471288497856</c:v>
                </c:pt>
                <c:pt idx="46">
                  <c:v>0.20645353953755971</c:v>
                </c:pt>
                <c:pt idx="47">
                  <c:v>0.20655250298559047</c:v>
                </c:pt>
                <c:pt idx="48">
                  <c:v>0.20762664617433926</c:v>
                </c:pt>
                <c:pt idx="49">
                  <c:v>0.20865359112352833</c:v>
                </c:pt>
                <c:pt idx="50">
                  <c:v>0.2094994496165711</c:v>
                </c:pt>
                <c:pt idx="51">
                  <c:v>0.21073449632943353</c:v>
                </c:pt>
                <c:pt idx="52">
                  <c:v>0.21087312994396137</c:v>
                </c:pt>
                <c:pt idx="53">
                  <c:v>0.21099831415300463</c:v>
                </c:pt>
                <c:pt idx="54">
                  <c:v>0.21112139281724746</c:v>
                </c:pt>
                <c:pt idx="55">
                  <c:v>0.21190475163027728</c:v>
                </c:pt>
                <c:pt idx="56">
                  <c:v>0.21197996993339768</c:v>
                </c:pt>
                <c:pt idx="57">
                  <c:v>0.21209690243266954</c:v>
                </c:pt>
                <c:pt idx="58">
                  <c:v>0.21213321404551652</c:v>
                </c:pt>
                <c:pt idx="59">
                  <c:v>0.21220906769520639</c:v>
                </c:pt>
                <c:pt idx="60">
                  <c:v>0.21242061214598412</c:v>
                </c:pt>
                <c:pt idx="61">
                  <c:v>0.21312542691185346</c:v>
                </c:pt>
                <c:pt idx="62">
                  <c:v>0.21617109687844482</c:v>
                </c:pt>
                <c:pt idx="63">
                  <c:v>0.21686913354750065</c:v>
                </c:pt>
                <c:pt idx="64">
                  <c:v>0.21717633119833343</c:v>
                </c:pt>
                <c:pt idx="65">
                  <c:v>0.21762036532870457</c:v>
                </c:pt>
                <c:pt idx="66">
                  <c:v>0.21767713644927275</c:v>
                </c:pt>
                <c:pt idx="67">
                  <c:v>0.21858229076712396</c:v>
                </c:pt>
                <c:pt idx="68">
                  <c:v>0.21904881962341094</c:v>
                </c:pt>
                <c:pt idx="69">
                  <c:v>0.21914670875719</c:v>
                </c:pt>
                <c:pt idx="70">
                  <c:v>0.2197804351698929</c:v>
                </c:pt>
                <c:pt idx="71">
                  <c:v>0.22102507524882131</c:v>
                </c:pt>
                <c:pt idx="72">
                  <c:v>0.22129141830675092</c:v>
                </c:pt>
                <c:pt idx="73">
                  <c:v>0.22148811628235554</c:v>
                </c:pt>
                <c:pt idx="74">
                  <c:v>0.22249353880027881</c:v>
                </c:pt>
                <c:pt idx="75">
                  <c:v>0.22299820899606254</c:v>
                </c:pt>
                <c:pt idx="76">
                  <c:v>0.22301289253640116</c:v>
                </c:pt>
                <c:pt idx="77">
                  <c:v>0.22347316029230069</c:v>
                </c:pt>
                <c:pt idx="78">
                  <c:v>0.22351254394719619</c:v>
                </c:pt>
                <c:pt idx="79">
                  <c:v>0.22397084208790319</c:v>
                </c:pt>
                <c:pt idx="80">
                  <c:v>0.22411273623605771</c:v>
                </c:pt>
                <c:pt idx="81">
                  <c:v>0.22421335561787092</c:v>
                </c:pt>
                <c:pt idx="82">
                  <c:v>0.22457548245316766</c:v>
                </c:pt>
                <c:pt idx="83">
                  <c:v>0.22464623818235185</c:v>
                </c:pt>
                <c:pt idx="84">
                  <c:v>0.22467479508243587</c:v>
                </c:pt>
                <c:pt idx="85">
                  <c:v>0.22490871272014476</c:v>
                </c:pt>
                <c:pt idx="86">
                  <c:v>0.22580138505583969</c:v>
                </c:pt>
                <c:pt idx="87">
                  <c:v>0.22580332709107348</c:v>
                </c:pt>
                <c:pt idx="88">
                  <c:v>0.2269380328864252</c:v>
                </c:pt>
                <c:pt idx="89">
                  <c:v>0.22702095643611836</c:v>
                </c:pt>
                <c:pt idx="90">
                  <c:v>0.22785109743319581</c:v>
                </c:pt>
                <c:pt idx="91">
                  <c:v>0.22841684393488526</c:v>
                </c:pt>
                <c:pt idx="92">
                  <c:v>0.22842088474883018</c:v>
                </c:pt>
                <c:pt idx="93">
                  <c:v>0.22948105599060617</c:v>
                </c:pt>
                <c:pt idx="94">
                  <c:v>0.23054878090749764</c:v>
                </c:pt>
                <c:pt idx="95">
                  <c:v>0.23133673239859567</c:v>
                </c:pt>
                <c:pt idx="96">
                  <c:v>0.23368479011880144</c:v>
                </c:pt>
                <c:pt idx="97">
                  <c:v>0.23443911574535001</c:v>
                </c:pt>
                <c:pt idx="98">
                  <c:v>0.23508873120787488</c:v>
                </c:pt>
                <c:pt idx="99">
                  <c:v>0.23524031775306317</c:v>
                </c:pt>
                <c:pt idx="100">
                  <c:v>0.23544704951920495</c:v>
                </c:pt>
                <c:pt idx="101">
                  <c:v>0.23616213033370986</c:v>
                </c:pt>
                <c:pt idx="102">
                  <c:v>0.23618647862559022</c:v>
                </c:pt>
                <c:pt idx="103">
                  <c:v>0.23710394164232554</c:v>
                </c:pt>
                <c:pt idx="104">
                  <c:v>0.23771624107306255</c:v>
                </c:pt>
                <c:pt idx="105">
                  <c:v>0.2378733547935932</c:v>
                </c:pt>
                <c:pt idx="106">
                  <c:v>0.23806446631124734</c:v>
                </c:pt>
                <c:pt idx="107">
                  <c:v>0.23844393608784237</c:v>
                </c:pt>
                <c:pt idx="108">
                  <c:v>0.23922074299596377</c:v>
                </c:pt>
                <c:pt idx="109">
                  <c:v>0.23933994270473732</c:v>
                </c:pt>
                <c:pt idx="110">
                  <c:v>0.239922643455692</c:v>
                </c:pt>
                <c:pt idx="111">
                  <c:v>0.2401677174293213</c:v>
                </c:pt>
                <c:pt idx="112">
                  <c:v>0.24017163093511615</c:v>
                </c:pt>
                <c:pt idx="113">
                  <c:v>0.24029643819983643</c:v>
                </c:pt>
                <c:pt idx="114">
                  <c:v>0.24036533711135344</c:v>
                </c:pt>
                <c:pt idx="115">
                  <c:v>0.24083816459099652</c:v>
                </c:pt>
                <c:pt idx="116">
                  <c:v>0.24111136637949754</c:v>
                </c:pt>
                <c:pt idx="117">
                  <c:v>0.24112513743436034</c:v>
                </c:pt>
                <c:pt idx="118">
                  <c:v>0.24112723272833009</c:v>
                </c:pt>
                <c:pt idx="119">
                  <c:v>0.24145630180172911</c:v>
                </c:pt>
                <c:pt idx="120">
                  <c:v>0.24165813954121232</c:v>
                </c:pt>
                <c:pt idx="121">
                  <c:v>0.2419971225920598</c:v>
                </c:pt>
                <c:pt idx="122">
                  <c:v>0.24247624523564132</c:v>
                </c:pt>
                <c:pt idx="123">
                  <c:v>0.24261462955227775</c:v>
                </c:pt>
                <c:pt idx="124">
                  <c:v>0.24268213764193092</c:v>
                </c:pt>
                <c:pt idx="125">
                  <c:v>0.24291128909553478</c:v>
                </c:pt>
                <c:pt idx="126">
                  <c:v>0.2438678530177035</c:v>
                </c:pt>
                <c:pt idx="127">
                  <c:v>0.24387683340578076</c:v>
                </c:pt>
                <c:pt idx="128">
                  <c:v>0.24392636263648307</c:v>
                </c:pt>
                <c:pt idx="129">
                  <c:v>0.24424005543603594</c:v>
                </c:pt>
                <c:pt idx="130">
                  <c:v>0.24431371958778766</c:v>
                </c:pt>
                <c:pt idx="131">
                  <c:v>0.24434487193010038</c:v>
                </c:pt>
                <c:pt idx="132">
                  <c:v>0.24436821684434215</c:v>
                </c:pt>
                <c:pt idx="133">
                  <c:v>0.24509034767953225</c:v>
                </c:pt>
                <c:pt idx="134">
                  <c:v>0.24535340428598462</c:v>
                </c:pt>
                <c:pt idx="135">
                  <c:v>0.24553064835842953</c:v>
                </c:pt>
                <c:pt idx="136">
                  <c:v>0.24599899959790028</c:v>
                </c:pt>
                <c:pt idx="137">
                  <c:v>0.24668921991382517</c:v>
                </c:pt>
                <c:pt idx="138">
                  <c:v>0.24782309360321597</c:v>
                </c:pt>
                <c:pt idx="139">
                  <c:v>0.24784725572252764</c:v>
                </c:pt>
                <c:pt idx="140">
                  <c:v>0.24831063496477124</c:v>
                </c:pt>
                <c:pt idx="141">
                  <c:v>0.24862436224733284</c:v>
                </c:pt>
                <c:pt idx="142">
                  <c:v>0.24880270920089284</c:v>
                </c:pt>
                <c:pt idx="143">
                  <c:v>0.24909852075590319</c:v>
                </c:pt>
                <c:pt idx="144">
                  <c:v>0.24911482973620447</c:v>
                </c:pt>
                <c:pt idx="145">
                  <c:v>0.24912125766428325</c:v>
                </c:pt>
                <c:pt idx="146">
                  <c:v>0.24984497006825115</c:v>
                </c:pt>
                <c:pt idx="147">
                  <c:v>0.25182465840030299</c:v>
                </c:pt>
                <c:pt idx="148">
                  <c:v>0.25186999942145838</c:v>
                </c:pt>
                <c:pt idx="149">
                  <c:v>0.2522398321353746</c:v>
                </c:pt>
                <c:pt idx="150">
                  <c:v>0.25278572268550165</c:v>
                </c:pt>
                <c:pt idx="151">
                  <c:v>0.25282981930710946</c:v>
                </c:pt>
                <c:pt idx="152">
                  <c:v>0.25315282428734048</c:v>
                </c:pt>
                <c:pt idx="153">
                  <c:v>0.25325241173169311</c:v>
                </c:pt>
                <c:pt idx="154">
                  <c:v>0.25351121270509913</c:v>
                </c:pt>
                <c:pt idx="155">
                  <c:v>0.25356704579263134</c:v>
                </c:pt>
                <c:pt idx="156">
                  <c:v>0.25366761153802808</c:v>
                </c:pt>
                <c:pt idx="157">
                  <c:v>0.25404374623590564</c:v>
                </c:pt>
                <c:pt idx="158">
                  <c:v>0.25421123720622307</c:v>
                </c:pt>
                <c:pt idx="159">
                  <c:v>0.25451853215413456</c:v>
                </c:pt>
                <c:pt idx="160">
                  <c:v>0.25505839508412143</c:v>
                </c:pt>
                <c:pt idx="161">
                  <c:v>0.25522988796967194</c:v>
                </c:pt>
                <c:pt idx="162">
                  <c:v>0.25538399887367291</c:v>
                </c:pt>
                <c:pt idx="163">
                  <c:v>0.25552799922542946</c:v>
                </c:pt>
                <c:pt idx="164">
                  <c:v>0.25604717366458274</c:v>
                </c:pt>
                <c:pt idx="165">
                  <c:v>0.25646991706485422</c:v>
                </c:pt>
                <c:pt idx="166">
                  <c:v>0.25649263781797244</c:v>
                </c:pt>
                <c:pt idx="167">
                  <c:v>0.25682900304037859</c:v>
                </c:pt>
                <c:pt idx="168">
                  <c:v>0.25722993099263786</c:v>
                </c:pt>
                <c:pt idx="169">
                  <c:v>0.25734409489686338</c:v>
                </c:pt>
                <c:pt idx="170">
                  <c:v>0.2575218336373995</c:v>
                </c:pt>
                <c:pt idx="171">
                  <c:v>0.2587289555524111</c:v>
                </c:pt>
                <c:pt idx="172">
                  <c:v>0.25903935734802197</c:v>
                </c:pt>
                <c:pt idx="173">
                  <c:v>0.25916652434598875</c:v>
                </c:pt>
                <c:pt idx="174">
                  <c:v>0.25935071239847979</c:v>
                </c:pt>
                <c:pt idx="175">
                  <c:v>0.25987885251262466</c:v>
                </c:pt>
                <c:pt idx="176">
                  <c:v>0.25989572626950336</c:v>
                </c:pt>
                <c:pt idx="177">
                  <c:v>0.26001139500906256</c:v>
                </c:pt>
                <c:pt idx="178">
                  <c:v>0.26057263231694533</c:v>
                </c:pt>
                <c:pt idx="179">
                  <c:v>0.26070837302744815</c:v>
                </c:pt>
                <c:pt idx="180">
                  <c:v>0.26104018479301672</c:v>
                </c:pt>
                <c:pt idx="181">
                  <c:v>0.26163722786523097</c:v>
                </c:pt>
                <c:pt idx="182">
                  <c:v>0.26224094007725657</c:v>
                </c:pt>
                <c:pt idx="183">
                  <c:v>0.26267554864362019</c:v>
                </c:pt>
                <c:pt idx="184">
                  <c:v>0.26386192445686163</c:v>
                </c:pt>
                <c:pt idx="185">
                  <c:v>0.26388816910951368</c:v>
                </c:pt>
                <c:pt idx="186">
                  <c:v>0.26391411461692887</c:v>
                </c:pt>
                <c:pt idx="187">
                  <c:v>0.26396523237644676</c:v>
                </c:pt>
                <c:pt idx="188">
                  <c:v>0.26403567084087698</c:v>
                </c:pt>
                <c:pt idx="189">
                  <c:v>0.26604051178506111</c:v>
                </c:pt>
                <c:pt idx="190">
                  <c:v>0.26641413114234541</c:v>
                </c:pt>
                <c:pt idx="191">
                  <c:v>0.26747988816351714</c:v>
                </c:pt>
                <c:pt idx="192">
                  <c:v>0.26806644027128457</c:v>
                </c:pt>
                <c:pt idx="193">
                  <c:v>0.26810507713751436</c:v>
                </c:pt>
                <c:pt idx="194">
                  <c:v>0.26851912943918177</c:v>
                </c:pt>
                <c:pt idx="195">
                  <c:v>0.2685482737907306</c:v>
                </c:pt>
                <c:pt idx="196">
                  <c:v>0.26876212046470199</c:v>
                </c:pt>
                <c:pt idx="197">
                  <c:v>0.26878097318255689</c:v>
                </c:pt>
                <c:pt idx="198">
                  <c:v>0.26948768421713076</c:v>
                </c:pt>
                <c:pt idx="199">
                  <c:v>0.27005906438579091</c:v>
                </c:pt>
                <c:pt idx="200">
                  <c:v>0.2705136364548677</c:v>
                </c:pt>
                <c:pt idx="201">
                  <c:v>0.27108561324479624</c:v>
                </c:pt>
                <c:pt idx="202">
                  <c:v>0.27135321772755328</c:v>
                </c:pt>
                <c:pt idx="203">
                  <c:v>0.27154523529806723</c:v>
                </c:pt>
                <c:pt idx="204">
                  <c:v>0.27186919976517504</c:v>
                </c:pt>
                <c:pt idx="205">
                  <c:v>0.27280508635483236</c:v>
                </c:pt>
                <c:pt idx="206">
                  <c:v>0.2728988567846985</c:v>
                </c:pt>
                <c:pt idx="207">
                  <c:v>0.27325266929816971</c:v>
                </c:pt>
                <c:pt idx="208">
                  <c:v>0.27330532658319062</c:v>
                </c:pt>
                <c:pt idx="209">
                  <c:v>0.27352923309324245</c:v>
                </c:pt>
                <c:pt idx="210">
                  <c:v>0.27403791653876447</c:v>
                </c:pt>
                <c:pt idx="211">
                  <c:v>0.27442520084292282</c:v>
                </c:pt>
                <c:pt idx="212">
                  <c:v>0.27465007283224829</c:v>
                </c:pt>
                <c:pt idx="213">
                  <c:v>0.27494283412434378</c:v>
                </c:pt>
                <c:pt idx="214">
                  <c:v>0.27587473028410048</c:v>
                </c:pt>
                <c:pt idx="215">
                  <c:v>0.27604670936891929</c:v>
                </c:pt>
                <c:pt idx="216">
                  <c:v>0.27653446275266863</c:v>
                </c:pt>
                <c:pt idx="217">
                  <c:v>0.27666086602753626</c:v>
                </c:pt>
                <c:pt idx="218">
                  <c:v>0.27736747115541355</c:v>
                </c:pt>
                <c:pt idx="219">
                  <c:v>0.27749799734097447</c:v>
                </c:pt>
                <c:pt idx="220">
                  <c:v>0.27761058505661113</c:v>
                </c:pt>
                <c:pt idx="221">
                  <c:v>0.27798246424089668</c:v>
                </c:pt>
                <c:pt idx="222">
                  <c:v>0.27807261336634576</c:v>
                </c:pt>
                <c:pt idx="223">
                  <c:v>0.27815873875367597</c:v>
                </c:pt>
                <c:pt idx="224">
                  <c:v>0.2782181761762369</c:v>
                </c:pt>
                <c:pt idx="225">
                  <c:v>0.27873460198014161</c:v>
                </c:pt>
                <c:pt idx="226">
                  <c:v>0.27938995155673063</c:v>
                </c:pt>
                <c:pt idx="227">
                  <c:v>0.2796247859984492</c:v>
                </c:pt>
                <c:pt idx="228">
                  <c:v>0.27996210334773824</c:v>
                </c:pt>
                <c:pt idx="229">
                  <c:v>0.28037811562094012</c:v>
                </c:pt>
                <c:pt idx="230">
                  <c:v>0.28051927430073431</c:v>
                </c:pt>
                <c:pt idx="231">
                  <c:v>0.28063161310155027</c:v>
                </c:pt>
                <c:pt idx="232">
                  <c:v>0.28124220499503694</c:v>
                </c:pt>
                <c:pt idx="233">
                  <c:v>0.28220798956094345</c:v>
                </c:pt>
                <c:pt idx="234">
                  <c:v>0.28273323295472619</c:v>
                </c:pt>
                <c:pt idx="235">
                  <c:v>0.28282241535686986</c:v>
                </c:pt>
                <c:pt idx="236">
                  <c:v>0.28284390586658875</c:v>
                </c:pt>
                <c:pt idx="237">
                  <c:v>0.28331373701212248</c:v>
                </c:pt>
                <c:pt idx="238">
                  <c:v>0.28335798822626518</c:v>
                </c:pt>
                <c:pt idx="239">
                  <c:v>0.28342878911428876</c:v>
                </c:pt>
                <c:pt idx="240">
                  <c:v>0.28408649537944874</c:v>
                </c:pt>
                <c:pt idx="241">
                  <c:v>0.28487551833527736</c:v>
                </c:pt>
                <c:pt idx="242">
                  <c:v>0.28513552265353675</c:v>
                </c:pt>
                <c:pt idx="243">
                  <c:v>0.28619431193924194</c:v>
                </c:pt>
                <c:pt idx="244">
                  <c:v>0.28636128067214328</c:v>
                </c:pt>
                <c:pt idx="245">
                  <c:v>0.2869907791895237</c:v>
                </c:pt>
                <c:pt idx="246">
                  <c:v>0.28725702084465876</c:v>
                </c:pt>
                <c:pt idx="247">
                  <c:v>0.28848653369173072</c:v>
                </c:pt>
                <c:pt idx="248">
                  <c:v>0.2889062135011507</c:v>
                </c:pt>
                <c:pt idx="249">
                  <c:v>0.28895136073253025</c:v>
                </c:pt>
                <c:pt idx="250">
                  <c:v>0.28952194747082199</c:v>
                </c:pt>
                <c:pt idx="251">
                  <c:v>0.29048686712335076</c:v>
                </c:pt>
                <c:pt idx="252">
                  <c:v>0.29084935144428864</c:v>
                </c:pt>
                <c:pt idx="253">
                  <c:v>0.29244430117647263</c:v>
                </c:pt>
                <c:pt idx="254">
                  <c:v>0.29403456225009128</c:v>
                </c:pt>
                <c:pt idx="255">
                  <c:v>0.29410673762911022</c:v>
                </c:pt>
                <c:pt idx="256">
                  <c:v>0.29438234520942957</c:v>
                </c:pt>
                <c:pt idx="257">
                  <c:v>0.29441674428861214</c:v>
                </c:pt>
                <c:pt idx="258">
                  <c:v>0.29443487218097214</c:v>
                </c:pt>
                <c:pt idx="259">
                  <c:v>0.29491147512056021</c:v>
                </c:pt>
                <c:pt idx="260">
                  <c:v>0.29600199122296722</c:v>
                </c:pt>
                <c:pt idx="261">
                  <c:v>0.2966779876416884</c:v>
                </c:pt>
                <c:pt idx="262">
                  <c:v>0.29731314756325716</c:v>
                </c:pt>
                <c:pt idx="263">
                  <c:v>0.29759167400430558</c:v>
                </c:pt>
                <c:pt idx="264">
                  <c:v>0.29895773514153745</c:v>
                </c:pt>
                <c:pt idx="265">
                  <c:v>0.29907577427745302</c:v>
                </c:pt>
                <c:pt idx="266">
                  <c:v>0.29951163473178016</c:v>
                </c:pt>
                <c:pt idx="267">
                  <c:v>0.30034784290999322</c:v>
                </c:pt>
                <c:pt idx="268">
                  <c:v>0.30056425082806221</c:v>
                </c:pt>
                <c:pt idx="269">
                  <c:v>0.30074719164393154</c:v>
                </c:pt>
                <c:pt idx="270">
                  <c:v>0.30078179471006522</c:v>
                </c:pt>
                <c:pt idx="271">
                  <c:v>0.30101389980626192</c:v>
                </c:pt>
                <c:pt idx="272">
                  <c:v>0.3010242522501646</c:v>
                </c:pt>
                <c:pt idx="273">
                  <c:v>0.30225686285180003</c:v>
                </c:pt>
                <c:pt idx="274">
                  <c:v>0.30291262096456406</c:v>
                </c:pt>
                <c:pt idx="275">
                  <c:v>0.30299070150385432</c:v>
                </c:pt>
                <c:pt idx="276">
                  <c:v>0.30350429962555259</c:v>
                </c:pt>
                <c:pt idx="277">
                  <c:v>0.30368696216425228</c:v>
                </c:pt>
                <c:pt idx="278">
                  <c:v>0.30511300611646908</c:v>
                </c:pt>
                <c:pt idx="279">
                  <c:v>0.30537912918650162</c:v>
                </c:pt>
                <c:pt idx="280">
                  <c:v>0.30633574532841734</c:v>
                </c:pt>
                <c:pt idx="281">
                  <c:v>0.30650882774018212</c:v>
                </c:pt>
                <c:pt idx="282">
                  <c:v>0.30766087306752576</c:v>
                </c:pt>
                <c:pt idx="283">
                  <c:v>0.30799811613403694</c:v>
                </c:pt>
                <c:pt idx="284">
                  <c:v>0.30918702596417574</c:v>
                </c:pt>
                <c:pt idx="285">
                  <c:v>0.30954619006593931</c:v>
                </c:pt>
                <c:pt idx="286">
                  <c:v>0.30989069243684914</c:v>
                </c:pt>
                <c:pt idx="287">
                  <c:v>0.31050633042602649</c:v>
                </c:pt>
                <c:pt idx="288">
                  <c:v>0.31073394375776497</c:v>
                </c:pt>
                <c:pt idx="289">
                  <c:v>0.31251383500930507</c:v>
                </c:pt>
                <c:pt idx="290">
                  <c:v>0.31344973849863716</c:v>
                </c:pt>
                <c:pt idx="291">
                  <c:v>0.31351227410721128</c:v>
                </c:pt>
                <c:pt idx="292">
                  <c:v>0.31438532016854187</c:v>
                </c:pt>
                <c:pt idx="293">
                  <c:v>0.314935399066128</c:v>
                </c:pt>
                <c:pt idx="294">
                  <c:v>0.31650362305463953</c:v>
                </c:pt>
                <c:pt idx="295">
                  <c:v>0.31659596334861867</c:v>
                </c:pt>
                <c:pt idx="296">
                  <c:v>0.31665701816462255</c:v>
                </c:pt>
                <c:pt idx="297">
                  <c:v>0.31713039923814651</c:v>
                </c:pt>
                <c:pt idx="298">
                  <c:v>0.31799712259205981</c:v>
                </c:pt>
                <c:pt idx="299">
                  <c:v>0.31827021412559781</c:v>
                </c:pt>
                <c:pt idx="300">
                  <c:v>0.31864777374896963</c:v>
                </c:pt>
                <c:pt idx="301">
                  <c:v>0.31885668350521051</c:v>
                </c:pt>
                <c:pt idx="302">
                  <c:v>0.32084045259181587</c:v>
                </c:pt>
                <c:pt idx="303">
                  <c:v>0.32097148156641875</c:v>
                </c:pt>
                <c:pt idx="304">
                  <c:v>0.32105368315995536</c:v>
                </c:pt>
                <c:pt idx="305">
                  <c:v>0.32228037522339942</c:v>
                </c:pt>
                <c:pt idx="306">
                  <c:v>0.3240474127274563</c:v>
                </c:pt>
                <c:pt idx="307">
                  <c:v>0.32416266095440666</c:v>
                </c:pt>
                <c:pt idx="308">
                  <c:v>0.32470584244363676</c:v>
                </c:pt>
                <c:pt idx="309">
                  <c:v>0.3254936260885633</c:v>
                </c:pt>
                <c:pt idx="310">
                  <c:v>0.32653563751225412</c:v>
                </c:pt>
                <c:pt idx="311">
                  <c:v>0.32788314012782349</c:v>
                </c:pt>
                <c:pt idx="312">
                  <c:v>0.32836075895569616</c:v>
                </c:pt>
                <c:pt idx="313">
                  <c:v>0.33043728776813003</c:v>
                </c:pt>
                <c:pt idx="314">
                  <c:v>0.33051947971376544</c:v>
                </c:pt>
                <c:pt idx="315">
                  <c:v>0.33098107981131114</c:v>
                </c:pt>
                <c:pt idx="316">
                  <c:v>0.33313016491508124</c:v>
                </c:pt>
                <c:pt idx="317">
                  <c:v>0.33420296094740448</c:v>
                </c:pt>
                <c:pt idx="318">
                  <c:v>0.33443935001748992</c:v>
                </c:pt>
                <c:pt idx="319">
                  <c:v>0.3366748493043118</c:v>
                </c:pt>
                <c:pt idx="320">
                  <c:v>0.33710814456724819</c:v>
                </c:pt>
                <c:pt idx="321">
                  <c:v>0.33738821870993924</c:v>
                </c:pt>
                <c:pt idx="322">
                  <c:v>0.33775257777368711</c:v>
                </c:pt>
                <c:pt idx="323">
                  <c:v>0.34078500137993856</c:v>
                </c:pt>
                <c:pt idx="324">
                  <c:v>0.34241898830804313</c:v>
                </c:pt>
                <c:pt idx="325">
                  <c:v>0.34338156093852346</c:v>
                </c:pt>
                <c:pt idx="326">
                  <c:v>0.34421740640373139</c:v>
                </c:pt>
                <c:pt idx="327">
                  <c:v>0.34517096629221927</c:v>
                </c:pt>
                <c:pt idx="328">
                  <c:v>0.34771808543384525</c:v>
                </c:pt>
                <c:pt idx="329">
                  <c:v>0.34816650876144595</c:v>
                </c:pt>
                <c:pt idx="330">
                  <c:v>0.34958144140891506</c:v>
                </c:pt>
                <c:pt idx="331">
                  <c:v>0.35015653147098896</c:v>
                </c:pt>
                <c:pt idx="332">
                  <c:v>0.35222887768867978</c:v>
                </c:pt>
                <c:pt idx="333">
                  <c:v>0.35251372956846166</c:v>
                </c:pt>
                <c:pt idx="334">
                  <c:v>0.35343304093380773</c:v>
                </c:pt>
                <c:pt idx="335">
                  <c:v>0.35405487012362818</c:v>
                </c:pt>
                <c:pt idx="336">
                  <c:v>0.35425487867489197</c:v>
                </c:pt>
                <c:pt idx="337">
                  <c:v>0.35604045675691492</c:v>
                </c:pt>
                <c:pt idx="338">
                  <c:v>0.35918426540937742</c:v>
                </c:pt>
                <c:pt idx="339">
                  <c:v>0.35935486945825135</c:v>
                </c:pt>
                <c:pt idx="340">
                  <c:v>0.36011309113056356</c:v>
                </c:pt>
                <c:pt idx="341">
                  <c:v>0.36032588546265532</c:v>
                </c:pt>
                <c:pt idx="342">
                  <c:v>0.36188204779344069</c:v>
                </c:pt>
                <c:pt idx="343">
                  <c:v>0.36234677294171014</c:v>
                </c:pt>
                <c:pt idx="344">
                  <c:v>0.36359969828934302</c:v>
                </c:pt>
                <c:pt idx="345">
                  <c:v>0.36430496047566191</c:v>
                </c:pt>
                <c:pt idx="346">
                  <c:v>0.36449790024203771</c:v>
                </c:pt>
                <c:pt idx="347">
                  <c:v>0.37237889559364107</c:v>
                </c:pt>
                <c:pt idx="348">
                  <c:v>0.37448321988176297</c:v>
                </c:pt>
                <c:pt idx="349">
                  <c:v>0.37457810482821446</c:v>
                </c:pt>
                <c:pt idx="350">
                  <c:v>0.37537872623915014</c:v>
                </c:pt>
                <c:pt idx="351">
                  <c:v>0.37662132463297121</c:v>
                </c:pt>
                <c:pt idx="352">
                  <c:v>0.38359845703743095</c:v>
                </c:pt>
                <c:pt idx="353">
                  <c:v>0.3941183347132719</c:v>
                </c:pt>
                <c:pt idx="354">
                  <c:v>0.39937765627200472</c:v>
                </c:pt>
                <c:pt idx="355">
                  <c:v>0.40025035871763631</c:v>
                </c:pt>
                <c:pt idx="356">
                  <c:v>0.40782195270293481</c:v>
                </c:pt>
                <c:pt idx="357">
                  <c:v>0.41833602178810186</c:v>
                </c:pt>
                <c:pt idx="358">
                  <c:v>0.42323108382602104</c:v>
                </c:pt>
                <c:pt idx="359">
                  <c:v>0.43066092672661777</c:v>
                </c:pt>
                <c:pt idx="360">
                  <c:v>0.43752685601653007</c:v>
                </c:pt>
                <c:pt idx="361">
                  <c:v>0.43878402529404303</c:v>
                </c:pt>
                <c:pt idx="362">
                  <c:v>0.44523968647978496</c:v>
                </c:pt>
                <c:pt idx="363">
                  <c:v>0.46762441276829431</c:v>
                </c:pt>
                <c:pt idx="364">
                  <c:v>0.47757405825538857</c:v>
                </c:pt>
                <c:pt idx="365">
                  <c:v>0.49717769544386553</c:v>
                </c:pt>
                <c:pt idx="366">
                  <c:v>0.50659226619029729</c:v>
                </c:pt>
                <c:pt idx="367">
                  <c:v>0.52296010935009951</c:v>
                </c:pt>
                <c:pt idx="368">
                  <c:v>0.54053990334072288</c:v>
                </c:pt>
              </c:numCache>
            </c:numRef>
          </c:val>
          <c:extLst>
            <c:ext xmlns:c16="http://schemas.microsoft.com/office/drawing/2014/chart" uri="{C3380CC4-5D6E-409C-BE32-E72D297353CC}">
              <c16:uniqueId val="{00000000-199B-4B25-B30A-A9F9F5433A82}"/>
            </c:ext>
          </c:extLst>
        </c:ser>
        <c:dLbls>
          <c:showLegendKey val="0"/>
          <c:showVal val="0"/>
          <c:showCatName val="0"/>
          <c:showSerName val="0"/>
          <c:showPercent val="0"/>
          <c:showBubbleSize val="0"/>
        </c:dLbls>
        <c:gapWidth val="219"/>
        <c:overlap val="-27"/>
        <c:axId val="264905888"/>
        <c:axId val="264906280"/>
      </c:barChart>
      <c:catAx>
        <c:axId val="264905888"/>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6280"/>
        <c:crosses val="autoZero"/>
        <c:auto val="1"/>
        <c:lblAlgn val="ctr"/>
        <c:lblOffset val="100"/>
        <c:noMultiLvlLbl val="0"/>
      </c:catAx>
      <c:valAx>
        <c:axId val="26490628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58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r>
              <a:rPr lang="ja-JP" altLang="en-US" sz="1600" b="1" dirty="0">
                <a:solidFill>
                  <a:schemeClr val="tx1"/>
                </a:solidFill>
              </a:rPr>
              <a:t>必要度</a:t>
            </a:r>
            <a:r>
              <a:rPr lang="en-US" altLang="ja-JP" sz="1600" b="1" dirty="0">
                <a:solidFill>
                  <a:schemeClr val="tx1"/>
                </a:solidFill>
              </a:rPr>
              <a:t>Ⅰ×</a:t>
            </a:r>
            <a:r>
              <a:rPr lang="ja-JP" altLang="en-US" sz="1600" b="1" dirty="0">
                <a:solidFill>
                  <a:schemeClr val="tx1"/>
                </a:solidFill>
              </a:rPr>
              <a:t>現在の患者割合</a:t>
            </a: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solidFill>
              <a:latin typeface="+mn-lt"/>
              <a:ea typeface="+mn-ea"/>
              <a:cs typeface="+mn-cs"/>
            </a:defRPr>
          </a:pPr>
          <a:endParaRPr lang="ja-JP"/>
        </a:p>
      </c:txPr>
    </c:title>
    <c:autoTitleDeleted val="0"/>
    <c:plotArea>
      <c:layout/>
      <c:barChart>
        <c:barDir val="col"/>
        <c:grouping val="clustered"/>
        <c:varyColors val="0"/>
        <c:ser>
          <c:idx val="0"/>
          <c:order val="0"/>
          <c:spPr>
            <a:solidFill>
              <a:schemeClr val="accent1"/>
            </a:solidFill>
            <a:ln>
              <a:noFill/>
            </a:ln>
            <a:effectLst/>
          </c:spPr>
          <c:invertIfNegative val="0"/>
          <c:val>
            <c:numRef>
              <c:f>Sheet1!$B$3:$B$371</c:f>
              <c:numCache>
                <c:formatCode>0.0%</c:formatCode>
                <c:ptCount val="369"/>
                <c:pt idx="0">
                  <c:v>0.26642642642642644</c:v>
                </c:pt>
                <c:pt idx="1">
                  <c:v>0.26760134105455652</c:v>
                </c:pt>
                <c:pt idx="2">
                  <c:v>0.2705533251876418</c:v>
                </c:pt>
                <c:pt idx="3">
                  <c:v>0.27059659090909088</c:v>
                </c:pt>
                <c:pt idx="4">
                  <c:v>0.27203883495145631</c:v>
                </c:pt>
                <c:pt idx="5">
                  <c:v>0.2724588781105019</c:v>
                </c:pt>
                <c:pt idx="6">
                  <c:v>0.27287191726332538</c:v>
                </c:pt>
                <c:pt idx="7">
                  <c:v>0.27330240404892453</c:v>
                </c:pt>
                <c:pt idx="8">
                  <c:v>0.27433903576982893</c:v>
                </c:pt>
                <c:pt idx="9">
                  <c:v>0.27499392860034</c:v>
                </c:pt>
                <c:pt idx="10">
                  <c:v>0.27646038172353959</c:v>
                </c:pt>
                <c:pt idx="11">
                  <c:v>0.27684745480296591</c:v>
                </c:pt>
                <c:pt idx="12">
                  <c:v>0.2769963211426098</c:v>
                </c:pt>
                <c:pt idx="13">
                  <c:v>0.27857142857142858</c:v>
                </c:pt>
                <c:pt idx="14">
                  <c:v>0.27878020470613063</c:v>
                </c:pt>
                <c:pt idx="15">
                  <c:v>0.2789021772462435</c:v>
                </c:pt>
                <c:pt idx="16">
                  <c:v>0.27938305349472864</c:v>
                </c:pt>
                <c:pt idx="17">
                  <c:v>0.27994157740993186</c:v>
                </c:pt>
                <c:pt idx="18">
                  <c:v>0.28005540166204984</c:v>
                </c:pt>
                <c:pt idx="19">
                  <c:v>0.28076685219542363</c:v>
                </c:pt>
                <c:pt idx="20">
                  <c:v>0.28103741496598639</c:v>
                </c:pt>
                <c:pt idx="21">
                  <c:v>0.28127014829142488</c:v>
                </c:pt>
                <c:pt idx="22">
                  <c:v>0.28157349896480333</c:v>
                </c:pt>
                <c:pt idx="23">
                  <c:v>0.28239112794157423</c:v>
                </c:pt>
                <c:pt idx="24">
                  <c:v>0.2828399873591067</c:v>
                </c:pt>
                <c:pt idx="25">
                  <c:v>0.2828790685366499</c:v>
                </c:pt>
                <c:pt idx="26">
                  <c:v>0.2829326923076923</c:v>
                </c:pt>
                <c:pt idx="27">
                  <c:v>0.28311461067366578</c:v>
                </c:pt>
                <c:pt idx="28">
                  <c:v>0.28325969563082964</c:v>
                </c:pt>
                <c:pt idx="29">
                  <c:v>0.28359082397003743</c:v>
                </c:pt>
                <c:pt idx="30">
                  <c:v>0.28377823408624231</c:v>
                </c:pt>
                <c:pt idx="31">
                  <c:v>0.28379572362608235</c:v>
                </c:pt>
                <c:pt idx="32">
                  <c:v>0.28396857724759966</c:v>
                </c:pt>
                <c:pt idx="33">
                  <c:v>0.28462243962091105</c:v>
                </c:pt>
                <c:pt idx="34">
                  <c:v>0.28550494565881063</c:v>
                </c:pt>
                <c:pt idx="35">
                  <c:v>0.28558408020659276</c:v>
                </c:pt>
                <c:pt idx="36">
                  <c:v>0.2857142857142857</c:v>
                </c:pt>
                <c:pt idx="37">
                  <c:v>0.28621827700011382</c:v>
                </c:pt>
                <c:pt idx="38">
                  <c:v>0.28637699087675894</c:v>
                </c:pt>
                <c:pt idx="39">
                  <c:v>0.28690003608805487</c:v>
                </c:pt>
                <c:pt idx="40">
                  <c:v>0.28731698041452747</c:v>
                </c:pt>
                <c:pt idx="41">
                  <c:v>0.28749426191881433</c:v>
                </c:pt>
                <c:pt idx="42">
                  <c:v>0.28835519039342711</c:v>
                </c:pt>
                <c:pt idx="43">
                  <c:v>0.28853969114061229</c:v>
                </c:pt>
                <c:pt idx="44">
                  <c:v>0.28867313915857606</c:v>
                </c:pt>
                <c:pt idx="45">
                  <c:v>0.28914336049328343</c:v>
                </c:pt>
                <c:pt idx="46">
                  <c:v>0.28920691711389385</c:v>
                </c:pt>
                <c:pt idx="47">
                  <c:v>0.28928571428571431</c:v>
                </c:pt>
                <c:pt idx="48">
                  <c:v>0.29008308290613399</c:v>
                </c:pt>
                <c:pt idx="49">
                  <c:v>0.29014084507042254</c:v>
                </c:pt>
                <c:pt idx="50">
                  <c:v>0.29068564036222511</c:v>
                </c:pt>
                <c:pt idx="51">
                  <c:v>0.29164179104477611</c:v>
                </c:pt>
                <c:pt idx="52">
                  <c:v>0.29167989838043823</c:v>
                </c:pt>
                <c:pt idx="53">
                  <c:v>0.29192386831275718</c:v>
                </c:pt>
                <c:pt idx="54">
                  <c:v>0.29192731605600236</c:v>
                </c:pt>
                <c:pt idx="55">
                  <c:v>0.29197080291970801</c:v>
                </c:pt>
                <c:pt idx="56">
                  <c:v>0.29212310902451749</c:v>
                </c:pt>
                <c:pt idx="57">
                  <c:v>0.29315960912052119</c:v>
                </c:pt>
                <c:pt idx="58">
                  <c:v>0.29350726356359325</c:v>
                </c:pt>
                <c:pt idx="59">
                  <c:v>0.29382681169656732</c:v>
                </c:pt>
                <c:pt idx="60">
                  <c:v>0.2945521698984303</c:v>
                </c:pt>
                <c:pt idx="61">
                  <c:v>0.29517235391160895</c:v>
                </c:pt>
                <c:pt idx="62">
                  <c:v>0.29597762959776297</c:v>
                </c:pt>
                <c:pt idx="63">
                  <c:v>0.29623450905624404</c:v>
                </c:pt>
                <c:pt idx="64">
                  <c:v>0.29702194357366773</c:v>
                </c:pt>
                <c:pt idx="65">
                  <c:v>0.29704467353951891</c:v>
                </c:pt>
                <c:pt idx="66">
                  <c:v>0.29882352941176471</c:v>
                </c:pt>
                <c:pt idx="67">
                  <c:v>0.29951926002555834</c:v>
                </c:pt>
                <c:pt idx="68">
                  <c:v>0.29969835555123092</c:v>
                </c:pt>
                <c:pt idx="69">
                  <c:v>0.30036463081130355</c:v>
                </c:pt>
                <c:pt idx="70">
                  <c:v>0.30042016806722688</c:v>
                </c:pt>
                <c:pt idx="71">
                  <c:v>0.30043586550435863</c:v>
                </c:pt>
                <c:pt idx="72">
                  <c:v>0.30086741016109048</c:v>
                </c:pt>
                <c:pt idx="73">
                  <c:v>0.30097413503527043</c:v>
                </c:pt>
                <c:pt idx="74">
                  <c:v>0.30121250797702614</c:v>
                </c:pt>
                <c:pt idx="75">
                  <c:v>0.30169888693614527</c:v>
                </c:pt>
                <c:pt idx="76">
                  <c:v>0.30316468453940737</c:v>
                </c:pt>
                <c:pt idx="77">
                  <c:v>0.30349344978165937</c:v>
                </c:pt>
                <c:pt idx="78">
                  <c:v>0.30371496849880514</c:v>
                </c:pt>
                <c:pt idx="79">
                  <c:v>0.30481882704519986</c:v>
                </c:pt>
                <c:pt idx="80">
                  <c:v>0.30606060606060603</c:v>
                </c:pt>
                <c:pt idx="81">
                  <c:v>0.30607536529095103</c:v>
                </c:pt>
                <c:pt idx="82">
                  <c:v>0.30674962292609353</c:v>
                </c:pt>
                <c:pt idx="83">
                  <c:v>0.30710955710955712</c:v>
                </c:pt>
                <c:pt idx="84">
                  <c:v>0.30846930846930848</c:v>
                </c:pt>
                <c:pt idx="85">
                  <c:v>0.30878726742882762</c:v>
                </c:pt>
                <c:pt idx="86">
                  <c:v>0.30901438091897582</c:v>
                </c:pt>
                <c:pt idx="87">
                  <c:v>0.3091990713871155</c:v>
                </c:pt>
                <c:pt idx="88">
                  <c:v>0.30957336108220601</c:v>
                </c:pt>
                <c:pt idx="89">
                  <c:v>0.31068047865690301</c:v>
                </c:pt>
                <c:pt idx="90">
                  <c:v>0.31098457016899339</c:v>
                </c:pt>
                <c:pt idx="91">
                  <c:v>0.31107786788441855</c:v>
                </c:pt>
                <c:pt idx="92">
                  <c:v>0.31150293870696893</c:v>
                </c:pt>
                <c:pt idx="93">
                  <c:v>0.31235139531973471</c:v>
                </c:pt>
                <c:pt idx="94">
                  <c:v>0.3124052551793835</c:v>
                </c:pt>
                <c:pt idx="95">
                  <c:v>0.31272759570121683</c:v>
                </c:pt>
                <c:pt idx="96">
                  <c:v>0.31282586027111575</c:v>
                </c:pt>
                <c:pt idx="97">
                  <c:v>0.31318415615245965</c:v>
                </c:pt>
                <c:pt idx="98">
                  <c:v>0.3133817285303383</c:v>
                </c:pt>
                <c:pt idx="99">
                  <c:v>0.31347062795408509</c:v>
                </c:pt>
                <c:pt idx="100">
                  <c:v>0.31354642313546421</c:v>
                </c:pt>
                <c:pt idx="101">
                  <c:v>0.31395584362973467</c:v>
                </c:pt>
                <c:pt idx="102">
                  <c:v>0.31497418244406195</c:v>
                </c:pt>
                <c:pt idx="103">
                  <c:v>0.31535362578334825</c:v>
                </c:pt>
                <c:pt idx="104">
                  <c:v>0.31616161616161614</c:v>
                </c:pt>
                <c:pt idx="105">
                  <c:v>0.31661614769909063</c:v>
                </c:pt>
                <c:pt idx="106">
                  <c:v>0.31709193486344406</c:v>
                </c:pt>
                <c:pt idx="107">
                  <c:v>0.317353579175705</c:v>
                </c:pt>
                <c:pt idx="108">
                  <c:v>0.31761459083273336</c:v>
                </c:pt>
                <c:pt idx="109">
                  <c:v>0.3180221458571974</c:v>
                </c:pt>
                <c:pt idx="110">
                  <c:v>0.31852315394242803</c:v>
                </c:pt>
                <c:pt idx="111">
                  <c:v>0.31871345029239767</c:v>
                </c:pt>
                <c:pt idx="112">
                  <c:v>0.32049510304632578</c:v>
                </c:pt>
                <c:pt idx="113">
                  <c:v>0.32079708111142297</c:v>
                </c:pt>
                <c:pt idx="114">
                  <c:v>0.32108516483516486</c:v>
                </c:pt>
                <c:pt idx="115">
                  <c:v>0.32116126105692899</c:v>
                </c:pt>
                <c:pt idx="116">
                  <c:v>0.32142127833367368</c:v>
                </c:pt>
                <c:pt idx="117">
                  <c:v>0.32168942521435379</c:v>
                </c:pt>
                <c:pt idx="118">
                  <c:v>0.32233223322332233</c:v>
                </c:pt>
                <c:pt idx="119">
                  <c:v>0.32253886010362692</c:v>
                </c:pt>
                <c:pt idx="120">
                  <c:v>0.32293832293832292</c:v>
                </c:pt>
                <c:pt idx="121">
                  <c:v>0.3231225296442688</c:v>
                </c:pt>
                <c:pt idx="122">
                  <c:v>0.32378765365392409</c:v>
                </c:pt>
                <c:pt idx="123">
                  <c:v>0.32416405863943337</c:v>
                </c:pt>
                <c:pt idx="124">
                  <c:v>0.32431646305991857</c:v>
                </c:pt>
                <c:pt idx="125">
                  <c:v>0.32575757575757575</c:v>
                </c:pt>
                <c:pt idx="126">
                  <c:v>0.32620052959278611</c:v>
                </c:pt>
                <c:pt idx="127">
                  <c:v>0.32630322323915639</c:v>
                </c:pt>
                <c:pt idx="128">
                  <c:v>0.32699182839632279</c:v>
                </c:pt>
                <c:pt idx="129">
                  <c:v>0.32730375426621161</c:v>
                </c:pt>
                <c:pt idx="130">
                  <c:v>0.32770903637045368</c:v>
                </c:pt>
                <c:pt idx="131">
                  <c:v>0.32773356911287943</c:v>
                </c:pt>
                <c:pt idx="132">
                  <c:v>0.32779572373481003</c:v>
                </c:pt>
                <c:pt idx="133">
                  <c:v>0.32851173256187721</c:v>
                </c:pt>
                <c:pt idx="134">
                  <c:v>0.32896237172177878</c:v>
                </c:pt>
                <c:pt idx="135">
                  <c:v>0.32902481246393539</c:v>
                </c:pt>
                <c:pt idx="136">
                  <c:v>0.32927773476385358</c:v>
                </c:pt>
                <c:pt idx="137">
                  <c:v>0.32941176470588235</c:v>
                </c:pt>
                <c:pt idx="138">
                  <c:v>0.32948437188930918</c:v>
                </c:pt>
                <c:pt idx="139">
                  <c:v>0.33037872683319902</c:v>
                </c:pt>
                <c:pt idx="140">
                  <c:v>0.33038585209003213</c:v>
                </c:pt>
                <c:pt idx="141">
                  <c:v>0.33090909090909093</c:v>
                </c:pt>
                <c:pt idx="142">
                  <c:v>0.33112745098039215</c:v>
                </c:pt>
                <c:pt idx="143">
                  <c:v>0.33123501199040767</c:v>
                </c:pt>
                <c:pt idx="144">
                  <c:v>0.33138020833333331</c:v>
                </c:pt>
                <c:pt idx="145">
                  <c:v>0.33161605206073752</c:v>
                </c:pt>
                <c:pt idx="146">
                  <c:v>0.33376348050511567</c:v>
                </c:pt>
                <c:pt idx="147">
                  <c:v>0.33466666666666667</c:v>
                </c:pt>
                <c:pt idx="148">
                  <c:v>0.33475511104574202</c:v>
                </c:pt>
                <c:pt idx="149">
                  <c:v>0.33480707395498394</c:v>
                </c:pt>
                <c:pt idx="150">
                  <c:v>0.3350890782339272</c:v>
                </c:pt>
                <c:pt idx="151">
                  <c:v>0.33513097072419107</c:v>
                </c:pt>
                <c:pt idx="152">
                  <c:v>0.33592989289191821</c:v>
                </c:pt>
                <c:pt idx="153">
                  <c:v>0.33636708380735686</c:v>
                </c:pt>
                <c:pt idx="154">
                  <c:v>0.33688573120189463</c:v>
                </c:pt>
                <c:pt idx="155">
                  <c:v>0.33709356337093566</c:v>
                </c:pt>
                <c:pt idx="156">
                  <c:v>0.33716475095785442</c:v>
                </c:pt>
                <c:pt idx="157">
                  <c:v>0.33725490196078434</c:v>
                </c:pt>
                <c:pt idx="158">
                  <c:v>0.33765560165975106</c:v>
                </c:pt>
                <c:pt idx="159">
                  <c:v>0.33794225294835301</c:v>
                </c:pt>
                <c:pt idx="160">
                  <c:v>0.33804809052333806</c:v>
                </c:pt>
                <c:pt idx="161">
                  <c:v>0.33879878809481379</c:v>
                </c:pt>
                <c:pt idx="162">
                  <c:v>0.33920593441793812</c:v>
                </c:pt>
                <c:pt idx="163">
                  <c:v>0.33923594031808491</c:v>
                </c:pt>
                <c:pt idx="164">
                  <c:v>0.33924441017733231</c:v>
                </c:pt>
                <c:pt idx="165">
                  <c:v>0.33927473878303627</c:v>
                </c:pt>
                <c:pt idx="166">
                  <c:v>0.33971801010907154</c:v>
                </c:pt>
                <c:pt idx="167">
                  <c:v>0.33993783993783994</c:v>
                </c:pt>
                <c:pt idx="168">
                  <c:v>0.34010736196319019</c:v>
                </c:pt>
                <c:pt idx="169">
                  <c:v>0.34030340303403034</c:v>
                </c:pt>
                <c:pt idx="170">
                  <c:v>0.34058479532163743</c:v>
                </c:pt>
                <c:pt idx="171">
                  <c:v>0.34097859327217123</c:v>
                </c:pt>
                <c:pt idx="172">
                  <c:v>0.34104606112785191</c:v>
                </c:pt>
                <c:pt idx="173">
                  <c:v>0.3410783437593089</c:v>
                </c:pt>
                <c:pt idx="174">
                  <c:v>0.3413427561837456</c:v>
                </c:pt>
                <c:pt idx="175">
                  <c:v>0.34199302055060099</c:v>
                </c:pt>
                <c:pt idx="176">
                  <c:v>0.34254143646408841</c:v>
                </c:pt>
                <c:pt idx="177">
                  <c:v>0.34282955094157413</c:v>
                </c:pt>
                <c:pt idx="178">
                  <c:v>0.34308943089430893</c:v>
                </c:pt>
                <c:pt idx="179">
                  <c:v>0.34312573443008226</c:v>
                </c:pt>
                <c:pt idx="180">
                  <c:v>0.34342560553633217</c:v>
                </c:pt>
                <c:pt idx="181">
                  <c:v>0.34363295880149813</c:v>
                </c:pt>
                <c:pt idx="182">
                  <c:v>0.34424730199378084</c:v>
                </c:pt>
                <c:pt idx="183">
                  <c:v>0.34454085321764283</c:v>
                </c:pt>
                <c:pt idx="184">
                  <c:v>0.34510595358224017</c:v>
                </c:pt>
                <c:pt idx="185">
                  <c:v>0.34538348803126528</c:v>
                </c:pt>
                <c:pt idx="186">
                  <c:v>0.34548063127690098</c:v>
                </c:pt>
                <c:pt idx="187">
                  <c:v>0.34609250398724084</c:v>
                </c:pt>
                <c:pt idx="188">
                  <c:v>0.34697036709420609</c:v>
                </c:pt>
                <c:pt idx="189">
                  <c:v>0.34854473589651458</c:v>
                </c:pt>
                <c:pt idx="190">
                  <c:v>0.3486081370449679</c:v>
                </c:pt>
                <c:pt idx="191">
                  <c:v>0.34868943606036534</c:v>
                </c:pt>
                <c:pt idx="192">
                  <c:v>0.34874826147426979</c:v>
                </c:pt>
                <c:pt idx="193">
                  <c:v>0.34893617021276596</c:v>
                </c:pt>
                <c:pt idx="194">
                  <c:v>0.35004686035613869</c:v>
                </c:pt>
                <c:pt idx="195">
                  <c:v>0.35022247739342616</c:v>
                </c:pt>
                <c:pt idx="196">
                  <c:v>0.35063057273676601</c:v>
                </c:pt>
                <c:pt idx="197">
                  <c:v>0.35065768367019567</c:v>
                </c:pt>
                <c:pt idx="198">
                  <c:v>0.35123822811301014</c:v>
                </c:pt>
                <c:pt idx="199">
                  <c:v>0.35128500191791329</c:v>
                </c:pt>
                <c:pt idx="200">
                  <c:v>0.3520237653174898</c:v>
                </c:pt>
                <c:pt idx="201">
                  <c:v>0.35232481990831699</c:v>
                </c:pt>
                <c:pt idx="202">
                  <c:v>0.35241612803939676</c:v>
                </c:pt>
                <c:pt idx="203">
                  <c:v>0.35263639134410241</c:v>
                </c:pt>
                <c:pt idx="204">
                  <c:v>0.35327991987981971</c:v>
                </c:pt>
                <c:pt idx="205">
                  <c:v>0.35333707234997197</c:v>
                </c:pt>
                <c:pt idx="206">
                  <c:v>0.35343035343035345</c:v>
                </c:pt>
                <c:pt idx="207">
                  <c:v>0.35469421336502421</c:v>
                </c:pt>
                <c:pt idx="208">
                  <c:v>0.35542168674698793</c:v>
                </c:pt>
                <c:pt idx="209">
                  <c:v>0.35711390352655048</c:v>
                </c:pt>
                <c:pt idx="210">
                  <c:v>0.35904742519845306</c:v>
                </c:pt>
                <c:pt idx="211">
                  <c:v>0.35913488901536711</c:v>
                </c:pt>
                <c:pt idx="212">
                  <c:v>0.35917114351496549</c:v>
                </c:pt>
                <c:pt idx="213">
                  <c:v>0.35972461273666095</c:v>
                </c:pt>
                <c:pt idx="214">
                  <c:v>0.36008576473555876</c:v>
                </c:pt>
                <c:pt idx="215">
                  <c:v>0.36126083100225148</c:v>
                </c:pt>
                <c:pt idx="216">
                  <c:v>0.36145169200588523</c:v>
                </c:pt>
                <c:pt idx="217">
                  <c:v>0.36216216216216218</c:v>
                </c:pt>
                <c:pt idx="218">
                  <c:v>0.36219336219336218</c:v>
                </c:pt>
                <c:pt idx="219">
                  <c:v>0.36297071129707115</c:v>
                </c:pt>
                <c:pt idx="220">
                  <c:v>0.3630012150668287</c:v>
                </c:pt>
                <c:pt idx="221">
                  <c:v>0.36310180080852628</c:v>
                </c:pt>
                <c:pt idx="222">
                  <c:v>0.36342438374417058</c:v>
                </c:pt>
                <c:pt idx="223">
                  <c:v>0.36414305620065024</c:v>
                </c:pt>
                <c:pt idx="224">
                  <c:v>0.36479591836734693</c:v>
                </c:pt>
                <c:pt idx="225">
                  <c:v>0.3654530522857925</c:v>
                </c:pt>
                <c:pt idx="226">
                  <c:v>0.36645422943221323</c:v>
                </c:pt>
                <c:pt idx="227">
                  <c:v>0.36652360515021459</c:v>
                </c:pt>
                <c:pt idx="228">
                  <c:v>0.3670428399254958</c:v>
                </c:pt>
                <c:pt idx="229">
                  <c:v>0.36740715029503646</c:v>
                </c:pt>
                <c:pt idx="230">
                  <c:v>0.3679270581925449</c:v>
                </c:pt>
                <c:pt idx="231">
                  <c:v>0.36805953062392671</c:v>
                </c:pt>
                <c:pt idx="232">
                  <c:v>0.36808957312806156</c:v>
                </c:pt>
                <c:pt idx="233">
                  <c:v>0.3681451612903226</c:v>
                </c:pt>
                <c:pt idx="234">
                  <c:v>0.36859122401847577</c:v>
                </c:pt>
                <c:pt idx="235">
                  <c:v>0.36864896073903003</c:v>
                </c:pt>
                <c:pt idx="236">
                  <c:v>0.36876456876456876</c:v>
                </c:pt>
                <c:pt idx="237">
                  <c:v>0.36936059720869846</c:v>
                </c:pt>
                <c:pt idx="238">
                  <c:v>0.36979455857856747</c:v>
                </c:pt>
                <c:pt idx="239">
                  <c:v>0.37025641025641026</c:v>
                </c:pt>
                <c:pt idx="240">
                  <c:v>0.37041509433962266</c:v>
                </c:pt>
                <c:pt idx="241">
                  <c:v>0.37105263157894736</c:v>
                </c:pt>
                <c:pt idx="242">
                  <c:v>0.37234761454250576</c:v>
                </c:pt>
                <c:pt idx="243">
                  <c:v>0.37308461025982675</c:v>
                </c:pt>
                <c:pt idx="244">
                  <c:v>0.37491672218520988</c:v>
                </c:pt>
                <c:pt idx="245">
                  <c:v>0.37530864197530867</c:v>
                </c:pt>
                <c:pt idx="246">
                  <c:v>0.37545653761869979</c:v>
                </c:pt>
                <c:pt idx="247">
                  <c:v>0.37592997811816192</c:v>
                </c:pt>
                <c:pt idx="248">
                  <c:v>0.37692307692307692</c:v>
                </c:pt>
                <c:pt idx="249">
                  <c:v>0.37709090909090909</c:v>
                </c:pt>
                <c:pt idx="250">
                  <c:v>0.37711345258515072</c:v>
                </c:pt>
                <c:pt idx="251">
                  <c:v>0.37803030303030305</c:v>
                </c:pt>
                <c:pt idx="252">
                  <c:v>0.37806197737333991</c:v>
                </c:pt>
                <c:pt idx="253">
                  <c:v>0.37807642487046633</c:v>
                </c:pt>
                <c:pt idx="254">
                  <c:v>0.37814569536423842</c:v>
                </c:pt>
                <c:pt idx="255">
                  <c:v>0.3793599424667386</c:v>
                </c:pt>
                <c:pt idx="256">
                  <c:v>0.38020634314100116</c:v>
                </c:pt>
                <c:pt idx="257">
                  <c:v>0.3813202247191011</c:v>
                </c:pt>
                <c:pt idx="258">
                  <c:v>0.38276181649675628</c:v>
                </c:pt>
                <c:pt idx="259">
                  <c:v>0.38393060944989726</c:v>
                </c:pt>
                <c:pt idx="260">
                  <c:v>0.38424717145343779</c:v>
                </c:pt>
                <c:pt idx="261">
                  <c:v>0.38533007334963326</c:v>
                </c:pt>
                <c:pt idx="262">
                  <c:v>0.38636939447681784</c:v>
                </c:pt>
                <c:pt idx="263">
                  <c:v>0.38655566600397612</c:v>
                </c:pt>
                <c:pt idx="264">
                  <c:v>0.38666666666666666</c:v>
                </c:pt>
                <c:pt idx="265">
                  <c:v>0.38723404255319149</c:v>
                </c:pt>
                <c:pt idx="266">
                  <c:v>0.38759689922480622</c:v>
                </c:pt>
                <c:pt idx="267">
                  <c:v>0.39056193728655697</c:v>
                </c:pt>
                <c:pt idx="268">
                  <c:v>0.39242132305716121</c:v>
                </c:pt>
                <c:pt idx="269">
                  <c:v>0.39249720044792835</c:v>
                </c:pt>
                <c:pt idx="270">
                  <c:v>0.39301458121397082</c:v>
                </c:pt>
                <c:pt idx="271">
                  <c:v>0.39330469029717152</c:v>
                </c:pt>
                <c:pt idx="272">
                  <c:v>0.3933233468863685</c:v>
                </c:pt>
                <c:pt idx="273">
                  <c:v>0.39333562349708007</c:v>
                </c:pt>
                <c:pt idx="274">
                  <c:v>0.39348001073249261</c:v>
                </c:pt>
                <c:pt idx="275">
                  <c:v>0.39418859649122806</c:v>
                </c:pt>
                <c:pt idx="276">
                  <c:v>0.39453269301810123</c:v>
                </c:pt>
                <c:pt idx="277">
                  <c:v>0.39536381197681908</c:v>
                </c:pt>
                <c:pt idx="278">
                  <c:v>0.39839228295819934</c:v>
                </c:pt>
                <c:pt idx="279">
                  <c:v>0.39932885906040266</c:v>
                </c:pt>
                <c:pt idx="280">
                  <c:v>0.40078097266595669</c:v>
                </c:pt>
                <c:pt idx="281">
                  <c:v>0.40203900709219859</c:v>
                </c:pt>
                <c:pt idx="282">
                  <c:v>0.40243030736240171</c:v>
                </c:pt>
                <c:pt idx="283">
                  <c:v>0.40252749824479289</c:v>
                </c:pt>
                <c:pt idx="284">
                  <c:v>0.40336579170194753</c:v>
                </c:pt>
                <c:pt idx="285">
                  <c:v>0.40471662228984406</c:v>
                </c:pt>
                <c:pt idx="286">
                  <c:v>0.40509327805744744</c:v>
                </c:pt>
                <c:pt idx="287">
                  <c:v>0.40528534001594713</c:v>
                </c:pt>
                <c:pt idx="288">
                  <c:v>0.40692167577413479</c:v>
                </c:pt>
                <c:pt idx="289">
                  <c:v>0.40785597381342065</c:v>
                </c:pt>
                <c:pt idx="290">
                  <c:v>0.40866089273817457</c:v>
                </c:pt>
                <c:pt idx="291">
                  <c:v>0.40947164948453607</c:v>
                </c:pt>
                <c:pt idx="292">
                  <c:v>0.41046221976197067</c:v>
                </c:pt>
                <c:pt idx="293">
                  <c:v>0.41088435374149662</c:v>
                </c:pt>
                <c:pt idx="294">
                  <c:v>0.41148325358851673</c:v>
                </c:pt>
                <c:pt idx="295">
                  <c:v>0.41268882175226584</c:v>
                </c:pt>
                <c:pt idx="296">
                  <c:v>0.41276171485543373</c:v>
                </c:pt>
                <c:pt idx="297">
                  <c:v>0.41347817727360126</c:v>
                </c:pt>
                <c:pt idx="298">
                  <c:v>0.41348895224518889</c:v>
                </c:pt>
                <c:pt idx="299">
                  <c:v>0.41377440347071581</c:v>
                </c:pt>
                <c:pt idx="300">
                  <c:v>0.41445086705202311</c:v>
                </c:pt>
                <c:pt idx="301">
                  <c:v>0.41570881226053641</c:v>
                </c:pt>
                <c:pt idx="302">
                  <c:v>0.41583452211126959</c:v>
                </c:pt>
                <c:pt idx="303">
                  <c:v>0.41693975296193597</c:v>
                </c:pt>
                <c:pt idx="304">
                  <c:v>0.41844406935706613</c:v>
                </c:pt>
                <c:pt idx="305">
                  <c:v>0.41996762007555316</c:v>
                </c:pt>
                <c:pt idx="306">
                  <c:v>0.42015655577299416</c:v>
                </c:pt>
                <c:pt idx="307">
                  <c:v>0.42206060606060608</c:v>
                </c:pt>
                <c:pt idx="308">
                  <c:v>0.42311715481171547</c:v>
                </c:pt>
                <c:pt idx="309">
                  <c:v>0.42320925868001252</c:v>
                </c:pt>
                <c:pt idx="310">
                  <c:v>0.42406096897114859</c:v>
                </c:pt>
                <c:pt idx="311">
                  <c:v>0.42414146591491542</c:v>
                </c:pt>
                <c:pt idx="312">
                  <c:v>0.42427813789039481</c:v>
                </c:pt>
                <c:pt idx="313">
                  <c:v>0.425414364640884</c:v>
                </c:pt>
                <c:pt idx="314">
                  <c:v>0.42976384364820847</c:v>
                </c:pt>
                <c:pt idx="315">
                  <c:v>0.43090519550080342</c:v>
                </c:pt>
                <c:pt idx="316">
                  <c:v>0.43257443082311736</c:v>
                </c:pt>
                <c:pt idx="317">
                  <c:v>0.43367189904586029</c:v>
                </c:pt>
                <c:pt idx="318">
                  <c:v>0.43551912568306012</c:v>
                </c:pt>
                <c:pt idx="319">
                  <c:v>0.43609697695300809</c:v>
                </c:pt>
                <c:pt idx="320">
                  <c:v>0.43705743509047995</c:v>
                </c:pt>
                <c:pt idx="321">
                  <c:v>0.43810289389067525</c:v>
                </c:pt>
                <c:pt idx="322">
                  <c:v>0.43982238840850668</c:v>
                </c:pt>
                <c:pt idx="323">
                  <c:v>0.44066390041493775</c:v>
                </c:pt>
                <c:pt idx="324">
                  <c:v>0.4408611756298017</c:v>
                </c:pt>
                <c:pt idx="325">
                  <c:v>0.44137224782386075</c:v>
                </c:pt>
                <c:pt idx="326">
                  <c:v>0.44511278195488724</c:v>
                </c:pt>
                <c:pt idx="327">
                  <c:v>0.44533504328310358</c:v>
                </c:pt>
                <c:pt idx="328">
                  <c:v>0.44765840220385678</c:v>
                </c:pt>
                <c:pt idx="329">
                  <c:v>0.44919306634787809</c:v>
                </c:pt>
                <c:pt idx="330">
                  <c:v>0.45167286245353161</c:v>
                </c:pt>
                <c:pt idx="331">
                  <c:v>0.45363871444403397</c:v>
                </c:pt>
                <c:pt idx="332">
                  <c:v>0.45364106645443691</c:v>
                </c:pt>
                <c:pt idx="333">
                  <c:v>0.45475819032761311</c:v>
                </c:pt>
                <c:pt idx="334">
                  <c:v>0.45565749235474007</c:v>
                </c:pt>
                <c:pt idx="335">
                  <c:v>0.45709675156107488</c:v>
                </c:pt>
                <c:pt idx="336">
                  <c:v>0.45729366602687138</c:v>
                </c:pt>
                <c:pt idx="337">
                  <c:v>0.45834966679733435</c:v>
                </c:pt>
                <c:pt idx="338">
                  <c:v>0.46424167694204688</c:v>
                </c:pt>
                <c:pt idx="339">
                  <c:v>0.46700507614213199</c:v>
                </c:pt>
                <c:pt idx="340">
                  <c:v>0.46811639878138461</c:v>
                </c:pt>
                <c:pt idx="341">
                  <c:v>0.46846089150546677</c:v>
                </c:pt>
                <c:pt idx="342">
                  <c:v>0.46902654867256638</c:v>
                </c:pt>
                <c:pt idx="343">
                  <c:v>0.47102449120386342</c:v>
                </c:pt>
                <c:pt idx="344">
                  <c:v>0.47591522157996147</c:v>
                </c:pt>
                <c:pt idx="345">
                  <c:v>0.47717666948436177</c:v>
                </c:pt>
                <c:pt idx="346">
                  <c:v>0.4835071891739498</c:v>
                </c:pt>
                <c:pt idx="347">
                  <c:v>0.48638360175695461</c:v>
                </c:pt>
                <c:pt idx="348">
                  <c:v>0.48858447488584472</c:v>
                </c:pt>
                <c:pt idx="349">
                  <c:v>0.49479287202036565</c:v>
                </c:pt>
                <c:pt idx="350">
                  <c:v>0.49882463563704749</c:v>
                </c:pt>
                <c:pt idx="351">
                  <c:v>0.49959049959049961</c:v>
                </c:pt>
                <c:pt idx="352">
                  <c:v>0.5</c:v>
                </c:pt>
                <c:pt idx="353">
                  <c:v>0.50180940892641734</c:v>
                </c:pt>
                <c:pt idx="354">
                  <c:v>0.51020408163265307</c:v>
                </c:pt>
                <c:pt idx="355">
                  <c:v>0.51022964509394575</c:v>
                </c:pt>
                <c:pt idx="356">
                  <c:v>0.51393796623478605</c:v>
                </c:pt>
                <c:pt idx="357">
                  <c:v>0.52235550708833156</c:v>
                </c:pt>
                <c:pt idx="358">
                  <c:v>0.52920813500649067</c:v>
                </c:pt>
                <c:pt idx="359">
                  <c:v>0.52988505747126435</c:v>
                </c:pt>
                <c:pt idx="360">
                  <c:v>0.53235294117647058</c:v>
                </c:pt>
                <c:pt idx="361">
                  <c:v>0.53468208092485547</c:v>
                </c:pt>
                <c:pt idx="362">
                  <c:v>0.54913728432108022</c:v>
                </c:pt>
                <c:pt idx="363">
                  <c:v>0.55825791855203621</c:v>
                </c:pt>
                <c:pt idx="364">
                  <c:v>0.55964428089543083</c:v>
                </c:pt>
                <c:pt idx="365">
                  <c:v>0.59251259899208064</c:v>
                </c:pt>
                <c:pt idx="366">
                  <c:v>0.59847218906660304</c:v>
                </c:pt>
                <c:pt idx="367">
                  <c:v>0.60055001718803713</c:v>
                </c:pt>
                <c:pt idx="368">
                  <c:v>0.74939024390243902</c:v>
                </c:pt>
              </c:numCache>
            </c:numRef>
          </c:val>
          <c:extLst>
            <c:ext xmlns:c16="http://schemas.microsoft.com/office/drawing/2014/chart" uri="{C3380CC4-5D6E-409C-BE32-E72D297353CC}">
              <c16:uniqueId val="{00000000-15D7-4B65-BD01-3016E6A952F6}"/>
            </c:ext>
          </c:extLst>
        </c:ser>
        <c:dLbls>
          <c:showLegendKey val="0"/>
          <c:showVal val="0"/>
          <c:showCatName val="0"/>
          <c:showSerName val="0"/>
          <c:showPercent val="0"/>
          <c:showBubbleSize val="0"/>
        </c:dLbls>
        <c:gapWidth val="219"/>
        <c:overlap val="-27"/>
        <c:axId val="264907064"/>
        <c:axId val="264907456"/>
      </c:barChart>
      <c:catAx>
        <c:axId val="264907064"/>
        <c:scaling>
          <c:orientation val="minMax"/>
        </c:scaling>
        <c:delete val="0"/>
        <c:axPos val="b"/>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7456"/>
        <c:crosses val="autoZero"/>
        <c:auto val="1"/>
        <c:lblAlgn val="ctr"/>
        <c:lblOffset val="100"/>
        <c:noMultiLvlLbl val="0"/>
      </c:catAx>
      <c:valAx>
        <c:axId val="26490745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2649070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73F152F-1708-4739-8DA2-0D369C0A524E}" type="doc">
      <dgm:prSet loTypeId="urn:microsoft.com/office/officeart/2005/8/layout/chevron1" loCatId="process" qsTypeId="urn:microsoft.com/office/officeart/2005/8/quickstyle/simple1" qsCatId="simple" csTypeId="urn:microsoft.com/office/officeart/2005/8/colors/accent0_3" csCatId="mainScheme" phldr="1"/>
      <dgm:spPr/>
    </dgm:pt>
    <dgm:pt modelId="{96C4927A-8461-4D6E-82AB-54E79DC88EE4}">
      <dgm:prSet phldrT="[テキスト]" custT="1"/>
      <dgm:spPr/>
      <dgm:t>
        <a:bodyPr/>
        <a:lstStyle/>
        <a:p>
          <a:r>
            <a:rPr kumimoji="1" lang="ja-JP" altLang="en-US" sz="1400" b="1" dirty="0"/>
            <a:t>１ヵ月目</a:t>
          </a:r>
        </a:p>
      </dgm:t>
    </dgm:pt>
    <dgm:pt modelId="{B8ED716E-C46D-42F5-A27D-D69A1DF0D94D}" type="parTrans" cxnId="{245B1E20-4A74-4B3E-ADBB-3D105B42D04A}">
      <dgm:prSet/>
      <dgm:spPr/>
      <dgm:t>
        <a:bodyPr/>
        <a:lstStyle/>
        <a:p>
          <a:endParaRPr kumimoji="1" lang="ja-JP" altLang="en-US" sz="1400" b="1"/>
        </a:p>
      </dgm:t>
    </dgm:pt>
    <dgm:pt modelId="{C3C1F6C8-A7D3-43A1-A9CE-1C1B1AF935F8}" type="sibTrans" cxnId="{245B1E20-4A74-4B3E-ADBB-3D105B42D04A}">
      <dgm:prSet/>
      <dgm:spPr/>
      <dgm:t>
        <a:bodyPr/>
        <a:lstStyle/>
        <a:p>
          <a:endParaRPr kumimoji="1" lang="ja-JP" altLang="en-US" sz="1400" b="1"/>
        </a:p>
      </dgm:t>
    </dgm:pt>
    <dgm:pt modelId="{C1471990-87BF-4F48-8260-947538848CA1}">
      <dgm:prSet phldrT="[テキスト]" custT="1"/>
      <dgm:spPr/>
      <dgm:t>
        <a:bodyPr/>
        <a:lstStyle/>
        <a:p>
          <a:r>
            <a:rPr kumimoji="1" lang="en-US" altLang="ja-JP" sz="1400" b="1" dirty="0"/>
            <a:t>4</a:t>
          </a:r>
          <a:r>
            <a:rPr kumimoji="1" lang="ja-JP" altLang="en-US" sz="1400" b="1" dirty="0"/>
            <a:t>ヵ月目</a:t>
          </a:r>
        </a:p>
      </dgm:t>
    </dgm:pt>
    <dgm:pt modelId="{C406FBFE-B13E-42D8-BC2A-B56B495095D5}" type="parTrans" cxnId="{27BA7485-0596-4BA3-9532-0546057FC72A}">
      <dgm:prSet/>
      <dgm:spPr/>
      <dgm:t>
        <a:bodyPr/>
        <a:lstStyle/>
        <a:p>
          <a:endParaRPr kumimoji="1" lang="ja-JP" altLang="en-US" sz="1400" b="1"/>
        </a:p>
      </dgm:t>
    </dgm:pt>
    <dgm:pt modelId="{69DB1C10-3734-4A4E-A2DB-629F6AAAB8C9}" type="sibTrans" cxnId="{27BA7485-0596-4BA3-9532-0546057FC72A}">
      <dgm:prSet/>
      <dgm:spPr/>
      <dgm:t>
        <a:bodyPr/>
        <a:lstStyle/>
        <a:p>
          <a:endParaRPr kumimoji="1" lang="ja-JP" altLang="en-US" sz="1400" b="1"/>
        </a:p>
      </dgm:t>
    </dgm:pt>
    <dgm:pt modelId="{D769779E-EDF7-4A5A-A0A2-AB6956F64AED}">
      <dgm:prSet phldrT="[テキスト]" custT="1"/>
      <dgm:spPr/>
      <dgm:t>
        <a:bodyPr/>
        <a:lstStyle/>
        <a:p>
          <a:r>
            <a:rPr kumimoji="1" lang="en-US" altLang="ja-JP" sz="1400" b="1" dirty="0"/>
            <a:t>3</a:t>
          </a:r>
          <a:r>
            <a:rPr kumimoji="1" lang="ja-JP" altLang="en-US" sz="1400" b="1" dirty="0"/>
            <a:t>ヵ月目</a:t>
          </a:r>
        </a:p>
      </dgm:t>
    </dgm:pt>
    <dgm:pt modelId="{51464654-508F-484C-B904-B5712B893241}" type="parTrans" cxnId="{3D2E51B8-31B6-48DB-969D-C7AA0688B64F}">
      <dgm:prSet/>
      <dgm:spPr/>
      <dgm:t>
        <a:bodyPr/>
        <a:lstStyle/>
        <a:p>
          <a:endParaRPr kumimoji="1" lang="ja-JP" altLang="en-US" sz="1400" b="1"/>
        </a:p>
      </dgm:t>
    </dgm:pt>
    <dgm:pt modelId="{1AB498FD-EB59-41D5-B5F8-DB7233FDA102}" type="sibTrans" cxnId="{3D2E51B8-31B6-48DB-969D-C7AA0688B64F}">
      <dgm:prSet/>
      <dgm:spPr/>
      <dgm:t>
        <a:bodyPr/>
        <a:lstStyle/>
        <a:p>
          <a:endParaRPr kumimoji="1" lang="ja-JP" altLang="en-US" sz="1400" b="1"/>
        </a:p>
      </dgm:t>
    </dgm:pt>
    <dgm:pt modelId="{590CEF00-2F3B-4C5E-B984-32EE3052D6F5}">
      <dgm:prSet phldrT="[テキスト]" custT="1"/>
      <dgm:spPr/>
      <dgm:t>
        <a:bodyPr/>
        <a:lstStyle/>
        <a:p>
          <a:r>
            <a:rPr kumimoji="1" lang="en-US" altLang="ja-JP" sz="1400" b="1" dirty="0"/>
            <a:t>2</a:t>
          </a:r>
          <a:r>
            <a:rPr kumimoji="1" lang="ja-JP" altLang="en-US" sz="1400" b="1" dirty="0"/>
            <a:t>ヵ月目</a:t>
          </a:r>
        </a:p>
      </dgm:t>
    </dgm:pt>
    <dgm:pt modelId="{3F58792C-BBD5-4CC5-B9DA-5FCEB1509457}" type="parTrans" cxnId="{37F738E8-BD73-4393-B3DC-076A0A136083}">
      <dgm:prSet/>
      <dgm:spPr/>
      <dgm:t>
        <a:bodyPr/>
        <a:lstStyle/>
        <a:p>
          <a:endParaRPr kumimoji="1" lang="ja-JP" altLang="en-US" sz="1400" b="1"/>
        </a:p>
      </dgm:t>
    </dgm:pt>
    <dgm:pt modelId="{B7A0C693-4F27-46DC-8770-821D65F186F1}" type="sibTrans" cxnId="{37F738E8-BD73-4393-B3DC-076A0A136083}">
      <dgm:prSet/>
      <dgm:spPr/>
      <dgm:t>
        <a:bodyPr/>
        <a:lstStyle/>
        <a:p>
          <a:endParaRPr kumimoji="1" lang="ja-JP" altLang="en-US" sz="1400" b="1"/>
        </a:p>
      </dgm:t>
    </dgm:pt>
    <dgm:pt modelId="{723F20FB-3FD2-4037-836C-6DAE1DD8E9B7}" type="pres">
      <dgm:prSet presAssocID="{C73F152F-1708-4739-8DA2-0D369C0A524E}" presName="Name0" presStyleCnt="0">
        <dgm:presLayoutVars>
          <dgm:dir/>
          <dgm:animLvl val="lvl"/>
          <dgm:resizeHandles val="exact"/>
        </dgm:presLayoutVars>
      </dgm:prSet>
      <dgm:spPr/>
    </dgm:pt>
    <dgm:pt modelId="{587857A3-3966-4D8F-AFD6-452CEAA5646E}" type="pres">
      <dgm:prSet presAssocID="{96C4927A-8461-4D6E-82AB-54E79DC88EE4}" presName="parTxOnly" presStyleLbl="node1" presStyleIdx="0" presStyleCnt="4">
        <dgm:presLayoutVars>
          <dgm:chMax val="0"/>
          <dgm:chPref val="0"/>
          <dgm:bulletEnabled val="1"/>
        </dgm:presLayoutVars>
      </dgm:prSet>
      <dgm:spPr/>
    </dgm:pt>
    <dgm:pt modelId="{BF66E8D8-5723-4E57-AD3E-295948BE9989}" type="pres">
      <dgm:prSet presAssocID="{C3C1F6C8-A7D3-43A1-A9CE-1C1B1AF935F8}" presName="parTxOnlySpace" presStyleCnt="0"/>
      <dgm:spPr/>
    </dgm:pt>
    <dgm:pt modelId="{3FCFF36C-B457-4915-BCC2-F0A072414847}" type="pres">
      <dgm:prSet presAssocID="{590CEF00-2F3B-4C5E-B984-32EE3052D6F5}" presName="parTxOnly" presStyleLbl="node1" presStyleIdx="1" presStyleCnt="4" custLinFactNeighborX="-12649" custLinFactNeighborY="25000">
        <dgm:presLayoutVars>
          <dgm:chMax val="0"/>
          <dgm:chPref val="0"/>
          <dgm:bulletEnabled val="1"/>
        </dgm:presLayoutVars>
      </dgm:prSet>
      <dgm:spPr/>
    </dgm:pt>
    <dgm:pt modelId="{C2E42DD0-ABC7-4ADA-A201-3409426114F2}" type="pres">
      <dgm:prSet presAssocID="{B7A0C693-4F27-46DC-8770-821D65F186F1}" presName="parTxOnlySpace" presStyleCnt="0"/>
      <dgm:spPr/>
    </dgm:pt>
    <dgm:pt modelId="{DD732D85-D250-42C3-939F-6289BDA5095B}" type="pres">
      <dgm:prSet presAssocID="{D769779E-EDF7-4A5A-A0A2-AB6956F64AED}" presName="parTxOnly" presStyleLbl="node1" presStyleIdx="2" presStyleCnt="4">
        <dgm:presLayoutVars>
          <dgm:chMax val="0"/>
          <dgm:chPref val="0"/>
          <dgm:bulletEnabled val="1"/>
        </dgm:presLayoutVars>
      </dgm:prSet>
      <dgm:spPr/>
    </dgm:pt>
    <dgm:pt modelId="{E3A187CD-5F51-402B-94ED-8C451C4CAD1D}" type="pres">
      <dgm:prSet presAssocID="{1AB498FD-EB59-41D5-B5F8-DB7233FDA102}" presName="parTxOnlySpace" presStyleCnt="0"/>
      <dgm:spPr/>
    </dgm:pt>
    <dgm:pt modelId="{112395AC-6FAF-4063-8158-2885E5A1F045}" type="pres">
      <dgm:prSet presAssocID="{C1471990-87BF-4F48-8260-947538848CA1}" presName="parTxOnly" presStyleLbl="node1" presStyleIdx="3" presStyleCnt="4">
        <dgm:presLayoutVars>
          <dgm:chMax val="0"/>
          <dgm:chPref val="0"/>
          <dgm:bulletEnabled val="1"/>
        </dgm:presLayoutVars>
      </dgm:prSet>
      <dgm:spPr/>
    </dgm:pt>
  </dgm:ptLst>
  <dgm:cxnLst>
    <dgm:cxn modelId="{245B1E20-4A74-4B3E-ADBB-3D105B42D04A}" srcId="{C73F152F-1708-4739-8DA2-0D369C0A524E}" destId="{96C4927A-8461-4D6E-82AB-54E79DC88EE4}" srcOrd="0" destOrd="0" parTransId="{B8ED716E-C46D-42F5-A27D-D69A1DF0D94D}" sibTransId="{C3C1F6C8-A7D3-43A1-A9CE-1C1B1AF935F8}"/>
    <dgm:cxn modelId="{CFB0B36A-B104-4C2A-A3CA-2F99A293AD1E}" type="presOf" srcId="{590CEF00-2F3B-4C5E-B984-32EE3052D6F5}" destId="{3FCFF36C-B457-4915-BCC2-F0A072414847}" srcOrd="0" destOrd="0" presId="urn:microsoft.com/office/officeart/2005/8/layout/chevron1"/>
    <dgm:cxn modelId="{487DB94B-701F-42A9-AD66-1EC20753D500}" type="presOf" srcId="{96C4927A-8461-4D6E-82AB-54E79DC88EE4}" destId="{587857A3-3966-4D8F-AFD6-452CEAA5646E}" srcOrd="0" destOrd="0" presId="urn:microsoft.com/office/officeart/2005/8/layout/chevron1"/>
    <dgm:cxn modelId="{A88E2D4E-4907-414C-9251-5E4807C5B247}" type="presOf" srcId="{C1471990-87BF-4F48-8260-947538848CA1}" destId="{112395AC-6FAF-4063-8158-2885E5A1F045}" srcOrd="0" destOrd="0" presId="urn:microsoft.com/office/officeart/2005/8/layout/chevron1"/>
    <dgm:cxn modelId="{27BA7485-0596-4BA3-9532-0546057FC72A}" srcId="{C73F152F-1708-4739-8DA2-0D369C0A524E}" destId="{C1471990-87BF-4F48-8260-947538848CA1}" srcOrd="3" destOrd="0" parTransId="{C406FBFE-B13E-42D8-BC2A-B56B495095D5}" sibTransId="{69DB1C10-3734-4A4E-A2DB-629F6AAAB8C9}"/>
    <dgm:cxn modelId="{B154F7A1-7A54-4429-957F-F1E17D476C7F}" type="presOf" srcId="{C73F152F-1708-4739-8DA2-0D369C0A524E}" destId="{723F20FB-3FD2-4037-836C-6DAE1DD8E9B7}" srcOrd="0" destOrd="0" presId="urn:microsoft.com/office/officeart/2005/8/layout/chevron1"/>
    <dgm:cxn modelId="{3D2E51B8-31B6-48DB-969D-C7AA0688B64F}" srcId="{C73F152F-1708-4739-8DA2-0D369C0A524E}" destId="{D769779E-EDF7-4A5A-A0A2-AB6956F64AED}" srcOrd="2" destOrd="0" parTransId="{51464654-508F-484C-B904-B5712B893241}" sibTransId="{1AB498FD-EB59-41D5-B5F8-DB7233FDA102}"/>
    <dgm:cxn modelId="{37F738E8-BD73-4393-B3DC-076A0A136083}" srcId="{C73F152F-1708-4739-8DA2-0D369C0A524E}" destId="{590CEF00-2F3B-4C5E-B984-32EE3052D6F5}" srcOrd="1" destOrd="0" parTransId="{3F58792C-BBD5-4CC5-B9DA-5FCEB1509457}" sibTransId="{B7A0C693-4F27-46DC-8770-821D65F186F1}"/>
    <dgm:cxn modelId="{B31490FD-5A73-463C-8BA8-EF173EDABA85}" type="presOf" srcId="{D769779E-EDF7-4A5A-A0A2-AB6956F64AED}" destId="{DD732D85-D250-42C3-939F-6289BDA5095B}" srcOrd="0" destOrd="0" presId="urn:microsoft.com/office/officeart/2005/8/layout/chevron1"/>
    <dgm:cxn modelId="{6B7896BA-7837-4CCE-9CFF-9ED3CF7E2AD8}" type="presParOf" srcId="{723F20FB-3FD2-4037-836C-6DAE1DD8E9B7}" destId="{587857A3-3966-4D8F-AFD6-452CEAA5646E}" srcOrd="0" destOrd="0" presId="urn:microsoft.com/office/officeart/2005/8/layout/chevron1"/>
    <dgm:cxn modelId="{78529561-4321-4F52-8175-E68C10C1ABFF}" type="presParOf" srcId="{723F20FB-3FD2-4037-836C-6DAE1DD8E9B7}" destId="{BF66E8D8-5723-4E57-AD3E-295948BE9989}" srcOrd="1" destOrd="0" presId="urn:microsoft.com/office/officeart/2005/8/layout/chevron1"/>
    <dgm:cxn modelId="{7F2858DA-8731-4A0C-9555-573120BA2835}" type="presParOf" srcId="{723F20FB-3FD2-4037-836C-6DAE1DD8E9B7}" destId="{3FCFF36C-B457-4915-BCC2-F0A072414847}" srcOrd="2" destOrd="0" presId="urn:microsoft.com/office/officeart/2005/8/layout/chevron1"/>
    <dgm:cxn modelId="{D864CA0E-76FC-4D9E-BD52-ABBEC6DD3B6B}" type="presParOf" srcId="{723F20FB-3FD2-4037-836C-6DAE1DD8E9B7}" destId="{C2E42DD0-ABC7-4ADA-A201-3409426114F2}" srcOrd="3" destOrd="0" presId="urn:microsoft.com/office/officeart/2005/8/layout/chevron1"/>
    <dgm:cxn modelId="{F77EE451-76CF-4D1A-92E1-0388B6608563}" type="presParOf" srcId="{723F20FB-3FD2-4037-836C-6DAE1DD8E9B7}" destId="{DD732D85-D250-42C3-939F-6289BDA5095B}" srcOrd="4" destOrd="0" presId="urn:microsoft.com/office/officeart/2005/8/layout/chevron1"/>
    <dgm:cxn modelId="{8DA4E018-A4ED-4532-B8A4-20C32FC37DD7}" type="presParOf" srcId="{723F20FB-3FD2-4037-836C-6DAE1DD8E9B7}" destId="{E3A187CD-5F51-402B-94ED-8C451C4CAD1D}" srcOrd="5" destOrd="0" presId="urn:microsoft.com/office/officeart/2005/8/layout/chevron1"/>
    <dgm:cxn modelId="{7EF146B0-097A-4EDA-A156-9AC03B0B6F99}" type="presParOf" srcId="{723F20FB-3FD2-4037-836C-6DAE1DD8E9B7}" destId="{112395AC-6FAF-4063-8158-2885E5A1F045}" srcOrd="6"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F8256D1-9489-4A8F-9FA4-04086241DEF4}" type="doc">
      <dgm:prSet loTypeId="urn:microsoft.com/office/officeart/2005/8/layout/process1" loCatId="process" qsTypeId="urn:microsoft.com/office/officeart/2005/8/quickstyle/simple1" qsCatId="simple" csTypeId="urn:microsoft.com/office/officeart/2005/8/colors/accent1_2" csCatId="accent1" phldr="1"/>
      <dgm:spPr/>
    </dgm:pt>
    <dgm:pt modelId="{1033DC90-2E0F-4659-AB28-8D00559F501D}">
      <dgm:prSet phldrT="[テキスト]" custT="1"/>
      <dgm:spPr>
        <a:solidFill>
          <a:schemeClr val="accent3">
            <a:lumMod val="60000"/>
            <a:lumOff val="40000"/>
          </a:schemeClr>
        </a:solidFill>
      </dgm:spPr>
      <dgm:t>
        <a:bodyPr/>
        <a:lstStyle/>
        <a:p>
          <a:r>
            <a:rPr kumimoji="1" lang="ja-JP" altLang="en-US" sz="2000" dirty="0">
              <a:solidFill>
                <a:schemeClr val="tx1"/>
              </a:solidFill>
            </a:rPr>
            <a:t>肺炎で入院加療</a:t>
          </a:r>
        </a:p>
      </dgm:t>
    </dgm:pt>
    <dgm:pt modelId="{16BD21DB-AF5C-4D5D-AFD1-C5626AC22B6C}" type="parTrans" cxnId="{FDD45D57-F474-4377-BE4F-FDDA791F9856}">
      <dgm:prSet/>
      <dgm:spPr/>
      <dgm:t>
        <a:bodyPr/>
        <a:lstStyle/>
        <a:p>
          <a:endParaRPr kumimoji="1" lang="ja-JP" altLang="en-US"/>
        </a:p>
      </dgm:t>
    </dgm:pt>
    <dgm:pt modelId="{33F38412-5501-4E4B-A17E-6A15C3A6BD61}" type="sibTrans" cxnId="{FDD45D57-F474-4377-BE4F-FDDA791F9856}">
      <dgm:prSet/>
      <dgm:spPr>
        <a:solidFill>
          <a:schemeClr val="accent3">
            <a:lumMod val="40000"/>
            <a:lumOff val="60000"/>
          </a:schemeClr>
        </a:solidFill>
      </dgm:spPr>
      <dgm:t>
        <a:bodyPr/>
        <a:lstStyle/>
        <a:p>
          <a:endParaRPr kumimoji="1" lang="ja-JP" altLang="en-US"/>
        </a:p>
      </dgm:t>
    </dgm:pt>
    <dgm:pt modelId="{2E799A61-8D01-4691-88CD-E5A0C38CDFC8}">
      <dgm:prSet phldrT="[テキスト]" custT="1"/>
      <dgm:spPr>
        <a:solidFill>
          <a:schemeClr val="accent3">
            <a:lumMod val="60000"/>
            <a:lumOff val="40000"/>
          </a:schemeClr>
        </a:solidFill>
      </dgm:spPr>
      <dgm:t>
        <a:bodyPr/>
        <a:lstStyle/>
        <a:p>
          <a:pPr algn="ctr"/>
          <a:r>
            <a:rPr kumimoji="1" lang="ja-JP" altLang="en-US" sz="2000" dirty="0">
              <a:solidFill>
                <a:schemeClr val="tx1"/>
              </a:solidFill>
              <a:latin typeface="+mn-ea"/>
              <a:ea typeface="+mn-ea"/>
            </a:rPr>
            <a:t>再び肺炎で入院</a:t>
          </a:r>
          <a:endParaRPr kumimoji="1" lang="en-US" altLang="ja-JP" sz="2000" dirty="0">
            <a:solidFill>
              <a:schemeClr val="tx1"/>
            </a:solidFill>
            <a:latin typeface="+mn-ea"/>
            <a:ea typeface="+mn-ea"/>
          </a:endParaRPr>
        </a:p>
        <a:p>
          <a:pPr algn="l"/>
          <a:r>
            <a:rPr kumimoji="1" lang="ja-JP" altLang="en-US" sz="1400" dirty="0">
              <a:solidFill>
                <a:schemeClr val="tx1"/>
              </a:solidFill>
              <a:latin typeface="+mn-ea"/>
              <a:ea typeface="+mn-ea"/>
            </a:rPr>
            <a:t>・入院料等の通則では、一連の入院となる。</a:t>
          </a:r>
          <a:endParaRPr kumimoji="1" lang="en-US" altLang="ja-JP" sz="1400" dirty="0">
            <a:solidFill>
              <a:schemeClr val="tx1"/>
            </a:solidFill>
            <a:latin typeface="+mn-ea"/>
            <a:ea typeface="+mn-ea"/>
          </a:endParaRPr>
        </a:p>
        <a:p>
          <a:pPr algn="l"/>
          <a:r>
            <a:rPr kumimoji="1" lang="ja-JP" altLang="en-US" sz="1400" dirty="0">
              <a:solidFill>
                <a:schemeClr val="tx1"/>
              </a:solidFill>
              <a:latin typeface="+mn-ea"/>
              <a:ea typeface="+mn-ea"/>
            </a:rPr>
            <a:t>・</a:t>
          </a:r>
          <a:r>
            <a:rPr kumimoji="1" lang="en-US" altLang="ja-JP" sz="1400" dirty="0">
              <a:solidFill>
                <a:schemeClr val="tx1"/>
              </a:solidFill>
              <a:latin typeface="+mn-ea"/>
              <a:ea typeface="+mn-ea"/>
            </a:rPr>
            <a:t>DPC/PDPS</a:t>
          </a:r>
          <a:r>
            <a:rPr kumimoji="1" lang="ja-JP" altLang="en-US" sz="1400" dirty="0">
              <a:solidFill>
                <a:schemeClr val="tx1"/>
              </a:solidFill>
              <a:latin typeface="+mn-ea"/>
              <a:ea typeface="+mn-ea"/>
            </a:rPr>
            <a:t>においては、一連では無い入院として診断群分類の点数を算定する。</a:t>
          </a:r>
        </a:p>
      </dgm:t>
    </dgm:pt>
    <dgm:pt modelId="{F868425E-1C28-4767-BF4B-CAF40730E896}" type="parTrans" cxnId="{AA04801E-6075-4041-A8D8-8AC035AE13A3}">
      <dgm:prSet/>
      <dgm:spPr/>
      <dgm:t>
        <a:bodyPr/>
        <a:lstStyle/>
        <a:p>
          <a:endParaRPr kumimoji="1" lang="ja-JP" altLang="en-US"/>
        </a:p>
      </dgm:t>
    </dgm:pt>
    <dgm:pt modelId="{C92FC430-8118-4F1B-93CC-A197C3FD93E5}" type="sibTrans" cxnId="{AA04801E-6075-4041-A8D8-8AC035AE13A3}">
      <dgm:prSet/>
      <dgm:spPr/>
      <dgm:t>
        <a:bodyPr/>
        <a:lstStyle/>
        <a:p>
          <a:endParaRPr kumimoji="1" lang="ja-JP" altLang="en-US"/>
        </a:p>
      </dgm:t>
    </dgm:pt>
    <dgm:pt modelId="{24AA0C42-4877-4FD7-8072-100B1F6B761A}" type="pres">
      <dgm:prSet presAssocID="{2F8256D1-9489-4A8F-9FA4-04086241DEF4}" presName="Name0" presStyleCnt="0">
        <dgm:presLayoutVars>
          <dgm:dir/>
          <dgm:resizeHandles val="exact"/>
        </dgm:presLayoutVars>
      </dgm:prSet>
      <dgm:spPr/>
    </dgm:pt>
    <dgm:pt modelId="{8C54B800-93FE-4C9F-813F-6012D506E5C9}" type="pres">
      <dgm:prSet presAssocID="{1033DC90-2E0F-4659-AB28-8D00559F501D}" presName="node" presStyleLbl="node1" presStyleIdx="0" presStyleCnt="2">
        <dgm:presLayoutVars>
          <dgm:bulletEnabled val="1"/>
        </dgm:presLayoutVars>
      </dgm:prSet>
      <dgm:spPr/>
    </dgm:pt>
    <dgm:pt modelId="{40234FF5-98B8-4A3A-9698-4926D1FD74A3}" type="pres">
      <dgm:prSet presAssocID="{33F38412-5501-4E4B-A17E-6A15C3A6BD61}" presName="sibTrans" presStyleLbl="sibTrans2D1" presStyleIdx="0" presStyleCnt="1" custScaleX="117405"/>
      <dgm:spPr/>
    </dgm:pt>
    <dgm:pt modelId="{C0CB0F3B-624C-46B4-98AA-1CD1BB47426D}" type="pres">
      <dgm:prSet presAssocID="{33F38412-5501-4E4B-A17E-6A15C3A6BD61}" presName="connectorText" presStyleLbl="sibTrans2D1" presStyleIdx="0" presStyleCnt="1"/>
      <dgm:spPr/>
    </dgm:pt>
    <dgm:pt modelId="{45A1BFB6-28BB-47A4-9239-1E8E948FCE6E}" type="pres">
      <dgm:prSet presAssocID="{2E799A61-8D01-4691-88CD-E5A0C38CDFC8}" presName="node" presStyleLbl="node1" presStyleIdx="1" presStyleCnt="2">
        <dgm:presLayoutVars>
          <dgm:bulletEnabled val="1"/>
        </dgm:presLayoutVars>
      </dgm:prSet>
      <dgm:spPr/>
    </dgm:pt>
  </dgm:ptLst>
  <dgm:cxnLst>
    <dgm:cxn modelId="{AA04801E-6075-4041-A8D8-8AC035AE13A3}" srcId="{2F8256D1-9489-4A8F-9FA4-04086241DEF4}" destId="{2E799A61-8D01-4691-88CD-E5A0C38CDFC8}" srcOrd="1" destOrd="0" parTransId="{F868425E-1C28-4767-BF4B-CAF40730E896}" sibTransId="{C92FC430-8118-4F1B-93CC-A197C3FD93E5}"/>
    <dgm:cxn modelId="{7433D03A-C96E-413E-9938-565D1425B6A8}" type="presOf" srcId="{33F38412-5501-4E4B-A17E-6A15C3A6BD61}" destId="{C0CB0F3B-624C-46B4-98AA-1CD1BB47426D}" srcOrd="1" destOrd="0" presId="urn:microsoft.com/office/officeart/2005/8/layout/process1"/>
    <dgm:cxn modelId="{452C8A54-0BFC-4692-8CD7-4F73641F49B3}" type="presOf" srcId="{33F38412-5501-4E4B-A17E-6A15C3A6BD61}" destId="{40234FF5-98B8-4A3A-9698-4926D1FD74A3}" srcOrd="0" destOrd="0" presId="urn:microsoft.com/office/officeart/2005/8/layout/process1"/>
    <dgm:cxn modelId="{FDD45D57-F474-4377-BE4F-FDDA791F9856}" srcId="{2F8256D1-9489-4A8F-9FA4-04086241DEF4}" destId="{1033DC90-2E0F-4659-AB28-8D00559F501D}" srcOrd="0" destOrd="0" parTransId="{16BD21DB-AF5C-4D5D-AFD1-C5626AC22B6C}" sibTransId="{33F38412-5501-4E4B-A17E-6A15C3A6BD61}"/>
    <dgm:cxn modelId="{EFA2A579-5369-4730-B58A-F141E2CEFBC6}" type="presOf" srcId="{1033DC90-2E0F-4659-AB28-8D00559F501D}" destId="{8C54B800-93FE-4C9F-813F-6012D506E5C9}" srcOrd="0" destOrd="0" presId="urn:microsoft.com/office/officeart/2005/8/layout/process1"/>
    <dgm:cxn modelId="{3887C186-A0B6-4671-97C5-C5E5C9450B30}" type="presOf" srcId="{2E799A61-8D01-4691-88CD-E5A0C38CDFC8}" destId="{45A1BFB6-28BB-47A4-9239-1E8E948FCE6E}" srcOrd="0" destOrd="0" presId="urn:microsoft.com/office/officeart/2005/8/layout/process1"/>
    <dgm:cxn modelId="{EE23548C-B89F-4365-9B6F-210B7FD07592}" type="presOf" srcId="{2F8256D1-9489-4A8F-9FA4-04086241DEF4}" destId="{24AA0C42-4877-4FD7-8072-100B1F6B761A}" srcOrd="0" destOrd="0" presId="urn:microsoft.com/office/officeart/2005/8/layout/process1"/>
    <dgm:cxn modelId="{F23A3F8D-0568-4F2E-970B-E7F433C35E13}" type="presParOf" srcId="{24AA0C42-4877-4FD7-8072-100B1F6B761A}" destId="{8C54B800-93FE-4C9F-813F-6012D506E5C9}" srcOrd="0" destOrd="0" presId="urn:microsoft.com/office/officeart/2005/8/layout/process1"/>
    <dgm:cxn modelId="{4FBC4C9F-0DC3-435F-A47C-E6A9F30D0E63}" type="presParOf" srcId="{24AA0C42-4877-4FD7-8072-100B1F6B761A}" destId="{40234FF5-98B8-4A3A-9698-4926D1FD74A3}" srcOrd="1" destOrd="0" presId="urn:microsoft.com/office/officeart/2005/8/layout/process1"/>
    <dgm:cxn modelId="{C81F7AD0-E3A8-4CC6-BE9F-13DBAC1CD635}" type="presParOf" srcId="{40234FF5-98B8-4A3A-9698-4926D1FD74A3}" destId="{C0CB0F3B-624C-46B4-98AA-1CD1BB47426D}" srcOrd="0" destOrd="0" presId="urn:microsoft.com/office/officeart/2005/8/layout/process1"/>
    <dgm:cxn modelId="{B7890091-97D6-4B56-BFF4-D8CA491386F8}" type="presParOf" srcId="{24AA0C42-4877-4FD7-8072-100B1F6B761A}" destId="{45A1BFB6-28BB-47A4-9239-1E8E948FCE6E}"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A10C461-E8D8-4D63-9753-D1DD5824D253}" type="doc">
      <dgm:prSet loTypeId="urn:microsoft.com/office/officeart/2005/8/layout/chevron1" loCatId="process" qsTypeId="urn:microsoft.com/office/officeart/2005/8/quickstyle/simple1" qsCatId="simple" csTypeId="urn:microsoft.com/office/officeart/2005/8/colors/accent1_2" csCatId="accent1" phldr="1"/>
      <dgm:spPr/>
    </dgm:pt>
    <dgm:pt modelId="{5EEA1E64-6E96-4F61-8390-3AEE2AE1E0CF}">
      <dgm:prSet phldrT="[テキスト]" custT="1"/>
      <dgm:spPr/>
      <dgm:t>
        <a:bodyPr/>
        <a:lstStyle/>
        <a:p>
          <a:r>
            <a:rPr kumimoji="1" lang="ja-JP" altLang="en-US" sz="1200" dirty="0"/>
            <a:t>点滴</a:t>
          </a:r>
        </a:p>
      </dgm:t>
    </dgm:pt>
    <dgm:pt modelId="{1F132717-407B-47DB-99A0-DE0AB3A5F44F}" type="parTrans" cxnId="{DD067D0D-E47B-4A1B-BA73-412D40345569}">
      <dgm:prSet/>
      <dgm:spPr/>
      <dgm:t>
        <a:bodyPr/>
        <a:lstStyle/>
        <a:p>
          <a:endParaRPr kumimoji="1" lang="ja-JP" altLang="en-US" sz="1200"/>
        </a:p>
      </dgm:t>
    </dgm:pt>
    <dgm:pt modelId="{1C705FE9-6AFE-4624-8E2D-B4050C219A99}" type="sibTrans" cxnId="{DD067D0D-E47B-4A1B-BA73-412D40345569}">
      <dgm:prSet/>
      <dgm:spPr/>
      <dgm:t>
        <a:bodyPr/>
        <a:lstStyle/>
        <a:p>
          <a:endParaRPr kumimoji="1" lang="ja-JP" altLang="en-US" sz="1200"/>
        </a:p>
      </dgm:t>
    </dgm:pt>
    <dgm:pt modelId="{B36100CF-4CD3-4A5A-9C81-DE7FF0A68D16}">
      <dgm:prSet phldrT="[テキスト]" custT="1"/>
      <dgm:spPr/>
      <dgm:t>
        <a:bodyPr/>
        <a:lstStyle/>
        <a:p>
          <a:r>
            <a:rPr kumimoji="1" lang="ja-JP" altLang="en-US" sz="1200" dirty="0"/>
            <a:t>点滴</a:t>
          </a:r>
        </a:p>
      </dgm:t>
    </dgm:pt>
    <dgm:pt modelId="{D9787605-0168-4936-9202-3C185A10FC16}" type="parTrans" cxnId="{1ABB1C19-C7C2-4CE6-B59A-4B680F36C43E}">
      <dgm:prSet/>
      <dgm:spPr/>
      <dgm:t>
        <a:bodyPr/>
        <a:lstStyle/>
        <a:p>
          <a:endParaRPr kumimoji="1" lang="ja-JP" altLang="en-US" sz="1200"/>
        </a:p>
      </dgm:t>
    </dgm:pt>
    <dgm:pt modelId="{52D86DD1-9003-432F-9A1C-025C0372B900}" type="sibTrans" cxnId="{1ABB1C19-C7C2-4CE6-B59A-4B680F36C43E}">
      <dgm:prSet/>
      <dgm:spPr/>
      <dgm:t>
        <a:bodyPr/>
        <a:lstStyle/>
        <a:p>
          <a:endParaRPr kumimoji="1" lang="ja-JP" altLang="en-US" sz="1200"/>
        </a:p>
      </dgm:t>
    </dgm:pt>
    <dgm:pt modelId="{2095C6C5-5570-49A1-91D1-C87CAEB56FB3}">
      <dgm:prSet phldrT="[テキスト]" custT="1"/>
      <dgm:spPr/>
      <dgm:t>
        <a:bodyPr/>
        <a:lstStyle/>
        <a:p>
          <a:r>
            <a:rPr kumimoji="1" lang="ja-JP" altLang="en-US" sz="1200" dirty="0"/>
            <a:t>点滴</a:t>
          </a:r>
        </a:p>
      </dgm:t>
    </dgm:pt>
    <dgm:pt modelId="{63144140-AD98-4A79-BD0B-1877D1B309EC}" type="parTrans" cxnId="{FACFCC9B-1E57-4415-BED5-754CE11140BE}">
      <dgm:prSet/>
      <dgm:spPr/>
      <dgm:t>
        <a:bodyPr/>
        <a:lstStyle/>
        <a:p>
          <a:endParaRPr kumimoji="1" lang="ja-JP" altLang="en-US" sz="1200"/>
        </a:p>
      </dgm:t>
    </dgm:pt>
    <dgm:pt modelId="{D3310F52-5DF6-4001-B07C-3C327DE827F2}" type="sibTrans" cxnId="{FACFCC9B-1E57-4415-BED5-754CE11140BE}">
      <dgm:prSet/>
      <dgm:spPr/>
      <dgm:t>
        <a:bodyPr/>
        <a:lstStyle/>
        <a:p>
          <a:endParaRPr kumimoji="1" lang="ja-JP" altLang="en-US" sz="1200"/>
        </a:p>
      </dgm:t>
    </dgm:pt>
    <dgm:pt modelId="{3A1CCE39-92AE-4AB3-83DE-EE7F15E6F0E1}">
      <dgm:prSet custT="1"/>
      <dgm:spPr>
        <a:solidFill>
          <a:schemeClr val="bg1"/>
        </a:solidFill>
        <a:ln>
          <a:solidFill>
            <a:srgbClr val="0070C0"/>
          </a:solidFill>
        </a:ln>
      </dgm:spPr>
      <dgm:t>
        <a:bodyPr/>
        <a:lstStyle/>
        <a:p>
          <a:r>
            <a:rPr kumimoji="1" lang="ja-JP" altLang="en-US" sz="1200" dirty="0">
              <a:solidFill>
                <a:srgbClr val="0070C0"/>
              </a:solidFill>
            </a:rPr>
            <a:t>休薬</a:t>
          </a:r>
        </a:p>
      </dgm:t>
    </dgm:pt>
    <dgm:pt modelId="{0C2D425E-8980-45FF-9EBE-21B5D622357D}" type="parTrans" cxnId="{4869E72E-0AB1-4735-BB61-F319C2A14E43}">
      <dgm:prSet/>
      <dgm:spPr/>
      <dgm:t>
        <a:bodyPr/>
        <a:lstStyle/>
        <a:p>
          <a:endParaRPr kumimoji="1" lang="ja-JP" altLang="en-US" sz="1200"/>
        </a:p>
      </dgm:t>
    </dgm:pt>
    <dgm:pt modelId="{7D93CE3D-152C-465C-8466-DBFCF9885F70}" type="sibTrans" cxnId="{4869E72E-0AB1-4735-BB61-F319C2A14E43}">
      <dgm:prSet/>
      <dgm:spPr/>
      <dgm:t>
        <a:bodyPr/>
        <a:lstStyle/>
        <a:p>
          <a:endParaRPr kumimoji="1" lang="ja-JP" altLang="en-US" sz="1200"/>
        </a:p>
      </dgm:t>
    </dgm:pt>
    <dgm:pt modelId="{B8051E5E-74B7-4E09-B649-DEA124B6D40B}">
      <dgm:prSet custT="1"/>
      <dgm:spPr/>
      <dgm:t>
        <a:bodyPr/>
        <a:lstStyle/>
        <a:p>
          <a:r>
            <a:rPr kumimoji="1" lang="ja-JP" altLang="en-US" sz="1200" dirty="0"/>
            <a:t>点滴</a:t>
          </a:r>
        </a:p>
      </dgm:t>
    </dgm:pt>
    <dgm:pt modelId="{7F4CCDA6-966A-42EC-A59F-15465E5BC06A}" type="parTrans" cxnId="{7BD67E17-A1C3-41FE-A5CE-3799718C5F9F}">
      <dgm:prSet/>
      <dgm:spPr/>
      <dgm:t>
        <a:bodyPr/>
        <a:lstStyle/>
        <a:p>
          <a:endParaRPr kumimoji="1" lang="ja-JP" altLang="en-US" sz="1200"/>
        </a:p>
      </dgm:t>
    </dgm:pt>
    <dgm:pt modelId="{CF43CD4E-3CB2-431F-9B8E-E9C0C89E71B4}" type="sibTrans" cxnId="{7BD67E17-A1C3-41FE-A5CE-3799718C5F9F}">
      <dgm:prSet/>
      <dgm:spPr/>
      <dgm:t>
        <a:bodyPr/>
        <a:lstStyle/>
        <a:p>
          <a:endParaRPr kumimoji="1" lang="ja-JP" altLang="en-US" sz="1200"/>
        </a:p>
      </dgm:t>
    </dgm:pt>
    <dgm:pt modelId="{5C9C0B4E-D23B-4EF5-A221-241DE0E2F2B5}">
      <dgm:prSet custT="1"/>
      <dgm:spPr>
        <a:solidFill>
          <a:schemeClr val="bg1"/>
        </a:solidFill>
        <a:ln>
          <a:solidFill>
            <a:srgbClr val="0070C0"/>
          </a:solidFill>
        </a:ln>
      </dgm:spPr>
      <dgm:t>
        <a:bodyPr/>
        <a:lstStyle/>
        <a:p>
          <a:r>
            <a:rPr kumimoji="1" lang="ja-JP" altLang="en-US" sz="1200" dirty="0">
              <a:solidFill>
                <a:srgbClr val="0070C0"/>
              </a:solidFill>
            </a:rPr>
            <a:t>休薬</a:t>
          </a:r>
        </a:p>
      </dgm:t>
    </dgm:pt>
    <dgm:pt modelId="{30A55274-333A-486D-A2FF-2FD621B67169}" type="parTrans" cxnId="{E9EB0487-F61F-4873-B3F5-0AAE01298793}">
      <dgm:prSet/>
      <dgm:spPr/>
      <dgm:t>
        <a:bodyPr/>
        <a:lstStyle/>
        <a:p>
          <a:endParaRPr kumimoji="1" lang="ja-JP" altLang="en-US" sz="1200"/>
        </a:p>
      </dgm:t>
    </dgm:pt>
    <dgm:pt modelId="{B1DD2805-3B48-474E-8C61-DF4A6F70D421}" type="sibTrans" cxnId="{E9EB0487-F61F-4873-B3F5-0AAE01298793}">
      <dgm:prSet/>
      <dgm:spPr/>
      <dgm:t>
        <a:bodyPr/>
        <a:lstStyle/>
        <a:p>
          <a:endParaRPr kumimoji="1" lang="ja-JP" altLang="en-US" sz="1200"/>
        </a:p>
      </dgm:t>
    </dgm:pt>
    <dgm:pt modelId="{6AA76C9E-B820-4EF5-ACE5-F7BA6AC70ABB}">
      <dgm:prSet custT="1"/>
      <dgm:spPr/>
      <dgm:t>
        <a:bodyPr/>
        <a:lstStyle/>
        <a:p>
          <a:r>
            <a:rPr kumimoji="1" lang="ja-JP" altLang="en-US" sz="1200" dirty="0"/>
            <a:t>点滴</a:t>
          </a:r>
        </a:p>
      </dgm:t>
    </dgm:pt>
    <dgm:pt modelId="{03A41403-62C4-4DBC-98F4-EEC69F30F8FB}" type="parTrans" cxnId="{7324FD6F-1379-4975-BDA2-AFD1D76B86F3}">
      <dgm:prSet/>
      <dgm:spPr/>
      <dgm:t>
        <a:bodyPr/>
        <a:lstStyle/>
        <a:p>
          <a:endParaRPr kumimoji="1" lang="ja-JP" altLang="en-US" sz="1200"/>
        </a:p>
      </dgm:t>
    </dgm:pt>
    <dgm:pt modelId="{5D18095F-603F-4072-9D6E-BAD749AC08B1}" type="sibTrans" cxnId="{7324FD6F-1379-4975-BDA2-AFD1D76B86F3}">
      <dgm:prSet/>
      <dgm:spPr/>
      <dgm:t>
        <a:bodyPr/>
        <a:lstStyle/>
        <a:p>
          <a:endParaRPr kumimoji="1" lang="ja-JP" altLang="en-US" sz="1200"/>
        </a:p>
      </dgm:t>
    </dgm:pt>
    <dgm:pt modelId="{8FB6689F-BB59-4D52-A91C-2AA664697F3A}">
      <dgm:prSet custT="1"/>
      <dgm:spPr/>
      <dgm:t>
        <a:bodyPr/>
        <a:lstStyle/>
        <a:p>
          <a:endParaRPr kumimoji="1" lang="ja-JP" altLang="en-US" sz="1200" dirty="0"/>
        </a:p>
      </dgm:t>
    </dgm:pt>
    <dgm:pt modelId="{A6183B13-42A1-44A3-95A5-6A711A5F97D9}" type="parTrans" cxnId="{37C40F23-57FD-4029-B226-3B16217D26B2}">
      <dgm:prSet/>
      <dgm:spPr/>
      <dgm:t>
        <a:bodyPr/>
        <a:lstStyle/>
        <a:p>
          <a:endParaRPr kumimoji="1" lang="ja-JP" altLang="en-US" sz="1200"/>
        </a:p>
      </dgm:t>
    </dgm:pt>
    <dgm:pt modelId="{C0FEBA6A-C4B2-4705-9A09-CE59EDE415BD}" type="sibTrans" cxnId="{37C40F23-57FD-4029-B226-3B16217D26B2}">
      <dgm:prSet/>
      <dgm:spPr/>
      <dgm:t>
        <a:bodyPr/>
        <a:lstStyle/>
        <a:p>
          <a:endParaRPr kumimoji="1" lang="ja-JP" altLang="en-US" sz="1200"/>
        </a:p>
      </dgm:t>
    </dgm:pt>
    <dgm:pt modelId="{6D4EE5B9-57B4-4DB3-8738-9BF935B81DB8}">
      <dgm:prSet custT="1"/>
      <dgm:spPr/>
      <dgm:t>
        <a:bodyPr/>
        <a:lstStyle/>
        <a:p>
          <a:endParaRPr kumimoji="1" lang="ja-JP" altLang="en-US" sz="1200" dirty="0"/>
        </a:p>
      </dgm:t>
    </dgm:pt>
    <dgm:pt modelId="{38225E98-DD46-41AF-9B06-0D5522F9B299}" type="parTrans" cxnId="{07E16CFB-CDD9-4853-98E8-425F9E52BACA}">
      <dgm:prSet/>
      <dgm:spPr/>
      <dgm:t>
        <a:bodyPr/>
        <a:lstStyle/>
        <a:p>
          <a:endParaRPr kumimoji="1" lang="ja-JP" altLang="en-US" sz="1200"/>
        </a:p>
      </dgm:t>
    </dgm:pt>
    <dgm:pt modelId="{F17341C1-5E99-41B2-811C-61A1B1F84FBF}" type="sibTrans" cxnId="{07E16CFB-CDD9-4853-98E8-425F9E52BACA}">
      <dgm:prSet/>
      <dgm:spPr/>
      <dgm:t>
        <a:bodyPr/>
        <a:lstStyle/>
        <a:p>
          <a:endParaRPr kumimoji="1" lang="ja-JP" altLang="en-US" sz="1200"/>
        </a:p>
      </dgm:t>
    </dgm:pt>
    <dgm:pt modelId="{DBB29F74-A275-4BC9-95E7-7DC185673ABE}">
      <dgm:prSet/>
      <dgm:spPr/>
      <dgm:t>
        <a:bodyPr/>
        <a:lstStyle/>
        <a:p>
          <a:endParaRPr kumimoji="1" lang="ja-JP" altLang="en-US"/>
        </a:p>
      </dgm:t>
    </dgm:pt>
    <dgm:pt modelId="{F894343D-270D-4F90-A3EE-A24C1B96A599}" type="parTrans" cxnId="{77D24D74-AEAB-4C45-A82A-BB6279026860}">
      <dgm:prSet/>
      <dgm:spPr/>
      <dgm:t>
        <a:bodyPr/>
        <a:lstStyle/>
        <a:p>
          <a:endParaRPr kumimoji="1" lang="ja-JP" altLang="en-US"/>
        </a:p>
      </dgm:t>
    </dgm:pt>
    <dgm:pt modelId="{9CB548C0-4AE1-4B98-8C8D-0446C5E0D82A}" type="sibTrans" cxnId="{77D24D74-AEAB-4C45-A82A-BB6279026860}">
      <dgm:prSet/>
      <dgm:spPr/>
      <dgm:t>
        <a:bodyPr/>
        <a:lstStyle/>
        <a:p>
          <a:endParaRPr kumimoji="1" lang="ja-JP" altLang="en-US"/>
        </a:p>
      </dgm:t>
    </dgm:pt>
    <dgm:pt modelId="{364676DE-BDF4-474D-84C4-CBD8652607B4}" type="pres">
      <dgm:prSet presAssocID="{0A10C461-E8D8-4D63-9753-D1DD5824D253}" presName="Name0" presStyleCnt="0">
        <dgm:presLayoutVars>
          <dgm:dir/>
          <dgm:animLvl val="lvl"/>
          <dgm:resizeHandles val="exact"/>
        </dgm:presLayoutVars>
      </dgm:prSet>
      <dgm:spPr/>
    </dgm:pt>
    <dgm:pt modelId="{487AF3D0-EB08-47A6-92A2-E797247CE92D}" type="pres">
      <dgm:prSet presAssocID="{5EEA1E64-6E96-4F61-8390-3AEE2AE1E0CF}" presName="parTxOnly" presStyleLbl="node1" presStyleIdx="0" presStyleCnt="10">
        <dgm:presLayoutVars>
          <dgm:chMax val="0"/>
          <dgm:chPref val="0"/>
          <dgm:bulletEnabled val="1"/>
        </dgm:presLayoutVars>
      </dgm:prSet>
      <dgm:spPr/>
    </dgm:pt>
    <dgm:pt modelId="{E08BD799-DEA7-44D3-8A11-3C40429102F6}" type="pres">
      <dgm:prSet presAssocID="{1C705FE9-6AFE-4624-8E2D-B4050C219A99}" presName="parTxOnlySpace" presStyleCnt="0"/>
      <dgm:spPr/>
    </dgm:pt>
    <dgm:pt modelId="{4FC71D85-59FC-4AB0-BECB-2F9730185E65}" type="pres">
      <dgm:prSet presAssocID="{B36100CF-4CD3-4A5A-9C81-DE7FF0A68D16}" presName="parTxOnly" presStyleLbl="node1" presStyleIdx="1" presStyleCnt="10">
        <dgm:presLayoutVars>
          <dgm:chMax val="0"/>
          <dgm:chPref val="0"/>
          <dgm:bulletEnabled val="1"/>
        </dgm:presLayoutVars>
      </dgm:prSet>
      <dgm:spPr/>
    </dgm:pt>
    <dgm:pt modelId="{4D92FF02-CAC0-4728-8AA0-30120666620E}" type="pres">
      <dgm:prSet presAssocID="{52D86DD1-9003-432F-9A1C-025C0372B900}" presName="parTxOnlySpace" presStyleCnt="0"/>
      <dgm:spPr/>
    </dgm:pt>
    <dgm:pt modelId="{5684B596-3D19-4343-8603-45AB3DDD7962}" type="pres">
      <dgm:prSet presAssocID="{3A1CCE39-92AE-4AB3-83DE-EE7F15E6F0E1}" presName="parTxOnly" presStyleLbl="node1" presStyleIdx="2" presStyleCnt="10">
        <dgm:presLayoutVars>
          <dgm:chMax val="0"/>
          <dgm:chPref val="0"/>
          <dgm:bulletEnabled val="1"/>
        </dgm:presLayoutVars>
      </dgm:prSet>
      <dgm:spPr/>
    </dgm:pt>
    <dgm:pt modelId="{80EB809A-6089-4271-8167-A4E1F7E2773D}" type="pres">
      <dgm:prSet presAssocID="{7D93CE3D-152C-465C-8466-DBFCF9885F70}" presName="parTxOnlySpace" presStyleCnt="0"/>
      <dgm:spPr/>
    </dgm:pt>
    <dgm:pt modelId="{20615244-B7C4-4FF3-87C3-A5CA2864E2BA}" type="pres">
      <dgm:prSet presAssocID="{B8051E5E-74B7-4E09-B649-DEA124B6D40B}" presName="parTxOnly" presStyleLbl="node1" presStyleIdx="3" presStyleCnt="10">
        <dgm:presLayoutVars>
          <dgm:chMax val="0"/>
          <dgm:chPref val="0"/>
          <dgm:bulletEnabled val="1"/>
        </dgm:presLayoutVars>
      </dgm:prSet>
      <dgm:spPr/>
    </dgm:pt>
    <dgm:pt modelId="{DCB9B0B1-8D7E-42D0-AC5E-F32EE8CABCE6}" type="pres">
      <dgm:prSet presAssocID="{CF43CD4E-3CB2-431F-9B8E-E9C0C89E71B4}" presName="parTxOnlySpace" presStyleCnt="0"/>
      <dgm:spPr/>
    </dgm:pt>
    <dgm:pt modelId="{2EDA3FBE-EFD2-4645-9E2D-809F620BE4A2}" type="pres">
      <dgm:prSet presAssocID="{2095C6C5-5570-49A1-91D1-C87CAEB56FB3}" presName="parTxOnly" presStyleLbl="node1" presStyleIdx="4" presStyleCnt="10">
        <dgm:presLayoutVars>
          <dgm:chMax val="0"/>
          <dgm:chPref val="0"/>
          <dgm:bulletEnabled val="1"/>
        </dgm:presLayoutVars>
      </dgm:prSet>
      <dgm:spPr/>
    </dgm:pt>
    <dgm:pt modelId="{7E4038D2-A5F4-4C63-9116-50964880E3B5}" type="pres">
      <dgm:prSet presAssocID="{D3310F52-5DF6-4001-B07C-3C327DE827F2}" presName="parTxOnlySpace" presStyleCnt="0"/>
      <dgm:spPr/>
    </dgm:pt>
    <dgm:pt modelId="{C4C34B55-3B33-44F7-9BD8-ABD21BA09347}" type="pres">
      <dgm:prSet presAssocID="{5C9C0B4E-D23B-4EF5-A221-241DE0E2F2B5}" presName="parTxOnly" presStyleLbl="node1" presStyleIdx="5" presStyleCnt="10">
        <dgm:presLayoutVars>
          <dgm:chMax val="0"/>
          <dgm:chPref val="0"/>
          <dgm:bulletEnabled val="1"/>
        </dgm:presLayoutVars>
      </dgm:prSet>
      <dgm:spPr/>
    </dgm:pt>
    <dgm:pt modelId="{0E2D144F-00C0-4873-8995-EA1C0395C19C}" type="pres">
      <dgm:prSet presAssocID="{B1DD2805-3B48-474E-8C61-DF4A6F70D421}" presName="parTxOnlySpace" presStyleCnt="0"/>
      <dgm:spPr/>
    </dgm:pt>
    <dgm:pt modelId="{B2EF80B2-5F6D-4E6A-8E57-87DBA8792401}" type="pres">
      <dgm:prSet presAssocID="{6AA76C9E-B820-4EF5-ACE5-F7BA6AC70ABB}" presName="parTxOnly" presStyleLbl="node1" presStyleIdx="6" presStyleCnt="10">
        <dgm:presLayoutVars>
          <dgm:chMax val="0"/>
          <dgm:chPref val="0"/>
          <dgm:bulletEnabled val="1"/>
        </dgm:presLayoutVars>
      </dgm:prSet>
      <dgm:spPr/>
    </dgm:pt>
    <dgm:pt modelId="{E7787BBA-04B2-4D7D-A063-CB49D4D47F9D}" type="pres">
      <dgm:prSet presAssocID="{5D18095F-603F-4072-9D6E-BAD749AC08B1}" presName="parTxOnlySpace" presStyleCnt="0"/>
      <dgm:spPr/>
    </dgm:pt>
    <dgm:pt modelId="{E7157216-1AEB-4924-85A0-D181D4DDF6C2}" type="pres">
      <dgm:prSet presAssocID="{8FB6689F-BB59-4D52-A91C-2AA664697F3A}" presName="parTxOnly" presStyleLbl="node1" presStyleIdx="7" presStyleCnt="10" custScaleX="58719">
        <dgm:presLayoutVars>
          <dgm:chMax val="0"/>
          <dgm:chPref val="0"/>
          <dgm:bulletEnabled val="1"/>
        </dgm:presLayoutVars>
      </dgm:prSet>
      <dgm:spPr/>
    </dgm:pt>
    <dgm:pt modelId="{BE4FA2A4-157D-4D88-9F88-B28E86782A85}" type="pres">
      <dgm:prSet presAssocID="{C0FEBA6A-C4B2-4705-9A09-CE59EDE415BD}" presName="parTxOnlySpace" presStyleCnt="0"/>
      <dgm:spPr/>
    </dgm:pt>
    <dgm:pt modelId="{FDF39FEF-3004-4806-835B-ACE348A7055C}" type="pres">
      <dgm:prSet presAssocID="{DBB29F74-A275-4BC9-95E7-7DC185673ABE}" presName="parTxOnly" presStyleLbl="node1" presStyleIdx="8" presStyleCnt="10" custScaleX="45798">
        <dgm:presLayoutVars>
          <dgm:chMax val="0"/>
          <dgm:chPref val="0"/>
          <dgm:bulletEnabled val="1"/>
        </dgm:presLayoutVars>
      </dgm:prSet>
      <dgm:spPr/>
    </dgm:pt>
    <dgm:pt modelId="{912870DE-266A-4990-9A2B-F27977C06A05}" type="pres">
      <dgm:prSet presAssocID="{9CB548C0-4AE1-4B98-8C8D-0446C5E0D82A}" presName="parTxOnlySpace" presStyleCnt="0"/>
      <dgm:spPr/>
    </dgm:pt>
    <dgm:pt modelId="{88CD1A31-C419-418E-A881-6E66EA3AAB1A}" type="pres">
      <dgm:prSet presAssocID="{6D4EE5B9-57B4-4DB3-8738-9BF935B81DB8}" presName="parTxOnly" presStyleLbl="node1" presStyleIdx="9" presStyleCnt="10" custScaleX="37909">
        <dgm:presLayoutVars>
          <dgm:chMax val="0"/>
          <dgm:chPref val="0"/>
          <dgm:bulletEnabled val="1"/>
        </dgm:presLayoutVars>
      </dgm:prSet>
      <dgm:spPr/>
    </dgm:pt>
  </dgm:ptLst>
  <dgm:cxnLst>
    <dgm:cxn modelId="{A3E7C201-876E-41AE-B83E-2B3D1CE991A5}" type="presOf" srcId="{8FB6689F-BB59-4D52-A91C-2AA664697F3A}" destId="{E7157216-1AEB-4924-85A0-D181D4DDF6C2}" srcOrd="0" destOrd="0" presId="urn:microsoft.com/office/officeart/2005/8/layout/chevron1"/>
    <dgm:cxn modelId="{DD067D0D-E47B-4A1B-BA73-412D40345569}" srcId="{0A10C461-E8D8-4D63-9753-D1DD5824D253}" destId="{5EEA1E64-6E96-4F61-8390-3AEE2AE1E0CF}" srcOrd="0" destOrd="0" parTransId="{1F132717-407B-47DB-99A0-DE0AB3A5F44F}" sibTransId="{1C705FE9-6AFE-4624-8E2D-B4050C219A99}"/>
    <dgm:cxn modelId="{7FD1360E-D6AF-481C-8B44-55864BE1F0AB}" type="presOf" srcId="{2095C6C5-5570-49A1-91D1-C87CAEB56FB3}" destId="{2EDA3FBE-EFD2-4645-9E2D-809F620BE4A2}" srcOrd="0" destOrd="0" presId="urn:microsoft.com/office/officeart/2005/8/layout/chevron1"/>
    <dgm:cxn modelId="{7BD67E17-A1C3-41FE-A5CE-3799718C5F9F}" srcId="{0A10C461-E8D8-4D63-9753-D1DD5824D253}" destId="{B8051E5E-74B7-4E09-B649-DEA124B6D40B}" srcOrd="3" destOrd="0" parTransId="{7F4CCDA6-966A-42EC-A59F-15465E5BC06A}" sibTransId="{CF43CD4E-3CB2-431F-9B8E-E9C0C89E71B4}"/>
    <dgm:cxn modelId="{1ABB1C19-C7C2-4CE6-B59A-4B680F36C43E}" srcId="{0A10C461-E8D8-4D63-9753-D1DD5824D253}" destId="{B36100CF-4CD3-4A5A-9C81-DE7FF0A68D16}" srcOrd="1" destOrd="0" parTransId="{D9787605-0168-4936-9202-3C185A10FC16}" sibTransId="{52D86DD1-9003-432F-9A1C-025C0372B900}"/>
    <dgm:cxn modelId="{37C40F23-57FD-4029-B226-3B16217D26B2}" srcId="{0A10C461-E8D8-4D63-9753-D1DD5824D253}" destId="{8FB6689F-BB59-4D52-A91C-2AA664697F3A}" srcOrd="7" destOrd="0" parTransId="{A6183B13-42A1-44A3-95A5-6A711A5F97D9}" sibTransId="{C0FEBA6A-C4B2-4705-9A09-CE59EDE415BD}"/>
    <dgm:cxn modelId="{4869E72E-0AB1-4735-BB61-F319C2A14E43}" srcId="{0A10C461-E8D8-4D63-9753-D1DD5824D253}" destId="{3A1CCE39-92AE-4AB3-83DE-EE7F15E6F0E1}" srcOrd="2" destOrd="0" parTransId="{0C2D425E-8980-45FF-9EBE-21B5D622357D}" sibTransId="{7D93CE3D-152C-465C-8466-DBFCF9885F70}"/>
    <dgm:cxn modelId="{E1192D3E-0D80-4CEB-B8AB-8869346528D5}" type="presOf" srcId="{5EEA1E64-6E96-4F61-8390-3AEE2AE1E0CF}" destId="{487AF3D0-EB08-47A6-92A2-E797247CE92D}" srcOrd="0" destOrd="0" presId="urn:microsoft.com/office/officeart/2005/8/layout/chevron1"/>
    <dgm:cxn modelId="{C84DC05B-ADF9-4D85-BEFD-759B5B9D9D67}" type="presOf" srcId="{6D4EE5B9-57B4-4DB3-8738-9BF935B81DB8}" destId="{88CD1A31-C419-418E-A881-6E66EA3AAB1A}" srcOrd="0" destOrd="0" presId="urn:microsoft.com/office/officeart/2005/8/layout/chevron1"/>
    <dgm:cxn modelId="{7324FD6F-1379-4975-BDA2-AFD1D76B86F3}" srcId="{0A10C461-E8D8-4D63-9753-D1DD5824D253}" destId="{6AA76C9E-B820-4EF5-ACE5-F7BA6AC70ABB}" srcOrd="6" destOrd="0" parTransId="{03A41403-62C4-4DBC-98F4-EEC69F30F8FB}" sibTransId="{5D18095F-603F-4072-9D6E-BAD749AC08B1}"/>
    <dgm:cxn modelId="{EB021A51-075B-48AB-80DD-117E05846B4F}" type="presOf" srcId="{6AA76C9E-B820-4EF5-ACE5-F7BA6AC70ABB}" destId="{B2EF80B2-5F6D-4E6A-8E57-87DBA8792401}" srcOrd="0" destOrd="0" presId="urn:microsoft.com/office/officeart/2005/8/layout/chevron1"/>
    <dgm:cxn modelId="{6BA06071-8BEB-4587-80B0-ADA0E8211DCE}" type="presOf" srcId="{B8051E5E-74B7-4E09-B649-DEA124B6D40B}" destId="{20615244-B7C4-4FF3-87C3-A5CA2864E2BA}" srcOrd="0" destOrd="0" presId="urn:microsoft.com/office/officeart/2005/8/layout/chevron1"/>
    <dgm:cxn modelId="{77D24D74-AEAB-4C45-A82A-BB6279026860}" srcId="{0A10C461-E8D8-4D63-9753-D1DD5824D253}" destId="{DBB29F74-A275-4BC9-95E7-7DC185673ABE}" srcOrd="8" destOrd="0" parTransId="{F894343D-270D-4F90-A3EE-A24C1B96A599}" sibTransId="{9CB548C0-4AE1-4B98-8C8D-0446C5E0D82A}"/>
    <dgm:cxn modelId="{C0A02075-5D33-4392-B38E-BD4FABD90CFE}" type="presOf" srcId="{B36100CF-4CD3-4A5A-9C81-DE7FF0A68D16}" destId="{4FC71D85-59FC-4AB0-BECB-2F9730185E65}" srcOrd="0" destOrd="0" presId="urn:microsoft.com/office/officeart/2005/8/layout/chevron1"/>
    <dgm:cxn modelId="{E9EB0487-F61F-4873-B3F5-0AAE01298793}" srcId="{0A10C461-E8D8-4D63-9753-D1DD5824D253}" destId="{5C9C0B4E-D23B-4EF5-A221-241DE0E2F2B5}" srcOrd="5" destOrd="0" parTransId="{30A55274-333A-486D-A2FF-2FD621B67169}" sibTransId="{B1DD2805-3B48-474E-8C61-DF4A6F70D421}"/>
    <dgm:cxn modelId="{FACFCC9B-1E57-4415-BED5-754CE11140BE}" srcId="{0A10C461-E8D8-4D63-9753-D1DD5824D253}" destId="{2095C6C5-5570-49A1-91D1-C87CAEB56FB3}" srcOrd="4" destOrd="0" parTransId="{63144140-AD98-4A79-BD0B-1877D1B309EC}" sibTransId="{D3310F52-5DF6-4001-B07C-3C327DE827F2}"/>
    <dgm:cxn modelId="{0AA31C9E-7E68-4285-94A6-0E8ACD5BA299}" type="presOf" srcId="{DBB29F74-A275-4BC9-95E7-7DC185673ABE}" destId="{FDF39FEF-3004-4806-835B-ACE348A7055C}" srcOrd="0" destOrd="0" presId="urn:microsoft.com/office/officeart/2005/8/layout/chevron1"/>
    <dgm:cxn modelId="{00B23CA9-BA5A-4868-B78D-6A87EE6F12E8}" type="presOf" srcId="{0A10C461-E8D8-4D63-9753-D1DD5824D253}" destId="{364676DE-BDF4-474D-84C4-CBD8652607B4}" srcOrd="0" destOrd="0" presId="urn:microsoft.com/office/officeart/2005/8/layout/chevron1"/>
    <dgm:cxn modelId="{0ACACFD4-D832-4001-BB22-EE5D5F4CA015}" type="presOf" srcId="{5C9C0B4E-D23B-4EF5-A221-241DE0E2F2B5}" destId="{C4C34B55-3B33-44F7-9BD8-ABD21BA09347}" srcOrd="0" destOrd="0" presId="urn:microsoft.com/office/officeart/2005/8/layout/chevron1"/>
    <dgm:cxn modelId="{DF8E18E9-906C-4704-A5E4-E232CD3D0F7D}" type="presOf" srcId="{3A1CCE39-92AE-4AB3-83DE-EE7F15E6F0E1}" destId="{5684B596-3D19-4343-8603-45AB3DDD7962}" srcOrd="0" destOrd="0" presId="urn:microsoft.com/office/officeart/2005/8/layout/chevron1"/>
    <dgm:cxn modelId="{07E16CFB-CDD9-4853-98E8-425F9E52BACA}" srcId="{0A10C461-E8D8-4D63-9753-D1DD5824D253}" destId="{6D4EE5B9-57B4-4DB3-8738-9BF935B81DB8}" srcOrd="9" destOrd="0" parTransId="{38225E98-DD46-41AF-9B06-0D5522F9B299}" sibTransId="{F17341C1-5E99-41B2-811C-61A1B1F84FBF}"/>
    <dgm:cxn modelId="{086A51FB-0773-4FFD-9E63-7DF7AF7C5DCD}" type="presParOf" srcId="{364676DE-BDF4-474D-84C4-CBD8652607B4}" destId="{487AF3D0-EB08-47A6-92A2-E797247CE92D}" srcOrd="0" destOrd="0" presId="urn:microsoft.com/office/officeart/2005/8/layout/chevron1"/>
    <dgm:cxn modelId="{AF911D51-C666-4B76-BE70-E1FD47491687}" type="presParOf" srcId="{364676DE-BDF4-474D-84C4-CBD8652607B4}" destId="{E08BD799-DEA7-44D3-8A11-3C40429102F6}" srcOrd="1" destOrd="0" presId="urn:microsoft.com/office/officeart/2005/8/layout/chevron1"/>
    <dgm:cxn modelId="{9A98DA0C-F483-4223-81D5-9F3EA5D66DE2}" type="presParOf" srcId="{364676DE-BDF4-474D-84C4-CBD8652607B4}" destId="{4FC71D85-59FC-4AB0-BECB-2F9730185E65}" srcOrd="2" destOrd="0" presId="urn:microsoft.com/office/officeart/2005/8/layout/chevron1"/>
    <dgm:cxn modelId="{CFF55997-B5F5-44E2-931C-6709511735FC}" type="presParOf" srcId="{364676DE-BDF4-474D-84C4-CBD8652607B4}" destId="{4D92FF02-CAC0-4728-8AA0-30120666620E}" srcOrd="3" destOrd="0" presId="urn:microsoft.com/office/officeart/2005/8/layout/chevron1"/>
    <dgm:cxn modelId="{C2A6ADAB-95C7-4328-AB19-2AC31B4191CD}" type="presParOf" srcId="{364676DE-BDF4-474D-84C4-CBD8652607B4}" destId="{5684B596-3D19-4343-8603-45AB3DDD7962}" srcOrd="4" destOrd="0" presId="urn:microsoft.com/office/officeart/2005/8/layout/chevron1"/>
    <dgm:cxn modelId="{E4DD2EDF-7DCA-4232-81CB-157933CFFAE4}" type="presParOf" srcId="{364676DE-BDF4-474D-84C4-CBD8652607B4}" destId="{80EB809A-6089-4271-8167-A4E1F7E2773D}" srcOrd="5" destOrd="0" presId="urn:microsoft.com/office/officeart/2005/8/layout/chevron1"/>
    <dgm:cxn modelId="{E908C785-B384-4F1C-880F-54EBDF39EA33}" type="presParOf" srcId="{364676DE-BDF4-474D-84C4-CBD8652607B4}" destId="{20615244-B7C4-4FF3-87C3-A5CA2864E2BA}" srcOrd="6" destOrd="0" presId="urn:microsoft.com/office/officeart/2005/8/layout/chevron1"/>
    <dgm:cxn modelId="{F5B82380-3448-435F-8A70-E072530D413F}" type="presParOf" srcId="{364676DE-BDF4-474D-84C4-CBD8652607B4}" destId="{DCB9B0B1-8D7E-42D0-AC5E-F32EE8CABCE6}" srcOrd="7" destOrd="0" presId="urn:microsoft.com/office/officeart/2005/8/layout/chevron1"/>
    <dgm:cxn modelId="{9BB26CED-EDE5-42E8-A552-6670EB746185}" type="presParOf" srcId="{364676DE-BDF4-474D-84C4-CBD8652607B4}" destId="{2EDA3FBE-EFD2-4645-9E2D-809F620BE4A2}" srcOrd="8" destOrd="0" presId="urn:microsoft.com/office/officeart/2005/8/layout/chevron1"/>
    <dgm:cxn modelId="{0F0807BB-0923-46C8-B12C-B750F937EA22}" type="presParOf" srcId="{364676DE-BDF4-474D-84C4-CBD8652607B4}" destId="{7E4038D2-A5F4-4C63-9116-50964880E3B5}" srcOrd="9" destOrd="0" presId="urn:microsoft.com/office/officeart/2005/8/layout/chevron1"/>
    <dgm:cxn modelId="{8880BAC5-AEC1-4172-8114-2EE1951AE718}" type="presParOf" srcId="{364676DE-BDF4-474D-84C4-CBD8652607B4}" destId="{C4C34B55-3B33-44F7-9BD8-ABD21BA09347}" srcOrd="10" destOrd="0" presId="urn:microsoft.com/office/officeart/2005/8/layout/chevron1"/>
    <dgm:cxn modelId="{C96346F0-C085-4342-BE57-2136FBB9A9ED}" type="presParOf" srcId="{364676DE-BDF4-474D-84C4-CBD8652607B4}" destId="{0E2D144F-00C0-4873-8995-EA1C0395C19C}" srcOrd="11" destOrd="0" presId="urn:microsoft.com/office/officeart/2005/8/layout/chevron1"/>
    <dgm:cxn modelId="{DCA26AAA-682F-48C1-A207-070F713F3BAC}" type="presParOf" srcId="{364676DE-BDF4-474D-84C4-CBD8652607B4}" destId="{B2EF80B2-5F6D-4E6A-8E57-87DBA8792401}" srcOrd="12" destOrd="0" presId="urn:microsoft.com/office/officeart/2005/8/layout/chevron1"/>
    <dgm:cxn modelId="{100E3D2A-D5A7-4E08-9AF4-9C3B22118C05}" type="presParOf" srcId="{364676DE-BDF4-474D-84C4-CBD8652607B4}" destId="{E7787BBA-04B2-4D7D-A063-CB49D4D47F9D}" srcOrd="13" destOrd="0" presId="urn:microsoft.com/office/officeart/2005/8/layout/chevron1"/>
    <dgm:cxn modelId="{6407FED2-1F20-45CF-AEB9-11BFAE50EB2F}" type="presParOf" srcId="{364676DE-BDF4-474D-84C4-CBD8652607B4}" destId="{E7157216-1AEB-4924-85A0-D181D4DDF6C2}" srcOrd="14" destOrd="0" presId="urn:microsoft.com/office/officeart/2005/8/layout/chevron1"/>
    <dgm:cxn modelId="{786C1EF9-3C3B-4526-BEBE-474EBE8E406D}" type="presParOf" srcId="{364676DE-BDF4-474D-84C4-CBD8652607B4}" destId="{BE4FA2A4-157D-4D88-9F88-B28E86782A85}" srcOrd="15" destOrd="0" presId="urn:microsoft.com/office/officeart/2005/8/layout/chevron1"/>
    <dgm:cxn modelId="{888DCF4F-24A8-4EB3-B26B-7F7A82645D20}" type="presParOf" srcId="{364676DE-BDF4-474D-84C4-CBD8652607B4}" destId="{FDF39FEF-3004-4806-835B-ACE348A7055C}" srcOrd="16" destOrd="0" presId="urn:microsoft.com/office/officeart/2005/8/layout/chevron1"/>
    <dgm:cxn modelId="{9611F8BA-2890-4733-8C14-FAB17E0E288F}" type="presParOf" srcId="{364676DE-BDF4-474D-84C4-CBD8652607B4}" destId="{912870DE-266A-4990-9A2B-F27977C06A05}" srcOrd="17" destOrd="0" presId="urn:microsoft.com/office/officeart/2005/8/layout/chevron1"/>
    <dgm:cxn modelId="{C3EFDEC7-E8A5-4547-B124-E000E1B8B9F7}" type="presParOf" srcId="{364676DE-BDF4-474D-84C4-CBD8652607B4}" destId="{88CD1A31-C419-418E-A881-6E66EA3AAB1A}" srcOrd="18" destOrd="0" presId="urn:microsoft.com/office/officeart/2005/8/layout/chevron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7857A3-3966-4D8F-AFD6-452CEAA5646E}">
      <dsp:nvSpPr>
        <dsp:cNvPr id="0" name=""/>
        <dsp:cNvSpPr/>
      </dsp:nvSpPr>
      <dsp:spPr>
        <a:xfrm>
          <a:off x="4101"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ja-JP" altLang="en-US" sz="1400" b="1" kern="1200" dirty="0"/>
            <a:t>１ヵ月目</a:t>
          </a:r>
        </a:p>
      </dsp:txBody>
      <dsp:txXfrm>
        <a:off x="148117" y="0"/>
        <a:ext cx="2099331" cy="288032"/>
      </dsp:txXfrm>
    </dsp:sp>
    <dsp:sp modelId="{3FCFF36C-B457-4915-BCC2-F0A072414847}">
      <dsp:nvSpPr>
        <dsp:cNvPr id="0" name=""/>
        <dsp:cNvSpPr/>
      </dsp:nvSpPr>
      <dsp:spPr>
        <a:xfrm>
          <a:off x="2122530"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2</a:t>
          </a:r>
          <a:r>
            <a:rPr kumimoji="1" lang="ja-JP" altLang="en-US" sz="1400" b="1" kern="1200" dirty="0"/>
            <a:t>ヵ月目</a:t>
          </a:r>
        </a:p>
      </dsp:txBody>
      <dsp:txXfrm>
        <a:off x="2266546" y="0"/>
        <a:ext cx="2099331" cy="288032"/>
      </dsp:txXfrm>
    </dsp:sp>
    <dsp:sp modelId="{DD732D85-D250-42C3-939F-6289BDA5095B}">
      <dsp:nvSpPr>
        <dsp:cNvPr id="0" name=""/>
        <dsp:cNvSpPr/>
      </dsp:nvSpPr>
      <dsp:spPr>
        <a:xfrm>
          <a:off x="4301354"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3</a:t>
          </a:r>
          <a:r>
            <a:rPr kumimoji="1" lang="ja-JP" altLang="en-US" sz="1400" b="1" kern="1200" dirty="0"/>
            <a:t>ヵ月目</a:t>
          </a:r>
        </a:p>
      </dsp:txBody>
      <dsp:txXfrm>
        <a:off x="4445370" y="0"/>
        <a:ext cx="2099331" cy="288032"/>
      </dsp:txXfrm>
    </dsp:sp>
    <dsp:sp modelId="{112395AC-6FAF-4063-8158-2885E5A1F045}">
      <dsp:nvSpPr>
        <dsp:cNvPr id="0" name=""/>
        <dsp:cNvSpPr/>
      </dsp:nvSpPr>
      <dsp:spPr>
        <a:xfrm>
          <a:off x="6449981" y="0"/>
          <a:ext cx="2387363" cy="288032"/>
        </a:xfrm>
        <a:prstGeom prst="chevron">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kumimoji="1" lang="en-US" altLang="ja-JP" sz="1400" b="1" kern="1200" dirty="0"/>
            <a:t>4</a:t>
          </a:r>
          <a:r>
            <a:rPr kumimoji="1" lang="ja-JP" altLang="en-US" sz="1400" b="1" kern="1200" dirty="0"/>
            <a:t>ヵ月目</a:t>
          </a:r>
        </a:p>
      </dsp:txBody>
      <dsp:txXfrm>
        <a:off x="6593997" y="0"/>
        <a:ext cx="2099331" cy="28803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54B800-93FE-4C9F-813F-6012D506E5C9}">
      <dsp:nvSpPr>
        <dsp:cNvPr id="0" name=""/>
        <dsp:cNvSpPr/>
      </dsp:nvSpPr>
      <dsp:spPr>
        <a:xfrm>
          <a:off x="3730" y="0"/>
          <a:ext cx="2271483" cy="1992128"/>
        </a:xfrm>
        <a:prstGeom prst="roundRect">
          <a:avLst>
            <a:gd name="adj" fmla="val 10000"/>
          </a:avLst>
        </a:prstGeom>
        <a:solidFill>
          <a:schemeClr val="accent3">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kumimoji="1" lang="ja-JP" altLang="en-US" sz="2000" kern="1200" dirty="0">
              <a:solidFill>
                <a:schemeClr val="tx1"/>
              </a:solidFill>
            </a:rPr>
            <a:t>肺炎で入院加療</a:t>
          </a:r>
        </a:p>
      </dsp:txBody>
      <dsp:txXfrm>
        <a:off x="62077" y="58347"/>
        <a:ext cx="2154789" cy="1875434"/>
      </dsp:txXfrm>
    </dsp:sp>
    <dsp:sp modelId="{40234FF5-98B8-4A3A-9698-4926D1FD74A3}">
      <dsp:nvSpPr>
        <dsp:cNvPr id="0" name=""/>
        <dsp:cNvSpPr/>
      </dsp:nvSpPr>
      <dsp:spPr>
        <a:xfrm>
          <a:off x="2460455" y="714400"/>
          <a:ext cx="565369" cy="563327"/>
        </a:xfrm>
        <a:prstGeom prst="rightArrow">
          <a:avLst>
            <a:gd name="adj1" fmla="val 60000"/>
            <a:gd name="adj2" fmla="val 50000"/>
          </a:avLst>
        </a:prstGeom>
        <a:solidFill>
          <a:schemeClr val="accent3">
            <a:lumMod val="40000"/>
            <a:lumOff val="60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066800">
            <a:lnSpc>
              <a:spcPct val="90000"/>
            </a:lnSpc>
            <a:spcBef>
              <a:spcPct val="0"/>
            </a:spcBef>
            <a:spcAft>
              <a:spcPct val="35000"/>
            </a:spcAft>
            <a:buNone/>
          </a:pPr>
          <a:endParaRPr kumimoji="1" lang="ja-JP" altLang="en-US" sz="2400" kern="1200"/>
        </a:p>
      </dsp:txBody>
      <dsp:txXfrm>
        <a:off x="2460455" y="827065"/>
        <a:ext cx="396371" cy="337997"/>
      </dsp:txXfrm>
    </dsp:sp>
    <dsp:sp modelId="{45A1BFB6-28BB-47A4-9239-1E8E948FCE6E}">
      <dsp:nvSpPr>
        <dsp:cNvPr id="0" name=""/>
        <dsp:cNvSpPr/>
      </dsp:nvSpPr>
      <dsp:spPr>
        <a:xfrm>
          <a:off x="3183807" y="0"/>
          <a:ext cx="2271483" cy="1992128"/>
        </a:xfrm>
        <a:prstGeom prst="roundRect">
          <a:avLst>
            <a:gd name="adj" fmla="val 10000"/>
          </a:avLst>
        </a:prstGeom>
        <a:solidFill>
          <a:schemeClr val="accent3">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kumimoji="1" lang="ja-JP" altLang="en-US" sz="2000" kern="1200" dirty="0">
              <a:solidFill>
                <a:schemeClr val="tx1"/>
              </a:solidFill>
              <a:latin typeface="+mn-ea"/>
              <a:ea typeface="+mn-ea"/>
            </a:rPr>
            <a:t>再び肺炎で入院</a:t>
          </a:r>
          <a:endParaRPr kumimoji="1" lang="en-US" altLang="ja-JP" sz="2000" kern="1200" dirty="0">
            <a:solidFill>
              <a:schemeClr val="tx1"/>
            </a:solidFill>
            <a:latin typeface="+mn-ea"/>
            <a:ea typeface="+mn-ea"/>
          </a:endParaRPr>
        </a:p>
        <a:p>
          <a:pPr marL="0" lvl="0" indent="0" algn="l" defTabSz="889000">
            <a:lnSpc>
              <a:spcPct val="90000"/>
            </a:lnSpc>
            <a:spcBef>
              <a:spcPct val="0"/>
            </a:spcBef>
            <a:spcAft>
              <a:spcPct val="35000"/>
            </a:spcAft>
            <a:buNone/>
          </a:pPr>
          <a:r>
            <a:rPr kumimoji="1" lang="ja-JP" altLang="en-US" sz="1400" kern="1200" dirty="0">
              <a:solidFill>
                <a:schemeClr val="tx1"/>
              </a:solidFill>
              <a:latin typeface="+mn-ea"/>
              <a:ea typeface="+mn-ea"/>
            </a:rPr>
            <a:t>・入院料等の通則では、一連の入院となる。</a:t>
          </a:r>
          <a:endParaRPr kumimoji="1" lang="en-US" altLang="ja-JP" sz="1400" kern="1200" dirty="0">
            <a:solidFill>
              <a:schemeClr val="tx1"/>
            </a:solidFill>
            <a:latin typeface="+mn-ea"/>
            <a:ea typeface="+mn-ea"/>
          </a:endParaRPr>
        </a:p>
        <a:p>
          <a:pPr marL="0" lvl="0" indent="0" algn="l" defTabSz="889000">
            <a:lnSpc>
              <a:spcPct val="90000"/>
            </a:lnSpc>
            <a:spcBef>
              <a:spcPct val="0"/>
            </a:spcBef>
            <a:spcAft>
              <a:spcPct val="35000"/>
            </a:spcAft>
            <a:buNone/>
          </a:pPr>
          <a:r>
            <a:rPr kumimoji="1" lang="ja-JP" altLang="en-US" sz="1400" kern="1200" dirty="0">
              <a:solidFill>
                <a:schemeClr val="tx1"/>
              </a:solidFill>
              <a:latin typeface="+mn-ea"/>
              <a:ea typeface="+mn-ea"/>
            </a:rPr>
            <a:t>・</a:t>
          </a:r>
          <a:r>
            <a:rPr kumimoji="1" lang="en-US" altLang="ja-JP" sz="1400" kern="1200" dirty="0">
              <a:solidFill>
                <a:schemeClr val="tx1"/>
              </a:solidFill>
              <a:latin typeface="+mn-ea"/>
              <a:ea typeface="+mn-ea"/>
            </a:rPr>
            <a:t>DPC/PDPS</a:t>
          </a:r>
          <a:r>
            <a:rPr kumimoji="1" lang="ja-JP" altLang="en-US" sz="1400" kern="1200" dirty="0">
              <a:solidFill>
                <a:schemeClr val="tx1"/>
              </a:solidFill>
              <a:latin typeface="+mn-ea"/>
              <a:ea typeface="+mn-ea"/>
            </a:rPr>
            <a:t>においては、一連では無い入院として診断群分類の点数を算定する。</a:t>
          </a:r>
        </a:p>
      </dsp:txBody>
      <dsp:txXfrm>
        <a:off x="3242154" y="58347"/>
        <a:ext cx="2154789" cy="18754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7AF3D0-EB08-47A6-92A2-E797247CE92D}">
      <dsp:nvSpPr>
        <dsp:cNvPr id="0" name=""/>
        <dsp:cNvSpPr/>
      </dsp:nvSpPr>
      <dsp:spPr>
        <a:xfrm>
          <a:off x="3239"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219263" y="0"/>
        <a:ext cx="825560" cy="432048"/>
      </dsp:txXfrm>
    </dsp:sp>
    <dsp:sp modelId="{4FC71D85-59FC-4AB0-BECB-2F9730185E65}">
      <dsp:nvSpPr>
        <dsp:cNvPr id="0" name=""/>
        <dsp:cNvSpPr/>
      </dsp:nvSpPr>
      <dsp:spPr>
        <a:xfrm>
          <a:off x="1135087"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1351111" y="0"/>
        <a:ext cx="825560" cy="432048"/>
      </dsp:txXfrm>
    </dsp:sp>
    <dsp:sp modelId="{5684B596-3D19-4343-8603-45AB3DDD7962}">
      <dsp:nvSpPr>
        <dsp:cNvPr id="0" name=""/>
        <dsp:cNvSpPr/>
      </dsp:nvSpPr>
      <dsp:spPr>
        <a:xfrm>
          <a:off x="2266934" y="0"/>
          <a:ext cx="1257608" cy="432048"/>
        </a:xfrm>
        <a:prstGeom prst="chevron">
          <a:avLst/>
        </a:prstGeom>
        <a:solidFill>
          <a:schemeClr val="bg1"/>
        </a:solidFill>
        <a:ln w="25400" cap="flat" cmpd="sng" algn="ctr">
          <a:solidFill>
            <a:srgbClr val="0070C0"/>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solidFill>
                <a:srgbClr val="0070C0"/>
              </a:solidFill>
            </a:rPr>
            <a:t>休薬</a:t>
          </a:r>
        </a:p>
      </dsp:txBody>
      <dsp:txXfrm>
        <a:off x="2482958" y="0"/>
        <a:ext cx="825560" cy="432048"/>
      </dsp:txXfrm>
    </dsp:sp>
    <dsp:sp modelId="{20615244-B7C4-4FF3-87C3-A5CA2864E2BA}">
      <dsp:nvSpPr>
        <dsp:cNvPr id="0" name=""/>
        <dsp:cNvSpPr/>
      </dsp:nvSpPr>
      <dsp:spPr>
        <a:xfrm>
          <a:off x="3398782"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3614806" y="0"/>
        <a:ext cx="825560" cy="432048"/>
      </dsp:txXfrm>
    </dsp:sp>
    <dsp:sp modelId="{2EDA3FBE-EFD2-4645-9E2D-809F620BE4A2}">
      <dsp:nvSpPr>
        <dsp:cNvPr id="0" name=""/>
        <dsp:cNvSpPr/>
      </dsp:nvSpPr>
      <dsp:spPr>
        <a:xfrm>
          <a:off x="4530629"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4746653" y="0"/>
        <a:ext cx="825560" cy="432048"/>
      </dsp:txXfrm>
    </dsp:sp>
    <dsp:sp modelId="{C4C34B55-3B33-44F7-9BD8-ABD21BA09347}">
      <dsp:nvSpPr>
        <dsp:cNvPr id="0" name=""/>
        <dsp:cNvSpPr/>
      </dsp:nvSpPr>
      <dsp:spPr>
        <a:xfrm>
          <a:off x="5662477" y="0"/>
          <a:ext cx="1257608" cy="432048"/>
        </a:xfrm>
        <a:prstGeom prst="chevron">
          <a:avLst/>
        </a:prstGeom>
        <a:solidFill>
          <a:schemeClr val="bg1"/>
        </a:solidFill>
        <a:ln w="25400" cap="flat" cmpd="sng" algn="ctr">
          <a:solidFill>
            <a:srgbClr val="0070C0"/>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solidFill>
                <a:srgbClr val="0070C0"/>
              </a:solidFill>
            </a:rPr>
            <a:t>休薬</a:t>
          </a:r>
        </a:p>
      </dsp:txBody>
      <dsp:txXfrm>
        <a:off x="5878501" y="0"/>
        <a:ext cx="825560" cy="432048"/>
      </dsp:txXfrm>
    </dsp:sp>
    <dsp:sp modelId="{B2EF80B2-5F6D-4E6A-8E57-87DBA8792401}">
      <dsp:nvSpPr>
        <dsp:cNvPr id="0" name=""/>
        <dsp:cNvSpPr/>
      </dsp:nvSpPr>
      <dsp:spPr>
        <a:xfrm>
          <a:off x="6794325" y="0"/>
          <a:ext cx="1257608"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r>
            <a:rPr kumimoji="1" lang="ja-JP" altLang="en-US" sz="1200" kern="1200" dirty="0"/>
            <a:t>点滴</a:t>
          </a:r>
        </a:p>
      </dsp:txBody>
      <dsp:txXfrm>
        <a:off x="7010349" y="0"/>
        <a:ext cx="825560" cy="432048"/>
      </dsp:txXfrm>
    </dsp:sp>
    <dsp:sp modelId="{E7157216-1AEB-4924-85A0-D181D4DDF6C2}">
      <dsp:nvSpPr>
        <dsp:cNvPr id="0" name=""/>
        <dsp:cNvSpPr/>
      </dsp:nvSpPr>
      <dsp:spPr>
        <a:xfrm>
          <a:off x="7926172" y="0"/>
          <a:ext cx="738455"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endParaRPr kumimoji="1" lang="ja-JP" altLang="en-US" sz="1200" kern="1200" dirty="0"/>
        </a:p>
      </dsp:txBody>
      <dsp:txXfrm>
        <a:off x="8142196" y="0"/>
        <a:ext cx="306407" cy="432048"/>
      </dsp:txXfrm>
    </dsp:sp>
    <dsp:sp modelId="{FDF39FEF-3004-4806-835B-ACE348A7055C}">
      <dsp:nvSpPr>
        <dsp:cNvPr id="0" name=""/>
        <dsp:cNvSpPr/>
      </dsp:nvSpPr>
      <dsp:spPr>
        <a:xfrm>
          <a:off x="8538867" y="0"/>
          <a:ext cx="575959"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0013" tIns="33338" rIns="33338" bIns="33338" numCol="1" spcCol="1270" anchor="ctr" anchorCtr="0">
          <a:noAutofit/>
        </a:bodyPr>
        <a:lstStyle/>
        <a:p>
          <a:pPr marL="0" lvl="0" indent="0" algn="ctr" defTabSz="1111250">
            <a:lnSpc>
              <a:spcPct val="90000"/>
            </a:lnSpc>
            <a:spcBef>
              <a:spcPct val="0"/>
            </a:spcBef>
            <a:spcAft>
              <a:spcPct val="35000"/>
            </a:spcAft>
            <a:buNone/>
          </a:pPr>
          <a:endParaRPr kumimoji="1" lang="ja-JP" altLang="en-US" sz="2500" kern="1200"/>
        </a:p>
      </dsp:txBody>
      <dsp:txXfrm>
        <a:off x="8754891" y="0"/>
        <a:ext cx="143911" cy="432048"/>
      </dsp:txXfrm>
    </dsp:sp>
    <dsp:sp modelId="{88CD1A31-C419-418E-A881-6E66EA3AAB1A}">
      <dsp:nvSpPr>
        <dsp:cNvPr id="0" name=""/>
        <dsp:cNvSpPr/>
      </dsp:nvSpPr>
      <dsp:spPr>
        <a:xfrm>
          <a:off x="8989065" y="0"/>
          <a:ext cx="476746" cy="432048"/>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marL="0" lvl="0" indent="0" algn="ctr" defTabSz="533400">
            <a:lnSpc>
              <a:spcPct val="90000"/>
            </a:lnSpc>
            <a:spcBef>
              <a:spcPct val="0"/>
            </a:spcBef>
            <a:spcAft>
              <a:spcPct val="35000"/>
            </a:spcAft>
            <a:buNone/>
          </a:pPr>
          <a:endParaRPr kumimoji="1" lang="ja-JP" altLang="en-US" sz="1200" kern="1200" dirty="0"/>
        </a:p>
      </dsp:txBody>
      <dsp:txXfrm>
        <a:off x="9205089" y="0"/>
        <a:ext cx="44698" cy="432048"/>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61.e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image" Target="../media/image62.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image" Target="../media/image2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5.emf"/></Relationships>
</file>

<file path=ppt/drawings/_rels/vmlDrawing6.v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image" Target="../media/image50.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2.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53.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54.emf"/></Relationships>
</file>

<file path=ppt/drawings/drawing1.xml><?xml version="1.0" encoding="utf-8"?>
<c:userShapes xmlns:c="http://schemas.openxmlformats.org/drawingml/2006/chart">
  <cdr:relSizeAnchor xmlns:cdr="http://schemas.openxmlformats.org/drawingml/2006/chartDrawing">
    <cdr:from>
      <cdr:x>0.69708</cdr:x>
      <cdr:y>0.0829</cdr:y>
    </cdr:from>
    <cdr:to>
      <cdr:x>0.79477</cdr:x>
      <cdr:y>0.16197</cdr:y>
    </cdr:to>
    <cdr:sp macro="" textlink="">
      <cdr:nvSpPr>
        <cdr:cNvPr id="2" name="テキスト ボックス 1"/>
        <cdr:cNvSpPr txBox="1"/>
      </cdr:nvSpPr>
      <cdr:spPr>
        <a:xfrm xmlns:a="http://schemas.openxmlformats.org/drawingml/2006/main">
          <a:off x="6524640" y="241538"/>
          <a:ext cx="914378" cy="23038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t>（千人）</a:t>
          </a:r>
        </a:p>
      </cdr:txBody>
    </cdr:sp>
  </cdr:relSizeAnchor>
</c:userShapes>
</file>

<file path=ppt/drawings/drawing2.xml><?xml version="1.0" encoding="utf-8"?>
<c:userShapes xmlns:c="http://schemas.openxmlformats.org/drawingml/2006/chart">
  <cdr:relSizeAnchor xmlns:cdr="http://schemas.openxmlformats.org/drawingml/2006/chartDrawing">
    <cdr:from>
      <cdr:x>0.69708</cdr:x>
      <cdr:y>0.0829</cdr:y>
    </cdr:from>
    <cdr:to>
      <cdr:x>0.79477</cdr:x>
      <cdr:y>0.16197</cdr:y>
    </cdr:to>
    <cdr:sp macro="" textlink="">
      <cdr:nvSpPr>
        <cdr:cNvPr id="2" name="テキスト ボックス 1"/>
        <cdr:cNvSpPr txBox="1"/>
      </cdr:nvSpPr>
      <cdr:spPr>
        <a:xfrm xmlns:a="http://schemas.openxmlformats.org/drawingml/2006/main">
          <a:off x="6524640" y="241538"/>
          <a:ext cx="914378" cy="23038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ja-JP" altLang="en-US" sz="800" dirty="0"/>
            <a:t>（千人）</a:t>
          </a:r>
        </a:p>
      </cdr:txBody>
    </cdr:sp>
  </cdr:relSizeAnchor>
</c:userShapes>
</file>

<file path=ppt/drawings/drawing3.xml><?xml version="1.0" encoding="utf-8"?>
<c:userShapes xmlns:c="http://schemas.openxmlformats.org/drawingml/2006/chart">
  <cdr:relSizeAnchor xmlns:cdr="http://schemas.openxmlformats.org/drawingml/2006/chartDrawing">
    <cdr:from>
      <cdr:x>0.23502</cdr:x>
      <cdr:y>0.0576</cdr:y>
    </cdr:from>
    <cdr:to>
      <cdr:x>0.31184</cdr:x>
      <cdr:y>0.5665</cdr:y>
    </cdr:to>
    <cdr:cxnSp macro="">
      <cdr:nvCxnSpPr>
        <cdr:cNvPr id="2" name="カギ線コネクタ 1">
          <a:extLst xmlns:a="http://schemas.openxmlformats.org/drawingml/2006/main">
            <a:ext uri="{FF2B5EF4-FFF2-40B4-BE49-F238E27FC236}">
              <a16:creationId xmlns:a16="http://schemas.microsoft.com/office/drawing/2014/main" id="{96B3911F-2767-4429-A47B-E13372F18138}"/>
            </a:ext>
          </a:extLst>
        </cdr:cNvPr>
        <cdr:cNvCxnSpPr/>
      </cdr:nvCxnSpPr>
      <cdr:spPr>
        <a:xfrm xmlns:a="http://schemas.openxmlformats.org/drawingml/2006/main" rot="16200000" flipH="1">
          <a:off x="339744" y="439093"/>
          <a:ext cx="896617" cy="221417"/>
        </a:xfrm>
        <a:prstGeom xmlns:a="http://schemas.openxmlformats.org/drawingml/2006/main" prst="bentConnector3">
          <a:avLst>
            <a:gd name="adj1" fmla="val -5895"/>
          </a:avLst>
        </a:prstGeom>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0" y="0"/>
            <a:ext cx="2949787" cy="496967"/>
          </a:xfrm>
          <a:prstGeom prst="rect">
            <a:avLst/>
          </a:prstGeom>
        </p:spPr>
        <p:txBody>
          <a:bodyPr vert="horz" lIns="92137" tIns="46068" rIns="92137" bIns="46068"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5845" y="0"/>
            <a:ext cx="2949787" cy="496967"/>
          </a:xfrm>
          <a:prstGeom prst="rect">
            <a:avLst/>
          </a:prstGeom>
        </p:spPr>
        <p:txBody>
          <a:bodyPr vert="horz" lIns="92137" tIns="46068" rIns="92137" bIns="46068" rtlCol="0"/>
          <a:lstStyle>
            <a:lvl1pPr algn="r">
              <a:defRPr sz="1200"/>
            </a:lvl1pPr>
          </a:lstStyle>
          <a:p>
            <a:fld id="{679302EA-EA7B-4D30-80B7-CB154D96A7F8}" type="datetimeFigureOut">
              <a:rPr kumimoji="1" lang="ja-JP" altLang="en-US" smtClean="0"/>
              <a:t>2020/3/6</a:t>
            </a:fld>
            <a:endParaRPr kumimoji="1" lang="ja-JP" altLang="en-US"/>
          </a:p>
        </p:txBody>
      </p:sp>
      <p:sp>
        <p:nvSpPr>
          <p:cNvPr id="4" name="スライド イメージ プレースホルダー 3"/>
          <p:cNvSpPr>
            <a:spLocks noGrp="1" noRot="1" noChangeAspect="1"/>
          </p:cNvSpPr>
          <p:nvPr>
            <p:ph type="sldImg" idx="2"/>
          </p:nvPr>
        </p:nvSpPr>
        <p:spPr>
          <a:xfrm>
            <a:off x="709613" y="744538"/>
            <a:ext cx="5387975" cy="3729037"/>
          </a:xfrm>
          <a:prstGeom prst="rect">
            <a:avLst/>
          </a:prstGeom>
          <a:noFill/>
          <a:ln w="12700">
            <a:solidFill>
              <a:prstClr val="black"/>
            </a:solidFill>
          </a:ln>
        </p:spPr>
        <p:txBody>
          <a:bodyPr vert="horz" lIns="92137" tIns="46068" rIns="92137" bIns="46068" rtlCol="0" anchor="ctr"/>
          <a:lstStyle/>
          <a:p>
            <a:endParaRPr lang="ja-JP" altLang="en-US"/>
          </a:p>
        </p:txBody>
      </p:sp>
      <p:sp>
        <p:nvSpPr>
          <p:cNvPr id="5" name="ノート プレースホルダー 4"/>
          <p:cNvSpPr>
            <a:spLocks noGrp="1"/>
          </p:cNvSpPr>
          <p:nvPr>
            <p:ph type="body" sz="quarter" idx="3"/>
          </p:nvPr>
        </p:nvSpPr>
        <p:spPr>
          <a:xfrm>
            <a:off x="680723" y="4721196"/>
            <a:ext cx="5445760" cy="4472702"/>
          </a:xfrm>
          <a:prstGeom prst="rect">
            <a:avLst/>
          </a:prstGeom>
        </p:spPr>
        <p:txBody>
          <a:bodyPr vert="horz" lIns="92137" tIns="46068" rIns="92137" bIns="46068"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0" y="9440646"/>
            <a:ext cx="2949787" cy="496967"/>
          </a:xfrm>
          <a:prstGeom prst="rect">
            <a:avLst/>
          </a:prstGeom>
        </p:spPr>
        <p:txBody>
          <a:bodyPr vert="horz" lIns="92137" tIns="46068" rIns="92137" bIns="46068"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5845" y="9440646"/>
            <a:ext cx="2949787" cy="496967"/>
          </a:xfrm>
          <a:prstGeom prst="rect">
            <a:avLst/>
          </a:prstGeom>
        </p:spPr>
        <p:txBody>
          <a:bodyPr vert="horz" lIns="92137" tIns="46068" rIns="92137" bIns="46068" rtlCol="0" anchor="b"/>
          <a:lstStyle>
            <a:lvl1pPr algn="r">
              <a:defRPr sz="1200"/>
            </a:lvl1pPr>
          </a:lstStyle>
          <a:p>
            <a:fld id="{7A3651F4-647C-4D0A-BCAC-BCED4C3E39AC}" type="slidenum">
              <a:rPr kumimoji="1" lang="ja-JP" altLang="en-US" smtClean="0"/>
              <a:t>‹#›</a:t>
            </a:fld>
            <a:endParaRPr kumimoji="1" lang="ja-JP" altLang="en-US"/>
          </a:p>
        </p:txBody>
      </p:sp>
    </p:spTree>
    <p:extLst>
      <p:ext uri="{BB962C8B-B14F-4D97-AF65-F5344CB8AC3E}">
        <p14:creationId xmlns:p14="http://schemas.microsoft.com/office/powerpoint/2010/main" val="1727894035"/>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6219512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48008048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79388" y="884238"/>
            <a:ext cx="6421437" cy="4445000"/>
          </a:xfrm>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4734918A-55A2-4EB2-AB9C-ED1910D62A65}" type="slidenum">
              <a:rPr lang="ja-JP" altLang="en-US">
                <a:solidFill>
                  <a:prstClr val="black"/>
                </a:solidFill>
                <a:latin typeface="Calibri"/>
                <a:ea typeface="ＭＳ Ｐゴシック" panose="020B0600070205080204" pitchFamily="50" charset="-128"/>
              </a:rPr>
              <a:pPr defTabSz="922146">
                <a:defRPr/>
              </a:pPr>
              <a:t>267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255818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0D942A8A-851E-4CB7-80C0-C0B3C0EC8C44}" type="slidenum">
              <a:rPr lang="ja-JP" altLang="en-US">
                <a:solidFill>
                  <a:prstClr val="black"/>
                </a:solidFill>
                <a:latin typeface="游ゴシック" panose="020F0502020204030204"/>
                <a:ea typeface="游ゴシック" panose="020B0400000000000000" pitchFamily="50" charset="-128"/>
              </a:rPr>
              <a:pPr defTabSz="922146">
                <a:defRPr/>
              </a:pPr>
              <a:t>273</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2558600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22146">
              <a:defRPr/>
            </a:pPr>
            <a:fld id="{0D942A8A-851E-4CB7-80C0-C0B3C0EC8C44}" type="slidenum">
              <a:rPr lang="ja-JP" altLang="en-US">
                <a:solidFill>
                  <a:prstClr val="black"/>
                </a:solidFill>
                <a:latin typeface="游ゴシック" panose="020F0502020204030204"/>
                <a:ea typeface="游ゴシック" panose="020B0400000000000000" pitchFamily="50" charset="-128"/>
              </a:rPr>
              <a:pPr defTabSz="922146">
                <a:defRPr/>
              </a:pPr>
              <a:t>274</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6228981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1749936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5588700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708025" y="742950"/>
            <a:ext cx="5391150" cy="37322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283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3369821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Calibri"/>
                <a:ea typeface="ＭＳ Ｐゴシック" panose="020B0600070205080204" pitchFamily="50" charset="-128"/>
              </a:rPr>
              <a:pPr defTabSz="914123">
                <a:defRPr/>
              </a:pPr>
              <a:t>297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8732863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3820">
              <a:defRPr/>
            </a:pPr>
            <a:fld id="{28539925-B7AA-48B2-BECA-FB1FAE43663B}" type="slidenum">
              <a:rPr lang="ja-JP" altLang="en-US">
                <a:solidFill>
                  <a:prstClr val="black"/>
                </a:solidFill>
                <a:latin typeface="Calibri" panose="020F0502020204030204"/>
                <a:ea typeface="ＭＳ Ｐゴシック" panose="020B0600070205080204" pitchFamily="50" charset="-128"/>
              </a:rPr>
              <a:pPr defTabSz="913820">
                <a:defRPr/>
              </a:pPr>
              <a:t>298</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09130484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3820">
              <a:defRPr/>
            </a:pPr>
            <a:fld id="{28539925-B7AA-48B2-BECA-FB1FAE43663B}" type="slidenum">
              <a:rPr lang="ja-JP" altLang="en-US">
                <a:solidFill>
                  <a:prstClr val="black"/>
                </a:solidFill>
                <a:latin typeface="Calibri" panose="020F0502020204030204"/>
                <a:ea typeface="ＭＳ Ｐゴシック" panose="020B0600070205080204" pitchFamily="50" charset="-128"/>
              </a:rPr>
              <a:pPr defTabSz="913820">
                <a:defRPr/>
              </a:pPr>
              <a:t>299</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270307845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300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809281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Rot="1" noChangeAspect="1" noChangeArrowheads="1" noTextEdit="1"/>
          </p:cNvSpPr>
          <p:nvPr>
            <p:ph type="sldImg"/>
          </p:nvPr>
        </p:nvSpPr>
        <p:spPr>
          <a:xfrm>
            <a:off x="704850" y="739775"/>
            <a:ext cx="5343525" cy="3698875"/>
          </a:xfrm>
          <a:ln/>
        </p:spPr>
      </p:sp>
      <p:sp>
        <p:nvSpPr>
          <p:cNvPr id="296963" name="Rectangle 3"/>
          <p:cNvSpPr>
            <a:spLocks noGrp="1" noChangeArrowheads="1"/>
          </p:cNvSpPr>
          <p:nvPr>
            <p:ph type="body" idx="1"/>
          </p:nvPr>
        </p:nvSpPr>
        <p:spPr>
          <a:xfrm>
            <a:off x="673106" y="4687892"/>
            <a:ext cx="5389563" cy="4437062"/>
          </a:xfrm>
          <a:noFill/>
        </p:spPr>
        <p:txBody>
          <a:bodyPr/>
          <a:lstStyle/>
          <a:p>
            <a:pPr eaLnBrk="1" hangingPunct="1">
              <a:spcBef>
                <a:spcPct val="0"/>
              </a:spcBef>
            </a:pPr>
            <a:endParaRPr lang="ja-JP" altLang="en-US" dirty="0">
              <a:latin typeface="Arial" charset="0"/>
            </a:endParaRPr>
          </a:p>
        </p:txBody>
      </p:sp>
    </p:spTree>
    <p:extLst>
      <p:ext uri="{BB962C8B-B14F-4D97-AF65-F5344CB8AC3E}">
        <p14:creationId xmlns:p14="http://schemas.microsoft.com/office/powerpoint/2010/main" val="35461231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54781330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3331993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306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40098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307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73481974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8261227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310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6960263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311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2641993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312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5231259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ja-JP" altLang="en-US" dirty="0">
                <a:solidFill>
                  <a:prstClr val="black"/>
                </a:solidFill>
                <a:latin typeface="Meiryo UI" panose="020B0604030504040204" pitchFamily="50" charset="-128"/>
                <a:ea typeface="Meiryo UI" panose="020B0604030504040204" pitchFamily="50" charset="-128"/>
              </a:rPr>
              <a:t>○　腹膜透析患者が血液透析の併用を行う場合には、自施設（Ａ医療機関）以外の医療機関（</a:t>
            </a:r>
            <a:r>
              <a:rPr lang="en-US" altLang="ja-JP" dirty="0">
                <a:solidFill>
                  <a:prstClr val="black"/>
                </a:solidFill>
                <a:latin typeface="Meiryo UI" panose="020B0604030504040204" pitchFamily="50" charset="-128"/>
                <a:ea typeface="Meiryo UI" panose="020B0604030504040204" pitchFamily="50" charset="-128"/>
              </a:rPr>
              <a:t>B</a:t>
            </a:r>
            <a:r>
              <a:rPr lang="ja-JP" altLang="en-US" dirty="0">
                <a:solidFill>
                  <a:prstClr val="black"/>
                </a:solidFill>
                <a:latin typeface="Meiryo UI" panose="020B0604030504040204" pitchFamily="50" charset="-128"/>
                <a:ea typeface="Meiryo UI" panose="020B0604030504040204" pitchFamily="50" charset="-128"/>
              </a:rPr>
              <a:t>医療機関）でも血液透析が実施可能となる。</a:t>
            </a:r>
            <a:endParaRPr lang="en-US" altLang="ja-JP" dirty="0">
              <a:solidFill>
                <a:prstClr val="black"/>
              </a:solidFill>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D44243F-C73C-458A-B315-8977477D1FE9}" type="slidenum">
              <a:rPr lang="ja-JP" altLang="en-US">
                <a:solidFill>
                  <a:prstClr val="black"/>
                </a:solidFill>
                <a:latin typeface="游ゴシック" panose="020F0502020204030204"/>
                <a:ea typeface="游ゴシック" panose="020B0400000000000000" pitchFamily="50" charset="-128"/>
              </a:rPr>
              <a:pPr defTabSz="922146">
                <a:defRPr/>
              </a:pPr>
              <a:t>316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862130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318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08991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latin typeface="+mn-lt"/>
                <a:ea typeface="+mn-ea"/>
              </a:rPr>
              <a:t>伊藤元重委員提出資料</a:t>
            </a:r>
            <a:endParaRPr lang="en-US" altLang="ja-JP" dirty="0">
              <a:latin typeface="+mn-lt"/>
              <a:ea typeface="+mn-ea"/>
            </a:endParaRPr>
          </a:p>
          <a:p>
            <a:r>
              <a:rPr lang="ja-JP" altLang="en-US" dirty="0">
                <a:latin typeface="+mn-lt"/>
                <a:ea typeface="+mn-ea"/>
              </a:rPr>
              <a:t>「高齢者医療費をカバーする目的での死亡消費税の導入など」</a:t>
            </a:r>
            <a:endParaRPr lang="en-US" altLang="ja-JP" dirty="0">
              <a:latin typeface="+mn-lt"/>
              <a:ea typeface="+mn-ea"/>
            </a:endParaRPr>
          </a:p>
          <a:p>
            <a:r>
              <a:rPr kumimoji="1" lang="en-US" altLang="ja-JP" dirty="0"/>
              <a:t>https://www.kantei.go.jp/jp/singi/kokuminkaigi/dai13/siryou2.pdf</a:t>
            </a:r>
            <a:endParaRPr kumimoji="1" lang="ja-JP" altLang="en-US" dirty="0"/>
          </a:p>
        </p:txBody>
      </p:sp>
      <p:sp>
        <p:nvSpPr>
          <p:cNvPr id="4" name="スライド番号プレースホルダー 3"/>
          <p:cNvSpPr>
            <a:spLocks noGrp="1"/>
          </p:cNvSpPr>
          <p:nvPr>
            <p:ph type="sldNum" sz="quarter" idx="5"/>
          </p:nvPr>
        </p:nvSpPr>
        <p:spPr/>
        <p:txBody>
          <a:bodyPr/>
          <a:lstStyle/>
          <a:p>
            <a:pPr defTabSz="875243">
              <a:defRPr/>
            </a:pPr>
            <a:fld id="{7A3651F4-647C-4D0A-BCAC-BCED4C3E39AC}" type="slidenum">
              <a:rPr lang="ja-JP" altLang="en-US">
                <a:solidFill>
                  <a:prstClr val="black"/>
                </a:solidFill>
                <a:latin typeface="Calibri"/>
                <a:ea typeface="ＭＳ Ｐゴシック" pitchFamily="50" charset="-128"/>
              </a:rPr>
              <a:pPr defTabSz="875243">
                <a:defRPr/>
              </a:pPr>
              <a:t>34</a:t>
            </a:fld>
            <a:endParaRPr lang="ja-JP" altLang="en-US">
              <a:solidFill>
                <a:prstClr val="black"/>
              </a:solidFill>
              <a:latin typeface="Calibri"/>
              <a:ea typeface="ＭＳ Ｐゴシック" pitchFamily="50" charset="-128"/>
            </a:endParaRPr>
          </a:p>
        </p:txBody>
      </p:sp>
    </p:spTree>
    <p:extLst>
      <p:ext uri="{BB962C8B-B14F-4D97-AF65-F5344CB8AC3E}">
        <p14:creationId xmlns:p14="http://schemas.microsoft.com/office/powerpoint/2010/main" val="233324519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319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7026331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321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3365596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324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394455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335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4903484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341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115079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8788" y="1039813"/>
            <a:ext cx="7524751" cy="52085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347</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82222597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350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5358741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358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9100428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370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7269523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395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515778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807935">
              <a:spcBef>
                <a:spcPct val="0"/>
              </a:spcBef>
              <a:defRPr/>
            </a:pPr>
            <a:endParaRPr lang="ja-JP" altLang="en-US" dirty="0"/>
          </a:p>
        </p:txBody>
      </p:sp>
      <p:sp>
        <p:nvSpPr>
          <p:cNvPr id="4" name="スライド番号プレースホルダー 3"/>
          <p:cNvSpPr>
            <a:spLocks noGrp="1"/>
          </p:cNvSpPr>
          <p:nvPr>
            <p:ph type="sldNum" sz="quarter" idx="5"/>
          </p:nvPr>
        </p:nvSpPr>
        <p:spPr/>
        <p:txBody>
          <a:bodyPr/>
          <a:lstStyle/>
          <a:p>
            <a:pPr defTabSz="875243">
              <a:defRPr/>
            </a:pPr>
            <a:fld id="{7A3651F4-647C-4D0A-BCAC-BCED4C3E39AC}" type="slidenum">
              <a:rPr lang="ja-JP" altLang="en-US">
                <a:solidFill>
                  <a:prstClr val="black"/>
                </a:solidFill>
                <a:latin typeface="Calibri"/>
                <a:ea typeface="ＭＳ Ｐゴシック" pitchFamily="50" charset="-128"/>
              </a:rPr>
              <a:pPr defTabSz="875243">
                <a:defRPr/>
              </a:pPr>
              <a:t>39</a:t>
            </a:fld>
            <a:endParaRPr lang="ja-JP" altLang="en-US">
              <a:solidFill>
                <a:prstClr val="black"/>
              </a:solidFill>
              <a:latin typeface="Calibri"/>
              <a:ea typeface="ＭＳ Ｐゴシック" pitchFamily="50" charset="-128"/>
            </a:endParaRPr>
          </a:p>
        </p:txBody>
      </p:sp>
    </p:spTree>
    <p:extLst>
      <p:ext uri="{BB962C8B-B14F-4D97-AF65-F5344CB8AC3E}">
        <p14:creationId xmlns:p14="http://schemas.microsoft.com/office/powerpoint/2010/main" val="180723923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402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85391572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404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50201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405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433752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en-US" altLang="ja-JP" dirty="0">
                <a:solidFill>
                  <a:prstClr val="black"/>
                </a:solidFill>
                <a:latin typeface="ＭＳ Ｐゴシック"/>
              </a:rPr>
              <a:t>※</a:t>
            </a:r>
            <a:r>
              <a:rPr lang="ja-JP" altLang="en-US" dirty="0">
                <a:solidFill>
                  <a:prstClr val="black"/>
                </a:solidFill>
                <a:latin typeface="ＭＳ Ｐゴシック"/>
              </a:rPr>
              <a:t>施設の効率性を踏まえて設定される「慢性維持透析を行った場合２」、「慢性維持透析を行った場合３」についても、「</a:t>
            </a:r>
            <a:r>
              <a:rPr lang="ja-JP" altLang="en-US" dirty="0">
                <a:latin typeface="+mn-ea"/>
              </a:rPr>
              <a:t>慢性維持透析を行った場合１」と同様の対応を実施。</a:t>
            </a:r>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51661B57-34C6-40D9-86CA-E64E30CC48B3}" type="slidenum">
              <a:rPr lang="ja-JP" altLang="en-US">
                <a:solidFill>
                  <a:prstClr val="black"/>
                </a:solidFill>
                <a:latin typeface="游ゴシック" panose="020F0502020204030204"/>
                <a:ea typeface="游ゴシック" panose="020B0400000000000000" pitchFamily="50" charset="-128"/>
              </a:rPr>
              <a:pPr defTabSz="922146">
                <a:defRPr/>
              </a:pPr>
              <a:t>407</a:t>
            </a:fld>
            <a:endParaRPr lang="ja-JP" altLang="en-US" dirty="0">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61484386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22146">
              <a:defRPr/>
            </a:pPr>
            <a:r>
              <a:rPr lang="ja-JP" altLang="en-US" dirty="0">
                <a:solidFill>
                  <a:prstClr val="black"/>
                </a:solidFill>
                <a:latin typeface="Meiryo UI" panose="020B0604030504040204" pitchFamily="50" charset="-128"/>
                <a:ea typeface="Meiryo UI" panose="020B0604030504040204" pitchFamily="50" charset="-128"/>
              </a:rPr>
              <a:t>○　腹膜透析患者が血液透析の併用を行う場合には、自施設（Ａ医療機関）以外の医療機関（</a:t>
            </a:r>
            <a:r>
              <a:rPr lang="en-US" altLang="ja-JP" dirty="0">
                <a:solidFill>
                  <a:prstClr val="black"/>
                </a:solidFill>
                <a:latin typeface="Meiryo UI" panose="020B0604030504040204" pitchFamily="50" charset="-128"/>
                <a:ea typeface="Meiryo UI" panose="020B0604030504040204" pitchFamily="50" charset="-128"/>
              </a:rPr>
              <a:t>B</a:t>
            </a:r>
            <a:r>
              <a:rPr lang="ja-JP" altLang="en-US" dirty="0">
                <a:solidFill>
                  <a:prstClr val="black"/>
                </a:solidFill>
                <a:latin typeface="Meiryo UI" panose="020B0604030504040204" pitchFamily="50" charset="-128"/>
                <a:ea typeface="Meiryo UI" panose="020B0604030504040204" pitchFamily="50" charset="-128"/>
              </a:rPr>
              <a:t>医療機関）でも血液透析が実施可能となる。</a:t>
            </a:r>
            <a:endParaRPr lang="en-US" altLang="ja-JP" dirty="0">
              <a:solidFill>
                <a:prstClr val="black"/>
              </a:solidFill>
              <a:latin typeface="Meiryo UI" panose="020B0604030504040204" pitchFamily="50" charset="-128"/>
              <a:ea typeface="Meiryo UI" panose="020B0604030504040204" pitchFamily="50" charset="-128"/>
            </a:endParaRPr>
          </a:p>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D44243F-C73C-458A-B315-8977477D1FE9}" type="slidenum">
              <a:rPr lang="ja-JP" altLang="en-US">
                <a:solidFill>
                  <a:prstClr val="black"/>
                </a:solidFill>
                <a:latin typeface="游ゴシック" panose="020F0502020204030204"/>
                <a:ea typeface="游ゴシック" panose="020B0400000000000000" pitchFamily="50" charset="-128"/>
              </a:rPr>
              <a:pPr defTabSz="922146">
                <a:defRPr/>
              </a:pPr>
              <a:t>409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8621301"/>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CD06621E-4F3B-45D5-BBF3-E8630A9ED786}" type="slidenum">
              <a:rPr lang="ja-JP" altLang="en-US">
                <a:solidFill>
                  <a:prstClr val="black"/>
                </a:solidFill>
                <a:latin typeface="游ゴシック" panose="020F0502020204030204"/>
                <a:ea typeface="游ゴシック" panose="020B0400000000000000" pitchFamily="50" charset="-128"/>
              </a:rPr>
              <a:pPr defTabSz="922146">
                <a:defRPr/>
              </a:pPr>
              <a:t>410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3365012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28663" y="750888"/>
            <a:ext cx="5422900" cy="375443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86">
              <a:defRPr/>
            </a:pPr>
            <a:fld id="{8849B0E2-DAA9-42B8-AF14-4BCA91C442A8}" type="slidenum">
              <a:rPr lang="ja-JP" altLang="en-US">
                <a:solidFill>
                  <a:prstClr val="black"/>
                </a:solidFill>
                <a:latin typeface="Calibri"/>
                <a:ea typeface="ＭＳ Ｐゴシック" panose="020B0600070205080204" pitchFamily="50" charset="-128"/>
              </a:rPr>
              <a:pPr defTabSz="922286">
                <a:defRPr/>
              </a:pPr>
              <a:t>411</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0422485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28663" y="750888"/>
            <a:ext cx="5422900" cy="375443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86">
              <a:defRPr/>
            </a:pPr>
            <a:fld id="{23C2A298-4251-457A-8507-1BFDC552D0E0}" type="slidenum">
              <a:rPr lang="en-US" altLang="ja-JP">
                <a:solidFill>
                  <a:prstClr val="black"/>
                </a:solidFill>
                <a:latin typeface="Calibri"/>
                <a:ea typeface="ＭＳ Ｐゴシック" panose="020B0600070205080204" pitchFamily="50" charset="-128"/>
              </a:rPr>
              <a:pPr defTabSz="922286">
                <a:defRPr/>
              </a:pPr>
              <a:t>414</a:t>
            </a:fld>
            <a:endParaRPr lang="en-US" altLang="ja-JP">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0181522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スライド イメージ プレースホルダー 1"/>
          <p:cNvSpPr>
            <a:spLocks noGrp="1" noRot="1" noChangeAspect="1" noTextEdit="1"/>
          </p:cNvSpPr>
          <p:nvPr>
            <p:ph type="sldImg"/>
          </p:nvPr>
        </p:nvSpPr>
        <p:spPr>
          <a:ln/>
        </p:spPr>
      </p:sp>
      <p:sp>
        <p:nvSpPr>
          <p:cNvPr id="37891" name="ノート プレースホルダー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panose="020B0604020202020204" pitchFamily="34" charset="0"/>
            </a:endParaRPr>
          </a:p>
        </p:txBody>
      </p:sp>
      <p:sp>
        <p:nvSpPr>
          <p:cNvPr id="37892" name="スライド番号プレースホルダー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ＭＳ Ｐゴシック" panose="020B0600070205080204" pitchFamily="50" charset="-128"/>
              </a:defRPr>
            </a:lvl1pPr>
            <a:lvl2pPr marL="749357" indent="-288214">
              <a:defRPr kumimoji="1">
                <a:solidFill>
                  <a:schemeClr val="tx1"/>
                </a:solidFill>
                <a:latin typeface="Arial" panose="020B0604020202020204" pitchFamily="34" charset="0"/>
                <a:ea typeface="ＭＳ Ｐゴシック" panose="020B0600070205080204" pitchFamily="50" charset="-128"/>
              </a:defRPr>
            </a:lvl2pPr>
            <a:lvl3pPr marL="1152856" indent="-230572">
              <a:defRPr kumimoji="1">
                <a:solidFill>
                  <a:schemeClr val="tx1"/>
                </a:solidFill>
                <a:latin typeface="Arial" panose="020B0604020202020204" pitchFamily="34" charset="0"/>
                <a:ea typeface="ＭＳ Ｐゴシック" panose="020B0600070205080204" pitchFamily="50" charset="-128"/>
              </a:defRPr>
            </a:lvl3pPr>
            <a:lvl4pPr marL="1614000" indent="-230572">
              <a:defRPr kumimoji="1">
                <a:solidFill>
                  <a:schemeClr val="tx1"/>
                </a:solidFill>
                <a:latin typeface="Arial" panose="020B0604020202020204" pitchFamily="34" charset="0"/>
                <a:ea typeface="ＭＳ Ｐゴシック" panose="020B0600070205080204" pitchFamily="50" charset="-128"/>
              </a:defRPr>
            </a:lvl4pPr>
            <a:lvl5pPr marL="2075142" indent="-230572">
              <a:defRPr kumimoji="1">
                <a:solidFill>
                  <a:schemeClr val="tx1"/>
                </a:solidFill>
                <a:latin typeface="Arial" panose="020B0604020202020204" pitchFamily="34" charset="0"/>
                <a:ea typeface="ＭＳ Ｐゴシック" panose="020B0600070205080204" pitchFamily="50" charset="-128"/>
              </a:defRPr>
            </a:lvl5pPr>
            <a:lvl6pPr marL="2536285"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97428"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58570"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919713" indent="-230572"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defTabSz="922286">
              <a:defRPr/>
            </a:pPr>
            <a:fld id="{A9CA4A35-B226-4B21-912C-F840B98C79D8}" type="slidenum">
              <a:rPr lang="en-US" altLang="ja-JP">
                <a:solidFill>
                  <a:prstClr val="black"/>
                </a:solidFill>
              </a:rPr>
              <a:pPr defTabSz="922286">
                <a:defRPr/>
              </a:pPr>
              <a:t>419</a:t>
            </a:fld>
            <a:endParaRPr lang="en-US" altLang="ja-JP">
              <a:solidFill>
                <a:prstClr val="black"/>
              </a:solidFill>
            </a:endParaRPr>
          </a:p>
        </p:txBody>
      </p:sp>
    </p:spTree>
    <p:extLst>
      <p:ext uri="{BB962C8B-B14F-4D97-AF65-F5344CB8AC3E}">
        <p14:creationId xmlns:p14="http://schemas.microsoft.com/office/powerpoint/2010/main" val="11561292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286">
              <a:defRPr/>
            </a:pPr>
            <a:fld id="{23C2A298-4251-457A-8507-1BFDC552D0E0}" type="slidenum">
              <a:rPr lang="en-US" altLang="ja-JP">
                <a:solidFill>
                  <a:prstClr val="black"/>
                </a:solidFill>
                <a:latin typeface="游ゴシック" panose="020F0502020204030204"/>
                <a:ea typeface="游ゴシック" panose="020B0400000000000000" pitchFamily="50" charset="-128"/>
              </a:rPr>
              <a:pPr defTabSz="922286">
                <a:defRPr/>
              </a:pPr>
              <a:t>422</a:t>
            </a:fld>
            <a:endParaRPr lang="en-US" altLang="ja-JP">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786363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883135">
              <a:defRPr/>
            </a:pPr>
            <a:fld id="{7A3651F4-647C-4D0A-BCAC-BCED4C3E39AC}" type="slidenum">
              <a:rPr lang="ja-JP" altLang="en-US">
                <a:solidFill>
                  <a:prstClr val="black"/>
                </a:solidFill>
                <a:latin typeface="Calibri"/>
                <a:ea typeface="ＭＳ Ｐゴシック" panose="020B0600070205080204" pitchFamily="50" charset="-128"/>
              </a:rPr>
              <a:pPr defTabSz="883135">
                <a:defRPr/>
              </a:pPr>
              <a:t>43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4219383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206">
              <a:defRPr/>
            </a:pPr>
            <a:fld id="{3BF8099F-C9D3-4147-9A5F-653D9996313F}" type="slidenum">
              <a:rPr lang="ja-JP" altLang="en-US">
                <a:solidFill>
                  <a:prstClr val="black"/>
                </a:solidFill>
                <a:latin typeface="游ゴシック" panose="020F0502020204030204"/>
                <a:ea typeface="游ゴシック" panose="020B0400000000000000" pitchFamily="50" charset="-128"/>
              </a:rPr>
              <a:pPr defTabSz="922206">
                <a:defRPr/>
              </a:pPr>
              <a:t>431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782611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2788" y="746125"/>
            <a:ext cx="538162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87313978-A904-4F89-9472-829A76414E17}" type="slidenum">
              <a:rPr lang="ja-JP" altLang="en-US">
                <a:solidFill>
                  <a:prstClr val="black"/>
                </a:solidFill>
                <a:latin typeface="Calibri"/>
                <a:ea typeface="ＭＳ Ｐゴシック" panose="020B0600070205080204" pitchFamily="50" charset="-128"/>
              </a:rPr>
              <a:pPr defTabSz="922146">
                <a:defRPr/>
              </a:pPr>
              <a:t>437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249547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438</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33198019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439</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161601174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440</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402996117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441</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05404788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261">
              <a:defRPr/>
            </a:pPr>
            <a:fld id="{C10012FD-EFC0-4502-939E-09CE001FAB98}" type="slidenum">
              <a:rPr lang="ja-JP" altLang="en-US">
                <a:solidFill>
                  <a:prstClr val="black"/>
                </a:solidFill>
                <a:latin typeface="Calibri" panose="020F0502020204030204"/>
                <a:ea typeface="ＭＳ Ｐゴシック" panose="020B0600070205080204" pitchFamily="50" charset="-128"/>
              </a:rPr>
              <a:pPr defTabSz="914261">
                <a:defRPr/>
              </a:pPr>
              <a:t>442</a:t>
            </a:fld>
            <a:endParaRPr lang="ja-JP" altLang="en-US">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98667799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48013" y="509588"/>
            <a:ext cx="3675062" cy="254317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61886616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286">
              <a:defRPr/>
            </a:pPr>
            <a:fld id="{0A5D1659-9A2C-4BAF-9C64-5C92124D50C4}" type="slidenum">
              <a:rPr lang="ja-JP" altLang="en-US">
                <a:solidFill>
                  <a:prstClr val="black"/>
                </a:solidFill>
                <a:latin typeface="Calibri"/>
                <a:ea typeface="ＭＳ Ｐゴシック" panose="020B0600070205080204" pitchFamily="50" charset="-128"/>
              </a:rPr>
              <a:pPr defTabSz="922286">
                <a:defRPr/>
              </a:pPr>
              <a:t>444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3892885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528300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904</a:t>
            </a:r>
            <a:r>
              <a:rPr kumimoji="1" lang="ja-JP" altLang="en-US" dirty="0"/>
              <a:t>億</a:t>
            </a:r>
            <a:r>
              <a:rPr kumimoji="1" lang="en-US" altLang="ja-JP" dirty="0"/>
              <a:t>×</a:t>
            </a:r>
            <a:r>
              <a:rPr kumimoji="1" lang="ja-JP" altLang="en-US" dirty="0"/>
              <a:t>（</a:t>
            </a:r>
            <a:r>
              <a:rPr kumimoji="1" lang="en-US" altLang="ja-JP" dirty="0"/>
              <a:t>2/3</a:t>
            </a:r>
            <a:r>
              <a:rPr kumimoji="1" lang="ja-JP" altLang="en-US" dirty="0"/>
              <a:t>）</a:t>
            </a:r>
            <a:r>
              <a:rPr kumimoji="1" lang="en-US" altLang="ja-JP" dirty="0"/>
              <a:t>×</a:t>
            </a:r>
            <a:r>
              <a:rPr kumimoji="1" lang="ja-JP" altLang="en-US" dirty="0"/>
              <a:t>（</a:t>
            </a:r>
            <a:r>
              <a:rPr kumimoji="1" lang="en-US" altLang="ja-JP" dirty="0"/>
              <a:t>1/2</a:t>
            </a:r>
            <a:r>
              <a:rPr kumimoji="1" lang="ja-JP" altLang="en-US" dirty="0"/>
              <a:t>）＝約</a:t>
            </a:r>
            <a:r>
              <a:rPr kumimoji="1" lang="en-US" altLang="ja-JP" dirty="0"/>
              <a:t>300</a:t>
            </a:r>
            <a:r>
              <a:rPr kumimoji="1" lang="ja-JP" altLang="en-US" dirty="0"/>
              <a:t>億円　（半年分なので</a:t>
            </a:r>
            <a:r>
              <a:rPr kumimoji="1" lang="en-US" altLang="ja-JP" dirty="0"/>
              <a:t>1/2</a:t>
            </a:r>
            <a:r>
              <a:rPr kumimoji="1" lang="ja-JP" altLang="en-US" dirty="0"/>
              <a:t>）</a:t>
            </a:r>
          </a:p>
        </p:txBody>
      </p:sp>
      <p:sp>
        <p:nvSpPr>
          <p:cNvPr id="4" name="スライド番号プレースホルダー 3"/>
          <p:cNvSpPr>
            <a:spLocks noGrp="1"/>
          </p:cNvSpPr>
          <p:nvPr>
            <p:ph type="sldNum" sz="quarter" idx="10"/>
          </p:nvPr>
        </p:nvSpPr>
        <p:spPr/>
        <p:txBody>
          <a:bodyPr/>
          <a:lstStyle/>
          <a:p>
            <a:pPr defTabSz="890682">
              <a:defRPr/>
            </a:pPr>
            <a:fld id="{7A3651F4-647C-4D0A-BCAC-BCED4C3E39AC}" type="slidenum">
              <a:rPr lang="ja-JP" altLang="en-US">
                <a:solidFill>
                  <a:prstClr val="black"/>
                </a:solidFill>
                <a:latin typeface="Calibri"/>
                <a:ea typeface="ＭＳ Ｐゴシック" panose="020B0600070205080204" pitchFamily="50" charset="-128"/>
              </a:rPr>
              <a:pPr defTabSz="890682">
                <a:defRPr/>
              </a:pPr>
              <a:t>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2357396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2058330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2953646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237534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449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613463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9754821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873511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8260999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0283354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4729858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455</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9061076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14123">
              <a:defRPr/>
            </a:pPr>
            <a:fld id="{7A3651F4-647C-4D0A-BCAC-BCED4C3E39AC}" type="slidenum">
              <a:rPr lang="ja-JP" altLang="en-US">
                <a:solidFill>
                  <a:prstClr val="black"/>
                </a:solidFill>
                <a:latin typeface="Calibri"/>
                <a:ea typeface="ＭＳ Ｐゴシック" panose="020B0600070205080204" pitchFamily="50" charset="-128"/>
              </a:rPr>
              <a:pPr defTabSz="914123">
                <a:defRPr/>
              </a:pPr>
              <a:t>86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13796066"/>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9096831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457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5723937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2788" y="746125"/>
            <a:ext cx="5381625"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87313978-A904-4F89-9472-829A76414E17}" type="slidenum">
              <a:rPr lang="ja-JP" altLang="en-US">
                <a:solidFill>
                  <a:prstClr val="black"/>
                </a:solidFill>
                <a:latin typeface="Calibri"/>
                <a:ea typeface="ＭＳ Ｐゴシック" panose="020B0600070205080204" pitchFamily="50" charset="-128"/>
              </a:rPr>
              <a:pPr defTabSz="922146">
                <a:defRPr/>
              </a:pPr>
              <a:t>458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793280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076">
              <a:defRPr/>
            </a:pPr>
            <a:fld id="{7A3651F4-647C-4D0A-BCAC-BCED4C3E39AC}" type="slidenum">
              <a:rPr lang="ja-JP" altLang="en-US">
                <a:solidFill>
                  <a:prstClr val="black"/>
                </a:solidFill>
                <a:latin typeface="Calibri"/>
                <a:ea typeface="ＭＳ Ｐゴシック" panose="020B0600070205080204" pitchFamily="50" charset="-128"/>
              </a:rPr>
              <a:pPr defTabSz="922076">
                <a:defRPr/>
              </a:pPr>
              <a:t>90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651373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9968488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884054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8149434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133581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7452030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20688" y="796925"/>
            <a:ext cx="5773737" cy="39973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40618979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774731" y="9302164"/>
            <a:ext cx="2888774" cy="490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779" tIns="44884" rIns="89779" bIns="44884"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896290"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896290" eaLnBrk="1" fontAlgn="base" hangingPunct="1">
                <a:spcBef>
                  <a:spcPct val="0"/>
                </a:spcBef>
                <a:spcAft>
                  <a:spcPct val="0"/>
                </a:spcAft>
                <a:defRPr/>
              </a:pPr>
              <a:t>96</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681038" y="736600"/>
            <a:ext cx="5300662" cy="3670300"/>
          </a:xfrm>
          <a:ln/>
        </p:spPr>
      </p:sp>
      <p:sp>
        <p:nvSpPr>
          <p:cNvPr id="314372" name="Rectangle 3"/>
          <p:cNvSpPr>
            <a:spLocks noGrp="1" noChangeArrowheads="1"/>
          </p:cNvSpPr>
          <p:nvPr>
            <p:ph type="body" idx="1"/>
          </p:nvPr>
        </p:nvSpPr>
        <p:spPr>
          <a:xfrm>
            <a:off x="667617" y="4651876"/>
            <a:ext cx="5329860" cy="4406039"/>
          </a:xfrm>
          <a:noFill/>
        </p:spPr>
        <p:txBody>
          <a:bodyPr lIns="89779" tIns="44884" rIns="89779" bIns="44884"/>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7817523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スライド イメージ プレースホルダ 1">
            <a:extLst>
              <a:ext uri="{FF2B5EF4-FFF2-40B4-BE49-F238E27FC236}">
                <a16:creationId xmlns:a16="http://schemas.microsoft.com/office/drawing/2014/main" id="{C431F1F0-2138-4A77-A4B8-949B026B2189}"/>
              </a:ext>
            </a:extLst>
          </p:cNvPr>
          <p:cNvSpPr>
            <a:spLocks noGrp="1" noRot="1" noChangeAspect="1" noChangeArrowheads="1" noTextEdit="1"/>
          </p:cNvSpPr>
          <p:nvPr>
            <p:ph type="sldImg"/>
          </p:nvPr>
        </p:nvSpPr>
        <p:spPr>
          <a:xfrm>
            <a:off x="696913" y="741363"/>
            <a:ext cx="5341937" cy="3698875"/>
          </a:xfrm>
          <a:ln/>
        </p:spPr>
      </p:sp>
      <p:sp>
        <p:nvSpPr>
          <p:cNvPr id="70659" name="ノート プレースホルダ 2">
            <a:extLst>
              <a:ext uri="{FF2B5EF4-FFF2-40B4-BE49-F238E27FC236}">
                <a16:creationId xmlns:a16="http://schemas.microsoft.com/office/drawing/2014/main" id="{FFFD07BD-F2A8-4A4A-BE46-96F9B87BDB97}"/>
              </a:ext>
            </a:extLst>
          </p:cNvPr>
          <p:cNvSpPr>
            <a:spLocks noGrp="1" noChangeArrowheads="1"/>
          </p:cNvSpPr>
          <p:nvPr>
            <p:ph type="body" idx="1"/>
          </p:nvPr>
        </p:nvSpPr>
        <p:spPr>
          <a:noFill/>
        </p:spPr>
        <p:txBody>
          <a:bodyPr/>
          <a:lstStyle/>
          <a:p>
            <a:endParaRPr lang="ja-JP" altLang="en-US"/>
          </a:p>
        </p:txBody>
      </p:sp>
      <p:sp>
        <p:nvSpPr>
          <p:cNvPr id="70660" name="スライド番号プレースホルダ 3">
            <a:extLst>
              <a:ext uri="{FF2B5EF4-FFF2-40B4-BE49-F238E27FC236}">
                <a16:creationId xmlns:a16="http://schemas.microsoft.com/office/drawing/2014/main" id="{A0B30081-35BD-4986-88D6-3BB3A1B04EA0}"/>
              </a:ext>
            </a:extLst>
          </p:cNvPr>
          <p:cNvSpPr>
            <a:spLocks noGrp="1"/>
          </p:cNvSpPr>
          <p:nvPr>
            <p:ph type="sldNum" sz="quarter" idx="5"/>
          </p:nvPr>
        </p:nvSpPr>
        <p:spPr>
          <a:noFill/>
        </p:spPr>
        <p:txBody>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35902" indent="-283038">
              <a:defRPr kumimoji="1" sz="2400">
                <a:solidFill>
                  <a:schemeClr val="tx1"/>
                </a:solidFill>
                <a:latin typeface="Times New Roman" panose="02020603050405020304" pitchFamily="18" charset="0"/>
                <a:ea typeface="ＭＳ Ｐゴシック" panose="020B0600070205080204" pitchFamily="50" charset="-128"/>
              </a:defRPr>
            </a:lvl2pPr>
            <a:lvl3pPr marL="1132156" indent="-226432">
              <a:defRPr kumimoji="1" sz="2400">
                <a:solidFill>
                  <a:schemeClr val="tx1"/>
                </a:solidFill>
                <a:latin typeface="Times New Roman" panose="02020603050405020304" pitchFamily="18" charset="0"/>
                <a:ea typeface="ＭＳ Ｐゴシック" panose="020B0600070205080204" pitchFamily="50" charset="-128"/>
              </a:defRPr>
            </a:lvl3pPr>
            <a:lvl4pPr marL="1585017" indent="-226432">
              <a:defRPr kumimoji="1" sz="2400">
                <a:solidFill>
                  <a:schemeClr val="tx1"/>
                </a:solidFill>
                <a:latin typeface="Times New Roman" panose="02020603050405020304" pitchFamily="18" charset="0"/>
                <a:ea typeface="ＭＳ Ｐゴシック" panose="020B0600070205080204" pitchFamily="50" charset="-128"/>
              </a:defRPr>
            </a:lvl4pPr>
            <a:lvl5pPr marL="2037880" indent="-226432">
              <a:defRPr kumimoji="1" sz="2400">
                <a:solidFill>
                  <a:schemeClr val="tx1"/>
                </a:solidFill>
                <a:latin typeface="Times New Roman" panose="02020603050405020304" pitchFamily="18" charset="0"/>
                <a:ea typeface="ＭＳ Ｐゴシック" panose="020B0600070205080204" pitchFamily="50" charset="-128"/>
              </a:defRPr>
            </a:lvl5pPr>
            <a:lvl6pPr marL="2490742"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43601"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396465"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49327" indent="-226432"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defTabSz="905725">
              <a:defRPr/>
            </a:pPr>
            <a:fld id="{86385687-703D-4155-AD4A-9A03533B8A79}" type="slidenum">
              <a:rPr lang="ja-JP" altLang="en-US" sz="1200">
                <a:solidFill>
                  <a:srgbClr val="000000"/>
                </a:solidFill>
                <a:latin typeface="Calibri" panose="020F0502020204030204" pitchFamily="34" charset="0"/>
              </a:rPr>
              <a:pPr defTabSz="905725">
                <a:defRPr/>
              </a:pPr>
              <a:t>99</a:t>
            </a:fld>
            <a:endParaRPr lang="ja-JP" altLang="en-US" sz="1200">
              <a:solidFill>
                <a:srgbClr val="000000"/>
              </a:solidFill>
              <a:latin typeface="Calibri" panose="020F0502020204030204" pitchFamily="34" charset="0"/>
            </a:endParaRPr>
          </a:p>
        </p:txBody>
      </p:sp>
    </p:spTree>
    <p:extLst>
      <p:ext uri="{BB962C8B-B14F-4D97-AF65-F5344CB8AC3E}">
        <p14:creationId xmlns:p14="http://schemas.microsoft.com/office/powerpoint/2010/main" val="12586083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D302878A-FEAA-4C13-AB52-8FA9BA6BFB4D}"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100</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0088" y="741363"/>
            <a:ext cx="5341937" cy="3697287"/>
          </a:xfrm>
          <a:ln/>
        </p:spPr>
      </p:sp>
      <p:sp>
        <p:nvSpPr>
          <p:cNvPr id="312324"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D302878A-FEAA-4C13-AB52-8FA9BA6BFB4D}"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101</a:t>
            </a:fld>
            <a:endParaRPr lang="en-US" altLang="ja-JP" dirty="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0088" y="741363"/>
            <a:ext cx="5341937" cy="3697287"/>
          </a:xfrm>
          <a:ln/>
        </p:spPr>
      </p:sp>
      <p:sp>
        <p:nvSpPr>
          <p:cNvPr id="312324"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14" tIns="45305" rIns="90614" bIns="45305"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04601" eaLnBrk="1" fontAlgn="base" hangingPunct="1">
              <a:spcBef>
                <a:spcPct val="0"/>
              </a:spcBef>
              <a:spcAft>
                <a:spcPct val="0"/>
              </a:spcAft>
            </a:pPr>
            <a:fld id="{BD3CAA1E-5F5D-43AA-B265-1028BBD91603}" type="slidenum">
              <a:rPr lang="en-US" altLang="ja-JP">
                <a:solidFill>
                  <a:srgbClr val="000000"/>
                </a:solidFill>
                <a:latin typeface="Calibri" pitchFamily="34" charset="0"/>
                <a:ea typeface="ＭＳ Ｐゴシック" pitchFamily="50" charset="-128"/>
              </a:rPr>
              <a:pPr algn="r" defTabSz="904601" eaLnBrk="1" fontAlgn="base" hangingPunct="1">
                <a:spcBef>
                  <a:spcPct val="0"/>
                </a:spcBef>
                <a:spcAft>
                  <a:spcPct val="0"/>
                </a:spcAft>
              </a:pPr>
              <a:t>102</a:t>
            </a:fld>
            <a:endParaRPr lang="en-US" altLang="ja-JP" dirty="0">
              <a:solidFill>
                <a:srgbClr val="000000"/>
              </a:solidFill>
              <a:latin typeface="Calibri" pitchFamily="34" charset="0"/>
              <a:ea typeface="ＭＳ Ｐゴシック" pitchFamily="50" charset="-128"/>
            </a:endParaRPr>
          </a:p>
        </p:txBody>
      </p:sp>
      <p:sp>
        <p:nvSpPr>
          <p:cNvPr id="313347" name="Rectangle 2"/>
          <p:cNvSpPr>
            <a:spLocks noGrp="1" noRot="1" noChangeAspect="1" noChangeArrowheads="1" noTextEdit="1"/>
          </p:cNvSpPr>
          <p:nvPr>
            <p:ph type="sldImg"/>
          </p:nvPr>
        </p:nvSpPr>
        <p:spPr>
          <a:xfrm>
            <a:off x="700088" y="741363"/>
            <a:ext cx="5341937" cy="3697287"/>
          </a:xfrm>
          <a:ln/>
        </p:spPr>
      </p:sp>
      <p:sp>
        <p:nvSpPr>
          <p:cNvPr id="313348" name="Rectangle 3"/>
          <p:cNvSpPr>
            <a:spLocks noGrp="1" noChangeArrowheads="1"/>
          </p:cNvSpPr>
          <p:nvPr>
            <p:ph type="body" idx="1"/>
          </p:nvPr>
        </p:nvSpPr>
        <p:spPr>
          <a:xfrm>
            <a:off x="674690" y="4686300"/>
            <a:ext cx="5386387" cy="4438650"/>
          </a:xfrm>
          <a:noFill/>
        </p:spPr>
        <p:txBody>
          <a:bodyPr lIns="90614" tIns="45305" rIns="90614" bIns="45305"/>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9066128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7266996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0165157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56890590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7924127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608338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23396403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E6F7EAC6-004F-4549-BB05-2EF292B46EB2}"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109</a:t>
            </a:fld>
            <a:endParaRPr lang="en-US" altLang="ja-JP" dirty="0">
              <a:solidFill>
                <a:srgbClr val="000000"/>
              </a:solidFill>
              <a:latin typeface="Calibri" pitchFamily="34" charset="0"/>
              <a:ea typeface="ＭＳ Ｐゴシック" pitchFamily="50" charset="-128"/>
            </a:endParaRPr>
          </a:p>
        </p:txBody>
      </p:sp>
      <p:sp>
        <p:nvSpPr>
          <p:cNvPr id="315395" name="Rectangle 2"/>
          <p:cNvSpPr>
            <a:spLocks noGrp="1" noRot="1" noChangeAspect="1" noChangeArrowheads="1" noTextEdit="1"/>
          </p:cNvSpPr>
          <p:nvPr>
            <p:ph type="sldImg"/>
          </p:nvPr>
        </p:nvSpPr>
        <p:spPr>
          <a:xfrm>
            <a:off x="715963" y="746125"/>
            <a:ext cx="5381625" cy="3725863"/>
          </a:xfrm>
          <a:ln/>
        </p:spPr>
      </p:sp>
      <p:sp>
        <p:nvSpPr>
          <p:cNvPr id="315396"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9189754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AE325786-69CF-4877-9B12-E4D15D68017F}"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110</a:t>
            </a:fld>
            <a:endParaRPr lang="en-US" altLang="ja-JP" dirty="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15963" y="746125"/>
            <a:ext cx="5381625" cy="3725863"/>
          </a:xfrm>
          <a:ln/>
        </p:spPr>
      </p:sp>
      <p:sp>
        <p:nvSpPr>
          <p:cNvPr id="314372"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265119380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55221" y="9440372"/>
            <a:ext cx="2950374" cy="4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08" tIns="45699" rIns="91408" bIns="45699"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defTabSz="912540" eaLnBrk="1" fontAlgn="base" hangingPunct="1">
              <a:spcBef>
                <a:spcPct val="0"/>
              </a:spcBef>
              <a:spcAft>
                <a:spcPct val="0"/>
              </a:spcAft>
              <a:defRPr/>
            </a:pPr>
            <a:fld id="{813A2704-713B-40C0-A09B-BD974FCA743F}" type="slidenum">
              <a:rPr lang="en-US" altLang="ja-JP">
                <a:solidFill>
                  <a:srgbClr val="000000"/>
                </a:solidFill>
                <a:latin typeface="Calibri" pitchFamily="34" charset="0"/>
                <a:ea typeface="ＭＳ Ｐゴシック" pitchFamily="50" charset="-128"/>
              </a:rPr>
              <a:pPr algn="r" defTabSz="912540" eaLnBrk="1" fontAlgn="base" hangingPunct="1">
                <a:spcBef>
                  <a:spcPct val="0"/>
                </a:spcBef>
                <a:spcAft>
                  <a:spcPct val="0"/>
                </a:spcAft>
                <a:defRPr/>
              </a:pPr>
              <a:t>111</a:t>
            </a:fld>
            <a:endParaRPr lang="en-US" altLang="ja-JP" dirty="0">
              <a:solidFill>
                <a:srgbClr val="000000"/>
              </a:solidFill>
              <a:latin typeface="Calibri" pitchFamily="34" charset="0"/>
              <a:ea typeface="ＭＳ Ｐゴシック" pitchFamily="50" charset="-128"/>
            </a:endParaRPr>
          </a:p>
        </p:txBody>
      </p:sp>
      <p:sp>
        <p:nvSpPr>
          <p:cNvPr id="316419" name="Rectangle 2"/>
          <p:cNvSpPr>
            <a:spLocks noGrp="1" noRot="1" noChangeAspect="1" noChangeArrowheads="1" noTextEdit="1"/>
          </p:cNvSpPr>
          <p:nvPr>
            <p:ph type="sldImg"/>
          </p:nvPr>
        </p:nvSpPr>
        <p:spPr>
          <a:xfrm>
            <a:off x="715963" y="746125"/>
            <a:ext cx="5381625" cy="3725863"/>
          </a:xfrm>
          <a:ln/>
        </p:spPr>
      </p:sp>
      <p:sp>
        <p:nvSpPr>
          <p:cNvPr id="316420" name="Rectangle 3"/>
          <p:cNvSpPr>
            <a:spLocks noGrp="1" noChangeArrowheads="1"/>
          </p:cNvSpPr>
          <p:nvPr>
            <p:ph type="body" idx="1"/>
          </p:nvPr>
        </p:nvSpPr>
        <p:spPr>
          <a:xfrm>
            <a:off x="681849" y="4720986"/>
            <a:ext cx="5443513" cy="4471502"/>
          </a:xfrm>
          <a:noFill/>
        </p:spPr>
        <p:txBody>
          <a:bodyPr lIns="91408" tIns="45699" rIns="91408" bIns="45699"/>
          <a:lstStyle/>
          <a:p>
            <a:pPr eaLnBrk="1" hangingPunct="1">
              <a:spcBef>
                <a:spcPct val="0"/>
              </a:spcBef>
            </a:pPr>
            <a:endParaRPr lang="ja-JP" altLang="ja-JP" dirty="0">
              <a:latin typeface="Arial" charset="0"/>
            </a:endParaRPr>
          </a:p>
        </p:txBody>
      </p:sp>
    </p:spTree>
    <p:extLst>
      <p:ext uri="{BB962C8B-B14F-4D97-AF65-F5344CB8AC3E}">
        <p14:creationId xmlns:p14="http://schemas.microsoft.com/office/powerpoint/2010/main" val="38765391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15689392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30250" y="752475"/>
            <a:ext cx="5419725" cy="3752850"/>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330167527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3571839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1592424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633562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48013" y="509588"/>
            <a:ext cx="3675062" cy="254317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9355325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1"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6290192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txBox="1">
            <a:spLocks noGrp="1" noChangeArrowheads="1"/>
          </p:cNvSpPr>
          <p:nvPr/>
        </p:nvSpPr>
        <p:spPr bwMode="auto">
          <a:xfrm>
            <a:off x="3826664" y="10261496"/>
            <a:ext cx="2928519" cy="540627"/>
          </a:xfrm>
          <a:prstGeom prst="rect">
            <a:avLst/>
          </a:prstGeom>
          <a:noFill/>
          <a:ln w="9525">
            <a:noFill/>
            <a:miter lim="800000"/>
            <a:headEnd/>
            <a:tailEnd/>
          </a:ln>
        </p:spPr>
        <p:txBody>
          <a:bodyPr lIns="91346" tIns="45677" rIns="91346" bIns="45677" anchor="b"/>
          <a:lstStyle/>
          <a:p>
            <a:pPr algn="r" defTabSz="913496">
              <a:defRPr/>
            </a:pPr>
            <a:fld id="{AB6AE947-2BA5-40D0-9BA5-C2C9ABEE97F0}" type="slidenum">
              <a:rPr lang="en-US" altLang="ja-JP" sz="1200">
                <a:solidFill>
                  <a:prstClr val="black"/>
                </a:solidFill>
                <a:latin typeface="Calibri"/>
                <a:ea typeface="ＭＳ Ｐゴシック" panose="020B0600070205080204" pitchFamily="50" charset="-128"/>
              </a:rPr>
              <a:pPr algn="r" defTabSz="913496">
                <a:defRPr/>
              </a:pPr>
              <a:t>123</a:t>
            </a:fld>
            <a:endParaRPr lang="en-US" altLang="ja-JP" sz="1200" dirty="0">
              <a:solidFill>
                <a:prstClr val="black"/>
              </a:solidFill>
              <a:latin typeface="Calibri"/>
              <a:ea typeface="ＭＳ Ｐゴシック" panose="020B0600070205080204" pitchFamily="50" charset="-128"/>
            </a:endParaRPr>
          </a:p>
        </p:txBody>
      </p:sp>
      <p:sp>
        <p:nvSpPr>
          <p:cNvPr id="11267" name="スライド イメージ プレースホルダ 1"/>
          <p:cNvSpPr>
            <a:spLocks noGrp="1" noRot="1" noChangeAspect="1" noTextEdit="1"/>
          </p:cNvSpPr>
          <p:nvPr>
            <p:ph type="sldImg"/>
          </p:nvPr>
        </p:nvSpPr>
        <p:spPr>
          <a:xfrm>
            <a:off x="454025" y="811213"/>
            <a:ext cx="5851525" cy="4051300"/>
          </a:xfrm>
          <a:ln/>
        </p:spPr>
      </p:sp>
      <p:sp>
        <p:nvSpPr>
          <p:cNvPr id="11268" name="ノート プレースホルダ 2"/>
          <p:cNvSpPr>
            <a:spLocks noGrp="1"/>
          </p:cNvSpPr>
          <p:nvPr>
            <p:ph type="body" idx="1"/>
          </p:nvPr>
        </p:nvSpPr>
        <p:spPr>
          <a:noFill/>
          <a:ln/>
        </p:spPr>
        <p:txBody>
          <a:bodyPr lIns="91346" tIns="45677" rIns="91346" bIns="45677"/>
          <a:lstStyle/>
          <a:p>
            <a:pPr eaLnBrk="1" hangingPunct="1"/>
            <a:endParaRPr lang="ja-JP" altLang="ja-JP" dirty="0">
              <a:latin typeface="Arial" charset="0"/>
              <a:ea typeface="ＭＳ Ｐゴシック" charset="-128"/>
            </a:endParaRPr>
          </a:p>
        </p:txBody>
      </p:sp>
      <p:sp>
        <p:nvSpPr>
          <p:cNvPr id="11269" name="スライド番号プレースホルダ 3"/>
          <p:cNvSpPr txBox="1">
            <a:spLocks noGrp="1"/>
          </p:cNvSpPr>
          <p:nvPr/>
        </p:nvSpPr>
        <p:spPr bwMode="auto">
          <a:xfrm>
            <a:off x="3826664" y="10261496"/>
            <a:ext cx="2928519" cy="540627"/>
          </a:xfrm>
          <a:prstGeom prst="rect">
            <a:avLst/>
          </a:prstGeom>
          <a:noFill/>
          <a:ln w="9525">
            <a:noFill/>
            <a:miter lim="800000"/>
            <a:headEnd/>
            <a:tailEnd/>
          </a:ln>
        </p:spPr>
        <p:txBody>
          <a:bodyPr lIns="91346" tIns="45677" rIns="91346" bIns="45677" anchor="b"/>
          <a:lstStyle/>
          <a:p>
            <a:pPr algn="r" defTabSz="913496">
              <a:defRPr/>
            </a:pPr>
            <a:fld id="{8948FFD2-C64B-468B-BAC8-0189C585E0E8}" type="slidenum">
              <a:rPr lang="en-US" altLang="ja-JP" sz="1200">
                <a:solidFill>
                  <a:prstClr val="black"/>
                </a:solidFill>
                <a:latin typeface="Calibri"/>
                <a:ea typeface="ＭＳ Ｐゴシック" panose="020B0600070205080204" pitchFamily="50" charset="-128"/>
              </a:rPr>
              <a:pPr algn="r" defTabSz="913496">
                <a:defRPr/>
              </a:pPr>
              <a:t>123</a:t>
            </a:fld>
            <a:endParaRPr lang="en-US" altLang="ja-JP" sz="1200"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26488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124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0735654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60111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31763" y="955675"/>
            <a:ext cx="6921501" cy="4792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299531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129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4095249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87313" y="985838"/>
            <a:ext cx="7121526" cy="49307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420423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131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22840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1479951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4462383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7968846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11594033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334216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2450"/>
            <a:ext cx="3995738" cy="27670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70027431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138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5139358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143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82228400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4038"/>
            <a:ext cx="3995738" cy="27654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a:p>
        </p:txBody>
      </p:sp>
    </p:spTree>
    <p:extLst>
      <p:ext uri="{BB962C8B-B14F-4D97-AF65-F5344CB8AC3E}">
        <p14:creationId xmlns:p14="http://schemas.microsoft.com/office/powerpoint/2010/main" val="12006428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49575" y="554038"/>
            <a:ext cx="3995738" cy="27654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236170312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157</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486250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158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254081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710245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159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68976195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6475821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8575102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7A3651F4-647C-4D0A-BCAC-BCED4C3E39AC}" type="slidenum">
              <a:rPr kumimoji="1" lang="ja-JP" altLang="en-US" smtClean="0"/>
              <a:t>165</a:t>
            </a:fld>
            <a:endParaRPr kumimoji="1" lang="ja-JP" altLang="en-US"/>
          </a:p>
        </p:txBody>
      </p:sp>
    </p:spTree>
    <p:extLst>
      <p:ext uri="{BB962C8B-B14F-4D97-AF65-F5344CB8AC3E}">
        <p14:creationId xmlns:p14="http://schemas.microsoft.com/office/powerpoint/2010/main" val="58426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168</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6146152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169</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5074403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8896857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8231587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536188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13342702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3749739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174</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6514190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44838" y="506413"/>
            <a:ext cx="3681412" cy="25479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Tree>
    <p:extLst>
      <p:ext uri="{BB962C8B-B14F-4D97-AF65-F5344CB8AC3E}">
        <p14:creationId xmlns:p14="http://schemas.microsoft.com/office/powerpoint/2010/main" val="358124104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176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19680230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177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992775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0"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98308503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CE32ED0-AA18-4E65-A2F3-CE9C6ED9E7FF}" type="slidenum">
              <a:rPr lang="ja-JP" altLang="en-US">
                <a:solidFill>
                  <a:prstClr val="black"/>
                </a:solidFill>
                <a:latin typeface="游ゴシック" panose="020F0502020204030204"/>
                <a:ea typeface="游ゴシック" panose="020B0400000000000000" pitchFamily="50" charset="-128"/>
              </a:rPr>
              <a:pPr defTabSz="922146">
                <a:defRPr/>
              </a:pPr>
              <a:t>188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1885634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192</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6882914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80975" y="885825"/>
            <a:ext cx="6416675" cy="44418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195</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261347685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80975" y="885825"/>
            <a:ext cx="6416675" cy="44418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panose="020F0502020204030204"/>
                <a:ea typeface="ＭＳ Ｐゴシック" panose="020B0600070205080204" pitchFamily="50" charset="-128"/>
              </a:rPr>
              <a:pPr defTabSz="922146">
                <a:defRPr/>
              </a:pPr>
              <a:t>196</a:t>
            </a:fld>
            <a:endParaRPr lang="en-US" altLang="ja-JP" dirty="0">
              <a:solidFill>
                <a:prstClr val="black"/>
              </a:solidFill>
              <a:latin typeface="Calibri" panose="020F0502020204030204"/>
              <a:ea typeface="ＭＳ Ｐゴシック" panose="020B0600070205080204" pitchFamily="50" charset="-128"/>
            </a:endParaRPr>
          </a:p>
        </p:txBody>
      </p:sp>
    </p:spTree>
    <p:extLst>
      <p:ext uri="{BB962C8B-B14F-4D97-AF65-F5344CB8AC3E}">
        <p14:creationId xmlns:p14="http://schemas.microsoft.com/office/powerpoint/2010/main" val="35270426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49079654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200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9603205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201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4714879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A650C720-3D5D-493F-B763-8CAFA1B21D92}" type="slidenum">
              <a:rPr lang="ja-JP" altLang="en-US">
                <a:solidFill>
                  <a:prstClr val="black"/>
                </a:solidFill>
                <a:latin typeface="游ゴシック" panose="020F0502020204030204"/>
                <a:ea typeface="游ゴシック" panose="020B0400000000000000" pitchFamily="50" charset="-128"/>
              </a:rPr>
              <a:pPr defTabSz="922146">
                <a:defRPr/>
              </a:pPr>
              <a:t>219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31682182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FB71CE4A-426C-408E-9B9E-FA623CF2B016}" type="slidenum">
              <a:rPr lang="ja-JP" altLang="en-US">
                <a:solidFill>
                  <a:prstClr val="black"/>
                </a:solidFill>
                <a:latin typeface="游ゴシック" panose="020F0502020204030204"/>
                <a:ea typeface="游ゴシック" panose="020B0400000000000000" pitchFamily="50" charset="-128"/>
              </a:rPr>
              <a:pPr defTabSz="922146">
                <a:defRPr/>
              </a:pPr>
              <a:t>220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5389848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49263" y="809625"/>
            <a:ext cx="5857875"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223</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854527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50850" y="809625"/>
            <a:ext cx="5856288" cy="40544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231</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377789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205163" y="523875"/>
            <a:ext cx="3635375" cy="2516188"/>
          </a:xfrm>
          <a:ln/>
        </p:spPr>
      </p:sp>
      <p:sp>
        <p:nvSpPr>
          <p:cNvPr id="109571" name="Rectangle 3"/>
          <p:cNvSpPr>
            <a:spLocks noGrp="1"/>
          </p:cNvSpPr>
          <p:nvPr>
            <p:ph type="body" idx="1"/>
          </p:nvPr>
        </p:nvSpPr>
        <p:spPr>
          <a:xfrm>
            <a:off x="1353590" y="4672959"/>
            <a:ext cx="7331927" cy="189976"/>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Arial" charset="0"/>
            </a:endParaRPr>
          </a:p>
        </p:txBody>
      </p:sp>
    </p:spTree>
    <p:extLst>
      <p:ext uri="{BB962C8B-B14F-4D97-AF65-F5344CB8AC3E}">
        <p14:creationId xmlns:p14="http://schemas.microsoft.com/office/powerpoint/2010/main" val="222847859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4100" name="スライド番号プレースホルダ 3"/>
          <p:cNvSpPr>
            <a:spLocks noGrp="1"/>
          </p:cNvSpPr>
          <p:nvPr>
            <p:ph type="sldNum" sz="quarter" idx="5"/>
          </p:nvPr>
        </p:nvSpPr>
        <p:spPr>
          <a:noFill/>
        </p:spPr>
        <p:txBody>
          <a:bodyPr/>
          <a:lstStyle/>
          <a:p>
            <a:pPr defTabSz="922146">
              <a:defRPr/>
            </a:pPr>
            <a:fld id="{0A5D1659-9A2C-4BAF-9C64-5C92124D50C4}" type="slidenum">
              <a:rPr lang="ja-JP" altLang="en-US">
                <a:solidFill>
                  <a:prstClr val="black"/>
                </a:solidFill>
                <a:latin typeface="Calibri"/>
                <a:ea typeface="ＭＳ Ｐゴシック" panose="020B0600070205080204" pitchFamily="50" charset="-128"/>
              </a:rPr>
              <a:pPr defTabSz="922146">
                <a:defRPr/>
              </a:pPr>
              <a:t>240</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8730165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22146">
              <a:defRPr/>
            </a:pPr>
            <a:fld id="{08387B64-70C1-4E17-91BF-30406D0F11A1}" type="slidenum">
              <a:rPr lang="ja-JP" altLang="en-US">
                <a:solidFill>
                  <a:prstClr val="black"/>
                </a:solidFill>
                <a:latin typeface="Calibri"/>
                <a:ea typeface="ＭＳ Ｐゴシック" panose="020B0600070205080204" pitchFamily="50" charset="-128"/>
              </a:rPr>
              <a:pPr defTabSz="922146">
                <a:defRPr/>
              </a:pPr>
              <a:t>241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874942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041257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1079329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95565367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246</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90711343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247</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89727547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248</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7553124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249</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55282946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250</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16176692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23">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14123">
                <a:defRPr/>
              </a:pPr>
              <a:t>251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112730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22146">
                <a:defRPr/>
              </a:pPr>
              <a:t>252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429081719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2146">
              <a:defRPr/>
            </a:pPr>
            <a:fld id="{96AC9331-FD0E-4D84-8757-073662E1CEDF}" type="slidenum">
              <a:rPr lang="ja-JP" altLang="en-US">
                <a:solidFill>
                  <a:prstClr val="black"/>
                </a:solidFill>
                <a:latin typeface="游ゴシック" panose="020F0502020204030204"/>
                <a:ea typeface="游ゴシック" panose="020B0400000000000000" pitchFamily="50" charset="-128"/>
              </a:rPr>
              <a:pPr defTabSz="922146">
                <a:defRPr/>
              </a:pPr>
              <a:t>253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145815541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defTabSz="922146">
              <a:defRPr/>
            </a:pPr>
            <a:fld id="{7A3651F4-647C-4D0A-BCAC-BCED4C3E39AC}" type="slidenum">
              <a:rPr lang="ja-JP" altLang="en-US">
                <a:solidFill>
                  <a:prstClr val="black"/>
                </a:solidFill>
                <a:latin typeface="Calibri"/>
                <a:ea typeface="ＭＳ Ｐゴシック" panose="020B0600070205080204" pitchFamily="50" charset="-128"/>
              </a:rPr>
              <a:pPr defTabSz="922146">
                <a:defRPr/>
              </a:pPr>
              <a:t>254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599234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pPr>
              <a:defRPr/>
            </a:pPr>
            <a:fld id="{3F4909AC-A87F-44BF-A4E9-51BE0B432A0C}"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7830036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F260FDBB-9EDA-44C4-AAC5-C73127C22EDC}"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88809957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B59A04E-2845-4C4C-8033-F5ECAABD0EA3}"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7700796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4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9F6B947-6E31-4CD7-8716-92306B1C6337}"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6206269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4321" y="2133385"/>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6420" y="3886200"/>
            <a:ext cx="6934201" cy="1752600"/>
          </a:xfrm>
        </p:spPr>
        <p:txBody>
          <a:bodyPr/>
          <a:lstStyle>
            <a:lvl1pPr marL="0" indent="0" algn="ctr">
              <a:buNone/>
              <a:defRPr>
                <a:solidFill>
                  <a:schemeClr val="tx1">
                    <a:tint val="75000"/>
                  </a:schemeClr>
                </a:solidFill>
              </a:defRPr>
            </a:lvl1pPr>
            <a:lvl2pPr marL="456835" indent="0" algn="ctr">
              <a:buNone/>
              <a:defRPr>
                <a:solidFill>
                  <a:schemeClr val="tx1">
                    <a:tint val="75000"/>
                  </a:schemeClr>
                </a:solidFill>
              </a:defRPr>
            </a:lvl2pPr>
            <a:lvl3pPr marL="913668" indent="0" algn="ctr">
              <a:buNone/>
              <a:defRPr>
                <a:solidFill>
                  <a:schemeClr val="tx1">
                    <a:tint val="75000"/>
                  </a:schemeClr>
                </a:solidFill>
              </a:defRPr>
            </a:lvl3pPr>
            <a:lvl4pPr marL="1370503" indent="0" algn="ctr">
              <a:buNone/>
              <a:defRPr>
                <a:solidFill>
                  <a:schemeClr val="tx1">
                    <a:tint val="75000"/>
                  </a:schemeClr>
                </a:solidFill>
              </a:defRPr>
            </a:lvl4pPr>
            <a:lvl5pPr marL="1827337" indent="0" algn="ctr">
              <a:buNone/>
              <a:defRPr>
                <a:solidFill>
                  <a:schemeClr val="tx1">
                    <a:tint val="75000"/>
                  </a:schemeClr>
                </a:solidFill>
              </a:defRPr>
            </a:lvl5pPr>
            <a:lvl6pPr marL="2284172" indent="0" algn="ctr">
              <a:buNone/>
              <a:defRPr>
                <a:solidFill>
                  <a:schemeClr val="tx1">
                    <a:tint val="75000"/>
                  </a:schemeClr>
                </a:solidFill>
              </a:defRPr>
            </a:lvl6pPr>
            <a:lvl7pPr marL="2741005" indent="0" algn="ctr">
              <a:buNone/>
              <a:defRPr>
                <a:solidFill>
                  <a:schemeClr val="tx1">
                    <a:tint val="75000"/>
                  </a:schemeClr>
                </a:solidFill>
              </a:defRPr>
            </a:lvl7pPr>
            <a:lvl8pPr marL="3197840" indent="0" algn="ctr">
              <a:buNone/>
              <a:defRPr>
                <a:solidFill>
                  <a:schemeClr val="tx1">
                    <a:tint val="75000"/>
                  </a:schemeClr>
                </a:solidFill>
              </a:defRPr>
            </a:lvl8pPr>
            <a:lvl9pPr marL="3654674"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1C30375-4DD0-4277-974B-32F6C6E0ED0E}"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71068560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420AA2C0-77CF-4C42-BF86-7E5CFD4577A9}"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7746730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3275" y="4409860"/>
            <a:ext cx="8420101" cy="1362075"/>
          </a:xfrm>
        </p:spPr>
        <p:txBody>
          <a:bodyPr anchor="t"/>
          <a:lstStyle>
            <a:lvl1pPr algn="l">
              <a:defRPr sz="3997"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3275" y="2906713"/>
            <a:ext cx="8420101" cy="1500187"/>
          </a:xfrm>
        </p:spPr>
        <p:txBody>
          <a:bodyPr anchor="b"/>
          <a:lstStyle>
            <a:lvl1pPr marL="0" indent="0">
              <a:buNone/>
              <a:defRPr sz="1999">
                <a:solidFill>
                  <a:schemeClr val="tx1">
                    <a:tint val="75000"/>
                  </a:schemeClr>
                </a:solidFill>
              </a:defRPr>
            </a:lvl1pPr>
            <a:lvl2pPr marL="456835" indent="0">
              <a:buNone/>
              <a:defRPr sz="1799">
                <a:solidFill>
                  <a:schemeClr val="tx1">
                    <a:tint val="75000"/>
                  </a:schemeClr>
                </a:solidFill>
              </a:defRPr>
            </a:lvl2pPr>
            <a:lvl3pPr marL="913668" indent="0">
              <a:buNone/>
              <a:defRPr sz="1599">
                <a:solidFill>
                  <a:schemeClr val="tx1">
                    <a:tint val="75000"/>
                  </a:schemeClr>
                </a:solidFill>
              </a:defRPr>
            </a:lvl3pPr>
            <a:lvl4pPr marL="1370503" indent="0">
              <a:buNone/>
              <a:defRPr sz="1399">
                <a:solidFill>
                  <a:schemeClr val="tx1">
                    <a:tint val="75000"/>
                  </a:schemeClr>
                </a:solidFill>
              </a:defRPr>
            </a:lvl4pPr>
            <a:lvl5pPr marL="1827337" indent="0">
              <a:buNone/>
              <a:defRPr sz="1399">
                <a:solidFill>
                  <a:schemeClr val="tx1">
                    <a:tint val="75000"/>
                  </a:schemeClr>
                </a:solidFill>
              </a:defRPr>
            </a:lvl5pPr>
            <a:lvl6pPr marL="2284172" indent="0">
              <a:buNone/>
              <a:defRPr sz="1399">
                <a:solidFill>
                  <a:schemeClr val="tx1">
                    <a:tint val="75000"/>
                  </a:schemeClr>
                </a:solidFill>
              </a:defRPr>
            </a:lvl6pPr>
            <a:lvl7pPr marL="2741005" indent="0">
              <a:buNone/>
              <a:defRPr sz="1399">
                <a:solidFill>
                  <a:schemeClr val="tx1">
                    <a:tint val="75000"/>
                  </a:schemeClr>
                </a:solidFill>
              </a:defRPr>
            </a:lvl7pPr>
            <a:lvl8pPr marL="3197840" indent="0">
              <a:buNone/>
              <a:defRPr sz="1399">
                <a:solidFill>
                  <a:schemeClr val="tx1">
                    <a:tint val="75000"/>
                  </a:schemeClr>
                </a:solidFill>
              </a:defRPr>
            </a:lvl8pPr>
            <a:lvl9pPr marL="3654674" indent="0">
              <a:buNone/>
              <a:defRPr sz="1399">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406F18B8-B31A-40B6-BEF7-B743BA673B3E}"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416145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537094" y="1600206"/>
            <a:ext cx="4746625" cy="4525963"/>
          </a:xfrm>
        </p:spPr>
        <p:txBody>
          <a:bodyPr/>
          <a:lstStyle>
            <a:lvl1pPr>
              <a:defRPr sz="2797"/>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449627" y="1600206"/>
            <a:ext cx="4746625" cy="4525963"/>
          </a:xfrm>
        </p:spPr>
        <p:txBody>
          <a:bodyPr/>
          <a:lstStyle>
            <a:lvl1pPr>
              <a:defRPr sz="2797"/>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1E45E6D4-FD82-4E64-A246-12C4F2CC3321}"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374348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903" y="274638"/>
            <a:ext cx="8915401" cy="1143000"/>
          </a:xfrm>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868" y="1535113"/>
            <a:ext cx="4376870" cy="639762"/>
          </a:xfrm>
        </p:spPr>
        <p:txBody>
          <a:bodyPr anchor="b"/>
          <a:lstStyle>
            <a:lvl1pPr marL="0" indent="0">
              <a:buNone/>
              <a:defRPr sz="2399" b="1"/>
            </a:lvl1pPr>
            <a:lvl2pPr marL="456835" indent="0">
              <a:buNone/>
              <a:defRPr sz="1999" b="1"/>
            </a:lvl2pPr>
            <a:lvl3pPr marL="913668" indent="0">
              <a:buNone/>
              <a:defRPr sz="1799" b="1"/>
            </a:lvl3pPr>
            <a:lvl4pPr marL="1370503" indent="0">
              <a:buNone/>
              <a:defRPr sz="1599" b="1"/>
            </a:lvl4pPr>
            <a:lvl5pPr marL="1827337" indent="0">
              <a:buNone/>
              <a:defRPr sz="1599" b="1"/>
            </a:lvl5pPr>
            <a:lvl6pPr marL="2284172" indent="0">
              <a:buNone/>
              <a:defRPr sz="1599" b="1"/>
            </a:lvl6pPr>
            <a:lvl7pPr marL="2741005" indent="0">
              <a:buNone/>
              <a:defRPr sz="1599" b="1"/>
            </a:lvl7pPr>
            <a:lvl8pPr marL="3197840" indent="0">
              <a:buNone/>
              <a:defRPr sz="1599" b="1"/>
            </a:lvl8pPr>
            <a:lvl9pPr marL="3654674" indent="0">
              <a:buNone/>
              <a:defRPr sz="1599"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868"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3487" y="1535113"/>
            <a:ext cx="4378590" cy="639762"/>
          </a:xfrm>
        </p:spPr>
        <p:txBody>
          <a:bodyPr anchor="b"/>
          <a:lstStyle>
            <a:lvl1pPr marL="0" indent="0">
              <a:buNone/>
              <a:defRPr sz="2399" b="1"/>
            </a:lvl1pPr>
            <a:lvl2pPr marL="456835" indent="0">
              <a:buNone/>
              <a:defRPr sz="1999" b="1"/>
            </a:lvl2pPr>
            <a:lvl3pPr marL="913668" indent="0">
              <a:buNone/>
              <a:defRPr sz="1799" b="1"/>
            </a:lvl3pPr>
            <a:lvl4pPr marL="1370503" indent="0">
              <a:buNone/>
              <a:defRPr sz="1599" b="1"/>
            </a:lvl4pPr>
            <a:lvl5pPr marL="1827337" indent="0">
              <a:buNone/>
              <a:defRPr sz="1599" b="1"/>
            </a:lvl5pPr>
            <a:lvl6pPr marL="2284172" indent="0">
              <a:buNone/>
              <a:defRPr sz="1599" b="1"/>
            </a:lvl6pPr>
            <a:lvl7pPr marL="2741005" indent="0">
              <a:buNone/>
              <a:defRPr sz="1599" b="1"/>
            </a:lvl7pPr>
            <a:lvl8pPr marL="3197840" indent="0">
              <a:buNone/>
              <a:defRPr sz="1599" b="1"/>
            </a:lvl8pPr>
            <a:lvl9pPr marL="3654674" indent="0">
              <a:buNone/>
              <a:defRPr sz="1599"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3487"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8C5605F1-A6EA-4619-8489-D4FB46097E4D}"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8793402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88D96AF4-7AD0-4488-8B75-C1FE5DBE6B61}"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374472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352746F-11E1-4DD2-AB55-24CEF395845F}"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6369788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899" y="273050"/>
            <a:ext cx="3259007" cy="1162050"/>
          </a:xfrm>
        </p:spPr>
        <p:txBody>
          <a:bodyPr anchor="b"/>
          <a:lstStyle>
            <a:lvl1pPr algn="l">
              <a:defRPr sz="1999"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491" y="273056"/>
            <a:ext cx="5537729" cy="5853113"/>
          </a:xfrm>
        </p:spPr>
        <p:txBody>
          <a:bodyPr/>
          <a:lstStyle>
            <a:lvl1pPr>
              <a:defRPr sz="3197"/>
            </a:lvl1pPr>
            <a:lvl2pPr>
              <a:defRPr sz="2797"/>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899" y="1435103"/>
            <a:ext cx="3259007" cy="4691063"/>
          </a:xfrm>
        </p:spPr>
        <p:txBody>
          <a:bodyPr/>
          <a:lstStyle>
            <a:lvl1pPr marL="0" indent="0">
              <a:buNone/>
              <a:defRPr sz="1399"/>
            </a:lvl1pPr>
            <a:lvl2pPr marL="456835" indent="0">
              <a:buNone/>
              <a:defRPr sz="1199"/>
            </a:lvl2pPr>
            <a:lvl3pPr marL="913668" indent="0">
              <a:buNone/>
              <a:defRPr sz="999"/>
            </a:lvl3pPr>
            <a:lvl4pPr marL="1370503" indent="0">
              <a:buNone/>
              <a:defRPr sz="899"/>
            </a:lvl4pPr>
            <a:lvl5pPr marL="1827337" indent="0">
              <a:buNone/>
              <a:defRPr sz="899"/>
            </a:lvl5pPr>
            <a:lvl6pPr marL="2284172" indent="0">
              <a:buNone/>
              <a:defRPr sz="899"/>
            </a:lvl6pPr>
            <a:lvl7pPr marL="2741005" indent="0">
              <a:buNone/>
              <a:defRPr sz="899"/>
            </a:lvl7pPr>
            <a:lvl8pPr marL="3197840" indent="0">
              <a:buNone/>
              <a:defRPr sz="899"/>
            </a:lvl8pPr>
            <a:lvl9pPr marL="3654674"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DC3CA00-F5B6-47BF-BB26-AB8EAF12AD29}"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846205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03"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59"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A42AE4EE-8035-4107-859B-DBA0C9D39586}"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29431335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2364" y="4800600"/>
            <a:ext cx="5943600" cy="566738"/>
          </a:xfrm>
        </p:spPr>
        <p:txBody>
          <a:bodyPr anchor="b"/>
          <a:lstStyle>
            <a:lvl1pPr algn="l">
              <a:defRPr sz="1999" b="1"/>
            </a:lvl1pPr>
          </a:lstStyle>
          <a:p>
            <a:r>
              <a:rPr kumimoji="1" lang="ja-JP" altLang="en-US"/>
              <a:t>マスター タイトルの書式設定</a:t>
            </a:r>
          </a:p>
        </p:txBody>
      </p:sp>
      <p:sp>
        <p:nvSpPr>
          <p:cNvPr id="3" name="図プレースホルダー 2"/>
          <p:cNvSpPr>
            <a:spLocks noGrp="1"/>
          </p:cNvSpPr>
          <p:nvPr>
            <p:ph type="pic" idx="1"/>
          </p:nvPr>
        </p:nvSpPr>
        <p:spPr>
          <a:xfrm>
            <a:off x="1942364" y="612775"/>
            <a:ext cx="5943600" cy="4114800"/>
          </a:xfrm>
        </p:spPr>
        <p:txBody>
          <a:bodyPr/>
          <a:lstStyle>
            <a:lvl1pPr marL="0" indent="0">
              <a:buNone/>
              <a:defRPr sz="3197"/>
            </a:lvl1pPr>
            <a:lvl2pPr marL="456835" indent="0">
              <a:buNone/>
              <a:defRPr sz="2797"/>
            </a:lvl2pPr>
            <a:lvl3pPr marL="913668" indent="0">
              <a:buNone/>
              <a:defRPr sz="2399"/>
            </a:lvl3pPr>
            <a:lvl4pPr marL="1370503" indent="0">
              <a:buNone/>
              <a:defRPr sz="1999"/>
            </a:lvl4pPr>
            <a:lvl5pPr marL="1827337" indent="0">
              <a:buNone/>
              <a:defRPr sz="1999"/>
            </a:lvl5pPr>
            <a:lvl6pPr marL="2284172" indent="0">
              <a:buNone/>
              <a:defRPr sz="1999"/>
            </a:lvl6pPr>
            <a:lvl7pPr marL="2741005" indent="0">
              <a:buNone/>
              <a:defRPr sz="1999"/>
            </a:lvl7pPr>
            <a:lvl8pPr marL="3197840" indent="0">
              <a:buNone/>
              <a:defRPr sz="1999"/>
            </a:lvl8pPr>
            <a:lvl9pPr marL="3654674" indent="0">
              <a:buNone/>
              <a:defRPr sz="1999"/>
            </a:lvl9pPr>
          </a:lstStyle>
          <a:p>
            <a:endParaRPr kumimoji="1" lang="ja-JP" altLang="en-US"/>
          </a:p>
        </p:txBody>
      </p:sp>
      <p:sp>
        <p:nvSpPr>
          <p:cNvPr id="4" name="テキスト プレースホルダー 3"/>
          <p:cNvSpPr>
            <a:spLocks noGrp="1"/>
          </p:cNvSpPr>
          <p:nvPr>
            <p:ph type="body" sz="half" idx="2"/>
          </p:nvPr>
        </p:nvSpPr>
        <p:spPr>
          <a:xfrm>
            <a:off x="1942364" y="5367338"/>
            <a:ext cx="5943600" cy="804862"/>
          </a:xfrm>
        </p:spPr>
        <p:txBody>
          <a:bodyPr/>
          <a:lstStyle>
            <a:lvl1pPr marL="0" indent="0">
              <a:buNone/>
              <a:defRPr sz="1399"/>
            </a:lvl1pPr>
            <a:lvl2pPr marL="456835" indent="0">
              <a:buNone/>
              <a:defRPr sz="1199"/>
            </a:lvl2pPr>
            <a:lvl3pPr marL="913668" indent="0">
              <a:buNone/>
              <a:defRPr sz="999"/>
            </a:lvl3pPr>
            <a:lvl4pPr marL="1370503" indent="0">
              <a:buNone/>
              <a:defRPr sz="899"/>
            </a:lvl4pPr>
            <a:lvl5pPr marL="1827337" indent="0">
              <a:buNone/>
              <a:defRPr sz="899"/>
            </a:lvl5pPr>
            <a:lvl6pPr marL="2284172" indent="0">
              <a:buNone/>
              <a:defRPr sz="899"/>
            </a:lvl6pPr>
            <a:lvl7pPr marL="2741005" indent="0">
              <a:buNone/>
              <a:defRPr sz="899"/>
            </a:lvl7pPr>
            <a:lvl8pPr marL="3197840" indent="0">
              <a:buNone/>
              <a:defRPr sz="899"/>
            </a:lvl8pPr>
            <a:lvl9pPr marL="3654674"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BF14BEC-B3CD-47DC-8F5A-05B124C84D25}"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8604743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ECB785D-D763-490A-9929-6CEFB895649A}"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9456856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857" y="274643"/>
            <a:ext cx="2414588"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537225" y="274643"/>
            <a:ext cx="7078663"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A428F60-02B3-433E-A1E8-E2592B075B5B}"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5878315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8"/>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94988" indent="0" algn="ctr">
              <a:buNone/>
              <a:defRPr>
                <a:solidFill>
                  <a:schemeClr val="tx1">
                    <a:tint val="75000"/>
                  </a:schemeClr>
                </a:solidFill>
              </a:defRPr>
            </a:lvl2pPr>
            <a:lvl3pPr marL="989976" indent="0" algn="ctr">
              <a:buNone/>
              <a:defRPr>
                <a:solidFill>
                  <a:schemeClr val="tx1">
                    <a:tint val="75000"/>
                  </a:schemeClr>
                </a:solidFill>
              </a:defRPr>
            </a:lvl3pPr>
            <a:lvl4pPr marL="1484962" indent="0" algn="ctr">
              <a:buNone/>
              <a:defRPr>
                <a:solidFill>
                  <a:schemeClr val="tx1">
                    <a:tint val="75000"/>
                  </a:schemeClr>
                </a:solidFill>
              </a:defRPr>
            </a:lvl4pPr>
            <a:lvl5pPr marL="1979950" indent="0" algn="ctr">
              <a:buNone/>
              <a:defRPr>
                <a:solidFill>
                  <a:schemeClr val="tx1">
                    <a:tint val="75000"/>
                  </a:schemeClr>
                </a:solidFill>
              </a:defRPr>
            </a:lvl5pPr>
            <a:lvl6pPr marL="2474938" indent="0" algn="ctr">
              <a:buNone/>
              <a:defRPr>
                <a:solidFill>
                  <a:schemeClr val="tx1">
                    <a:tint val="75000"/>
                  </a:schemeClr>
                </a:solidFill>
              </a:defRPr>
            </a:lvl6pPr>
            <a:lvl7pPr marL="2969926" indent="0" algn="ctr">
              <a:buNone/>
              <a:defRPr>
                <a:solidFill>
                  <a:schemeClr val="tx1">
                    <a:tint val="75000"/>
                  </a:schemeClr>
                </a:solidFill>
              </a:defRPr>
            </a:lvl7pPr>
            <a:lvl8pPr marL="3464913" indent="0" algn="ctr">
              <a:buNone/>
              <a:defRPr>
                <a:solidFill>
                  <a:schemeClr val="tx1">
                    <a:tint val="75000"/>
                  </a:schemeClr>
                </a:solidFill>
              </a:defRPr>
            </a:lvl8pPr>
            <a:lvl9pPr marL="3959901"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B9B83B8B-DE3D-4CB4-8A57-5E806C19DD35}"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135882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4F7C997-2E49-4046-B339-8F619CD99B73}"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88008392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3"/>
            <a:ext cx="8420101" cy="1362075"/>
          </a:xfrm>
        </p:spPr>
        <p:txBody>
          <a:bodyPr anchor="t"/>
          <a:lstStyle>
            <a:lvl1pPr algn="l">
              <a:defRPr sz="433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2166">
                <a:solidFill>
                  <a:schemeClr val="tx1">
                    <a:tint val="75000"/>
                  </a:schemeClr>
                </a:solidFill>
              </a:defRPr>
            </a:lvl1pPr>
            <a:lvl2pPr marL="494988" indent="0">
              <a:buNone/>
              <a:defRPr sz="1949">
                <a:solidFill>
                  <a:schemeClr val="tx1">
                    <a:tint val="75000"/>
                  </a:schemeClr>
                </a:solidFill>
              </a:defRPr>
            </a:lvl2pPr>
            <a:lvl3pPr marL="989976" indent="0">
              <a:buNone/>
              <a:defRPr sz="1732">
                <a:solidFill>
                  <a:schemeClr val="tx1">
                    <a:tint val="75000"/>
                  </a:schemeClr>
                </a:solidFill>
              </a:defRPr>
            </a:lvl3pPr>
            <a:lvl4pPr marL="1484962" indent="0">
              <a:buNone/>
              <a:defRPr sz="1516">
                <a:solidFill>
                  <a:schemeClr val="tx1">
                    <a:tint val="75000"/>
                  </a:schemeClr>
                </a:solidFill>
              </a:defRPr>
            </a:lvl4pPr>
            <a:lvl5pPr marL="1979950" indent="0">
              <a:buNone/>
              <a:defRPr sz="1516">
                <a:solidFill>
                  <a:schemeClr val="tx1">
                    <a:tint val="75000"/>
                  </a:schemeClr>
                </a:solidFill>
              </a:defRPr>
            </a:lvl5pPr>
            <a:lvl6pPr marL="2474938" indent="0">
              <a:buNone/>
              <a:defRPr sz="1516">
                <a:solidFill>
                  <a:schemeClr val="tx1">
                    <a:tint val="75000"/>
                  </a:schemeClr>
                </a:solidFill>
              </a:defRPr>
            </a:lvl6pPr>
            <a:lvl7pPr marL="2969926" indent="0">
              <a:buNone/>
              <a:defRPr sz="1516">
                <a:solidFill>
                  <a:schemeClr val="tx1">
                    <a:tint val="75000"/>
                  </a:schemeClr>
                </a:solidFill>
              </a:defRPr>
            </a:lvl7pPr>
            <a:lvl8pPr marL="3464913" indent="0">
              <a:buNone/>
              <a:defRPr sz="1516">
                <a:solidFill>
                  <a:schemeClr val="tx1">
                    <a:tint val="75000"/>
                  </a:schemeClr>
                </a:solidFill>
              </a:defRPr>
            </a:lvl8pPr>
            <a:lvl9pPr marL="3959901" indent="0">
              <a:buNone/>
              <a:defRPr sz="1516">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C2675FCF-3998-4DFB-94E0-27AA9A13A046}"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9596570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3"/>
            <a:ext cx="4375150" cy="4525963"/>
          </a:xfrm>
        </p:spPr>
        <p:txBody>
          <a:bodyPr/>
          <a:lstStyle>
            <a:lvl1pPr>
              <a:defRPr sz="3031"/>
            </a:lvl1pPr>
            <a:lvl2pPr>
              <a:defRPr sz="2598"/>
            </a:lvl2pPr>
            <a:lvl3pPr>
              <a:defRPr sz="2166"/>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3"/>
            <a:ext cx="4375150" cy="4525963"/>
          </a:xfrm>
        </p:spPr>
        <p:txBody>
          <a:bodyPr/>
          <a:lstStyle>
            <a:lvl1pPr>
              <a:defRPr sz="3031"/>
            </a:lvl1pPr>
            <a:lvl2pPr>
              <a:defRPr sz="2598"/>
            </a:lvl2pPr>
            <a:lvl3pPr>
              <a:defRPr sz="2166"/>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984AC25-57ED-4416-BF28-56E4F7701174}"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2787776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598" b="1"/>
            </a:lvl1pPr>
            <a:lvl2pPr marL="494988" indent="0">
              <a:buNone/>
              <a:defRPr sz="2166" b="1"/>
            </a:lvl2pPr>
            <a:lvl3pPr marL="989976" indent="0">
              <a:buNone/>
              <a:defRPr sz="1949" b="1"/>
            </a:lvl3pPr>
            <a:lvl4pPr marL="1484962" indent="0">
              <a:buNone/>
              <a:defRPr sz="1732" b="1"/>
            </a:lvl4pPr>
            <a:lvl5pPr marL="1979950" indent="0">
              <a:buNone/>
              <a:defRPr sz="1732" b="1"/>
            </a:lvl5pPr>
            <a:lvl6pPr marL="2474938" indent="0">
              <a:buNone/>
              <a:defRPr sz="1732" b="1"/>
            </a:lvl6pPr>
            <a:lvl7pPr marL="2969926" indent="0">
              <a:buNone/>
              <a:defRPr sz="1732" b="1"/>
            </a:lvl7pPr>
            <a:lvl8pPr marL="3464913" indent="0">
              <a:buNone/>
              <a:defRPr sz="1732" b="1"/>
            </a:lvl8pPr>
            <a:lvl9pPr marL="3959901" indent="0">
              <a:buNone/>
              <a:defRPr sz="1732"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598"/>
            </a:lvl1pPr>
            <a:lvl2pPr>
              <a:defRPr sz="2166"/>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598" b="1"/>
            </a:lvl1pPr>
            <a:lvl2pPr marL="494988" indent="0">
              <a:buNone/>
              <a:defRPr sz="2166" b="1"/>
            </a:lvl2pPr>
            <a:lvl3pPr marL="989976" indent="0">
              <a:buNone/>
              <a:defRPr sz="1949" b="1"/>
            </a:lvl3pPr>
            <a:lvl4pPr marL="1484962" indent="0">
              <a:buNone/>
              <a:defRPr sz="1732" b="1"/>
            </a:lvl4pPr>
            <a:lvl5pPr marL="1979950" indent="0">
              <a:buNone/>
              <a:defRPr sz="1732" b="1"/>
            </a:lvl5pPr>
            <a:lvl6pPr marL="2474938" indent="0">
              <a:buNone/>
              <a:defRPr sz="1732" b="1"/>
            </a:lvl6pPr>
            <a:lvl7pPr marL="2969926" indent="0">
              <a:buNone/>
              <a:defRPr sz="1732" b="1"/>
            </a:lvl7pPr>
            <a:lvl8pPr marL="3464913" indent="0">
              <a:buNone/>
              <a:defRPr sz="1732" b="1"/>
            </a:lvl8pPr>
            <a:lvl9pPr marL="3959901" indent="0">
              <a:buNone/>
              <a:defRPr sz="1732"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598"/>
            </a:lvl1pPr>
            <a:lvl2pPr>
              <a:defRPr sz="2166"/>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58DE736-1105-4091-B4CB-713BC7B45FB6}" type="datetime1">
              <a:rPr kumimoji="1" lang="ja-JP" altLang="en-US" smtClean="0"/>
              <a:t>2020/3/6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9874283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93ABFC4-5172-45FE-8E41-A8E0B0B33D15}" type="datetime1">
              <a:rPr kumimoji="1" lang="ja-JP" altLang="en-US" smtClean="0"/>
              <a:t>2020/3/6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55995682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1C13927-D016-4AA7-84D0-9F883BEB6C08}" type="datetime1">
              <a:rPr kumimoji="1" lang="ja-JP" altLang="en-US" smtClean="0"/>
              <a:t>2020/3/6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268786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1FA5B8A4-15F5-496E-80BC-59A2BEEA620D}" type="datetime1">
              <a:rPr kumimoji="1" lang="ja-JP" altLang="en-US" smtClean="0"/>
              <a:t>2020/3/6</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63045476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6"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2" y="273053"/>
            <a:ext cx="5537729" cy="5853113"/>
          </a:xfrm>
        </p:spPr>
        <p:txBody>
          <a:bodyPr/>
          <a:lstStyle>
            <a:lvl1pPr>
              <a:defRPr sz="3465"/>
            </a:lvl1pPr>
            <a:lvl2pPr>
              <a:defRPr sz="3031"/>
            </a:lvl2pPr>
            <a:lvl3pPr>
              <a:defRPr sz="2598"/>
            </a:lvl3pPr>
            <a:lvl4pPr>
              <a:defRPr sz="2166"/>
            </a:lvl4pPr>
            <a:lvl5pPr>
              <a:defRPr sz="2166"/>
            </a:lvl5pPr>
            <a:lvl6pPr>
              <a:defRPr sz="2166"/>
            </a:lvl6pPr>
            <a:lvl7pPr>
              <a:defRPr sz="2166"/>
            </a:lvl7pPr>
            <a:lvl8pPr>
              <a:defRPr sz="2166"/>
            </a:lvl8pPr>
            <a:lvl9pPr>
              <a:defRPr sz="2166"/>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516"/>
            </a:lvl1pPr>
            <a:lvl2pPr marL="494988" indent="0">
              <a:buNone/>
              <a:defRPr sz="1299"/>
            </a:lvl2pPr>
            <a:lvl3pPr marL="989976" indent="0">
              <a:buNone/>
              <a:defRPr sz="1082"/>
            </a:lvl3pPr>
            <a:lvl4pPr marL="1484962" indent="0">
              <a:buNone/>
              <a:defRPr sz="974"/>
            </a:lvl4pPr>
            <a:lvl5pPr marL="1979950" indent="0">
              <a:buNone/>
              <a:defRPr sz="974"/>
            </a:lvl5pPr>
            <a:lvl6pPr marL="2474938" indent="0">
              <a:buNone/>
              <a:defRPr sz="974"/>
            </a:lvl6pPr>
            <a:lvl7pPr marL="2969926" indent="0">
              <a:buNone/>
              <a:defRPr sz="974"/>
            </a:lvl7pPr>
            <a:lvl8pPr marL="3464913" indent="0">
              <a:buNone/>
              <a:defRPr sz="974"/>
            </a:lvl8pPr>
            <a:lvl9pPr marL="3959901"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499B5CC-114E-4F76-B7AD-C80D9457327B}"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2131560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6"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5"/>
            </a:lvl1pPr>
            <a:lvl2pPr marL="494988" indent="0">
              <a:buNone/>
              <a:defRPr sz="3031"/>
            </a:lvl2pPr>
            <a:lvl3pPr marL="989976" indent="0">
              <a:buNone/>
              <a:defRPr sz="2598"/>
            </a:lvl3pPr>
            <a:lvl4pPr marL="1484962" indent="0">
              <a:buNone/>
              <a:defRPr sz="2166"/>
            </a:lvl4pPr>
            <a:lvl5pPr marL="1979950" indent="0">
              <a:buNone/>
              <a:defRPr sz="2166"/>
            </a:lvl5pPr>
            <a:lvl6pPr marL="2474938" indent="0">
              <a:buNone/>
              <a:defRPr sz="2166"/>
            </a:lvl6pPr>
            <a:lvl7pPr marL="2969926" indent="0">
              <a:buNone/>
              <a:defRPr sz="2166"/>
            </a:lvl7pPr>
            <a:lvl8pPr marL="3464913" indent="0">
              <a:buNone/>
              <a:defRPr sz="2166"/>
            </a:lvl8pPr>
            <a:lvl9pPr marL="3959901" indent="0">
              <a:buNone/>
              <a:defRPr sz="2166"/>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6"/>
            </a:lvl1pPr>
            <a:lvl2pPr marL="494988" indent="0">
              <a:buNone/>
              <a:defRPr sz="1299"/>
            </a:lvl2pPr>
            <a:lvl3pPr marL="989976" indent="0">
              <a:buNone/>
              <a:defRPr sz="1082"/>
            </a:lvl3pPr>
            <a:lvl4pPr marL="1484962" indent="0">
              <a:buNone/>
              <a:defRPr sz="974"/>
            </a:lvl4pPr>
            <a:lvl5pPr marL="1979950" indent="0">
              <a:buNone/>
              <a:defRPr sz="974"/>
            </a:lvl5pPr>
            <a:lvl6pPr marL="2474938" indent="0">
              <a:buNone/>
              <a:defRPr sz="974"/>
            </a:lvl6pPr>
            <a:lvl7pPr marL="2969926" indent="0">
              <a:buNone/>
              <a:defRPr sz="974"/>
            </a:lvl7pPr>
            <a:lvl8pPr marL="3464913" indent="0">
              <a:buNone/>
              <a:defRPr sz="974"/>
            </a:lvl8pPr>
            <a:lvl9pPr marL="3959901"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F2351E11-EFA8-4B38-BC7F-13315BA8CCD1}"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5444630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945B79C7-EC32-45CC-93E4-B8E4F4930680}"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1041566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1"/>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41"/>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91BEF95-4B7E-44CF-9CE7-89361B4959E7}"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9333213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4875"/>
            </a:lvl1pPr>
          </a:lstStyle>
          <a:p>
            <a:r>
              <a:rPr kumimoji="1" lang="ja-JP" altLang="en-US"/>
              <a:t>マスター タイトルの書式設定</a:t>
            </a:r>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1950"/>
            </a:lvl1pPr>
            <a:lvl2pPr marL="371475" indent="0" algn="ctr">
              <a:buNone/>
              <a:defRPr sz="1625"/>
            </a:lvl2pPr>
            <a:lvl3pPr marL="742950" indent="0" algn="ctr">
              <a:buNone/>
              <a:defRPr sz="1463"/>
            </a:lvl3pPr>
            <a:lvl4pPr marL="1114425" indent="0" algn="ctr">
              <a:buNone/>
              <a:defRPr sz="1300"/>
            </a:lvl4pPr>
            <a:lvl5pPr marL="1485900" indent="0" algn="ctr">
              <a:buNone/>
              <a:defRPr sz="1300"/>
            </a:lvl5pPr>
            <a:lvl6pPr marL="1857375" indent="0" algn="ctr">
              <a:buNone/>
              <a:defRPr sz="1300"/>
            </a:lvl6pPr>
            <a:lvl7pPr marL="2228850" indent="0" algn="ctr">
              <a:buNone/>
              <a:defRPr sz="1300"/>
            </a:lvl7pPr>
            <a:lvl8pPr marL="2600325" indent="0" algn="ctr">
              <a:buNone/>
              <a:defRPr sz="1300"/>
            </a:lvl8pPr>
            <a:lvl9pPr marL="2971800" indent="0" algn="ctr">
              <a:buNone/>
              <a:defRPr sz="13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768615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5630342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75878" y="1709739"/>
            <a:ext cx="8543925" cy="2852737"/>
          </a:xfrm>
        </p:spPr>
        <p:txBody>
          <a:bodyPr anchor="b"/>
          <a:lstStyle>
            <a:lvl1pPr>
              <a:defRPr sz="48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675878" y="4589464"/>
            <a:ext cx="8543925" cy="1500187"/>
          </a:xfrm>
        </p:spPr>
        <p:txBody>
          <a:bodyPr/>
          <a:lstStyle>
            <a:lvl1pPr marL="0" indent="0">
              <a:buNone/>
              <a:defRPr sz="1950">
                <a:solidFill>
                  <a:schemeClr val="tx1">
                    <a:tint val="75000"/>
                  </a:schemeClr>
                </a:solidFill>
              </a:defRPr>
            </a:lvl1pPr>
            <a:lvl2pPr marL="371475" indent="0">
              <a:buNone/>
              <a:defRPr sz="1625">
                <a:solidFill>
                  <a:schemeClr val="tx1">
                    <a:tint val="75000"/>
                  </a:schemeClr>
                </a:solidFill>
              </a:defRPr>
            </a:lvl2pPr>
            <a:lvl3pPr marL="742950" indent="0">
              <a:buNone/>
              <a:defRPr sz="1463">
                <a:solidFill>
                  <a:schemeClr val="tx1">
                    <a:tint val="75000"/>
                  </a:schemeClr>
                </a:solidFill>
              </a:defRPr>
            </a:lvl3pPr>
            <a:lvl4pPr marL="1114425" indent="0">
              <a:buNone/>
              <a:defRPr sz="1300">
                <a:solidFill>
                  <a:schemeClr val="tx1">
                    <a:tint val="75000"/>
                  </a:schemeClr>
                </a:solidFill>
              </a:defRPr>
            </a:lvl4pPr>
            <a:lvl5pPr marL="1485900" indent="0">
              <a:buNone/>
              <a:defRPr sz="1300">
                <a:solidFill>
                  <a:schemeClr val="tx1">
                    <a:tint val="75000"/>
                  </a:schemeClr>
                </a:solidFill>
              </a:defRPr>
            </a:lvl5pPr>
            <a:lvl6pPr marL="1857375" indent="0">
              <a:buNone/>
              <a:defRPr sz="1300">
                <a:solidFill>
                  <a:schemeClr val="tx1">
                    <a:tint val="75000"/>
                  </a:schemeClr>
                </a:solidFill>
              </a:defRPr>
            </a:lvl6pPr>
            <a:lvl7pPr marL="2228850" indent="0">
              <a:buNone/>
              <a:defRPr sz="1300">
                <a:solidFill>
                  <a:schemeClr val="tx1">
                    <a:tint val="75000"/>
                  </a:schemeClr>
                </a:solidFill>
              </a:defRPr>
            </a:lvl7pPr>
            <a:lvl8pPr marL="2600325" indent="0">
              <a:buNone/>
              <a:defRPr sz="1300">
                <a:solidFill>
                  <a:schemeClr val="tx1">
                    <a:tint val="75000"/>
                  </a:schemeClr>
                </a:solidFill>
              </a:defRPr>
            </a:lvl8pPr>
            <a:lvl9pPr marL="2971800" indent="0">
              <a:buNone/>
              <a:defRPr sz="13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4473934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681038"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14913" y="1825625"/>
            <a:ext cx="421005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0574667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365126"/>
            <a:ext cx="8543925" cy="1325563"/>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682328" y="1681163"/>
            <a:ext cx="4190702" cy="823912"/>
          </a:xfrm>
        </p:spPr>
        <p:txBody>
          <a:bodyPr anchor="b"/>
          <a:lstStyle>
            <a:lvl1pPr marL="0" indent="0">
              <a:buNone/>
              <a:defRPr sz="1950" b="1"/>
            </a:lvl1pPr>
            <a:lvl2pPr marL="371475" indent="0">
              <a:buNone/>
              <a:defRPr sz="1625" b="1"/>
            </a:lvl2pPr>
            <a:lvl3pPr marL="742950" indent="0">
              <a:buNone/>
              <a:defRPr sz="1463" b="1"/>
            </a:lvl3pPr>
            <a:lvl4pPr marL="1114425" indent="0">
              <a:buNone/>
              <a:defRPr sz="1300" b="1"/>
            </a:lvl4pPr>
            <a:lvl5pPr marL="1485900" indent="0">
              <a:buNone/>
              <a:defRPr sz="1300" b="1"/>
            </a:lvl5pPr>
            <a:lvl6pPr marL="1857375" indent="0">
              <a:buNone/>
              <a:defRPr sz="1300" b="1"/>
            </a:lvl6pPr>
            <a:lvl7pPr marL="2228850" indent="0">
              <a:buNone/>
              <a:defRPr sz="1300" b="1"/>
            </a:lvl7pPr>
            <a:lvl8pPr marL="2600325" indent="0">
              <a:buNone/>
              <a:defRPr sz="1300" b="1"/>
            </a:lvl8pPr>
            <a:lvl9pPr marL="2971800" indent="0">
              <a:buNone/>
              <a:defRPr sz="13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682328" y="2505075"/>
            <a:ext cx="4190702"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14913" y="1681163"/>
            <a:ext cx="4211340" cy="823912"/>
          </a:xfrm>
        </p:spPr>
        <p:txBody>
          <a:bodyPr anchor="b"/>
          <a:lstStyle>
            <a:lvl1pPr marL="0" indent="0">
              <a:buNone/>
              <a:defRPr sz="1950" b="1"/>
            </a:lvl1pPr>
            <a:lvl2pPr marL="371475" indent="0">
              <a:buNone/>
              <a:defRPr sz="1625" b="1"/>
            </a:lvl2pPr>
            <a:lvl3pPr marL="742950" indent="0">
              <a:buNone/>
              <a:defRPr sz="1463" b="1"/>
            </a:lvl3pPr>
            <a:lvl4pPr marL="1114425" indent="0">
              <a:buNone/>
              <a:defRPr sz="1300" b="1"/>
            </a:lvl4pPr>
            <a:lvl5pPr marL="1485900" indent="0">
              <a:buNone/>
              <a:defRPr sz="1300" b="1"/>
            </a:lvl5pPr>
            <a:lvl6pPr marL="1857375" indent="0">
              <a:buNone/>
              <a:defRPr sz="1300" b="1"/>
            </a:lvl6pPr>
            <a:lvl7pPr marL="2228850" indent="0">
              <a:buNone/>
              <a:defRPr sz="1300" b="1"/>
            </a:lvl7pPr>
            <a:lvl8pPr marL="2600325" indent="0">
              <a:buNone/>
              <a:defRPr sz="1300" b="1"/>
            </a:lvl8pPr>
            <a:lvl9pPr marL="2971800" indent="0">
              <a:buNone/>
              <a:defRPr sz="13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14913" y="2505075"/>
            <a:ext cx="4211340"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318994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442976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1AEA7558-B8AC-4833-A7E4-C88F7EE7C184}" type="datetime1">
              <a:rPr kumimoji="1" lang="ja-JP" altLang="en-US" smtClean="0"/>
              <a:t>2020/3/6</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49480234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8405574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2600"/>
            </a:lvl1pPr>
          </a:lstStyle>
          <a:p>
            <a:r>
              <a:rPr kumimoji="1" lang="ja-JP" altLang="en-US"/>
              <a:t>マスター タイトルの書式設定</a:t>
            </a:r>
          </a:p>
        </p:txBody>
      </p:sp>
      <p:sp>
        <p:nvSpPr>
          <p:cNvPr id="3" name="コンテンツ プレースホルダー 2"/>
          <p:cNvSpPr>
            <a:spLocks noGrp="1"/>
          </p:cNvSpPr>
          <p:nvPr>
            <p:ph idx="1"/>
          </p:nvPr>
        </p:nvSpPr>
        <p:spPr>
          <a:xfrm>
            <a:off x="4211340" y="987426"/>
            <a:ext cx="5014913" cy="4873625"/>
          </a:xfrm>
        </p:spPr>
        <p:txBody>
          <a:bodyPr/>
          <a:lstStyle>
            <a:lvl1pPr>
              <a:defRPr sz="2600"/>
            </a:lvl1pPr>
            <a:lvl2pPr>
              <a:defRPr sz="2275"/>
            </a:lvl2pPr>
            <a:lvl3pPr>
              <a:defRPr sz="1950"/>
            </a:lvl3pPr>
            <a:lvl4pPr>
              <a:defRPr sz="1625"/>
            </a:lvl4pPr>
            <a:lvl5pPr>
              <a:defRPr sz="1625"/>
            </a:lvl5pPr>
            <a:lvl6pPr>
              <a:defRPr sz="1625"/>
            </a:lvl6pPr>
            <a:lvl7pPr>
              <a:defRPr sz="1625"/>
            </a:lvl7pPr>
            <a:lvl8pPr>
              <a:defRPr sz="1625"/>
            </a:lvl8pPr>
            <a:lvl9pPr>
              <a:defRPr sz="16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7328431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2600"/>
            </a:lvl1pPr>
          </a:lstStyle>
          <a:p>
            <a:r>
              <a:rPr kumimoji="1" lang="ja-JP" altLang="en-US"/>
              <a:t>マスター タイトルの書式設定</a:t>
            </a:r>
          </a:p>
        </p:txBody>
      </p:sp>
      <p:sp>
        <p:nvSpPr>
          <p:cNvPr id="3" name="図プレースホルダー 2"/>
          <p:cNvSpPr>
            <a:spLocks noGrp="1"/>
          </p:cNvSpPr>
          <p:nvPr>
            <p:ph type="pic" idx="1"/>
          </p:nvPr>
        </p:nvSpPr>
        <p:spPr>
          <a:xfrm>
            <a:off x="4211340" y="987426"/>
            <a:ext cx="5014913" cy="4873625"/>
          </a:xfrm>
        </p:spPr>
        <p:txBody>
          <a:bodyPr/>
          <a:lstStyle>
            <a:lvl1pPr marL="0" indent="0">
              <a:buNone/>
              <a:defRPr sz="2600"/>
            </a:lvl1pPr>
            <a:lvl2pPr marL="371475" indent="0">
              <a:buNone/>
              <a:defRPr sz="2275"/>
            </a:lvl2pPr>
            <a:lvl3pPr marL="742950" indent="0">
              <a:buNone/>
              <a:defRPr sz="1950"/>
            </a:lvl3pPr>
            <a:lvl4pPr marL="1114425" indent="0">
              <a:buNone/>
              <a:defRPr sz="1625"/>
            </a:lvl4pPr>
            <a:lvl5pPr marL="1485900" indent="0">
              <a:buNone/>
              <a:defRPr sz="1625"/>
            </a:lvl5pPr>
            <a:lvl6pPr marL="1857375" indent="0">
              <a:buNone/>
              <a:defRPr sz="1625"/>
            </a:lvl6pPr>
            <a:lvl7pPr marL="2228850" indent="0">
              <a:buNone/>
              <a:defRPr sz="1625"/>
            </a:lvl7pPr>
            <a:lvl8pPr marL="2600325" indent="0">
              <a:buNone/>
              <a:defRPr sz="1625"/>
            </a:lvl8pPr>
            <a:lvl9pPr marL="2971800" indent="0">
              <a:buNone/>
              <a:defRPr sz="1625"/>
            </a:lvl9pPr>
          </a:lstStyle>
          <a:p>
            <a:endParaRPr kumimoji="1" lang="ja-JP" altLang="en-US"/>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4876097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663974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88981" y="365125"/>
            <a:ext cx="2135981" cy="5811838"/>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681037" y="365125"/>
            <a:ext cx="6284119"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730663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8"/>
            <a:ext cx="8420101" cy="1470025"/>
          </a:xfrm>
        </p:spPr>
        <p:txBody>
          <a:bodyPr/>
          <a:lstStyle/>
          <a:p>
            <a:r>
              <a:rPr kumimoji="1" lang="ja-JP" altLang="en-US"/>
              <a:t>マスタ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6926" indent="0" algn="ctr">
              <a:buNone/>
              <a:defRPr>
                <a:solidFill>
                  <a:schemeClr val="tx1">
                    <a:tint val="75000"/>
                  </a:schemeClr>
                </a:solidFill>
              </a:defRPr>
            </a:lvl2pPr>
            <a:lvl3pPr marL="913851" indent="0" algn="ctr">
              <a:buNone/>
              <a:defRPr>
                <a:solidFill>
                  <a:schemeClr val="tx1">
                    <a:tint val="75000"/>
                  </a:schemeClr>
                </a:solidFill>
              </a:defRPr>
            </a:lvl3pPr>
            <a:lvl4pPr marL="1370777" indent="0" algn="ctr">
              <a:buNone/>
              <a:defRPr>
                <a:solidFill>
                  <a:schemeClr val="tx1">
                    <a:tint val="75000"/>
                  </a:schemeClr>
                </a:solidFill>
              </a:defRPr>
            </a:lvl4pPr>
            <a:lvl5pPr marL="1827703" indent="0" algn="ctr">
              <a:buNone/>
              <a:defRPr>
                <a:solidFill>
                  <a:schemeClr val="tx1">
                    <a:tint val="75000"/>
                  </a:schemeClr>
                </a:solidFill>
              </a:defRPr>
            </a:lvl5pPr>
            <a:lvl6pPr marL="2284628" indent="0" algn="ctr">
              <a:buNone/>
              <a:defRPr>
                <a:solidFill>
                  <a:schemeClr val="tx1">
                    <a:tint val="75000"/>
                  </a:schemeClr>
                </a:solidFill>
              </a:defRPr>
            </a:lvl6pPr>
            <a:lvl7pPr marL="2741554" indent="0" algn="ctr">
              <a:buNone/>
              <a:defRPr>
                <a:solidFill>
                  <a:schemeClr val="tx1">
                    <a:tint val="75000"/>
                  </a:schemeClr>
                </a:solidFill>
              </a:defRPr>
            </a:lvl7pPr>
            <a:lvl8pPr marL="3198480" indent="0" algn="ctr">
              <a:buNone/>
              <a:defRPr>
                <a:solidFill>
                  <a:schemeClr val="tx1">
                    <a:tint val="75000"/>
                  </a:schemeClr>
                </a:solidFill>
              </a:defRPr>
            </a:lvl8pPr>
            <a:lvl9pPr marL="3655405" indent="0" algn="ctr">
              <a:buNone/>
              <a:defRPr>
                <a:solidFill>
                  <a:schemeClr val="tx1">
                    <a:tint val="75000"/>
                  </a:schemeClr>
                </a:solidFill>
              </a:defRPr>
            </a:lvl9pPr>
          </a:lstStyle>
          <a:p>
            <a:r>
              <a:rPr kumimoji="1" lang="ja-JP" altLang="en-US"/>
              <a:t>マスタ サブタイトルの書式設定</a:t>
            </a:r>
          </a:p>
        </p:txBody>
      </p:sp>
      <p:sp>
        <p:nvSpPr>
          <p:cNvPr id="4" name="日付プレースホルダ 3"/>
          <p:cNvSpPr>
            <a:spLocks noGrp="1"/>
          </p:cNvSpPr>
          <p:nvPr>
            <p:ph type="dt" sz="half" idx="10"/>
          </p:nvPr>
        </p:nvSpPr>
        <p:spPr/>
        <p:txBody>
          <a:bodyPr/>
          <a:lstStyle/>
          <a:p>
            <a:fld id="{1B860429-704E-470E-9ACB-5E33E181E66A}" type="datetime1">
              <a:rPr kumimoji="1" lang="ja-JP" altLang="en-US" smtClean="0"/>
              <a:t>2020/3/6</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dirty="0"/>
          </a:p>
        </p:txBody>
      </p:sp>
    </p:spTree>
    <p:extLst>
      <p:ext uri="{BB962C8B-B14F-4D97-AF65-F5344CB8AC3E}">
        <p14:creationId xmlns:p14="http://schemas.microsoft.com/office/powerpoint/2010/main" val="270892657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idx="1"/>
          </p:nvPr>
        </p:nvSpPr>
        <p:spPr/>
        <p:txBody>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3F3D4758-CC6B-4BE4-AA2C-539605638449}" type="datetime1">
              <a:rPr kumimoji="1" lang="ja-JP" altLang="en-US" smtClean="0"/>
              <a:t>2020/3/6</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4734726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3"/>
            <a:ext cx="8420101" cy="1362075"/>
          </a:xfrm>
        </p:spPr>
        <p:txBody>
          <a:bodyPr anchor="t"/>
          <a:lstStyle>
            <a:lvl1pPr algn="l">
              <a:defRPr sz="3998"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06" y="2906713"/>
            <a:ext cx="8420101" cy="1500187"/>
          </a:xfrm>
        </p:spPr>
        <p:txBody>
          <a:bodyPr anchor="b"/>
          <a:lstStyle>
            <a:lvl1pPr marL="0" indent="0">
              <a:buNone/>
              <a:defRPr sz="1999">
                <a:solidFill>
                  <a:schemeClr val="tx1">
                    <a:tint val="75000"/>
                  </a:schemeClr>
                </a:solidFill>
              </a:defRPr>
            </a:lvl1pPr>
            <a:lvl2pPr marL="456926" indent="0">
              <a:buNone/>
              <a:defRPr sz="1799">
                <a:solidFill>
                  <a:schemeClr val="tx1">
                    <a:tint val="75000"/>
                  </a:schemeClr>
                </a:solidFill>
              </a:defRPr>
            </a:lvl2pPr>
            <a:lvl3pPr marL="913851" indent="0">
              <a:buNone/>
              <a:defRPr sz="1599">
                <a:solidFill>
                  <a:schemeClr val="tx1">
                    <a:tint val="75000"/>
                  </a:schemeClr>
                </a:solidFill>
              </a:defRPr>
            </a:lvl3pPr>
            <a:lvl4pPr marL="1370777" indent="0">
              <a:buNone/>
              <a:defRPr sz="1399">
                <a:solidFill>
                  <a:schemeClr val="tx1">
                    <a:tint val="75000"/>
                  </a:schemeClr>
                </a:solidFill>
              </a:defRPr>
            </a:lvl4pPr>
            <a:lvl5pPr marL="1827703" indent="0">
              <a:buNone/>
              <a:defRPr sz="1399">
                <a:solidFill>
                  <a:schemeClr val="tx1">
                    <a:tint val="75000"/>
                  </a:schemeClr>
                </a:solidFill>
              </a:defRPr>
            </a:lvl5pPr>
            <a:lvl6pPr marL="2284628" indent="0">
              <a:buNone/>
              <a:defRPr sz="1399">
                <a:solidFill>
                  <a:schemeClr val="tx1">
                    <a:tint val="75000"/>
                  </a:schemeClr>
                </a:solidFill>
              </a:defRPr>
            </a:lvl6pPr>
            <a:lvl7pPr marL="2741554" indent="0">
              <a:buNone/>
              <a:defRPr sz="1399">
                <a:solidFill>
                  <a:schemeClr val="tx1">
                    <a:tint val="75000"/>
                  </a:schemeClr>
                </a:solidFill>
              </a:defRPr>
            </a:lvl7pPr>
            <a:lvl8pPr marL="3198480" indent="0">
              <a:buNone/>
              <a:defRPr sz="1399">
                <a:solidFill>
                  <a:schemeClr val="tx1">
                    <a:tint val="75000"/>
                  </a:schemeClr>
                </a:solidFill>
              </a:defRPr>
            </a:lvl8pPr>
            <a:lvl9pPr marL="3655405" indent="0">
              <a:buNone/>
              <a:defRPr sz="1399">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2D396E47-575E-434A-B276-CAA48FC2F6DE}" type="datetime1">
              <a:rPr kumimoji="1" lang="ja-JP" altLang="en-US" smtClean="0"/>
              <a:t>2020/3/6</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dirty="0"/>
          </a:p>
        </p:txBody>
      </p:sp>
    </p:spTree>
    <p:extLst>
      <p:ext uri="{BB962C8B-B14F-4D97-AF65-F5344CB8AC3E}">
        <p14:creationId xmlns:p14="http://schemas.microsoft.com/office/powerpoint/2010/main" val="8010439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1" y="1600203"/>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0" y="1600203"/>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4AE6E466-A104-4DE5-8EA6-C74B9CBA3161}" type="datetime1">
              <a:rPr kumimoji="1" lang="ja-JP" altLang="en-US" smtClean="0"/>
              <a:t>2020/3/6</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3187750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934BB6F0-0101-4405-BB94-D738A9468BA8}" type="datetime1">
              <a:rPr kumimoji="1" lang="ja-JP" altLang="en-US" smtClean="0"/>
              <a:t>2020/3/6</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2059143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 タイトルの書式設定</a:t>
            </a:r>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 テキストの書式設定</a:t>
            </a:r>
          </a:p>
        </p:txBody>
      </p:sp>
      <p:sp>
        <p:nvSpPr>
          <p:cNvPr id="4" name="日付プレースホルダ 3"/>
          <p:cNvSpPr>
            <a:spLocks noGrp="1"/>
          </p:cNvSpPr>
          <p:nvPr>
            <p:ph type="dt" sz="half" idx="10"/>
          </p:nvPr>
        </p:nvSpPr>
        <p:spPr/>
        <p:txBody>
          <a:bodyPr/>
          <a:lstStyle/>
          <a:p>
            <a:fld id="{7C4916B8-8C9B-4DE7-95D2-8F51FAC87F5F}" type="datetime1">
              <a:rPr kumimoji="1" lang="ja-JP" altLang="en-US" smtClean="0"/>
              <a:t>2020/3/6</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924354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B252AACF-4B69-49F5-B56D-E2BF227097D4}" type="datetime1">
              <a:rPr kumimoji="1" lang="ja-JP" altLang="en-US" smtClean="0"/>
              <a:t>2020/3/6</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235387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A09BE99A-89EB-46F0-8185-0B4947B5081B}" type="datetime1">
              <a:rPr kumimoji="1" lang="ja-JP" altLang="en-US" smtClean="0"/>
              <a:t>2020/3/6</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8327164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1999" b="1"/>
            </a:lvl1pPr>
          </a:lstStyle>
          <a:p>
            <a:r>
              <a:rPr kumimoji="1" lang="ja-JP" altLang="en-US"/>
              <a:t>マスタ タイトルの書式設定</a:t>
            </a:r>
          </a:p>
        </p:txBody>
      </p:sp>
      <p:sp>
        <p:nvSpPr>
          <p:cNvPr id="3" name="コンテンツ プレースホルダ 2"/>
          <p:cNvSpPr>
            <a:spLocks noGrp="1"/>
          </p:cNvSpPr>
          <p:nvPr>
            <p:ph idx="1"/>
          </p:nvPr>
        </p:nvSpPr>
        <p:spPr>
          <a:xfrm>
            <a:off x="3872972" y="273053"/>
            <a:ext cx="5537729" cy="5853113"/>
          </a:xfrm>
        </p:spPr>
        <p:txBody>
          <a:bodyPr/>
          <a:lstStyle>
            <a:lvl1pPr>
              <a:defRPr sz="3198"/>
            </a:lvl1pPr>
            <a:lvl2pPr>
              <a:defRPr sz="2798"/>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5192F31F-A4DB-4F9E-A8A6-6D3937AD4245}" type="datetime1">
              <a:rPr kumimoji="1" lang="ja-JP" altLang="en-US" smtClean="0"/>
              <a:t>2020/3/6</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422571745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1999" b="1"/>
            </a:lvl1pPr>
          </a:lstStyle>
          <a:p>
            <a:r>
              <a:rPr kumimoji="1"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198"/>
            </a:lvl1pPr>
            <a:lvl2pPr marL="456926" indent="0">
              <a:buNone/>
              <a:defRPr sz="2798"/>
            </a:lvl2pPr>
            <a:lvl3pPr marL="913851" indent="0">
              <a:buNone/>
              <a:defRPr sz="2399"/>
            </a:lvl3pPr>
            <a:lvl4pPr marL="1370777" indent="0">
              <a:buNone/>
              <a:defRPr sz="1999"/>
            </a:lvl4pPr>
            <a:lvl5pPr marL="1827703" indent="0">
              <a:buNone/>
              <a:defRPr sz="1999"/>
            </a:lvl5pPr>
            <a:lvl6pPr marL="2284628" indent="0">
              <a:buNone/>
              <a:defRPr sz="1999"/>
            </a:lvl6pPr>
            <a:lvl7pPr marL="2741554" indent="0">
              <a:buNone/>
              <a:defRPr sz="1999"/>
            </a:lvl7pPr>
            <a:lvl8pPr marL="3198480" indent="0">
              <a:buNone/>
              <a:defRPr sz="1999"/>
            </a:lvl8pPr>
            <a:lvl9pPr marL="3655405" indent="0">
              <a:buNone/>
              <a:defRPr sz="1999"/>
            </a:lvl9pPr>
          </a:lstStyle>
          <a:p>
            <a:endParaRPr kumimoji="1" lang="ja-JP" altLang="en-US"/>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3DE8F368-C603-40CB-B8F3-623F9746B161}" type="datetime1">
              <a:rPr kumimoji="1" lang="ja-JP" altLang="en-US" smtClean="0"/>
              <a:t>2020/3/6</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373323555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8FD91990-E5E4-4148-BF21-E496F4198BA8}" type="datetime1">
              <a:rPr kumimoji="1" lang="ja-JP" altLang="en-US" smtClean="0"/>
              <a:t>2020/3/6</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22033645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1"/>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0" y="274641"/>
            <a:ext cx="652145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B4D2B48A-8FF5-41F4-B148-B5BC2BF51BE8}" type="datetime1">
              <a:rPr kumimoji="1" lang="ja-JP" altLang="en-US" smtClean="0"/>
              <a:t>2020/3/6</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Tree>
    <p:extLst>
      <p:ext uri="{BB962C8B-B14F-4D97-AF65-F5344CB8AC3E}">
        <p14:creationId xmlns:p14="http://schemas.microsoft.com/office/powerpoint/2010/main" val="53646913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2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04"/>
            <a:ext cx="2311400" cy="365125"/>
          </a:xfrm>
        </p:spPr>
        <p:txBody>
          <a:bodyPr/>
          <a:lstStyle/>
          <a:p>
            <a:pPr>
              <a:defRPr/>
            </a:pPr>
            <a:fld id="{6CA4B217-679F-4FDF-A2B6-B6E73725F78E}"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623213" y="6592270"/>
            <a:ext cx="2311400" cy="365125"/>
          </a:xfrm>
          <a:prstGeom prst="rect">
            <a:avLst/>
          </a:prstGeom>
        </p:spPr>
        <p:txBody>
          <a:bodyPr/>
          <a:lstStyle/>
          <a:p>
            <a:pPr>
              <a:defRPr/>
            </a:pPr>
            <a:fld id="{17C4E106-E4D4-4543-B6B1-4D754DB78274}" type="slidenum">
              <a:rPr lang="ja-JP" altLang="en-US" smtClean="0">
                <a:solidFill>
                  <a:prstClr val="black">
                    <a:tint val="75000"/>
                  </a:prstClr>
                </a:solidFill>
              </a:rPr>
              <a:pPr>
                <a:defRPr/>
              </a:pPr>
              <a:t>‹#›</a:t>
            </a:fld>
            <a:endParaRPr lang="ja-JP" altLang="en-US">
              <a:solidFill>
                <a:prstClr val="black">
                  <a:tint val="75000"/>
                </a:prstClr>
              </a:solidFill>
            </a:endParaRPr>
          </a:p>
        </p:txBody>
      </p:sp>
    </p:spTree>
    <p:extLst>
      <p:ext uri="{BB962C8B-B14F-4D97-AF65-F5344CB8AC3E}">
        <p14:creationId xmlns:p14="http://schemas.microsoft.com/office/powerpoint/2010/main" val="361965612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4_タイトル スライド">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14146" y="6563804"/>
            <a:ext cx="2311400" cy="365125"/>
          </a:xfrm>
        </p:spPr>
        <p:txBody>
          <a:bodyPr/>
          <a:lstStyle/>
          <a:p>
            <a:pPr>
              <a:defRPr/>
            </a:pPr>
            <a:fld id="{3253C4A9-4695-4769-B6AE-1D59E629FCF8}"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pPr>
              <a:defRPr/>
            </a:pP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329264" y="6492877"/>
            <a:ext cx="2311400" cy="365125"/>
          </a:xfrm>
          <a:prstGeom prst="rect">
            <a:avLst/>
          </a:prstGeom>
        </p:spPr>
        <p:txBody>
          <a:bodyPr/>
          <a:lstStyle>
            <a:lvl1pPr>
              <a:defRPr sz="2798">
                <a:solidFill>
                  <a:schemeClr val="tx1"/>
                </a:solidFill>
              </a:defRPr>
            </a:lvl1pPr>
          </a:lstStyle>
          <a:p>
            <a:pPr>
              <a:defRPr/>
            </a:pPr>
            <a:fld id="{17C4E106-E4D4-4543-B6B1-4D754DB78274}" type="slidenum">
              <a:rPr lang="ja-JP" altLang="en-US" smtClean="0"/>
              <a:pPr>
                <a:defRPr/>
              </a:pPr>
              <a:t>‹#›</a:t>
            </a:fld>
            <a:endParaRPr lang="ja-JP" altLang="en-US"/>
          </a:p>
        </p:txBody>
      </p:sp>
    </p:spTree>
    <p:extLst>
      <p:ext uri="{BB962C8B-B14F-4D97-AF65-F5344CB8AC3E}">
        <p14:creationId xmlns:p14="http://schemas.microsoft.com/office/powerpoint/2010/main" val="6772040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92"/>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6926" indent="0" algn="ctr">
              <a:buNone/>
              <a:defRPr>
                <a:solidFill>
                  <a:schemeClr val="tx1">
                    <a:tint val="75000"/>
                  </a:schemeClr>
                </a:solidFill>
              </a:defRPr>
            </a:lvl2pPr>
            <a:lvl3pPr marL="913851" indent="0" algn="ctr">
              <a:buNone/>
              <a:defRPr>
                <a:solidFill>
                  <a:schemeClr val="tx1">
                    <a:tint val="75000"/>
                  </a:schemeClr>
                </a:solidFill>
              </a:defRPr>
            </a:lvl3pPr>
            <a:lvl4pPr marL="1370777" indent="0" algn="ctr">
              <a:buNone/>
              <a:defRPr>
                <a:solidFill>
                  <a:schemeClr val="tx1">
                    <a:tint val="75000"/>
                  </a:schemeClr>
                </a:solidFill>
              </a:defRPr>
            </a:lvl4pPr>
            <a:lvl5pPr marL="1827703" indent="0" algn="ctr">
              <a:buNone/>
              <a:defRPr>
                <a:solidFill>
                  <a:schemeClr val="tx1">
                    <a:tint val="75000"/>
                  </a:schemeClr>
                </a:solidFill>
              </a:defRPr>
            </a:lvl5pPr>
            <a:lvl6pPr marL="2284628" indent="0" algn="ctr">
              <a:buNone/>
              <a:defRPr>
                <a:solidFill>
                  <a:schemeClr val="tx1">
                    <a:tint val="75000"/>
                  </a:schemeClr>
                </a:solidFill>
              </a:defRPr>
            </a:lvl6pPr>
            <a:lvl7pPr marL="2741554" indent="0" algn="ctr">
              <a:buNone/>
              <a:defRPr>
                <a:solidFill>
                  <a:schemeClr val="tx1">
                    <a:tint val="75000"/>
                  </a:schemeClr>
                </a:solidFill>
              </a:defRPr>
            </a:lvl7pPr>
            <a:lvl8pPr marL="3198480" indent="0" algn="ctr">
              <a:buNone/>
              <a:defRPr>
                <a:solidFill>
                  <a:schemeClr val="tx1">
                    <a:tint val="75000"/>
                  </a:schemeClr>
                </a:solidFill>
              </a:defRPr>
            </a:lvl8pPr>
            <a:lvl9pPr marL="3655405"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03F5B1A-CD4D-47F2-8777-492EEEF82666}"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60956009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C7C8EB1-6B24-4EFE-B383-26EEFE19B0B2}"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67627779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コンテンツ プレースホルダ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 4"/>
          <p:cNvSpPr>
            <a:spLocks noGrp="1"/>
          </p:cNvSpPr>
          <p:nvPr>
            <p:ph type="dt" sz="half" idx="10"/>
          </p:nvPr>
        </p:nvSpPr>
        <p:spPr/>
        <p:txBody>
          <a:bodyPr/>
          <a:lstStyle/>
          <a:p>
            <a:fld id="{7D198DAB-0FCF-4A7B-91A8-A58E30889ADD}" type="datetime1">
              <a:rPr kumimoji="1" lang="ja-JP" altLang="en-US" smtClean="0"/>
              <a:t>2020/3/6</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31696575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67"/>
            <a:ext cx="8420101" cy="1362075"/>
          </a:xfrm>
        </p:spPr>
        <p:txBody>
          <a:bodyPr anchor="t"/>
          <a:lstStyle>
            <a:lvl1pPr algn="l">
              <a:defRPr sz="3998"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1999">
                <a:solidFill>
                  <a:schemeClr val="tx1">
                    <a:tint val="75000"/>
                  </a:schemeClr>
                </a:solidFill>
              </a:defRPr>
            </a:lvl1pPr>
            <a:lvl2pPr marL="456926" indent="0">
              <a:buNone/>
              <a:defRPr sz="1799">
                <a:solidFill>
                  <a:schemeClr val="tx1">
                    <a:tint val="75000"/>
                  </a:schemeClr>
                </a:solidFill>
              </a:defRPr>
            </a:lvl2pPr>
            <a:lvl3pPr marL="913851" indent="0">
              <a:buNone/>
              <a:defRPr sz="1599">
                <a:solidFill>
                  <a:schemeClr val="tx1">
                    <a:tint val="75000"/>
                  </a:schemeClr>
                </a:solidFill>
              </a:defRPr>
            </a:lvl3pPr>
            <a:lvl4pPr marL="1370777" indent="0">
              <a:buNone/>
              <a:defRPr sz="1399">
                <a:solidFill>
                  <a:schemeClr val="tx1">
                    <a:tint val="75000"/>
                  </a:schemeClr>
                </a:solidFill>
              </a:defRPr>
            </a:lvl4pPr>
            <a:lvl5pPr marL="1827703" indent="0">
              <a:buNone/>
              <a:defRPr sz="1399">
                <a:solidFill>
                  <a:schemeClr val="tx1">
                    <a:tint val="75000"/>
                  </a:schemeClr>
                </a:solidFill>
              </a:defRPr>
            </a:lvl5pPr>
            <a:lvl6pPr marL="2284628" indent="0">
              <a:buNone/>
              <a:defRPr sz="1399">
                <a:solidFill>
                  <a:schemeClr val="tx1">
                    <a:tint val="75000"/>
                  </a:schemeClr>
                </a:solidFill>
              </a:defRPr>
            </a:lvl6pPr>
            <a:lvl7pPr marL="2741554" indent="0">
              <a:buNone/>
              <a:defRPr sz="1399">
                <a:solidFill>
                  <a:schemeClr val="tx1">
                    <a:tint val="75000"/>
                  </a:schemeClr>
                </a:solidFill>
              </a:defRPr>
            </a:lvl7pPr>
            <a:lvl8pPr marL="3198480" indent="0">
              <a:buNone/>
              <a:defRPr sz="1399">
                <a:solidFill>
                  <a:schemeClr val="tx1">
                    <a:tint val="75000"/>
                  </a:schemeClr>
                </a:solidFill>
              </a:defRPr>
            </a:lvl8pPr>
            <a:lvl9pPr marL="3655405" indent="0">
              <a:buNone/>
              <a:defRPr sz="1399">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B6F1694D-2F07-4F20-9FC7-3231D1B7A12F}"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30352610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6"/>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798"/>
            </a:lvl1pPr>
            <a:lvl2pPr>
              <a:defRPr sz="2399"/>
            </a:lvl2pPr>
            <a:lvl3pPr>
              <a:defRPr sz="1999"/>
            </a:lvl3pPr>
            <a:lvl4pPr>
              <a:defRPr sz="1799"/>
            </a:lvl4pPr>
            <a:lvl5pPr>
              <a:defRPr sz="1799"/>
            </a:lvl5pPr>
            <a:lvl6pPr>
              <a:defRPr sz="1799"/>
            </a:lvl6pPr>
            <a:lvl7pPr>
              <a:defRPr sz="1799"/>
            </a:lvl7pPr>
            <a:lvl8pPr>
              <a:defRPr sz="1799"/>
            </a:lvl8pPr>
            <a:lvl9pPr>
              <a:defRPr sz="17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6C6FF92D-06D5-4769-AA08-24A7C98BA5A9}"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89913145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399" b="1"/>
            </a:lvl1pPr>
            <a:lvl2pPr marL="456926" indent="0">
              <a:buNone/>
              <a:defRPr sz="1999" b="1"/>
            </a:lvl2pPr>
            <a:lvl3pPr marL="913851" indent="0">
              <a:buNone/>
              <a:defRPr sz="1799" b="1"/>
            </a:lvl3pPr>
            <a:lvl4pPr marL="1370777" indent="0">
              <a:buNone/>
              <a:defRPr sz="1599" b="1"/>
            </a:lvl4pPr>
            <a:lvl5pPr marL="1827703" indent="0">
              <a:buNone/>
              <a:defRPr sz="1599" b="1"/>
            </a:lvl5pPr>
            <a:lvl6pPr marL="2284628" indent="0">
              <a:buNone/>
              <a:defRPr sz="1599" b="1"/>
            </a:lvl6pPr>
            <a:lvl7pPr marL="2741554" indent="0">
              <a:buNone/>
              <a:defRPr sz="1599" b="1"/>
            </a:lvl7pPr>
            <a:lvl8pPr marL="3198480" indent="0">
              <a:buNone/>
              <a:defRPr sz="1599" b="1"/>
            </a:lvl8pPr>
            <a:lvl9pPr marL="3655405" indent="0">
              <a:buNone/>
              <a:defRPr sz="1599"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399"/>
            </a:lvl1pPr>
            <a:lvl2pPr>
              <a:defRPr sz="1999"/>
            </a:lvl2pPr>
            <a:lvl3pPr>
              <a:defRPr sz="1799"/>
            </a:lvl3pPr>
            <a:lvl4pPr>
              <a:defRPr sz="1599"/>
            </a:lvl4pPr>
            <a:lvl5pPr>
              <a:defRPr sz="1599"/>
            </a:lvl5pPr>
            <a:lvl6pPr>
              <a:defRPr sz="1599"/>
            </a:lvl6pPr>
            <a:lvl7pPr>
              <a:defRPr sz="1599"/>
            </a:lvl7pPr>
            <a:lvl8pPr>
              <a:defRPr sz="1599"/>
            </a:lvl8pPr>
            <a:lvl9pPr>
              <a:defRPr sz="15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0F1B7D14-37DE-4347-8E15-9E750D4F0A3A}"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dirty="0">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8599756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3C9458A-1B50-4FA2-B7BC-D101B4E7DDA9}"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2954475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68019DE2-BCA8-48EA-870C-460AC63F6C76}"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9851278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1999"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3" y="273064"/>
            <a:ext cx="5537729" cy="5853113"/>
          </a:xfrm>
        </p:spPr>
        <p:txBody>
          <a:bodyPr/>
          <a:lstStyle>
            <a:lvl1pPr>
              <a:defRPr sz="3198"/>
            </a:lvl1pPr>
            <a:lvl2pPr>
              <a:defRPr sz="2798"/>
            </a:lvl2pPr>
            <a:lvl3pPr>
              <a:defRPr sz="2399"/>
            </a:lvl3pPr>
            <a:lvl4pPr>
              <a:defRPr sz="1999"/>
            </a:lvl4pPr>
            <a:lvl5pPr>
              <a:defRPr sz="1999"/>
            </a:lvl5pPr>
            <a:lvl6pPr>
              <a:defRPr sz="1999"/>
            </a:lvl6pPr>
            <a:lvl7pPr>
              <a:defRPr sz="1999"/>
            </a:lvl7pPr>
            <a:lvl8pPr>
              <a:defRPr sz="1999"/>
            </a:lvl8pPr>
            <a:lvl9pPr>
              <a:defRPr sz="199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E1788A6-D3D4-4868-AC49-791E54BB9114}"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41118969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1999"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198"/>
            </a:lvl1pPr>
            <a:lvl2pPr marL="456926" indent="0">
              <a:buNone/>
              <a:defRPr sz="2798"/>
            </a:lvl2pPr>
            <a:lvl3pPr marL="913851" indent="0">
              <a:buNone/>
              <a:defRPr sz="2399"/>
            </a:lvl3pPr>
            <a:lvl4pPr marL="1370777" indent="0">
              <a:buNone/>
              <a:defRPr sz="1999"/>
            </a:lvl4pPr>
            <a:lvl5pPr marL="1827703" indent="0">
              <a:buNone/>
              <a:defRPr sz="1999"/>
            </a:lvl5pPr>
            <a:lvl6pPr marL="2284628" indent="0">
              <a:buNone/>
              <a:defRPr sz="1999"/>
            </a:lvl6pPr>
            <a:lvl7pPr marL="2741554" indent="0">
              <a:buNone/>
              <a:defRPr sz="1999"/>
            </a:lvl7pPr>
            <a:lvl8pPr marL="3198480" indent="0">
              <a:buNone/>
              <a:defRPr sz="1999"/>
            </a:lvl8pPr>
            <a:lvl9pPr marL="3655405" indent="0">
              <a:buNone/>
              <a:defRPr sz="1999"/>
            </a:lvl9pPr>
          </a:lstStyle>
          <a:p>
            <a:endParaRPr kumimoji="1" lang="ja-JP" altLang="en-US" dirty="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399"/>
            </a:lvl1pPr>
            <a:lvl2pPr marL="456926" indent="0">
              <a:buNone/>
              <a:defRPr sz="1199"/>
            </a:lvl2pPr>
            <a:lvl3pPr marL="913851" indent="0">
              <a:buNone/>
              <a:defRPr sz="999"/>
            </a:lvl3pPr>
            <a:lvl4pPr marL="1370777" indent="0">
              <a:buNone/>
              <a:defRPr sz="899"/>
            </a:lvl4pPr>
            <a:lvl5pPr marL="1827703" indent="0">
              <a:buNone/>
              <a:defRPr sz="899"/>
            </a:lvl5pPr>
            <a:lvl6pPr marL="2284628" indent="0">
              <a:buNone/>
              <a:defRPr sz="899"/>
            </a:lvl6pPr>
            <a:lvl7pPr marL="2741554" indent="0">
              <a:buNone/>
              <a:defRPr sz="899"/>
            </a:lvl7pPr>
            <a:lvl8pPr marL="3198480" indent="0">
              <a:buNone/>
              <a:defRPr sz="899"/>
            </a:lvl8pPr>
            <a:lvl9pPr marL="3655405" indent="0">
              <a:buNone/>
              <a:defRPr sz="899"/>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E4F80743-FBFB-49E2-A73C-43A5F8D05277}"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dirty="0">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45768554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A5193E51-60F8-46F2-AC97-DEE76FFC1B82}"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76063825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5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5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1066281-DF64-4D3B-BA61-35BE6DBF65A1}"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046307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 タイトルの書式設定</a:t>
            </a:r>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 テキストの書式設定</a:t>
            </a:r>
          </a:p>
        </p:txBody>
      </p:sp>
      <p:sp>
        <p:nvSpPr>
          <p:cNvPr id="6" name="コンテンツ プレースホルダ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 6"/>
          <p:cNvSpPr>
            <a:spLocks noGrp="1"/>
          </p:cNvSpPr>
          <p:nvPr>
            <p:ph type="dt" sz="half" idx="10"/>
          </p:nvPr>
        </p:nvSpPr>
        <p:spPr/>
        <p:txBody>
          <a:bodyPr/>
          <a:lstStyle/>
          <a:p>
            <a:fld id="{59AA1CB1-AD43-444A-A014-D2E1038784A0}" type="datetime1">
              <a:rPr kumimoji="1" lang="ja-JP" altLang="en-US" smtClean="0"/>
              <a:t>2020/3/6</a:t>
            </a:fld>
            <a:endParaRPr kumimoji="1" lang="ja-JP" altLang="en-US" dirty="0"/>
          </a:p>
        </p:txBody>
      </p:sp>
      <p:sp>
        <p:nvSpPr>
          <p:cNvPr id="8" name="フッター プレースホルダ 7"/>
          <p:cNvSpPr>
            <a:spLocks noGrp="1"/>
          </p:cNvSpPr>
          <p:nvPr>
            <p:ph type="ftr" sz="quarter" idx="11"/>
          </p:nvPr>
        </p:nvSpPr>
        <p:spPr/>
        <p:txBody>
          <a:bodyPr/>
          <a:lstStyle/>
          <a:p>
            <a:endParaRPr kumimoji="1" lang="ja-JP" altLang="en-US" dirty="0"/>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84763363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日付プレースホルダ 2"/>
          <p:cNvSpPr>
            <a:spLocks noGrp="1"/>
          </p:cNvSpPr>
          <p:nvPr>
            <p:ph type="dt" sz="half" idx="10"/>
          </p:nvPr>
        </p:nvSpPr>
        <p:spPr/>
        <p:txBody>
          <a:bodyPr/>
          <a:lstStyle/>
          <a:p>
            <a:fld id="{A663FDC1-7B88-4FF2-89E2-3637EBCB18CE}" type="datetime1">
              <a:rPr kumimoji="1" lang="ja-JP" altLang="en-US" smtClean="0"/>
              <a:t>2020/3/6</a:t>
            </a:fld>
            <a:endParaRPr kumimoji="1" lang="ja-JP" altLang="en-US" dirty="0"/>
          </a:p>
        </p:txBody>
      </p:sp>
      <p:sp>
        <p:nvSpPr>
          <p:cNvPr id="4" name="フッター プレースホルダ 3"/>
          <p:cNvSpPr>
            <a:spLocks noGrp="1"/>
          </p:cNvSpPr>
          <p:nvPr>
            <p:ph type="ftr" sz="quarter" idx="11"/>
          </p:nvPr>
        </p:nvSpPr>
        <p:spPr/>
        <p:txBody>
          <a:bodyPr/>
          <a:lstStyle/>
          <a:p>
            <a:endParaRPr kumimoji="1" lang="ja-JP" altLang="en-US" dirty="0"/>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3488689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3E9CD698-7FFB-44F0-BF33-2A4DF551617E}" type="datetime1">
              <a:rPr kumimoji="1" lang="ja-JP" altLang="en-US" smtClean="0"/>
              <a:t>2020/3/6</a:t>
            </a:fld>
            <a:endParaRPr kumimoji="1" lang="ja-JP" altLang="en-US" dirty="0"/>
          </a:p>
        </p:txBody>
      </p:sp>
      <p:sp>
        <p:nvSpPr>
          <p:cNvPr id="3" name="フッター プレースホルダ 2"/>
          <p:cNvSpPr>
            <a:spLocks noGrp="1"/>
          </p:cNvSpPr>
          <p:nvPr>
            <p:ph type="ftr" sz="quarter" idx="11"/>
          </p:nvPr>
        </p:nvSpPr>
        <p:spPr/>
        <p:txBody>
          <a:bodyPr/>
          <a:lstStyle/>
          <a:p>
            <a:endParaRPr kumimoji="1" lang="ja-JP" altLang="en-US" dirty="0"/>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1014410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 タイトルの書式設定</a:t>
            </a:r>
          </a:p>
        </p:txBody>
      </p:sp>
      <p:sp>
        <p:nvSpPr>
          <p:cNvPr id="3" name="コンテンツ プレースホルダ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4393B918-237A-481C-BEA4-983B24541EC7}" type="datetime1">
              <a:rPr kumimoji="1" lang="ja-JP" altLang="en-US" smtClean="0"/>
              <a:t>2020/3/6</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1256178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pPr>
              <a:defRPr/>
            </a:pPr>
            <a:fld id="{5DEC3B40-BE74-4D84-898C-532855A5B32B}"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5810040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 タイトルの書式設定</a:t>
            </a:r>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dirty="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 テキストの書式設定</a:t>
            </a:r>
          </a:p>
        </p:txBody>
      </p:sp>
      <p:sp>
        <p:nvSpPr>
          <p:cNvPr id="5" name="日付プレースホルダ 4"/>
          <p:cNvSpPr>
            <a:spLocks noGrp="1"/>
          </p:cNvSpPr>
          <p:nvPr>
            <p:ph type="dt" sz="half" idx="10"/>
          </p:nvPr>
        </p:nvSpPr>
        <p:spPr/>
        <p:txBody>
          <a:bodyPr/>
          <a:lstStyle/>
          <a:p>
            <a:fld id="{9E49B54F-463F-4969-89B6-E32E9EEF72AF}" type="datetime1">
              <a:rPr kumimoji="1" lang="ja-JP" altLang="en-US" smtClean="0"/>
              <a:t>2020/3/6</a:t>
            </a:fld>
            <a:endParaRPr kumimoji="1" lang="ja-JP" altLang="en-US" dirty="0"/>
          </a:p>
        </p:txBody>
      </p:sp>
      <p:sp>
        <p:nvSpPr>
          <p:cNvPr id="6" name="フッター プレースホルダ 5"/>
          <p:cNvSpPr>
            <a:spLocks noGrp="1"/>
          </p:cNvSpPr>
          <p:nvPr>
            <p:ph type="ftr" sz="quarter" idx="11"/>
          </p:nvPr>
        </p:nvSpPr>
        <p:spPr/>
        <p:txBody>
          <a:bodyPr/>
          <a:lstStyle/>
          <a:p>
            <a:endParaRPr kumimoji="1" lang="ja-JP" altLang="en-US" dirty="0"/>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9009722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C8F68517-1C49-4A5A-9E62-53FF837288F0}" type="datetime1">
              <a:rPr kumimoji="1" lang="ja-JP" altLang="en-US" smtClean="0"/>
              <a:t>2020/3/6</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1511121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 タイトルの書式設定</a:t>
            </a:r>
          </a:p>
        </p:txBody>
      </p:sp>
      <p:sp>
        <p:nvSpPr>
          <p:cNvPr id="3" name="縦書きテキスト プレースホルダ 2"/>
          <p:cNvSpPr>
            <a:spLocks noGrp="1"/>
          </p:cNvSpPr>
          <p:nvPr>
            <p:ph type="body" orient="vert" idx="1"/>
          </p:nvPr>
        </p:nvSpPr>
        <p:spPr>
          <a:xfrm>
            <a:off x="495300" y="274639"/>
            <a:ext cx="6521450" cy="5851525"/>
          </a:xfrm>
        </p:spPr>
        <p:txBody>
          <a:bodyPr vert="eaVert"/>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10"/>
          </p:nvPr>
        </p:nvSpPr>
        <p:spPr/>
        <p:txBody>
          <a:bodyPr/>
          <a:lstStyle/>
          <a:p>
            <a:fld id="{DBDF1ADF-CB8F-411A-8744-5516E86664A0}" type="datetime1">
              <a:rPr kumimoji="1" lang="ja-JP" altLang="en-US" smtClean="0"/>
              <a:t>2020/3/6</a:t>
            </a:fld>
            <a:endParaRPr kumimoji="1" lang="ja-JP" altLang="en-US" dirty="0"/>
          </a:p>
        </p:txBody>
      </p:sp>
      <p:sp>
        <p:nvSpPr>
          <p:cNvPr id="5" name="フッター プレースホルダ 4"/>
          <p:cNvSpPr>
            <a:spLocks noGrp="1"/>
          </p:cNvSpPr>
          <p:nvPr>
            <p:ph type="ftr" sz="quarter" idx="11"/>
          </p:nvPr>
        </p:nvSpPr>
        <p:spPr/>
        <p:txBody>
          <a:bodyPr/>
          <a:lstStyle/>
          <a:p>
            <a:endParaRPr kumimoji="1" lang="ja-JP" altLang="en-US" dirty="0"/>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25964347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7"/>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DF72EFA7-8A23-4037-94E4-3011C1404E48}"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28879437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0B563D4-445C-4845-8A28-367057778A0E}"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372194391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2"/>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D7FB02D3-9197-49CB-B17A-0B20442BFFD8}"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8526721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2"/>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2"/>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6E3C6923-3383-43F8-99A5-BFA97B109168}"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20527633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AA15DB2B-B475-4239-A4E0-FD9070B775E2}" type="datetime1">
              <a:rPr kumimoji="1" lang="ja-JP" altLang="en-US" smtClean="0"/>
              <a:t>2020/3/6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561862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686AF19A-8BB0-4081-BB9E-231313DD2D64}" type="datetime1">
              <a:rPr kumimoji="1" lang="ja-JP" altLang="en-US" smtClean="0"/>
              <a:t>2020/3/6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14676020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F328998-8C42-4824-B098-1DEC5EA05682}" type="datetime1">
              <a:rPr kumimoji="1" lang="ja-JP" altLang="en-US" smtClean="0"/>
              <a:t>2020/3/6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lvl1pPr>
              <a:defRPr sz="1600">
                <a:solidFill>
                  <a:schemeClr val="tx1"/>
                </a:solidFill>
              </a:defRPr>
            </a:lvl1pPr>
          </a:lstStyle>
          <a:p>
            <a:fld id="{055D2E31-C7C7-4FF0-B264-42D0FCAA54B9}" type="slidenum">
              <a:rPr lang="ja-JP" altLang="en-US" smtClean="0"/>
              <a:pPr/>
              <a:t>‹#›</a:t>
            </a:fld>
            <a:endParaRPr lang="ja-JP" altLang="en-US"/>
          </a:p>
        </p:txBody>
      </p:sp>
    </p:spTree>
    <p:extLst>
      <p:ext uri="{BB962C8B-B14F-4D97-AF65-F5344CB8AC3E}">
        <p14:creationId xmlns:p14="http://schemas.microsoft.com/office/powerpoint/2010/main" val="36843445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8"/>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83" y="458950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pPr>
              <a:defRPr/>
            </a:pPr>
            <a:fld id="{0E438DDB-CC0E-4150-AED1-F5EDF4CC95FF}"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15591411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E119C25B-089A-4481-819A-A3878B7E1BD4}"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33291771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6"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6"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6"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B761EF9-BF52-428D-B02A-C344A5760C7E}"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4702840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1AD92ED5-6692-4878-89D1-848411C51BD7}"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54461354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0"/>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1" y="274640"/>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7830F34-936A-44C0-98DE-94B790D53351}"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055D2E31-C7C7-4FF0-B264-42D0FCAA54B9}" type="slidenum">
              <a:rPr kumimoji="1" lang="ja-JP" altLang="en-US" smtClean="0"/>
              <a:t>‹#›</a:t>
            </a:fld>
            <a:endParaRPr kumimoji="1" lang="ja-JP" altLang="en-US"/>
          </a:p>
        </p:txBody>
      </p:sp>
    </p:spTree>
    <p:extLst>
      <p:ext uri="{BB962C8B-B14F-4D97-AF65-F5344CB8AC3E}">
        <p14:creationId xmlns:p14="http://schemas.microsoft.com/office/powerpoint/2010/main" val="18830803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r>
              <a:rPr kumimoji="1" lang="zh-CN" altLang="en-US"/>
              <a:t>公益社団法人 日本医師会</a:t>
            </a:r>
            <a:endParaRPr kumimoji="1" lang="ja-JP" altLang="en-US"/>
          </a:p>
        </p:txBody>
      </p:sp>
      <p:sp>
        <p:nvSpPr>
          <p:cNvPr id="6" name="スライド番号プレースホルダー 5"/>
          <p:cNvSpPr>
            <a:spLocks noGrp="1"/>
          </p:cNvSpPr>
          <p:nvPr>
            <p:ph type="sldNum" sz="quarter" idx="12"/>
          </p:nvPr>
        </p:nvSpPr>
        <p:spPr/>
        <p:txBody>
          <a:bodyPr/>
          <a:lstStyle/>
          <a:p>
            <a:fld id="{1C9087CC-3509-4D82-BE71-522589A25874}" type="slidenum">
              <a:rPr kumimoji="1" lang="ja-JP" altLang="en-US" smtClean="0"/>
              <a:t>‹#›</a:t>
            </a:fld>
            <a:endParaRPr kumimoji="1" lang="ja-JP" altLang="en-US"/>
          </a:p>
        </p:txBody>
      </p:sp>
    </p:spTree>
    <p:extLst>
      <p:ext uri="{BB962C8B-B14F-4D97-AF65-F5344CB8AC3E}">
        <p14:creationId xmlns:p14="http://schemas.microsoft.com/office/powerpoint/2010/main" val="34520761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Rectangle 5"/>
          <p:cNvSpPr>
            <a:spLocks noGrp="1" noChangeArrowheads="1"/>
          </p:cNvSpPr>
          <p:nvPr>
            <p:ph type="ftr" sz="quarter" idx="10"/>
          </p:nvPr>
        </p:nvSpPr>
        <p:spPr>
          <a:xfrm>
            <a:off x="736071" y="6553797"/>
            <a:ext cx="8433858" cy="268288"/>
          </a:xfrm>
        </p:spPr>
        <p:txBody>
          <a:bodyPr/>
          <a:lstStyle>
            <a:lvl1pPr>
              <a:defRPr>
                <a:latin typeface="ＭＳ Ｐゴシック" panose="020B0600070205080204" pitchFamily="50" charset="-128"/>
                <a:ea typeface="ＭＳ Ｐゴシック" panose="020B0600070205080204" pitchFamily="50" charset="-128"/>
              </a:defRPr>
            </a:lvl1pPr>
          </a:lstStyle>
          <a:p>
            <a:pPr>
              <a:defRPr/>
            </a:pPr>
            <a:r>
              <a:rPr lang="zh-CN" altLang="en-US"/>
              <a:t>公益社団法人 日本医師会</a:t>
            </a:r>
            <a:endParaRPr lang="en-US" altLang="ja-JP"/>
          </a:p>
        </p:txBody>
      </p:sp>
      <p:sp>
        <p:nvSpPr>
          <p:cNvPr id="8" name="Rectangle 8"/>
          <p:cNvSpPr>
            <a:spLocks noGrp="1" noChangeArrowheads="1"/>
          </p:cNvSpPr>
          <p:nvPr>
            <p:ph type="sldNum" sz="quarter" idx="11"/>
          </p:nvPr>
        </p:nvSpPr>
        <p:spPr>
          <a:xfrm>
            <a:off x="7257256" y="6354763"/>
            <a:ext cx="2311400" cy="476250"/>
          </a:xfrm>
        </p:spPr>
        <p:txBody>
          <a:bodyPr/>
          <a:lstStyle>
            <a:lvl1pPr>
              <a:defRPr sz="3200">
                <a:solidFill>
                  <a:schemeClr val="tx1"/>
                </a:solidFill>
                <a:latin typeface="ＭＳ Ｐゴシック" panose="020B0600070205080204" pitchFamily="50" charset="-128"/>
                <a:ea typeface="ＭＳ Ｐゴシック" panose="020B0600070205080204" pitchFamily="50" charset="-128"/>
              </a:defRPr>
            </a:lvl1pPr>
          </a:lstStyle>
          <a:p>
            <a:pPr>
              <a:defRPr/>
            </a:pPr>
            <a:fld id="{54512D34-44EA-4A9C-B3DF-7B6D0D121667}" type="slidenum">
              <a:rPr lang="en-US" altLang="ja-JP" smtClean="0"/>
              <a:pPr>
                <a:defRPr/>
              </a:pPr>
              <a:t>‹#›</a:t>
            </a:fld>
            <a:endParaRPr lang="en-US" altLang="ja-JP" dirty="0"/>
          </a:p>
        </p:txBody>
      </p:sp>
    </p:spTree>
    <p:extLst>
      <p:ext uri="{BB962C8B-B14F-4D97-AF65-F5344CB8AC3E}">
        <p14:creationId xmlns:p14="http://schemas.microsoft.com/office/powerpoint/2010/main" val="8998018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95285" indent="0" algn="ctr">
              <a:buNone/>
              <a:defRPr>
                <a:solidFill>
                  <a:schemeClr val="tx1">
                    <a:tint val="75000"/>
                  </a:schemeClr>
                </a:solidFill>
              </a:defRPr>
            </a:lvl2pPr>
            <a:lvl3pPr marL="990570" indent="0" algn="ctr">
              <a:buNone/>
              <a:defRPr>
                <a:solidFill>
                  <a:schemeClr val="tx1">
                    <a:tint val="75000"/>
                  </a:schemeClr>
                </a:solidFill>
              </a:defRPr>
            </a:lvl3pPr>
            <a:lvl4pPr marL="1485854" indent="0" algn="ctr">
              <a:buNone/>
              <a:defRPr>
                <a:solidFill>
                  <a:schemeClr val="tx1">
                    <a:tint val="75000"/>
                  </a:schemeClr>
                </a:solidFill>
              </a:defRPr>
            </a:lvl4pPr>
            <a:lvl5pPr marL="1981139" indent="0" algn="ctr">
              <a:buNone/>
              <a:defRPr>
                <a:solidFill>
                  <a:schemeClr val="tx1">
                    <a:tint val="75000"/>
                  </a:schemeClr>
                </a:solidFill>
              </a:defRPr>
            </a:lvl5pPr>
            <a:lvl6pPr marL="2476424" indent="0" algn="ctr">
              <a:buNone/>
              <a:defRPr>
                <a:solidFill>
                  <a:schemeClr val="tx1">
                    <a:tint val="75000"/>
                  </a:schemeClr>
                </a:solidFill>
              </a:defRPr>
            </a:lvl6pPr>
            <a:lvl7pPr marL="2971709" indent="0" algn="ctr">
              <a:buNone/>
              <a:defRPr>
                <a:solidFill>
                  <a:schemeClr val="tx1">
                    <a:tint val="75000"/>
                  </a:schemeClr>
                </a:solidFill>
              </a:defRPr>
            </a:lvl7pPr>
            <a:lvl8pPr marL="3466993" indent="0" algn="ctr">
              <a:buNone/>
              <a:defRPr>
                <a:solidFill>
                  <a:schemeClr val="tx1">
                    <a:tint val="75000"/>
                  </a:schemeClr>
                </a:solidFill>
              </a:defRPr>
            </a:lvl8pPr>
            <a:lvl9pPr marL="396227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941593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42778446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333"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167">
                <a:solidFill>
                  <a:schemeClr val="tx1">
                    <a:tint val="75000"/>
                  </a:schemeClr>
                </a:solidFill>
              </a:defRPr>
            </a:lvl1pPr>
            <a:lvl2pPr marL="495285" indent="0">
              <a:buNone/>
              <a:defRPr sz="1950">
                <a:solidFill>
                  <a:schemeClr val="tx1">
                    <a:tint val="75000"/>
                  </a:schemeClr>
                </a:solidFill>
              </a:defRPr>
            </a:lvl2pPr>
            <a:lvl3pPr marL="990570" indent="0">
              <a:buNone/>
              <a:defRPr sz="1733">
                <a:solidFill>
                  <a:schemeClr val="tx1">
                    <a:tint val="75000"/>
                  </a:schemeClr>
                </a:solidFill>
              </a:defRPr>
            </a:lvl3pPr>
            <a:lvl4pPr marL="1485854" indent="0">
              <a:buNone/>
              <a:defRPr sz="1517">
                <a:solidFill>
                  <a:schemeClr val="tx1">
                    <a:tint val="75000"/>
                  </a:schemeClr>
                </a:solidFill>
              </a:defRPr>
            </a:lvl4pPr>
            <a:lvl5pPr marL="1981139" indent="0">
              <a:buNone/>
              <a:defRPr sz="1517">
                <a:solidFill>
                  <a:schemeClr val="tx1">
                    <a:tint val="75000"/>
                  </a:schemeClr>
                </a:solidFill>
              </a:defRPr>
            </a:lvl5pPr>
            <a:lvl6pPr marL="2476424" indent="0">
              <a:buNone/>
              <a:defRPr sz="1517">
                <a:solidFill>
                  <a:schemeClr val="tx1">
                    <a:tint val="75000"/>
                  </a:schemeClr>
                </a:solidFill>
              </a:defRPr>
            </a:lvl6pPr>
            <a:lvl7pPr marL="2971709" indent="0">
              <a:buNone/>
              <a:defRPr sz="1517">
                <a:solidFill>
                  <a:schemeClr val="tx1">
                    <a:tint val="75000"/>
                  </a:schemeClr>
                </a:solidFill>
              </a:defRPr>
            </a:lvl7pPr>
            <a:lvl8pPr marL="3466993" indent="0">
              <a:buNone/>
              <a:defRPr sz="1517">
                <a:solidFill>
                  <a:schemeClr val="tx1">
                    <a:tint val="75000"/>
                  </a:schemeClr>
                </a:solidFill>
              </a:defRPr>
            </a:lvl8pPr>
            <a:lvl9pPr marL="3962278" indent="0">
              <a:buNone/>
              <a:defRPr sz="1517">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5155834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3033"/>
            </a:lvl1pPr>
            <a:lvl2pPr>
              <a:defRPr sz="2600"/>
            </a:lvl2pPr>
            <a:lvl3pPr>
              <a:defRPr sz="2167"/>
            </a:lvl3pPr>
            <a:lvl4pPr>
              <a:defRPr sz="1950"/>
            </a:lvl4pPr>
            <a:lvl5pPr>
              <a:defRPr sz="1950"/>
            </a:lvl5pPr>
            <a:lvl6pPr>
              <a:defRPr sz="1950"/>
            </a:lvl6pPr>
            <a:lvl7pPr>
              <a:defRPr sz="1950"/>
            </a:lvl7pPr>
            <a:lvl8pPr>
              <a:defRPr sz="1950"/>
            </a:lvl8pPr>
            <a:lvl9pPr>
              <a:defRPr sz="195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091071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pPr>
              <a:defRPr/>
            </a:pPr>
            <a:fld id="{754C86D7-746F-4758-AA4A-E489813A9571}"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7241315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600" b="1"/>
            </a:lvl1pPr>
            <a:lvl2pPr marL="495285" indent="0">
              <a:buNone/>
              <a:defRPr sz="2167" b="1"/>
            </a:lvl2pPr>
            <a:lvl3pPr marL="990570" indent="0">
              <a:buNone/>
              <a:defRPr sz="1950" b="1"/>
            </a:lvl3pPr>
            <a:lvl4pPr marL="1485854" indent="0">
              <a:buNone/>
              <a:defRPr sz="1733" b="1"/>
            </a:lvl4pPr>
            <a:lvl5pPr marL="1981139" indent="0">
              <a:buNone/>
              <a:defRPr sz="1733" b="1"/>
            </a:lvl5pPr>
            <a:lvl6pPr marL="2476424" indent="0">
              <a:buNone/>
              <a:defRPr sz="1733" b="1"/>
            </a:lvl6pPr>
            <a:lvl7pPr marL="2971709" indent="0">
              <a:buNone/>
              <a:defRPr sz="1733" b="1"/>
            </a:lvl7pPr>
            <a:lvl8pPr marL="3466993" indent="0">
              <a:buNone/>
              <a:defRPr sz="1733" b="1"/>
            </a:lvl8pPr>
            <a:lvl9pPr marL="3962278" indent="0">
              <a:buNone/>
              <a:defRPr sz="1733"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600"/>
            </a:lvl1pPr>
            <a:lvl2pPr>
              <a:defRPr sz="2167"/>
            </a:lvl2pPr>
            <a:lvl3pPr>
              <a:defRPr sz="1950"/>
            </a:lvl3pPr>
            <a:lvl4pPr>
              <a:defRPr sz="1733"/>
            </a:lvl4pPr>
            <a:lvl5pPr>
              <a:defRPr sz="1733"/>
            </a:lvl5pPr>
            <a:lvl6pPr>
              <a:defRPr sz="1733"/>
            </a:lvl6pPr>
            <a:lvl7pPr>
              <a:defRPr sz="1733"/>
            </a:lvl7pPr>
            <a:lvl8pPr>
              <a:defRPr sz="1733"/>
            </a:lvl8pPr>
            <a:lvl9pPr>
              <a:defRPr sz="1733"/>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55391609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101694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877012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167"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467"/>
            </a:lvl1pPr>
            <a:lvl2pPr>
              <a:defRPr sz="3033"/>
            </a:lvl2pPr>
            <a:lvl3pPr>
              <a:defRPr sz="2600"/>
            </a:lvl3pPr>
            <a:lvl4pPr>
              <a:defRPr sz="2167"/>
            </a:lvl4pPr>
            <a:lvl5pPr>
              <a:defRPr sz="2167"/>
            </a:lvl5pPr>
            <a:lvl6pPr>
              <a:defRPr sz="2167"/>
            </a:lvl6pPr>
            <a:lvl7pPr>
              <a:defRPr sz="2167"/>
            </a:lvl7pPr>
            <a:lvl8pPr>
              <a:defRPr sz="2167"/>
            </a:lvl8pPr>
            <a:lvl9pPr>
              <a:defRPr sz="2167"/>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454457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167"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467"/>
            </a:lvl1pPr>
            <a:lvl2pPr marL="495285" indent="0">
              <a:buNone/>
              <a:defRPr sz="3033"/>
            </a:lvl2pPr>
            <a:lvl3pPr marL="990570" indent="0">
              <a:buNone/>
              <a:defRPr sz="2600"/>
            </a:lvl3pPr>
            <a:lvl4pPr marL="1485854" indent="0">
              <a:buNone/>
              <a:defRPr sz="2167"/>
            </a:lvl4pPr>
            <a:lvl5pPr marL="1981139" indent="0">
              <a:buNone/>
              <a:defRPr sz="2167"/>
            </a:lvl5pPr>
            <a:lvl6pPr marL="2476424" indent="0">
              <a:buNone/>
              <a:defRPr sz="2167"/>
            </a:lvl6pPr>
            <a:lvl7pPr marL="2971709" indent="0">
              <a:buNone/>
              <a:defRPr sz="2167"/>
            </a:lvl7pPr>
            <a:lvl8pPr marL="3466993" indent="0">
              <a:buNone/>
              <a:defRPr sz="2167"/>
            </a:lvl8pPr>
            <a:lvl9pPr marL="3962278" indent="0">
              <a:buNone/>
              <a:defRPr sz="2167"/>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517"/>
            </a:lvl1pPr>
            <a:lvl2pPr marL="495285" indent="0">
              <a:buNone/>
              <a:defRPr sz="1300"/>
            </a:lvl2pPr>
            <a:lvl3pPr marL="990570" indent="0">
              <a:buNone/>
              <a:defRPr sz="1083"/>
            </a:lvl3pPr>
            <a:lvl4pPr marL="1485854" indent="0">
              <a:buNone/>
              <a:defRPr sz="975"/>
            </a:lvl4pPr>
            <a:lvl5pPr marL="1981139" indent="0">
              <a:buNone/>
              <a:defRPr sz="975"/>
            </a:lvl5pPr>
            <a:lvl6pPr marL="2476424" indent="0">
              <a:buNone/>
              <a:defRPr sz="975"/>
            </a:lvl6pPr>
            <a:lvl7pPr marL="2971709" indent="0">
              <a:buNone/>
              <a:defRPr sz="975"/>
            </a:lvl7pPr>
            <a:lvl8pPr marL="3466993" indent="0">
              <a:buNone/>
              <a:defRPr sz="975"/>
            </a:lvl8pPr>
            <a:lvl9pPr marL="3962278" indent="0">
              <a:buNone/>
              <a:defRPr sz="975"/>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3937443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04063328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9050421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16"/>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2075522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8153178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91"/>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6689746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pPr>
              <a:defRPr/>
            </a:pPr>
            <a:fld id="{503E679E-B338-43EB-8D88-4A8C85328F3C}"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56530231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5353156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2307107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5"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1911021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2860467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2" y="27310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45106747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812446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7410634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9"/>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00" y="274689"/>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19814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261"/>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01C0BF3C-5CE2-483D-9C08-6EB47463200E}" type="datetime1">
              <a:rPr lang="ja-JP" altLang="en-US"/>
              <a:pPr>
                <a:defRPr/>
              </a:pPr>
              <a:t>2020/3/6</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3309272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8D361E2-52E2-430B-BD5B-F60512C1F7C4}" type="datetime1">
              <a:rPr lang="ja-JP" altLang="en-US"/>
              <a:pPr>
                <a:defRPr/>
              </a:pPr>
              <a:t>2020/3/6</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9453442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pPr>
              <a:defRPr/>
            </a:pPr>
            <a:fld id="{B593A5F9-8D78-4FC0-84B1-B9F6616CFC3A}"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808151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736"/>
            <a:ext cx="8420100" cy="1362075"/>
          </a:xfrm>
        </p:spPr>
        <p:txBody>
          <a:bodyPr anchor="t"/>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A7067AB-8946-4E28-AFE4-D71CFD03548D}" type="datetime1">
              <a:rPr lang="ja-JP" altLang="en-US"/>
              <a:pPr>
                <a:defRPr/>
              </a:pPr>
              <a:t>2020/3/6</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1576870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F09311DB-1FC5-420D-9CED-150E38111817}" type="datetime1">
              <a:rPr lang="ja-JP" altLang="en-US"/>
              <a:pPr>
                <a:defRPr/>
              </a:pPr>
              <a:t>2020/3/6</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9831343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5"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5"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8163AD06-0B1F-4D03-B570-7A5152883A02}" type="datetime1">
              <a:rPr lang="ja-JP" altLang="en-US"/>
              <a:pPr>
                <a:defRPr/>
              </a:pPr>
              <a:t>2020/3/6</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25406520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BBCB534-72C2-4C11-AE8D-F7977983E821}" type="datetime1">
              <a:rPr lang="ja-JP" altLang="en-US"/>
              <a:pPr>
                <a:defRPr/>
              </a:pPr>
              <a:t>2020/3/6</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8559765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59C7DA75-7EC4-414D-8CF0-0C4AEE84942E}" type="datetime1">
              <a:rPr lang="ja-JP" altLang="en-US"/>
              <a:pPr>
                <a:defRPr/>
              </a:pPr>
              <a:t>2020/3/6</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26746754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2974"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BB51F2D0-CE21-4425-832C-F471655A7F39}" type="datetime1">
              <a:rPr lang="ja-JP" altLang="en-US"/>
              <a:pPr>
                <a:defRPr/>
              </a:pPr>
              <a:t>2020/3/6</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7065186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7385B51A-F994-4C53-8770-AB293AC05921}" type="datetime1">
              <a:rPr lang="ja-JP" altLang="en-US"/>
              <a:pPr>
                <a:defRPr/>
              </a:pPr>
              <a:t>2020/3/6</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8464252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6AAEF7BE-CF9B-4714-A563-CF1B1914C066}" type="datetime1">
              <a:rPr lang="ja-JP" altLang="en-US"/>
              <a:pPr>
                <a:defRPr/>
              </a:pPr>
              <a:t>2020/3/6</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96216941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D3F30461-90EA-4B07-828A-CC440497CB88}" type="datetime1">
              <a:rPr lang="ja-JP" altLang="en-US"/>
              <a:pPr>
                <a:defRPr/>
              </a:pPr>
              <a:t>2020/3/6</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404992002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604"/>
            <a:ext cx="84201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a:t>マスター サブタイトルの書式設定</a:t>
            </a:r>
          </a:p>
        </p:txBody>
      </p:sp>
    </p:spTree>
    <p:extLst>
      <p:ext uri="{BB962C8B-B14F-4D97-AF65-F5344CB8AC3E}">
        <p14:creationId xmlns:p14="http://schemas.microsoft.com/office/powerpoint/2010/main" val="29663354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953C774D-194F-428B-824C-63DB517E34F8}"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9977059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38159733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9079"/>
            <a:ext cx="8420100" cy="1362075"/>
          </a:xfrm>
        </p:spPr>
        <p:txBody>
          <a:bodyPr/>
          <a:lstStyle>
            <a:lvl1pPr algn="l">
              <a:defRPr sz="40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a:t>マスター テキストの書式設定</a:t>
            </a:r>
          </a:p>
        </p:txBody>
      </p:sp>
    </p:spTree>
    <p:extLst>
      <p:ext uri="{BB962C8B-B14F-4D97-AF65-F5344CB8AC3E}">
        <p14:creationId xmlns:p14="http://schemas.microsoft.com/office/powerpoint/2010/main" val="244526916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51400117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27144874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Tree>
    <p:extLst>
      <p:ext uri="{BB962C8B-B14F-4D97-AF65-F5344CB8AC3E}">
        <p14:creationId xmlns:p14="http://schemas.microsoft.com/office/powerpoint/2010/main" val="25855711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8046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a:t>マスター タイトルの書式設定</a:t>
            </a:r>
          </a:p>
        </p:txBody>
      </p:sp>
      <p:sp>
        <p:nvSpPr>
          <p:cNvPr id="3" name="コンテンツ プレースホルダー 2"/>
          <p:cNvSpPr>
            <a:spLocks noGrp="1"/>
          </p:cNvSpPr>
          <p:nvPr>
            <p:ph idx="1"/>
          </p:nvPr>
        </p:nvSpPr>
        <p:spPr>
          <a:xfrm>
            <a:off x="3873000"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142204176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a:t>マスター テキストの書式設定</a:t>
            </a:r>
          </a:p>
        </p:txBody>
      </p:sp>
    </p:spTree>
    <p:extLst>
      <p:ext uri="{BB962C8B-B14F-4D97-AF65-F5344CB8AC3E}">
        <p14:creationId xmlns:p14="http://schemas.microsoft.com/office/powerpoint/2010/main" val="31049195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129605359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81" y="333713"/>
            <a:ext cx="2340637" cy="5903913"/>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273471" y="333713"/>
            <a:ext cx="6856809" cy="5903913"/>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Tree>
    <p:extLst>
      <p:ext uri="{BB962C8B-B14F-4D97-AF65-F5344CB8AC3E}">
        <p14:creationId xmlns:p14="http://schemas.microsoft.com/office/powerpoint/2010/main" val="24573555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36"/>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7746290E-6566-4B0E-AFF4-B45AA06EB909}"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83944732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26442468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420883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1154325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5070458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75068099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36018836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02809706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373388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8580050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539480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36"/>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dirty="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pPr>
              <a:defRPr/>
            </a:pPr>
            <a:fld id="{0835678B-E627-4C45-B325-2837CF6852C0}"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ja-JP" alt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56136259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329751466"/>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1" y="2130427"/>
            <a:ext cx="8420101"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94965" indent="0" algn="ctr">
              <a:buNone/>
              <a:defRPr>
                <a:solidFill>
                  <a:schemeClr val="tx1">
                    <a:tint val="75000"/>
                  </a:schemeClr>
                </a:solidFill>
              </a:defRPr>
            </a:lvl2pPr>
            <a:lvl3pPr marL="989929" indent="0" algn="ctr">
              <a:buNone/>
              <a:defRPr>
                <a:solidFill>
                  <a:schemeClr val="tx1">
                    <a:tint val="75000"/>
                  </a:schemeClr>
                </a:solidFill>
              </a:defRPr>
            </a:lvl3pPr>
            <a:lvl4pPr marL="1484894" indent="0" algn="ctr">
              <a:buNone/>
              <a:defRPr>
                <a:solidFill>
                  <a:schemeClr val="tx1">
                    <a:tint val="75000"/>
                  </a:schemeClr>
                </a:solidFill>
              </a:defRPr>
            </a:lvl4pPr>
            <a:lvl5pPr marL="1979859" indent="0" algn="ctr">
              <a:buNone/>
              <a:defRPr>
                <a:solidFill>
                  <a:schemeClr val="tx1">
                    <a:tint val="75000"/>
                  </a:schemeClr>
                </a:solidFill>
              </a:defRPr>
            </a:lvl5pPr>
            <a:lvl6pPr marL="2474824" indent="0" algn="ctr">
              <a:buNone/>
              <a:defRPr>
                <a:solidFill>
                  <a:schemeClr val="tx1">
                    <a:tint val="75000"/>
                  </a:schemeClr>
                </a:solidFill>
              </a:defRPr>
            </a:lvl6pPr>
            <a:lvl7pPr marL="2969788" indent="0" algn="ctr">
              <a:buNone/>
              <a:defRPr>
                <a:solidFill>
                  <a:schemeClr val="tx1">
                    <a:tint val="75000"/>
                  </a:schemeClr>
                </a:solidFill>
              </a:defRPr>
            </a:lvl7pPr>
            <a:lvl8pPr marL="3464753" indent="0" algn="ctr">
              <a:buNone/>
              <a:defRPr>
                <a:solidFill>
                  <a:schemeClr val="tx1">
                    <a:tint val="75000"/>
                  </a:schemeClr>
                </a:solidFill>
              </a:defRPr>
            </a:lvl8pPr>
            <a:lvl9pPr marL="395971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1113CEFE-DA0B-4A1E-AB47-B6BC6E13BB90}"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56766694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206CEA69-435D-4442-B729-CAD0F514FC06}"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0196404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2"/>
            <a:ext cx="8420101" cy="1362075"/>
          </a:xfrm>
        </p:spPr>
        <p:txBody>
          <a:bodyPr anchor="t"/>
          <a:lstStyle>
            <a:lvl1pPr algn="l">
              <a:defRPr sz="433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1" cy="1500187"/>
          </a:xfrm>
        </p:spPr>
        <p:txBody>
          <a:bodyPr anchor="b"/>
          <a:lstStyle>
            <a:lvl1pPr marL="0" indent="0">
              <a:buNone/>
              <a:defRPr sz="2165">
                <a:solidFill>
                  <a:schemeClr val="tx1">
                    <a:tint val="75000"/>
                  </a:schemeClr>
                </a:solidFill>
              </a:defRPr>
            </a:lvl1pPr>
            <a:lvl2pPr marL="494965" indent="0">
              <a:buNone/>
              <a:defRPr sz="1949">
                <a:solidFill>
                  <a:schemeClr val="tx1">
                    <a:tint val="75000"/>
                  </a:schemeClr>
                </a:solidFill>
              </a:defRPr>
            </a:lvl2pPr>
            <a:lvl3pPr marL="989929" indent="0">
              <a:buNone/>
              <a:defRPr sz="1732">
                <a:solidFill>
                  <a:schemeClr val="tx1">
                    <a:tint val="75000"/>
                  </a:schemeClr>
                </a:solidFill>
              </a:defRPr>
            </a:lvl3pPr>
            <a:lvl4pPr marL="1484894" indent="0">
              <a:buNone/>
              <a:defRPr sz="1516">
                <a:solidFill>
                  <a:schemeClr val="tx1">
                    <a:tint val="75000"/>
                  </a:schemeClr>
                </a:solidFill>
              </a:defRPr>
            </a:lvl4pPr>
            <a:lvl5pPr marL="1979859" indent="0">
              <a:buNone/>
              <a:defRPr sz="1516">
                <a:solidFill>
                  <a:schemeClr val="tx1">
                    <a:tint val="75000"/>
                  </a:schemeClr>
                </a:solidFill>
              </a:defRPr>
            </a:lvl5pPr>
            <a:lvl6pPr marL="2474824" indent="0">
              <a:buNone/>
              <a:defRPr sz="1516">
                <a:solidFill>
                  <a:schemeClr val="tx1">
                    <a:tint val="75000"/>
                  </a:schemeClr>
                </a:solidFill>
              </a:defRPr>
            </a:lvl6pPr>
            <a:lvl7pPr marL="2969788" indent="0">
              <a:buNone/>
              <a:defRPr sz="1516">
                <a:solidFill>
                  <a:schemeClr val="tx1">
                    <a:tint val="75000"/>
                  </a:schemeClr>
                </a:solidFill>
              </a:defRPr>
            </a:lvl7pPr>
            <a:lvl8pPr marL="3464753" indent="0">
              <a:buNone/>
              <a:defRPr sz="1516">
                <a:solidFill>
                  <a:schemeClr val="tx1">
                    <a:tint val="75000"/>
                  </a:schemeClr>
                </a:solidFill>
              </a:defRPr>
            </a:lvl8pPr>
            <a:lvl9pPr marL="3959718" indent="0">
              <a:buNone/>
              <a:defRPr sz="1516">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4EBB15EA-F41D-4082-B585-F41B63EF5CE3}" type="datetime1">
              <a:rPr kumimoji="1" lang="ja-JP" altLang="en-US" smtClean="0"/>
              <a:t>2020/3/6</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0204027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1" y="1600202"/>
            <a:ext cx="4375150" cy="4525963"/>
          </a:xfrm>
        </p:spPr>
        <p:txBody>
          <a:bodyPr/>
          <a:lstStyle>
            <a:lvl1pPr>
              <a:defRPr sz="3031"/>
            </a:lvl1pPr>
            <a:lvl2pPr>
              <a:defRPr sz="2598"/>
            </a:lvl2pPr>
            <a:lvl3pPr>
              <a:defRPr sz="2165"/>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2"/>
            <a:ext cx="4375150" cy="4525963"/>
          </a:xfrm>
        </p:spPr>
        <p:txBody>
          <a:bodyPr/>
          <a:lstStyle>
            <a:lvl1pPr>
              <a:defRPr sz="3031"/>
            </a:lvl1pPr>
            <a:lvl2pPr>
              <a:defRPr sz="2598"/>
            </a:lvl2pPr>
            <a:lvl3pPr>
              <a:defRPr sz="2165"/>
            </a:lvl3pPr>
            <a:lvl4pPr>
              <a:defRPr sz="1949"/>
            </a:lvl4pPr>
            <a:lvl5pPr>
              <a:defRPr sz="1949"/>
            </a:lvl5pPr>
            <a:lvl6pPr>
              <a:defRPr sz="1949"/>
            </a:lvl6pPr>
            <a:lvl7pPr>
              <a:defRPr sz="1949"/>
            </a:lvl7pPr>
            <a:lvl8pPr>
              <a:defRPr sz="1949"/>
            </a:lvl8pPr>
            <a:lvl9pPr>
              <a:defRPr sz="1949"/>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C942FE1-48CD-4E6C-AFE0-DA8006130DB2}"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4222825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1" cy="639762"/>
          </a:xfrm>
        </p:spPr>
        <p:txBody>
          <a:bodyPr anchor="b"/>
          <a:lstStyle>
            <a:lvl1pPr marL="0" indent="0">
              <a:buNone/>
              <a:defRPr sz="2598" b="1"/>
            </a:lvl1pPr>
            <a:lvl2pPr marL="494965" indent="0">
              <a:buNone/>
              <a:defRPr sz="2165" b="1"/>
            </a:lvl2pPr>
            <a:lvl3pPr marL="989929" indent="0">
              <a:buNone/>
              <a:defRPr sz="1949" b="1"/>
            </a:lvl3pPr>
            <a:lvl4pPr marL="1484894" indent="0">
              <a:buNone/>
              <a:defRPr sz="1732" b="1"/>
            </a:lvl4pPr>
            <a:lvl5pPr marL="1979859" indent="0">
              <a:buNone/>
              <a:defRPr sz="1732" b="1"/>
            </a:lvl5pPr>
            <a:lvl6pPr marL="2474824" indent="0">
              <a:buNone/>
              <a:defRPr sz="1732" b="1"/>
            </a:lvl6pPr>
            <a:lvl7pPr marL="2969788" indent="0">
              <a:buNone/>
              <a:defRPr sz="1732" b="1"/>
            </a:lvl7pPr>
            <a:lvl8pPr marL="3464753" indent="0">
              <a:buNone/>
              <a:defRPr sz="1732" b="1"/>
            </a:lvl8pPr>
            <a:lvl9pPr marL="3959718" indent="0">
              <a:buNone/>
              <a:defRPr sz="1732"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1" cy="3951288"/>
          </a:xfrm>
        </p:spPr>
        <p:txBody>
          <a:bodyPr/>
          <a:lstStyle>
            <a:lvl1pPr>
              <a:defRPr sz="2598"/>
            </a:lvl1pPr>
            <a:lvl2pPr>
              <a:defRPr sz="2165"/>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598" b="1"/>
            </a:lvl1pPr>
            <a:lvl2pPr marL="494965" indent="0">
              <a:buNone/>
              <a:defRPr sz="2165" b="1"/>
            </a:lvl2pPr>
            <a:lvl3pPr marL="989929" indent="0">
              <a:buNone/>
              <a:defRPr sz="1949" b="1"/>
            </a:lvl3pPr>
            <a:lvl4pPr marL="1484894" indent="0">
              <a:buNone/>
              <a:defRPr sz="1732" b="1"/>
            </a:lvl4pPr>
            <a:lvl5pPr marL="1979859" indent="0">
              <a:buNone/>
              <a:defRPr sz="1732" b="1"/>
            </a:lvl5pPr>
            <a:lvl6pPr marL="2474824" indent="0">
              <a:buNone/>
              <a:defRPr sz="1732" b="1"/>
            </a:lvl6pPr>
            <a:lvl7pPr marL="2969788" indent="0">
              <a:buNone/>
              <a:defRPr sz="1732" b="1"/>
            </a:lvl7pPr>
            <a:lvl8pPr marL="3464753" indent="0">
              <a:buNone/>
              <a:defRPr sz="1732" b="1"/>
            </a:lvl8pPr>
            <a:lvl9pPr marL="3959718" indent="0">
              <a:buNone/>
              <a:defRPr sz="1732"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598"/>
            </a:lvl1pPr>
            <a:lvl2pPr>
              <a:defRPr sz="2165"/>
            </a:lvl2pPr>
            <a:lvl3pPr>
              <a:defRPr sz="1949"/>
            </a:lvl3pPr>
            <a:lvl4pPr>
              <a:defRPr sz="1732"/>
            </a:lvl4pPr>
            <a:lvl5pPr>
              <a:defRPr sz="1732"/>
            </a:lvl5pPr>
            <a:lvl6pPr>
              <a:defRPr sz="1732"/>
            </a:lvl6pPr>
            <a:lvl7pPr>
              <a:defRPr sz="1732"/>
            </a:lvl7pPr>
            <a:lvl8pPr>
              <a:defRPr sz="1732"/>
            </a:lvl8pPr>
            <a:lvl9pPr>
              <a:defRPr sz="1732"/>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FDD95B4C-A2E8-477C-B692-C84288DB4827}" type="datetime1">
              <a:rPr kumimoji="1" lang="ja-JP" altLang="en-US" smtClean="0"/>
              <a:t>2020/3/6</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19804387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CCB99595-E9D7-4E8D-A58B-AB656F9452D8}" type="datetime1">
              <a:rPr kumimoji="1" lang="ja-JP" altLang="en-US" smtClean="0"/>
              <a:t>2020/3/6</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113388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40E5ACFE-0569-4295-BDED-68003543F502}" type="datetime1">
              <a:rPr kumimoji="1" lang="ja-JP" altLang="en-US" smtClean="0"/>
              <a:t>2020/3/6</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427079499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3050"/>
            <a:ext cx="3259006" cy="1162050"/>
          </a:xfrm>
        </p:spPr>
        <p:txBody>
          <a:bodyPr anchor="b"/>
          <a:lstStyle>
            <a:lvl1pPr algn="l">
              <a:defRPr sz="2165"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2"/>
            <a:ext cx="5537729" cy="5853113"/>
          </a:xfrm>
        </p:spPr>
        <p:txBody>
          <a:bodyPr/>
          <a:lstStyle>
            <a:lvl1pPr>
              <a:defRPr sz="3464"/>
            </a:lvl1pPr>
            <a:lvl2pPr>
              <a:defRPr sz="3031"/>
            </a:lvl2pPr>
            <a:lvl3pPr>
              <a:defRPr sz="2598"/>
            </a:lvl3pPr>
            <a:lvl4pPr>
              <a:defRPr sz="2165"/>
            </a:lvl4pPr>
            <a:lvl5pPr>
              <a:defRPr sz="2165"/>
            </a:lvl5pPr>
            <a:lvl6pPr>
              <a:defRPr sz="2165"/>
            </a:lvl6pPr>
            <a:lvl7pPr>
              <a:defRPr sz="2165"/>
            </a:lvl7pPr>
            <a:lvl8pPr>
              <a:defRPr sz="2165"/>
            </a:lvl8pPr>
            <a:lvl9pPr>
              <a:defRPr sz="216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1" y="1435102"/>
            <a:ext cx="3259006" cy="4691063"/>
          </a:xfrm>
        </p:spPr>
        <p:txBody>
          <a:bodyPr/>
          <a:lstStyle>
            <a:lvl1pPr marL="0" indent="0">
              <a:buNone/>
              <a:defRPr sz="1516"/>
            </a:lvl1pPr>
            <a:lvl2pPr marL="494965" indent="0">
              <a:buNone/>
              <a:defRPr sz="1299"/>
            </a:lvl2pPr>
            <a:lvl3pPr marL="989929" indent="0">
              <a:buNone/>
              <a:defRPr sz="1083"/>
            </a:lvl3pPr>
            <a:lvl4pPr marL="1484894" indent="0">
              <a:buNone/>
              <a:defRPr sz="974"/>
            </a:lvl4pPr>
            <a:lvl5pPr marL="1979859" indent="0">
              <a:buNone/>
              <a:defRPr sz="974"/>
            </a:lvl5pPr>
            <a:lvl6pPr marL="2474824" indent="0">
              <a:buNone/>
              <a:defRPr sz="974"/>
            </a:lvl6pPr>
            <a:lvl7pPr marL="2969788" indent="0">
              <a:buNone/>
              <a:defRPr sz="974"/>
            </a:lvl7pPr>
            <a:lvl8pPr marL="3464753" indent="0">
              <a:buNone/>
              <a:defRPr sz="974"/>
            </a:lvl8pPr>
            <a:lvl9pPr marL="3959718"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BADBB0CA-E14D-4708-9556-520FB9100FB1}"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65962632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6" y="4800600"/>
            <a:ext cx="5943600" cy="566738"/>
          </a:xfrm>
        </p:spPr>
        <p:txBody>
          <a:bodyPr anchor="b"/>
          <a:lstStyle>
            <a:lvl1pPr algn="l">
              <a:defRPr sz="2165"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6" y="612775"/>
            <a:ext cx="5943600" cy="4114800"/>
          </a:xfrm>
        </p:spPr>
        <p:txBody>
          <a:bodyPr/>
          <a:lstStyle>
            <a:lvl1pPr marL="0" indent="0">
              <a:buNone/>
              <a:defRPr sz="3464"/>
            </a:lvl1pPr>
            <a:lvl2pPr marL="494965" indent="0">
              <a:buNone/>
              <a:defRPr sz="3031"/>
            </a:lvl2pPr>
            <a:lvl3pPr marL="989929" indent="0">
              <a:buNone/>
              <a:defRPr sz="2598"/>
            </a:lvl3pPr>
            <a:lvl4pPr marL="1484894" indent="0">
              <a:buNone/>
              <a:defRPr sz="2165"/>
            </a:lvl4pPr>
            <a:lvl5pPr marL="1979859" indent="0">
              <a:buNone/>
              <a:defRPr sz="2165"/>
            </a:lvl5pPr>
            <a:lvl6pPr marL="2474824" indent="0">
              <a:buNone/>
              <a:defRPr sz="2165"/>
            </a:lvl6pPr>
            <a:lvl7pPr marL="2969788" indent="0">
              <a:buNone/>
              <a:defRPr sz="2165"/>
            </a:lvl7pPr>
            <a:lvl8pPr marL="3464753" indent="0">
              <a:buNone/>
              <a:defRPr sz="2165"/>
            </a:lvl8pPr>
            <a:lvl9pPr marL="3959718" indent="0">
              <a:buNone/>
              <a:defRPr sz="2165"/>
            </a:lvl9pPr>
          </a:lstStyle>
          <a:p>
            <a:r>
              <a:rPr kumimoji="1" lang="ja-JP" altLang="en-US"/>
              <a:t>図を追加</a:t>
            </a:r>
          </a:p>
        </p:txBody>
      </p:sp>
      <p:sp>
        <p:nvSpPr>
          <p:cNvPr id="4" name="テキスト プレースホルダー 3"/>
          <p:cNvSpPr>
            <a:spLocks noGrp="1"/>
          </p:cNvSpPr>
          <p:nvPr>
            <p:ph type="body" sz="half" idx="2"/>
          </p:nvPr>
        </p:nvSpPr>
        <p:spPr>
          <a:xfrm>
            <a:off x="1941646" y="5367338"/>
            <a:ext cx="5943600" cy="804862"/>
          </a:xfrm>
        </p:spPr>
        <p:txBody>
          <a:bodyPr/>
          <a:lstStyle>
            <a:lvl1pPr marL="0" indent="0">
              <a:buNone/>
              <a:defRPr sz="1516"/>
            </a:lvl1pPr>
            <a:lvl2pPr marL="494965" indent="0">
              <a:buNone/>
              <a:defRPr sz="1299"/>
            </a:lvl2pPr>
            <a:lvl3pPr marL="989929" indent="0">
              <a:buNone/>
              <a:defRPr sz="1083"/>
            </a:lvl3pPr>
            <a:lvl4pPr marL="1484894" indent="0">
              <a:buNone/>
              <a:defRPr sz="974"/>
            </a:lvl4pPr>
            <a:lvl5pPr marL="1979859" indent="0">
              <a:buNone/>
              <a:defRPr sz="974"/>
            </a:lvl5pPr>
            <a:lvl6pPr marL="2474824" indent="0">
              <a:buNone/>
              <a:defRPr sz="974"/>
            </a:lvl6pPr>
            <a:lvl7pPr marL="2969788" indent="0">
              <a:buNone/>
              <a:defRPr sz="974"/>
            </a:lvl7pPr>
            <a:lvl8pPr marL="3464753" indent="0">
              <a:buNone/>
              <a:defRPr sz="974"/>
            </a:lvl8pPr>
            <a:lvl9pPr marL="3959718" indent="0">
              <a:buNone/>
              <a:defRPr sz="974"/>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34AFB19-9B97-4ECC-A582-237A55C15EDE}" type="datetime1">
              <a:rPr kumimoji="1" lang="ja-JP" altLang="en-US" smtClean="0"/>
              <a:t>2020/3/6</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36539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5.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5.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6.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7.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9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030468EE-96FB-459A-88DF-12103AB2CC91}" type="datetime1">
              <a:rPr lang="ja-JP" altLang="en-US" smtClean="0">
                <a:solidFill>
                  <a:prstClr val="black">
                    <a:tint val="75000"/>
                  </a:prstClr>
                </a:solidFill>
              </a:rPr>
              <a:pPr>
                <a:defRPr/>
              </a:pPr>
              <a:t>2020/3/6</a:t>
            </a:fld>
            <a:endParaRPr lang="ja-JP" altLang="en-US" dirty="0">
              <a:solidFill>
                <a:prstClr val="black">
                  <a:tint val="75000"/>
                </a:prstClr>
              </a:solidFill>
            </a:endParaRPr>
          </a:p>
        </p:txBody>
      </p:sp>
      <p:sp>
        <p:nvSpPr>
          <p:cNvPr id="5" name="Footer Placeholder 4"/>
          <p:cNvSpPr>
            <a:spLocks noGrp="1"/>
          </p:cNvSpPr>
          <p:nvPr>
            <p:ph type="ftr" sz="quarter" idx="3"/>
          </p:nvPr>
        </p:nvSpPr>
        <p:spPr>
          <a:xfrm>
            <a:off x="3281369" y="635639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ja-JP" altLang="en-US" dirty="0">
              <a:solidFill>
                <a:prstClr val="black">
                  <a:tint val="75000"/>
                </a:prstClr>
              </a:solidFill>
            </a:endParaRPr>
          </a:p>
        </p:txBody>
      </p:sp>
      <p:sp>
        <p:nvSpPr>
          <p:cNvPr id="6" name="Slide Number Placeholder 5"/>
          <p:cNvSpPr>
            <a:spLocks noGrp="1"/>
          </p:cNvSpPr>
          <p:nvPr>
            <p:ph type="sldNum" sz="quarter" idx="4"/>
          </p:nvPr>
        </p:nvSpPr>
        <p:spPr>
          <a:xfrm>
            <a:off x="7677150" y="6492913"/>
            <a:ext cx="2228850" cy="365125"/>
          </a:xfrm>
          <a:prstGeom prst="rect">
            <a:avLst/>
          </a:prstGeom>
        </p:spPr>
        <p:txBody>
          <a:bodyPr vert="horz" lIns="91440" tIns="45720" rIns="91440" bIns="45720" rtlCol="0" anchor="ctr"/>
          <a:lstStyle>
            <a:lvl1pPr algn="r">
              <a:defRPr sz="1600" b="1">
                <a:solidFill>
                  <a:schemeClr val="tx1"/>
                </a:solidFill>
              </a:defRPr>
            </a:lvl1pPr>
          </a:lstStyle>
          <a:p>
            <a:pPr>
              <a:defRPr/>
            </a:pPr>
            <a:fld id="{3CD7FEE9-580A-4EA0-A7DE-8D177AC2609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047375269"/>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2"/>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2"/>
            <a:ext cx="2311400" cy="365125"/>
          </a:xfrm>
          <a:prstGeom prst="rect">
            <a:avLst/>
          </a:prstGeom>
        </p:spPr>
        <p:txBody>
          <a:bodyPr vert="horz" lIns="91440" tIns="45720" rIns="91440" bIns="45720" rtlCol="0" anchor="ctr"/>
          <a:lstStyle>
            <a:lvl1pPr algn="l">
              <a:defRPr sz="1299">
                <a:solidFill>
                  <a:schemeClr val="tx1">
                    <a:tint val="75000"/>
                  </a:schemeClr>
                </a:solidFill>
              </a:defRPr>
            </a:lvl1pPr>
          </a:lstStyle>
          <a:p>
            <a:fld id="{A4AEF722-7604-498F-825C-E19A8E9B78F1}" type="datetime1">
              <a:rPr kumimoji="1" lang="ja-JP" altLang="en-US" smtClean="0"/>
              <a:t>2020/3/6</a:t>
            </a:fld>
            <a:endParaRPr kumimoji="1" lang="ja-JP" altLang="en-US"/>
          </a:p>
        </p:txBody>
      </p:sp>
      <p:sp>
        <p:nvSpPr>
          <p:cNvPr id="5" name="フッター プレースホルダー 4"/>
          <p:cNvSpPr>
            <a:spLocks noGrp="1"/>
          </p:cNvSpPr>
          <p:nvPr>
            <p:ph type="ftr" sz="quarter" idx="3"/>
          </p:nvPr>
        </p:nvSpPr>
        <p:spPr>
          <a:xfrm>
            <a:off x="3384551" y="6356352"/>
            <a:ext cx="3136900" cy="365125"/>
          </a:xfrm>
          <a:prstGeom prst="rect">
            <a:avLst/>
          </a:prstGeom>
        </p:spPr>
        <p:txBody>
          <a:bodyPr vert="horz" lIns="91440" tIns="45720" rIns="91440" bIns="45720" rtlCol="0" anchor="ctr"/>
          <a:lstStyle>
            <a:lvl1pPr algn="ctr">
              <a:defRPr sz="1299">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2"/>
            <a:ext cx="2311400" cy="365125"/>
          </a:xfrm>
          <a:prstGeom prst="rect">
            <a:avLst/>
          </a:prstGeom>
        </p:spPr>
        <p:txBody>
          <a:bodyPr vert="horz" lIns="91440" tIns="45720" rIns="91440" bIns="45720" rtlCol="0" anchor="ctr"/>
          <a:lstStyle>
            <a:lvl1pPr algn="r">
              <a:defRPr sz="1299">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638546400"/>
      </p:ext>
    </p:extLst>
  </p:cSld>
  <p:clrMap bg1="lt1" tx1="dk1" bg2="lt2" tx2="dk2" accent1="accent1" accent2="accent2" accent3="accent3" accent4="accent4" accent5="accent5" accent6="accent6" hlink="hlink" folHlink="folHlink"/>
  <p:sldLayoutIdLst>
    <p:sldLayoutId id="2147484195" r:id="rId1"/>
    <p:sldLayoutId id="2147484196" r:id="rId2"/>
    <p:sldLayoutId id="2147484197" r:id="rId3"/>
    <p:sldLayoutId id="2147484198" r:id="rId4"/>
    <p:sldLayoutId id="2147484199" r:id="rId5"/>
    <p:sldLayoutId id="2147484200" r:id="rId6"/>
    <p:sldLayoutId id="2147484201" r:id="rId7"/>
    <p:sldLayoutId id="2147484202" r:id="rId8"/>
    <p:sldLayoutId id="2147484203" r:id="rId9"/>
    <p:sldLayoutId id="2147484204" r:id="rId10"/>
    <p:sldLayoutId id="2147484205" r:id="rId11"/>
  </p:sldLayoutIdLst>
  <p:hf hdr="0" ftr="0" dt="0"/>
  <p:txStyles>
    <p:titleStyle>
      <a:lvl1pPr algn="ctr" defTabSz="989929" rtl="0" eaLnBrk="1" latinLnBrk="0" hangingPunct="1">
        <a:spcBef>
          <a:spcPct val="0"/>
        </a:spcBef>
        <a:buNone/>
        <a:defRPr kumimoji="1" sz="4763" kern="1200">
          <a:solidFill>
            <a:schemeClr val="tx1"/>
          </a:solidFill>
          <a:latin typeface="+mj-lt"/>
          <a:ea typeface="+mj-ea"/>
          <a:cs typeface="+mj-cs"/>
        </a:defRPr>
      </a:lvl1pPr>
    </p:titleStyle>
    <p:bodyStyle>
      <a:lvl1pPr marL="371224" indent="-371224" algn="l" defTabSz="989929" rtl="0" eaLnBrk="1" latinLnBrk="0" hangingPunct="1">
        <a:spcBef>
          <a:spcPct val="20000"/>
        </a:spcBef>
        <a:buFont typeface="Arial" pitchFamily="34" charset="0"/>
        <a:buChar char="•"/>
        <a:defRPr kumimoji="1" sz="3464" kern="1200">
          <a:solidFill>
            <a:schemeClr val="tx1"/>
          </a:solidFill>
          <a:latin typeface="+mn-lt"/>
          <a:ea typeface="+mn-ea"/>
          <a:cs typeface="+mn-cs"/>
        </a:defRPr>
      </a:lvl1pPr>
      <a:lvl2pPr marL="804318" indent="-309353" algn="l" defTabSz="989929" rtl="0" eaLnBrk="1" latinLnBrk="0" hangingPunct="1">
        <a:spcBef>
          <a:spcPct val="20000"/>
        </a:spcBef>
        <a:buFont typeface="Arial" pitchFamily="34" charset="0"/>
        <a:buChar char="–"/>
        <a:defRPr kumimoji="1" sz="3031" kern="1200">
          <a:solidFill>
            <a:schemeClr val="tx1"/>
          </a:solidFill>
          <a:latin typeface="+mn-lt"/>
          <a:ea typeface="+mn-ea"/>
          <a:cs typeface="+mn-cs"/>
        </a:defRPr>
      </a:lvl2pPr>
      <a:lvl3pPr marL="1237412" indent="-247482" algn="l" defTabSz="989929" rtl="0" eaLnBrk="1" latinLnBrk="0" hangingPunct="1">
        <a:spcBef>
          <a:spcPct val="20000"/>
        </a:spcBef>
        <a:buFont typeface="Arial" pitchFamily="34" charset="0"/>
        <a:buChar char="•"/>
        <a:defRPr kumimoji="1" sz="2598" kern="1200">
          <a:solidFill>
            <a:schemeClr val="tx1"/>
          </a:solidFill>
          <a:latin typeface="+mn-lt"/>
          <a:ea typeface="+mn-ea"/>
          <a:cs typeface="+mn-cs"/>
        </a:defRPr>
      </a:lvl3pPr>
      <a:lvl4pPr marL="1732377"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4pPr>
      <a:lvl5pPr marL="2227341"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5pPr>
      <a:lvl6pPr marL="2722306"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6pPr>
      <a:lvl7pPr marL="3217271"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7pPr>
      <a:lvl8pPr marL="3712235"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8pPr>
      <a:lvl9pPr marL="4207200" indent="-247482" algn="l" defTabSz="989929" rtl="0" eaLnBrk="1" latinLnBrk="0" hangingPunct="1">
        <a:spcBef>
          <a:spcPct val="20000"/>
        </a:spcBef>
        <a:buFont typeface="Arial" pitchFamily="34" charset="0"/>
        <a:buChar char="•"/>
        <a:defRPr kumimoji="1" sz="2165" kern="1200">
          <a:solidFill>
            <a:schemeClr val="tx1"/>
          </a:solidFill>
          <a:latin typeface="+mn-lt"/>
          <a:ea typeface="+mn-ea"/>
          <a:cs typeface="+mn-cs"/>
        </a:defRPr>
      </a:lvl9pPr>
    </p:bodyStyle>
    <p:otherStyle>
      <a:defPPr>
        <a:defRPr lang="ja-JP"/>
      </a:defPPr>
      <a:lvl1pPr marL="0" algn="l" defTabSz="989929" rtl="0" eaLnBrk="1" latinLnBrk="0" hangingPunct="1">
        <a:defRPr kumimoji="1" sz="1949" kern="1200">
          <a:solidFill>
            <a:schemeClr val="tx1"/>
          </a:solidFill>
          <a:latin typeface="+mn-lt"/>
          <a:ea typeface="+mn-ea"/>
          <a:cs typeface="+mn-cs"/>
        </a:defRPr>
      </a:lvl1pPr>
      <a:lvl2pPr marL="494965" algn="l" defTabSz="989929" rtl="0" eaLnBrk="1" latinLnBrk="0" hangingPunct="1">
        <a:defRPr kumimoji="1" sz="1949" kern="1200">
          <a:solidFill>
            <a:schemeClr val="tx1"/>
          </a:solidFill>
          <a:latin typeface="+mn-lt"/>
          <a:ea typeface="+mn-ea"/>
          <a:cs typeface="+mn-cs"/>
        </a:defRPr>
      </a:lvl2pPr>
      <a:lvl3pPr marL="989929" algn="l" defTabSz="989929" rtl="0" eaLnBrk="1" latinLnBrk="0" hangingPunct="1">
        <a:defRPr kumimoji="1" sz="1949" kern="1200">
          <a:solidFill>
            <a:schemeClr val="tx1"/>
          </a:solidFill>
          <a:latin typeface="+mn-lt"/>
          <a:ea typeface="+mn-ea"/>
          <a:cs typeface="+mn-cs"/>
        </a:defRPr>
      </a:lvl3pPr>
      <a:lvl4pPr marL="1484894" algn="l" defTabSz="989929" rtl="0" eaLnBrk="1" latinLnBrk="0" hangingPunct="1">
        <a:defRPr kumimoji="1" sz="1949" kern="1200">
          <a:solidFill>
            <a:schemeClr val="tx1"/>
          </a:solidFill>
          <a:latin typeface="+mn-lt"/>
          <a:ea typeface="+mn-ea"/>
          <a:cs typeface="+mn-cs"/>
        </a:defRPr>
      </a:lvl4pPr>
      <a:lvl5pPr marL="1979859" algn="l" defTabSz="989929" rtl="0" eaLnBrk="1" latinLnBrk="0" hangingPunct="1">
        <a:defRPr kumimoji="1" sz="1949" kern="1200">
          <a:solidFill>
            <a:schemeClr val="tx1"/>
          </a:solidFill>
          <a:latin typeface="+mn-lt"/>
          <a:ea typeface="+mn-ea"/>
          <a:cs typeface="+mn-cs"/>
        </a:defRPr>
      </a:lvl5pPr>
      <a:lvl6pPr marL="2474824" algn="l" defTabSz="989929" rtl="0" eaLnBrk="1" latinLnBrk="0" hangingPunct="1">
        <a:defRPr kumimoji="1" sz="1949" kern="1200">
          <a:solidFill>
            <a:schemeClr val="tx1"/>
          </a:solidFill>
          <a:latin typeface="+mn-lt"/>
          <a:ea typeface="+mn-ea"/>
          <a:cs typeface="+mn-cs"/>
        </a:defRPr>
      </a:lvl6pPr>
      <a:lvl7pPr marL="2969788" algn="l" defTabSz="989929" rtl="0" eaLnBrk="1" latinLnBrk="0" hangingPunct="1">
        <a:defRPr kumimoji="1" sz="1949" kern="1200">
          <a:solidFill>
            <a:schemeClr val="tx1"/>
          </a:solidFill>
          <a:latin typeface="+mn-lt"/>
          <a:ea typeface="+mn-ea"/>
          <a:cs typeface="+mn-cs"/>
        </a:defRPr>
      </a:lvl7pPr>
      <a:lvl8pPr marL="3464753" algn="l" defTabSz="989929" rtl="0" eaLnBrk="1" latinLnBrk="0" hangingPunct="1">
        <a:defRPr kumimoji="1" sz="1949" kern="1200">
          <a:solidFill>
            <a:schemeClr val="tx1"/>
          </a:solidFill>
          <a:latin typeface="+mn-lt"/>
          <a:ea typeface="+mn-ea"/>
          <a:cs typeface="+mn-cs"/>
        </a:defRPr>
      </a:lvl8pPr>
      <a:lvl9pPr marL="3959718" algn="l" defTabSz="989929" rtl="0" eaLnBrk="1" latinLnBrk="0" hangingPunct="1">
        <a:defRPr kumimoji="1" sz="1949"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903" y="274638"/>
            <a:ext cx="8915401"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903" y="1600206"/>
            <a:ext cx="8915401"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557" y="6359310"/>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670353CE-535E-42F9-B5F2-F171E4F1053B}" type="datetime1">
              <a:rPr lang="ja-JP" altLang="en-US" smtClean="0">
                <a:solidFill>
                  <a:prstClr val="black">
                    <a:tint val="75000"/>
                  </a:prstClr>
                </a:solidFill>
              </a:rPr>
              <a:t>2020/3/6</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5328" y="6359310"/>
            <a:ext cx="3136899"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827" y="6359310"/>
            <a:ext cx="23114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EA016F72-2776-42E3-98D1-109F4059D52C}"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40438619"/>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Lst>
  <p:hf hdr="0" ftr="0" dt="0"/>
  <p:txStyles>
    <p:titleStyle>
      <a:lvl1pPr algn="ctr" defTabSz="913668" rtl="0" eaLnBrk="1" latinLnBrk="0" hangingPunct="1">
        <a:spcBef>
          <a:spcPct val="0"/>
        </a:spcBef>
        <a:buNone/>
        <a:defRPr kumimoji="1" sz="4396" kern="1200">
          <a:solidFill>
            <a:schemeClr val="tx1"/>
          </a:solidFill>
          <a:latin typeface="+mj-lt"/>
          <a:ea typeface="+mj-ea"/>
          <a:cs typeface="+mj-cs"/>
        </a:defRPr>
      </a:lvl1pPr>
    </p:titleStyle>
    <p:bodyStyle>
      <a:lvl1pPr marL="342625" indent="-342625" algn="l" defTabSz="913668" rtl="0" eaLnBrk="1" latinLnBrk="0" hangingPunct="1">
        <a:spcBef>
          <a:spcPct val="20000"/>
        </a:spcBef>
        <a:buFont typeface="Arial" panose="020B0604020202020204" pitchFamily="34" charset="0"/>
        <a:buChar char="•"/>
        <a:defRPr kumimoji="1" sz="3197" kern="1200">
          <a:solidFill>
            <a:schemeClr val="tx1"/>
          </a:solidFill>
          <a:latin typeface="+mn-lt"/>
          <a:ea typeface="+mn-ea"/>
          <a:cs typeface="+mn-cs"/>
        </a:defRPr>
      </a:lvl1pPr>
      <a:lvl2pPr marL="742355" indent="-285522" algn="l" defTabSz="913668" rtl="0" eaLnBrk="1" latinLnBrk="0" hangingPunct="1">
        <a:spcBef>
          <a:spcPct val="20000"/>
        </a:spcBef>
        <a:buFont typeface="Arial" panose="020B0604020202020204" pitchFamily="34" charset="0"/>
        <a:buChar char="–"/>
        <a:defRPr kumimoji="1" sz="2797" kern="1200">
          <a:solidFill>
            <a:schemeClr val="tx1"/>
          </a:solidFill>
          <a:latin typeface="+mn-lt"/>
          <a:ea typeface="+mn-ea"/>
          <a:cs typeface="+mn-cs"/>
        </a:defRPr>
      </a:lvl2pPr>
      <a:lvl3pPr marL="1142085" indent="-228417" algn="l" defTabSz="913668" rtl="0" eaLnBrk="1" latinLnBrk="0" hangingPunct="1">
        <a:spcBef>
          <a:spcPct val="20000"/>
        </a:spcBef>
        <a:buFont typeface="Arial" panose="020B0604020202020204" pitchFamily="34" charset="0"/>
        <a:buChar char="•"/>
        <a:defRPr kumimoji="1" sz="2399" kern="1200">
          <a:solidFill>
            <a:schemeClr val="tx1"/>
          </a:solidFill>
          <a:latin typeface="+mn-lt"/>
          <a:ea typeface="+mn-ea"/>
          <a:cs typeface="+mn-cs"/>
        </a:defRPr>
      </a:lvl3pPr>
      <a:lvl4pPr marL="1598920"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4pPr>
      <a:lvl5pPr marL="2055755"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5pPr>
      <a:lvl6pPr marL="2512589"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6pPr>
      <a:lvl7pPr marL="2969423"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7pPr>
      <a:lvl8pPr marL="3426257"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8pPr>
      <a:lvl9pPr marL="3883092" indent="-228417" algn="l" defTabSz="913668" rtl="0" eaLnBrk="1" latinLnBrk="0" hangingPunct="1">
        <a:spcBef>
          <a:spcPct val="20000"/>
        </a:spcBef>
        <a:buFont typeface="Arial" panose="020B0604020202020204" pitchFamily="34" charset="0"/>
        <a:buChar char="•"/>
        <a:defRPr kumimoji="1" sz="1999" kern="1200">
          <a:solidFill>
            <a:schemeClr val="tx1"/>
          </a:solidFill>
          <a:latin typeface="+mn-lt"/>
          <a:ea typeface="+mn-ea"/>
          <a:cs typeface="+mn-cs"/>
        </a:defRPr>
      </a:lvl9pPr>
    </p:bodyStyle>
    <p:otherStyle>
      <a:defPPr>
        <a:defRPr lang="ja-JP"/>
      </a:defPPr>
      <a:lvl1pPr marL="0" algn="l" defTabSz="913668" rtl="0" eaLnBrk="1" latinLnBrk="0" hangingPunct="1">
        <a:defRPr kumimoji="1" sz="1799" kern="1200">
          <a:solidFill>
            <a:schemeClr val="tx1"/>
          </a:solidFill>
          <a:latin typeface="+mn-lt"/>
          <a:ea typeface="+mn-ea"/>
          <a:cs typeface="+mn-cs"/>
        </a:defRPr>
      </a:lvl1pPr>
      <a:lvl2pPr marL="456835" algn="l" defTabSz="913668" rtl="0" eaLnBrk="1" latinLnBrk="0" hangingPunct="1">
        <a:defRPr kumimoji="1" sz="1799" kern="1200">
          <a:solidFill>
            <a:schemeClr val="tx1"/>
          </a:solidFill>
          <a:latin typeface="+mn-lt"/>
          <a:ea typeface="+mn-ea"/>
          <a:cs typeface="+mn-cs"/>
        </a:defRPr>
      </a:lvl2pPr>
      <a:lvl3pPr marL="913668" algn="l" defTabSz="913668" rtl="0" eaLnBrk="1" latinLnBrk="0" hangingPunct="1">
        <a:defRPr kumimoji="1" sz="1799" kern="1200">
          <a:solidFill>
            <a:schemeClr val="tx1"/>
          </a:solidFill>
          <a:latin typeface="+mn-lt"/>
          <a:ea typeface="+mn-ea"/>
          <a:cs typeface="+mn-cs"/>
        </a:defRPr>
      </a:lvl3pPr>
      <a:lvl4pPr marL="1370503" algn="l" defTabSz="913668" rtl="0" eaLnBrk="1" latinLnBrk="0" hangingPunct="1">
        <a:defRPr kumimoji="1" sz="1799" kern="1200">
          <a:solidFill>
            <a:schemeClr val="tx1"/>
          </a:solidFill>
          <a:latin typeface="+mn-lt"/>
          <a:ea typeface="+mn-ea"/>
          <a:cs typeface="+mn-cs"/>
        </a:defRPr>
      </a:lvl4pPr>
      <a:lvl5pPr marL="1827337" algn="l" defTabSz="913668" rtl="0" eaLnBrk="1" latinLnBrk="0" hangingPunct="1">
        <a:defRPr kumimoji="1" sz="1799" kern="1200">
          <a:solidFill>
            <a:schemeClr val="tx1"/>
          </a:solidFill>
          <a:latin typeface="+mn-lt"/>
          <a:ea typeface="+mn-ea"/>
          <a:cs typeface="+mn-cs"/>
        </a:defRPr>
      </a:lvl5pPr>
      <a:lvl6pPr marL="2284172" algn="l" defTabSz="913668" rtl="0" eaLnBrk="1" latinLnBrk="0" hangingPunct="1">
        <a:defRPr kumimoji="1" sz="1799" kern="1200">
          <a:solidFill>
            <a:schemeClr val="tx1"/>
          </a:solidFill>
          <a:latin typeface="+mn-lt"/>
          <a:ea typeface="+mn-ea"/>
          <a:cs typeface="+mn-cs"/>
        </a:defRPr>
      </a:lvl6pPr>
      <a:lvl7pPr marL="2741005" algn="l" defTabSz="913668" rtl="0" eaLnBrk="1" latinLnBrk="0" hangingPunct="1">
        <a:defRPr kumimoji="1" sz="1799" kern="1200">
          <a:solidFill>
            <a:schemeClr val="tx1"/>
          </a:solidFill>
          <a:latin typeface="+mn-lt"/>
          <a:ea typeface="+mn-ea"/>
          <a:cs typeface="+mn-cs"/>
        </a:defRPr>
      </a:lvl7pPr>
      <a:lvl8pPr marL="3197840" algn="l" defTabSz="913668" rtl="0" eaLnBrk="1" latinLnBrk="0" hangingPunct="1">
        <a:defRPr kumimoji="1" sz="1799" kern="1200">
          <a:solidFill>
            <a:schemeClr val="tx1"/>
          </a:solidFill>
          <a:latin typeface="+mn-lt"/>
          <a:ea typeface="+mn-ea"/>
          <a:cs typeface="+mn-cs"/>
        </a:defRPr>
      </a:lvl8pPr>
      <a:lvl9pPr marL="3654674" algn="l" defTabSz="913668" rtl="0" eaLnBrk="1" latinLnBrk="0" hangingPunct="1">
        <a:defRPr kumimoji="1" sz="1799"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3"/>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3"/>
            <a:ext cx="2311400" cy="365125"/>
          </a:xfrm>
          <a:prstGeom prst="rect">
            <a:avLst/>
          </a:prstGeom>
        </p:spPr>
        <p:txBody>
          <a:bodyPr vert="horz" lIns="91440" tIns="45720" rIns="91440" bIns="45720" rtlCol="0" anchor="ctr"/>
          <a:lstStyle>
            <a:lvl1pPr algn="l">
              <a:defRPr sz="1299">
                <a:solidFill>
                  <a:schemeClr val="tx1">
                    <a:tint val="75000"/>
                  </a:schemeClr>
                </a:solidFill>
              </a:defRPr>
            </a:lvl1pPr>
          </a:lstStyle>
          <a:p>
            <a:fld id="{D4EFA430-91D0-4DC6-AC3A-511B5F0A126E}" type="datetime1">
              <a:rPr kumimoji="1" lang="ja-JP" altLang="en-US" smtClean="0"/>
              <a:t>2020/3/6</a:t>
            </a:fld>
            <a:endParaRPr kumimoji="1" lang="ja-JP" altLang="en-US"/>
          </a:p>
        </p:txBody>
      </p:sp>
      <p:sp>
        <p:nvSpPr>
          <p:cNvPr id="5" name="フッター プレースホルダー 4"/>
          <p:cNvSpPr>
            <a:spLocks noGrp="1"/>
          </p:cNvSpPr>
          <p:nvPr>
            <p:ph type="ftr" sz="quarter" idx="3"/>
          </p:nvPr>
        </p:nvSpPr>
        <p:spPr>
          <a:xfrm>
            <a:off x="3384551" y="6356353"/>
            <a:ext cx="3136900" cy="365125"/>
          </a:xfrm>
          <a:prstGeom prst="rect">
            <a:avLst/>
          </a:prstGeom>
        </p:spPr>
        <p:txBody>
          <a:bodyPr vert="horz" lIns="91440" tIns="45720" rIns="91440" bIns="45720" rtlCol="0" anchor="ctr"/>
          <a:lstStyle>
            <a:lvl1pPr algn="ctr">
              <a:defRPr sz="1299">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3"/>
            <a:ext cx="2311400" cy="365125"/>
          </a:xfrm>
          <a:prstGeom prst="rect">
            <a:avLst/>
          </a:prstGeom>
        </p:spPr>
        <p:txBody>
          <a:bodyPr vert="horz" lIns="91440" tIns="45720" rIns="91440" bIns="45720" rtlCol="0" anchor="ctr"/>
          <a:lstStyle>
            <a:lvl1pPr algn="r">
              <a:defRPr sz="1299">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769721645"/>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hf hdr="0" ftr="0" dt="0"/>
  <p:txStyles>
    <p:titleStyle>
      <a:lvl1pPr algn="ctr" defTabSz="989976" rtl="0" eaLnBrk="1" latinLnBrk="0" hangingPunct="1">
        <a:spcBef>
          <a:spcPct val="0"/>
        </a:spcBef>
        <a:buNone/>
        <a:defRPr kumimoji="1" sz="4764" kern="1200">
          <a:solidFill>
            <a:schemeClr val="tx1"/>
          </a:solidFill>
          <a:latin typeface="+mj-lt"/>
          <a:ea typeface="+mj-ea"/>
          <a:cs typeface="+mj-cs"/>
        </a:defRPr>
      </a:lvl1pPr>
    </p:titleStyle>
    <p:bodyStyle>
      <a:lvl1pPr marL="371241" indent="-371241" algn="l" defTabSz="989976" rtl="0" eaLnBrk="1" latinLnBrk="0" hangingPunct="1">
        <a:spcBef>
          <a:spcPct val="20000"/>
        </a:spcBef>
        <a:buFont typeface="Arial" pitchFamily="34" charset="0"/>
        <a:buChar char="•"/>
        <a:defRPr kumimoji="1" sz="3465" kern="1200">
          <a:solidFill>
            <a:schemeClr val="tx1"/>
          </a:solidFill>
          <a:latin typeface="+mn-lt"/>
          <a:ea typeface="+mn-ea"/>
          <a:cs typeface="+mn-cs"/>
        </a:defRPr>
      </a:lvl1pPr>
      <a:lvl2pPr marL="804355" indent="-309367" algn="l" defTabSz="989976" rtl="0" eaLnBrk="1" latinLnBrk="0" hangingPunct="1">
        <a:spcBef>
          <a:spcPct val="20000"/>
        </a:spcBef>
        <a:buFont typeface="Arial" pitchFamily="34" charset="0"/>
        <a:buChar char="–"/>
        <a:defRPr kumimoji="1" sz="3031" kern="1200">
          <a:solidFill>
            <a:schemeClr val="tx1"/>
          </a:solidFill>
          <a:latin typeface="+mn-lt"/>
          <a:ea typeface="+mn-ea"/>
          <a:cs typeface="+mn-cs"/>
        </a:defRPr>
      </a:lvl2pPr>
      <a:lvl3pPr marL="1237469" indent="-247493" algn="l" defTabSz="989976" rtl="0" eaLnBrk="1" latinLnBrk="0" hangingPunct="1">
        <a:spcBef>
          <a:spcPct val="20000"/>
        </a:spcBef>
        <a:buFont typeface="Arial" pitchFamily="34" charset="0"/>
        <a:buChar char="•"/>
        <a:defRPr kumimoji="1" sz="2598" kern="1200">
          <a:solidFill>
            <a:schemeClr val="tx1"/>
          </a:solidFill>
          <a:latin typeface="+mn-lt"/>
          <a:ea typeface="+mn-ea"/>
          <a:cs typeface="+mn-cs"/>
        </a:defRPr>
      </a:lvl3pPr>
      <a:lvl4pPr marL="1732457"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4pPr>
      <a:lvl5pPr marL="2227444"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5pPr>
      <a:lvl6pPr marL="2722432"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6pPr>
      <a:lvl7pPr marL="3217419"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7pPr>
      <a:lvl8pPr marL="3712407"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8pPr>
      <a:lvl9pPr marL="4207394" indent="-247493" algn="l" defTabSz="989976" rtl="0" eaLnBrk="1" latinLnBrk="0" hangingPunct="1">
        <a:spcBef>
          <a:spcPct val="20000"/>
        </a:spcBef>
        <a:buFont typeface="Arial" pitchFamily="34" charset="0"/>
        <a:buChar char="•"/>
        <a:defRPr kumimoji="1" sz="2166" kern="1200">
          <a:solidFill>
            <a:schemeClr val="tx1"/>
          </a:solidFill>
          <a:latin typeface="+mn-lt"/>
          <a:ea typeface="+mn-ea"/>
          <a:cs typeface="+mn-cs"/>
        </a:defRPr>
      </a:lvl9pPr>
    </p:bodyStyle>
    <p:otherStyle>
      <a:defPPr>
        <a:defRPr lang="ja-JP"/>
      </a:defPPr>
      <a:lvl1pPr marL="0" algn="l" defTabSz="989976" rtl="0" eaLnBrk="1" latinLnBrk="0" hangingPunct="1">
        <a:defRPr kumimoji="1" sz="1949" kern="1200">
          <a:solidFill>
            <a:schemeClr val="tx1"/>
          </a:solidFill>
          <a:latin typeface="+mn-lt"/>
          <a:ea typeface="+mn-ea"/>
          <a:cs typeface="+mn-cs"/>
        </a:defRPr>
      </a:lvl1pPr>
      <a:lvl2pPr marL="494988" algn="l" defTabSz="989976" rtl="0" eaLnBrk="1" latinLnBrk="0" hangingPunct="1">
        <a:defRPr kumimoji="1" sz="1949" kern="1200">
          <a:solidFill>
            <a:schemeClr val="tx1"/>
          </a:solidFill>
          <a:latin typeface="+mn-lt"/>
          <a:ea typeface="+mn-ea"/>
          <a:cs typeface="+mn-cs"/>
        </a:defRPr>
      </a:lvl2pPr>
      <a:lvl3pPr marL="989976" algn="l" defTabSz="989976" rtl="0" eaLnBrk="1" latinLnBrk="0" hangingPunct="1">
        <a:defRPr kumimoji="1" sz="1949" kern="1200">
          <a:solidFill>
            <a:schemeClr val="tx1"/>
          </a:solidFill>
          <a:latin typeface="+mn-lt"/>
          <a:ea typeface="+mn-ea"/>
          <a:cs typeface="+mn-cs"/>
        </a:defRPr>
      </a:lvl3pPr>
      <a:lvl4pPr marL="1484962" algn="l" defTabSz="989976" rtl="0" eaLnBrk="1" latinLnBrk="0" hangingPunct="1">
        <a:defRPr kumimoji="1" sz="1949" kern="1200">
          <a:solidFill>
            <a:schemeClr val="tx1"/>
          </a:solidFill>
          <a:latin typeface="+mn-lt"/>
          <a:ea typeface="+mn-ea"/>
          <a:cs typeface="+mn-cs"/>
        </a:defRPr>
      </a:lvl4pPr>
      <a:lvl5pPr marL="1979950" algn="l" defTabSz="989976" rtl="0" eaLnBrk="1" latinLnBrk="0" hangingPunct="1">
        <a:defRPr kumimoji="1" sz="1949" kern="1200">
          <a:solidFill>
            <a:schemeClr val="tx1"/>
          </a:solidFill>
          <a:latin typeface="+mn-lt"/>
          <a:ea typeface="+mn-ea"/>
          <a:cs typeface="+mn-cs"/>
        </a:defRPr>
      </a:lvl5pPr>
      <a:lvl6pPr marL="2474938" algn="l" defTabSz="989976" rtl="0" eaLnBrk="1" latinLnBrk="0" hangingPunct="1">
        <a:defRPr kumimoji="1" sz="1949" kern="1200">
          <a:solidFill>
            <a:schemeClr val="tx1"/>
          </a:solidFill>
          <a:latin typeface="+mn-lt"/>
          <a:ea typeface="+mn-ea"/>
          <a:cs typeface="+mn-cs"/>
        </a:defRPr>
      </a:lvl6pPr>
      <a:lvl7pPr marL="2969926" algn="l" defTabSz="989976" rtl="0" eaLnBrk="1" latinLnBrk="0" hangingPunct="1">
        <a:defRPr kumimoji="1" sz="1949" kern="1200">
          <a:solidFill>
            <a:schemeClr val="tx1"/>
          </a:solidFill>
          <a:latin typeface="+mn-lt"/>
          <a:ea typeface="+mn-ea"/>
          <a:cs typeface="+mn-cs"/>
        </a:defRPr>
      </a:lvl7pPr>
      <a:lvl8pPr marL="3464913" algn="l" defTabSz="989976" rtl="0" eaLnBrk="1" latinLnBrk="0" hangingPunct="1">
        <a:defRPr kumimoji="1" sz="1949" kern="1200">
          <a:solidFill>
            <a:schemeClr val="tx1"/>
          </a:solidFill>
          <a:latin typeface="+mn-lt"/>
          <a:ea typeface="+mn-ea"/>
          <a:cs typeface="+mn-cs"/>
        </a:defRPr>
      </a:lvl8pPr>
      <a:lvl9pPr marL="3959901" algn="l" defTabSz="989976" rtl="0" eaLnBrk="1" latinLnBrk="0" hangingPunct="1">
        <a:defRPr kumimoji="1" sz="1949"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975">
                <a:solidFill>
                  <a:schemeClr val="tx1">
                    <a:tint val="75000"/>
                  </a:schemeClr>
                </a:solidFill>
              </a:defRPr>
            </a:lvl1pPr>
          </a:lstStyle>
          <a:p>
            <a:fld id="{C93C84EE-97E3-4C8B-9E8B-9C3A568A1694}" type="datetimeFigureOut">
              <a:rPr lang="ja-JP" altLang="en-US" smtClean="0">
                <a:solidFill>
                  <a:prstClr val="black">
                    <a:tint val="75000"/>
                  </a:prstClr>
                </a:solidFill>
              </a:rPr>
              <a:pPr/>
              <a:t>2020/3/6</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975">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975">
                <a:solidFill>
                  <a:schemeClr val="tx1">
                    <a:tint val="75000"/>
                  </a:schemeClr>
                </a:solidFill>
              </a:defRPr>
            </a:lvl1pPr>
          </a:lstStyle>
          <a:p>
            <a:fld id="{E308D0C7-8211-494F-B156-23116823E5C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07371701"/>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l" defTabSz="742950" rtl="0" eaLnBrk="1" latinLnBrk="0" hangingPunct="1">
        <a:lnSpc>
          <a:spcPct val="90000"/>
        </a:lnSpc>
        <a:spcBef>
          <a:spcPct val="0"/>
        </a:spcBef>
        <a:buNone/>
        <a:defRPr kumimoji="1" sz="3575" kern="1200">
          <a:solidFill>
            <a:schemeClr val="tx1"/>
          </a:solidFill>
          <a:latin typeface="+mj-lt"/>
          <a:ea typeface="+mj-ea"/>
          <a:cs typeface="+mj-cs"/>
        </a:defRPr>
      </a:lvl1pPr>
    </p:titleStyle>
    <p:bodyStyle>
      <a:lvl1pPr marL="185738" indent="-185738" algn="l" defTabSz="742950" rtl="0" eaLnBrk="1" latinLnBrk="0" hangingPunct="1">
        <a:lnSpc>
          <a:spcPct val="90000"/>
        </a:lnSpc>
        <a:spcBef>
          <a:spcPts val="813"/>
        </a:spcBef>
        <a:buFont typeface="Arial" panose="020B0604020202020204" pitchFamily="34" charset="0"/>
        <a:buChar char="•"/>
        <a:defRPr kumimoji="1" sz="2275" kern="1200">
          <a:solidFill>
            <a:schemeClr val="tx1"/>
          </a:solidFill>
          <a:latin typeface="+mn-lt"/>
          <a:ea typeface="+mn-ea"/>
          <a:cs typeface="+mn-cs"/>
        </a:defRPr>
      </a:lvl1pPr>
      <a:lvl2pPr marL="557213" indent="-185738" algn="l" defTabSz="742950" rtl="0" eaLnBrk="1" latinLnBrk="0" hangingPunct="1">
        <a:lnSpc>
          <a:spcPct val="90000"/>
        </a:lnSpc>
        <a:spcBef>
          <a:spcPts val="406"/>
        </a:spcBef>
        <a:buFont typeface="Arial" panose="020B0604020202020204" pitchFamily="34" charset="0"/>
        <a:buChar char="•"/>
        <a:defRPr kumimoji="1" sz="1950" kern="1200">
          <a:solidFill>
            <a:schemeClr val="tx1"/>
          </a:solidFill>
          <a:latin typeface="+mn-lt"/>
          <a:ea typeface="+mn-ea"/>
          <a:cs typeface="+mn-cs"/>
        </a:defRPr>
      </a:lvl2pPr>
      <a:lvl3pPr marL="928688" indent="-185738" algn="l" defTabSz="742950" rtl="0" eaLnBrk="1" latinLnBrk="0" hangingPunct="1">
        <a:lnSpc>
          <a:spcPct val="90000"/>
        </a:lnSpc>
        <a:spcBef>
          <a:spcPts val="406"/>
        </a:spcBef>
        <a:buFont typeface="Arial" panose="020B0604020202020204" pitchFamily="34" charset="0"/>
        <a:buChar char="•"/>
        <a:defRPr kumimoji="1" sz="1625" kern="1200">
          <a:solidFill>
            <a:schemeClr val="tx1"/>
          </a:solidFill>
          <a:latin typeface="+mn-lt"/>
          <a:ea typeface="+mn-ea"/>
          <a:cs typeface="+mn-cs"/>
        </a:defRPr>
      </a:lvl3pPr>
      <a:lvl4pPr marL="130016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4pPr>
      <a:lvl5pPr marL="167163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kumimoji="1" sz="1463" kern="1200">
          <a:solidFill>
            <a:schemeClr val="tx1"/>
          </a:solidFill>
          <a:latin typeface="+mn-lt"/>
          <a:ea typeface="+mn-ea"/>
          <a:cs typeface="+mn-cs"/>
        </a:defRPr>
      </a:lvl9pPr>
    </p:bodyStyle>
    <p:otherStyle>
      <a:defPPr>
        <a:defRPr lang="ja-JP"/>
      </a:defPPr>
      <a:lvl1pPr marL="0" algn="l" defTabSz="742950" rtl="0" eaLnBrk="1" latinLnBrk="0" hangingPunct="1">
        <a:defRPr kumimoji="1" sz="1463" kern="1200">
          <a:solidFill>
            <a:schemeClr val="tx1"/>
          </a:solidFill>
          <a:latin typeface="+mn-lt"/>
          <a:ea typeface="+mn-ea"/>
          <a:cs typeface="+mn-cs"/>
        </a:defRPr>
      </a:lvl1pPr>
      <a:lvl2pPr marL="371475" algn="l" defTabSz="742950" rtl="0" eaLnBrk="1" latinLnBrk="0" hangingPunct="1">
        <a:defRPr kumimoji="1" sz="1463" kern="1200">
          <a:solidFill>
            <a:schemeClr val="tx1"/>
          </a:solidFill>
          <a:latin typeface="+mn-lt"/>
          <a:ea typeface="+mn-ea"/>
          <a:cs typeface="+mn-cs"/>
        </a:defRPr>
      </a:lvl2pPr>
      <a:lvl3pPr marL="742950" algn="l" defTabSz="742950" rtl="0" eaLnBrk="1" latinLnBrk="0" hangingPunct="1">
        <a:defRPr kumimoji="1" sz="1463" kern="1200">
          <a:solidFill>
            <a:schemeClr val="tx1"/>
          </a:solidFill>
          <a:latin typeface="+mn-lt"/>
          <a:ea typeface="+mn-ea"/>
          <a:cs typeface="+mn-cs"/>
        </a:defRPr>
      </a:lvl3pPr>
      <a:lvl4pPr marL="1114425" algn="l" defTabSz="742950" rtl="0" eaLnBrk="1" latinLnBrk="0" hangingPunct="1">
        <a:defRPr kumimoji="1" sz="1463" kern="1200">
          <a:solidFill>
            <a:schemeClr val="tx1"/>
          </a:solidFill>
          <a:latin typeface="+mn-lt"/>
          <a:ea typeface="+mn-ea"/>
          <a:cs typeface="+mn-cs"/>
        </a:defRPr>
      </a:lvl4pPr>
      <a:lvl5pPr marL="1485900" algn="l" defTabSz="742950" rtl="0" eaLnBrk="1" latinLnBrk="0" hangingPunct="1">
        <a:defRPr kumimoji="1" sz="1463" kern="1200">
          <a:solidFill>
            <a:schemeClr val="tx1"/>
          </a:solidFill>
          <a:latin typeface="+mn-lt"/>
          <a:ea typeface="+mn-ea"/>
          <a:cs typeface="+mn-cs"/>
        </a:defRPr>
      </a:lvl5pPr>
      <a:lvl6pPr marL="1857375" algn="l" defTabSz="742950" rtl="0" eaLnBrk="1" latinLnBrk="0" hangingPunct="1">
        <a:defRPr kumimoji="1" sz="1463" kern="1200">
          <a:solidFill>
            <a:schemeClr val="tx1"/>
          </a:solidFill>
          <a:latin typeface="+mn-lt"/>
          <a:ea typeface="+mn-ea"/>
          <a:cs typeface="+mn-cs"/>
        </a:defRPr>
      </a:lvl6pPr>
      <a:lvl7pPr marL="2228850" algn="l" defTabSz="742950" rtl="0" eaLnBrk="1" latinLnBrk="0" hangingPunct="1">
        <a:defRPr kumimoji="1" sz="1463" kern="1200">
          <a:solidFill>
            <a:schemeClr val="tx1"/>
          </a:solidFill>
          <a:latin typeface="+mn-lt"/>
          <a:ea typeface="+mn-ea"/>
          <a:cs typeface="+mn-cs"/>
        </a:defRPr>
      </a:lvl7pPr>
      <a:lvl8pPr marL="2600325" algn="l" defTabSz="742950" rtl="0" eaLnBrk="1" latinLnBrk="0" hangingPunct="1">
        <a:defRPr kumimoji="1" sz="1463" kern="1200">
          <a:solidFill>
            <a:schemeClr val="tx1"/>
          </a:solidFill>
          <a:latin typeface="+mn-lt"/>
          <a:ea typeface="+mn-ea"/>
          <a:cs typeface="+mn-cs"/>
        </a:defRPr>
      </a:lvl8pPr>
      <a:lvl9pPr marL="2971800" algn="l" defTabSz="742950" rtl="0" eaLnBrk="1" latinLnBrk="0" hangingPunct="1">
        <a:defRPr kumimoji="1" sz="1463"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1" y="1600203"/>
            <a:ext cx="89154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0" y="6356353"/>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775E114C-4819-48CB-A061-75D574BD0879}" type="datetime1">
              <a:rPr kumimoji="1" lang="ja-JP" altLang="en-US" smtClean="0"/>
              <a:t>2020/3/6</a:t>
            </a:fld>
            <a:endParaRPr kumimoji="1" lang="ja-JP" altLang="en-US"/>
          </a:p>
        </p:txBody>
      </p:sp>
      <p:sp>
        <p:nvSpPr>
          <p:cNvPr id="5" name="フッター プレースホルダ 4"/>
          <p:cNvSpPr>
            <a:spLocks noGrp="1"/>
          </p:cNvSpPr>
          <p:nvPr>
            <p:ph type="ftr" sz="quarter" idx="3"/>
          </p:nvPr>
        </p:nvSpPr>
        <p:spPr>
          <a:xfrm>
            <a:off x="3384551" y="6356353"/>
            <a:ext cx="31369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kumimoji="1" lang="ja-JP" altLang="en-US"/>
          </a:p>
        </p:txBody>
      </p:sp>
    </p:spTree>
    <p:extLst>
      <p:ext uri="{BB962C8B-B14F-4D97-AF65-F5344CB8AC3E}">
        <p14:creationId xmlns:p14="http://schemas.microsoft.com/office/powerpoint/2010/main" val="3497271263"/>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 id="2147484281" r:id="rId12"/>
    <p:sldLayoutId id="2147484283" r:id="rId13"/>
  </p:sldLayoutIdLst>
  <p:hf hdr="0" ftr="0" dt="0"/>
  <p:txStyles>
    <p:titleStyle>
      <a:lvl1pPr algn="ctr" defTabSz="913851" rtl="0" eaLnBrk="1" latinLnBrk="0" hangingPunct="1">
        <a:spcBef>
          <a:spcPct val="0"/>
        </a:spcBef>
        <a:buNone/>
        <a:defRPr kumimoji="1" sz="4397" kern="1200">
          <a:solidFill>
            <a:schemeClr val="tx1"/>
          </a:solidFill>
          <a:latin typeface="+mj-lt"/>
          <a:ea typeface="+mj-ea"/>
          <a:cs typeface="+mj-cs"/>
        </a:defRPr>
      </a:lvl1pPr>
    </p:titleStyle>
    <p:bodyStyle>
      <a:lvl1pPr marL="342694" indent="-342694" algn="l" defTabSz="913851" rtl="0" eaLnBrk="1" latinLnBrk="0" hangingPunct="1">
        <a:spcBef>
          <a:spcPct val="20000"/>
        </a:spcBef>
        <a:buFont typeface="Arial" pitchFamily="34" charset="0"/>
        <a:buChar char="•"/>
        <a:defRPr kumimoji="1" sz="3198" kern="1200">
          <a:solidFill>
            <a:schemeClr val="tx1"/>
          </a:solidFill>
          <a:latin typeface="+mn-lt"/>
          <a:ea typeface="+mn-ea"/>
          <a:cs typeface="+mn-cs"/>
        </a:defRPr>
      </a:lvl1pPr>
      <a:lvl2pPr marL="742504" indent="-285579" algn="l" defTabSz="913851" rtl="0" eaLnBrk="1" latinLnBrk="0" hangingPunct="1">
        <a:spcBef>
          <a:spcPct val="20000"/>
        </a:spcBef>
        <a:buFont typeface="Arial" pitchFamily="34" charset="0"/>
        <a:buChar char="–"/>
        <a:defRPr kumimoji="1" sz="2798" kern="1200">
          <a:solidFill>
            <a:schemeClr val="tx1"/>
          </a:solidFill>
          <a:latin typeface="+mn-lt"/>
          <a:ea typeface="+mn-ea"/>
          <a:cs typeface="+mn-cs"/>
        </a:defRPr>
      </a:lvl2pPr>
      <a:lvl3pPr marL="1142314" indent="-228463" algn="l" defTabSz="913851" rtl="0" eaLnBrk="1" latinLnBrk="0" hangingPunct="1">
        <a:spcBef>
          <a:spcPct val="20000"/>
        </a:spcBef>
        <a:buFont typeface="Arial" pitchFamily="34" charset="0"/>
        <a:buChar char="•"/>
        <a:defRPr kumimoji="1" sz="2399" kern="1200">
          <a:solidFill>
            <a:schemeClr val="tx1"/>
          </a:solidFill>
          <a:latin typeface="+mn-lt"/>
          <a:ea typeface="+mn-ea"/>
          <a:cs typeface="+mn-cs"/>
        </a:defRPr>
      </a:lvl3pPr>
      <a:lvl4pPr marL="1599240"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4pPr>
      <a:lvl5pPr marL="2056166"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5pPr>
      <a:lvl6pPr marL="2513091"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6pPr>
      <a:lvl7pPr marL="2970017"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7pPr>
      <a:lvl8pPr marL="3426943"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8pPr>
      <a:lvl9pPr marL="3883868"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9pPr>
    </p:bodyStyle>
    <p:otherStyle>
      <a:defPPr>
        <a:defRPr lang="ja-JP"/>
      </a:defPPr>
      <a:lvl1pPr marL="0" algn="l" defTabSz="913851" rtl="0" eaLnBrk="1" latinLnBrk="0" hangingPunct="1">
        <a:defRPr kumimoji="1" sz="1799" kern="1200">
          <a:solidFill>
            <a:schemeClr val="tx1"/>
          </a:solidFill>
          <a:latin typeface="+mn-lt"/>
          <a:ea typeface="+mn-ea"/>
          <a:cs typeface="+mn-cs"/>
        </a:defRPr>
      </a:lvl1pPr>
      <a:lvl2pPr marL="456926" algn="l" defTabSz="913851" rtl="0" eaLnBrk="1" latinLnBrk="0" hangingPunct="1">
        <a:defRPr kumimoji="1" sz="1799" kern="1200">
          <a:solidFill>
            <a:schemeClr val="tx1"/>
          </a:solidFill>
          <a:latin typeface="+mn-lt"/>
          <a:ea typeface="+mn-ea"/>
          <a:cs typeface="+mn-cs"/>
        </a:defRPr>
      </a:lvl2pPr>
      <a:lvl3pPr marL="913851" algn="l" defTabSz="913851" rtl="0" eaLnBrk="1" latinLnBrk="0" hangingPunct="1">
        <a:defRPr kumimoji="1" sz="1799" kern="1200">
          <a:solidFill>
            <a:schemeClr val="tx1"/>
          </a:solidFill>
          <a:latin typeface="+mn-lt"/>
          <a:ea typeface="+mn-ea"/>
          <a:cs typeface="+mn-cs"/>
        </a:defRPr>
      </a:lvl3pPr>
      <a:lvl4pPr marL="1370777" algn="l" defTabSz="913851" rtl="0" eaLnBrk="1" latinLnBrk="0" hangingPunct="1">
        <a:defRPr kumimoji="1" sz="1799" kern="1200">
          <a:solidFill>
            <a:schemeClr val="tx1"/>
          </a:solidFill>
          <a:latin typeface="+mn-lt"/>
          <a:ea typeface="+mn-ea"/>
          <a:cs typeface="+mn-cs"/>
        </a:defRPr>
      </a:lvl4pPr>
      <a:lvl5pPr marL="1827703" algn="l" defTabSz="913851" rtl="0" eaLnBrk="1" latinLnBrk="0" hangingPunct="1">
        <a:defRPr kumimoji="1" sz="1799" kern="1200">
          <a:solidFill>
            <a:schemeClr val="tx1"/>
          </a:solidFill>
          <a:latin typeface="+mn-lt"/>
          <a:ea typeface="+mn-ea"/>
          <a:cs typeface="+mn-cs"/>
        </a:defRPr>
      </a:lvl5pPr>
      <a:lvl6pPr marL="2284628" algn="l" defTabSz="913851" rtl="0" eaLnBrk="1" latinLnBrk="0" hangingPunct="1">
        <a:defRPr kumimoji="1" sz="1799" kern="1200">
          <a:solidFill>
            <a:schemeClr val="tx1"/>
          </a:solidFill>
          <a:latin typeface="+mn-lt"/>
          <a:ea typeface="+mn-ea"/>
          <a:cs typeface="+mn-cs"/>
        </a:defRPr>
      </a:lvl6pPr>
      <a:lvl7pPr marL="2741554" algn="l" defTabSz="913851" rtl="0" eaLnBrk="1" latinLnBrk="0" hangingPunct="1">
        <a:defRPr kumimoji="1" sz="1799" kern="1200">
          <a:solidFill>
            <a:schemeClr val="tx1"/>
          </a:solidFill>
          <a:latin typeface="+mn-lt"/>
          <a:ea typeface="+mn-ea"/>
          <a:cs typeface="+mn-cs"/>
        </a:defRPr>
      </a:lvl7pPr>
      <a:lvl8pPr marL="3198480" algn="l" defTabSz="913851" rtl="0" eaLnBrk="1" latinLnBrk="0" hangingPunct="1">
        <a:defRPr kumimoji="1" sz="1799" kern="1200">
          <a:solidFill>
            <a:schemeClr val="tx1"/>
          </a:solidFill>
          <a:latin typeface="+mn-lt"/>
          <a:ea typeface="+mn-ea"/>
          <a:cs typeface="+mn-cs"/>
        </a:defRPr>
      </a:lvl8pPr>
      <a:lvl9pPr marL="3655405" algn="l" defTabSz="913851" rtl="0" eaLnBrk="1" latinLnBrk="0" hangingPunct="1">
        <a:defRPr kumimoji="1" sz="1799"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417"/>
            <a:ext cx="23114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2FD628F7-489B-4374-A5D7-281DA84BA0DA}" type="datetime1">
              <a:rPr lang="ja-JP" altLang="en-US" smtClean="0">
                <a:solidFill>
                  <a:prstClr val="black">
                    <a:tint val="75000"/>
                  </a:prstClr>
                </a:solidFill>
              </a:rPr>
              <a:t>2020/3/6</a:t>
            </a:fld>
            <a:endParaRPr lang="ja-JP" altLang="en-US" dirty="0">
              <a:solidFill>
                <a:prstClr val="black">
                  <a:tint val="75000"/>
                </a:prstClr>
              </a:solidFill>
            </a:endParaRPr>
          </a:p>
        </p:txBody>
      </p:sp>
      <p:sp>
        <p:nvSpPr>
          <p:cNvPr id="5" name="フッター プレースホルダー 4"/>
          <p:cNvSpPr>
            <a:spLocks noGrp="1"/>
          </p:cNvSpPr>
          <p:nvPr>
            <p:ph type="ftr" sz="quarter" idx="3"/>
          </p:nvPr>
        </p:nvSpPr>
        <p:spPr>
          <a:xfrm>
            <a:off x="3384551" y="6356417"/>
            <a:ext cx="31369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ー 5"/>
          <p:cNvSpPr>
            <a:spLocks noGrp="1"/>
          </p:cNvSpPr>
          <p:nvPr>
            <p:ph type="sldNum" sz="quarter" idx="4"/>
          </p:nvPr>
        </p:nvSpPr>
        <p:spPr>
          <a:xfrm>
            <a:off x="7099300" y="6356417"/>
            <a:ext cx="23114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8D5ED36C-4656-4246-93E8-01545784AC6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463910201"/>
      </p:ext>
    </p:extLst>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 id="2147484289" r:id="rId5"/>
    <p:sldLayoutId id="2147484290" r:id="rId6"/>
    <p:sldLayoutId id="2147484291" r:id="rId7"/>
    <p:sldLayoutId id="2147484292" r:id="rId8"/>
    <p:sldLayoutId id="2147484293" r:id="rId9"/>
    <p:sldLayoutId id="2147484294" r:id="rId10"/>
    <p:sldLayoutId id="2147484295" r:id="rId11"/>
  </p:sldLayoutIdLst>
  <p:hf hdr="0" ftr="0" dt="0"/>
  <p:txStyles>
    <p:titleStyle>
      <a:lvl1pPr algn="ctr" defTabSz="913851" rtl="0" eaLnBrk="1" latinLnBrk="0" hangingPunct="1">
        <a:spcBef>
          <a:spcPct val="0"/>
        </a:spcBef>
        <a:buNone/>
        <a:defRPr kumimoji="1" sz="4397" kern="1200">
          <a:solidFill>
            <a:schemeClr val="tx1"/>
          </a:solidFill>
          <a:latin typeface="+mj-lt"/>
          <a:ea typeface="+mj-ea"/>
          <a:cs typeface="+mj-cs"/>
        </a:defRPr>
      </a:lvl1pPr>
    </p:titleStyle>
    <p:bodyStyle>
      <a:lvl1pPr marL="342694" indent="-342694" algn="l" defTabSz="913851" rtl="0" eaLnBrk="1" latinLnBrk="0" hangingPunct="1">
        <a:spcBef>
          <a:spcPct val="20000"/>
        </a:spcBef>
        <a:buFont typeface="Arial" pitchFamily="34" charset="0"/>
        <a:buChar char="•"/>
        <a:defRPr kumimoji="1" sz="3198" kern="1200">
          <a:solidFill>
            <a:schemeClr val="tx1"/>
          </a:solidFill>
          <a:latin typeface="+mn-lt"/>
          <a:ea typeface="+mn-ea"/>
          <a:cs typeface="+mn-cs"/>
        </a:defRPr>
      </a:lvl1pPr>
      <a:lvl2pPr marL="742504" indent="-285579" algn="l" defTabSz="913851" rtl="0" eaLnBrk="1" latinLnBrk="0" hangingPunct="1">
        <a:spcBef>
          <a:spcPct val="20000"/>
        </a:spcBef>
        <a:buFont typeface="Arial" pitchFamily="34" charset="0"/>
        <a:buChar char="–"/>
        <a:defRPr kumimoji="1" sz="2798" kern="1200">
          <a:solidFill>
            <a:schemeClr val="tx1"/>
          </a:solidFill>
          <a:latin typeface="+mn-lt"/>
          <a:ea typeface="+mn-ea"/>
          <a:cs typeface="+mn-cs"/>
        </a:defRPr>
      </a:lvl2pPr>
      <a:lvl3pPr marL="1142314" indent="-228463" algn="l" defTabSz="913851" rtl="0" eaLnBrk="1" latinLnBrk="0" hangingPunct="1">
        <a:spcBef>
          <a:spcPct val="20000"/>
        </a:spcBef>
        <a:buFont typeface="Arial" pitchFamily="34" charset="0"/>
        <a:buChar char="•"/>
        <a:defRPr kumimoji="1" sz="2399" kern="1200">
          <a:solidFill>
            <a:schemeClr val="tx1"/>
          </a:solidFill>
          <a:latin typeface="+mn-lt"/>
          <a:ea typeface="+mn-ea"/>
          <a:cs typeface="+mn-cs"/>
        </a:defRPr>
      </a:lvl3pPr>
      <a:lvl4pPr marL="1599240"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4pPr>
      <a:lvl5pPr marL="2056166"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5pPr>
      <a:lvl6pPr marL="2513091"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6pPr>
      <a:lvl7pPr marL="2970017"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7pPr>
      <a:lvl8pPr marL="3426943"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8pPr>
      <a:lvl9pPr marL="3883868" indent="-228463" algn="l" defTabSz="913851" rtl="0" eaLnBrk="1" latinLnBrk="0" hangingPunct="1">
        <a:spcBef>
          <a:spcPct val="20000"/>
        </a:spcBef>
        <a:buFont typeface="Arial" pitchFamily="34" charset="0"/>
        <a:buChar char="•"/>
        <a:defRPr kumimoji="1" sz="1999" kern="1200">
          <a:solidFill>
            <a:schemeClr val="tx1"/>
          </a:solidFill>
          <a:latin typeface="+mn-lt"/>
          <a:ea typeface="+mn-ea"/>
          <a:cs typeface="+mn-cs"/>
        </a:defRPr>
      </a:lvl9pPr>
    </p:bodyStyle>
    <p:otherStyle>
      <a:defPPr>
        <a:defRPr lang="ja-JP"/>
      </a:defPPr>
      <a:lvl1pPr marL="0" algn="l" defTabSz="913851" rtl="0" eaLnBrk="1" latinLnBrk="0" hangingPunct="1">
        <a:defRPr kumimoji="1" sz="1799" kern="1200">
          <a:solidFill>
            <a:schemeClr val="tx1"/>
          </a:solidFill>
          <a:latin typeface="+mn-lt"/>
          <a:ea typeface="+mn-ea"/>
          <a:cs typeface="+mn-cs"/>
        </a:defRPr>
      </a:lvl1pPr>
      <a:lvl2pPr marL="456926" algn="l" defTabSz="913851" rtl="0" eaLnBrk="1" latinLnBrk="0" hangingPunct="1">
        <a:defRPr kumimoji="1" sz="1799" kern="1200">
          <a:solidFill>
            <a:schemeClr val="tx1"/>
          </a:solidFill>
          <a:latin typeface="+mn-lt"/>
          <a:ea typeface="+mn-ea"/>
          <a:cs typeface="+mn-cs"/>
        </a:defRPr>
      </a:lvl2pPr>
      <a:lvl3pPr marL="913851" algn="l" defTabSz="913851" rtl="0" eaLnBrk="1" latinLnBrk="0" hangingPunct="1">
        <a:defRPr kumimoji="1" sz="1799" kern="1200">
          <a:solidFill>
            <a:schemeClr val="tx1"/>
          </a:solidFill>
          <a:latin typeface="+mn-lt"/>
          <a:ea typeface="+mn-ea"/>
          <a:cs typeface="+mn-cs"/>
        </a:defRPr>
      </a:lvl3pPr>
      <a:lvl4pPr marL="1370777" algn="l" defTabSz="913851" rtl="0" eaLnBrk="1" latinLnBrk="0" hangingPunct="1">
        <a:defRPr kumimoji="1" sz="1799" kern="1200">
          <a:solidFill>
            <a:schemeClr val="tx1"/>
          </a:solidFill>
          <a:latin typeface="+mn-lt"/>
          <a:ea typeface="+mn-ea"/>
          <a:cs typeface="+mn-cs"/>
        </a:defRPr>
      </a:lvl4pPr>
      <a:lvl5pPr marL="1827703" algn="l" defTabSz="913851" rtl="0" eaLnBrk="1" latinLnBrk="0" hangingPunct="1">
        <a:defRPr kumimoji="1" sz="1799" kern="1200">
          <a:solidFill>
            <a:schemeClr val="tx1"/>
          </a:solidFill>
          <a:latin typeface="+mn-lt"/>
          <a:ea typeface="+mn-ea"/>
          <a:cs typeface="+mn-cs"/>
        </a:defRPr>
      </a:lvl5pPr>
      <a:lvl6pPr marL="2284628" algn="l" defTabSz="913851" rtl="0" eaLnBrk="1" latinLnBrk="0" hangingPunct="1">
        <a:defRPr kumimoji="1" sz="1799" kern="1200">
          <a:solidFill>
            <a:schemeClr val="tx1"/>
          </a:solidFill>
          <a:latin typeface="+mn-lt"/>
          <a:ea typeface="+mn-ea"/>
          <a:cs typeface="+mn-cs"/>
        </a:defRPr>
      </a:lvl6pPr>
      <a:lvl7pPr marL="2741554" algn="l" defTabSz="913851" rtl="0" eaLnBrk="1" latinLnBrk="0" hangingPunct="1">
        <a:defRPr kumimoji="1" sz="1799" kern="1200">
          <a:solidFill>
            <a:schemeClr val="tx1"/>
          </a:solidFill>
          <a:latin typeface="+mn-lt"/>
          <a:ea typeface="+mn-ea"/>
          <a:cs typeface="+mn-cs"/>
        </a:defRPr>
      </a:lvl7pPr>
      <a:lvl8pPr marL="3198480" algn="l" defTabSz="913851" rtl="0" eaLnBrk="1" latinLnBrk="0" hangingPunct="1">
        <a:defRPr kumimoji="1" sz="1799" kern="1200">
          <a:solidFill>
            <a:schemeClr val="tx1"/>
          </a:solidFill>
          <a:latin typeface="+mn-lt"/>
          <a:ea typeface="+mn-ea"/>
          <a:cs typeface="+mn-cs"/>
        </a:defRPr>
      </a:lvl8pPr>
      <a:lvl9pPr marL="3655405" algn="l" defTabSz="913851" rtl="0" eaLnBrk="1" latinLnBrk="0" hangingPunct="1">
        <a:defRPr kumimoji="1" sz="1799"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36D212B-E434-4D40-92A5-9D5A14E12FF9}" type="datetime1">
              <a:rPr kumimoji="1" lang="ja-JP" altLang="en-US" smtClean="0"/>
              <a:t>2020/3/6</a:t>
            </a:fld>
            <a:endParaRPr kumimoji="1" lang="ja-JP" altLang="en-US" dirty="0"/>
          </a:p>
        </p:txBody>
      </p:sp>
      <p:sp>
        <p:nvSpPr>
          <p:cNvPr id="5" name="フッター プレースホルダ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dirty="0"/>
          </a:p>
        </p:txBody>
      </p:sp>
      <p:sp>
        <p:nvSpPr>
          <p:cNvPr id="6" name="スライド番号プレースホルダ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kumimoji="1" lang="ja-JP" altLang="en-US" smtClean="0"/>
              <a:t>‹#›</a:t>
            </a:fld>
            <a:endParaRPr kumimoji="1" lang="ja-JP" altLang="en-US" dirty="0"/>
          </a:p>
        </p:txBody>
      </p:sp>
    </p:spTree>
    <p:extLst>
      <p:ext uri="{BB962C8B-B14F-4D97-AF65-F5344CB8AC3E}">
        <p14:creationId xmlns:p14="http://schemas.microsoft.com/office/powerpoint/2010/main" val="3971009573"/>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2"/>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352"/>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5ECFDEA-88B2-4D1A-8F10-5290F41091F7}" type="datetime1">
              <a:rPr kumimoji="1" lang="ja-JP" altLang="en-US" smtClean="0"/>
              <a:t>2020/3/6</a:t>
            </a:fld>
            <a:endParaRPr kumimoji="1" lang="ja-JP" altLang="en-US"/>
          </a:p>
        </p:txBody>
      </p:sp>
      <p:sp>
        <p:nvSpPr>
          <p:cNvPr id="5" name="フッター プレースホルダー 4"/>
          <p:cNvSpPr>
            <a:spLocks noGrp="1"/>
          </p:cNvSpPr>
          <p:nvPr>
            <p:ph type="ftr" sz="quarter" idx="3"/>
          </p:nvPr>
        </p:nvSpPr>
        <p:spPr>
          <a:xfrm>
            <a:off x="3384550" y="6356352"/>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2"/>
            <a:ext cx="2311400" cy="365125"/>
          </a:xfrm>
          <a:prstGeom prst="rect">
            <a:avLst/>
          </a:prstGeom>
        </p:spPr>
        <p:txBody>
          <a:bodyPr vert="horz" lIns="91440" tIns="45720" rIns="91440" bIns="45720" rtlCol="0" anchor="ctr"/>
          <a:lstStyle>
            <a:lvl1pPr algn="r">
              <a:defRPr sz="1600">
                <a:solidFill>
                  <a:schemeClr val="tx1"/>
                </a:solidFill>
              </a:defRPr>
            </a:lvl1pPr>
          </a:lstStyle>
          <a:p>
            <a:fld id="{055D2E31-C7C7-4FF0-B264-42D0FCAA54B9}" type="slidenum">
              <a:rPr lang="ja-JP" altLang="en-US" smtClean="0"/>
              <a:pPr/>
              <a:t>‹#›</a:t>
            </a:fld>
            <a:endParaRPr lang="ja-JP" altLang="en-US"/>
          </a:p>
        </p:txBody>
      </p:sp>
    </p:spTree>
    <p:extLst>
      <p:ext uri="{BB962C8B-B14F-4D97-AF65-F5344CB8AC3E}">
        <p14:creationId xmlns:p14="http://schemas.microsoft.com/office/powerpoint/2010/main" val="900546490"/>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r>
              <a:rPr kumimoji="1" lang="zh-CN" altLang="en-US"/>
              <a:t>公益社団法人 日本医師会</a:t>
            </a:r>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defRPr>
            </a:lvl1pPr>
          </a:lstStyle>
          <a:p>
            <a:fld id="{1C9087CC-3509-4D82-BE71-522589A25874}" type="slidenum">
              <a:rPr kumimoji="1" lang="ja-JP" altLang="en-US" smtClean="0"/>
              <a:t>‹#›</a:t>
            </a:fld>
            <a:endParaRPr kumimoji="1" lang="ja-JP" altLang="en-US"/>
          </a:p>
        </p:txBody>
      </p:sp>
    </p:spTree>
    <p:extLst>
      <p:ext uri="{BB962C8B-B14F-4D97-AF65-F5344CB8AC3E}">
        <p14:creationId xmlns:p14="http://schemas.microsoft.com/office/powerpoint/2010/main" val="4235356355"/>
      </p:ext>
    </p:extLst>
  </p:cSld>
  <p:clrMap bg1="lt1" tx1="dk1" bg2="lt2" tx2="dk2" accent1="accent1" accent2="accent2" accent3="accent3" accent4="accent4" accent5="accent5" accent6="accent6" hlink="hlink" folHlink="folHlink"/>
  <p:sldLayoutIdLst>
    <p:sldLayoutId id="2147483729" r:id="rId1"/>
    <p:sldLayoutId id="2147483730" r:id="rId2"/>
  </p:sldLayoutIdLst>
  <p:hf hdr="0" ftr="0" dt="0"/>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anose="020B0604020202020204"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anose="020B0604020202020204"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anose="020B0604020202020204"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anose="020B0604020202020204"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300">
                <a:solidFill>
                  <a:schemeClr val="tx1">
                    <a:tint val="75000"/>
                  </a:schemeClr>
                </a:solidFill>
              </a:defRPr>
            </a:lvl1p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3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3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93484685"/>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Lst>
  <p:txStyles>
    <p:titleStyle>
      <a:lvl1pPr algn="ctr" defTabSz="990570" rtl="0" eaLnBrk="1" latinLnBrk="0" hangingPunct="1">
        <a:spcBef>
          <a:spcPct val="0"/>
        </a:spcBef>
        <a:buNone/>
        <a:defRPr kumimoji="1" sz="4767" kern="1200">
          <a:solidFill>
            <a:schemeClr val="tx1"/>
          </a:solidFill>
          <a:latin typeface="+mj-lt"/>
          <a:ea typeface="+mj-ea"/>
          <a:cs typeface="+mj-cs"/>
        </a:defRPr>
      </a:lvl1pPr>
    </p:titleStyle>
    <p:bodyStyle>
      <a:lvl1pPr marL="371464" indent="-371464" algn="l" defTabSz="990570" rtl="0" eaLnBrk="1" latinLnBrk="0" hangingPunct="1">
        <a:spcBef>
          <a:spcPct val="20000"/>
        </a:spcBef>
        <a:buFont typeface="Arial" pitchFamily="34" charset="0"/>
        <a:buChar char="•"/>
        <a:defRPr kumimoji="1" sz="3467" kern="1200">
          <a:solidFill>
            <a:schemeClr val="tx1"/>
          </a:solidFill>
          <a:latin typeface="+mn-lt"/>
          <a:ea typeface="+mn-ea"/>
          <a:cs typeface="+mn-cs"/>
        </a:defRPr>
      </a:lvl1pPr>
      <a:lvl2pPr marL="804838" indent="-309553" algn="l" defTabSz="990570" rtl="0" eaLnBrk="1" latinLnBrk="0" hangingPunct="1">
        <a:spcBef>
          <a:spcPct val="20000"/>
        </a:spcBef>
        <a:buFont typeface="Arial" pitchFamily="34" charset="0"/>
        <a:buChar char="–"/>
        <a:defRPr kumimoji="1" sz="3033" kern="1200">
          <a:solidFill>
            <a:schemeClr val="tx1"/>
          </a:solidFill>
          <a:latin typeface="+mn-lt"/>
          <a:ea typeface="+mn-ea"/>
          <a:cs typeface="+mn-cs"/>
        </a:defRPr>
      </a:lvl2pPr>
      <a:lvl3pPr marL="1238212" indent="-247642" algn="l" defTabSz="990570" rtl="0" eaLnBrk="1" latinLnBrk="0" hangingPunct="1">
        <a:spcBef>
          <a:spcPct val="20000"/>
        </a:spcBef>
        <a:buFont typeface="Arial" pitchFamily="34" charset="0"/>
        <a:buChar char="•"/>
        <a:defRPr kumimoji="1" sz="2600" kern="1200">
          <a:solidFill>
            <a:schemeClr val="tx1"/>
          </a:solidFill>
          <a:latin typeface="+mn-lt"/>
          <a:ea typeface="+mn-ea"/>
          <a:cs typeface="+mn-cs"/>
        </a:defRPr>
      </a:lvl3pPr>
      <a:lvl4pPr marL="1733497"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4pPr>
      <a:lvl5pPr marL="222878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5pPr>
      <a:lvl6pPr marL="272406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6pPr>
      <a:lvl7pPr marL="3219351"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7pPr>
      <a:lvl8pPr marL="3714636"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8pPr>
      <a:lvl9pPr marL="4209920" indent="-247642" algn="l" defTabSz="990570" rtl="0" eaLnBrk="1" latinLnBrk="0" hangingPunct="1">
        <a:spcBef>
          <a:spcPct val="20000"/>
        </a:spcBef>
        <a:buFont typeface="Arial" pitchFamily="34" charset="0"/>
        <a:buChar char="•"/>
        <a:defRPr kumimoji="1" sz="2167" kern="1200">
          <a:solidFill>
            <a:schemeClr val="tx1"/>
          </a:solidFill>
          <a:latin typeface="+mn-lt"/>
          <a:ea typeface="+mn-ea"/>
          <a:cs typeface="+mn-cs"/>
        </a:defRPr>
      </a:lvl9pPr>
    </p:bodyStyle>
    <p:otherStyle>
      <a:defPPr>
        <a:defRPr lang="ja-JP"/>
      </a:defPPr>
      <a:lvl1pPr marL="0" algn="l" defTabSz="990570" rtl="0" eaLnBrk="1" latinLnBrk="0" hangingPunct="1">
        <a:defRPr kumimoji="1" sz="1950" kern="1200">
          <a:solidFill>
            <a:schemeClr val="tx1"/>
          </a:solidFill>
          <a:latin typeface="+mn-lt"/>
          <a:ea typeface="+mn-ea"/>
          <a:cs typeface="+mn-cs"/>
        </a:defRPr>
      </a:lvl1pPr>
      <a:lvl2pPr marL="495285" algn="l" defTabSz="990570" rtl="0" eaLnBrk="1" latinLnBrk="0" hangingPunct="1">
        <a:defRPr kumimoji="1" sz="1950" kern="1200">
          <a:solidFill>
            <a:schemeClr val="tx1"/>
          </a:solidFill>
          <a:latin typeface="+mn-lt"/>
          <a:ea typeface="+mn-ea"/>
          <a:cs typeface="+mn-cs"/>
        </a:defRPr>
      </a:lvl2pPr>
      <a:lvl3pPr marL="990570" algn="l" defTabSz="990570" rtl="0" eaLnBrk="1" latinLnBrk="0" hangingPunct="1">
        <a:defRPr kumimoji="1" sz="1950" kern="1200">
          <a:solidFill>
            <a:schemeClr val="tx1"/>
          </a:solidFill>
          <a:latin typeface="+mn-lt"/>
          <a:ea typeface="+mn-ea"/>
          <a:cs typeface="+mn-cs"/>
        </a:defRPr>
      </a:lvl3pPr>
      <a:lvl4pPr marL="1485854" algn="l" defTabSz="990570" rtl="0" eaLnBrk="1" latinLnBrk="0" hangingPunct="1">
        <a:defRPr kumimoji="1" sz="1950" kern="1200">
          <a:solidFill>
            <a:schemeClr val="tx1"/>
          </a:solidFill>
          <a:latin typeface="+mn-lt"/>
          <a:ea typeface="+mn-ea"/>
          <a:cs typeface="+mn-cs"/>
        </a:defRPr>
      </a:lvl4pPr>
      <a:lvl5pPr marL="1981139" algn="l" defTabSz="990570" rtl="0" eaLnBrk="1" latinLnBrk="0" hangingPunct="1">
        <a:defRPr kumimoji="1" sz="1950" kern="1200">
          <a:solidFill>
            <a:schemeClr val="tx1"/>
          </a:solidFill>
          <a:latin typeface="+mn-lt"/>
          <a:ea typeface="+mn-ea"/>
          <a:cs typeface="+mn-cs"/>
        </a:defRPr>
      </a:lvl5pPr>
      <a:lvl6pPr marL="2476424" algn="l" defTabSz="990570" rtl="0" eaLnBrk="1" latinLnBrk="0" hangingPunct="1">
        <a:defRPr kumimoji="1" sz="1950" kern="1200">
          <a:solidFill>
            <a:schemeClr val="tx1"/>
          </a:solidFill>
          <a:latin typeface="+mn-lt"/>
          <a:ea typeface="+mn-ea"/>
          <a:cs typeface="+mn-cs"/>
        </a:defRPr>
      </a:lvl6pPr>
      <a:lvl7pPr marL="2971709" algn="l" defTabSz="990570" rtl="0" eaLnBrk="1" latinLnBrk="0" hangingPunct="1">
        <a:defRPr kumimoji="1" sz="1950" kern="1200">
          <a:solidFill>
            <a:schemeClr val="tx1"/>
          </a:solidFill>
          <a:latin typeface="+mn-lt"/>
          <a:ea typeface="+mn-ea"/>
          <a:cs typeface="+mn-cs"/>
        </a:defRPr>
      </a:lvl7pPr>
      <a:lvl8pPr marL="3466993" algn="l" defTabSz="990570" rtl="0" eaLnBrk="1" latinLnBrk="0" hangingPunct="1">
        <a:defRPr kumimoji="1" sz="1950" kern="1200">
          <a:solidFill>
            <a:schemeClr val="tx1"/>
          </a:solidFill>
          <a:latin typeface="+mn-lt"/>
          <a:ea typeface="+mn-ea"/>
          <a:cs typeface="+mn-cs"/>
        </a:defRPr>
      </a:lvl8pPr>
      <a:lvl9pPr marL="3962278" algn="l" defTabSz="990570" rtl="0" eaLnBrk="1" latinLnBrk="0" hangingPunct="1">
        <a:defRPr kumimoji="1" sz="19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95300" y="274638"/>
            <a:ext cx="8915400" cy="1143000"/>
          </a:xfrm>
          <a:prstGeom prst="rect">
            <a:avLst/>
          </a:prstGeom>
          <a:noFill/>
          <a:ln w="9525">
            <a:solidFill>
              <a:schemeClr val="tx1"/>
            </a:solidFill>
            <a:miter lim="800000"/>
            <a:headEnd/>
            <a:tailEnd/>
          </a:ln>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507339" y="6382041"/>
            <a:ext cx="2311400" cy="365125"/>
          </a:xfrm>
          <a:prstGeom prst="rect">
            <a:avLst/>
          </a:prstGeom>
        </p:spPr>
        <p:txBody>
          <a:bodyPr vert="horz" wrap="square" lIns="91440" tIns="45720" rIns="91440" bIns="45720" numCol="1" anchor="ctr" anchorCtr="0" compatLnSpc="1">
            <a:prstTxWarp prst="textNoShape">
              <a:avLst/>
            </a:prstTxWarp>
          </a:bodyPr>
          <a:lstStyle>
            <a:lvl1pPr>
              <a:defRPr sz="1200">
                <a:latin typeface="Calibri" pitchFamily="34" charset="0"/>
              </a:defRPr>
            </a:lvl1pPr>
          </a:lstStyle>
          <a:p>
            <a:pPr fontAlgn="base">
              <a:spcBef>
                <a:spcPct val="0"/>
              </a:spcBef>
              <a:spcAft>
                <a:spcPct val="0"/>
              </a:spcAft>
              <a:defRPr/>
            </a:pPr>
            <a:endParaRPr lang="en-US" altLang="ja-JP">
              <a:solidFill>
                <a:prstClr val="black"/>
              </a:solidFill>
            </a:endParaRPr>
          </a:p>
        </p:txBody>
      </p:sp>
      <p:sp>
        <p:nvSpPr>
          <p:cNvPr id="1031" name="Rectangle 7"/>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r>
              <a:rPr lang="zh-CN" altLang="en-US">
                <a:solidFill>
                  <a:prstClr val="black"/>
                </a:solidFill>
                <a:latin typeface="Arial" charset="0"/>
                <a:ea typeface="ＭＳ Ｐゴシック" charset="-128"/>
              </a:rPr>
              <a:t>社団法人 日本医師会</a:t>
            </a:r>
            <a:endParaRPr lang="en-US" altLang="ja-JP">
              <a:solidFill>
                <a:prstClr val="black"/>
              </a:solidFill>
              <a:latin typeface="Arial" charset="0"/>
            </a:endParaRPr>
          </a:p>
        </p:txBody>
      </p:sp>
      <p:sp>
        <p:nvSpPr>
          <p:cNvPr id="7" name="スライド番号プレースホルダー 1"/>
          <p:cNvSpPr txBox="1">
            <a:spLocks/>
          </p:cNvSpPr>
          <p:nvPr userDrawn="1"/>
        </p:nvSpPr>
        <p:spPr bwMode="auto">
          <a:xfrm>
            <a:off x="7645038" y="6525344"/>
            <a:ext cx="2310182" cy="476250"/>
          </a:xfrm>
          <a:prstGeom prst="rect">
            <a:avLst/>
          </a:prstGeom>
          <a:noFill/>
          <a:ln>
            <a:miter lim="800000"/>
            <a:headEnd/>
            <a:tailEnd/>
          </a:ln>
        </p:spPr>
        <p:txBody>
          <a:bodyPr vert="horz" wrap="square" lIns="91428" tIns="45714" rIns="91428" bIns="45714"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fontAlgn="base">
              <a:spcBef>
                <a:spcPct val="0"/>
              </a:spcBef>
              <a:spcAft>
                <a:spcPct val="0"/>
              </a:spcAft>
            </a:pPr>
            <a:fld id="{924C5B6B-29D1-4561-ACBA-F00534D3597F}" type="slidenum">
              <a:rPr lang="en-US" altLang="ja-JP" smtClean="0">
                <a:solidFill>
                  <a:srgbClr val="000000"/>
                </a:solidFill>
                <a:latin typeface="Arial" charset="0"/>
                <a:ea typeface="HG創英角ｺﾞｼｯｸUB" pitchFamily="49" charset="-128"/>
              </a:rPr>
              <a:pPr algn="r" fontAlgn="base">
                <a:spcBef>
                  <a:spcPct val="0"/>
                </a:spcBef>
                <a:spcAft>
                  <a:spcPct val="0"/>
                </a:spcAft>
              </a:pPr>
              <a:t>‹#›</a:t>
            </a:fld>
            <a:endParaRPr lang="en-US" altLang="ja-JP" dirty="0">
              <a:solidFill>
                <a:srgbClr val="000000"/>
              </a:solidFill>
              <a:latin typeface="Arial" charset="0"/>
              <a:ea typeface="HG創英角ｺﾞｼｯｸUB" pitchFamily="49" charset="-128"/>
            </a:endParaRPr>
          </a:p>
        </p:txBody>
      </p:sp>
    </p:spTree>
    <p:extLst>
      <p:ext uri="{BB962C8B-B14F-4D97-AF65-F5344CB8AC3E}">
        <p14:creationId xmlns:p14="http://schemas.microsoft.com/office/powerpoint/2010/main" val="2383789141"/>
      </p:ext>
    </p:extLst>
  </p:cSld>
  <p:clrMap bg1="lt1" tx1="dk1" bg2="lt2" tx2="dk2" accent1="accent1" accent2="accent2" accent3="accent3" accent4="accent4" accent5="accent5" accent6="accent6" hlink="hlink" folHlink="folHlink"/>
  <p:sldLayoutIdLst>
    <p:sldLayoutId id="2147484073" r:id="rId1"/>
    <p:sldLayoutId id="2147484074" r:id="rId2"/>
    <p:sldLayoutId id="2147484075" r:id="rId3"/>
    <p:sldLayoutId id="2147484076" r:id="rId4"/>
    <p:sldLayoutId id="2147484077" r:id="rId5"/>
    <p:sldLayoutId id="2147484078" r:id="rId6"/>
    <p:sldLayoutId id="2147484079" r:id="rId7"/>
    <p:sldLayoutId id="2147484080" r:id="rId8"/>
    <p:sldLayoutId id="2147484081" r:id="rId9"/>
    <p:sldLayoutId id="2147484082" r:id="rId10"/>
    <p:sldLayoutId id="2147484083" r:id="rId11"/>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マスター タイトルの書式設定</a:t>
            </a:r>
          </a:p>
        </p:txBody>
      </p:sp>
      <p:sp>
        <p:nvSpPr>
          <p:cNvPr id="5123"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p:cNvSpPr>
            <a:spLocks noGrp="1"/>
          </p:cNvSpPr>
          <p:nvPr>
            <p:ph type="dt" sz="half" idx="2"/>
          </p:nvPr>
        </p:nvSpPr>
        <p:spPr>
          <a:xfrm>
            <a:off x="495300" y="635827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70736B8B-1636-44C3-A871-DE4685C017FD}" type="datetime1">
              <a:rPr lang="ja-JP" altLang="en-US"/>
              <a:pPr>
                <a:defRPr/>
              </a:pPr>
              <a:t>2020/3/6</a:t>
            </a:fld>
            <a:endParaRPr lang="ja-JP" altLang="en-US"/>
          </a:p>
        </p:txBody>
      </p:sp>
      <p:sp>
        <p:nvSpPr>
          <p:cNvPr id="5" name="フッター プレースホルダー 4"/>
          <p:cNvSpPr>
            <a:spLocks noGrp="1"/>
          </p:cNvSpPr>
          <p:nvPr>
            <p:ph type="ftr" sz="quarter" idx="3"/>
          </p:nvPr>
        </p:nvSpPr>
        <p:spPr>
          <a:xfrm>
            <a:off x="3384550" y="635827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1403685776"/>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49"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4852825"/>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72D545-8467-428C-B4B7-668AFE11EB3F}" type="datetimeFigureOut">
              <a:rPr kumimoji="1" lang="ja-JP" altLang="en-US" smtClean="0"/>
              <a:t>2020/3/6</a:t>
            </a:fld>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491907478"/>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png"/><Relationship Id="rId1" Type="http://schemas.openxmlformats.org/officeDocument/2006/relationships/slideLayout" Target="../slideLayouts/slideLayout34.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8" Type="http://schemas.openxmlformats.org/officeDocument/2006/relationships/image" Target="../media/image90.wmf"/><Relationship Id="rId13" Type="http://schemas.openxmlformats.org/officeDocument/2006/relationships/image" Target="../media/image95.gif"/><Relationship Id="rId18" Type="http://schemas.openxmlformats.org/officeDocument/2006/relationships/image" Target="../media/image100.wmf"/><Relationship Id="rId3" Type="http://schemas.openxmlformats.org/officeDocument/2006/relationships/image" Target="../media/image85.wmf"/><Relationship Id="rId7" Type="http://schemas.openxmlformats.org/officeDocument/2006/relationships/image" Target="../media/image89.wmf"/><Relationship Id="rId12" Type="http://schemas.openxmlformats.org/officeDocument/2006/relationships/image" Target="../media/image94.gif"/><Relationship Id="rId17" Type="http://schemas.openxmlformats.org/officeDocument/2006/relationships/image" Target="../media/image99.png"/><Relationship Id="rId2" Type="http://schemas.openxmlformats.org/officeDocument/2006/relationships/image" Target="../media/image84.jpeg"/><Relationship Id="rId16" Type="http://schemas.openxmlformats.org/officeDocument/2006/relationships/image" Target="../media/image98.wmf"/><Relationship Id="rId20" Type="http://schemas.openxmlformats.org/officeDocument/2006/relationships/image" Target="../media/image102.png"/><Relationship Id="rId1" Type="http://schemas.openxmlformats.org/officeDocument/2006/relationships/slideLayout" Target="../slideLayouts/slideLayout7.xml"/><Relationship Id="rId6" Type="http://schemas.openxmlformats.org/officeDocument/2006/relationships/image" Target="../media/image88.wmf"/><Relationship Id="rId11" Type="http://schemas.openxmlformats.org/officeDocument/2006/relationships/image" Target="../media/image93.wmf"/><Relationship Id="rId5" Type="http://schemas.openxmlformats.org/officeDocument/2006/relationships/image" Target="../media/image87.wmf"/><Relationship Id="rId15" Type="http://schemas.openxmlformats.org/officeDocument/2006/relationships/image" Target="../media/image97.wmf"/><Relationship Id="rId10" Type="http://schemas.openxmlformats.org/officeDocument/2006/relationships/image" Target="../media/image92.wmf"/><Relationship Id="rId19" Type="http://schemas.openxmlformats.org/officeDocument/2006/relationships/image" Target="../media/image101.wmf"/><Relationship Id="rId4" Type="http://schemas.openxmlformats.org/officeDocument/2006/relationships/image" Target="../media/image86.wmf"/><Relationship Id="rId9" Type="http://schemas.openxmlformats.org/officeDocument/2006/relationships/image" Target="../media/image91.wmf"/><Relationship Id="rId14" Type="http://schemas.openxmlformats.org/officeDocument/2006/relationships/image" Target="../media/image96.wmf"/></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image" Target="../media/image113.jpeg"/><Relationship Id="rId3" Type="http://schemas.openxmlformats.org/officeDocument/2006/relationships/image" Target="../media/image103.png"/><Relationship Id="rId7" Type="http://schemas.openxmlformats.org/officeDocument/2006/relationships/image" Target="../media/image107.png"/><Relationship Id="rId12" Type="http://schemas.openxmlformats.org/officeDocument/2006/relationships/image" Target="../media/image112.emf"/><Relationship Id="rId2" Type="http://schemas.openxmlformats.org/officeDocument/2006/relationships/notesSlide" Target="../notesSlides/notesSlide43.xml"/><Relationship Id="rId1" Type="http://schemas.openxmlformats.org/officeDocument/2006/relationships/slideLayout" Target="../slideLayouts/slideLayout42.xml"/><Relationship Id="rId6" Type="http://schemas.openxmlformats.org/officeDocument/2006/relationships/image" Target="../media/image106.png"/><Relationship Id="rId11" Type="http://schemas.openxmlformats.org/officeDocument/2006/relationships/image" Target="../media/image111.emf"/><Relationship Id="rId5" Type="http://schemas.openxmlformats.org/officeDocument/2006/relationships/image" Target="../media/image105.png"/><Relationship Id="rId10" Type="http://schemas.openxmlformats.org/officeDocument/2006/relationships/image" Target="../media/image110.emf"/><Relationship Id="rId4" Type="http://schemas.openxmlformats.org/officeDocument/2006/relationships/image" Target="../media/image104.png"/><Relationship Id="rId9" Type="http://schemas.openxmlformats.org/officeDocument/2006/relationships/image" Target="../media/image109.png"/></Relationships>
</file>

<file path=ppt/slides/_rels/slide12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86.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116.gif"/><Relationship Id="rId2" Type="http://schemas.openxmlformats.org/officeDocument/2006/relationships/notesSlide" Target="../notesSlides/notesSlide45.xml"/><Relationship Id="rId1" Type="http://schemas.openxmlformats.org/officeDocument/2006/relationships/slideLayout" Target="../slideLayouts/slideLayout1.xml"/><Relationship Id="rId5" Type="http://schemas.openxmlformats.org/officeDocument/2006/relationships/image" Target="../media/image117.png"/><Relationship Id="rId4" Type="http://schemas.openxmlformats.org/officeDocument/2006/relationships/image" Target="../media/image95.gi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8.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13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9.xml"/><Relationship Id="rId1" Type="http://schemas.openxmlformats.org/officeDocument/2006/relationships/slideLayout" Target="../slideLayouts/slideLayout1.xml"/><Relationship Id="rId4" Type="http://schemas.openxmlformats.org/officeDocument/2006/relationships/image" Target="../media/image121.jpe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22.wmf"/><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86.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13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42.xml"/><Relationship Id="rId4" Type="http://schemas.openxmlformats.org/officeDocument/2006/relationships/image" Target="../media/image13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36.png"/><Relationship Id="rId7" Type="http://schemas.openxmlformats.org/officeDocument/2006/relationships/image" Target="../media/image139.png"/><Relationship Id="rId12" Type="http://schemas.openxmlformats.org/officeDocument/2006/relationships/image" Target="../media/image142.png"/><Relationship Id="rId2" Type="http://schemas.openxmlformats.org/officeDocument/2006/relationships/hyperlink" Target="http://2.bp.blogspot.com/-v93bcubm_Cg/Vz_w2fNGB2I/AAAAAAAA6uY/zc9eh0nTW2YrW9P_q_5SpuefmCJWNKMQwCLcB/s800/document_syorui_fuutou.png" TargetMode="External"/><Relationship Id="rId1" Type="http://schemas.openxmlformats.org/officeDocument/2006/relationships/slideLayout" Target="../slideLayouts/slideLayout86.xml"/><Relationship Id="rId6" Type="http://schemas.openxmlformats.org/officeDocument/2006/relationships/image" Target="../media/image138.png"/><Relationship Id="rId11"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37.png"/><Relationship Id="rId10" Type="http://schemas.openxmlformats.org/officeDocument/2006/relationships/image" Target="../media/image141.png"/><Relationship Id="rId4" Type="http://schemas.openxmlformats.org/officeDocument/2006/relationships/hyperlink" Target="http://1.bp.blogspot.com/-XKTafTy2_Bw/UOKDYzJbICI/AAAAAAAAKNY/tTeng5oVcJk/s1600/school.png" TargetMode="External"/><Relationship Id="rId9" Type="http://schemas.openxmlformats.org/officeDocument/2006/relationships/hyperlink" Target="http://1.bp.blogspot.com/-LSCklp2fqOI/Vkcaeten8KI/AAAAAAAA0cM/r_CPwIofBVQ/s800/dai_byouin2.pn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chart" Target="../charts/chart1.xml"/><Relationship Id="rId1" Type="http://schemas.openxmlformats.org/officeDocument/2006/relationships/slideLayout" Target="../slideLayouts/slideLayout4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142.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image" Target="../media/image147.png"/><Relationship Id="rId1" Type="http://schemas.openxmlformats.org/officeDocument/2006/relationships/slideLayout" Target="../slideLayouts/slideLayout86.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14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5.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144.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86.xml"/><Relationship Id="rId4" Type="http://schemas.openxmlformats.org/officeDocument/2006/relationships/image" Target="../media/image112.emf"/></Relationships>
</file>

<file path=ppt/slides/_rels/slide145.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07.png"/><Relationship Id="rId7" Type="http://schemas.openxmlformats.org/officeDocument/2006/relationships/image" Target="../media/image156.png"/><Relationship Id="rId2" Type="http://schemas.openxmlformats.org/officeDocument/2006/relationships/image" Target="../media/image154.png"/><Relationship Id="rId1" Type="http://schemas.openxmlformats.org/officeDocument/2006/relationships/slideLayout" Target="../slideLayouts/slideLayout86.xml"/><Relationship Id="rId6" Type="http://schemas.openxmlformats.org/officeDocument/2006/relationships/image" Target="../media/image109.png"/><Relationship Id="rId11" Type="http://schemas.openxmlformats.org/officeDocument/2006/relationships/image" Target="../media/image106.png"/><Relationship Id="rId5" Type="http://schemas.openxmlformats.org/officeDocument/2006/relationships/image" Target="../media/image155.png"/><Relationship Id="rId10" Type="http://schemas.openxmlformats.org/officeDocument/2006/relationships/image" Target="../media/image105.png"/><Relationship Id="rId4" Type="http://schemas.openxmlformats.org/officeDocument/2006/relationships/image" Target="../media/image104.png"/><Relationship Id="rId9" Type="http://schemas.openxmlformats.org/officeDocument/2006/relationships/image" Target="../media/image158.png"/></Relationships>
</file>

<file path=ppt/slides/_rels/slide146.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8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49.xml.rels><?xml version="1.0" encoding="UTF-8" standalone="yes"?>
<Relationships xmlns="http://schemas.openxmlformats.org/package/2006/relationships"><Relationship Id="rId3" Type="http://schemas.openxmlformats.org/officeDocument/2006/relationships/image" Target="../media/image161.emf"/><Relationship Id="rId2" Type="http://schemas.openxmlformats.org/officeDocument/2006/relationships/image" Target="../media/image160.emf"/><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0.xml.rels><?xml version="1.0" encoding="UTF-8" standalone="yes"?>
<Relationships xmlns="http://schemas.openxmlformats.org/package/2006/relationships"><Relationship Id="rId3" Type="http://schemas.openxmlformats.org/officeDocument/2006/relationships/image" Target="../media/image163.emf"/><Relationship Id="rId2" Type="http://schemas.openxmlformats.org/officeDocument/2006/relationships/image" Target="../media/image162.emf"/><Relationship Id="rId1" Type="http://schemas.openxmlformats.org/officeDocument/2006/relationships/slideLayout" Target="../slideLayouts/slideLayout48.xml"/></Relationships>
</file>

<file path=ppt/slides/_rels/slide151.xml.rels><?xml version="1.0" encoding="UTF-8" standalone="yes"?>
<Relationships xmlns="http://schemas.openxmlformats.org/package/2006/relationships"><Relationship Id="rId2" Type="http://schemas.openxmlformats.org/officeDocument/2006/relationships/image" Target="../media/image164.emf"/><Relationship Id="rId1" Type="http://schemas.openxmlformats.org/officeDocument/2006/relationships/slideLayout" Target="../slideLayouts/slideLayout48.xml"/></Relationships>
</file>

<file path=ppt/slides/_rels/slide152.xml.rels><?xml version="1.0" encoding="UTF-8" standalone="yes"?>
<Relationships xmlns="http://schemas.openxmlformats.org/package/2006/relationships"><Relationship Id="rId3" Type="http://schemas.openxmlformats.org/officeDocument/2006/relationships/image" Target="../media/image166.emf"/><Relationship Id="rId2" Type="http://schemas.openxmlformats.org/officeDocument/2006/relationships/image" Target="../media/image165.emf"/><Relationship Id="rId1" Type="http://schemas.openxmlformats.org/officeDocument/2006/relationships/slideLayout" Target="../slideLayouts/slideLayout4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59.xml"/><Relationship Id="rId1" Type="http://schemas.openxmlformats.org/officeDocument/2006/relationships/slideLayout" Target="../slideLayouts/slideLayout86.xml"/></Relationships>
</file>

<file path=ppt/slides/_rels/slide159.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60.xml"/><Relationship Id="rId1" Type="http://schemas.openxmlformats.org/officeDocument/2006/relationships/slideLayout" Target="../slideLayouts/slideLayout86.xml"/><Relationship Id="rId4" Type="http://schemas.openxmlformats.org/officeDocument/2006/relationships/image" Target="../media/image171.png"/></Relationships>
</file>

<file path=ppt/slides/_rels/slide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1.xml.rels><?xml version="1.0" encoding="UTF-8" standalone="yes"?>
<Relationships xmlns="http://schemas.openxmlformats.org/package/2006/relationships"><Relationship Id="rId2" Type="http://schemas.openxmlformats.org/officeDocument/2006/relationships/image" Target="../media/image172.wmf"/><Relationship Id="rId1" Type="http://schemas.openxmlformats.org/officeDocument/2006/relationships/slideLayout" Target="../slideLayouts/slideLayout125.xml"/></Relationships>
</file>

<file path=ppt/slides/_rels/slide162.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image" Target="../media/image173.wmf"/><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172.wmf"/><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image" Target="../media/image172.wmf"/><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173.wmf"/><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5.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2.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0.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86.xml"/></Relationships>
</file>

<file path=ppt/slides/_rels/slide181.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80.wmf"/><Relationship Id="rId2" Type="http://schemas.openxmlformats.org/officeDocument/2006/relationships/image" Target="../media/image175.jpeg"/><Relationship Id="rId1" Type="http://schemas.openxmlformats.org/officeDocument/2006/relationships/slideLayout" Target="../slideLayouts/slideLayout42.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182.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86.xml"/></Relationships>
</file>

<file path=ppt/slides/_rels/slide18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2.xml"/></Relationships>
</file>

<file path=ppt/slides/_rels/slide184.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42.xml"/></Relationships>
</file>

<file path=ppt/slides/_rels/slide18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86.xml"/></Relationships>
</file>

<file path=ppt/slides/_rels/slide18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42.xml"/><Relationship Id="rId5" Type="http://schemas.openxmlformats.org/officeDocument/2006/relationships/image" Target="../media/image186.png"/><Relationship Id="rId4" Type="http://schemas.microsoft.com/office/2007/relationships/hdphoto" Target="../media/hdphoto11.wdp"/></Relationships>
</file>

<file path=ppt/slides/_rels/slide187.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2.xml"/></Relationships>
</file>

<file path=ppt/slides/_rels/slide189.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hyperlink" Target="http://3.bp.blogspot.com/-O0mchradsMo/VwIgUXTY1LI/AAAAAAAA5aw/9Y3Gz_AOy9sAS_OrM09_ORHwOmrexf7oQ/s800/medical_seishinka_woman.png" TargetMode="External"/><Relationship Id="rId1" Type="http://schemas.openxmlformats.org/officeDocument/2006/relationships/slideLayout" Target="../slideLayouts/slideLayout42.xml"/><Relationship Id="rId4" Type="http://schemas.openxmlformats.org/officeDocument/2006/relationships/image" Target="../media/image189.png"/></Relationships>
</file>

<file path=ppt/slides/_rels/slide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3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91.xml.rels><?xml version="1.0" encoding="UTF-8" standalone="yes"?>
<Relationships xmlns="http://schemas.openxmlformats.org/package/2006/relationships"><Relationship Id="rId8" Type="http://schemas.openxmlformats.org/officeDocument/2006/relationships/image" Target="../media/image194.png"/><Relationship Id="rId3" Type="http://schemas.openxmlformats.org/officeDocument/2006/relationships/image" Target="../media/image190.png"/><Relationship Id="rId7" Type="http://schemas.openxmlformats.org/officeDocument/2006/relationships/image" Target="../media/image193.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86.xml"/><Relationship Id="rId6" Type="http://schemas.openxmlformats.org/officeDocument/2006/relationships/image" Target="../media/image192.png"/><Relationship Id="rId5" Type="http://schemas.openxmlformats.org/officeDocument/2006/relationships/image" Target="../media/image191.png"/><Relationship Id="rId4" Type="http://schemas.microsoft.com/office/2007/relationships/hdphoto" Target="../media/hdphoto12.wdp"/></Relationships>
</file>

<file path=ppt/slides/_rels/slide19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194.png"/><Relationship Id="rId2" Type="http://schemas.openxmlformats.org/officeDocument/2006/relationships/hyperlink" Target="http://2.bp.blogspot.com/-BPXRyPZGjrA/VJ6XMHPQHXI/AAAAAAAAqG4/FosuyD-hKOQ/s800/time4_yoru.png" TargetMode="External"/><Relationship Id="rId1" Type="http://schemas.openxmlformats.org/officeDocument/2006/relationships/slideLayout" Target="../slideLayouts/slideLayout86.xml"/><Relationship Id="rId6" Type="http://schemas.openxmlformats.org/officeDocument/2006/relationships/image" Target="../media/image193.png"/><Relationship Id="rId5" Type="http://schemas.openxmlformats.org/officeDocument/2006/relationships/image" Target="../media/image191.png"/><Relationship Id="rId4" Type="http://schemas.microsoft.com/office/2007/relationships/hdphoto" Target="../media/hdphoto11.wdp"/></Relationships>
</file>

<file path=ppt/slides/_rels/slide194.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86.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80.xml"/></Relationships>
</file>

<file path=ppt/slides/_rels/slide197.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86.xml"/></Relationships>
</file>

<file path=ppt/slides/_rels/slide19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42.xml"/></Relationships>
</file>

<file path=ppt/slides/_rels/slide199.xml.rels><?xml version="1.0" encoding="UTF-8" standalone="yes"?>
<Relationships xmlns="http://schemas.openxmlformats.org/package/2006/relationships"><Relationship Id="rId3" Type="http://schemas.microsoft.com/office/2007/relationships/hdphoto" Target="../media/hdphoto13.wdp"/><Relationship Id="rId7" Type="http://schemas.openxmlformats.org/officeDocument/2006/relationships/image" Target="../media/image203.png"/><Relationship Id="rId2" Type="http://schemas.openxmlformats.org/officeDocument/2006/relationships/image" Target="../media/image200.png"/><Relationship Id="rId1" Type="http://schemas.openxmlformats.org/officeDocument/2006/relationships/slideLayout" Target="../slideLayouts/slideLayout42.xml"/><Relationship Id="rId6" Type="http://schemas.openxmlformats.org/officeDocument/2006/relationships/image" Target="../media/image202.png"/><Relationship Id="rId5" Type="http://schemas.openxmlformats.org/officeDocument/2006/relationships/image" Target="../media/image201.png"/><Relationship Id="rId4" Type="http://schemas.openxmlformats.org/officeDocument/2006/relationships/image" Target="../media/image180.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5.xml"/></Relationships>
</file>

<file path=ppt/slides/_rels/slide200.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80.xml"/><Relationship Id="rId1" Type="http://schemas.openxmlformats.org/officeDocument/2006/relationships/slideLayout" Target="../slideLayouts/slideLayout42.xml"/><Relationship Id="rId6" Type="http://schemas.openxmlformats.org/officeDocument/2006/relationships/image" Target="../media/image206.png"/><Relationship Id="rId5" Type="http://schemas.openxmlformats.org/officeDocument/2006/relationships/image" Target="../media/image134.png"/><Relationship Id="rId4" Type="http://schemas.openxmlformats.org/officeDocument/2006/relationships/image" Target="../media/image205.jpe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03.xml.rels><?xml version="1.0" encoding="UTF-8" standalone="yes"?>
<Relationships xmlns="http://schemas.openxmlformats.org/package/2006/relationships"><Relationship Id="rId8" Type="http://schemas.openxmlformats.org/officeDocument/2006/relationships/image" Target="../media/image210.png"/><Relationship Id="rId3" Type="http://schemas.openxmlformats.org/officeDocument/2006/relationships/image" Target="../media/image207.png"/><Relationship Id="rId7" Type="http://schemas.openxmlformats.org/officeDocument/2006/relationships/hyperlink" Target="http://1.bp.blogspot.com/-LSCklp2fqOI/Vkcaeten8KI/AAAAAAAA0cM/r_CPwIofBVQ/s800/dai_byouin2.png" TargetMode="External"/><Relationship Id="rId2" Type="http://schemas.openxmlformats.org/officeDocument/2006/relationships/hyperlink" Target="http://2.bp.blogspot.com/-knX0k6MIJHw/VkcafLIVU7I/AAAAAAAA0cY/LBbWdQ8GaC8/s800/houmon_shinryou_doctor2.png" TargetMode="External"/><Relationship Id="rId1" Type="http://schemas.openxmlformats.org/officeDocument/2006/relationships/slideLayout" Target="../slideLayouts/slideLayout42.xml"/><Relationship Id="rId6" Type="http://schemas.openxmlformats.org/officeDocument/2006/relationships/image" Target="../media/image209.png"/><Relationship Id="rId5" Type="http://schemas.openxmlformats.org/officeDocument/2006/relationships/hyperlink" Target="http://1.bp.blogspot.com/-c_09YwfX0og/VahRoPvLIwI/AAAAAAAAvuE/netnwrZnQLo/s800/medical_houmon_iryou_man.png" TargetMode="External"/><Relationship Id="rId4" Type="http://schemas.openxmlformats.org/officeDocument/2006/relationships/image" Target="../media/image208.png"/></Relationships>
</file>

<file path=ppt/slides/_rels/slide204.xml.rels><?xml version="1.0" encoding="UTF-8" standalone="yes"?>
<Relationships xmlns="http://schemas.openxmlformats.org/package/2006/relationships"><Relationship Id="rId3" Type="http://schemas.openxmlformats.org/officeDocument/2006/relationships/image" Target="../media/image208.png"/><Relationship Id="rId7" Type="http://schemas.openxmlformats.org/officeDocument/2006/relationships/image" Target="../media/image212.WMF"/><Relationship Id="rId2" Type="http://schemas.openxmlformats.org/officeDocument/2006/relationships/image" Target="../media/image211.WMF"/><Relationship Id="rId1" Type="http://schemas.openxmlformats.org/officeDocument/2006/relationships/slideLayout" Target="../slideLayouts/slideLayout42.xml"/><Relationship Id="rId6" Type="http://schemas.openxmlformats.org/officeDocument/2006/relationships/image" Target="../media/image85.wmf"/><Relationship Id="rId5" Type="http://schemas.openxmlformats.org/officeDocument/2006/relationships/image" Target="../media/image95.gif"/><Relationship Id="rId4" Type="http://schemas.openxmlformats.org/officeDocument/2006/relationships/image" Target="../media/image94.gif"/></Relationships>
</file>

<file path=ppt/slides/_rels/slide205.xml.rels><?xml version="1.0" encoding="UTF-8" standalone="yes"?>
<Relationships xmlns="http://schemas.openxmlformats.org/package/2006/relationships"><Relationship Id="rId8" Type="http://schemas.openxmlformats.org/officeDocument/2006/relationships/image" Target="../media/image215.png"/><Relationship Id="rId13" Type="http://schemas.openxmlformats.org/officeDocument/2006/relationships/image" Target="../media/image218.png"/><Relationship Id="rId18" Type="http://schemas.openxmlformats.org/officeDocument/2006/relationships/image" Target="../media/image222.png"/><Relationship Id="rId3" Type="http://schemas.openxmlformats.org/officeDocument/2006/relationships/image" Target="../media/image213.png"/><Relationship Id="rId21" Type="http://schemas.openxmlformats.org/officeDocument/2006/relationships/hyperlink" Target="http://3.bp.blogspot.com/-Lcumj5myAeU/WlGpKowYfaI/AAAAAAABJk8/ENsUUTeurpY-pV_GAqVi4wc84V52l-KegCLcBGAs/s800/building_business_office.png" TargetMode="External"/><Relationship Id="rId7" Type="http://schemas.openxmlformats.org/officeDocument/2006/relationships/image" Target="../media/image141.png"/><Relationship Id="rId12" Type="http://schemas.openxmlformats.org/officeDocument/2006/relationships/image" Target="../media/image90.wmf"/><Relationship Id="rId17" Type="http://schemas.openxmlformats.org/officeDocument/2006/relationships/image" Target="../media/image221.png"/><Relationship Id="rId2" Type="http://schemas.openxmlformats.org/officeDocument/2006/relationships/hyperlink" Target="http://2.bp.blogspot.com/-p3Pv3aTw0XE/VmFjPSd8W1I/AAAAAAAA1Sg/3Tb-MaReNus/s800/bicycle_tsukin_woman.png" TargetMode="External"/><Relationship Id="rId16" Type="http://schemas.openxmlformats.org/officeDocument/2006/relationships/image" Target="../media/image220.png"/><Relationship Id="rId20" Type="http://schemas.openxmlformats.org/officeDocument/2006/relationships/image" Target="../media/image140.png"/><Relationship Id="rId1" Type="http://schemas.openxmlformats.org/officeDocument/2006/relationships/slideLayout" Target="../slideLayouts/slideLayout42.xml"/><Relationship Id="rId6" Type="http://schemas.openxmlformats.org/officeDocument/2006/relationships/hyperlink" Target="http://1.bp.blogspot.com/-LSCklp2fqOI/Vkcaeten8KI/AAAAAAAA0cM/r_CPwIofBVQ/s800/dai_byouin2.png" TargetMode="External"/><Relationship Id="rId11" Type="http://schemas.openxmlformats.org/officeDocument/2006/relationships/image" Target="../media/image217.png"/><Relationship Id="rId24" Type="http://schemas.openxmlformats.org/officeDocument/2006/relationships/image" Target="../media/image226.png"/><Relationship Id="rId5" Type="http://schemas.openxmlformats.org/officeDocument/2006/relationships/image" Target="../media/image214.png"/><Relationship Id="rId15" Type="http://schemas.openxmlformats.org/officeDocument/2006/relationships/image" Target="../media/image219.png"/><Relationship Id="rId23" Type="http://schemas.openxmlformats.org/officeDocument/2006/relationships/image" Target="../media/image225.png"/><Relationship Id="rId10" Type="http://schemas.openxmlformats.org/officeDocument/2006/relationships/hyperlink" Target="http://4.bp.blogspot.com/-R5fd_pogAvk/VmFjdlOMvqI/AAAAAAAA1VA/W589zmXCPq8/s800/kaigo_family.png" TargetMode="External"/><Relationship Id="rId19" Type="http://schemas.openxmlformats.org/officeDocument/2006/relationships/image" Target="../media/image223.png"/><Relationship Id="rId4" Type="http://schemas.openxmlformats.org/officeDocument/2006/relationships/hyperlink" Target="http://1.bp.blogspot.com/-36NRZNqEOic/VGLMdNRQwUI/AAAAAAAApAw/NR_Q4VUF3wE/s800/kangoshi_kaigi.png" TargetMode="External"/><Relationship Id="rId9" Type="http://schemas.openxmlformats.org/officeDocument/2006/relationships/image" Target="../media/image216.png"/><Relationship Id="rId14" Type="http://schemas.openxmlformats.org/officeDocument/2006/relationships/hyperlink" Target="http://2.bp.blogspot.com/-fzcHF6qhtXE/UgsxdWs5r5I/AAAAAAAAXXw/UrXG_KQ7TEw/s800/job_nurse_man.png" TargetMode="External"/><Relationship Id="rId22" Type="http://schemas.openxmlformats.org/officeDocument/2006/relationships/image" Target="../media/image224.png"/></Relationships>
</file>

<file path=ppt/slides/_rels/slide206.xml.rels><?xml version="1.0" encoding="UTF-8" standalone="yes"?>
<Relationships xmlns="http://schemas.openxmlformats.org/package/2006/relationships"><Relationship Id="rId3" Type="http://schemas.openxmlformats.org/officeDocument/2006/relationships/image" Target="../media/image141.png"/><Relationship Id="rId7" Type="http://schemas.openxmlformats.org/officeDocument/2006/relationships/image" Target="../media/image228.png"/><Relationship Id="rId2" Type="http://schemas.openxmlformats.org/officeDocument/2006/relationships/hyperlink" Target="http://1.bp.blogspot.com/-LSCklp2fqOI/Vkcaeten8KI/AAAAAAAA0cM/r_CPwIofBVQ/s800/dai_byouin2.png" TargetMode="External"/><Relationship Id="rId1" Type="http://schemas.openxmlformats.org/officeDocument/2006/relationships/slideLayout" Target="../slideLayouts/slideLayout42.xml"/><Relationship Id="rId6" Type="http://schemas.openxmlformats.org/officeDocument/2006/relationships/hyperlink" Target="http://4.bp.blogspot.com/-R5fd_pogAvk/VmFjdlOMvqI/AAAAAAAA1VA/W589zmXCPq8/s800/kaigo_family.png" TargetMode="External"/><Relationship Id="rId5" Type="http://schemas.openxmlformats.org/officeDocument/2006/relationships/image" Target="../media/image227.png"/><Relationship Id="rId4" Type="http://schemas.openxmlformats.org/officeDocument/2006/relationships/image" Target="../media/image220.png"/></Relationships>
</file>

<file path=ppt/slides/_rels/slide207.xml.rels><?xml version="1.0" encoding="UTF-8" standalone="yes"?>
<Relationships xmlns="http://schemas.openxmlformats.org/package/2006/relationships"><Relationship Id="rId8" Type="http://schemas.openxmlformats.org/officeDocument/2006/relationships/hyperlink" Target="http://3.bp.blogspot.com/-Lcumj5myAeU/WlGpKowYfaI/AAAAAAABJk8/ENsUUTeurpY-pV_GAqVi4wc84V52l-KegCLcBGAs/s800/building_business_office.png" TargetMode="External"/><Relationship Id="rId3" Type="http://schemas.openxmlformats.org/officeDocument/2006/relationships/image" Target="../media/image214.png"/><Relationship Id="rId7" Type="http://schemas.openxmlformats.org/officeDocument/2006/relationships/image" Target="../media/image229.png"/><Relationship Id="rId12" Type="http://schemas.openxmlformats.org/officeDocument/2006/relationships/image" Target="../media/image218.png"/><Relationship Id="rId2" Type="http://schemas.openxmlformats.org/officeDocument/2006/relationships/hyperlink" Target="http://1.bp.blogspot.com/-36NRZNqEOic/VGLMdNRQwUI/AAAAAAAApAw/NR_Q4VUF3wE/s800/kangoshi_kaigi.png" TargetMode="External"/><Relationship Id="rId1" Type="http://schemas.openxmlformats.org/officeDocument/2006/relationships/slideLayout" Target="../slideLayouts/slideLayout42.xml"/><Relationship Id="rId6" Type="http://schemas.openxmlformats.org/officeDocument/2006/relationships/hyperlink" Target="http://2.bp.blogspot.com/-tWEXQoaJi2I/V1z9PlVwAeI/AAAAAAAA7QU/6J76Cp1CB-YtWLwHfcLFEWc7oIA8dRJlwCLcB/s800/medical_keikan_keibi_eiyou.png" TargetMode="External"/><Relationship Id="rId11" Type="http://schemas.openxmlformats.org/officeDocument/2006/relationships/image" Target="../media/image90.wmf"/><Relationship Id="rId5" Type="http://schemas.openxmlformats.org/officeDocument/2006/relationships/image" Target="../media/image217.png"/><Relationship Id="rId10" Type="http://schemas.openxmlformats.org/officeDocument/2006/relationships/image" Target="../media/image231.png"/><Relationship Id="rId4" Type="http://schemas.openxmlformats.org/officeDocument/2006/relationships/hyperlink" Target="http://4.bp.blogspot.com/-R5fd_pogAvk/VmFjdlOMvqI/AAAAAAAA1VA/W589zmXCPq8/s800/kaigo_family.png" TargetMode="External"/><Relationship Id="rId9" Type="http://schemas.openxmlformats.org/officeDocument/2006/relationships/image" Target="../media/image230.png"/></Relationships>
</file>

<file path=ppt/slides/_rels/slide208.xml.rels><?xml version="1.0" encoding="UTF-8" standalone="yes"?>
<Relationships xmlns="http://schemas.openxmlformats.org/package/2006/relationships"><Relationship Id="rId8" Type="http://schemas.openxmlformats.org/officeDocument/2006/relationships/hyperlink" Target="http://4.bp.blogspot.com/-R5fd_pogAvk/VmFjdlOMvqI/AAAAAAAA1VA/W589zmXCPq8/s800/kaigo_family.png" TargetMode="External"/><Relationship Id="rId13" Type="http://schemas.openxmlformats.org/officeDocument/2006/relationships/image" Target="../media/image218.png"/><Relationship Id="rId18" Type="http://schemas.openxmlformats.org/officeDocument/2006/relationships/image" Target="../media/image234.png"/><Relationship Id="rId3" Type="http://schemas.openxmlformats.org/officeDocument/2006/relationships/image" Target="../media/image214.png"/><Relationship Id="rId7" Type="http://schemas.openxmlformats.org/officeDocument/2006/relationships/image" Target="../media/image232.png"/><Relationship Id="rId12" Type="http://schemas.openxmlformats.org/officeDocument/2006/relationships/image" Target="../media/image90.wmf"/><Relationship Id="rId17" Type="http://schemas.openxmlformats.org/officeDocument/2006/relationships/hyperlink" Target="http://2.bp.blogspot.com/-BPXRyPZGjrA/VJ6XMHPQHXI/AAAAAAAAqG4/FosuyD-hKOQ/s800/time4_yoru.png" TargetMode="External"/><Relationship Id="rId2" Type="http://schemas.openxmlformats.org/officeDocument/2006/relationships/hyperlink" Target="http://1.bp.blogspot.com/-36NRZNqEOic/VGLMdNRQwUI/AAAAAAAApAw/NR_Q4VUF3wE/s800/kangoshi_kaigi.png" TargetMode="External"/><Relationship Id="rId16" Type="http://schemas.openxmlformats.org/officeDocument/2006/relationships/image" Target="../media/image231.png"/><Relationship Id="rId20" Type="http://schemas.openxmlformats.org/officeDocument/2006/relationships/image" Target="../media/image235.png"/><Relationship Id="rId1" Type="http://schemas.openxmlformats.org/officeDocument/2006/relationships/slideLayout" Target="../slideLayouts/slideLayout42.xml"/><Relationship Id="rId6" Type="http://schemas.openxmlformats.org/officeDocument/2006/relationships/hyperlink" Target="http://1.bp.blogspot.com/-WK8bF0PScz0/Ugsxcg6jwHI/AAAAAAAAXXY/e9VZyoP23zw/s800/job_doctor_woman.png" TargetMode="External"/><Relationship Id="rId11" Type="http://schemas.openxmlformats.org/officeDocument/2006/relationships/image" Target="../media/image233.png"/><Relationship Id="rId5" Type="http://schemas.openxmlformats.org/officeDocument/2006/relationships/image" Target="../media/image141.png"/><Relationship Id="rId15" Type="http://schemas.openxmlformats.org/officeDocument/2006/relationships/image" Target="../media/image230.png"/><Relationship Id="rId10" Type="http://schemas.openxmlformats.org/officeDocument/2006/relationships/hyperlink" Target="http://2.bp.blogspot.com/-tWEXQoaJi2I/V1z9PlVwAeI/AAAAAAAA7QU/6J76Cp1CB-YtWLwHfcLFEWc7oIA8dRJlwCLcB/s800/medical_keikan_keibi_eiyou.png" TargetMode="External"/><Relationship Id="rId19" Type="http://schemas.openxmlformats.org/officeDocument/2006/relationships/hyperlink" Target="http://4.bp.blogspot.com/-6zjo3kUu7ko/VJ6XK2pggVI/AAAAAAAAqGg/skf8wO3bD_w/s800/time2_hiru.png" TargetMode="External"/><Relationship Id="rId4" Type="http://schemas.openxmlformats.org/officeDocument/2006/relationships/hyperlink" Target="http://1.bp.blogspot.com/-LSCklp2fqOI/Vkcaeten8KI/AAAAAAAA0cM/r_CPwIofBVQ/s800/dai_byouin2.png" TargetMode="External"/><Relationship Id="rId9" Type="http://schemas.openxmlformats.org/officeDocument/2006/relationships/image" Target="../media/image217.png"/><Relationship Id="rId14" Type="http://schemas.openxmlformats.org/officeDocument/2006/relationships/hyperlink" Target="http://3.bp.blogspot.com/-Lcumj5myAeU/WlGpKowYfaI/AAAAAAABJk8/ENsUUTeurpY-pV_GAqVi4wc84V52l-KegCLcBGAs/s800/building_business_office.png" TargetMode="External"/></Relationships>
</file>

<file path=ppt/slides/_rels/slide209.xml.rels><?xml version="1.0" encoding="UTF-8" standalone="yes"?>
<Relationships xmlns="http://schemas.openxmlformats.org/package/2006/relationships"><Relationship Id="rId8" Type="http://schemas.openxmlformats.org/officeDocument/2006/relationships/image" Target="../media/image237.png"/><Relationship Id="rId3" Type="http://schemas.openxmlformats.org/officeDocument/2006/relationships/image" Target="../media/image222.png"/><Relationship Id="rId7" Type="http://schemas.openxmlformats.org/officeDocument/2006/relationships/image" Target="../media/image236.png"/><Relationship Id="rId2" Type="http://schemas.openxmlformats.org/officeDocument/2006/relationships/image" Target="../media/image221.png"/><Relationship Id="rId1" Type="http://schemas.openxmlformats.org/officeDocument/2006/relationships/slideLayout" Target="../slideLayouts/slideLayout42.xml"/><Relationship Id="rId6" Type="http://schemas.openxmlformats.org/officeDocument/2006/relationships/image" Target="../media/image215.png"/><Relationship Id="rId5" Type="http://schemas.openxmlformats.org/officeDocument/2006/relationships/image" Target="../media/image140.png"/><Relationship Id="rId10" Type="http://schemas.openxmlformats.org/officeDocument/2006/relationships/image" Target="../media/image238.png"/><Relationship Id="rId4" Type="http://schemas.openxmlformats.org/officeDocument/2006/relationships/image" Target="../media/image223.png"/><Relationship Id="rId9" Type="http://schemas.openxmlformats.org/officeDocument/2006/relationships/hyperlink" Target="http://2.bp.blogspot.com/-v93bcubm_Cg/Vz_w2fNGB2I/AAAAAAAA6uY/zc9eh0nTW2YrW9P_q_5SpuefmCJWNKMQwCLcB/s800/document_syorui_fuutou.png"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35.xml"/><Relationship Id="rId4" Type="http://schemas.microsoft.com/office/2007/relationships/hdphoto" Target="../media/hdphoto2.wdp"/></Relationships>
</file>

<file path=ppt/slides/_rels/slide210.xml.rels><?xml version="1.0" encoding="UTF-8" standalone="yes"?>
<Relationships xmlns="http://schemas.openxmlformats.org/package/2006/relationships"><Relationship Id="rId2" Type="http://schemas.openxmlformats.org/officeDocument/2006/relationships/image" Target="../media/image239.emf"/><Relationship Id="rId1" Type="http://schemas.openxmlformats.org/officeDocument/2006/relationships/slideLayout" Target="../slideLayouts/slideLayout42.xml"/></Relationships>
</file>

<file path=ppt/slides/_rels/slide211.xml.rels><?xml version="1.0" encoding="UTF-8" standalone="yes"?>
<Relationships xmlns="http://schemas.openxmlformats.org/package/2006/relationships"><Relationship Id="rId8" Type="http://schemas.openxmlformats.org/officeDocument/2006/relationships/image" Target="../media/image245.png"/><Relationship Id="rId3" Type="http://schemas.microsoft.com/office/2007/relationships/hdphoto" Target="../media/hdphoto14.wdp"/><Relationship Id="rId7" Type="http://schemas.openxmlformats.org/officeDocument/2006/relationships/image" Target="../media/image244.png"/><Relationship Id="rId2" Type="http://schemas.openxmlformats.org/officeDocument/2006/relationships/image" Target="../media/image240.png"/><Relationship Id="rId1" Type="http://schemas.openxmlformats.org/officeDocument/2006/relationships/slideLayout" Target="../slideLayouts/slideLayout42.xml"/><Relationship Id="rId6" Type="http://schemas.openxmlformats.org/officeDocument/2006/relationships/image" Target="../media/image243.png"/><Relationship Id="rId11" Type="http://schemas.openxmlformats.org/officeDocument/2006/relationships/image" Target="../media/image246.png"/><Relationship Id="rId5" Type="http://schemas.openxmlformats.org/officeDocument/2006/relationships/image" Target="../media/image242.png"/><Relationship Id="rId10" Type="http://schemas.openxmlformats.org/officeDocument/2006/relationships/image" Target="../media/image218.png"/><Relationship Id="rId4" Type="http://schemas.openxmlformats.org/officeDocument/2006/relationships/image" Target="../media/image241.png"/><Relationship Id="rId9" Type="http://schemas.openxmlformats.org/officeDocument/2006/relationships/image" Target="../media/image90.wmf"/></Relationships>
</file>

<file path=ppt/slides/_rels/slide212.xml.rels><?xml version="1.0" encoding="UTF-8" standalone="yes"?>
<Relationships xmlns="http://schemas.openxmlformats.org/package/2006/relationships"><Relationship Id="rId3" Type="http://schemas.openxmlformats.org/officeDocument/2006/relationships/image" Target="../media/image218.png"/><Relationship Id="rId7" Type="http://schemas.openxmlformats.org/officeDocument/2006/relationships/image" Target="../media/image142.png"/><Relationship Id="rId2" Type="http://schemas.openxmlformats.org/officeDocument/2006/relationships/image" Target="../media/image90.wmf"/><Relationship Id="rId1" Type="http://schemas.openxmlformats.org/officeDocument/2006/relationships/slideLayout" Target="../slideLayouts/slideLayout42.xml"/><Relationship Id="rId6"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41.png"/><Relationship Id="rId4" Type="http://schemas.openxmlformats.org/officeDocument/2006/relationships/hyperlink" Target="http://1.bp.blogspot.com/-LSCklp2fqOI/Vkcaeten8KI/AAAAAAAA0cM/r_CPwIofBVQ/s800/dai_byouin2.png" TargetMode="External"/></Relationships>
</file>

<file path=ppt/slides/_rels/slide21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47.png"/><Relationship Id="rId1" Type="http://schemas.openxmlformats.org/officeDocument/2006/relationships/slideLayout" Target="../slideLayouts/slideLayout42.xml"/><Relationship Id="rId4" Type="http://schemas.openxmlformats.org/officeDocument/2006/relationships/image" Target="../media/image218.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5.xml.rels><?xml version="1.0" encoding="UTF-8" standalone="yes"?>
<Relationships xmlns="http://schemas.openxmlformats.org/package/2006/relationships"><Relationship Id="rId8" Type="http://schemas.openxmlformats.org/officeDocument/2006/relationships/image" Target="../media/image253.png"/><Relationship Id="rId3" Type="http://schemas.openxmlformats.org/officeDocument/2006/relationships/image" Target="../media/image249.png"/><Relationship Id="rId7" Type="http://schemas.openxmlformats.org/officeDocument/2006/relationships/hyperlink" Target="http://2.bp.blogspot.com/-fzcHF6qhtXE/UgsxdWs5r5I/AAAAAAAAXXw/UrXG_KQ7TEw/s800/job_nurse_man.png" TargetMode="External"/><Relationship Id="rId2" Type="http://schemas.openxmlformats.org/officeDocument/2006/relationships/image" Target="../media/image248.png"/><Relationship Id="rId1" Type="http://schemas.openxmlformats.org/officeDocument/2006/relationships/slideLayout" Target="../slideLayouts/slideLayout42.xml"/><Relationship Id="rId6" Type="http://schemas.openxmlformats.org/officeDocument/2006/relationships/image" Target="../media/image252.png"/><Relationship Id="rId5" Type="http://schemas.openxmlformats.org/officeDocument/2006/relationships/image" Target="../media/image251.png"/><Relationship Id="rId4" Type="http://schemas.openxmlformats.org/officeDocument/2006/relationships/image" Target="../media/image250.png"/><Relationship Id="rId9" Type="http://schemas.openxmlformats.org/officeDocument/2006/relationships/image" Target="../media/image254.png"/></Relationships>
</file>

<file path=ppt/slides/_rels/slide216.xml.rels><?xml version="1.0" encoding="UTF-8" standalone="yes"?>
<Relationships xmlns="http://schemas.openxmlformats.org/package/2006/relationships"><Relationship Id="rId3" Type="http://schemas.openxmlformats.org/officeDocument/2006/relationships/hyperlink" Target="http://2.bp.blogspot.com/-fzcHF6qhtXE/UgsxdWs5r5I/AAAAAAAAXXw/UrXG_KQ7TEw/s800/job_nurse_man.png" TargetMode="External"/><Relationship Id="rId2" Type="http://schemas.openxmlformats.org/officeDocument/2006/relationships/image" Target="../media/image218.png"/><Relationship Id="rId1" Type="http://schemas.openxmlformats.org/officeDocument/2006/relationships/slideLayout" Target="../slideLayouts/slideLayout42.xml"/><Relationship Id="rId4" Type="http://schemas.openxmlformats.org/officeDocument/2006/relationships/image" Target="../media/image219.png"/></Relationships>
</file>

<file path=ppt/slides/_rels/slide217.xml.rels><?xml version="1.0" encoding="UTF-8" standalone="yes"?>
<Relationships xmlns="http://schemas.openxmlformats.org/package/2006/relationships"><Relationship Id="rId3" Type="http://schemas.openxmlformats.org/officeDocument/2006/relationships/image" Target="../media/image211.WMF"/><Relationship Id="rId2" Type="http://schemas.openxmlformats.org/officeDocument/2006/relationships/image" Target="../media/image88.wmf"/><Relationship Id="rId1" Type="http://schemas.openxmlformats.org/officeDocument/2006/relationships/slideLayout" Target="../slideLayouts/slideLayout42.xml"/><Relationship Id="rId6" Type="http://schemas.openxmlformats.org/officeDocument/2006/relationships/image" Target="../media/image256.png"/><Relationship Id="rId5" Type="http://schemas.openxmlformats.org/officeDocument/2006/relationships/image" Target="../media/image89.wmf"/><Relationship Id="rId4" Type="http://schemas.openxmlformats.org/officeDocument/2006/relationships/image" Target="../media/image255.wmf"/></Relationships>
</file>

<file path=ppt/slides/_rels/slide218.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4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20.xml.rels><?xml version="1.0" encoding="UTF-8" standalone="yes"?>
<Relationships xmlns="http://schemas.openxmlformats.org/package/2006/relationships"><Relationship Id="rId8" Type="http://schemas.openxmlformats.org/officeDocument/2006/relationships/image" Target="../media/image261.png"/><Relationship Id="rId3" Type="http://schemas.openxmlformats.org/officeDocument/2006/relationships/image" Target="../media/image258.png"/><Relationship Id="rId7" Type="http://schemas.openxmlformats.org/officeDocument/2006/relationships/image" Target="../media/image260.png"/><Relationship Id="rId2" Type="http://schemas.openxmlformats.org/officeDocument/2006/relationships/notesSlide" Target="../notesSlides/notesSlide83.xml"/><Relationship Id="rId1" Type="http://schemas.openxmlformats.org/officeDocument/2006/relationships/slideLayout" Target="../slideLayouts/slideLayout42.xml"/><Relationship Id="rId6" Type="http://schemas.openxmlformats.org/officeDocument/2006/relationships/image" Target="../media/image232.png"/><Relationship Id="rId5" Type="http://schemas.openxmlformats.org/officeDocument/2006/relationships/hyperlink" Target="http://1.bp.blogspot.com/-WK8bF0PScz0/Ugsxcg6jwHI/AAAAAAAAXXY/e9VZyoP23zw/s800/job_doctor_woman.png" TargetMode="External"/><Relationship Id="rId10" Type="http://schemas.openxmlformats.org/officeDocument/2006/relationships/image" Target="../media/image263.png"/><Relationship Id="rId4" Type="http://schemas.openxmlformats.org/officeDocument/2006/relationships/image" Target="../media/image259.png"/><Relationship Id="rId9" Type="http://schemas.openxmlformats.org/officeDocument/2006/relationships/image" Target="../media/image262.pn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2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264.png"/><Relationship Id="rId1" Type="http://schemas.openxmlformats.org/officeDocument/2006/relationships/slideLayout" Target="../slideLayouts/slideLayout86.xml"/></Relationships>
</file>

<file path=ppt/slides/_rels/slide22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84.xml"/><Relationship Id="rId1" Type="http://schemas.openxmlformats.org/officeDocument/2006/relationships/slideLayout" Target="../slideLayouts/slideLayout80.xml"/></Relationships>
</file>

<file path=ppt/slides/_rels/slide224.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86.xml"/></Relationships>
</file>

<file path=ppt/slides/_rels/slide225.xml.rels><?xml version="1.0" encoding="UTF-8" standalone="yes"?>
<Relationships xmlns="http://schemas.openxmlformats.org/package/2006/relationships"><Relationship Id="rId3" Type="http://schemas.openxmlformats.org/officeDocument/2006/relationships/image" Target="../media/image265.png"/><Relationship Id="rId2" Type="http://schemas.openxmlformats.org/officeDocument/2006/relationships/image" Target="../media/image178.png"/><Relationship Id="rId1" Type="http://schemas.openxmlformats.org/officeDocument/2006/relationships/slideLayout" Target="../slideLayouts/slideLayout86.xml"/><Relationship Id="rId6" Type="http://schemas.openxmlformats.org/officeDocument/2006/relationships/image" Target="../media/image268.png"/><Relationship Id="rId5" Type="http://schemas.openxmlformats.org/officeDocument/2006/relationships/image" Target="../media/image267.png"/><Relationship Id="rId4" Type="http://schemas.openxmlformats.org/officeDocument/2006/relationships/image" Target="../media/image266.png"/></Relationships>
</file>

<file path=ppt/slides/_rels/slide226.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image" Target="../media/image269.png"/><Relationship Id="rId1" Type="http://schemas.openxmlformats.org/officeDocument/2006/relationships/slideLayout" Target="../slideLayouts/slideLayout86.xml"/><Relationship Id="rId5" Type="http://schemas.openxmlformats.org/officeDocument/2006/relationships/image" Target="../media/image110.emf"/><Relationship Id="rId4" Type="http://schemas.openxmlformats.org/officeDocument/2006/relationships/image" Target="../media/image271.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2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hyperlink" Target="http://2.bp.blogspot.com/-knX0k6MIJHw/VkcafLIVU7I/AAAAAAAA0cY/LBbWdQ8GaC8/s800/houmon_shinryou_doctor2.png" TargetMode="External"/><Relationship Id="rId1" Type="http://schemas.openxmlformats.org/officeDocument/2006/relationships/slideLayout" Target="../slideLayouts/slideLayout42.xml"/></Relationships>
</file>

<file path=ppt/slides/_rels/slide23.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35.xml"/></Relationships>
</file>

<file path=ppt/slides/_rels/slide230.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108.png"/><Relationship Id="rId1" Type="http://schemas.openxmlformats.org/officeDocument/2006/relationships/slideLayout" Target="../slideLayouts/slideLayout42.xml"/><Relationship Id="rId4" Type="http://schemas.openxmlformats.org/officeDocument/2006/relationships/image" Target="../media/image109.png"/></Relationships>
</file>

<file path=ppt/slides/_rels/slide231.xml.rels><?xml version="1.0" encoding="UTF-8" standalone="yes"?>
<Relationships xmlns="http://schemas.openxmlformats.org/package/2006/relationships"><Relationship Id="rId8" Type="http://schemas.openxmlformats.org/officeDocument/2006/relationships/image" Target="../media/image272.jpe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5.xml"/><Relationship Id="rId1" Type="http://schemas.openxmlformats.org/officeDocument/2006/relationships/slideLayout" Target="../slideLayouts/slideLayout8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 Id="rId9" Type="http://schemas.openxmlformats.org/officeDocument/2006/relationships/image" Target="../media/image273.jpe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42.xml"/><Relationship Id="rId4" Type="http://schemas.openxmlformats.org/officeDocument/2006/relationships/image" Target="../media/image135.png"/></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3.xml"/></Relationships>
</file>

<file path=ppt/slides/_rels/slide235.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80.wmf"/><Relationship Id="rId2" Type="http://schemas.openxmlformats.org/officeDocument/2006/relationships/image" Target="../media/image175.jpeg"/><Relationship Id="rId1" Type="http://schemas.openxmlformats.org/officeDocument/2006/relationships/slideLayout" Target="../slideLayouts/slideLayout86.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23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86.xml"/></Relationships>
</file>

<file path=ppt/slides/_rels/slide237.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86.xml"/></Relationships>
</file>

<file path=ppt/slides/_rels/slide23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277.png"/><Relationship Id="rId1" Type="http://schemas.openxmlformats.org/officeDocument/2006/relationships/slideLayout" Target="../slideLayouts/slideLayout8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0.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1.xml"/></Relationships>
</file>

<file path=ppt/slides/_rels/slide24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80.xml"/></Relationships>
</file>

<file path=ppt/slides/_rels/slide24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80.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86.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86.xml"/></Relationships>
</file>

<file path=ppt/slides/_rels/slide24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1.xml"/><Relationship Id="rId1" Type="http://schemas.openxmlformats.org/officeDocument/2006/relationships/slideLayout" Target="../slideLayouts/slideLayout86.xml"/><Relationship Id="rId4" Type="http://schemas.openxmlformats.org/officeDocument/2006/relationships/chart" Target="../charts/chart5.xml"/></Relationships>
</file>

<file path=ppt/slides/_rels/slide24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92.xml"/><Relationship Id="rId1" Type="http://schemas.openxmlformats.org/officeDocument/2006/relationships/slideLayout" Target="../slideLayouts/slideLayout86.xml"/><Relationship Id="rId4" Type="http://schemas.openxmlformats.org/officeDocument/2006/relationships/chart" Target="../charts/chart7.xml"/></Relationships>
</file>

<file path=ppt/slides/_rels/slide24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3.xml"/><Relationship Id="rId1" Type="http://schemas.openxmlformats.org/officeDocument/2006/relationships/slideLayout" Target="../slideLayouts/slideLayout86.xml"/><Relationship Id="rId4" Type="http://schemas.openxmlformats.org/officeDocument/2006/relationships/chart" Target="../charts/chart9.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8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8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5.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85.xml"/></Relationships>
</file>

<file path=ppt/slides/_rels/slide254.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99.xml"/><Relationship Id="rId1" Type="http://schemas.openxmlformats.org/officeDocument/2006/relationships/slideLayout" Target="../slideLayouts/slideLayout8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8.xml.rels><?xml version="1.0" encoding="UTF-8" standalone="yes"?>
<Relationships xmlns="http://schemas.openxmlformats.org/package/2006/relationships"><Relationship Id="rId3" Type="http://schemas.openxmlformats.org/officeDocument/2006/relationships/hyperlink" Target="http://1.bp.blogspot.com/-36NRZNqEOic/VGLMdNRQwUI/AAAAAAAApAw/NR_Q4VUF3wE/s800/kangoshi_kaigi.png" TargetMode="External"/><Relationship Id="rId2" Type="http://schemas.openxmlformats.org/officeDocument/2006/relationships/image" Target="../media/image278.jpeg"/><Relationship Id="rId1" Type="http://schemas.openxmlformats.org/officeDocument/2006/relationships/slideLayout" Target="../slideLayouts/slideLayout86.xml"/><Relationship Id="rId4" Type="http://schemas.openxmlformats.org/officeDocument/2006/relationships/image" Target="../media/image214.png"/></Relationships>
</file>

<file path=ppt/slides/_rels/slide259.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png"/><Relationship Id="rId1" Type="http://schemas.openxmlformats.org/officeDocument/2006/relationships/slideLayout" Target="../slideLayouts/slideLayout86.xml"/></Relationships>
</file>

<file path=ppt/slides/_rels/slide2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g"/><Relationship Id="rId1" Type="http://schemas.openxmlformats.org/officeDocument/2006/relationships/slideLayout" Target="../slideLayouts/slideLayout35.xml"/></Relationships>
</file>

<file path=ppt/slides/_rels/slide260.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81.png"/><Relationship Id="rId1" Type="http://schemas.openxmlformats.org/officeDocument/2006/relationships/slideLayout" Target="../slideLayouts/slideLayout42.xml"/></Relationships>
</file>

<file path=ppt/slides/_rels/slide261.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42.xml"/></Relationships>
</file>

<file path=ppt/slides/_rels/slide26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hyperlink" Target="http://2.bp.blogspot.com/-tWEXQoaJi2I/V1z9PlVwAeI/AAAAAAAA7QU/6J76Cp1CB-YtWLwHfcLFEWc7oIA8dRJlwCLcB/s800/medical_keikan_keibi_eiyou.png" TargetMode="External"/><Relationship Id="rId1" Type="http://schemas.openxmlformats.org/officeDocument/2006/relationships/slideLayout" Target="../slideLayouts/slideLayout86.xml"/></Relationships>
</file>

<file path=ppt/slides/_rels/slide263.xml.rels><?xml version="1.0" encoding="UTF-8" standalone="yes"?>
<Relationships xmlns="http://schemas.openxmlformats.org/package/2006/relationships"><Relationship Id="rId2" Type="http://schemas.openxmlformats.org/officeDocument/2006/relationships/image" Target="../media/image283.tmp"/><Relationship Id="rId1" Type="http://schemas.openxmlformats.org/officeDocument/2006/relationships/slideLayout" Target="../slideLayouts/slideLayout8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0.xml"/><Relationship Id="rId1" Type="http://schemas.openxmlformats.org/officeDocument/2006/relationships/slideLayout" Target="../slideLayouts/slideLayout85.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268.xml.rels><?xml version="1.0" encoding="UTF-8" standalone="yes"?>
<Relationships xmlns="http://schemas.openxmlformats.org/package/2006/relationships"><Relationship Id="rId8" Type="http://schemas.openxmlformats.org/officeDocument/2006/relationships/image" Target="../media/image290.png"/><Relationship Id="rId3" Type="http://schemas.openxmlformats.org/officeDocument/2006/relationships/image" Target="../media/image285.png"/><Relationship Id="rId7" Type="http://schemas.openxmlformats.org/officeDocument/2006/relationships/image" Target="../media/image289.png"/><Relationship Id="rId2" Type="http://schemas.openxmlformats.org/officeDocument/2006/relationships/image" Target="../media/image284.png"/><Relationship Id="rId1" Type="http://schemas.openxmlformats.org/officeDocument/2006/relationships/slideLayout" Target="../slideLayouts/slideLayout86.xml"/><Relationship Id="rId6" Type="http://schemas.openxmlformats.org/officeDocument/2006/relationships/image" Target="../media/image288.png"/><Relationship Id="rId5" Type="http://schemas.openxmlformats.org/officeDocument/2006/relationships/image" Target="../media/image287.png"/><Relationship Id="rId4" Type="http://schemas.openxmlformats.org/officeDocument/2006/relationships/image" Target="../media/image286.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35.xml"/></Relationships>
</file>

<file path=ppt/slides/_rels/slide270.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image" Target="../media/image291.png"/><Relationship Id="rId1" Type="http://schemas.openxmlformats.org/officeDocument/2006/relationships/slideLayout" Target="../slideLayouts/slideLayout86.xml"/><Relationship Id="rId6" Type="http://schemas.openxmlformats.org/officeDocument/2006/relationships/image" Target="../media/image295.png"/><Relationship Id="rId5" Type="http://schemas.openxmlformats.org/officeDocument/2006/relationships/image" Target="../media/image294.png"/><Relationship Id="rId4" Type="http://schemas.openxmlformats.org/officeDocument/2006/relationships/image" Target="../media/image293.pn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27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01.xml"/><Relationship Id="rId1" Type="http://schemas.openxmlformats.org/officeDocument/2006/relationships/slideLayout" Target="../slideLayouts/slideLayout80.xml"/><Relationship Id="rId4" Type="http://schemas.openxmlformats.org/officeDocument/2006/relationships/chart" Target="../charts/chart15.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0.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7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86.xml"/><Relationship Id="rId6" Type="http://schemas.openxmlformats.org/officeDocument/2006/relationships/image" Target="../media/image300.png"/><Relationship Id="rId5" Type="http://schemas.openxmlformats.org/officeDocument/2006/relationships/image" Target="../media/image299.png"/><Relationship Id="rId4" Type="http://schemas.openxmlformats.org/officeDocument/2006/relationships/image" Target="../media/image298.png"/></Relationships>
</file>

<file path=ppt/slides/_rels/slide279.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image" Target="../media/image301.png"/><Relationship Id="rId1" Type="http://schemas.openxmlformats.org/officeDocument/2006/relationships/slideLayout" Target="../slideLayouts/slideLayout86.xml"/><Relationship Id="rId5" Type="http://schemas.openxmlformats.org/officeDocument/2006/relationships/image" Target="../media/image304.png"/><Relationship Id="rId4" Type="http://schemas.openxmlformats.org/officeDocument/2006/relationships/image" Target="../media/image303.png"/></Relationships>
</file>

<file path=ppt/slides/_rels/slide28.xml.rels><?xml version="1.0" encoding="UTF-8" standalone="yes"?>
<Relationships xmlns="http://schemas.openxmlformats.org/package/2006/relationships"><Relationship Id="rId8" Type="http://schemas.openxmlformats.org/officeDocument/2006/relationships/image" Target="../media/image19.png"/><Relationship Id="rId3" Type="http://schemas.microsoft.com/office/2007/relationships/hdphoto" Target="../media/hdphoto3.wdp"/><Relationship Id="rId7" Type="http://schemas.microsoft.com/office/2007/relationships/hdphoto" Target="../media/hdphoto5.wdp"/><Relationship Id="rId2" Type="http://schemas.openxmlformats.org/officeDocument/2006/relationships/image" Target="../media/image16.png"/><Relationship Id="rId1" Type="http://schemas.openxmlformats.org/officeDocument/2006/relationships/slideLayout" Target="../slideLayouts/slideLayout35.xml"/><Relationship Id="rId6" Type="http://schemas.openxmlformats.org/officeDocument/2006/relationships/image" Target="../media/image18.png"/><Relationship Id="rId5" Type="http://schemas.microsoft.com/office/2007/relationships/hdphoto" Target="../media/hdphoto4.wdp"/><Relationship Id="rId10" Type="http://schemas.openxmlformats.org/officeDocument/2006/relationships/image" Target="../media/image20.png"/><Relationship Id="rId4" Type="http://schemas.openxmlformats.org/officeDocument/2006/relationships/image" Target="../media/image17.png"/><Relationship Id="rId9" Type="http://schemas.microsoft.com/office/2007/relationships/hdphoto" Target="../media/hdphoto6.wdp"/></Relationships>
</file>

<file path=ppt/slides/_rels/slide280.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image" Target="../media/image305.png"/><Relationship Id="rId1" Type="http://schemas.openxmlformats.org/officeDocument/2006/relationships/slideLayout" Target="../slideLayouts/slideLayout86.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0.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0.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6.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image" Target="../media/image307.png"/><Relationship Id="rId1" Type="http://schemas.openxmlformats.org/officeDocument/2006/relationships/slideLayout" Target="../slideLayouts/slideLayout4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1.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image" Target="../media/image309.png"/><Relationship Id="rId1" Type="http://schemas.openxmlformats.org/officeDocument/2006/relationships/slideLayout" Target="../slideLayouts/slideLayout42.xml"/><Relationship Id="rId5" Type="http://schemas.openxmlformats.org/officeDocument/2006/relationships/image" Target="../media/image312.png"/><Relationship Id="rId4" Type="http://schemas.openxmlformats.org/officeDocument/2006/relationships/image" Target="../media/image311.png"/></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3.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313.png"/><Relationship Id="rId2" Type="http://schemas.openxmlformats.org/officeDocument/2006/relationships/diagramData" Target="../diagrams/data2.xml"/><Relationship Id="rId1" Type="http://schemas.openxmlformats.org/officeDocument/2006/relationships/slideLayout" Target="../slideLayouts/slideLayout4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4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41.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5.xml"/></Relationships>
</file>

<file path=ppt/slides/_rels/slide300.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109.xml"/><Relationship Id="rId1" Type="http://schemas.openxmlformats.org/officeDocument/2006/relationships/slideLayout" Target="../slideLayouts/slideLayout36.xml"/></Relationships>
</file>

<file path=ppt/slides/_rels/slide301.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42.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302.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318.png"/><Relationship Id="rId2" Type="http://schemas.openxmlformats.org/officeDocument/2006/relationships/image" Target="../media/image315.png"/><Relationship Id="rId1" Type="http://schemas.openxmlformats.org/officeDocument/2006/relationships/slideLayout" Target="../slideLayouts/slideLayout86.xml"/><Relationship Id="rId6" Type="http://schemas.openxmlformats.org/officeDocument/2006/relationships/hyperlink" Target="http://4.bp.blogspot.com/-w479PzxVHA8/V1z9Kq-uRzI/AAAAAAAA7Ps/JfchSeRC-Rc8wT3Gi1OvoB8--89Ux370QCLcB/s800/iryou_doctor_nurse_jimu.png" TargetMode="External"/><Relationship Id="rId5" Type="http://schemas.openxmlformats.org/officeDocument/2006/relationships/image" Target="../media/image317.png"/><Relationship Id="rId4" Type="http://schemas.openxmlformats.org/officeDocument/2006/relationships/hyperlink" Target="http://1.bp.blogspot.com/-36NRZNqEOic/VGLMdNRQwUI/AAAAAAAApAw/NR_Q4VUF3wE/s800/kangoshi_kaigi.png" TargetMode="Externa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86.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86.xml"/></Relationships>
</file>

<file path=ppt/slides/_rels/slide305.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24.png"/><Relationship Id="rId7" Type="http://schemas.openxmlformats.org/officeDocument/2006/relationships/image" Target="../media/image128.png"/><Relationship Id="rId2" Type="http://schemas.openxmlformats.org/officeDocument/2006/relationships/image" Target="../media/image123.png"/><Relationship Id="rId1" Type="http://schemas.openxmlformats.org/officeDocument/2006/relationships/slideLayout" Target="../slideLayouts/slideLayout86.xml"/><Relationship Id="rId6" Type="http://schemas.openxmlformats.org/officeDocument/2006/relationships/image" Target="../media/image127.png"/><Relationship Id="rId5" Type="http://schemas.openxmlformats.org/officeDocument/2006/relationships/image" Target="../media/image126.png"/><Relationship Id="rId10" Type="http://schemas.openxmlformats.org/officeDocument/2006/relationships/image" Target="../media/image131.png"/><Relationship Id="rId4" Type="http://schemas.openxmlformats.org/officeDocument/2006/relationships/image" Target="../media/image125.png"/><Relationship Id="rId9" Type="http://schemas.openxmlformats.org/officeDocument/2006/relationships/image" Target="../media/image130.png"/></Relationships>
</file>

<file path=ppt/slides/_rels/slide30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13.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308.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108.png"/><Relationship Id="rId1" Type="http://schemas.openxmlformats.org/officeDocument/2006/relationships/slideLayout" Target="../slideLayouts/slideLayout42.xml"/><Relationship Id="rId6" Type="http://schemas.openxmlformats.org/officeDocument/2006/relationships/image" Target="../media/image320.png"/><Relationship Id="rId5" Type="http://schemas.openxmlformats.org/officeDocument/2006/relationships/image" Target="../media/image119.png"/><Relationship Id="rId4" Type="http://schemas.openxmlformats.org/officeDocument/2006/relationships/image" Target="../media/image103.png"/></Relationships>
</file>

<file path=ppt/slides/_rels/slide309.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218.png"/><Relationship Id="rId7" Type="http://schemas.openxmlformats.org/officeDocument/2006/relationships/image" Target="../media/image87.wmf"/><Relationship Id="rId12" Type="http://schemas.openxmlformats.org/officeDocument/2006/relationships/image" Target="../media/image232.png"/><Relationship Id="rId2" Type="http://schemas.openxmlformats.org/officeDocument/2006/relationships/notesSlide" Target="../notesSlides/notesSlide114.xml"/><Relationship Id="rId1" Type="http://schemas.openxmlformats.org/officeDocument/2006/relationships/slideLayout" Target="../slideLayouts/slideLayout42.xml"/><Relationship Id="rId6" Type="http://schemas.openxmlformats.org/officeDocument/2006/relationships/image" Target="../media/image86.wmf"/><Relationship Id="rId11" Type="http://schemas.openxmlformats.org/officeDocument/2006/relationships/hyperlink" Target="http://1.bp.blogspot.com/-WK8bF0PScz0/Ugsxcg6jwHI/AAAAAAAAXXY/e9VZyoP23zw/s800/job_doctor_woman.png" TargetMode="External"/><Relationship Id="rId5" Type="http://schemas.openxmlformats.org/officeDocument/2006/relationships/image" Target="../media/image85.wmf"/><Relationship Id="rId10" Type="http://schemas.openxmlformats.org/officeDocument/2006/relationships/image" Target="../media/image94.gif"/><Relationship Id="rId4" Type="http://schemas.openxmlformats.org/officeDocument/2006/relationships/image" Target="../media/image92.wmf"/><Relationship Id="rId9" Type="http://schemas.openxmlformats.org/officeDocument/2006/relationships/image" Target="../media/image99.png"/></Relationships>
</file>

<file path=ppt/slides/_rels/slide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35.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2.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2.xml"/></Relationships>
</file>

<file path=ppt/slides/_rels/slide312.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117.xml"/><Relationship Id="rId1" Type="http://schemas.openxmlformats.org/officeDocument/2006/relationships/slideLayout" Target="../slideLayouts/slideLayout86.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14.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180.wmf"/><Relationship Id="rId1" Type="http://schemas.openxmlformats.org/officeDocument/2006/relationships/slideLayout" Target="../slideLayouts/slideLayout86.xml"/><Relationship Id="rId5" Type="http://schemas.microsoft.com/office/2007/relationships/hdphoto" Target="../media/hdphoto15.wdp"/><Relationship Id="rId4" Type="http://schemas.openxmlformats.org/officeDocument/2006/relationships/image" Target="../media/image322.png"/></Relationships>
</file>

<file path=ppt/slides/_rels/slide315.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323.png"/><Relationship Id="rId1" Type="http://schemas.openxmlformats.org/officeDocument/2006/relationships/slideLayout" Target="../slideLayouts/slideLayout86.xml"/><Relationship Id="rId5" Type="http://schemas.openxmlformats.org/officeDocument/2006/relationships/image" Target="../media/image214.png"/><Relationship Id="rId4" Type="http://schemas.openxmlformats.org/officeDocument/2006/relationships/hyperlink" Target="http://1.bp.blogspot.com/-36NRZNqEOic/VGLMdNRQwUI/AAAAAAAApAw/NR_Q4VUF3wE/s800/kangoshi_kaigi.png" TargetMode="External"/></Relationships>
</file>

<file path=ppt/slides/_rels/slide31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18.xml"/><Relationship Id="rId1" Type="http://schemas.openxmlformats.org/officeDocument/2006/relationships/slideLayout" Target="../slideLayouts/slideLayout37.xml"/><Relationship Id="rId6" Type="http://schemas.openxmlformats.org/officeDocument/2006/relationships/image" Target="../media/image211.WMF"/><Relationship Id="rId5" Type="http://schemas.openxmlformats.org/officeDocument/2006/relationships/image" Target="../media/image325.wmf"/><Relationship Id="rId4" Type="http://schemas.openxmlformats.org/officeDocument/2006/relationships/image" Target="../media/image324.png"/></Relationships>
</file>

<file path=ppt/slides/_rels/slide317.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image" Target="../media/image326.png"/><Relationship Id="rId1" Type="http://schemas.openxmlformats.org/officeDocument/2006/relationships/slideLayout" Target="../slideLayouts/slideLayout42.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35.xml"/></Relationships>
</file>

<file path=ppt/slides/_rels/slide320.xml.rels><?xml version="1.0" encoding="UTF-8" standalone="yes"?>
<Relationships xmlns="http://schemas.openxmlformats.org/package/2006/relationships"><Relationship Id="rId8" Type="http://schemas.openxmlformats.org/officeDocument/2006/relationships/image" Target="../media/image332.png"/><Relationship Id="rId3" Type="http://schemas.openxmlformats.org/officeDocument/2006/relationships/image" Target="../media/image330.png"/><Relationship Id="rId7" Type="http://schemas.openxmlformats.org/officeDocument/2006/relationships/image" Target="../media/image214.png"/><Relationship Id="rId2" Type="http://schemas.openxmlformats.org/officeDocument/2006/relationships/image" Target="../media/image329.png"/><Relationship Id="rId1" Type="http://schemas.openxmlformats.org/officeDocument/2006/relationships/slideLayout" Target="../slideLayouts/slideLayout42.xml"/><Relationship Id="rId6" Type="http://schemas.openxmlformats.org/officeDocument/2006/relationships/hyperlink" Target="http://1.bp.blogspot.com/-36NRZNqEOic/VGLMdNRQwUI/AAAAAAAApAw/NR_Q4VUF3wE/s800/kangoshi_kaigi.png" TargetMode="External"/><Relationship Id="rId5" Type="http://schemas.openxmlformats.org/officeDocument/2006/relationships/image" Target="../media/image331.png"/><Relationship Id="rId4" Type="http://schemas.openxmlformats.org/officeDocument/2006/relationships/image" Target="../media/image184.pn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image" Target="../media/image333.png"/><Relationship Id="rId1" Type="http://schemas.openxmlformats.org/officeDocument/2006/relationships/slideLayout" Target="../slideLayouts/slideLayout86.xml"/><Relationship Id="rId5" Type="http://schemas.openxmlformats.org/officeDocument/2006/relationships/chart" Target="../charts/chart18.xml"/><Relationship Id="rId4" Type="http://schemas.openxmlformats.org/officeDocument/2006/relationships/chart" Target="../charts/chart17.xml"/></Relationships>
</file>

<file path=ppt/slides/_rels/slide32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image" Target="../media/image334.png"/><Relationship Id="rId1" Type="http://schemas.openxmlformats.org/officeDocument/2006/relationships/slideLayout" Target="../slideLayouts/slideLayout86.xml"/><Relationship Id="rId6" Type="http://schemas.openxmlformats.org/officeDocument/2006/relationships/image" Target="../media/image338.png"/><Relationship Id="rId5" Type="http://schemas.openxmlformats.org/officeDocument/2006/relationships/image" Target="../media/image337.png"/><Relationship Id="rId4" Type="http://schemas.openxmlformats.org/officeDocument/2006/relationships/image" Target="../media/image336.png"/></Relationships>
</file>

<file path=ppt/slides/_rels/slide324.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122.xml"/><Relationship Id="rId1" Type="http://schemas.openxmlformats.org/officeDocument/2006/relationships/slideLayout" Target="../slideLayouts/slideLayout1.xml"/><Relationship Id="rId4" Type="http://schemas.openxmlformats.org/officeDocument/2006/relationships/image" Target="../media/image340.png"/></Relationships>
</file>

<file path=ppt/slides/_rels/slide325.xml.rels><?xml version="1.0" encoding="UTF-8" standalone="yes"?>
<Relationships xmlns="http://schemas.openxmlformats.org/package/2006/relationships"><Relationship Id="rId2" Type="http://schemas.openxmlformats.org/officeDocument/2006/relationships/image" Target="../media/image341.emf"/><Relationship Id="rId1" Type="http://schemas.openxmlformats.org/officeDocument/2006/relationships/slideLayout" Target="../slideLayouts/slideLayout86.xml"/></Relationships>
</file>

<file path=ppt/slides/_rels/slide326.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image" Target="../media/image107.png"/><Relationship Id="rId7" Type="http://schemas.openxmlformats.org/officeDocument/2006/relationships/image" Target="../media/image156.png"/><Relationship Id="rId2" Type="http://schemas.openxmlformats.org/officeDocument/2006/relationships/image" Target="../media/image154.png"/><Relationship Id="rId1" Type="http://schemas.openxmlformats.org/officeDocument/2006/relationships/slideLayout" Target="../slideLayouts/slideLayout86.xml"/><Relationship Id="rId6" Type="http://schemas.openxmlformats.org/officeDocument/2006/relationships/image" Target="../media/image109.png"/><Relationship Id="rId11" Type="http://schemas.openxmlformats.org/officeDocument/2006/relationships/image" Target="../media/image106.png"/><Relationship Id="rId5" Type="http://schemas.openxmlformats.org/officeDocument/2006/relationships/image" Target="../media/image155.png"/><Relationship Id="rId10" Type="http://schemas.openxmlformats.org/officeDocument/2006/relationships/image" Target="../media/image105.png"/><Relationship Id="rId4" Type="http://schemas.openxmlformats.org/officeDocument/2006/relationships/image" Target="../media/image104.png"/><Relationship Id="rId9" Type="http://schemas.openxmlformats.org/officeDocument/2006/relationships/image" Target="../media/image158.png"/></Relationships>
</file>

<file path=ppt/slides/_rels/slide327.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8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35.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1.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image" Target="../media/image342.png"/><Relationship Id="rId1" Type="http://schemas.openxmlformats.org/officeDocument/2006/relationships/slideLayout" Target="../slideLayouts/slideLayout86.xml"/><Relationship Id="rId5" Type="http://schemas.openxmlformats.org/officeDocument/2006/relationships/image" Target="../media/image345.png"/><Relationship Id="rId4" Type="http://schemas.openxmlformats.org/officeDocument/2006/relationships/image" Target="../media/image344.pn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3.xml.rels><?xml version="1.0" encoding="UTF-8" standalone="yes"?>
<Relationships xmlns="http://schemas.openxmlformats.org/package/2006/relationships"><Relationship Id="rId8" Type="http://schemas.openxmlformats.org/officeDocument/2006/relationships/image" Target="../media/image184.png"/><Relationship Id="rId3" Type="http://schemas.openxmlformats.org/officeDocument/2006/relationships/image" Target="../media/image232.png"/><Relationship Id="rId7" Type="http://schemas.openxmlformats.org/officeDocument/2006/relationships/image" Target="../media/image330.png"/><Relationship Id="rId2" Type="http://schemas.openxmlformats.org/officeDocument/2006/relationships/hyperlink" Target="http://1.bp.blogspot.com/-WK8bF0PScz0/Ugsxcg6jwHI/AAAAAAAAXXY/e9VZyoP23zw/s800/job_doctor_woman.png" TargetMode="External"/><Relationship Id="rId1" Type="http://schemas.openxmlformats.org/officeDocument/2006/relationships/slideLayout" Target="../slideLayouts/slideLayout86.xml"/><Relationship Id="rId6" Type="http://schemas.openxmlformats.org/officeDocument/2006/relationships/image" Target="../media/image348.png"/><Relationship Id="rId5" Type="http://schemas.openxmlformats.org/officeDocument/2006/relationships/image" Target="../media/image347.png"/><Relationship Id="rId10" Type="http://schemas.openxmlformats.org/officeDocument/2006/relationships/image" Target="../media/image350.png"/><Relationship Id="rId4" Type="http://schemas.openxmlformats.org/officeDocument/2006/relationships/image" Target="../media/image346.png"/><Relationship Id="rId9" Type="http://schemas.openxmlformats.org/officeDocument/2006/relationships/image" Target="../media/image349.png"/></Relationships>
</file>

<file path=ppt/slides/_rels/slide334.xml.rels><?xml version="1.0" encoding="UTF-8" standalone="yes"?>
<Relationships xmlns="http://schemas.openxmlformats.org/package/2006/relationships"><Relationship Id="rId2" Type="http://schemas.openxmlformats.org/officeDocument/2006/relationships/image" Target="../media/image351.png"/><Relationship Id="rId1" Type="http://schemas.openxmlformats.org/officeDocument/2006/relationships/slideLayout" Target="../slideLayouts/slideLayout42.xml"/></Relationships>
</file>

<file path=ppt/slides/_rels/slide335.xml.rels><?xml version="1.0" encoding="UTF-8" standalone="yes"?>
<Relationships xmlns="http://schemas.openxmlformats.org/package/2006/relationships"><Relationship Id="rId8" Type="http://schemas.openxmlformats.org/officeDocument/2006/relationships/diagramQuickStyle" Target="../diagrams/quickStyle3.xml"/><Relationship Id="rId3" Type="http://schemas.openxmlformats.org/officeDocument/2006/relationships/image" Target="../media/image352.png"/><Relationship Id="rId7" Type="http://schemas.openxmlformats.org/officeDocument/2006/relationships/diagramLayout" Target="../diagrams/layout3.xml"/><Relationship Id="rId12" Type="http://schemas.openxmlformats.org/officeDocument/2006/relationships/image" Target="../media/image354.png"/><Relationship Id="rId2" Type="http://schemas.openxmlformats.org/officeDocument/2006/relationships/notesSlide" Target="../notesSlides/notesSlide123.xml"/><Relationship Id="rId1" Type="http://schemas.openxmlformats.org/officeDocument/2006/relationships/slideLayout" Target="../slideLayouts/slideLayout42.xml"/><Relationship Id="rId6" Type="http://schemas.openxmlformats.org/officeDocument/2006/relationships/diagramData" Target="../diagrams/data3.xml"/><Relationship Id="rId11" Type="http://schemas.openxmlformats.org/officeDocument/2006/relationships/image" Target="../media/image353.png"/><Relationship Id="rId5" Type="http://schemas.openxmlformats.org/officeDocument/2006/relationships/image" Target="../media/image232.png"/><Relationship Id="rId10" Type="http://schemas.microsoft.com/office/2007/relationships/diagramDrawing" Target="../diagrams/drawing3.xml"/><Relationship Id="rId4" Type="http://schemas.openxmlformats.org/officeDocument/2006/relationships/hyperlink" Target="http://1.bp.blogspot.com/-WK8bF0PScz0/Ugsxcg6jwHI/AAAAAAAAXXY/e9VZyoP23zw/s800/job_doctor_woman.png" TargetMode="External"/><Relationship Id="rId9" Type="http://schemas.openxmlformats.org/officeDocument/2006/relationships/diagramColors" Target="../diagrams/colors3.xml"/></Relationships>
</file>

<file path=ppt/slides/_rels/slide336.xml.rels><?xml version="1.0" encoding="UTF-8" standalone="yes"?>
<Relationships xmlns="http://schemas.openxmlformats.org/package/2006/relationships"><Relationship Id="rId8" Type="http://schemas.openxmlformats.org/officeDocument/2006/relationships/image" Target="../media/image359.png"/><Relationship Id="rId3" Type="http://schemas.openxmlformats.org/officeDocument/2006/relationships/image" Target="../media/image356.png"/><Relationship Id="rId7" Type="http://schemas.openxmlformats.org/officeDocument/2006/relationships/image" Target="../media/image358.png"/><Relationship Id="rId2" Type="http://schemas.openxmlformats.org/officeDocument/2006/relationships/image" Target="../media/image355.png"/><Relationship Id="rId1" Type="http://schemas.openxmlformats.org/officeDocument/2006/relationships/slideLayout" Target="../slideLayouts/slideLayout42.xml"/><Relationship Id="rId6" Type="http://schemas.openxmlformats.org/officeDocument/2006/relationships/image" Target="../media/image184.png"/><Relationship Id="rId5" Type="http://schemas.openxmlformats.org/officeDocument/2006/relationships/image" Target="../media/image330.png"/><Relationship Id="rId4" Type="http://schemas.openxmlformats.org/officeDocument/2006/relationships/image" Target="../media/image357.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5.xml"/><Relationship Id="rId1" Type="http://schemas.openxmlformats.org/officeDocument/2006/relationships/vmlDrawing" Target="../drawings/vmlDrawing1.vml"/><Relationship Id="rId5" Type="http://schemas.openxmlformats.org/officeDocument/2006/relationships/image" Target="../media/image27.emf"/><Relationship Id="rId4" Type="http://schemas.openxmlformats.org/officeDocument/2006/relationships/oleObject" Target="file:///\\JMASV\seisaku\100_&#65340;&#12456;&#12463;&#12475;&#12523;&#65286;PPT&#32032;&#26448;&#65295;\&#12456;&#12463;&#12475;&#12523;\&#22269;&#27665;&#21307;&#30274;&#36027;&#12398;&#27083;&#25104;.xls!2017!%5b&#22269;&#27665;&#21307;&#30274;&#36027;&#12398;&#27083;&#25104;.xls%5d2017%20&#12464;&#12521;&#12501;%201" TargetMode="Externa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86.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44.xml.rels><?xml version="1.0" encoding="UTF-8" standalone="yes"?>
<Relationships xmlns="http://schemas.openxmlformats.org/package/2006/relationships"><Relationship Id="rId2" Type="http://schemas.openxmlformats.org/officeDocument/2006/relationships/image" Target="../media/image361.png"/><Relationship Id="rId1" Type="http://schemas.openxmlformats.org/officeDocument/2006/relationships/slideLayout" Target="../slideLayouts/slideLayout42.xml"/></Relationships>
</file>

<file path=ppt/slides/_rels/slide345.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42.xml"/></Relationships>
</file>

<file path=ppt/slides/_rels/slide346.xml.rels><?xml version="1.0" encoding="UTF-8" standalone="yes"?>
<Relationships xmlns="http://schemas.openxmlformats.org/package/2006/relationships"><Relationship Id="rId2" Type="http://schemas.openxmlformats.org/officeDocument/2006/relationships/image" Target="../media/image362.png"/><Relationship Id="rId1" Type="http://schemas.openxmlformats.org/officeDocument/2006/relationships/slideLayout" Target="../slideLayouts/slideLayout42.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6.xml"/></Relationships>
</file>

<file path=ppt/slides/_rels/slide348.xml.rels><?xml version="1.0" encoding="UTF-8" standalone="yes"?>
<Relationships xmlns="http://schemas.openxmlformats.org/package/2006/relationships"><Relationship Id="rId2" Type="http://schemas.openxmlformats.org/officeDocument/2006/relationships/image" Target="../media/image363.png"/><Relationship Id="rId1" Type="http://schemas.openxmlformats.org/officeDocument/2006/relationships/slideLayout" Target="../slideLayouts/slideLayout4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35.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5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chart" Target="../charts/chart19.xml"/><Relationship Id="rId1" Type="http://schemas.openxmlformats.org/officeDocument/2006/relationships/slideLayout" Target="../slideLayouts/slideLayout42.xml"/><Relationship Id="rId6" Type="http://schemas.openxmlformats.org/officeDocument/2006/relationships/image" Target="../media/image146.png"/><Relationship Id="rId5" Type="http://schemas.openxmlformats.org/officeDocument/2006/relationships/image" Target="../media/image145.png"/><Relationship Id="rId4" Type="http://schemas.openxmlformats.org/officeDocument/2006/relationships/image" Target="../media/image144.png"/></Relationships>
</file>

<file path=ppt/slides/_rels/slide353.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36.png"/><Relationship Id="rId7" Type="http://schemas.openxmlformats.org/officeDocument/2006/relationships/image" Target="../media/image139.png"/><Relationship Id="rId12" Type="http://schemas.openxmlformats.org/officeDocument/2006/relationships/image" Target="../media/image142.png"/><Relationship Id="rId2" Type="http://schemas.openxmlformats.org/officeDocument/2006/relationships/hyperlink" Target="http://2.bp.blogspot.com/-v93bcubm_Cg/Vz_w2fNGB2I/AAAAAAAA6uY/zc9eh0nTW2YrW9P_q_5SpuefmCJWNKMQwCLcB/s800/document_syorui_fuutou.png" TargetMode="External"/><Relationship Id="rId1" Type="http://schemas.openxmlformats.org/officeDocument/2006/relationships/slideLayout" Target="../slideLayouts/slideLayout86.xml"/><Relationship Id="rId6" Type="http://schemas.openxmlformats.org/officeDocument/2006/relationships/image" Target="../media/image138.png"/><Relationship Id="rId11" Type="http://schemas.openxmlformats.org/officeDocument/2006/relationships/hyperlink" Target="http://1.bp.blogspot.com/-aa8DuSxqUvY/UgsxcYkGbFI/AAAAAAAAXXU/SsPSIQU5jGE/s800/job_doctor.png" TargetMode="External"/><Relationship Id="rId5" Type="http://schemas.openxmlformats.org/officeDocument/2006/relationships/image" Target="../media/image137.png"/><Relationship Id="rId10" Type="http://schemas.openxmlformats.org/officeDocument/2006/relationships/image" Target="../media/image141.png"/><Relationship Id="rId4" Type="http://schemas.openxmlformats.org/officeDocument/2006/relationships/hyperlink" Target="http://1.bp.blogspot.com/-XKTafTy2_Bw/UOKDYzJbICI/AAAAAAAAKNY/tTeng5oVcJk/s1600/school.png" TargetMode="External"/><Relationship Id="rId9" Type="http://schemas.openxmlformats.org/officeDocument/2006/relationships/hyperlink" Target="http://1.bp.blogspot.com/-LSCklp2fqOI/Vkcaeten8KI/AAAAAAAA0cM/r_CPwIofBVQ/s800/dai_byouin2.png"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86.xml"/></Relationships>
</file>

<file path=ppt/slides/_rels/slide355.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image" Target="../media/image366.png"/><Relationship Id="rId1" Type="http://schemas.openxmlformats.org/officeDocument/2006/relationships/slideLayout" Target="../slideLayouts/slideLayout86.xml"/></Relationships>
</file>

<file path=ppt/slides/_rels/slide356.xml.rels><?xml version="1.0" encoding="UTF-8" standalone="yes"?>
<Relationships xmlns="http://schemas.openxmlformats.org/package/2006/relationships"><Relationship Id="rId3" Type="http://schemas.openxmlformats.org/officeDocument/2006/relationships/image" Target="../media/image322.png"/><Relationship Id="rId7" Type="http://schemas.openxmlformats.org/officeDocument/2006/relationships/image" Target="../media/image369.png"/><Relationship Id="rId2" Type="http://schemas.openxmlformats.org/officeDocument/2006/relationships/image" Target="../media/image148.png"/><Relationship Id="rId1" Type="http://schemas.openxmlformats.org/officeDocument/2006/relationships/slideLayout" Target="../slideLayouts/slideLayout86.xml"/><Relationship Id="rId6" Type="http://schemas.openxmlformats.org/officeDocument/2006/relationships/image" Target="../media/image368.png"/><Relationship Id="rId5" Type="http://schemas.openxmlformats.org/officeDocument/2006/relationships/image" Target="../media/image180.wmf"/><Relationship Id="rId4" Type="http://schemas.microsoft.com/office/2007/relationships/hdphoto" Target="../media/hdphoto15.wdp"/></Relationships>
</file>

<file path=ppt/slides/_rels/slide357.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148.png"/><Relationship Id="rId7" Type="http://schemas.openxmlformats.org/officeDocument/2006/relationships/image" Target="../media/image152.png"/><Relationship Id="rId2" Type="http://schemas.openxmlformats.org/officeDocument/2006/relationships/image" Target="../media/image147.png"/><Relationship Id="rId1" Type="http://schemas.openxmlformats.org/officeDocument/2006/relationships/slideLayout" Target="../slideLayouts/slideLayout86.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149.png"/></Relationships>
</file>

<file path=ppt/slides/_rels/slide35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27.xml"/><Relationship Id="rId1" Type="http://schemas.openxmlformats.org/officeDocument/2006/relationships/slideLayout" Target="../slideLayouts/slideLayout42.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8.png"/></Relationships>
</file>

<file path=ppt/slides/_rels/slide359.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86.xml"/><Relationship Id="rId4" Type="http://schemas.openxmlformats.org/officeDocument/2006/relationships/image" Target="../media/image112.em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60.xml.rels><?xml version="1.0" encoding="UTF-8" standalone="yes"?>
<Relationships xmlns="http://schemas.openxmlformats.org/package/2006/relationships"><Relationship Id="rId3" Type="http://schemas.openxmlformats.org/officeDocument/2006/relationships/image" Target="../media/image371.png"/><Relationship Id="rId7" Type="http://schemas.openxmlformats.org/officeDocument/2006/relationships/image" Target="../media/image180.wmf"/><Relationship Id="rId2" Type="http://schemas.openxmlformats.org/officeDocument/2006/relationships/image" Target="../media/image370.jpeg"/><Relationship Id="rId1" Type="http://schemas.openxmlformats.org/officeDocument/2006/relationships/slideLayout" Target="../slideLayouts/slideLayout86.xml"/><Relationship Id="rId6" Type="http://schemas.openxmlformats.org/officeDocument/2006/relationships/image" Target="../media/image373.png"/><Relationship Id="rId5" Type="http://schemas.openxmlformats.org/officeDocument/2006/relationships/image" Target="../media/image178.png"/><Relationship Id="rId4" Type="http://schemas.openxmlformats.org/officeDocument/2006/relationships/image" Target="../media/image372.png"/></Relationships>
</file>

<file path=ppt/slides/_rels/slide361.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86.xml"/></Relationships>
</file>

<file path=ppt/slides/_rels/slide362.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hyperlink" Target="http://2.bp.blogspot.com/-LOjEN9FxWD0/WI1zI6HDEFI/AAAAAAABBWs/y_IOFjlzqB8aOzKFev9mUgs7jhk3d1EZwCLcB/s800/car_side_kyukyusya.png" TargetMode="External"/><Relationship Id="rId1" Type="http://schemas.openxmlformats.org/officeDocument/2006/relationships/slideLayout" Target="../slideLayouts/slideLayout86.xml"/></Relationships>
</file>

<file path=ppt/slides/_rels/slide363.xml.rels><?xml version="1.0" encoding="UTF-8" standalone="yes"?>
<Relationships xmlns="http://schemas.openxmlformats.org/package/2006/relationships"><Relationship Id="rId3" Type="http://schemas.openxmlformats.org/officeDocument/2006/relationships/image" Target="../media/image374.png"/><Relationship Id="rId7" Type="http://schemas.openxmlformats.org/officeDocument/2006/relationships/image" Target="../media/image203.png"/><Relationship Id="rId2" Type="http://schemas.openxmlformats.org/officeDocument/2006/relationships/hyperlink" Target="http://2.bp.blogspot.com/-LOjEN9FxWD0/WI1zI6HDEFI/AAAAAAABBWs/y_IOFjlzqB8aOzKFev9mUgs7jhk3d1EZwCLcB/s800/car_side_kyukyusya.png" TargetMode="External"/><Relationship Id="rId1" Type="http://schemas.openxmlformats.org/officeDocument/2006/relationships/slideLayout" Target="../slideLayouts/slideLayout86.xml"/><Relationship Id="rId6" Type="http://schemas.openxmlformats.org/officeDocument/2006/relationships/image" Target="../media/image375.png"/><Relationship Id="rId5" Type="http://schemas.openxmlformats.org/officeDocument/2006/relationships/hyperlink" Target="http://2.bp.blogspot.com/-tWEXQoaJi2I/V1z9PlVwAeI/AAAAAAAA7QU/6J76Cp1CB-YtWLwHfcLFEWc7oIA8dRJlwCLcB/s800/medical_keikan_keibi_eiyou.png" TargetMode="External"/><Relationship Id="rId4" Type="http://schemas.openxmlformats.org/officeDocument/2006/relationships/image" Target="../media/image274.png"/></Relationships>
</file>

<file path=ppt/slides/_rels/slide364.xml.rels><?xml version="1.0" encoding="UTF-8" standalone="yes"?>
<Relationships xmlns="http://schemas.openxmlformats.org/package/2006/relationships"><Relationship Id="rId3" Type="http://schemas.openxmlformats.org/officeDocument/2006/relationships/image" Target="../media/image376.png"/><Relationship Id="rId2" Type="http://schemas.openxmlformats.org/officeDocument/2006/relationships/hyperlink" Target="http://4.bp.blogspot.com/-w479PzxVHA8/V1z9Kq-uRzI/AAAAAAAA7Ps/JfchSeRC-Rc8wT3Gi1OvoB8--89Ux370QCLcB/s800/iryou_doctor_nurse_jimu.png" TargetMode="External"/><Relationship Id="rId1" Type="http://schemas.openxmlformats.org/officeDocument/2006/relationships/slideLayout" Target="../slideLayouts/slideLayout86.xml"/><Relationship Id="rId6" Type="http://schemas.openxmlformats.org/officeDocument/2006/relationships/image" Target="../media/image378.png"/><Relationship Id="rId5" Type="http://schemas.openxmlformats.org/officeDocument/2006/relationships/image" Target="../media/image274.png"/><Relationship Id="rId4" Type="http://schemas.openxmlformats.org/officeDocument/2006/relationships/image" Target="../media/image377.wmf"/></Relationships>
</file>

<file path=ppt/slides/_rels/slide365.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42.xml"/><Relationship Id="rId6" Type="http://schemas.openxmlformats.org/officeDocument/2006/relationships/image" Target="../media/image300.png"/><Relationship Id="rId5" Type="http://schemas.openxmlformats.org/officeDocument/2006/relationships/image" Target="../media/image299.png"/><Relationship Id="rId4" Type="http://schemas.openxmlformats.org/officeDocument/2006/relationships/image" Target="../media/image298.png"/></Relationships>
</file>

<file path=ppt/slides/_rels/slide366.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image" Target="../media/image379.png"/><Relationship Id="rId1" Type="http://schemas.openxmlformats.org/officeDocument/2006/relationships/slideLayout" Target="../slideLayouts/slideLayout86.xml"/><Relationship Id="rId4" Type="http://schemas.openxmlformats.org/officeDocument/2006/relationships/image" Target="../media/image381.png"/></Relationships>
</file>

<file path=ppt/slides/_rels/slide367.xml.rels><?xml version="1.0" encoding="UTF-8" standalone="yes"?>
<Relationships xmlns="http://schemas.openxmlformats.org/package/2006/relationships"><Relationship Id="rId8" Type="http://schemas.openxmlformats.org/officeDocument/2006/relationships/image" Target="../media/image290.png"/><Relationship Id="rId3" Type="http://schemas.openxmlformats.org/officeDocument/2006/relationships/image" Target="../media/image285.png"/><Relationship Id="rId7" Type="http://schemas.openxmlformats.org/officeDocument/2006/relationships/image" Target="../media/image289.png"/><Relationship Id="rId2" Type="http://schemas.openxmlformats.org/officeDocument/2006/relationships/image" Target="../media/image284.png"/><Relationship Id="rId1" Type="http://schemas.openxmlformats.org/officeDocument/2006/relationships/slideLayout" Target="../slideLayouts/slideLayout86.xml"/><Relationship Id="rId6" Type="http://schemas.openxmlformats.org/officeDocument/2006/relationships/image" Target="../media/image288.png"/><Relationship Id="rId5" Type="http://schemas.openxmlformats.org/officeDocument/2006/relationships/image" Target="../media/image287.png"/><Relationship Id="rId4" Type="http://schemas.openxmlformats.org/officeDocument/2006/relationships/image" Target="../media/image286.png"/></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663;&#30149;&#25163;&#24403;&#37329;&#12392;&#38599;&#29992;&#20445;&#38522;.xlsx!g_&#20663;&#30149;&amp;&#38599;&#29992;!%5b&#20663;&#30149;&#25163;&#24403;&#37329;&#12392;&#38599;&#29992;&#20445;&#38522;.xlsx%5dg_&#20663;&#30149;&amp;&#38599;&#29992;%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2.vml"/><Relationship Id="rId6" Type="http://schemas.openxmlformats.org/officeDocument/2006/relationships/image" Target="../media/image30.emf"/><Relationship Id="rId5" Type="http://schemas.openxmlformats.org/officeDocument/2006/relationships/oleObject" Target="file:///\\JMASV\seisaku\100_&#65340;&#12456;&#12463;&#12475;&#12523;&#65286;PPT&#32032;&#26448;&#65295;\&#12456;&#12463;&#12475;&#12523;\&#20663;&#30149;&#25163;&#24403;&#37329;&#12392;&#38599;&#29992;&#20445;&#38522;.xlsx!&#26009;&#29575;!%5b&#20663;&#30149;&#25163;&#24403;&#37329;&#12392;&#38599;&#29992;&#20445;&#38522;.xlsx%5d&#26009;&#29575;%20&#12464;&#12521;&#12501;%202" TargetMode="External"/><Relationship Id="rId4" Type="http://schemas.openxmlformats.org/officeDocument/2006/relationships/image" Target="../media/image29.emf"/></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2.xml.rels><?xml version="1.0" encoding="UTF-8" standalone="yes"?>
<Relationships xmlns="http://schemas.openxmlformats.org/package/2006/relationships"><Relationship Id="rId2" Type="http://schemas.openxmlformats.org/officeDocument/2006/relationships/image" Target="../media/image382.png"/><Relationship Id="rId1" Type="http://schemas.openxmlformats.org/officeDocument/2006/relationships/slideLayout" Target="../slideLayouts/slideLayout42.xml"/></Relationships>
</file>

<file path=ppt/slides/_rels/slide37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79.png"/><Relationship Id="rId1" Type="http://schemas.openxmlformats.org/officeDocument/2006/relationships/slideLayout" Target="../slideLayouts/slideLayout86.xml"/></Relationships>
</file>

<file path=ppt/slides/_rels/slide374.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image" Target="../media/image281.png"/><Relationship Id="rId1" Type="http://schemas.openxmlformats.org/officeDocument/2006/relationships/slideLayout" Target="../slideLayouts/slideLayout4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76.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hyperlink" Target="http://4.bp.blogspot.com/-3pMVhbJS328/UnIELdXqg1I/AAAAAAAAZ_k/0f8-BgRJlqQ/s800/nurse_nocap.png" TargetMode="External"/><Relationship Id="rId7" Type="http://schemas.openxmlformats.org/officeDocument/2006/relationships/hyperlink" Target="http://1.bp.blogspot.com/-aa8DuSxqUvY/UgsxcYkGbFI/AAAAAAAAXXU/SsPSIQU5jGE/s800/job_doctor.png" TargetMode="External"/><Relationship Id="rId2" Type="http://schemas.openxmlformats.org/officeDocument/2006/relationships/image" Target="../media/image383.png"/><Relationship Id="rId1" Type="http://schemas.openxmlformats.org/officeDocument/2006/relationships/slideLayout" Target="../slideLayouts/slideLayout42.xml"/><Relationship Id="rId6" Type="http://schemas.openxmlformats.org/officeDocument/2006/relationships/image" Target="../media/image85.wmf"/><Relationship Id="rId11" Type="http://schemas.openxmlformats.org/officeDocument/2006/relationships/image" Target="../media/image386.png"/><Relationship Id="rId5" Type="http://schemas.openxmlformats.org/officeDocument/2006/relationships/image" Target="../media/image385.png"/><Relationship Id="rId10" Type="http://schemas.openxmlformats.org/officeDocument/2006/relationships/image" Target="../media/image141.png"/><Relationship Id="rId4" Type="http://schemas.openxmlformats.org/officeDocument/2006/relationships/image" Target="../media/image384.png"/><Relationship Id="rId9" Type="http://schemas.openxmlformats.org/officeDocument/2006/relationships/hyperlink" Target="http://1.bp.blogspot.com/-LSCklp2fqOI/Vkcaeten8KI/AAAAAAAA0cM/r_CPwIofBVQ/s800/dai_byouin2.png" TargetMode="External"/></Relationships>
</file>

<file path=ppt/slides/_rels/slide377.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180.wmf"/><Relationship Id="rId1" Type="http://schemas.openxmlformats.org/officeDocument/2006/relationships/slideLayout" Target="../slideLayouts/slideLayout42.xml"/><Relationship Id="rId4" Type="http://schemas.openxmlformats.org/officeDocument/2006/relationships/image" Target="../media/image387.png"/></Relationships>
</file>

<file path=ppt/slides/_rels/slide378.x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388.png"/><Relationship Id="rId1" Type="http://schemas.openxmlformats.org/officeDocument/2006/relationships/slideLayout" Target="../slideLayouts/slideLayout42.xml"/><Relationship Id="rId5" Type="http://schemas.openxmlformats.org/officeDocument/2006/relationships/image" Target="../media/image214.png"/><Relationship Id="rId4" Type="http://schemas.openxmlformats.org/officeDocument/2006/relationships/hyperlink" Target="http://1.bp.blogspot.com/-36NRZNqEOic/VGLMdNRQwUI/AAAAAAAApAw/NR_Q4VUF3wE/s800/kangoshi_kaigi.png" TargetMode="Externa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445;&#38522;&#26009;&#29575;2019.xls!g_&#20445;&#38522;&#26009;&#29575;!%5b&#20445;&#38522;&#26009;&#29575;2019.xls%5dg_&#20445;&#38522;&#26009;&#29575;%20&#12464;&#12521;&#12501;%202-1" TargetMode="External"/><Relationship Id="rId2" Type="http://schemas.openxmlformats.org/officeDocument/2006/relationships/slideLayout" Target="../slideLayouts/slideLayout35.xml"/><Relationship Id="rId1" Type="http://schemas.openxmlformats.org/officeDocument/2006/relationships/vmlDrawing" Target="../drawings/vmlDrawing3.vml"/><Relationship Id="rId4" Type="http://schemas.openxmlformats.org/officeDocument/2006/relationships/image" Target="../media/image31.emf"/></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2.xml.rels><?xml version="1.0" encoding="UTF-8" standalone="yes"?>
<Relationships xmlns="http://schemas.openxmlformats.org/package/2006/relationships"><Relationship Id="rId3" Type="http://schemas.openxmlformats.org/officeDocument/2006/relationships/image" Target="../media/image390.png"/><Relationship Id="rId7" Type="http://schemas.openxmlformats.org/officeDocument/2006/relationships/image" Target="../media/image393.png"/><Relationship Id="rId2" Type="http://schemas.openxmlformats.org/officeDocument/2006/relationships/image" Target="../media/image389.png"/><Relationship Id="rId1" Type="http://schemas.openxmlformats.org/officeDocument/2006/relationships/slideLayout" Target="../slideLayouts/slideLayout86.xml"/><Relationship Id="rId6" Type="http://schemas.openxmlformats.org/officeDocument/2006/relationships/image" Target="../media/image392.png"/><Relationship Id="rId5" Type="http://schemas.openxmlformats.org/officeDocument/2006/relationships/image" Target="../media/image391.png"/><Relationship Id="rId4" Type="http://schemas.openxmlformats.org/officeDocument/2006/relationships/image" Target="../media/image85.wmf"/></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4.xml.rels><?xml version="1.0" encoding="UTF-8" standalone="yes"?>
<Relationships xmlns="http://schemas.openxmlformats.org/package/2006/relationships"><Relationship Id="rId3" Type="http://schemas.openxmlformats.org/officeDocument/2006/relationships/image" Target="../media/image389.png"/><Relationship Id="rId2" Type="http://schemas.openxmlformats.org/officeDocument/2006/relationships/image" Target="../media/image391.png"/><Relationship Id="rId1" Type="http://schemas.openxmlformats.org/officeDocument/2006/relationships/slideLayout" Target="../slideLayouts/slideLayout42.xml"/></Relationships>
</file>

<file path=ppt/slides/_rels/slide385.xml.rels><?xml version="1.0" encoding="UTF-8" standalone="yes"?>
<Relationships xmlns="http://schemas.openxmlformats.org/package/2006/relationships"><Relationship Id="rId3" Type="http://schemas.openxmlformats.org/officeDocument/2006/relationships/image" Target="../media/image322.png"/><Relationship Id="rId7" Type="http://schemas.openxmlformats.org/officeDocument/2006/relationships/image" Target="../media/image369.png"/><Relationship Id="rId2" Type="http://schemas.openxmlformats.org/officeDocument/2006/relationships/image" Target="../media/image148.png"/><Relationship Id="rId1" Type="http://schemas.openxmlformats.org/officeDocument/2006/relationships/slideLayout" Target="../slideLayouts/slideLayout86.xml"/><Relationship Id="rId6" Type="http://schemas.openxmlformats.org/officeDocument/2006/relationships/image" Target="../media/image368.png"/><Relationship Id="rId5" Type="http://schemas.openxmlformats.org/officeDocument/2006/relationships/image" Target="../media/image180.wmf"/><Relationship Id="rId4" Type="http://schemas.microsoft.com/office/2007/relationships/hdphoto" Target="../media/hdphoto15.wdp"/></Relationships>
</file>

<file path=ppt/slides/_rels/slide386.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image" Target="../media/image364.png"/><Relationship Id="rId1" Type="http://schemas.openxmlformats.org/officeDocument/2006/relationships/slideLayout" Target="../slideLayouts/slideLayout86.xml"/></Relationships>
</file>

<file path=ppt/slides/_rels/slide387.xml.rels><?xml version="1.0" encoding="UTF-8" standalone="yes"?>
<Relationships xmlns="http://schemas.openxmlformats.org/package/2006/relationships"><Relationship Id="rId2" Type="http://schemas.openxmlformats.org/officeDocument/2006/relationships/image" Target="../media/image390.png"/><Relationship Id="rId1" Type="http://schemas.openxmlformats.org/officeDocument/2006/relationships/slideLayout" Target="../slideLayouts/slideLayout4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5.xml"/></Relationships>
</file>

<file path=ppt/slides/_rels/slide390.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image" Target="../media/image394.png"/><Relationship Id="rId1" Type="http://schemas.openxmlformats.org/officeDocument/2006/relationships/slideLayout" Target="../slideLayouts/slideLayout86.xml"/><Relationship Id="rId6" Type="http://schemas.openxmlformats.org/officeDocument/2006/relationships/image" Target="../media/image397.emf"/><Relationship Id="rId5" Type="http://schemas.openxmlformats.org/officeDocument/2006/relationships/image" Target="../media/image396.emf"/><Relationship Id="rId4" Type="http://schemas.openxmlformats.org/officeDocument/2006/relationships/image" Target="../media/image395.emf"/></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9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image" Target="../media/image333.png"/><Relationship Id="rId1" Type="http://schemas.openxmlformats.org/officeDocument/2006/relationships/slideLayout" Target="../slideLayouts/slideLayout86.xml"/><Relationship Id="rId5" Type="http://schemas.openxmlformats.org/officeDocument/2006/relationships/chart" Target="../charts/chart23.xml"/><Relationship Id="rId4" Type="http://schemas.openxmlformats.org/officeDocument/2006/relationships/chart" Target="../charts/chart22.xml"/></Relationships>
</file>

<file path=ppt/slides/_rels/slide39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86.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98.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398.png"/><Relationship Id="rId1" Type="http://schemas.openxmlformats.org/officeDocument/2006/relationships/slideLayout" Target="../slideLayouts/slideLayout86.xml"/></Relationships>
</file>

<file path=ppt/slides/_rels/slide399.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image" Target="../media/image399.jpeg"/><Relationship Id="rId1" Type="http://schemas.openxmlformats.org/officeDocument/2006/relationships/slideLayout" Target="../slideLayouts/slideLayout42.xml"/><Relationship Id="rId5" Type="http://schemas.openxmlformats.org/officeDocument/2006/relationships/image" Target="../media/image402.jpg"/><Relationship Id="rId4" Type="http://schemas.openxmlformats.org/officeDocument/2006/relationships/image" Target="../media/image40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35.xml"/></Relationships>
</file>

<file path=ppt/slides/_rels/slide400.xml.rels><?xml version="1.0" encoding="UTF-8" standalone="yes"?>
<Relationships xmlns="http://schemas.openxmlformats.org/package/2006/relationships"><Relationship Id="rId2" Type="http://schemas.openxmlformats.org/officeDocument/2006/relationships/image" Target="../media/image403.png"/><Relationship Id="rId1" Type="http://schemas.openxmlformats.org/officeDocument/2006/relationships/slideLayout" Target="../slideLayouts/slideLayout42.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42.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404.wmf"/><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2" Type="http://schemas.openxmlformats.org/officeDocument/2006/relationships/image" Target="../media/image405.png"/><Relationship Id="rId1" Type="http://schemas.openxmlformats.org/officeDocument/2006/relationships/slideLayout" Target="../slideLayouts/slideLayout42.xml"/></Relationships>
</file>

<file path=ppt/slides/_rels/slide407.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notesSlide" Target="../notesSlides/notesSlide133.xml"/><Relationship Id="rId1" Type="http://schemas.openxmlformats.org/officeDocument/2006/relationships/slideLayout" Target="../slideLayouts/slideLayout86.xml"/></Relationships>
</file>

<file path=ppt/slides/_rels/slide408.xml.rels><?xml version="1.0" encoding="UTF-8" standalone="yes"?>
<Relationships xmlns="http://schemas.openxmlformats.org/package/2006/relationships"><Relationship Id="rId2" Type="http://schemas.openxmlformats.org/officeDocument/2006/relationships/image" Target="../media/image341.emf"/><Relationship Id="rId1" Type="http://schemas.openxmlformats.org/officeDocument/2006/relationships/slideLayout" Target="../slideLayouts/slideLayout42.xml"/></Relationships>
</file>

<file path=ppt/slides/_rels/slide409.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34.xml"/><Relationship Id="rId1" Type="http://schemas.openxmlformats.org/officeDocument/2006/relationships/slideLayout" Target="../slideLayouts/slideLayout37.xml"/><Relationship Id="rId6" Type="http://schemas.openxmlformats.org/officeDocument/2006/relationships/image" Target="../media/image211.WMF"/><Relationship Id="rId5" Type="http://schemas.openxmlformats.org/officeDocument/2006/relationships/image" Target="../media/image325.wmf"/><Relationship Id="rId4" Type="http://schemas.openxmlformats.org/officeDocument/2006/relationships/image" Target="../media/image324.png"/></Relationships>
</file>

<file path=ppt/slides/_rels/slide41.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33.png"/><Relationship Id="rId1" Type="http://schemas.openxmlformats.org/officeDocument/2006/relationships/slideLayout" Target="../slideLayouts/slideLayout35.xml"/><Relationship Id="rId4" Type="http://schemas.openxmlformats.org/officeDocument/2006/relationships/image" Target="../media/image34.jpeg"/></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42.xml"/></Relationships>
</file>

<file path=ppt/slides/_rels/slide411.xml.rels><?xml version="1.0" encoding="UTF-8" standalone="yes"?>
<Relationships xmlns="http://schemas.openxmlformats.org/package/2006/relationships"><Relationship Id="rId3" Type="http://schemas.openxmlformats.org/officeDocument/2006/relationships/image" Target="../media/image406.png"/><Relationship Id="rId2" Type="http://schemas.openxmlformats.org/officeDocument/2006/relationships/notesSlide" Target="../notesSlides/notesSlide136.xml"/><Relationship Id="rId1" Type="http://schemas.openxmlformats.org/officeDocument/2006/relationships/slideLayout" Target="../slideLayouts/slideLayout102.xml"/><Relationship Id="rId4" Type="http://schemas.openxmlformats.org/officeDocument/2006/relationships/image" Target="../media/image407.png"/></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41.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18.xml.rels><?xml version="1.0" encoding="UTF-8" standalone="yes"?>
<Relationships xmlns="http://schemas.openxmlformats.org/package/2006/relationships"><Relationship Id="rId3" Type="http://schemas.openxmlformats.org/officeDocument/2006/relationships/image" Target="../media/image409.png"/><Relationship Id="rId2" Type="http://schemas.openxmlformats.org/officeDocument/2006/relationships/image" Target="../media/image408.png"/><Relationship Id="rId1" Type="http://schemas.openxmlformats.org/officeDocument/2006/relationships/slideLayout" Target="../slideLayouts/slideLayout97.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97.xml"/></Relationships>
</file>

<file path=ppt/slides/_rels/slide4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35.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9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428.xml.rels><?xml version="1.0" encoding="UTF-8" standalone="yes"?>
<Relationships xmlns="http://schemas.openxmlformats.org/package/2006/relationships"><Relationship Id="rId2" Type="http://schemas.openxmlformats.org/officeDocument/2006/relationships/image" Target="../media/image410.png"/><Relationship Id="rId1" Type="http://schemas.openxmlformats.org/officeDocument/2006/relationships/slideLayout" Target="../slideLayouts/slideLayout154.xml"/></Relationships>
</file>

<file path=ppt/slides/_rels/slide429.xml.rels><?xml version="1.0" encoding="UTF-8" standalone="yes"?>
<Relationships xmlns="http://schemas.openxmlformats.org/package/2006/relationships"><Relationship Id="rId2" Type="http://schemas.openxmlformats.org/officeDocument/2006/relationships/image" Target="../media/image411.png"/><Relationship Id="rId1" Type="http://schemas.openxmlformats.org/officeDocument/2006/relationships/slideLayout" Target="../slideLayouts/slideLayout154.xml"/></Relationships>
</file>

<file path=ppt/slides/_rels/slide4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4.xml"/><Relationship Id="rId1" Type="http://schemas.openxmlformats.org/officeDocument/2006/relationships/slideLayout" Target="../slideLayouts/slideLayout35.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97.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436.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97.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59.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7.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35.xml"/></Relationships>
</file>

<file path=ppt/slides/_rels/slide440.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7.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7.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7.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9.xml"/></Relationships>
</file>

<file path=ppt/slides/_rels/slide444.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35.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2.xml"/><Relationship Id="rId1" Type="http://schemas.openxmlformats.org/officeDocument/2006/relationships/slideLayout" Target="../slideLayouts/slideLayout75.xml"/></Relationships>
</file>

<file path=ppt/slides/_rels/slide4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3" Type="http://schemas.openxmlformats.org/officeDocument/2006/relationships/oleObject" Target="file:///\\JMASV\seisaku\&#35386;&#30274;&#22577;&#37228;&#36035;&#37329;&#29289;&#20385;&#20998;&#26512;2019\&#27598;&#26376;&#21220;&#21172;&#32113;&#35336;&#35519;&#26619;.xlsx!g_&#22577;&#37228;&#27604;&#36611;!%5b&#27598;&#26376;&#21220;&#21172;&#32113;&#35336;&#35519;&#26619;.xlsx%5dg_&#22577;&#37228;&#27604;&#36611;%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4.vml"/><Relationship Id="rId4" Type="http://schemas.openxmlformats.org/officeDocument/2006/relationships/image" Target="../media/image44.emf"/></Relationships>
</file>

<file path=ppt/slides/_rels/slide49.xml.rels><?xml version="1.0" encoding="UTF-8" standalone="yes"?>
<Relationships xmlns="http://schemas.openxmlformats.org/package/2006/relationships"><Relationship Id="rId3" Type="http://schemas.openxmlformats.org/officeDocument/2006/relationships/oleObject" Target="file:///\\JMASV\seisaku\&#24066;&#30010;&#26449;&#21029;&#21307;&#30274;&#31119;&#31049;&#24467;&#20107;&#32773;2015\&#21307;&#30274;&#31119;&#31049;&#23601;&#26989;&#32773;&#21106;&#21512;.xls!g_&#21106;&#21512;PPT&#29992;!%5b&#21307;&#30274;&#31119;&#31049;&#23601;&#26989;&#32773;&#21106;&#21512;.xls%5dg_&#21106;&#21512;PPT&#29992;%20&#12464;&#12521;&#12501;%205-1" TargetMode="External"/><Relationship Id="rId2" Type="http://schemas.openxmlformats.org/officeDocument/2006/relationships/slideLayout" Target="../slideLayouts/slideLayout35.xml"/><Relationship Id="rId1" Type="http://schemas.openxmlformats.org/officeDocument/2006/relationships/vmlDrawing" Target="../drawings/vmlDrawing5.vml"/><Relationship Id="rId4" Type="http://schemas.openxmlformats.org/officeDocument/2006/relationships/image" Target="../media/image45.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46.emf"/><Relationship Id="rId1" Type="http://schemas.openxmlformats.org/officeDocument/2006/relationships/slideLayout" Target="../slideLayouts/slideLayout3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35.xml"/></Relationships>
</file>

<file path=ppt/slides/_rels/slide55.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35.xml"/></Relationships>
</file>

<file path=ppt/slides/_rels/slide56.xml.rels><?xml version="1.0" encoding="UTF-8" standalone="yes"?>
<Relationships xmlns="http://schemas.openxmlformats.org/package/2006/relationships"><Relationship Id="rId3" Type="http://schemas.openxmlformats.org/officeDocument/2006/relationships/oleObject" Target="file:///\\JMASV\seisaku\&#31532;22&#22238;&#21307;&#30274;&#32076;&#28168;&#23455;&#24907;&#35519;&#26619;&#20998;&#26512;.xlsx!g_&#20998;&#24067;!%5b&#31532;22&#22238;&#21307;&#30274;&#32076;&#28168;&#23455;&#24907;&#35519;&#26619;&#20998;&#26512;.xlsx%5dg_&#20998;&#24067;%20&#12464;&#12521;&#12501;%204" TargetMode="External"/><Relationship Id="rId2" Type="http://schemas.openxmlformats.org/officeDocument/2006/relationships/slideLayout" Target="../slideLayouts/slideLayout35.xml"/><Relationship Id="rId1" Type="http://schemas.openxmlformats.org/officeDocument/2006/relationships/vmlDrawing" Target="../drawings/vmlDrawing6.vml"/><Relationship Id="rId6" Type="http://schemas.openxmlformats.org/officeDocument/2006/relationships/image" Target="../media/image51.emf"/><Relationship Id="rId5" Type="http://schemas.openxmlformats.org/officeDocument/2006/relationships/oleObject" Target="file:///\\JMASV\seisaku\&#31532;22&#22238;&#21307;&#30274;&#32076;&#28168;&#23455;&#24907;&#35519;&#26619;&#20998;&#26512;.xlsx!g_&#20998;&#24067;!%5b&#31532;22&#22238;&#21307;&#30274;&#32076;&#28168;&#23455;&#24907;&#35519;&#26619;&#20998;&#26512;.xlsx%5dg_&#20998;&#24067;%20&#12464;&#12521;&#12501;%205" TargetMode="External"/><Relationship Id="rId4" Type="http://schemas.openxmlformats.org/officeDocument/2006/relationships/image" Target="../media/image50.emf"/></Relationships>
</file>

<file path=ppt/slides/_rels/slide57.xml.rels><?xml version="1.0" encoding="UTF-8" standalone="yes"?>
<Relationships xmlns="http://schemas.openxmlformats.org/package/2006/relationships"><Relationship Id="rId3" Type="http://schemas.openxmlformats.org/officeDocument/2006/relationships/oleObject" Target="file:///\\JMASV\seisaku\TKC_WP&#29992;_H31&#24180;3&#26376;&#26399;Data_2019.xlsx!&#36196;&#23383;&#20998;&#24067;!%5bTKC_WP&#29992;_H31&#24180;3&#26376;&#26399;Data_2019.xlsx%5d&#36196;&#23383;&#20998;&#24067;%20&#12464;&#12521;&#12501;%204" TargetMode="External"/><Relationship Id="rId2" Type="http://schemas.openxmlformats.org/officeDocument/2006/relationships/slideLayout" Target="../slideLayouts/slideLayout35.xml"/><Relationship Id="rId1" Type="http://schemas.openxmlformats.org/officeDocument/2006/relationships/vmlDrawing" Target="../drawings/vmlDrawing7.vml"/><Relationship Id="rId4" Type="http://schemas.openxmlformats.org/officeDocument/2006/relationships/image" Target="../media/image52.emf"/></Relationships>
</file>

<file path=ppt/slides/_rels/slide58.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30149;&#38498;&#12398;&#35373;&#20633;&#25237;&#36039;&#38989;.xlsx!Sheet1!%5b&#30149;&#38498;&#12398;&#35373;&#20633;&#25237;&#36039;&#38989;.xlsx%5dSheet1%20&#12464;&#12521;&#12501;%202" TargetMode="External"/><Relationship Id="rId2" Type="http://schemas.openxmlformats.org/officeDocument/2006/relationships/slideLayout" Target="../slideLayouts/slideLayout35.xml"/><Relationship Id="rId1" Type="http://schemas.openxmlformats.org/officeDocument/2006/relationships/vmlDrawing" Target="../drawings/vmlDrawing8.vml"/><Relationship Id="rId4" Type="http://schemas.openxmlformats.org/officeDocument/2006/relationships/image" Target="../media/image53.emf"/></Relationships>
</file>

<file path=ppt/slides/_rels/slide59.xml.rels><?xml version="1.0" encoding="UTF-8" standalone="yes"?>
<Relationships xmlns="http://schemas.openxmlformats.org/package/2006/relationships"><Relationship Id="rId3" Type="http://schemas.openxmlformats.org/officeDocument/2006/relationships/oleObject" Target="file:///\\JMASV\seisaku\&#31532;22&#22238;&#21307;&#30274;&#32076;&#28168;&#23455;&#24907;&#35519;&#26619;&#20998;&#26512;.xlsx!g_&#19968;&#33324;&#38283;&#35373;&amp;&#35215;&#27169;!%5b&#31532;22&#22238;&#21307;&#30274;&#32076;&#28168;&#23455;&#24907;&#35519;&#26619;&#20998;&#26512;.xlsx%5dg_&#19968;&#33324;&#38283;&#35373;&amp;&#35215;&#27169;%20&#12464;&#12521;&#12501;%2015" TargetMode="External"/><Relationship Id="rId2" Type="http://schemas.openxmlformats.org/officeDocument/2006/relationships/slideLayout" Target="../slideLayouts/slideLayout35.xml"/><Relationship Id="rId1" Type="http://schemas.openxmlformats.org/officeDocument/2006/relationships/vmlDrawing" Target="../drawings/vmlDrawing9.vml"/><Relationship Id="rId4" Type="http://schemas.openxmlformats.org/officeDocument/2006/relationships/image" Target="../media/image54.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35.xml"/><Relationship Id="rId5" Type="http://schemas.openxmlformats.org/officeDocument/2006/relationships/image" Target="../media/image58.jpeg"/><Relationship Id="rId4" Type="http://schemas.openxmlformats.org/officeDocument/2006/relationships/image" Target="../media/image57.jpeg"/></Relationships>
</file>

<file path=ppt/slides/_rels/slide62.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5.xml.rels><?xml version="1.0" encoding="UTF-8" standalone="yes"?>
<Relationships xmlns="http://schemas.openxmlformats.org/package/2006/relationships"><Relationship Id="rId3" Type="http://schemas.openxmlformats.org/officeDocument/2006/relationships/oleObject" Target="file:///\\JMASV\seisaku\&#20840;&#29987;&#26989;&#12392;&#21307;&#30274;&#20998;&#37326;&#12398;&#36035;&#37329;&#12398;&#20280;&#12403;.xlsx!&#21402;&#21172;&#30465;&#36039;&#26009;!%5b&#20840;&#29987;&#26989;&#12392;&#21307;&#30274;&#20998;&#37326;&#12398;&#36035;&#37329;&#12398;&#20280;&#12403;.xlsx%5d&#21402;&#21172;&#30465;&#36039;&#26009;%20&#12464;&#12521;&#12501;%201" TargetMode="External"/><Relationship Id="rId2" Type="http://schemas.openxmlformats.org/officeDocument/2006/relationships/slideLayout" Target="../slideLayouts/slideLayout35.xml"/><Relationship Id="rId1" Type="http://schemas.openxmlformats.org/officeDocument/2006/relationships/vmlDrawing" Target="../drawings/vmlDrawing10.vml"/><Relationship Id="rId4" Type="http://schemas.openxmlformats.org/officeDocument/2006/relationships/image" Target="../media/image61.emf"/></Relationships>
</file>

<file path=ppt/slides/_rels/slide66.xml.rels><?xml version="1.0" encoding="UTF-8" standalone="yes"?>
<Relationships xmlns="http://schemas.openxmlformats.org/package/2006/relationships"><Relationship Id="rId3" Type="http://schemas.openxmlformats.org/officeDocument/2006/relationships/oleObject" Target="file:///\\JMASV\seisaku\100_&#65340;&#12456;&#12463;&#12475;&#12523;&#65286;PPT&#32032;&#26448;&#65295;\&#12456;&#12463;&#12475;&#12523;\&#20840;&#29987;&#26989;&#12392;&#21307;&#30274;&#20998;&#37326;&#12398;&#36035;&#37329;&#12398;&#20280;&#12403;.xlsx!&#23601;&#26989;&#32773;&#25968;!%5b&#20840;&#29987;&#26989;&#12392;&#21307;&#30274;&#20998;&#37326;&#12398;&#36035;&#37329;&#12398;&#20280;&#12403;.xlsx%5d&#23601;&#26989;&#32773;&#25968;%20&#12464;&#12521;&#12501;%201" TargetMode="External"/><Relationship Id="rId2" Type="http://schemas.openxmlformats.org/officeDocument/2006/relationships/slideLayout" Target="../slideLayouts/slideLayout35.xml"/><Relationship Id="rId1" Type="http://schemas.openxmlformats.org/officeDocument/2006/relationships/vmlDrawing" Target="../drawings/vmlDrawing11.vml"/><Relationship Id="rId6" Type="http://schemas.openxmlformats.org/officeDocument/2006/relationships/image" Target="../media/image63.emf"/><Relationship Id="rId5" Type="http://schemas.openxmlformats.org/officeDocument/2006/relationships/oleObject" Target="file:///\\JMASV\seisaku\100_&#65340;&#12456;&#12463;&#12475;&#12523;&#65286;PPT&#32032;&#26448;&#65295;\&#12456;&#12463;&#12475;&#12523;\&#20840;&#29987;&#26989;&#12392;&#21307;&#30274;&#20998;&#37326;&#12398;&#36035;&#37329;&#12398;&#20280;&#12403;.xlsx!&#23601;&#26989;&#32773;&#25968;!%5b&#20840;&#29987;&#26989;&#12392;&#21307;&#30274;&#20998;&#37326;&#12398;&#36035;&#37329;&#12398;&#20280;&#12403;.xlsx%5d&#23601;&#26989;&#32773;&#25968;%20&#12464;&#12521;&#12501;%202" TargetMode="External"/><Relationship Id="rId4" Type="http://schemas.openxmlformats.org/officeDocument/2006/relationships/image" Target="../media/image62.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6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3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66.png"/><Relationship Id="rId7" Type="http://schemas.openxmlformats.org/officeDocument/2006/relationships/image" Target="../media/image69.jpeg"/><Relationship Id="rId2" Type="http://schemas.openxmlformats.org/officeDocument/2006/relationships/image" Target="../media/image65.jpeg"/><Relationship Id="rId1" Type="http://schemas.openxmlformats.org/officeDocument/2006/relationships/slideLayout" Target="../slideLayouts/slideLayout35.xml"/><Relationship Id="rId6" Type="http://schemas.openxmlformats.org/officeDocument/2006/relationships/image" Target="../media/image68.jpeg"/><Relationship Id="rId5" Type="http://schemas.openxmlformats.org/officeDocument/2006/relationships/image" Target="../media/image67.jpeg"/><Relationship Id="rId4" Type="http://schemas.microsoft.com/office/2007/relationships/hdphoto" Target="../media/hdphoto8.wdp"/></Relationships>
</file>

<file path=ppt/slides/_rels/slide7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jpeg"/><Relationship Id="rId1" Type="http://schemas.openxmlformats.org/officeDocument/2006/relationships/slideLayout" Target="../slideLayouts/slideLayout3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35.xml"/></Relationships>
</file>

<file path=ppt/slides/_rels/slide7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35.xml"/><Relationship Id="rId4" Type="http://schemas.openxmlformats.org/officeDocument/2006/relationships/image" Target="../media/image75.jpeg"/></Relationships>
</file>

<file path=ppt/slides/_rels/slide75.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3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1.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78.png"/><Relationship Id="rId1" Type="http://schemas.openxmlformats.org/officeDocument/2006/relationships/slideLayout" Target="../slideLayouts/slideLayout35.xml"/><Relationship Id="rId5" Type="http://schemas.microsoft.com/office/2007/relationships/hdphoto" Target="../media/hdphoto10.wdp"/><Relationship Id="rId4" Type="http://schemas.openxmlformats.org/officeDocument/2006/relationships/image" Target="../media/image79.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85.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35.xml"/></Relationships>
</file>

<file path=ppt/slides/_rels/slide86.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6.xml"/><Relationship Id="rId1" Type="http://schemas.openxmlformats.org/officeDocument/2006/relationships/slideLayout" Target="../slideLayouts/slideLayout35.xml"/></Relationships>
</file>

<file path=ppt/slides/_rels/slide87.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3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5"/>
          <p:cNvPicPr>
            <a:picLocks noChangeAspect="1"/>
          </p:cNvPicPr>
          <p:nvPr/>
        </p:nvPicPr>
        <p:blipFill>
          <a:blip r:embed="rId2" cstate="print">
            <a:extLst>
              <a:ext uri="{BEBA8EAE-BF5A-486C-A8C5-ECC9F3942E4B}">
                <a14:imgProps xmlns:a14="http://schemas.microsoft.com/office/drawing/2010/main">
                  <a14:imgLayer r:embed="rId3">
                    <a14:imgEffect>
                      <a14:brightnessContrast bright="5000" contrast="3000"/>
                    </a14:imgEffect>
                  </a14:imgLayer>
                </a14:imgProps>
              </a:ext>
              <a:ext uri="{28A0092B-C50C-407E-A947-70E740481C1C}">
                <a14:useLocalDpi xmlns:a14="http://schemas.microsoft.com/office/drawing/2010/main" val="0"/>
              </a:ext>
            </a:extLst>
          </a:blip>
          <a:srcRect/>
          <a:stretch>
            <a:fillRect/>
          </a:stretch>
        </p:blipFill>
        <p:spPr bwMode="auto">
          <a:xfrm>
            <a:off x="632520" y="3879618"/>
            <a:ext cx="1817061" cy="2256250"/>
          </a:xfrm>
          <a:prstGeom prst="rect">
            <a:avLst/>
          </a:prstGeom>
          <a:gradFill rotWithShape="0">
            <a:gsLst>
              <a:gs pos="0">
                <a:srgbClr val="5E9EFF"/>
              </a:gs>
              <a:gs pos="39999">
                <a:srgbClr val="85C2FF"/>
              </a:gs>
              <a:gs pos="70000">
                <a:srgbClr val="C4D6EB"/>
              </a:gs>
              <a:gs pos="100000">
                <a:srgbClr val="FFEBFA"/>
              </a:gs>
            </a:gsLst>
            <a:lin ang="1080000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Text Box 5"/>
          <p:cNvSpPr txBox="1">
            <a:spLocks noChangeArrowheads="1"/>
          </p:cNvSpPr>
          <p:nvPr/>
        </p:nvSpPr>
        <p:spPr bwMode="auto">
          <a:xfrm>
            <a:off x="2612363" y="4725144"/>
            <a:ext cx="4681273"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令和２年３月５日</a:t>
            </a:r>
          </a:p>
          <a:p>
            <a:pPr marL="0" marR="0" lvl="0" indent="0" algn="ctr" defTabSz="914400" rtl="0" eaLnBrk="1" fontAlgn="auto" latinLnBrk="0" hangingPunct="1">
              <a:lnSpc>
                <a:spcPct val="100000"/>
              </a:lnSpc>
              <a:spcBef>
                <a:spcPct val="2500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公益社団法人 日本医師会</a:t>
            </a:r>
            <a:endParaRPr kumimoji="1" lang="en-US" altLang="ja-JP" sz="28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7" name="Text Box 6"/>
          <p:cNvSpPr txBox="1">
            <a:spLocks noChangeArrowheads="1"/>
          </p:cNvSpPr>
          <p:nvPr/>
        </p:nvSpPr>
        <p:spPr bwMode="auto">
          <a:xfrm>
            <a:off x="239059" y="1557551"/>
            <a:ext cx="9139015"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令和２年度診療報酬改定について</a:t>
            </a:r>
            <a:endPar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a:t>
            </a:r>
            <a:r>
              <a:rPr kumimoji="1" lang="ja-JP" altLang="en-US"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概要版</a:t>
            </a:r>
            <a:r>
              <a:rPr kumimoji="1" lang="en-US" altLang="ja-JP" sz="3600" b="0" i="0" u="none" strike="noStrike" kern="1200" cap="none" spc="0" normalizeH="0" baseline="0" noProof="0" dirty="0">
                <a:ln>
                  <a:noFill/>
                </a:ln>
                <a:solidFill>
                  <a:srgbClr val="000000"/>
                </a:solidFill>
                <a:effectLst/>
                <a:uLnTx/>
                <a:uFillTx/>
                <a:latin typeface="HGSｺﾞｼｯｸE" panose="020B0900000000000000" pitchFamily="50" charset="-128"/>
                <a:ea typeface="HGSｺﾞｼｯｸE" panose="020B0900000000000000" pitchFamily="50" charset="-128"/>
              </a:rPr>
              <a:t>〕</a:t>
            </a:r>
          </a:p>
        </p:txBody>
      </p:sp>
      <p:sp>
        <p:nvSpPr>
          <p:cNvPr id="2" name="テキスト ボックス 1">
            <a:extLst>
              <a:ext uri="{FF2B5EF4-FFF2-40B4-BE49-F238E27FC236}">
                <a16:creationId xmlns:a16="http://schemas.microsoft.com/office/drawing/2014/main" id="{FC53307B-939C-45B8-BAC4-49D153B2ED0E}"/>
              </a:ext>
            </a:extLst>
          </p:cNvPr>
          <p:cNvSpPr txBox="1"/>
          <p:nvPr/>
        </p:nvSpPr>
        <p:spPr>
          <a:xfrm>
            <a:off x="383491" y="1016431"/>
            <a:ext cx="9139015" cy="461665"/>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2400" dirty="0">
                <a:solidFill>
                  <a:prstClr val="black"/>
                </a:solidFill>
                <a:latin typeface="ＭＳ Ｐゴシック" panose="020B0600070205080204" pitchFamily="50" charset="-128"/>
                <a:ea typeface="ＭＳ Ｐゴシック" panose="020B0600070205080204" pitchFamily="50" charset="-128"/>
              </a:rPr>
              <a:t>《</a:t>
            </a:r>
            <a:r>
              <a:rPr lang="ja-JP" altLang="en-US" sz="2400" dirty="0">
                <a:solidFill>
                  <a:prstClr val="black"/>
                </a:solidFill>
                <a:latin typeface="ＭＳ Ｐゴシック" panose="020B0600070205080204" pitchFamily="50" charset="-128"/>
                <a:ea typeface="ＭＳ Ｐゴシック" panose="020B0600070205080204" pitchFamily="50" charset="-128"/>
              </a:rPr>
              <a:t>都道府県医師会　社会保険担当理事連絡協議会</a:t>
            </a:r>
            <a:r>
              <a:rPr lang="en-US" altLang="ja-JP" sz="2400" dirty="0">
                <a:solidFill>
                  <a:prstClr val="black"/>
                </a:solidFill>
                <a:latin typeface="ＭＳ Ｐゴシック" panose="020B0600070205080204" pitchFamily="50" charset="-128"/>
                <a:ea typeface="ＭＳ Ｐゴシック" panose="020B0600070205080204" pitchFamily="50" charset="-128"/>
              </a:rPr>
              <a:t>》</a:t>
            </a:r>
            <a:endParaRPr kumimoji="1" lang="en-US" altLang="ja-JP"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8AF0411A-47A8-4239-B57C-0283DB762BDC}"/>
              </a:ext>
            </a:extLst>
          </p:cNvPr>
          <p:cNvSpPr txBox="1"/>
          <p:nvPr/>
        </p:nvSpPr>
        <p:spPr>
          <a:xfrm>
            <a:off x="7764635" y="6294777"/>
            <a:ext cx="1790875"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日本医師会 新キャラクター</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「日医君（にちいくん）」</a:t>
            </a:r>
          </a:p>
        </p:txBody>
      </p:sp>
      <p:pic>
        <p:nvPicPr>
          <p:cNvPr id="9" name="図 8">
            <a:extLst>
              <a:ext uri="{FF2B5EF4-FFF2-40B4-BE49-F238E27FC236}">
                <a16:creationId xmlns:a16="http://schemas.microsoft.com/office/drawing/2014/main" id="{7871F34E-3ADE-463E-977A-6434F890F213}"/>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23965" y="4110998"/>
            <a:ext cx="1872213" cy="2183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749913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２．改定の基本的視点と具体的方向性④</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4516621"/>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（２）患者・国民にとって身近であって、安心・安全で質の高い医療の実現</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具体的方向性（続き）</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重点的な対応が求められる分野について、国民の安心・安全を確保する観点からの適切な</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質の高いがん医療の評価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認知症の者に対する適切な医療の評価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地域移行・地域生活支援の充実を含む質の高い精神医療の評価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難病患者に対する適切な医療の評価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小児医療、周産期医療、救急医療の充実</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医薬品、医療機器、検査等におけるイノベーションを含む先進的な医療技術の適切な評価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院内薬剤師業務の評価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kern="0" dirty="0">
                <a:solidFill>
                  <a:prstClr val="black"/>
                </a:solidFill>
                <a:latin typeface="ＭＳ Ｐゴシック"/>
                <a:ea typeface="ＭＳ Ｐゴシック" panose="020B0600070205080204" pitchFamily="50" charset="-128"/>
              </a:rPr>
              <a:t>・　院内薬剤師業務を適切に評価。</a:t>
            </a:r>
            <a:endParaRPr kumimoji="0" lang="en-US" altLang="ja-JP" kern="0" dirty="0">
              <a:solidFill>
                <a:prstClr val="black"/>
              </a:solidFill>
              <a:latin typeface="ＭＳ Ｐゴシック"/>
              <a:ea typeface="ＭＳ Ｐゴシック" panose="020B0600070205080204" pitchFamily="50" charset="-128"/>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医療におけるＩＣＴの利活用</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離島・へき地等の医療資源が少ない地域におけるニーズや、医療の質にかかるエビデンス</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等を踏まえ、医療におけるＩＣＴの利活用を適切に評価。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ＩＣＴを活用した医療連携の取組を推進。（再掲）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0118625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令和２年度診療報酬改定の流れ</a:t>
            </a:r>
          </a:p>
        </p:txBody>
      </p:sp>
      <p:sp>
        <p:nvSpPr>
          <p:cNvPr id="5" name="Rectangle 3"/>
          <p:cNvSpPr txBox="1">
            <a:spLocks noChangeArrowheads="1"/>
          </p:cNvSpPr>
          <p:nvPr/>
        </p:nvSpPr>
        <p:spPr bwMode="auto">
          <a:xfrm>
            <a:off x="334186" y="684492"/>
            <a:ext cx="9319840" cy="942975"/>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医療経済実態調査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令和元年１１月１３日　医療経済実態調査結果の報告</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令和元年１１月２７日　医療経済実態調査結果に対する両側の見解</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 name="Rectangle 3"/>
          <p:cNvSpPr txBox="1">
            <a:spLocks noChangeArrowheads="1"/>
          </p:cNvSpPr>
          <p:nvPr/>
        </p:nvSpPr>
        <p:spPr>
          <a:xfrm>
            <a:off x="306455" y="5435877"/>
            <a:ext cx="9296648" cy="1213523"/>
          </a:xfrm>
          <a:prstGeom prst="rect">
            <a:avLst/>
          </a:prstGeom>
          <a:solidFill>
            <a:srgbClr val="00B0F0">
              <a:alpha val="4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中医協　診療報酬改定に関する基本的見解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年１２月　６日　令和２年度診療報酬改定に関する両側の考え方</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令和元年１２月１１日　令和２年度診療報酬改定について</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中医協としてとりまとめ厚生労働大臣に意見具申（両論併記）　　　　　　　　　　　　　　　　　　　　　　　　　　　　　　　　　　　　　　　　　　　</a:t>
            </a:r>
            <a:endParaRPr kumimoji="1" lang="en-US" altLang="ja-JP"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p:txBody>
      </p:sp>
      <p:sp>
        <p:nvSpPr>
          <p:cNvPr id="7" name="Rectangle 3"/>
          <p:cNvSpPr txBox="1">
            <a:spLocks noChangeArrowheads="1"/>
          </p:cNvSpPr>
          <p:nvPr/>
        </p:nvSpPr>
        <p:spPr bwMode="auto">
          <a:xfrm>
            <a:off x="334186" y="1665233"/>
            <a:ext cx="9319840" cy="1653089"/>
          </a:xfrm>
          <a:prstGeom prst="rect">
            <a:avLst/>
          </a:prstGeom>
          <a:solidFill>
            <a:srgbClr val="00B0F0">
              <a:alpha val="20000"/>
            </a:srgbClr>
          </a:solidFill>
          <a:ln w="12700">
            <a:solidFill>
              <a:schemeClr val="tx1"/>
            </a:solidFill>
            <a:prstDash val="dash"/>
          </a:ln>
        </p:spPr>
        <p:txBody>
          <a:bodyPr vert="horz" wrap="square" lIns="91440" tIns="45720" rIns="91440" bIns="45720" numCol="1" rtlCol="0" anchor="t" anchorCtr="0" compatLnSpc="1">
            <a:prstTxWarp prst="textNoShape">
              <a:avLst/>
            </a:prstTxWarp>
            <a:normAutofit fontScale="92500"/>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　薬価調査・保険医療材料価格調査</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　４日　薬価調査・特定保険医療材料価格調査（速報値）</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平均乖離率</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薬価：約８．０％（前回：７．２％）</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特定保険医療材料：約５．８％（前回：４．２％）</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令和元年１０月１日に、平成３０年度調査を踏まえて、消費税率引上げに伴う薬価改定・材料価格改定を実施</a:t>
            </a:r>
            <a:endParaRPr kumimoji="1" lang="en-US" altLang="ja-JP" sz="12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Rectangle 3"/>
          <p:cNvSpPr txBox="1">
            <a:spLocks noChangeArrowheads="1"/>
          </p:cNvSpPr>
          <p:nvPr/>
        </p:nvSpPr>
        <p:spPr>
          <a:xfrm>
            <a:off x="328134" y="3463144"/>
            <a:ext cx="9319840" cy="1908313"/>
          </a:xfrm>
          <a:prstGeom prst="rect">
            <a:avLst/>
          </a:prstGeom>
          <a:solidFill>
            <a:srgbClr val="00B0F0">
              <a:alpha val="30000"/>
            </a:srgbClr>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社会保障審議会（医療保険部会・医療部会）</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令和元年１２月１０日　令和２年度診療報酬改定の基本方針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改定の基本的視点と具体的方向性</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　医療従事者の負担軽減、医師等の働き方改革の推進</a:t>
            </a:r>
            <a:r>
              <a:rPr kumimoji="1" lang="en-US" altLang="ja-JP"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1" lang="en-US" altLang="ja-JP"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　患者・国民にとって身近であって、安心・安全で質の高い医療の実現</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３　医療機能の分化・強化、連携と地域包括ケアシステムの推進</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85725" algn="l" defTabSz="914400" rtl="0" eaLnBrk="1" fontAlgn="auto" latinLnBrk="0" hangingPunct="1">
              <a:lnSpc>
                <a:spcPts val="2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４　効率化・適正化を通じた制度の安定性・持続可能性の向上</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0" name="スライド番号プレースホルダー 2">
            <a:extLst>
              <a:ext uri="{FF2B5EF4-FFF2-40B4-BE49-F238E27FC236}">
                <a16:creationId xmlns:a16="http://schemas.microsoft.com/office/drawing/2014/main" id="{98CB5CF6-A905-4CA7-AC7C-5C791A5D687B}"/>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100</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785698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2600" b="0"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令和２年度診療報酬改定の流れ</a:t>
            </a:r>
          </a:p>
        </p:txBody>
      </p:sp>
      <p:sp>
        <p:nvSpPr>
          <p:cNvPr id="9" name="Rectangle 3"/>
          <p:cNvSpPr txBox="1">
            <a:spLocks noChangeArrowheads="1"/>
          </p:cNvSpPr>
          <p:nvPr/>
        </p:nvSpPr>
        <p:spPr>
          <a:xfrm>
            <a:off x="204671" y="740344"/>
            <a:ext cx="9423034" cy="3491848"/>
          </a:xfrm>
          <a:prstGeom prst="rect">
            <a:avLst/>
          </a:prstGeom>
          <a:solidFill>
            <a:srgbClr val="00B0F0">
              <a:alpha val="20000"/>
            </a:srgbClr>
          </a:solidFill>
          <a:ln w="12700">
            <a:solidFill>
              <a:schemeClr val="tx1"/>
            </a:solidFill>
            <a:prstDash val="dash"/>
          </a:ln>
        </p:spPr>
        <p:txBody>
          <a:bodyPr>
            <a:normAutofit fontScale="92500" lnSpcReduction="2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内閣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令和元年１２月１７日　予算編成過程で、診療報酬改定、勤務医の働き方改革への対応を決定</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lvl="0" indent="-271463">
              <a:spcBef>
                <a:spcPts val="0"/>
              </a:spcBef>
              <a:buNone/>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１．診療報酬：＋０．５５％</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lvl="0" indent="-271463">
              <a:spcBef>
                <a:spcPts val="0"/>
              </a:spcBef>
              <a:buNone/>
              <a:defRPr/>
            </a:pPr>
            <a:r>
              <a:rPr lang="ja-JP" altLang="en-US" sz="1800" b="1" dirty="0">
                <a:solidFill>
                  <a:prstClr val="black"/>
                </a:solidFill>
                <a:latin typeface="ＭＳ Ｐゴシック"/>
              </a:rPr>
              <a:t>　　　 </a:t>
            </a:r>
            <a:r>
              <a:rPr lang="en-US" altLang="ja-JP" sz="1700" dirty="0">
                <a:solidFill>
                  <a:prstClr val="black"/>
                </a:solidFill>
                <a:latin typeface="ＭＳ Ｐゴシック"/>
              </a:rPr>
              <a:t>※</a:t>
            </a:r>
            <a:r>
              <a:rPr lang="ja-JP" altLang="en-US" sz="1700" dirty="0">
                <a:solidFill>
                  <a:prstClr val="black"/>
                </a:solidFill>
                <a:latin typeface="ＭＳ Ｐゴシック"/>
              </a:rPr>
              <a:t>１ うち、</a:t>
            </a:r>
            <a:r>
              <a:rPr lang="en-US" altLang="ja-JP" sz="1700" dirty="0">
                <a:solidFill>
                  <a:prstClr val="black"/>
                </a:solidFill>
                <a:latin typeface="ＭＳ Ｐゴシック"/>
              </a:rPr>
              <a:t>※</a:t>
            </a:r>
            <a:r>
              <a:rPr lang="ja-JP" altLang="en-US" sz="1700" dirty="0">
                <a:solidFill>
                  <a:prstClr val="black"/>
                </a:solidFill>
                <a:latin typeface="ＭＳ Ｐゴシック"/>
              </a:rPr>
              <a:t>２を除く改定分  ＋０．４７％</a:t>
            </a:r>
            <a:endParaRPr lang="en-US" altLang="ja-JP" sz="1700" dirty="0">
              <a:solidFill>
                <a:prstClr val="black"/>
              </a:solidFill>
              <a:latin typeface="ＭＳ Ｐゴシック"/>
            </a:endParaRPr>
          </a:p>
          <a:p>
            <a:pPr marL="271463" lvl="0" indent="-271463">
              <a:spcBef>
                <a:spcPts val="0"/>
              </a:spcBef>
              <a:buNone/>
              <a:defRPr/>
            </a:pPr>
            <a:r>
              <a:rPr lang="ja-JP" altLang="en-US" sz="1700" dirty="0">
                <a:solidFill>
                  <a:prstClr val="black"/>
                </a:solidFill>
                <a:latin typeface="ＭＳ Ｐゴシック"/>
              </a:rPr>
              <a:t>　　　　　　　　　　　　　　　　　 （医科：＋０．５３％、歯科：＋０．５９％、調剤：＋０．１６％）</a:t>
            </a:r>
          </a:p>
          <a:p>
            <a:pPr marL="271463" lvl="0" indent="-271463">
              <a:spcBef>
                <a:spcPts val="0"/>
              </a:spcBef>
              <a:buNone/>
              <a:defRPr/>
            </a:pPr>
            <a:r>
              <a:rPr lang="ja-JP" altLang="en-US" sz="1700" dirty="0">
                <a:solidFill>
                  <a:prstClr val="black"/>
                </a:solidFill>
                <a:latin typeface="ＭＳ Ｐゴシック"/>
              </a:rPr>
              <a:t>　　　 </a:t>
            </a:r>
            <a:r>
              <a:rPr lang="en-US" altLang="ja-JP" sz="1700" dirty="0">
                <a:solidFill>
                  <a:prstClr val="black"/>
                </a:solidFill>
                <a:latin typeface="ＭＳ Ｐゴシック"/>
              </a:rPr>
              <a:t>※</a:t>
            </a:r>
            <a:r>
              <a:rPr lang="ja-JP" altLang="en-US" sz="1700" dirty="0">
                <a:solidFill>
                  <a:prstClr val="black"/>
                </a:solidFill>
                <a:latin typeface="ＭＳ Ｐゴシック"/>
              </a:rPr>
              <a:t>２ うち、消費税財源を活用した救急病院における勤務医の働き方改革への特例的な対応＋０．０８％</a:t>
            </a: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２．薬価等　①薬価：▲０．９９％　</a:t>
            </a:r>
            <a:r>
              <a:rPr kumimoji="1" lang="ja-JP" altLang="en-US"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うち、実勢価等改定▲０．４３％</a:t>
            </a:r>
            <a:endParaRPr kumimoji="1" lang="en-US" altLang="ja-JP"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60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市場拡大再算定の見直し等▲０．０１％</a:t>
            </a:r>
            <a:r>
              <a:rPr kumimoji="1" lang="ja-JP" altLang="en-US"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600" b="1"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1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②材料価格：▲０．０２％</a:t>
            </a:r>
            <a:r>
              <a:rPr kumimoji="1" lang="ja-JP" altLang="en-US" sz="1600" b="1" i="0" u="none" strike="noStrike" kern="1200" cap="none" spc="0" normalizeH="0" baseline="0" noProof="0" dirty="0">
                <a:ln>
                  <a:noFill/>
                </a:ln>
                <a:solidFill>
                  <a:prstClr val="black"/>
                </a:solidFill>
                <a:effectLst/>
                <a:uLnTx/>
                <a:uFillTx/>
                <a:latin typeface="+mn-ea"/>
                <a:cs typeface="+mn-cs"/>
              </a:rPr>
              <a:t>　</a:t>
            </a:r>
            <a:r>
              <a:rPr lang="ja-JP" altLang="en-US" sz="1600" dirty="0">
                <a:solidFill>
                  <a:prstClr val="black"/>
                </a:solidFill>
                <a:latin typeface="+mn-ea"/>
              </a:rPr>
              <a:t>うち、実勢価等改定▲０．０１％</a:t>
            </a:r>
            <a:endParaRPr lang="en-US" altLang="ja-JP" sz="1600" dirty="0">
              <a:solidFill>
                <a:prstClr val="black"/>
              </a:solidFill>
              <a:latin typeface="+mn-ea"/>
            </a:endParaRPr>
          </a:p>
          <a:p>
            <a:pPr marL="159975" lvl="0" indent="0">
              <a:lnSpc>
                <a:spcPct val="120000"/>
              </a:lnSpc>
              <a:spcBef>
                <a:spcPts val="0"/>
              </a:spcBef>
              <a:buNone/>
              <a:defRPr/>
            </a:pPr>
            <a:r>
              <a:rPr kumimoji="1" lang="ja-JP" altLang="en-US" sz="1600" b="0" i="0" u="none" strike="noStrike" kern="1200" cap="none" spc="0" normalizeH="0" baseline="0" noProof="0" dirty="0">
                <a:ln>
                  <a:noFill/>
                </a:ln>
                <a:solidFill>
                  <a:prstClr val="black"/>
                </a:solidFill>
                <a:effectLst/>
                <a:uLnTx/>
                <a:uFillTx/>
                <a:latin typeface="+mn-ea"/>
                <a:cs typeface="+mn-cs"/>
              </a:rPr>
              <a:t>　 </a:t>
            </a:r>
            <a:r>
              <a:rPr kumimoji="1" lang="ja-JP" altLang="en-US" sz="1800" b="1" i="0" u="none" strike="noStrike" kern="1200" cap="none" spc="0" normalizeH="0" baseline="0" noProof="0" dirty="0">
                <a:ln>
                  <a:noFill/>
                </a:ln>
                <a:solidFill>
                  <a:prstClr val="black"/>
                </a:solidFill>
                <a:effectLst/>
                <a:uLnTx/>
                <a:uFillTx/>
                <a:latin typeface="+mn-ea"/>
                <a:cs typeface="+mn-cs"/>
              </a:rPr>
              <a:t>３．勤務の働き方改革への対応</a:t>
            </a:r>
            <a:endParaRPr kumimoji="1" lang="en-US" altLang="ja-JP" sz="1800" b="1" i="0" u="none" strike="noStrike" kern="1200" cap="none" spc="0" normalizeH="0" baseline="0" noProof="0" dirty="0">
              <a:ln>
                <a:noFill/>
              </a:ln>
              <a:solidFill>
                <a:prstClr val="black"/>
              </a:solidFill>
              <a:effectLst/>
              <a:uLnTx/>
              <a:uFillTx/>
              <a:latin typeface="+mn-ea"/>
              <a:cs typeface="+mn-cs"/>
            </a:endParaRPr>
          </a:p>
          <a:p>
            <a:pPr marL="159975" lvl="0" indent="0">
              <a:lnSpc>
                <a:spcPct val="120000"/>
              </a:lnSpc>
              <a:spcBef>
                <a:spcPts val="0"/>
              </a:spcBef>
              <a:buNone/>
              <a:defRPr/>
            </a:pPr>
            <a:r>
              <a:rPr lang="ja-JP" altLang="en-US"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診療報酬として　　　　　　　　　　　　　　　　公費　１２６億円程度</a:t>
            </a:r>
            <a:endParaRPr lang="en-US" altLang="ja-JP"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59975" lvl="0" indent="0">
              <a:lnSpc>
                <a:spcPct val="120000"/>
              </a:lnSpc>
              <a:spcBef>
                <a:spcPts val="0"/>
              </a:spcBef>
              <a:buNone/>
              <a:defRPr/>
            </a:pPr>
            <a:r>
              <a:rPr lang="ja-JP" altLang="en-US" sz="1600" b="1"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地域医療介護総合確保基金として　　　  公費　１４３億円程度</a:t>
            </a:r>
          </a:p>
          <a:p>
            <a:pPr marL="159975" lvl="0" indent="0">
              <a:spcBef>
                <a:spcPts val="0"/>
              </a:spcBef>
              <a:buNone/>
              <a:defRPr/>
            </a:pPr>
            <a:endParaRPr lang="ja-JP" altLang="en-US" sz="1400"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59975" lvl="0" indent="0">
              <a:spcBef>
                <a:spcPts val="0"/>
              </a:spcBef>
              <a:buNone/>
              <a:defRPr/>
            </a:pPr>
            <a:r>
              <a:rPr lang="ja-JP" altLang="en-US" sz="1500" spc="-40" dirty="0">
                <a:solidFill>
                  <a:prstClr val="black"/>
                </a:solidFill>
                <a:latin typeface="+mn-ea"/>
                <a:cs typeface="Meiryo UI" panose="020B0604030504040204" pitchFamily="50" charset="-128"/>
              </a:rPr>
              <a:t>          なお、勤務医の働き方改革への対応については、今後、医師に対する時間外労働の上限規制の適用及び暫定特例水</a:t>
            </a:r>
            <a:endParaRPr lang="en-US" altLang="ja-JP" sz="1500" spc="-40" dirty="0">
              <a:solidFill>
                <a:prstClr val="black"/>
              </a:solidFill>
              <a:latin typeface="+mn-ea"/>
              <a:cs typeface="Meiryo UI" panose="020B0604030504040204" pitchFamily="50" charset="-128"/>
            </a:endParaRPr>
          </a:p>
          <a:p>
            <a:pPr marL="159975" lvl="0" indent="0">
              <a:spcBef>
                <a:spcPts val="0"/>
              </a:spcBef>
              <a:buNone/>
              <a:defRPr/>
            </a:pPr>
            <a:r>
              <a:rPr lang="en-US" altLang="ja-JP" sz="1500" spc="-40" dirty="0">
                <a:solidFill>
                  <a:prstClr val="black"/>
                </a:solidFill>
                <a:latin typeface="+mn-ea"/>
                <a:cs typeface="Meiryo UI" panose="020B0604030504040204" pitchFamily="50" charset="-128"/>
              </a:rPr>
              <a:t>    </a:t>
            </a:r>
            <a:r>
              <a:rPr lang="ja-JP" altLang="en-US" sz="1500" spc="-40" dirty="0">
                <a:solidFill>
                  <a:prstClr val="black"/>
                </a:solidFill>
                <a:latin typeface="+mn-ea"/>
                <a:cs typeface="Meiryo UI" panose="020B0604030504040204" pitchFamily="50" charset="-128"/>
              </a:rPr>
              <a:t>  準の適用終了に向けて、上限を超える時間外労働ができる限り早期に解消されるよう、医療機関による労働時間短縮を</a:t>
            </a:r>
            <a:endParaRPr lang="en-US" altLang="ja-JP" sz="1500" spc="-40" dirty="0">
              <a:solidFill>
                <a:prstClr val="black"/>
              </a:solidFill>
              <a:latin typeface="+mn-ea"/>
              <a:cs typeface="Meiryo UI" panose="020B0604030504040204" pitchFamily="50" charset="-128"/>
            </a:endParaRPr>
          </a:p>
          <a:p>
            <a:pPr marL="159975" lvl="0" indent="0">
              <a:spcBef>
                <a:spcPts val="0"/>
              </a:spcBef>
              <a:buNone/>
              <a:defRPr/>
            </a:pPr>
            <a:r>
              <a:rPr lang="en-US" altLang="ja-JP" sz="1500" spc="-40" dirty="0">
                <a:solidFill>
                  <a:prstClr val="black"/>
                </a:solidFill>
                <a:latin typeface="+mn-ea"/>
                <a:cs typeface="Meiryo UI" panose="020B0604030504040204" pitchFamily="50" charset="-128"/>
              </a:rPr>
              <a:t>      </a:t>
            </a:r>
            <a:r>
              <a:rPr lang="ja-JP" altLang="en-US" sz="1500" spc="-40" dirty="0">
                <a:solidFill>
                  <a:prstClr val="black"/>
                </a:solidFill>
                <a:latin typeface="+mn-ea"/>
                <a:cs typeface="Meiryo UI" panose="020B0604030504040204" pitchFamily="50" charset="-128"/>
              </a:rPr>
              <a:t>促進する制度的対応等とあわせ、診療報酬及び地域医療介護総合確保基金の対応を検討する。</a:t>
            </a:r>
          </a:p>
        </p:txBody>
      </p:sp>
      <p:sp>
        <p:nvSpPr>
          <p:cNvPr id="6" name="Rectangle 3"/>
          <p:cNvSpPr txBox="1">
            <a:spLocks noChangeArrowheads="1"/>
          </p:cNvSpPr>
          <p:nvPr/>
        </p:nvSpPr>
        <p:spPr>
          <a:xfrm>
            <a:off x="204671" y="4327293"/>
            <a:ext cx="9432973" cy="2321768"/>
          </a:xfrm>
          <a:prstGeom prst="rect">
            <a:avLst/>
          </a:prstGeom>
          <a:solidFill>
            <a:srgbClr val="00B0F0">
              <a:alpha val="40000"/>
            </a:srgbClr>
          </a:solidFill>
          <a:ln w="12700">
            <a:solidFill>
              <a:schemeClr val="tx1"/>
            </a:solidFill>
            <a:prstDash val="solid"/>
          </a:ln>
        </p:spPr>
        <p:txBody>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厚生労働大臣</a:t>
            </a:r>
            <a:r>
              <a:rPr kumimoji="1" lang="en-US" altLang="ja-JP"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令和２年１月１５日　中医協に対して以下に基づき答申を行うよう諮問</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①予算編成過程で内閣が決定した診療報酬改定、勤務医の働き方改革への対応</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②社会保障審議会 医療保険部会・医療部会が策定した「改定の基本方針」</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中医協におけるこれまでの</a:t>
            </a:r>
            <a:r>
              <a:rPr kumimoji="1" lang="ja-JP" altLang="en-US" sz="18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議論の整理</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を公表し、パブリックコメントを募集</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令和２年１月２４日　公聴会を静岡県富士市で開催</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Arial" pitchFamily="34" charset="0"/>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令和２年１月２９・３１日・２月５日　</a:t>
            </a:r>
            <a:r>
              <a:rPr kumimoji="1" lang="ja-JP" altLang="en-US" sz="18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個別改定項目（短冊）</a:t>
            </a:r>
            <a:r>
              <a:rPr kumimoji="1" lang="ja-JP" altLang="en-US"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を集中審議</a:t>
            </a:r>
            <a:endParaRPr kumimoji="1" lang="en-US" altLang="ja-JP" sz="18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 name="スライド番号プレースホルダー 2">
            <a:extLst>
              <a:ext uri="{FF2B5EF4-FFF2-40B4-BE49-F238E27FC236}">
                <a16:creationId xmlns:a16="http://schemas.microsoft.com/office/drawing/2014/main" id="{F5B7AB7F-4C42-4450-8E79-1AB7E503C811}"/>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9174695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50844" y="642938"/>
            <a:ext cx="9282676" cy="4802286"/>
          </a:xfrm>
          <a:solidFill>
            <a:srgbClr val="00B0F0">
              <a:alpha val="40000"/>
            </a:srgbClr>
          </a:solidFill>
          <a:ln w="12700">
            <a:solidFill>
              <a:schemeClr val="tx1"/>
            </a:solidFill>
            <a:prstDash val="dash"/>
          </a:ln>
        </p:spPr>
        <p:txBody>
          <a:bodyPr rtlCol="0">
            <a:normAutofit/>
          </a:bodyPr>
          <a:lstStyle/>
          <a:p>
            <a:pPr eaLnBrk="1" fontAlgn="auto" hangingPunct="1">
              <a:lnSpc>
                <a:spcPts val="2200"/>
              </a:lnSpc>
              <a:spcBef>
                <a:spcPts val="0"/>
              </a:spcBef>
              <a:spcAft>
                <a:spcPts val="0"/>
              </a:spcAft>
              <a:buFontTx/>
              <a:buNone/>
              <a:defRPr/>
            </a:pPr>
            <a:r>
              <a:rPr lang="ja-JP" altLang="en-US" sz="2200" dirty="0">
                <a:latin typeface="ＭＳ Ｐゴシック" charset="-128"/>
              </a:rPr>
              <a:t>◎前回改定「答申書」附帯意見（２０項目）に基づく検討</a:t>
            </a:r>
            <a:endParaRPr lang="en-US" altLang="ja-JP" sz="2200" dirty="0">
              <a:latin typeface="ＭＳ Ｐゴシック" charset="-128"/>
            </a:endParaRPr>
          </a:p>
          <a:p>
            <a:pPr eaLnBrk="1" fontAlgn="auto" hangingPunct="1">
              <a:lnSpc>
                <a:spcPts val="2200"/>
              </a:lnSpc>
              <a:spcBef>
                <a:spcPts val="0"/>
              </a:spcBef>
              <a:spcAft>
                <a:spcPts val="0"/>
              </a:spcAft>
              <a:buFontTx/>
              <a:buNone/>
              <a:defRPr/>
            </a:pPr>
            <a:r>
              <a:rPr lang="ja-JP" altLang="en-US" sz="2200" dirty="0">
                <a:latin typeface="ＭＳ Ｐゴシック" charset="-128"/>
              </a:rPr>
              <a:t>　</a:t>
            </a:r>
            <a:r>
              <a:rPr lang="ja-JP" altLang="en-US" sz="2000" dirty="0">
                <a:latin typeface="ＭＳ Ｐゴシック" charset="-128"/>
              </a:rPr>
              <a:t>・検証調査（９項目）、医療経済実態調査、薬価調査、特定保険医療材料価格調査</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latin typeface="ＭＳ Ｐゴシック" charset="-128"/>
              </a:rPr>
              <a:t>　・外来医療、在宅医療、入院医療、個別事項、横断的事項、歯科医療、調剤</a:t>
            </a:r>
            <a:endParaRPr lang="en-US" altLang="ja-JP" sz="2000" dirty="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solidFill>
                  <a:prstClr val="black"/>
                </a:solidFill>
                <a:latin typeface="+mn-ea"/>
              </a:rPr>
              <a:t>　・</a:t>
            </a:r>
            <a:r>
              <a:rPr lang="ja-JP" altLang="en-US" sz="2000" spc="-80" dirty="0">
                <a:solidFill>
                  <a:prstClr val="black"/>
                </a:solidFill>
                <a:latin typeface="+mn-ea"/>
              </a:rPr>
              <a:t>薬価制度改革、保険医療材料制度の見直し、費用対効果評価、最適使用推進ＧＬ　等</a:t>
            </a:r>
            <a:endParaRPr lang="en-US" altLang="ja-JP" sz="2000" i="1" spc="-80" dirty="0">
              <a:solidFill>
                <a:prstClr val="black"/>
              </a:solidFill>
              <a:latin typeface="+mn-ea"/>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p:txBody>
      </p:sp>
      <p:sp>
        <p:nvSpPr>
          <p:cNvPr id="6"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8" name="Rectangle 3"/>
          <p:cNvSpPr txBox="1">
            <a:spLocks noChangeArrowheads="1"/>
          </p:cNvSpPr>
          <p:nvPr/>
        </p:nvSpPr>
        <p:spPr>
          <a:xfrm>
            <a:off x="761025" y="1916328"/>
            <a:ext cx="6425142" cy="3380066"/>
          </a:xfrm>
          <a:prstGeom prst="rect">
            <a:avLst/>
          </a:prstGeom>
          <a:solidFill>
            <a:schemeClr val="bg1"/>
          </a:solidFill>
          <a:ln w="12700">
            <a:solidFill>
              <a:schemeClr val="tx1"/>
            </a:solidFill>
            <a:prstDash val="dash"/>
          </a:ln>
        </p:spPr>
        <p:txBody>
          <a:bodyPr>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［総会］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［薬価専門部会］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［保険医療材料専門部会］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lvl="0" indent="0">
              <a:lnSpc>
                <a:spcPts val="2100"/>
              </a:lnSpc>
              <a:spcBef>
                <a:spcPts val="0"/>
              </a:spcBef>
              <a:buNone/>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［費用対効果評価専門部会</a:t>
            </a:r>
            <a:r>
              <a:rPr lang="ja-JP" altLang="en-US" sz="1900" dirty="0">
                <a:solidFill>
                  <a:prstClr val="black"/>
                </a:solidFill>
                <a:latin typeface="ＭＳ Ｐゴシック" charset="-128"/>
              </a:rPr>
              <a:t>］［合同部会］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［診療報酬改定結果検証部会］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［診療報酬基本問題小委員会］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［調査実施小委員会］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［調査専門組織］</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・医療技術評価分科会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・入院医療等の調査・評価分科会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・医療機関等における消費税負担に関する分科会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 typeface="Arial" pitchFamily="34" charset="0"/>
              <a:buNone/>
              <a:tabLst/>
              <a:defRPr/>
            </a:pPr>
            <a:r>
              <a:rPr kumimoji="1" lang="ja-JP" altLang="en-US"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国民の声：パブコメ、公聴会</a:t>
            </a:r>
            <a:endParaRPr kumimoji="1" lang="en-US" altLang="ja-JP" sz="19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7" name="タイトル 1"/>
          <p:cNvSpPr txBox="1">
            <a:spLocks/>
          </p:cNvSpPr>
          <p:nvPr/>
        </p:nvSpPr>
        <p:spPr>
          <a:xfrm>
            <a:off x="350844" y="5949950"/>
            <a:ext cx="9204325" cy="573088"/>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271463" marR="0" lvl="0" indent="-271463"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令和２年２月７日  </a:t>
            </a:r>
            <a:r>
              <a:rPr kumimoji="1" lang="ja-JP" altLang="en-US"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厚生労働大臣に対し、診療報酬点数の改定案を答申</a:t>
            </a:r>
            <a:endParaRPr kumimoji="1" lang="en-US" altLang="ja-JP" sz="20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endParaRPr>
          </a:p>
          <a:p>
            <a:pPr marL="271463" marR="0" lvl="0" indent="-271463" algn="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Light" panose="020F0302020204030204"/>
                <a:ea typeface="ＭＳ Ｐゴシック" panose="020B0600070205080204" pitchFamily="50" charset="-128"/>
                <a:cs typeface="+mj-cs"/>
              </a:rPr>
              <a:t>（附帯意見：２０項目）</a:t>
            </a:r>
          </a:p>
        </p:txBody>
      </p:sp>
      <p:sp>
        <p:nvSpPr>
          <p:cNvPr id="2" name="下矢印 1"/>
          <p:cNvSpPr/>
          <p:nvPr/>
        </p:nvSpPr>
        <p:spPr>
          <a:xfrm>
            <a:off x="3938809" y="5494472"/>
            <a:ext cx="2106745" cy="386035"/>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6315501" y="5496548"/>
            <a:ext cx="273331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２年度で１５３回開催</a:t>
            </a:r>
          </a:p>
        </p:txBody>
      </p:sp>
      <p:pic>
        <p:nvPicPr>
          <p:cNvPr id="4" name="図 3">
            <a:extLst>
              <a:ext uri="{FF2B5EF4-FFF2-40B4-BE49-F238E27FC236}">
                <a16:creationId xmlns:a16="http://schemas.microsoft.com/office/drawing/2014/main" id="{8B05C230-8EB0-419B-9794-FCF1AD53FD87}"/>
              </a:ext>
            </a:extLst>
          </p:cNvPr>
          <p:cNvPicPr>
            <a:picLocks noChangeAspect="1"/>
          </p:cNvPicPr>
          <p:nvPr/>
        </p:nvPicPr>
        <p:blipFill>
          <a:blip r:embed="rId3"/>
          <a:stretch>
            <a:fillRect/>
          </a:stretch>
        </p:blipFill>
        <p:spPr>
          <a:xfrm>
            <a:off x="5581820" y="1908643"/>
            <a:ext cx="4051700" cy="2639721"/>
          </a:xfrm>
          <a:prstGeom prst="rect">
            <a:avLst/>
          </a:prstGeom>
        </p:spPr>
      </p:pic>
    </p:spTree>
    <p:extLst>
      <p:ext uri="{BB962C8B-B14F-4D97-AF65-F5344CB8AC3E}">
        <p14:creationId xmlns:p14="http://schemas.microsoft.com/office/powerpoint/2010/main" val="230776389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正方形/長方形 1">
            <a:extLst>
              <a:ext uri="{FF2B5EF4-FFF2-40B4-BE49-F238E27FC236}">
                <a16:creationId xmlns:a16="http://schemas.microsoft.com/office/drawing/2014/main" id="{E018B3E4-1C91-499C-9550-A146F59B4DEB}"/>
              </a:ext>
            </a:extLst>
          </p:cNvPr>
          <p:cNvSpPr>
            <a:spLocks noChangeArrowheads="1"/>
          </p:cNvSpPr>
          <p:nvPr/>
        </p:nvSpPr>
        <p:spPr bwMode="auto">
          <a:xfrm>
            <a:off x="194336" y="836712"/>
            <a:ext cx="9517326" cy="5053628"/>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lvl="0">
              <a:lnSpc>
                <a:spcPts val="2600"/>
              </a:lnSpc>
              <a:defRPr/>
            </a:pPr>
            <a:r>
              <a:rPr lang="en-US" altLang="ja-JP" sz="1400" spc="-100" dirty="0">
                <a:solidFill>
                  <a:srgbClr val="00B0F0"/>
                </a:solidFill>
                <a:latin typeface="Calibri" panose="020F0502020204030204"/>
              </a:rPr>
              <a:t> </a:t>
            </a:r>
            <a:r>
              <a:rPr lang="en-US" altLang="ja-JP" sz="1600" spc="-100" dirty="0">
                <a:solidFill>
                  <a:srgbClr val="00B0F0"/>
                </a:solidFill>
                <a:latin typeface="Calibri" panose="020F0502020204030204"/>
              </a:rPr>
              <a:t>3/6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（１）２０２０年度改定に向けた検討項目と進め方について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ja-JP" altLang="en-US" sz="1600" spc="-100" dirty="0">
                <a:solidFill>
                  <a:srgbClr val="00B0F0"/>
                </a:solidFill>
                <a:latin typeface="Calibri" panose="020F0502020204030204"/>
              </a:rPr>
              <a:t> </a:t>
            </a:r>
            <a:r>
              <a:rPr lang="en-US" altLang="ja-JP" sz="1600" spc="-100" dirty="0">
                <a:solidFill>
                  <a:srgbClr val="00B0F0"/>
                </a:solidFill>
                <a:latin typeface="Calibri" panose="020F0502020204030204"/>
              </a:rPr>
              <a:t>3/27</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（２）２０２０年度診療報酬改定に向けた検討項目と進め方について（案）</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4/10 </a:t>
            </a:r>
            <a:r>
              <a:rPr kumimoji="1" lang="ja-JP"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rPr>
              <a:t>（３）年代別・世代別の課題（その１）について</a:t>
            </a:r>
            <a:endParaRPr kumimoji="1" lang="en-US" altLang="ja-JP"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50" charset="-128"/>
              <a:cs typeface="+mn-cs"/>
            </a:endParaRPr>
          </a:p>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乳幼児期～学童期・思春期、周産期</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4/24 </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（４）年代別・世代別の課題（その２）について</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青年期・壮年期・中年期・高齢期・人生の最終段階</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5/15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（５）患者・国民に身近な医療の在り方について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5/29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（６）働き方改革と医療の在り方について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6/12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（７）科学的な根拠に基づく医療技術の評価の在り方について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6/12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（８）医療におけるＩＣＴの利活用について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6/26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（９）医薬品、医療機器の効率的かつ有効・安全な使用について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7/10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（１０）地域づくり・街づくりにおける医療の在り方について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7/17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（１１）介護・障害者福祉サービス等と医療との連携のあり方について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lang="en-US" altLang="ja-JP" sz="1600" spc="-100" dirty="0">
                <a:solidFill>
                  <a:srgbClr val="00B0F0"/>
                </a:solidFill>
                <a:latin typeface="Calibri" panose="020F0502020204030204"/>
              </a:rPr>
              <a:t> 7/17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（１２）診療報酬に係る事務の効率化・合理化及び診療報酬の情報の利活用等を</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2600"/>
              </a:lnSpc>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見据えた対応について</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スライド番号プレースホルダー 2">
            <a:extLst>
              <a:ext uri="{FF2B5EF4-FFF2-40B4-BE49-F238E27FC236}">
                <a16:creationId xmlns:a16="http://schemas.microsoft.com/office/drawing/2014/main" id="{1142622E-71A1-43BA-9053-DF83D4F51FC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 name="Rectangle 2">
            <a:extLst>
              <a:ext uri="{FF2B5EF4-FFF2-40B4-BE49-F238E27FC236}">
                <a16:creationId xmlns:a16="http://schemas.microsoft.com/office/drawing/2014/main" id="{93C678D1-6145-427A-B295-2545E3D93FF5}"/>
              </a:ext>
            </a:extLst>
          </p:cNvPr>
          <p:cNvSpPr>
            <a:spLocks noChangeArrowheads="1"/>
          </p:cNvSpPr>
          <p:nvPr/>
        </p:nvSpPr>
        <p:spPr bwMode="auto">
          <a:xfrm>
            <a:off x="194336" y="116632"/>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中医協における第１ラウンドの審議</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 （平成３１年３月６日～令和元年７月１０日）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Tree>
    <p:extLst>
      <p:ext uri="{BB962C8B-B14F-4D97-AF65-F5344CB8AC3E}">
        <p14:creationId xmlns:p14="http://schemas.microsoft.com/office/powerpoint/2010/main" val="347613092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74449" y="640336"/>
            <a:ext cx="9517326" cy="1182375"/>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400" b="0" i="0" u="none" strike="noStrike" kern="1200" cap="none" spc="-100" normalizeH="0" noProof="0" dirty="0">
                <a:ln>
                  <a:noFill/>
                </a:ln>
                <a:solidFill>
                  <a:srgbClr val="00B0F0"/>
                </a:solidFill>
                <a:effectLst/>
                <a:uLnTx/>
                <a:uFillTx/>
                <a:latin typeface="+mn-lt"/>
                <a:ea typeface="ＭＳ Ｐゴシック" panose="020B0600070205080204" pitchFamily="50" charset="-128"/>
                <a:cs typeface="+mn-cs"/>
              </a:rPr>
              <a:t>10/30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（その１）かかりつけ医機能、大病院受診時定額負担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mn-lt"/>
              </a:rPr>
              <a:t>11/20</a:t>
            </a:r>
            <a:r>
              <a:rPr lang="ja-JP" altLang="en-US" sz="1600" spc="-1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その２）生活習慣病管理料、ニコチン依存症管理料、外来化学療法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mn-lt"/>
              </a:rPr>
              <a:t>12/11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（その３）かかりつけ医機能等、女性の健康に係る課題等、分割調剤、ギャンブル依存症、</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ニコチン依存症管理料等その他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74449" y="1900314"/>
            <a:ext cx="9517326" cy="964367"/>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11/6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（その１）在支診・在支病、医療資源の少ない地域における在宅、在宅における褥瘡の指導管理、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在宅歯科、在宅薬剤管理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11/20</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（その２）訪問看護</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1">
            <a:extLst>
              <a:ext uri="{FF2B5EF4-FFF2-40B4-BE49-F238E27FC236}">
                <a16:creationId xmlns:a16="http://schemas.microsoft.com/office/drawing/2014/main" id="{328BA10B-D885-409D-8DD2-AB40B0057E55}"/>
              </a:ext>
            </a:extLst>
          </p:cNvPr>
          <p:cNvSpPr>
            <a:spLocks noChangeArrowheads="1"/>
          </p:cNvSpPr>
          <p:nvPr/>
        </p:nvSpPr>
        <p:spPr bwMode="auto">
          <a:xfrm>
            <a:off x="174449" y="2942285"/>
            <a:ext cx="9517326" cy="2272417"/>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11/15</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（その１）急性期医療（</a:t>
            </a:r>
            <a:r>
              <a:rPr kumimoji="1" lang="ja-JP" altLang="en-US" sz="1600" b="0" i="0" u="none" strike="noStrike" kern="1200" cap="none" spc="-12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一般病棟入院基本料、特定集中治療室管理料、急性期入院医療におけるその他の事項）</a:t>
            </a:r>
            <a:r>
              <a:rPr lang="en-US" altLang="ja-JP" sz="1400" spc="-100" dirty="0">
                <a:solidFill>
                  <a:prstClr val="black"/>
                </a:solidFill>
                <a:latin typeface="Calibri" panose="020F0502020204030204"/>
              </a:rPr>
              <a:t> </a:t>
            </a:r>
            <a:r>
              <a:rPr lang="en-US" altLang="ja-JP" sz="1400" spc="-100" dirty="0">
                <a:solidFill>
                  <a:srgbClr val="00B0F0"/>
                </a:solidFill>
                <a:latin typeface="Calibri" panose="020F0502020204030204"/>
              </a:rPr>
              <a:t>11/22</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（その２）慢性期医療（療養病棟入院基本料）、データ提出加算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11/29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（その３）地域包括ケア病棟入院料、回復期リハビリテーション</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病棟入院料、入退院支援</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12/6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（その４）地域包括ケア病棟入院料、回復期リハビリテーション</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病棟入院料、 療養病棟入院基本料、</a:t>
            </a:r>
            <a:endPar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短期滞在手術等基本料、入院時食事療養費制度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12/13</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（その５）重症度、医療・看護必要度の記録、特定機能病院に係る評価、地域の実情を踏まえた対応、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（その６）重症度、医療・看護必要度（評価項目、判定基準、見直しを踏まえた施設基準の設定）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   1/15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（その７）重症度、医療・看護必要度（見直しを踏まえた施設基準の設定）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1">
            <a:extLst>
              <a:ext uri="{FF2B5EF4-FFF2-40B4-BE49-F238E27FC236}">
                <a16:creationId xmlns:a16="http://schemas.microsoft.com/office/drawing/2014/main" id="{679B0470-FBA9-4D69-BA65-F9B99E16D192}"/>
              </a:ext>
            </a:extLst>
          </p:cNvPr>
          <p:cNvSpPr>
            <a:spLocks noChangeArrowheads="1"/>
          </p:cNvSpPr>
          <p:nvPr/>
        </p:nvSpPr>
        <p:spPr bwMode="auto">
          <a:xfrm>
            <a:off x="174449" y="5292306"/>
            <a:ext cx="9517326" cy="1400383"/>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700"/>
              </a:lnSpc>
              <a:defRPr/>
            </a:pPr>
            <a:r>
              <a:rPr lang="en-US" altLang="ja-JP" sz="1400" spc="-100" dirty="0">
                <a:solidFill>
                  <a:srgbClr val="00B0F0"/>
                </a:solidFill>
                <a:latin typeface="Calibri" panose="020F0502020204030204"/>
              </a:rPr>
              <a:t>   9/15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（その１）調剤料①（薬局における調剤業務という視点での検討）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10/30</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（その２）調剤料②（医療機関における薬剤師の業務及び医療機関と薬局の比較という視点での検討）、</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調剤基本料①、地域支援体制加算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12/4 </a:t>
            </a:r>
            <a:r>
              <a:rPr lang="en-US" altLang="ja-JP" sz="1400" spc="-100" dirty="0">
                <a:solidFill>
                  <a:prstClr val="black"/>
                </a:solidFill>
                <a:latin typeface="Calibri" panose="020F0502020204030204"/>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（その３）調剤基本料②、かかりつけ薬剤師・薬局の評価を含む対人業務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7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（その４）かかりつけ薬剤師・薬局の評価を含む対人業務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 （令和元年９月１１日～令和２年１月２２日）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11" name="スライド番号プレースホルダー 2">
            <a:extLst>
              <a:ext uri="{FF2B5EF4-FFF2-40B4-BE49-F238E27FC236}">
                <a16:creationId xmlns:a16="http://schemas.microsoft.com/office/drawing/2014/main" id="{55EF124E-076A-497D-9857-7AA89C2D32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9086366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75601" y="656668"/>
            <a:ext cx="9517326" cy="4234493"/>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個別事項</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900"/>
              </a:lnSpc>
              <a:defRPr/>
            </a:pPr>
            <a:r>
              <a:rPr lang="en-US" altLang="ja-JP" sz="1400" spc="-100" dirty="0">
                <a:solidFill>
                  <a:srgbClr val="00B0F0"/>
                </a:solidFill>
                <a:latin typeface="Calibri" panose="020F0502020204030204"/>
              </a:rPr>
              <a:t>  9/18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（その１）リハビリテーション、医薬品の効率的かつ有効・安全な使用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  9/25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（その２）医療従事者の働き方、地域の実情を踏まえた対応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10/9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（その３）がん対策、腎代謝療法、移植医療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（その４）感染症、脳卒中、医療従事者の働き方②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10/23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（その５）医療機器の効率的かつ有効・安全な利用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10/25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（その６）治療と仕事の両立支援、救急／小児・周産期、業務の効率化・合理化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（その７）医療従事者の働き方③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11/13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（その８）技術的事項①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11/15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（その９）医薬品の効率的かつ有効・安全な使用③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（その１０）精神医療、認知症・せん妄、明細書無料発行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11/27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（その１１）技術的事項②、有床診療所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12/4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（その１２）救急／小児・周産期②、がん対策②、脳卒中②、生活習慣病②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12/13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（その１３）がん対策③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（その１４）医療従事者の働き方④、技術的事項③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12/28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（その１５）情報共有・連携④、妊婦加算の今後の取扱い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  1/10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（その１６）外来における抗菌薬適正使用、歯科麻酔薬の算定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75601" y="4939981"/>
            <a:ext cx="9517326" cy="1554272"/>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横断的事項</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lnSpc>
                <a:spcPts val="1900"/>
              </a:lnSpc>
              <a:defRPr/>
            </a:pPr>
            <a:r>
              <a:rPr lang="en-US" altLang="ja-JP" sz="1400" spc="-100" dirty="0">
                <a:solidFill>
                  <a:srgbClr val="00B0F0"/>
                </a:solidFill>
                <a:latin typeface="Calibri" panose="020F0502020204030204"/>
              </a:rPr>
              <a:t>   9/11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（その１）平成３０年度改定後の算定状況等、主な施設基準の届出状況等、主な選定療養に係る報告状況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（その２）ＩＣＴの利活用、情報共有・連携</a:t>
            </a:r>
            <a:endParaRPr lang="en-US" altLang="ja-JP" sz="1600" dirty="0">
              <a:solidFill>
                <a:prstClr val="black"/>
              </a:solidFill>
              <a:latin typeface="ＭＳ Ｐゴシック" panose="020B0600070205080204" pitchFamily="50" charset="-128"/>
            </a:endParaRPr>
          </a:p>
          <a:p>
            <a:pPr lvl="0">
              <a:lnSpc>
                <a:spcPts val="1900"/>
              </a:lnSpc>
              <a:defRPr/>
            </a:pPr>
            <a:r>
              <a:rPr lang="en-US" altLang="ja-JP" sz="1400" spc="-100" dirty="0">
                <a:solidFill>
                  <a:srgbClr val="00B0F0"/>
                </a:solidFill>
                <a:latin typeface="Calibri" panose="020F0502020204030204"/>
              </a:rPr>
              <a:t>12/11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（その３）ＩＣＴの利活用②、情報共有・連携②</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12/18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（その４）ＩＣＴの利活用③、情報共有・連携③</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900"/>
              </a:lnSpc>
              <a:defRPr/>
            </a:pPr>
            <a:r>
              <a:rPr lang="en-US" altLang="ja-JP" sz="1400" spc="-100" dirty="0">
                <a:solidFill>
                  <a:srgbClr val="00B0F0"/>
                </a:solidFill>
                <a:latin typeface="Calibri" panose="020F0502020204030204"/>
              </a:rPr>
              <a:t>12/20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（その５）ＩＣＴの利活用④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CE02C015-CC62-4237-A336-6DA1AC075E55}"/>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 </a:t>
            </a: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（令和元年９月１１日～令和２年１月２２日）</a:t>
            </a:r>
          </a:p>
        </p:txBody>
      </p:sp>
      <p:sp>
        <p:nvSpPr>
          <p:cNvPr id="6" name="スライド番号プレースホルダー 2">
            <a:extLst>
              <a:ext uri="{FF2B5EF4-FFF2-40B4-BE49-F238E27FC236}">
                <a16:creationId xmlns:a16="http://schemas.microsoft.com/office/drawing/2014/main" id="{A09023F9-5ABA-4527-83CC-04ED632FBE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94060722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3293209"/>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Calibri" panose="020F0502020204030204" pitchFamily="34" charset="0"/>
                <a:cs typeface="Calibri" panose="020F0502020204030204" pitchFamily="34" charset="0"/>
              </a:rPr>
              <a:t>12/13</a:t>
            </a:r>
            <a:r>
              <a:rPr kumimoji="1" lang="en-US" altLang="ja-JP" sz="1600" b="0" i="0" u="none" strike="noStrike" kern="1200" cap="none" spc="0" normalizeH="0" baseline="0" noProof="0" dirty="0">
                <a:ln>
                  <a:noFill/>
                </a:ln>
                <a:solidFill>
                  <a:srgbClr val="00B0F0"/>
                </a:solidFill>
                <a:effectLst/>
                <a:highlight>
                  <a:srgbClr val="C0C0C0"/>
                </a:highligh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多焦点眼内レンズを用いた水晶体再建術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（１）先進医療会議で保険導入にかかる科学的根拠等を評価した結果、先進医療</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から削除された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（２）保険給付の対象としている白内障に対する「水晶体再建効果」に加え、疾病に対する治療には位置付け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られないアメニティとしての「眼鏡装用率の軽減効果」を有し、それらが一体不可分であり、患者ニーズが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相当程度ある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等の理由から、白内障に対する水晶体再建術における、眼鏡装用率の軽減効果を有する多焦点眼内レンズの使用を「選定療養」に位置付け、通常の水晶体再建術に係る保険適用との併用を認める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（関連学会と連携し求める対応）</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・患者に対し本療養のメリット・デメリット及び費用等について十分な情報提供を行う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・患者から徴収する費用を妥当適切な範囲とすること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・関連学会が定める指針を遵守すること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3965756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5016758"/>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Calibri" panose="020F0502020204030204" pitchFamily="34" charset="0"/>
                <a:cs typeface="Calibri" panose="020F0502020204030204" pitchFamily="34" charset="0"/>
              </a:rPr>
              <a:t>1/22</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医療技術評価分科会における医療技術の評価</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（１）診療報酬改定において対応する優先度が高い技術：２６４件（新規技術：１０２件、既存技術：１６２件）</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新規技術の評価の例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全視野精密網膜電図、先天性リンパ浮腫・静脈奇形の弾性ストッキング固定、外陰・膣細胞採取料、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斜視注射（ボツリヌス毒素を用いた場合）、胎児輸血、臍帯穿刺、食道切除術（切除のみ、胸部食道）、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外来栄養食事指導料・入院栄養食事指導料、薬剤耐性菌検出検査　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既存技術の再評価の例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終夜睡眠ポリグラフィ、人工腎臓導入期加算、屈折検査（６歳未満）と矯正視力検査の同時請求、</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創外固定器加算、自動縫合器・自動吻合器加算の適応拡大、外来緊急開腹手術、電磁波温熱療法、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ダーモスコピー、細胞診、血液採取・静脈、細胞培養同定検査・血液および穿刺液　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（２）今回改定では対応を行わない技術：４７９件（新規技術：２０４件、既存技術：２７５件）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（３）先進医療からの保険導入</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①神経変性疾患の遺伝子診断（脊髄小脳変性症のみ）</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②泌尿生殖器腫瘍後腹膜リンパ節転移に対する腹腔鏡下リンパ節郭清術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③角膜ジストロフィーの遺伝子診断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④</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MEN</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１遺伝子診断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⑤腹腔鏡下傍大動脈リンパ節郭清術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⑥多血小板血漿を用いた難治性皮膚潰瘍の治療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2840604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5" name="正方形/長方形 1">
            <a:extLst>
              <a:ext uri="{FF2B5EF4-FFF2-40B4-BE49-F238E27FC236}">
                <a16:creationId xmlns:a16="http://schemas.microsoft.com/office/drawing/2014/main" id="{90E3A93B-191E-4A6C-85A3-81A6BC243A11}"/>
              </a:ext>
            </a:extLst>
          </p:cNvPr>
          <p:cNvSpPr>
            <a:spLocks noChangeArrowheads="1"/>
          </p:cNvSpPr>
          <p:nvPr/>
        </p:nvSpPr>
        <p:spPr bwMode="auto">
          <a:xfrm>
            <a:off x="178830" y="706676"/>
            <a:ext cx="9517326" cy="4708981"/>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srgbClr val="00B0F0"/>
                </a:solidFill>
                <a:effectLst/>
                <a:uLnTx/>
                <a:uFillTx/>
                <a:latin typeface="+mn-lt"/>
                <a:ea typeface="ＭＳ Ｐゴシック" panose="020B0600070205080204" pitchFamily="50" charset="-128"/>
                <a:cs typeface="+mn-cs"/>
              </a:rPr>
              <a:t>1/22</a:t>
            </a:r>
            <a:r>
              <a:rPr kumimoji="1" lang="en-US" altLang="ja-JP" sz="1600" b="0" i="0" u="none" strike="noStrike" kern="1200" cap="none" spc="0" normalizeH="0" baseline="0" noProof="0" dirty="0">
                <a:ln>
                  <a:noFill/>
                </a:ln>
                <a:solidFill>
                  <a:srgbClr val="00B0F0"/>
                </a:solidFill>
                <a:effectLst/>
                <a:highlight>
                  <a:srgbClr val="C0C0C0"/>
                </a:highligh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市場拡大再算定品目・効能効果再算定品目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　市場拡大再算定：１４成分３９品目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年間販売額が１５０億円を超え、基準年間販売額の２倍以上</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年間販売額が１００億円を超え、基準年間販売額の１０倍以上</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ビンダケル（ファイザー）、サムスカ（大塚製薬）、フェブリク（帝人ファーマ）、</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ウリアデック（三和科学研究所）、トピロリック（富士薬品）、レブラミド（セルジーン）、</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リムパーサ（アストラゼネカ）、ステラーラ（ヤンセンファーマ）、パージェタ（中外製薬）、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フェソロデックス（アストラゼネカ）、デュピクセント（サノフィ）、ヘムライブラ（中外製薬）、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アクテムラ（中外製薬）、ケブザラ（サノフィ）、ジクアス</a:t>
            </a:r>
            <a:r>
              <a:rPr kumimoji="1" lang="ja-JP" altLang="en-US"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（参天製薬）</a:t>
            </a:r>
            <a:endParaRPr kumimoji="1" lang="en-US" altLang="ja-JP" sz="1600" b="0" i="0" u="none" strike="noStrike" kern="1200" cap="none" spc="-10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　市場拡大再算定の特例：２成分８品目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５００億円を超え、基準年間販売額の１．３倍以上（最大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年間販売額が１</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０００億円を超え、基準年間販売額の１．５倍以上（最大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％下げ）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リクシアナ（第一三共）（</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億円超）、キイトルーダ（ＭＳＤ）（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億円超）</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（２）効能変化再算定の特例：１成分４品目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ゾレア（ノバルティス ファーマ）</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（主たる効能効果「気管支喘息（既存治療によっても喘息症状をコントロールできない難治の患者に限る）」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→「季節性アレルギー性鼻炎（既存治療で効果不十分な重症又は最重症患者に限る）」</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6" name="スライド番号プレースホルダー 2">
            <a:extLst>
              <a:ext uri="{FF2B5EF4-FFF2-40B4-BE49-F238E27FC236}">
                <a16:creationId xmlns:a16="http://schemas.microsoft.com/office/drawing/2014/main" id="{BFB6426B-6103-480C-84BD-C9905F843B7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3625654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60"/>
            <a:ext cx="9281716" cy="5900107"/>
          </a:xfrm>
          <a:solidFill>
            <a:srgbClr val="00B0F0">
              <a:alpha val="30000"/>
            </a:srgbClr>
          </a:solidFill>
          <a:ln w="12700">
            <a:solidFill>
              <a:schemeClr val="tx1"/>
            </a:solidFill>
            <a:prstDash val="dash"/>
          </a:ln>
        </p:spPr>
        <p:txBody>
          <a:bodyPr rtlCol="0">
            <a:norm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［薬価専門部会］</a:t>
            </a:r>
            <a:endParaRPr lang="en-US" altLang="ja-JP" sz="22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令和元年１２月１８日　令和２年度薬価制度改革の骨子</a:t>
            </a:r>
            <a:endParaRPr lang="en-US" altLang="ja-JP" sz="1900" dirty="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mn-ea"/>
              </a:rPr>
              <a:t>　 令和 ２年  １月２２日　令和２年度薬価制度の見直しについて</a:t>
            </a:r>
            <a:endParaRPr lang="en-US" altLang="ja-JP" sz="1900" dirty="0">
              <a:solidFill>
                <a:prstClr val="black"/>
              </a:solidFill>
              <a:latin typeface="+mn-ea"/>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［保険医療材料専門部会］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令和元年１２月１８日　令和２年度保険医療材料制度改革の骨子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令和 ２年  １月２２日　令和２年度保険医療材料制度の見直しについて</a:t>
            </a:r>
            <a:endParaRPr lang="en-US" altLang="ja-JP" sz="1900" dirty="0">
              <a:solidFill>
                <a:prstClr val="black"/>
              </a:solidFill>
              <a:latin typeface="ＭＳ Ｐゴシック"/>
            </a:endParaRPr>
          </a:p>
          <a:p>
            <a:pPr eaLnBrk="1" fontAlgn="auto" hangingPunct="1">
              <a:lnSpc>
                <a:spcPts val="2000"/>
              </a:lnSpc>
              <a:spcBef>
                <a:spcPts val="600"/>
              </a:spcBef>
              <a:spcAft>
                <a:spcPts val="0"/>
              </a:spcAft>
              <a:buFont typeface="Arial" pitchFamily="34" charset="0"/>
              <a:buNone/>
              <a:defRPr/>
            </a:pPr>
            <a:r>
              <a:rPr lang="ja-JP" altLang="en-US" sz="2200" dirty="0">
                <a:solidFill>
                  <a:prstClr val="black"/>
                </a:solidFill>
                <a:latin typeface="ＭＳ Ｐゴシック"/>
              </a:rPr>
              <a:t>［費用対効果評価専門部会］［合同部会］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en-US" altLang="ja-JP" sz="2200" dirty="0">
                <a:solidFill>
                  <a:prstClr val="black"/>
                </a:solidFill>
                <a:latin typeface="ＭＳ Ｐゴシック"/>
              </a:rPr>
              <a:t>   </a:t>
            </a:r>
            <a:r>
              <a:rPr lang="ja-JP" altLang="en-US" sz="1900" dirty="0">
                <a:solidFill>
                  <a:prstClr val="black"/>
                </a:solidFill>
                <a:latin typeface="ＭＳ Ｐゴシック"/>
              </a:rPr>
              <a:t>平成３１年２月２０日　費用対効果評価について　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中央社会保険医療協議会における費用対効果評価の分析ガイド　</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ライン　第２版</a:t>
            </a:r>
            <a:endParaRPr lang="en-US" altLang="ja-JP" sz="1900" dirty="0">
              <a:solidFill>
                <a:prstClr val="black"/>
              </a:solidFill>
              <a:latin typeface="ＭＳ Ｐゴシック"/>
            </a:endParaRPr>
          </a:p>
          <a:p>
            <a:pPr marL="2327275" indent="-2151063" eaLnBrk="1" fontAlgn="auto" hangingPunct="1">
              <a:lnSpc>
                <a:spcPts val="2000"/>
              </a:lnSpc>
              <a:spcBef>
                <a:spcPts val="0"/>
              </a:spcBef>
              <a:spcAft>
                <a:spcPts val="0"/>
              </a:spcAft>
              <a:buFont typeface="Arial" pitchFamily="34" charset="0"/>
              <a:buNone/>
              <a:defRPr/>
            </a:pPr>
            <a:r>
              <a:rPr lang="ja-JP" altLang="en-US" sz="1900" dirty="0">
                <a:solidFill>
                  <a:prstClr val="black"/>
                </a:solidFill>
                <a:latin typeface="ＭＳ Ｐゴシック"/>
              </a:rPr>
              <a:t> 平成３１年３月２７日　医薬品、医療機器及び再生医療等製品の費用対効果評価に関する取扱いについて</a:t>
            </a:r>
            <a:endParaRPr lang="en-US" altLang="ja-JP" sz="19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ja-JP" altLang="en-US" sz="2200" dirty="0">
                <a:solidFill>
                  <a:prstClr val="black"/>
                </a:solidFill>
                <a:latin typeface="ＭＳ Ｐゴシック"/>
              </a:rPr>
              <a:t>［診療報酬基本問題小委員会］</a:t>
            </a:r>
            <a:endParaRPr lang="en-US" altLang="ja-JP" sz="2200" dirty="0">
              <a:solidFill>
                <a:prstClr val="black"/>
              </a:solidFill>
              <a:latin typeface="ＭＳ Ｐゴシック"/>
            </a:endParaRPr>
          </a:p>
          <a:p>
            <a:pPr marL="2066925" indent="-2066925"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平成３０年７月１８日　入院医療等の調査・評価分科会の今後の検討について</a:t>
            </a:r>
            <a:endParaRPr lang="en-US" altLang="ja-JP" sz="1900" dirty="0">
              <a:solidFill>
                <a:prstClr val="black"/>
              </a:solidFill>
              <a:latin typeface="ＭＳ Ｐゴシック"/>
            </a:endParaRPr>
          </a:p>
          <a:p>
            <a:pPr marL="1976438" indent="-1976438"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平成３１年２月１３日　</a:t>
            </a:r>
            <a:r>
              <a:rPr lang="ja-JP" altLang="en-US" sz="1900" spc="-60" dirty="0">
                <a:solidFill>
                  <a:prstClr val="black"/>
                </a:solidFill>
                <a:latin typeface="ＭＳ Ｐゴシック"/>
              </a:rPr>
              <a:t>２０２０年度診療報酬改定に向けた医療技術の評価方法等について</a:t>
            </a:r>
            <a:endParaRPr lang="en-US" altLang="ja-JP" sz="1900" spc="-60" dirty="0"/>
          </a:p>
          <a:p>
            <a:pPr eaLnBrk="1" fontAlgn="auto" hangingPunct="1">
              <a:spcBef>
                <a:spcPts val="0"/>
              </a:spcBef>
              <a:spcAft>
                <a:spcPts val="0"/>
              </a:spcAft>
              <a:buFont typeface="Arial" pitchFamily="34" charset="0"/>
              <a:buNone/>
              <a:defRPr/>
            </a:pPr>
            <a:r>
              <a:rPr lang="ja-JP" altLang="en-US" sz="1900" dirty="0"/>
              <a:t>　 令和  元年８月２８日   ＤＰＣ／ＰＤＰＳの対象病院と準備病院の募集について</a:t>
            </a:r>
            <a:endParaRPr lang="en-US" altLang="ja-JP" sz="1900" dirty="0"/>
          </a:p>
          <a:p>
            <a:pPr marL="2330450" indent="-2330450">
              <a:spcBef>
                <a:spcPts val="0"/>
              </a:spcBef>
              <a:buNone/>
              <a:defRPr/>
            </a:pPr>
            <a:r>
              <a:rPr lang="ja-JP" altLang="en-US" sz="1900" dirty="0"/>
              <a:t>　 令和  元年１１月６日　</a:t>
            </a:r>
            <a:r>
              <a:rPr lang="ja-JP" altLang="en-US" sz="1900" dirty="0">
                <a:solidFill>
                  <a:prstClr val="black"/>
                </a:solidFill>
                <a:latin typeface="ＭＳ Ｐゴシック"/>
              </a:rPr>
              <a:t>入院医療等の調査・評価分科会における検証結果（とりまとめ）について</a:t>
            </a:r>
            <a:endParaRPr lang="en-US" altLang="ja-JP" sz="1900" dirty="0">
              <a:solidFill>
                <a:prstClr val="black"/>
              </a:solidFill>
              <a:latin typeface="ＭＳ Ｐゴシック"/>
            </a:endParaRPr>
          </a:p>
          <a:p>
            <a:pPr marL="2330450" indent="-2330450">
              <a:spcBef>
                <a:spcPts val="0"/>
              </a:spcBef>
              <a:buNone/>
              <a:defRPr/>
            </a:pPr>
            <a:r>
              <a:rPr lang="en-US" altLang="ja-JP" sz="1900" dirty="0">
                <a:solidFill>
                  <a:prstClr val="black"/>
                </a:solidFill>
                <a:latin typeface="ＭＳ Ｐゴシック"/>
              </a:rPr>
              <a:t>                                  </a:t>
            </a:r>
            <a:r>
              <a:rPr lang="ja-JP" altLang="en-US" sz="1900" dirty="0">
                <a:solidFill>
                  <a:prstClr val="black"/>
                </a:solidFill>
                <a:latin typeface="ＭＳ Ｐゴシック"/>
              </a:rPr>
              <a:t>医療技術評価分科会からの報告について</a:t>
            </a:r>
            <a:endParaRPr lang="en-US" altLang="ja-JP" sz="1900" dirty="0"/>
          </a:p>
          <a:p>
            <a:pPr eaLnBrk="1" fontAlgn="auto" hangingPunct="1">
              <a:spcBef>
                <a:spcPts val="0"/>
              </a:spcBef>
              <a:spcAft>
                <a:spcPts val="0"/>
              </a:spcAft>
              <a:buFont typeface="Arial" pitchFamily="34" charset="0"/>
              <a:buNone/>
              <a:defRPr/>
            </a:pPr>
            <a:r>
              <a:rPr lang="ja-JP" altLang="en-US" sz="2200" dirty="0">
                <a:solidFill>
                  <a:prstClr val="black"/>
                </a:solidFill>
                <a:latin typeface="ＭＳ Ｐゴシック"/>
              </a:rPr>
              <a:t>［調査実施小委員会］</a:t>
            </a:r>
            <a:endParaRPr lang="en-US" altLang="ja-JP" sz="22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令和元年１１月１３日　第２２回医療経済実態調査の報告について</a:t>
            </a:r>
            <a:endParaRPr lang="ja-JP" altLang="en-US" sz="18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中医協における検討①</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126793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1689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（３）医療機能の分化・強化、連携と患者・地域包括ケアシステムの推進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急性期、回復期、慢性期など患者の状態等に応じて質の高い医療が適切に受けられるよう、切れ</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目のない医療の提供体制が確保されることが重要である。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このためには、医療機能の分化・強化、連携を進めるとともに、在宅復帰等につながるよう、質の</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高い在宅医療・訪問看護の確保や、他の医療機関等との連携、介護サービスとの連携、協働等が</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必要である。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医療機能や患者の状態に応じた入院医療の評価</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　患者の状態に応じて適切に医療資源が投入され、地域で必要な入院医療が効果的・効率的に提</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供されるよう、医療機能や患者の状態に応じた評価を行い、医療機能の分化・強化、連携を推進。</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外来医療の機能分化</a:t>
            </a:r>
            <a:endParaRPr kumimoji="0" lang="en-US" altLang="ja-JP"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baseline="0" noProof="0" dirty="0">
                <a:ln>
                  <a:noFill/>
                </a:ln>
                <a:solidFill>
                  <a:prstClr val="black"/>
                </a:solidFill>
                <a:effectLst/>
                <a:uLnTx/>
                <a:uFillTx/>
                <a:latin typeface="ＭＳ Ｐゴシック"/>
                <a:ea typeface="ＭＳ Ｐゴシック" panose="020B0600070205080204" pitchFamily="50" charset="-128"/>
                <a:cs typeface="+mn-cs"/>
              </a:rPr>
              <a:t>　・　大病院受診時定額負担制度の見直しを含め、</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大病院と中小病院・診療所の機能分化を推進。</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質の高い在宅医療・訪問看護の確保</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患者の状態や、医療の内容、住まいの状況等を考慮し、効果的・効率的で質の高い訪問診療、</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訪問看護等の提供体制を確保。</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地域包括ケアシステムの推進のための取組</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医療機関間や医療機関と薬局等との連携、医科歯科連携、医療介護連携、栄養指導など、地域</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包括ケアシステムの推進のための医師、歯科医師、薬剤師、看護師、管理栄養士等による多職種</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連携・協働の取組等を推進。</a:t>
            </a:r>
            <a:endParaRPr kumimoji="0" lang="en-US" altLang="ja-JP"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000"/>
              </a:lnSpc>
              <a:spcBef>
                <a:spcPct val="0"/>
              </a:spcBef>
              <a:spcAft>
                <a:spcPct val="0"/>
              </a:spcAft>
              <a:buClrTx/>
              <a:buSzTx/>
              <a:buFontTx/>
              <a:buNone/>
              <a:tabLst/>
              <a:defRPr/>
            </a:pPr>
            <a:r>
              <a:rPr kumimoji="0" lang="ja-JP" altLang="en-US" sz="1700" b="0" i="0" u="none" strike="noStrike" kern="0" cap="none" normalizeH="0" noProof="0" dirty="0">
                <a:ln>
                  <a:noFill/>
                </a:ln>
                <a:solidFill>
                  <a:prstClr val="black"/>
                </a:solidFill>
                <a:effectLst/>
                <a:uLnTx/>
                <a:uFillTx/>
                <a:latin typeface="ＭＳ Ｐゴシック"/>
                <a:ea typeface="ＭＳ Ｐゴシック" panose="020B0600070205080204" pitchFamily="50" charset="-128"/>
                <a:cs typeface="+mn-cs"/>
              </a:rPr>
              <a:t>　・　患者が安心・納得して退院し、</a:t>
            </a:r>
            <a:r>
              <a:rPr kumimoji="0" lang="ja-JP" altLang="en-US" sz="1700" b="0" i="0" u="none" strike="noStrike" kern="0" cap="none" spc="-60" normalizeH="0" noProof="0" dirty="0">
                <a:ln>
                  <a:noFill/>
                </a:ln>
                <a:solidFill>
                  <a:prstClr val="black"/>
                </a:solidFill>
                <a:effectLst/>
                <a:uLnTx/>
                <a:uFillTx/>
                <a:latin typeface="ＭＳ Ｐゴシック"/>
                <a:ea typeface="ＭＳ Ｐゴシック" panose="020B0600070205080204" pitchFamily="50" charset="-128"/>
                <a:cs typeface="+mn-cs"/>
              </a:rPr>
              <a:t>早期に住み慣れた地域で療養や生活を継続できるための取組を推進。</a:t>
            </a:r>
            <a:endParaRPr kumimoji="0" lang="en-US" altLang="ja-JP" sz="1700" b="0" i="0" u="none" strike="noStrike" kern="0" cap="none" spc="-60" normalizeH="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509372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58"/>
            <a:ext cx="9281716" cy="4537042"/>
          </a:xfrm>
          <a:solidFill>
            <a:srgbClr val="00B0F0">
              <a:alpha val="30000"/>
            </a:srgbClr>
          </a:solidFill>
          <a:ln w="12700">
            <a:solidFill>
              <a:schemeClr val="tx1"/>
            </a:solidFill>
            <a:prstDash val="dash"/>
          </a:ln>
        </p:spPr>
        <p:txBody>
          <a:bodyPr rtlCol="0">
            <a:noAutofit/>
          </a:bodyPr>
          <a:lstStyle/>
          <a:p>
            <a:pPr eaLnBrk="1" fontAlgn="auto" hangingPunct="1">
              <a:lnSpc>
                <a:spcPts val="2000"/>
              </a:lnSpc>
              <a:spcBef>
                <a:spcPts val="0"/>
              </a:spcBef>
              <a:spcAft>
                <a:spcPts val="0"/>
              </a:spcAft>
              <a:buFont typeface="Arial" pitchFamily="34" charset="0"/>
              <a:buNone/>
              <a:defRPr/>
            </a:pPr>
            <a:r>
              <a:rPr lang="ja-JP" altLang="en-US" sz="2200" dirty="0">
                <a:solidFill>
                  <a:prstClr val="black"/>
                </a:solidFill>
                <a:latin typeface="+mn-ea"/>
              </a:rPr>
              <a:t>［診療報酬改定結果検証部会］</a:t>
            </a: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平成３１年３月２７日　平成３０年度診療報酬改定の結果検証に係る特別調査（平成３０年度　</a:t>
            </a:r>
            <a:endParaRPr lang="en-US" altLang="ja-JP" sz="1800" dirty="0">
              <a:solidFill>
                <a:prstClr val="black"/>
              </a:solidFill>
              <a:latin typeface="+mn-ea"/>
            </a:endParaRPr>
          </a:p>
          <a:p>
            <a:pPr marL="271463" indent="-271463" eaLnBrk="1" fontAlgn="auto" hangingPunct="1">
              <a:lnSpc>
                <a:spcPts val="2300"/>
              </a:lnSpc>
              <a:spcBef>
                <a:spcPts val="0"/>
              </a:spcBef>
              <a:spcAft>
                <a:spcPts val="0"/>
              </a:spcAft>
              <a:buFont typeface="Arial" pitchFamily="34" charset="0"/>
              <a:buNone/>
              <a:defRPr/>
            </a:pPr>
            <a:r>
              <a:rPr lang="ja-JP" altLang="en-US" sz="1800" dirty="0">
                <a:solidFill>
                  <a:prstClr val="black"/>
                </a:solidFill>
                <a:latin typeface="+mn-ea"/>
              </a:rPr>
              <a:t>　　　　　　　　　　　　　　　調査）の結果について</a:t>
            </a:r>
            <a:endParaRPr lang="en-US" altLang="ja-JP" sz="1600" dirty="0">
              <a:solidFill>
                <a:prstClr val="black"/>
              </a:solidFill>
              <a:latin typeface="+mn-ea"/>
            </a:endParaRPr>
          </a:p>
          <a:p>
            <a:pPr marL="277813" lvl="0" indent="-277813" eaLnBrk="1" fontAlgn="auto" hangingPunct="1">
              <a:lnSpc>
                <a:spcPts val="2000"/>
              </a:lnSpc>
              <a:spcBef>
                <a:spcPts val="0"/>
              </a:spcBef>
              <a:spcAft>
                <a:spcPts val="0"/>
              </a:spcAft>
              <a:buNone/>
            </a:pPr>
            <a:r>
              <a:rPr lang="ja-JP" altLang="en-US" sz="1600" dirty="0">
                <a:solidFill>
                  <a:prstClr val="black"/>
                </a:solidFill>
                <a:latin typeface="+mn-ea"/>
              </a:rPr>
              <a:t>　 　（</a:t>
            </a:r>
            <a:r>
              <a:rPr lang="ja-JP" altLang="en-US" sz="1600" dirty="0">
                <a:solidFill>
                  <a:prstClr val="black"/>
                </a:solidFill>
                <a:latin typeface="ＭＳ Ｐゴシック" panose="020B0600070205080204" pitchFamily="50" charset="-128"/>
              </a:rPr>
              <a:t>１） かかりつけ医機能等の外来医療に係る評価等に関する</a:t>
            </a:r>
            <a:r>
              <a:rPr lang="ja-JP" altLang="en-US" sz="1600" kern="100" dirty="0">
                <a:solidFill>
                  <a:srgbClr val="000000"/>
                </a:solidFill>
                <a:latin typeface="ＭＳ Ｐゴシック"/>
                <a:cs typeface="Times New Roman"/>
              </a:rPr>
              <a:t>実施状況調査（その１）</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（２） 在宅医療と訪問看護に係る評価等に関する</a:t>
            </a:r>
            <a:r>
              <a:rPr lang="ja-JP" altLang="en-US" sz="1600" kern="100" spc="-40" dirty="0">
                <a:solidFill>
                  <a:srgbClr val="000000"/>
                </a:solidFill>
                <a:latin typeface="ＭＳ Ｐゴシック"/>
                <a:cs typeface="Times New Roman"/>
              </a:rPr>
              <a:t>実施状況調査</a:t>
            </a:r>
            <a:endParaRPr lang="en-US" altLang="ja-JP" sz="1600" kern="100" spc="-40" dirty="0">
              <a:solidFill>
                <a:srgbClr val="000000"/>
              </a:solidFill>
              <a:latin typeface="ＭＳ Ｐゴシック"/>
              <a:cs typeface="Times New Roman"/>
            </a:endParaRPr>
          </a:p>
          <a:p>
            <a:pPr marL="277813" lvl="0" indent="-277813">
              <a:lnSpc>
                <a:spcPts val="2000"/>
              </a:lnSpc>
              <a:spcBef>
                <a:spcPts val="0"/>
              </a:spcBef>
              <a:buNone/>
            </a:pPr>
            <a:r>
              <a:rPr lang="ja-JP" altLang="en-US" sz="1600" kern="100" dirty="0">
                <a:solidFill>
                  <a:srgbClr val="000000"/>
                </a:solidFill>
                <a:latin typeface="ＭＳ Ｐゴシック"/>
                <a:cs typeface="Times New Roman"/>
              </a:rPr>
              <a:t>  　 （３） 医療従事者の負担軽減、働き方改革の推進に係る評価等に関する</a:t>
            </a:r>
            <a:r>
              <a:rPr lang="ja-JP" altLang="en-US" sz="1600" kern="100" spc="-60" dirty="0">
                <a:solidFill>
                  <a:srgbClr val="000000"/>
                </a:solidFill>
                <a:latin typeface="ＭＳ Ｐゴシック"/>
                <a:cs typeface="Times New Roman"/>
              </a:rPr>
              <a:t>実施状況調査（その１）</a:t>
            </a:r>
            <a:endParaRPr lang="en-US" altLang="ja-JP" sz="1600" kern="100" spc="-6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（４） </a:t>
            </a:r>
            <a:r>
              <a:rPr lang="ja-JP" altLang="en-US" sz="1600" dirty="0">
                <a:solidFill>
                  <a:prstClr val="black"/>
                </a:solidFill>
                <a:latin typeface="ＭＳ Ｐゴシック" panose="020B0600070205080204" pitchFamily="50" charset="-128"/>
              </a:rPr>
              <a:t>後発医薬品の使用促進策の影響及び実施状況調査</a:t>
            </a:r>
          </a:p>
          <a:p>
            <a:pPr marL="271463" lvl="0" indent="-271463">
              <a:lnSpc>
                <a:spcPts val="2300"/>
              </a:lnSpc>
              <a:spcBef>
                <a:spcPts val="0"/>
              </a:spcBef>
              <a:buNone/>
              <a:defRPr/>
            </a:pPr>
            <a:endParaRPr lang="en-US" altLang="ja-JP" sz="1800" dirty="0">
              <a:solidFill>
                <a:prstClr val="black"/>
              </a:solidFill>
              <a:latin typeface="ＭＳ Ｐゴシック" panose="020B0600070205080204" pitchFamily="50" charset="-128"/>
            </a:endParaRP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令和元年１１月１５日　平成３０年度診療報酬改定の結果検証に係る特別調査（令和元年度　</a:t>
            </a:r>
            <a:endParaRPr lang="en-US" altLang="ja-JP" sz="1800" dirty="0">
              <a:solidFill>
                <a:prstClr val="black"/>
              </a:solidFill>
              <a:latin typeface="ＭＳ Ｐゴシック" panose="020B0600070205080204" pitchFamily="50" charset="-128"/>
            </a:endParaRPr>
          </a:p>
          <a:p>
            <a:pPr marL="271463" lvl="0" indent="-271463">
              <a:lnSpc>
                <a:spcPts val="2300"/>
              </a:lnSpc>
              <a:spcBef>
                <a:spcPts val="0"/>
              </a:spcBef>
              <a:buNone/>
              <a:defRPr/>
            </a:pPr>
            <a:r>
              <a:rPr lang="ja-JP" altLang="en-US" sz="1800" dirty="0">
                <a:solidFill>
                  <a:prstClr val="black"/>
                </a:solidFill>
                <a:latin typeface="ＭＳ Ｐゴシック" panose="020B0600070205080204" pitchFamily="50" charset="-128"/>
              </a:rPr>
              <a:t>　　　　　　　　　　　　　　　調査）の結果について</a:t>
            </a:r>
            <a:endParaRPr lang="en-US" altLang="ja-JP" sz="1600" dirty="0">
              <a:solidFill>
                <a:prstClr val="black"/>
              </a:solidFill>
              <a:latin typeface="+mn-ea"/>
            </a:endParaRPr>
          </a:p>
          <a:p>
            <a:pPr marL="277813" lvl="0" indent="-277813">
              <a:lnSpc>
                <a:spcPts val="2000"/>
              </a:lnSpc>
              <a:spcBef>
                <a:spcPts val="0"/>
              </a:spcBef>
              <a:buNone/>
              <a:defRPr/>
            </a:pPr>
            <a:r>
              <a:rPr lang="ja-JP" altLang="en-US" sz="1600" dirty="0">
                <a:latin typeface="+mn-ea"/>
              </a:rPr>
              <a:t>    （１</a:t>
            </a:r>
            <a:r>
              <a:rPr lang="ja-JP" altLang="en-US" sz="1600" dirty="0">
                <a:solidFill>
                  <a:prstClr val="black"/>
                </a:solidFill>
                <a:latin typeface="ＭＳ Ｐゴシック" panose="020B0600070205080204" pitchFamily="50" charset="-128"/>
              </a:rPr>
              <a:t>） かかりつけ医機能等の外来医療に係る評価等に関する</a:t>
            </a:r>
            <a:r>
              <a:rPr lang="ja-JP" altLang="en-US" sz="1600" kern="100" dirty="0">
                <a:solidFill>
                  <a:srgbClr val="000000"/>
                </a:solidFill>
                <a:latin typeface="ＭＳ Ｐゴシック"/>
                <a:cs typeface="Times New Roman"/>
              </a:rPr>
              <a:t>実施状況調査（その２）</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（２） 医療従事者の負担軽減、働き方改革の推進に係る評価等に関する</a:t>
            </a:r>
            <a:r>
              <a:rPr lang="ja-JP" altLang="en-US" sz="1600" kern="100" spc="-60" dirty="0">
                <a:solidFill>
                  <a:srgbClr val="000000"/>
                </a:solidFill>
                <a:latin typeface="ＭＳ Ｐゴシック"/>
                <a:cs typeface="Times New Roman"/>
              </a:rPr>
              <a:t>実施状況調査（その２）</a:t>
            </a:r>
            <a:endParaRPr lang="en-US" altLang="ja-JP" sz="1600" kern="100" spc="-60" dirty="0">
              <a:solidFill>
                <a:srgbClr val="000000"/>
              </a:solidFill>
              <a:latin typeface="ＭＳ Ｐゴシック"/>
              <a:cs typeface="Times New Roman"/>
            </a:endParaRPr>
          </a:p>
          <a:p>
            <a:pPr marL="277813" lvl="0" indent="-277813">
              <a:lnSpc>
                <a:spcPts val="2000"/>
              </a:lnSpc>
              <a:spcBef>
                <a:spcPts val="0"/>
              </a:spcBef>
              <a:buNone/>
              <a:defRPr/>
            </a:pPr>
            <a:r>
              <a:rPr lang="ja-JP" altLang="en-US" sz="1600" kern="100" dirty="0">
                <a:solidFill>
                  <a:srgbClr val="000000"/>
                </a:solidFill>
                <a:latin typeface="ＭＳ Ｐゴシック"/>
                <a:cs typeface="Times New Roman"/>
              </a:rPr>
              <a:t> 　 （３） かかりつけ歯科医機能の評価や歯科疾患管理料の評価の見直しの影響及び歯科疾患の継続的管</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理等の実施状況調査</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ja-JP" altLang="en-US" sz="1600" kern="100" dirty="0">
                <a:solidFill>
                  <a:srgbClr val="000000"/>
                </a:solidFill>
                <a:latin typeface="ＭＳ Ｐゴシック"/>
                <a:cs typeface="Times New Roman"/>
              </a:rPr>
              <a:t> 　 （４） かかりつけ薬剤師・薬局の評価を含む調剤報酬改定の影響及び実施状況調査</a:t>
            </a:r>
            <a:endParaRPr lang="en-US" altLang="ja-JP" sz="1600" kern="100" dirty="0">
              <a:solidFill>
                <a:srgbClr val="000000"/>
              </a:solidFill>
              <a:latin typeface="ＭＳ Ｐゴシック"/>
              <a:cs typeface="Times New Roman"/>
            </a:endParaRPr>
          </a:p>
          <a:p>
            <a:pPr marL="277813" lvl="0" indent="-277813">
              <a:lnSpc>
                <a:spcPts val="2000"/>
              </a:lnSpc>
              <a:spcBef>
                <a:spcPts val="0"/>
              </a:spcBef>
              <a:buNone/>
              <a:defRPr/>
            </a:pPr>
            <a:r>
              <a:rPr lang="en-US" altLang="ja-JP" sz="1600" kern="100" dirty="0">
                <a:solidFill>
                  <a:srgbClr val="000000"/>
                </a:solidFill>
                <a:latin typeface="ＭＳ Ｐゴシック"/>
                <a:cs typeface="Times New Roman"/>
              </a:rPr>
              <a:t> </a:t>
            </a:r>
            <a:r>
              <a:rPr lang="ja-JP" altLang="en-US" sz="1600" kern="100" dirty="0">
                <a:solidFill>
                  <a:srgbClr val="000000"/>
                </a:solidFill>
                <a:latin typeface="ＭＳ Ｐゴシック"/>
                <a:cs typeface="Times New Roman"/>
              </a:rPr>
              <a:t>　 （５） </a:t>
            </a:r>
            <a:r>
              <a:rPr lang="ja-JP" altLang="en-US" sz="1600" dirty="0">
                <a:solidFill>
                  <a:prstClr val="black"/>
                </a:solidFill>
                <a:latin typeface="ＭＳ Ｐゴシック" panose="020B0600070205080204" pitchFamily="50" charset="-128"/>
              </a:rPr>
              <a:t>後発医薬品の使用促進策の影響及び実施状況調査</a:t>
            </a: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中医協における検討②</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390603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92646" y="692150"/>
            <a:ext cx="9517327" cy="2736850"/>
          </a:xfrm>
          <a:solidFill>
            <a:srgbClr val="00B0F0">
              <a:alpha val="30000"/>
            </a:srgbClr>
          </a:solidFill>
          <a:ln w="12700">
            <a:solidFill>
              <a:schemeClr val="tx1"/>
            </a:solidFill>
            <a:prstDash val="dash"/>
          </a:ln>
        </p:spPr>
        <p:txBody>
          <a:bodyPr rtlCol="0">
            <a:normAutofit/>
          </a:bodyPr>
          <a:lstStyle/>
          <a:p>
            <a:pPr eaLnBrk="1" fontAlgn="auto" hangingPunct="1">
              <a:spcAft>
                <a:spcPts val="0"/>
              </a:spcAft>
              <a:buFont typeface="Arial" pitchFamily="34" charset="0"/>
              <a:buNone/>
              <a:defRPr/>
            </a:pPr>
            <a:r>
              <a:rPr lang="ja-JP" altLang="en-US" sz="2200" dirty="0">
                <a:solidFill>
                  <a:prstClr val="black"/>
                </a:solidFill>
                <a:latin typeface="+mn-ea"/>
              </a:rPr>
              <a:t>［診療報酬調査専門組織］</a:t>
            </a:r>
            <a:endParaRPr lang="en-US" altLang="ja-JP" sz="2200" dirty="0">
              <a:solidFill>
                <a:prstClr val="black"/>
              </a:solidFill>
              <a:latin typeface="+mn-ea"/>
            </a:endParaRPr>
          </a:p>
          <a:p>
            <a:pPr lvl="0" eaLnBrk="1" fontAlgn="auto" hangingPunct="1">
              <a:spcBef>
                <a:spcPts val="600"/>
              </a:spcBef>
              <a:spcAft>
                <a:spcPts val="0"/>
              </a:spcAft>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入院医療等の調査・評価分科会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  ６月  ７日　２０１８年度調査結果（速報）の概要について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  ９月２６日　２０１９年度調査結果（速報）の概要について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元年１０月３０日  入院医療等の調査・評価分科会における検討結果報告</a:t>
            </a:r>
            <a:endParaRPr lang="en-US" altLang="ja-JP" sz="1800" dirty="0">
              <a:solidFill>
                <a:prstClr val="black"/>
              </a:solidFill>
              <a:latin typeface="ＭＳ Ｐゴシック"/>
            </a:endParaRPr>
          </a:p>
          <a:p>
            <a:pPr eaLnBrk="1" fontAlgn="auto" hangingPunct="1">
              <a:spcBef>
                <a:spcPts val="600"/>
              </a:spcBef>
              <a:spcAft>
                <a:spcPts val="0"/>
              </a:spcAft>
              <a:buFont typeface="Arial" pitchFamily="34" charset="0"/>
              <a:buNone/>
              <a:defRPr/>
            </a:pPr>
            <a:r>
              <a:rPr lang="en-US" altLang="ja-JP" sz="2000" dirty="0">
                <a:solidFill>
                  <a:prstClr val="black"/>
                </a:solidFill>
                <a:latin typeface="ＭＳ Ｐゴシック"/>
              </a:rPr>
              <a:t>【</a:t>
            </a:r>
            <a:r>
              <a:rPr lang="ja-JP" altLang="en-US" sz="2000" dirty="0">
                <a:solidFill>
                  <a:prstClr val="black"/>
                </a:solidFill>
                <a:latin typeface="ＭＳ Ｐゴシック"/>
              </a:rPr>
              <a:t>医療技術評価分科会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平成３１年  ２月  ８日　</a:t>
            </a:r>
            <a:r>
              <a:rPr lang="ja-JP" altLang="en-US" sz="1800" spc="-40" dirty="0">
                <a:solidFill>
                  <a:prstClr val="black"/>
                </a:solidFill>
                <a:latin typeface="ＭＳ Ｐゴシック"/>
              </a:rPr>
              <a:t>２０２０年度診療報酬改定に向けた医療技術の評価方法等について（案）</a:t>
            </a:r>
            <a:endParaRPr lang="en-US" altLang="ja-JP" sz="1800" spc="-4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令和 元年１０月３１日　令和２年度診療報酬改定に向けた医療技術の評価について（案）</a:t>
            </a:r>
            <a:endParaRPr lang="en-US" altLang="ja-JP" sz="1800" dirty="0">
              <a:solidFill>
                <a:prstClr val="black"/>
              </a:solidFill>
              <a:latin typeface="ＭＳ Ｐゴシック"/>
            </a:endParaRPr>
          </a:p>
          <a:p>
            <a:pPr lvl="0">
              <a:spcBef>
                <a:spcPts val="0"/>
              </a:spcBef>
              <a:buNone/>
              <a:defRPr/>
            </a:pPr>
            <a:r>
              <a:rPr lang="ja-JP" altLang="en-US" sz="1800" dirty="0">
                <a:solidFill>
                  <a:prstClr val="black"/>
                </a:solidFill>
                <a:latin typeface="+mn-ea"/>
              </a:rPr>
              <a:t>   令和 ２ 年  １月  ９日   </a:t>
            </a:r>
            <a:r>
              <a:rPr lang="ja-JP" altLang="en-US" sz="1800" dirty="0">
                <a:solidFill>
                  <a:prstClr val="black"/>
                </a:solidFill>
                <a:latin typeface="ＭＳ Ｐゴシック"/>
              </a:rPr>
              <a:t>令和２年度診療報酬改定に向けた医療技術の評価について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endParaRPr lang="ja-JP" altLang="en-US" sz="1800" dirty="0">
              <a:solidFill>
                <a:prstClr val="black"/>
              </a:solidFill>
              <a:latin typeface="+mn-ea"/>
            </a:endParaRPr>
          </a:p>
          <a:p>
            <a:pPr marL="271463" indent="-271463" eaLnBrk="1" fontAlgn="auto" hangingPunct="1">
              <a:lnSpc>
                <a:spcPts val="2200"/>
              </a:lnSpc>
              <a:spcBef>
                <a:spcPts val="0"/>
              </a:spcBef>
              <a:spcAft>
                <a:spcPts val="0"/>
              </a:spcAft>
              <a:buFont typeface="Arial" pitchFamily="34" charset="0"/>
              <a:buNone/>
              <a:defRPr/>
            </a:pPr>
            <a:endParaRPr lang="ja-JP" altLang="en-US" sz="26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中医協における検討③</a:t>
            </a:r>
            <a:r>
              <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7672210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1">
            <a:extLst>
              <a:ext uri="{FF2B5EF4-FFF2-40B4-BE49-F238E27FC236}">
                <a16:creationId xmlns:a16="http://schemas.microsoft.com/office/drawing/2014/main" id="{AED07860-DECF-4F20-B26F-51AC827F7F4A}"/>
              </a:ext>
            </a:extLst>
          </p:cNvPr>
          <p:cNvSpPr>
            <a:spLocks noChangeArrowheads="1"/>
          </p:cNvSpPr>
          <p:nvPr/>
        </p:nvSpPr>
        <p:spPr bwMode="auto">
          <a:xfrm>
            <a:off x="183209" y="630860"/>
            <a:ext cx="9517326" cy="3016210"/>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次期薬価制度改革に向けて</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（１）新薬創出・適応外薬解消等促進加算制度の見直し（企業指標・企業要件、品目要件）</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（２）長期収載品の段階的引下げまでの期間の在り方、長期収載品の薬価等の見直し</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（３）イノベーションの評価（効能追加等による革新性・有用性の評価等）</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（４）薬価算定方式の妥当性・正確性の向上</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新薬創出等加算対象品目を比較薬とする場合の薬価算定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原価計算方式、類似薬効比較方式</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再生医療等製品の価格算定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配合剤の価格算定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（５）後発医薬品の薬価の在り方</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（６）再算定（市場拡大再算定、用法用量変化再算定）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（７）その他（基礎的医薬品への対応の在り方、２０２０年度改定における実勢価の反映）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183209" y="3690280"/>
            <a:ext cx="9517326" cy="3144451"/>
          </a:xfrm>
          <a:prstGeom prst="rect">
            <a:avLst/>
          </a:prstGeom>
          <a:noFill/>
          <a:ln w="15875">
            <a:no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これまでの審議経過</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2019/3/27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：次期改定に向けた薬価専門部会の主な検討スケジュール（案）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2019/5/29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：次期改定に向けた主な課題と今後の議論の進め方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2019/6/26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：薬価算定の基準に対する意見について（薬価算定組織からの意見）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：関係業界からの意見聴取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2019/9/25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2019/10/23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：次期薬価制度改革について（その４）</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：次期薬価制度改革について（その５）</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：次期薬価制度改革に向けた論点整理（案）について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：関係業界からの意見聴取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2019/12/13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：次期薬価制度改革の骨子（たたき台）について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：令和２年度薬価制度の見直しについて（案）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112</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2998238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1">
            <a:extLst>
              <a:ext uri="{FF2B5EF4-FFF2-40B4-BE49-F238E27FC236}">
                <a16:creationId xmlns:a16="http://schemas.microsoft.com/office/drawing/2014/main" id="{366F8D74-F591-467A-9FB7-D774C278F0D3}"/>
              </a:ext>
            </a:extLst>
          </p:cNvPr>
          <p:cNvSpPr>
            <a:spLocks noChangeArrowheads="1"/>
          </p:cNvSpPr>
          <p:nvPr/>
        </p:nvSpPr>
        <p:spPr bwMode="auto">
          <a:xfrm>
            <a:off x="202254" y="630860"/>
            <a:ext cx="9517326" cy="3016210"/>
          </a:xfrm>
          <a:prstGeom prst="rect">
            <a:avLst/>
          </a:prstGeom>
          <a:noFill/>
          <a:ln w="15875">
            <a:solidFill>
              <a:srgbClr val="000000"/>
            </a:solid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１．イノベーションの評価</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（１）ニーズ選定されたにもかかわらず開発に至らない品目への対応</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（２）迅速な保険導入に係る評価　（３）機能区分の特例　（４）チャレンジ申請</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（５）原価計算方式におけるイノベーションの評価　（６）著しく単価の高い製品に係る補正加算</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（７）再生医療等製品の価格算定　（８）先駆け審査指定制度に指定された製品の評価</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（９）単回使用医療機器の再製造品の価格算定</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２．内外価格差の是正</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（１）新規収載品に係る外国価格調整　（２）再算定（既収載品に係る外国価格調整）</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３．その他</a:t>
            </a:r>
            <a:endParaRPr kumimoji="1" lang="en-US" altLang="ja-JP" sz="17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（１）２０２０年度改定における実勢価の反映　（２）保険収載後に市場が拡大した場合の対応</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（３）保険適用時期の特例　（４）手続きの簡略化　（５）医療機器の安定的な供給</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392548A-5A39-4DCF-807F-3E92EE817A69}"/>
              </a:ext>
            </a:extLst>
          </p:cNvPr>
          <p:cNvSpPr>
            <a:spLocks noChangeArrowheads="1"/>
          </p:cNvSpPr>
          <p:nvPr/>
        </p:nvSpPr>
        <p:spPr bwMode="auto">
          <a:xfrm>
            <a:off x="202253" y="0"/>
            <a:ext cx="9517327" cy="587650"/>
          </a:xfrm>
          <a:prstGeom prst="rect">
            <a:avLst/>
          </a:prstGeom>
          <a:solidFill>
            <a:srgbClr val="00B0F0">
              <a:alpha val="50000"/>
            </a:srgbClr>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中医協における第２ラウンドの審議</a:t>
            </a:r>
            <a:r>
              <a:rPr kumimoji="1" lang="ja-JP"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50" charset="-128"/>
                <a:cs typeface="+mn-cs"/>
              </a:rPr>
              <a:t>（令和元年９月１１日～令和２年１月２２日）</a:t>
            </a:r>
            <a:endPar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endParaRPr>
          </a:p>
        </p:txBody>
      </p:sp>
      <p:sp>
        <p:nvSpPr>
          <p:cNvPr id="6" name="スライド番号プレースホルダー 2">
            <a:extLst>
              <a:ext uri="{FF2B5EF4-FFF2-40B4-BE49-F238E27FC236}">
                <a16:creationId xmlns:a16="http://schemas.microsoft.com/office/drawing/2014/main" id="{89B38B8C-37DE-4239-9EFD-D80A53E1226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BB79C1B8-D035-49DB-86DC-DC1816F6B352}" type="slidenum">
              <a:rPr kumimoji="1" lang="ja-JP" altLang="en-US" sz="1600" b="0" i="0" u="none" strike="noStrike" kern="0" cap="none" spc="0" normalizeH="0" baseline="0" noProof="0" smtClean="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113</a:t>
            </a:fld>
            <a:endParaRPr kumimoji="1" lang="ja-JP" altLang="en-US" sz="16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9" name="正方形/長方形 1">
            <a:extLst>
              <a:ext uri="{FF2B5EF4-FFF2-40B4-BE49-F238E27FC236}">
                <a16:creationId xmlns:a16="http://schemas.microsoft.com/office/drawing/2014/main" id="{6B59A243-492B-45D6-8F71-31F4A543C643}"/>
              </a:ext>
            </a:extLst>
          </p:cNvPr>
          <p:cNvSpPr>
            <a:spLocks noChangeArrowheads="1"/>
          </p:cNvSpPr>
          <p:nvPr/>
        </p:nvSpPr>
        <p:spPr bwMode="auto">
          <a:xfrm>
            <a:off x="128464" y="3670004"/>
            <a:ext cx="9517326" cy="3093154"/>
          </a:xfrm>
          <a:prstGeom prst="rect">
            <a:avLst/>
          </a:prstGeom>
          <a:noFill/>
          <a:ln w="15875">
            <a:noFill/>
            <a:prstDash val="dash"/>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kumimoji="1" sz="2400">
                <a:solidFill>
                  <a:schemeClr val="tx1"/>
                </a:solidFill>
                <a:latin typeface="Times New Roman" panose="02020603050405020304" pitchFamily="18" charset="0"/>
                <a:ea typeface="ＭＳ Ｐゴシック" panose="020B0600070205080204" pitchFamily="50" charset="-128"/>
              </a:defRPr>
            </a:lvl1pPr>
            <a:lvl2pPr marL="742950" indent="-285750">
              <a:defRPr kumimoji="1" sz="2400">
                <a:solidFill>
                  <a:schemeClr val="tx1"/>
                </a:solidFill>
                <a:latin typeface="Times New Roman" panose="02020603050405020304" pitchFamily="18" charset="0"/>
                <a:ea typeface="ＭＳ Ｐゴシック" panose="020B0600070205080204" pitchFamily="50" charset="-128"/>
              </a:defRPr>
            </a:lvl2pPr>
            <a:lvl3pPr marL="1143000" indent="-228600">
              <a:defRPr kumimoji="1" sz="2400">
                <a:solidFill>
                  <a:schemeClr val="tx1"/>
                </a:solidFill>
                <a:latin typeface="Times New Roman" panose="02020603050405020304" pitchFamily="18" charset="0"/>
                <a:ea typeface="ＭＳ Ｐゴシック" panose="020B0600070205080204" pitchFamily="50" charset="-128"/>
              </a:defRPr>
            </a:lvl3pPr>
            <a:lvl4pPr marL="1600200" indent="-228600">
              <a:defRPr kumimoji="1" sz="2400">
                <a:solidFill>
                  <a:schemeClr val="tx1"/>
                </a:solidFill>
                <a:latin typeface="Times New Roman" panose="02020603050405020304" pitchFamily="18" charset="0"/>
                <a:ea typeface="ＭＳ Ｐゴシック" panose="020B0600070205080204" pitchFamily="50" charset="-128"/>
              </a:defRPr>
            </a:lvl4pPr>
            <a:lvl5pPr marL="2057400" indent="-228600">
              <a:defRPr kumimoji="1" sz="2400">
                <a:solidFill>
                  <a:schemeClr val="tx1"/>
                </a:solidFill>
                <a:latin typeface="Times New Roman" panose="02020603050405020304" pitchFamily="18" charset="0"/>
                <a:ea typeface="ＭＳ Ｐゴシック" panose="020B0600070205080204" pitchFamily="50" charset="-128"/>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ＭＳ Ｐゴシック" panose="020B0600070205080204" pitchFamily="50" charset="-128"/>
              </a:defRPr>
            </a:lvl9p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これまでの審議経過</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2019/4/10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：次期改定に向けた保険医療材料専門部会の主な検討スケジュール（案）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2019/6/26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：次期改定に向けた主な課題と今後の議論の進め方</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：特定保険医療材料の保険償還価格算定の基準等に対する保険医療材料等専門組織からの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2019/8/7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：医療機器業界からの意見聴取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2019/9/11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：保険医療材料制度の見直しの検討について（その１）</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：保険医療材料制度の見直しの検討について（その２）</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2019/10/23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：保険医療材料制度の見直しの検討について（その３）</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：保険医療材料制度の見直しの検討について（その４）</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2019/11/29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：医療機器業界からの意見聴取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：令和２年度保険医療材料制度改革の骨子（案）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：令和２年度保険医療材料制度の見直しについて（案）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64776948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令和２年度「答申書」附帯意見（２０項目）①</a:t>
            </a:r>
          </a:p>
        </p:txBody>
      </p:sp>
      <p:sp>
        <p:nvSpPr>
          <p:cNvPr id="6" name="正方形/長方形 5"/>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
        <p:nvSpPr>
          <p:cNvPr id="8" name="Rectangle 37"/>
          <p:cNvSpPr>
            <a:spLocks noChangeArrowheads="1"/>
          </p:cNvSpPr>
          <p:nvPr/>
        </p:nvSpPr>
        <p:spPr bwMode="auto">
          <a:xfrm>
            <a:off x="52884" y="742540"/>
            <a:ext cx="9730903" cy="5926820"/>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548" y="800574"/>
            <a:ext cx="9730903" cy="573394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全般的事項</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近年、診療報酬体系が複雑化していることを踏まえ、患者をはじめとする関係者にとって分かりやすいものとなるよう検討する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働き方改革</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医師・医療従事者の働き方改革を推進し、地域医療を確保するための取組に係る今回改定での対応について、その効果等を</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検証・調査するとともに、適切な評価の在り方について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検討</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一般病棟入院基本料、療養病棟入院基本料等の入院基本料や、特定集中治療室管理料、地域包括ケア病棟入院料、回復</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期リハビリテーション病棟入院料等の特定入院料に係る、入院患者のより適切な評価指標や測定方法等について、引き続き検</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救急医療管理加算の見直しの影響を調査・検証し、患者の重症度等に応じた救急医療の適切な評価の在り方について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ＤＰＣ／ＰＤＰＳ</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急性期の医療の標準化をすすめるため、病院ごとの診療実態を把握するとともに、医療資源投入量等の指標とその活用方法</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について</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引き続き検討すること。</a:t>
            </a: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かかりつけ機能、精神医療、</a:t>
            </a:r>
            <a:r>
              <a:rPr kumimoji="1" lang="ja-JP"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生活習慣病等）</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　かかりつけ医機能を有する医療機関との連携の評価の新設等の影響を調査・検証すること。また、かかりつけ医機能を有する</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医療機関と専門医療機関との機能分化・連携強化に資する評価の在り方について引き続き検討すること。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地域における質の高い在宅医療と訪問看護の提供体制の確保に資する評価の在り方について、引き続き検討すること</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　妊産婦に対する診療の適切な評価について引き続き検討すること。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　地域移行・地域生活支援の充実を含む質の高い精神医療の評価について引き続き検討すること。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　依存症に対する管理料等の評価の見直しの影響を調査・検証し、適切な評価の在り方について引き続き検討すること。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　オンライン診療料の見直しや、オンライン服薬指導の評価の新設に係る影響を調査・検証し、ＩＣＴを活用した診療や薬学的</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Calibri" panose="020F0502020204030204"/>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管理等の評価の在り方について引き続き検討すること。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323106417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77935" y="732499"/>
            <a:ext cx="9730903" cy="6042611"/>
          </a:xfrm>
          <a:prstGeom prst="rect">
            <a:avLst/>
          </a:prstGeom>
          <a:no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5B9BD5"/>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9752" y="741514"/>
            <a:ext cx="9730903" cy="6066597"/>
          </a:xfrm>
          <a:prstGeom prst="rect">
            <a:avLst/>
          </a:prstGeom>
        </p:spPr>
        <p:txBody>
          <a:bodyPr wrap="square">
            <a:spAutoFit/>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（医薬品の適正使用）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１２　重複投薬、ポリファーマシー及び残薬等への対応に関して、影響を調査・検証し、引き続き検討すること。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１３　ＡＭＲアクションプランの進捗状況及び抗微生物学薬適正使用の手引きの見直し状況等を踏まえ、外来における抗菌薬の処</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方状況等について把握・分析し、抗菌薬の適正使用のための新たな方策を講ずる等抗菌薬の使用量の更なる削減を推進す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　病院内における医学的妥当性や経済性の視点も踏まえた処方の取組について、院内における実施体制や実施方法等の実</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態把握や分析等を進めること。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（歯科診療報酬）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１５　院内感染防止対策に係る初診料・再診料の見直しの影響を把握し、院内感染防止対策の推進に資する評価の在り方につ</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いて引き続き検討すること。</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１６　口腔疾患の長期的な管理を含めた継続的管理の実施状況等を調査・検証するとともに、診診連携及び病診連携の在り方等</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3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（調剤報酬）</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１７　調剤基本料、調剤料及び薬学管理料の評価の見直しによる影響や、かかりつけ薬剤師・薬局の取組状況を調査・検証し、薬</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局の地域におけるかかりつけ機能に応じた適切な評価、対物業務から対人業務への構造的な転換を推進するための調剤報</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lang="en-US" altLang="ja-JP" sz="1400" dirty="0">
                <a:solidFill>
                  <a:prstClr val="black"/>
                </a:solidFill>
                <a:latin typeface="ＭＳ Ｐゴシック"/>
                <a:ea typeface="ＭＳ Ｐゴシック" panose="020B0600070205080204" pitchFamily="50" charset="-128"/>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酬の在り方について引き続き検討すること。</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a:lnSpc>
                <a:spcPts val="1800"/>
              </a:lnSpc>
              <a:spcBef>
                <a:spcPts val="300"/>
              </a:spcBef>
              <a:defRPr/>
            </a:pPr>
            <a:r>
              <a:rPr lang="ja-JP" altLang="en-US" sz="1400" b="1" dirty="0">
                <a:solidFill>
                  <a:prstClr val="black"/>
                </a:solidFill>
                <a:latin typeface="ＭＳ Ｐゴシック"/>
              </a:rPr>
              <a:t>（後発医薬品の使用促進）</a:t>
            </a:r>
          </a:p>
          <a:p>
            <a:pPr lvl="0">
              <a:lnSpc>
                <a:spcPts val="1800"/>
              </a:lnSpc>
              <a:defRPr/>
            </a:pPr>
            <a:r>
              <a:rPr lang="ja-JP" altLang="en-US" sz="1400" dirty="0">
                <a:solidFill>
                  <a:prstClr val="black"/>
                </a:solidFill>
                <a:latin typeface="ＭＳ Ｐゴシック"/>
              </a:rPr>
              <a:t>１８　バイオ後続品を含む後発医薬品使用の更なる推進のために、医療機関や薬局における使用状況を調査・検証し、薬価の在</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り方や診療報酬における更なる使用促進策について引き続き検討すること。</a:t>
            </a:r>
            <a:endParaRPr lang="en-US" altLang="ja-JP" sz="1400" dirty="0">
              <a:solidFill>
                <a:prstClr val="black"/>
              </a:solidFill>
              <a:latin typeface="ＭＳ Ｐゴシック"/>
            </a:endParaRPr>
          </a:p>
          <a:p>
            <a:pPr lvl="0">
              <a:lnSpc>
                <a:spcPts val="1800"/>
              </a:lnSpc>
              <a:spcBef>
                <a:spcPts val="300"/>
              </a:spcBef>
              <a:defRPr/>
            </a:pPr>
            <a:r>
              <a:rPr lang="ja-JP" altLang="en-US" sz="1400" b="1" dirty="0">
                <a:solidFill>
                  <a:prstClr val="black"/>
                </a:solidFill>
                <a:latin typeface="ＭＳ Ｐゴシック"/>
              </a:rPr>
              <a:t>（医療技術の評価）</a:t>
            </a:r>
          </a:p>
          <a:p>
            <a:pPr lvl="0">
              <a:lnSpc>
                <a:spcPts val="1800"/>
              </a:lnSpc>
              <a:defRPr/>
            </a:pPr>
            <a:r>
              <a:rPr lang="ja-JP" altLang="en-US" sz="1400" dirty="0">
                <a:solidFill>
                  <a:prstClr val="black"/>
                </a:solidFill>
                <a:latin typeface="ＭＳ Ｐゴシック"/>
              </a:rPr>
              <a:t>１９　医療技術の高度化や専門化に対応して、費用対効果の観点を踏まえつつ、イノベーションの評価等がより適切となるよう引</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き続き検討すること。</a:t>
            </a:r>
            <a:endParaRPr lang="en-US" altLang="ja-JP" sz="1400" dirty="0">
              <a:solidFill>
                <a:prstClr val="black"/>
              </a:solidFill>
              <a:latin typeface="ＭＳ Ｐゴシック"/>
            </a:endParaRPr>
          </a:p>
          <a:p>
            <a:pPr lvl="0">
              <a:lnSpc>
                <a:spcPts val="1800"/>
              </a:lnSpc>
              <a:spcBef>
                <a:spcPts val="300"/>
              </a:spcBef>
              <a:defRPr/>
            </a:pPr>
            <a:r>
              <a:rPr lang="ja-JP" altLang="en-US" sz="1400" b="1" dirty="0">
                <a:solidFill>
                  <a:prstClr val="black"/>
                </a:solidFill>
                <a:latin typeface="ＭＳ Ｐゴシック"/>
              </a:rPr>
              <a:t>（その他）</a:t>
            </a:r>
          </a:p>
          <a:p>
            <a:pPr lvl="0">
              <a:lnSpc>
                <a:spcPts val="1800"/>
              </a:lnSpc>
              <a:defRPr/>
            </a:pPr>
            <a:r>
              <a:rPr lang="ja-JP" altLang="en-US" sz="1400" dirty="0">
                <a:solidFill>
                  <a:prstClr val="black"/>
                </a:solidFill>
                <a:latin typeface="ＭＳ Ｐゴシック"/>
              </a:rPr>
              <a:t>２０　医療機関と関係機関との連携の下で提供される医療について、その実態に応じた報酬の在り方について引き続き検討する</a:t>
            </a:r>
            <a:endParaRPr lang="en-US" altLang="ja-JP" sz="1400" dirty="0">
              <a:solidFill>
                <a:prstClr val="black"/>
              </a:solidFill>
              <a:latin typeface="ＭＳ Ｐゴシック"/>
            </a:endParaRPr>
          </a:p>
          <a:p>
            <a:pPr lvl="0">
              <a:lnSpc>
                <a:spcPts val="1800"/>
              </a:lnSpc>
              <a:defRPr/>
            </a:pPr>
            <a:r>
              <a:rPr lang="en-US" altLang="ja-JP" sz="1400" dirty="0">
                <a:solidFill>
                  <a:prstClr val="black"/>
                </a:solidFill>
                <a:latin typeface="ＭＳ Ｐゴシック"/>
              </a:rPr>
              <a:t>     </a:t>
            </a:r>
            <a:r>
              <a:rPr lang="ja-JP" altLang="en-US" sz="1400" dirty="0">
                <a:solidFill>
                  <a:prstClr val="black"/>
                </a:solidFill>
                <a:latin typeface="ＭＳ Ｐゴシック"/>
              </a:rPr>
              <a:t>こと。</a:t>
            </a:r>
            <a:endParaRPr lang="en-US" altLang="ja-JP" sz="1400" dirty="0">
              <a:solidFill>
                <a:prstClr val="black"/>
              </a:solidFill>
              <a:latin typeface="ＭＳ Ｐゴシック"/>
            </a:endParaRPr>
          </a:p>
        </p:txBody>
      </p:sp>
      <p:sp>
        <p:nvSpPr>
          <p:cNvPr id="10" name="Rectangle 2"/>
          <p:cNvSpPr txBox="1">
            <a:spLocks noChangeArrowheads="1"/>
          </p:cNvSpPr>
          <p:nvPr/>
        </p:nvSpPr>
        <p:spPr>
          <a:xfrm>
            <a:off x="175100" y="0"/>
            <a:ext cx="9536573" cy="446164"/>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令和２年度「答申書」附帯意見（２０項目）②</a:t>
            </a: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7" name="正方形/長方形 6"/>
          <p:cNvSpPr/>
          <p:nvPr/>
        </p:nvSpPr>
        <p:spPr>
          <a:xfrm>
            <a:off x="6612633" y="445351"/>
            <a:ext cx="3066865"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令和２年２月７日　中央社会保険医療協議会</a:t>
            </a:r>
          </a:p>
        </p:txBody>
      </p:sp>
    </p:spTree>
    <p:extLst>
      <p:ext uri="{BB962C8B-B14F-4D97-AF65-F5344CB8AC3E}">
        <p14:creationId xmlns:p14="http://schemas.microsoft.com/office/powerpoint/2010/main" val="35874427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0" y="130968"/>
            <a:ext cx="8640960" cy="523220"/>
          </a:xfrm>
          <a:prstGeom prst="rect">
            <a:avLst/>
          </a:prstGeom>
          <a:noFill/>
          <a:ln>
            <a:noFill/>
          </a:ln>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charset="0"/>
                <a:ea typeface="ＭＳ Ｐゴシック" charset="-128"/>
                <a:cs typeface="+mn-cs"/>
              </a:rPr>
              <a:t>中医協答申を受けて</a:t>
            </a:r>
          </a:p>
        </p:txBody>
      </p:sp>
      <p:sp>
        <p:nvSpPr>
          <p:cNvPr id="2" name="正方形/長方形 1">
            <a:extLst>
              <a:ext uri="{FF2B5EF4-FFF2-40B4-BE49-F238E27FC236}">
                <a16:creationId xmlns:a16="http://schemas.microsoft.com/office/drawing/2014/main" id="{704F1ADE-B02D-414B-A216-A602C44B060B}"/>
              </a:ext>
            </a:extLst>
          </p:cNvPr>
          <p:cNvSpPr/>
          <p:nvPr/>
        </p:nvSpPr>
        <p:spPr>
          <a:xfrm>
            <a:off x="380492" y="612844"/>
            <a:ext cx="9145016" cy="5632311"/>
          </a:xfrm>
          <a:prstGeom prst="rect">
            <a:avLst/>
          </a:prstGeom>
          <a:solidFill>
            <a:srgbClr val="FFFFCC"/>
          </a:solidFill>
        </p:spPr>
        <p:txBody>
          <a:bodyPr wrap="square">
            <a:spAutoFit/>
          </a:bodyPr>
          <a:lstStyle/>
          <a:p>
            <a:pPr marL="266700" marR="0" lvl="0" indent="-266700" algn="l" defTabSz="914400" rtl="0" eaLnBrk="1" fontAlgn="base" latinLnBrk="0" hangingPunct="1">
              <a:lnSpc>
                <a:spcPts val="20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平成</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26</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年度改定で社会保障・税一体改革に基づく第一歩を踏み出し、</a:t>
            </a:r>
            <a:r>
              <a:rPr lang="en-US" altLang="ja-JP" sz="1700" dirty="0">
                <a:solidFill>
                  <a:prstClr val="black"/>
                </a:solidFill>
                <a:latin typeface="Calibri" panose="020F0502020204030204"/>
                <a:ea typeface="ＭＳ Ｐゴシック" panose="020B0600070205080204" pitchFamily="50" charset="-128"/>
              </a:rPr>
              <a:t>28</a:t>
            </a:r>
            <a:r>
              <a:rPr lang="ja-JP" altLang="en-US" sz="1700" dirty="0">
                <a:solidFill>
                  <a:prstClr val="black"/>
                </a:solidFill>
                <a:latin typeface="Calibri" panose="020F0502020204030204"/>
                <a:ea typeface="ＭＳ Ｐゴシック" panose="020B0600070205080204" pitchFamily="50" charset="-128"/>
              </a:rPr>
              <a:t>年度</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改定でその改革を継続した。前回</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年度改定では、</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一度の介護報酬との同時改定になるとともに、医療と介護の関連制度の一体改革にとって大きな節目であり、今後の医療・介護サービスの提供体制確保に向け、様々な視点からの検討が重要となった。また、医療・介護ニーズが横ばいから減少し、生産年齢人口の減少も考慮し、</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年から先を見据えた対応が求められているという認識の下で検討・対応された。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そして昨年度、各都道府県で策定された地域医療構想が実行に移され、</a:t>
            </a:r>
            <a:r>
              <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2025</a:t>
            </a: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年に向けた新しい医療提供体制に踏み出したことに加え、今回改定では「医師等の働き方改革の推進」という大きなミッションへの対応という新たな第一歩を踏み出した。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60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少子化のみならず、超高齢多死社会を迎え、国民が安心して医療を受けられる体制を整備していくことがますます重要になる。現在もそれぞれの地域で、医療関係者が懸命に地域医療の確保に尽力されているが、地域医療を堅持していくためには、医療関係者の働きやすい環境づくりと、医療機関の経営の安定化を図ることが不可欠。国民が住み慣れた地域において、質の高い医療・介護を受けるため、かかりつけ医を中心としたシームレスな医療・介護提供体制が確保されるよう、介護・福祉サービスなどとともに医療の充実はかかすことができないと主張し続けてきた。</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600"/>
              </a:spcBef>
              <a:spcAft>
                <a:spcPct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非常に限られた財源の中でも、超高齢社会に対応する上での最重要課題である地域包括ケアの推進に向けて、地域における医療資源を有効活用しながら、継続して改革を進めるためにも、必要な財源配分を行うことが重要である。加えて今回の改定では、医師等の働き方改革の推進への対応を明確にした上で、評価の第一歩を踏むことができた。少ない改定財源の中、それなりの評価ができたと認識している。</a:t>
            </a: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a:extLst>
              <a:ext uri="{FF2B5EF4-FFF2-40B4-BE49-F238E27FC236}">
                <a16:creationId xmlns:a16="http://schemas.microsoft.com/office/drawing/2014/main" id="{CA39792E-61E2-4588-8F21-0B918F858EB8}"/>
              </a:ext>
            </a:extLst>
          </p:cNvPr>
          <p:cNvSpPr txBox="1"/>
          <p:nvPr/>
        </p:nvSpPr>
        <p:spPr>
          <a:xfrm>
            <a:off x="338523" y="6382787"/>
            <a:ext cx="5976664" cy="2769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三師会合同記者会見、日医・四病協合同記者会見より</a:t>
            </a: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7958786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a:spLocks noChangeArrowheads="1"/>
          </p:cNvSpPr>
          <p:nvPr/>
        </p:nvSpPr>
        <p:spPr bwMode="auto">
          <a:xfrm>
            <a:off x="632520" y="542538"/>
            <a:ext cx="8640960" cy="523220"/>
          </a:xfrm>
          <a:prstGeom prst="rect">
            <a:avLst/>
          </a:prstGeom>
          <a:noFill/>
          <a:ln>
            <a:noFill/>
          </a:ln>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r>
              <a:rPr kumimoji="1" lang="ja-JP" altLang="en-US"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総　括</a:t>
            </a:r>
            <a:r>
              <a:rPr kumimoji="1" lang="en-US" altLang="ja-JP"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rPr>
              <a:t>〕</a:t>
            </a:r>
            <a:endParaRPr kumimoji="1" lang="ja-JP" altLang="en-US" sz="2800" b="0" i="0" u="none" strike="noStrike" kern="1200" cap="none" spc="0" normalizeH="0" baseline="0" noProof="0" dirty="0">
              <a:ln>
                <a:noFill/>
              </a:ln>
              <a:effectLst/>
              <a:uLnTx/>
              <a:uFillTx/>
              <a:latin typeface="BIZ UDPゴシック" panose="020B0400000000000000" pitchFamily="50" charset="-128"/>
              <a:ea typeface="BIZ UDPゴシック" panose="020B0400000000000000" pitchFamily="50" charset="-128"/>
            </a:endParaRPr>
          </a:p>
        </p:txBody>
      </p:sp>
      <p:sp>
        <p:nvSpPr>
          <p:cNvPr id="2" name="正方形/長方形 1">
            <a:extLst>
              <a:ext uri="{FF2B5EF4-FFF2-40B4-BE49-F238E27FC236}">
                <a16:creationId xmlns:a16="http://schemas.microsoft.com/office/drawing/2014/main" id="{704F1ADE-B02D-414B-A216-A602C44B060B}"/>
              </a:ext>
            </a:extLst>
          </p:cNvPr>
          <p:cNvSpPr/>
          <p:nvPr/>
        </p:nvSpPr>
        <p:spPr>
          <a:xfrm>
            <a:off x="371829" y="1191667"/>
            <a:ext cx="9162342" cy="4780796"/>
          </a:xfrm>
          <a:prstGeom prst="rect">
            <a:avLst/>
          </a:prstGeom>
          <a:solidFill>
            <a:schemeClr val="bg1">
              <a:lumMod val="85000"/>
            </a:schemeClr>
          </a:solidFill>
        </p:spPr>
        <p:txBody>
          <a:bodyPr wrap="square">
            <a:spAutoFit/>
          </a:bodyPr>
          <a:lstStyle/>
          <a:p>
            <a:pPr marL="266700" marR="0" lvl="0" indent="-266700" algn="l" defTabSz="914400" rtl="0" eaLnBrk="1" fontAlgn="base" latinLnBrk="0" hangingPunct="1">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rPr>
              <a:t>◇　前回、平成３０年度改定は、６年に一度の介護報酬との同時改定になるとともに、団塊の世代が７５歳以上の高齢者になる２０２５年に向けた道筋を示す実質的に最後の同時改定であったことから、</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大幅な見直しが行われた</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昨年度、都道府県で策定された地域医療構想が実行に移され、２０２５年に向けた新しい医療提供体制に踏み出したことに加え、今回改定では、「働き方改革の推進」という大きなミッションへの対応という新たな一歩を踏み出した。</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前回改定後、</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妊婦加算の凍結</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問題や</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新たな評価を創設し</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ても</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想定どおり</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算定されない</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項目</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もあ</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ったことから、</a:t>
            </a:r>
            <a:endParaRPr lang="en-US"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endParaRPr>
          </a:p>
          <a:p>
            <a:pPr marL="266700" marR="0" lvl="0" indent="-266700" algn="l" defTabSz="914400" rtl="0" eaLnBrk="1" fontAlgn="base" latinLnBrk="0" hangingPunct="1">
              <a:spcBef>
                <a:spcPct val="0"/>
              </a:spcBef>
              <a:spcAft>
                <a:spcPct val="0"/>
              </a:spcAft>
              <a:buClrTx/>
              <a:buSzTx/>
              <a:buFontTx/>
              <a:buNone/>
              <a:tabLst/>
              <a:defRPr/>
            </a:pP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　</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今回は、どっしりと腰を据え、</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現場の声を聴き、</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既存項目がより活用される</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見直しとなる</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ような</a:t>
            </a:r>
            <a:r>
              <a:rPr lang="ja-JP" altLang="en-US" sz="2400" kern="100" dirty="0">
                <a:latin typeface="BIZ UDPゴシック" panose="020B0400000000000000" pitchFamily="50" charset="-128"/>
                <a:ea typeface="BIZ UDPゴシック" panose="020B0400000000000000" pitchFamily="50" charset="-128"/>
                <a:cs typeface="Times New Roman" panose="02020603050405020304" pitchFamily="18" charset="0"/>
              </a:rPr>
              <a:t>改定に徹した</a:t>
            </a:r>
            <a:r>
              <a:rPr lang="ja-JP" altLang="ja-JP" sz="2400" kern="100" dirty="0">
                <a:latin typeface="BIZ UDPゴシック" panose="020B0400000000000000" pitchFamily="50" charset="-128"/>
                <a:ea typeface="BIZ UDPゴシック" panose="020B0400000000000000" pitchFamily="50" charset="-128"/>
                <a:cs typeface="Times New Roman" panose="02020603050405020304" pitchFamily="18" charset="0"/>
              </a:rPr>
              <a:t>。</a:t>
            </a:r>
          </a:p>
          <a:p>
            <a:pPr marL="266700" marR="0" lvl="0" indent="-266700" algn="l" defTabSz="914400" rtl="0" eaLnBrk="1" fontAlgn="base" latinLnBrk="0" hangingPunct="1">
              <a:lnSpc>
                <a:spcPts val="20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7172156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272480" y="692696"/>
            <a:ext cx="9793089" cy="5976664"/>
          </a:xfrm>
          <a:ln>
            <a:noFill/>
          </a:ln>
        </p:spPr>
        <p:txBody>
          <a:bodyPr>
            <a:noAutofit/>
          </a:bodyPr>
          <a:lstStyle/>
          <a:p>
            <a:pPr marL="0" indent="0">
              <a:lnSpc>
                <a:spcPct val="100000"/>
              </a:lnSpc>
              <a:spcBef>
                <a:spcPts val="0"/>
              </a:spcBef>
              <a:spcAft>
                <a:spcPts val="0"/>
              </a:spcAft>
              <a:buNone/>
            </a:pPr>
            <a:r>
              <a:rPr lang="en-US" altLang="ja-JP" sz="1800" dirty="0">
                <a:latin typeface="+mn-ea"/>
              </a:rPr>
              <a:t>  </a:t>
            </a:r>
            <a:r>
              <a:rPr lang="ja-JP" altLang="ja-JP" sz="1800" dirty="0">
                <a:latin typeface="+mn-ea"/>
              </a:rPr>
              <a:t>１．</a:t>
            </a:r>
            <a:r>
              <a:rPr lang="ja-JP" altLang="en-US" sz="1800" dirty="0">
                <a:latin typeface="+mn-ea"/>
              </a:rPr>
              <a:t>外来医療の機能分化と</a:t>
            </a:r>
            <a:r>
              <a:rPr lang="ja-JP" altLang="ja-JP" sz="1800" dirty="0">
                <a:latin typeface="+mn-ea"/>
              </a:rPr>
              <a:t>かかりつけ医</a:t>
            </a:r>
            <a:r>
              <a:rPr lang="ja-JP" altLang="en-US" sz="1800" dirty="0">
                <a:latin typeface="+mn-ea"/>
              </a:rPr>
              <a:t>機能</a:t>
            </a:r>
            <a:r>
              <a:rPr lang="ja-JP" altLang="ja-JP" sz="1800" dirty="0">
                <a:latin typeface="+mn-ea"/>
              </a:rPr>
              <a:t>の</a:t>
            </a:r>
            <a:r>
              <a:rPr lang="ja-JP" altLang="en-US" sz="1800" dirty="0">
                <a:latin typeface="+mn-ea"/>
              </a:rPr>
              <a:t>一層の推進</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（１）</a:t>
            </a:r>
            <a:r>
              <a:rPr lang="ja-JP" altLang="en-US" sz="1800" spc="-60" dirty="0">
                <a:latin typeface="+mn-ea"/>
              </a:rPr>
              <a:t>地域包括診療加算の要件緩和</a:t>
            </a:r>
            <a:r>
              <a:rPr lang="ja-JP" altLang="en-US" sz="1800" dirty="0">
                <a:latin typeface="+mn-ea"/>
              </a:rPr>
              <a:t> 　（２）</a:t>
            </a:r>
            <a:r>
              <a:rPr lang="ja-JP" altLang="en-US" sz="1800" dirty="0">
                <a:solidFill>
                  <a:prstClr val="black"/>
                </a:solidFill>
                <a:latin typeface="ＭＳ Ｐゴシック" panose="020B0600070205080204" pitchFamily="50" charset="-128"/>
              </a:rPr>
              <a:t>機能強化加算の見直し</a:t>
            </a:r>
            <a:endParaRPr lang="en-US" altLang="ja-JP" sz="1800" dirty="0">
              <a:solidFill>
                <a:prstClr val="black"/>
              </a:solidFill>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mn-ea"/>
              </a:rPr>
              <a:t>　 　（３）小児かかりつけ診療料・小児科外来診療料の見直し</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（４）かかりつけ医と他の医療機関との連携強化　（５）電話等再診時の診療情報提供の評価</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a:t>
            </a:r>
            <a:r>
              <a:rPr lang="ja-JP" altLang="en-US" sz="1800" dirty="0">
                <a:solidFill>
                  <a:prstClr val="black"/>
                </a:solidFill>
                <a:latin typeface="+mn-ea"/>
              </a:rPr>
              <a:t> （６）複数の医療機関による訪問診療の明確化</a:t>
            </a:r>
            <a:endParaRPr lang="en-US" altLang="ja-JP" sz="1800" dirty="0">
              <a:solidFill>
                <a:prstClr val="black"/>
              </a:solidFill>
              <a:latin typeface="+mn-ea"/>
            </a:endParaRPr>
          </a:p>
          <a:p>
            <a:pPr marL="0" lvl="0" indent="0">
              <a:lnSpc>
                <a:spcPct val="100000"/>
              </a:lnSpc>
              <a:spcBef>
                <a:spcPts val="0"/>
              </a:spcBef>
              <a:buNone/>
            </a:pPr>
            <a:r>
              <a:rPr lang="ja-JP" altLang="en-US" sz="1800" dirty="0">
                <a:latin typeface="+mn-ea"/>
              </a:rPr>
              <a:t>　 　</a:t>
            </a:r>
            <a:r>
              <a:rPr lang="ja-JP" altLang="en-US" sz="1800" dirty="0">
                <a:solidFill>
                  <a:prstClr val="black"/>
                </a:solidFill>
                <a:latin typeface="+mn-ea"/>
              </a:rPr>
              <a:t>（７）調剤料、一般名処方加算、調剤技術基本料の見直し</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（８）</a:t>
            </a:r>
            <a:r>
              <a:rPr lang="ja-JP" altLang="en-US" sz="1800" dirty="0">
                <a:solidFill>
                  <a:prstClr val="black"/>
                </a:solidFill>
                <a:latin typeface="ＭＳ Ｐゴシック" panose="020B0600070205080204" pitchFamily="50" charset="-128"/>
              </a:rPr>
              <a:t>医師の基礎的な技術の再評価　（９）有床診療所入院基本料の見直し</a:t>
            </a:r>
            <a:endParaRPr lang="en-US" altLang="ja-JP" sz="1800" dirty="0">
              <a:solidFill>
                <a:prstClr val="black"/>
              </a:solidFill>
              <a:latin typeface="+mn-ea"/>
            </a:endParaRPr>
          </a:p>
          <a:p>
            <a:pPr marL="0" lvl="0" indent="0">
              <a:lnSpc>
                <a:spcPct val="100000"/>
              </a:lnSpc>
              <a:spcBef>
                <a:spcPts val="0"/>
              </a:spcBef>
              <a:buNone/>
            </a:pPr>
            <a:r>
              <a:rPr lang="ja-JP" altLang="en-US" sz="1800" dirty="0">
                <a:solidFill>
                  <a:prstClr val="black"/>
                </a:solidFill>
                <a:latin typeface="+mn-ea"/>
              </a:rPr>
              <a:t>　   （</a:t>
            </a:r>
            <a:r>
              <a:rPr lang="en-US" altLang="ja-JP" sz="1800" dirty="0">
                <a:solidFill>
                  <a:prstClr val="black"/>
                </a:solidFill>
                <a:latin typeface="+mn-ea"/>
              </a:rPr>
              <a:t>10</a:t>
            </a:r>
            <a:r>
              <a:rPr lang="ja-JP" altLang="en-US" sz="1800" dirty="0">
                <a:solidFill>
                  <a:prstClr val="black"/>
                </a:solidFill>
                <a:latin typeface="+mn-ea"/>
              </a:rPr>
              <a:t>）生活習慣病の重症化予防推進に係る要件見直し （</a:t>
            </a:r>
            <a:r>
              <a:rPr lang="en-US" altLang="ja-JP" sz="1800" dirty="0">
                <a:solidFill>
                  <a:prstClr val="black"/>
                </a:solidFill>
                <a:latin typeface="+mn-ea"/>
              </a:rPr>
              <a:t>11</a:t>
            </a:r>
            <a:r>
              <a:rPr lang="ja-JP" altLang="en-US" sz="1800" dirty="0">
                <a:solidFill>
                  <a:prstClr val="black"/>
                </a:solidFill>
                <a:latin typeface="+mn-ea"/>
              </a:rPr>
              <a:t>）ニコチン依存症管理料の見直し</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a:t>
            </a:r>
            <a:r>
              <a:rPr lang="en-US" altLang="ja-JP" sz="1800" dirty="0">
                <a:solidFill>
                  <a:prstClr val="black"/>
                </a:solidFill>
                <a:latin typeface="+mn-ea"/>
              </a:rPr>
              <a:t>12</a:t>
            </a:r>
            <a:r>
              <a:rPr lang="ja-JP" altLang="en-US" sz="1800" dirty="0">
                <a:solidFill>
                  <a:prstClr val="black"/>
                </a:solidFill>
                <a:latin typeface="+mn-ea"/>
              </a:rPr>
              <a:t>）医療的ケア児に関わる主治医と学校医との連携</a:t>
            </a:r>
            <a:endParaRPr lang="en-US" altLang="ja-JP" sz="1800" dirty="0">
              <a:solidFill>
                <a:prstClr val="black"/>
              </a:solidFill>
              <a:latin typeface="+mn-ea"/>
            </a:endParaRPr>
          </a:p>
          <a:p>
            <a:pPr marL="0" lvl="0" indent="0">
              <a:lnSpc>
                <a:spcPct val="100000"/>
              </a:lnSpc>
              <a:spcBef>
                <a:spcPts val="0"/>
              </a:spcBef>
              <a:buNone/>
            </a:pPr>
            <a:r>
              <a:rPr lang="en-US" altLang="ja-JP" sz="1800" dirty="0">
                <a:solidFill>
                  <a:prstClr val="black"/>
                </a:solidFill>
                <a:latin typeface="+mn-ea"/>
              </a:rPr>
              <a:t>     </a:t>
            </a:r>
            <a:r>
              <a:rPr lang="ja-JP" altLang="en-US" sz="1800" dirty="0">
                <a:solidFill>
                  <a:prstClr val="black"/>
                </a:solidFill>
                <a:latin typeface="+mn-ea"/>
              </a:rPr>
              <a:t>（</a:t>
            </a:r>
            <a:r>
              <a:rPr lang="en-US" altLang="ja-JP" sz="1800" dirty="0">
                <a:solidFill>
                  <a:prstClr val="black"/>
                </a:solidFill>
                <a:latin typeface="+mn-ea"/>
              </a:rPr>
              <a:t>13</a:t>
            </a:r>
            <a:r>
              <a:rPr lang="ja-JP" altLang="en-US" sz="1800" dirty="0">
                <a:solidFill>
                  <a:prstClr val="black"/>
                </a:solidFill>
                <a:latin typeface="+mn-ea"/>
              </a:rPr>
              <a:t>）小児運動器疾患指導管理料の見直し （</a:t>
            </a:r>
            <a:r>
              <a:rPr lang="en-US" altLang="ja-JP" sz="1800" dirty="0">
                <a:solidFill>
                  <a:prstClr val="black"/>
                </a:solidFill>
                <a:latin typeface="+mn-ea"/>
              </a:rPr>
              <a:t>14</a:t>
            </a:r>
            <a:r>
              <a:rPr lang="ja-JP" altLang="en-US" sz="1800" dirty="0">
                <a:solidFill>
                  <a:prstClr val="black"/>
                </a:solidFill>
                <a:latin typeface="+mn-ea"/>
              </a:rPr>
              <a:t>）妊婦加算の再編</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  （</a:t>
            </a:r>
            <a:r>
              <a:rPr lang="en-US" altLang="ja-JP" sz="1800" dirty="0">
                <a:latin typeface="+mn-ea"/>
              </a:rPr>
              <a:t>15</a:t>
            </a:r>
            <a:r>
              <a:rPr lang="ja-JP" altLang="en-US" sz="1800" dirty="0">
                <a:latin typeface="+mn-ea"/>
              </a:rPr>
              <a:t>）療養・就労両立支援指導料の見直し （</a:t>
            </a:r>
            <a:r>
              <a:rPr lang="en-US" altLang="ja-JP" sz="1800" dirty="0">
                <a:latin typeface="+mn-ea"/>
              </a:rPr>
              <a:t>16</a:t>
            </a:r>
            <a:r>
              <a:rPr lang="ja-JP" altLang="en-US" sz="1800" dirty="0">
                <a:latin typeface="+mn-ea"/>
              </a:rPr>
              <a:t>）超音波検査の評価の見直し</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a:t>
            </a:r>
            <a:r>
              <a:rPr lang="en-US" altLang="ja-JP" sz="1800" dirty="0">
                <a:latin typeface="+mn-ea"/>
              </a:rPr>
              <a:t>17</a:t>
            </a:r>
            <a:r>
              <a:rPr lang="ja-JP" altLang="en-US" sz="1800" dirty="0">
                <a:latin typeface="+mn-ea"/>
              </a:rPr>
              <a:t>）診療録、処方箋様式の見直し（</a:t>
            </a:r>
            <a:r>
              <a:rPr lang="en-US" altLang="ja-JP" sz="1800" dirty="0">
                <a:latin typeface="+mn-ea"/>
              </a:rPr>
              <a:t>18</a:t>
            </a:r>
            <a:r>
              <a:rPr lang="ja-JP" altLang="en-US" sz="1800" dirty="0">
                <a:latin typeface="+mn-ea"/>
              </a:rPr>
              <a:t>）明細書発行対象範囲の拡大</a:t>
            </a:r>
            <a:endParaRPr lang="en-US" altLang="ja-JP" sz="1800" dirty="0">
              <a:latin typeface="+mn-ea"/>
            </a:endParaRPr>
          </a:p>
          <a:p>
            <a:pPr marL="0" indent="0">
              <a:lnSpc>
                <a:spcPct val="100000"/>
              </a:lnSpc>
              <a:spcBef>
                <a:spcPts val="0"/>
              </a:spcBef>
              <a:spcAft>
                <a:spcPts val="0"/>
              </a:spcAft>
              <a:buNone/>
            </a:pPr>
            <a:r>
              <a:rPr lang="en-US" altLang="ja-JP" sz="1800" dirty="0">
                <a:solidFill>
                  <a:prstClr val="black"/>
                </a:solidFill>
                <a:latin typeface="+mn-ea"/>
              </a:rPr>
              <a:t>     </a:t>
            </a:r>
            <a:r>
              <a:rPr lang="ja-JP" altLang="en-US" sz="1800" dirty="0">
                <a:solidFill>
                  <a:prstClr val="black"/>
                </a:solidFill>
                <a:latin typeface="ＭＳ Ｐゴシック" panose="020B0600070205080204" pitchFamily="50" charset="-128"/>
              </a:rPr>
              <a:t>（</a:t>
            </a:r>
            <a:r>
              <a:rPr lang="en-US" altLang="ja-JP" sz="1800" dirty="0">
                <a:latin typeface="ＭＳ Ｐゴシック" panose="020B0600070205080204" pitchFamily="50" charset="-128"/>
              </a:rPr>
              <a:t>19</a:t>
            </a:r>
            <a:r>
              <a:rPr lang="ja-JP" altLang="en-US" sz="1800" dirty="0">
                <a:latin typeface="ＭＳ Ｐゴシック" panose="020B0600070205080204" pitchFamily="50" charset="-128"/>
              </a:rPr>
              <a:t>）大病院の外来機能分化の推進　</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２．医療技術の適正な評価（モノから人へ）</a:t>
            </a:r>
            <a:endParaRPr lang="en-US" altLang="ja-JP" sz="1800" dirty="0">
              <a:latin typeface="+mn-ea"/>
            </a:endParaRPr>
          </a:p>
          <a:p>
            <a:pPr marL="0" indent="0">
              <a:lnSpc>
                <a:spcPct val="100000"/>
              </a:lnSpc>
              <a:spcBef>
                <a:spcPts val="0"/>
              </a:spcBef>
              <a:spcAft>
                <a:spcPts val="0"/>
              </a:spcAft>
              <a:buNone/>
            </a:pPr>
            <a:r>
              <a:rPr lang="ja-JP" altLang="en-US" sz="1800" dirty="0">
                <a:latin typeface="+mn-ea"/>
              </a:rPr>
              <a:t>  </a:t>
            </a:r>
            <a:r>
              <a:rPr lang="ja-JP" altLang="en-US" sz="1800" kern="100" dirty="0">
                <a:latin typeface="ＭＳ Ｐゴシック" panose="020B0600070205080204" pitchFamily="50" charset="-128"/>
                <a:cs typeface="Times New Roman"/>
              </a:rPr>
              <a:t>３．医療従事者の負担軽減・働き方改革の推進</a:t>
            </a:r>
            <a:r>
              <a:rPr lang="ja-JP" altLang="en-US" sz="1800" dirty="0">
                <a:latin typeface="ＭＳ Ｐゴシック" panose="020B0600070205080204" pitchFamily="50" charset="-128"/>
              </a:rPr>
              <a:t> </a:t>
            </a:r>
            <a:endParaRPr lang="en-US" altLang="ja-JP" sz="1800" dirty="0">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ＭＳ Ｐゴシック" panose="020B0600070205080204" pitchFamily="50" charset="-128"/>
              </a:rPr>
              <a:t>　４．指導、監査、適時調査で指摘される重複記載の見直し</a:t>
            </a:r>
            <a:endParaRPr lang="en-US" altLang="ja-JP" sz="1800" dirty="0">
              <a:latin typeface="ＭＳ Ｐゴシック" panose="020B0600070205080204" pitchFamily="50" charset="-128"/>
            </a:endParaRPr>
          </a:p>
          <a:p>
            <a:pPr marL="0" indent="0">
              <a:lnSpc>
                <a:spcPct val="100000"/>
              </a:lnSpc>
              <a:spcBef>
                <a:spcPts val="0"/>
              </a:spcBef>
              <a:spcAft>
                <a:spcPts val="0"/>
              </a:spcAft>
              <a:buNone/>
            </a:pPr>
            <a:r>
              <a:rPr lang="ja-JP" altLang="en-US" sz="1800" dirty="0">
                <a:latin typeface="+mn-ea"/>
              </a:rPr>
              <a:t>  ５</a:t>
            </a:r>
            <a:r>
              <a:rPr lang="ja-JP" altLang="ja-JP" sz="1800" dirty="0">
                <a:latin typeface="+mn-ea"/>
              </a:rPr>
              <a:t>．</a:t>
            </a:r>
            <a:r>
              <a:rPr lang="ja-JP" altLang="en-US" sz="1800" dirty="0">
                <a:latin typeface="+mn-ea"/>
              </a:rPr>
              <a:t>質の高い</a:t>
            </a:r>
            <a:r>
              <a:rPr lang="ja-JP" altLang="ja-JP" sz="1800" dirty="0">
                <a:latin typeface="+mn-ea"/>
              </a:rPr>
              <a:t>在宅医療</a:t>
            </a:r>
            <a:r>
              <a:rPr lang="ja-JP" altLang="en-US" sz="1800" dirty="0">
                <a:latin typeface="+mn-ea"/>
              </a:rPr>
              <a:t>・訪問看護</a:t>
            </a:r>
            <a:r>
              <a:rPr lang="ja-JP" altLang="ja-JP" sz="1800" dirty="0">
                <a:latin typeface="+mn-ea"/>
              </a:rPr>
              <a:t>の</a:t>
            </a:r>
            <a:r>
              <a:rPr lang="ja-JP" altLang="en-US" sz="1800" dirty="0">
                <a:latin typeface="+mn-ea"/>
              </a:rPr>
              <a:t>確保 </a:t>
            </a:r>
            <a:endParaRPr lang="en-US" altLang="ja-JP" sz="1800" dirty="0">
              <a:latin typeface="+mn-ea"/>
            </a:endParaRPr>
          </a:p>
          <a:p>
            <a:pPr marL="0" indent="0">
              <a:lnSpc>
                <a:spcPct val="100000"/>
              </a:lnSpc>
              <a:spcBef>
                <a:spcPts val="0"/>
              </a:spcBef>
              <a:spcAft>
                <a:spcPts val="0"/>
              </a:spcAft>
              <a:buNone/>
            </a:pPr>
            <a:r>
              <a:rPr lang="en-US" altLang="ja-JP" sz="1800" dirty="0">
                <a:latin typeface="+mn-ea"/>
              </a:rPr>
              <a:t>  </a:t>
            </a:r>
            <a:r>
              <a:rPr lang="ja-JP" altLang="en-US" sz="1800" dirty="0">
                <a:latin typeface="+mn-ea"/>
              </a:rPr>
              <a:t>６．</a:t>
            </a:r>
            <a:r>
              <a:rPr lang="ja-JP" altLang="en-US" sz="1800" kern="100" dirty="0">
                <a:latin typeface="ＭＳ Ｐゴシック" panose="020B0600070205080204" pitchFamily="50" charset="-128"/>
                <a:cs typeface="Times New Roman"/>
              </a:rPr>
              <a:t>医療におけるＩＣＴの利活用</a:t>
            </a:r>
            <a:endParaRPr lang="en-US" altLang="ja-JP" sz="1800" dirty="0">
              <a:latin typeface="+mn-ea"/>
            </a:endParaRPr>
          </a:p>
          <a:p>
            <a:pPr marL="0" lvl="0" indent="0">
              <a:lnSpc>
                <a:spcPct val="100000"/>
              </a:lnSpc>
              <a:spcBef>
                <a:spcPts val="0"/>
              </a:spcBef>
              <a:spcAft>
                <a:spcPts val="0"/>
              </a:spcAft>
              <a:buNone/>
            </a:pPr>
            <a:r>
              <a:rPr lang="ja-JP" altLang="en-US" sz="1800" kern="100" dirty="0">
                <a:latin typeface="+mn-ea"/>
                <a:cs typeface="Times New Roman"/>
              </a:rPr>
              <a:t>　７．医療機能や患者の状態に応じた入院医療の評価</a:t>
            </a: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８．地域包括ケアシステムの推進</a:t>
            </a:r>
            <a:endParaRPr lang="en-US" altLang="ja-JP" sz="1800" kern="100" dirty="0">
              <a:latin typeface="+mn-ea"/>
              <a:cs typeface="Times New Roman"/>
            </a:endParaRPr>
          </a:p>
          <a:p>
            <a:pPr marL="0" lvl="0" indent="0">
              <a:lnSpc>
                <a:spcPct val="100000"/>
              </a:lnSpc>
              <a:spcBef>
                <a:spcPts val="0"/>
              </a:spcBef>
              <a:buNone/>
            </a:pPr>
            <a:r>
              <a:rPr lang="ja-JP" altLang="en-US" sz="1800" kern="100" dirty="0">
                <a:latin typeface="+mn-ea"/>
                <a:cs typeface="Times New Roman"/>
              </a:rPr>
              <a:t>　９．医師・院内薬剤師と薬局薬剤師の協働取組による医薬品の適正使用の推進</a:t>
            </a:r>
            <a:endParaRPr lang="en-US" altLang="ja-JP" sz="1800" kern="100" dirty="0">
              <a:latin typeface="+mn-ea"/>
              <a:cs typeface="Times New Roman"/>
            </a:endParaRPr>
          </a:p>
          <a:p>
            <a:pPr marL="0" lvl="0" indent="0">
              <a:lnSpc>
                <a:spcPct val="100000"/>
              </a:lnSpc>
              <a:spcBef>
                <a:spcPts val="0"/>
              </a:spcBef>
              <a:buNone/>
            </a:pPr>
            <a:r>
              <a:rPr lang="ja-JP" altLang="en-US" sz="1800" dirty="0">
                <a:solidFill>
                  <a:prstClr val="black"/>
                </a:solidFill>
                <a:latin typeface="ＭＳ Ｐゴシック" panose="020B0600070205080204" pitchFamily="50" charset="-128"/>
              </a:rPr>
              <a:t>　</a:t>
            </a:r>
            <a:endParaRPr lang="en-US" altLang="ja-JP" sz="1800" kern="100" dirty="0">
              <a:solidFill>
                <a:srgbClr val="00B0F0"/>
              </a:solidFill>
              <a:latin typeface="ＭＳ Ｐゴシック" panose="020B0600070205080204" pitchFamily="50" charset="-128"/>
              <a:cs typeface="Times New Roman"/>
            </a:endParaRPr>
          </a:p>
          <a:p>
            <a:pPr marL="0" lvl="0" indent="0">
              <a:lnSpc>
                <a:spcPct val="100000"/>
              </a:lnSpc>
              <a:spcBef>
                <a:spcPts val="0"/>
              </a:spcBef>
              <a:spcAft>
                <a:spcPts val="0"/>
              </a:spcAft>
              <a:buNone/>
            </a:pP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latin typeface="+mn-ea"/>
                <a:cs typeface="Times New Roman"/>
              </a:rPr>
              <a:t>　</a:t>
            </a:r>
            <a:endParaRPr lang="en-US" altLang="ja-JP" sz="1800" kern="100" dirty="0">
              <a:latin typeface="+mn-ea"/>
              <a:cs typeface="Times New Roman"/>
            </a:endParaRPr>
          </a:p>
          <a:p>
            <a:pPr marL="0" lvl="0" indent="0">
              <a:lnSpc>
                <a:spcPct val="100000"/>
              </a:lnSpc>
              <a:spcBef>
                <a:spcPts val="0"/>
              </a:spcBef>
              <a:spcAft>
                <a:spcPts val="0"/>
              </a:spcAft>
              <a:buNone/>
            </a:pPr>
            <a:r>
              <a:rPr lang="ja-JP" altLang="en-US" sz="1800" kern="100" dirty="0">
                <a:solidFill>
                  <a:srgbClr val="000000"/>
                </a:solidFill>
                <a:latin typeface="+mn-ea"/>
                <a:cs typeface="Times New Roman"/>
              </a:rPr>
              <a:t>  </a:t>
            </a:r>
            <a:endParaRPr lang="en-US" altLang="ja-JP" sz="1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9194821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04528" y="188640"/>
            <a:ext cx="8420100" cy="543704"/>
          </a:xfrm>
        </p:spPr>
        <p:txBody>
          <a:bodyPr/>
          <a:lstStyle/>
          <a:p>
            <a:r>
              <a:rPr lang="en-US" altLang="ja-JP" sz="2800" dirty="0"/>
              <a:t>【</a:t>
            </a:r>
            <a:r>
              <a:rPr lang="ja-JP" altLang="en-US" sz="2800" dirty="0"/>
              <a:t>主な改定項目</a:t>
            </a:r>
            <a:r>
              <a:rPr lang="en-US" altLang="ja-JP" sz="2800" dirty="0"/>
              <a:t>】</a:t>
            </a:r>
            <a:endParaRPr lang="ja-JP" altLang="en-US" sz="2800" dirty="0"/>
          </a:p>
        </p:txBody>
      </p:sp>
      <p:sp>
        <p:nvSpPr>
          <p:cNvPr id="3" name="コンテンツ プレースホルダー 2"/>
          <p:cNvSpPr>
            <a:spLocks noGrp="1"/>
          </p:cNvSpPr>
          <p:nvPr>
            <p:ph idx="1"/>
          </p:nvPr>
        </p:nvSpPr>
        <p:spPr>
          <a:xfrm>
            <a:off x="417863" y="732344"/>
            <a:ext cx="8993430" cy="5832648"/>
          </a:xfrm>
          <a:ln>
            <a:noFill/>
          </a:ln>
        </p:spPr>
        <p:txBody>
          <a:bodyPr>
            <a:normAutofit/>
          </a:bodyPr>
          <a:lstStyle/>
          <a:p>
            <a:pPr marL="0" lvl="0" indent="0">
              <a:lnSpc>
                <a:spcPct val="100000"/>
              </a:lnSpc>
              <a:spcBef>
                <a:spcPts val="0"/>
              </a:spcBef>
              <a:buNone/>
            </a:pPr>
            <a:r>
              <a:rPr lang="ja-JP" altLang="en-US" sz="1800" dirty="0">
                <a:solidFill>
                  <a:prstClr val="black"/>
                </a:solidFill>
                <a:latin typeface="ＭＳ Ｐゴシック" panose="020B0600070205080204" pitchFamily="50" charset="-128"/>
              </a:rPr>
              <a:t>１０．</a:t>
            </a:r>
            <a:r>
              <a:rPr lang="ja-JP" altLang="en-US" sz="1800" kern="100" dirty="0">
                <a:solidFill>
                  <a:prstClr val="black"/>
                </a:solidFill>
                <a:latin typeface="ＭＳ Ｐゴシック" panose="020B0600070205080204" pitchFamily="50" charset="-128"/>
                <a:cs typeface="Times New Roman"/>
              </a:rPr>
              <a:t>重症化予防の取組</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１１．治療と仕事の両立に向けた支援の充実</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１２．緩和ケアを含む質の高いがん医療の評価</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１３．医薬品、医療機器、検査等における</a:t>
            </a:r>
            <a:r>
              <a:rPr lang="ja-JP" altLang="en-US" sz="1800" kern="100" dirty="0">
                <a:solidFill>
                  <a:prstClr val="black"/>
                </a:solidFill>
                <a:latin typeface="ＭＳ Ｐゴシック" panose="020B0600070205080204" pitchFamily="50" charset="-128"/>
                <a:cs typeface="Times New Roman"/>
              </a:rPr>
              <a:t>イノベーション等の新たな技術を含む先進的な医療</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en-US" altLang="ja-JP" sz="1800" kern="100" dirty="0">
                <a:solidFill>
                  <a:prstClr val="black"/>
                </a:solidFill>
                <a:latin typeface="ＭＳ Ｐゴシック" panose="020B0600070205080204" pitchFamily="50" charset="-128"/>
                <a:cs typeface="Times New Roman"/>
              </a:rPr>
              <a:t>     </a:t>
            </a:r>
            <a:r>
              <a:rPr lang="ja-JP" altLang="en-US" sz="1800" kern="100" dirty="0">
                <a:solidFill>
                  <a:prstClr val="black"/>
                </a:solidFill>
                <a:latin typeface="ＭＳ Ｐゴシック" panose="020B0600070205080204" pitchFamily="50" charset="-128"/>
                <a:cs typeface="Times New Roman"/>
              </a:rPr>
              <a:t>技術の適切な評価と着実な導入　</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１４．小児医療、周産期医療、救急医療の充実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１５．感染症対策や薬剤耐性対策の推進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１６．リハビリテーション</a:t>
            </a:r>
            <a:endParaRPr lang="en-US" altLang="ja-JP" sz="1800" kern="100" dirty="0">
              <a:solidFill>
                <a:prstClr val="black"/>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prstClr val="black"/>
                </a:solidFill>
                <a:latin typeface="ＭＳ Ｐゴシック" panose="020B0600070205080204" pitchFamily="50" charset="-128"/>
                <a:cs typeface="Times New Roman"/>
              </a:rPr>
              <a:t>１７．</a:t>
            </a:r>
            <a:r>
              <a:rPr lang="ja-JP" altLang="en-US" sz="1800" kern="100" dirty="0">
                <a:solidFill>
                  <a:srgbClr val="000000"/>
                </a:solidFill>
                <a:latin typeface="ＭＳ Ｐゴシック" panose="020B0600070205080204" pitchFamily="50" charset="-128"/>
                <a:cs typeface="Times New Roman"/>
              </a:rPr>
              <a:t>認知症患者に対する適切な医療の評価　</a:t>
            </a:r>
            <a:endParaRPr lang="en-US" altLang="ja-JP" sz="1800" kern="10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１８．</a:t>
            </a:r>
            <a:r>
              <a:rPr lang="ja-JP" altLang="en-US" sz="1800" kern="100" spc="-40" dirty="0">
                <a:solidFill>
                  <a:srgbClr val="000000"/>
                </a:solidFill>
                <a:latin typeface="ＭＳ Ｐゴシック" panose="020B0600070205080204" pitchFamily="50" charset="-128"/>
                <a:cs typeface="Times New Roman"/>
              </a:rPr>
              <a:t>地域移行・地域生活支援の充実を含む質の高い精神医療の評価</a:t>
            </a:r>
            <a:endParaRPr lang="en-US" altLang="ja-JP" sz="1800" kern="100" spc="-40" dirty="0">
              <a:solidFill>
                <a:srgbClr val="000000"/>
              </a:solidFill>
              <a:latin typeface="ＭＳ Ｐゴシック" panose="020B0600070205080204" pitchFamily="50" charset="-128"/>
              <a:cs typeface="Times New Roman"/>
            </a:endParaRPr>
          </a:p>
          <a:p>
            <a:pPr marL="0" lvl="0" indent="0">
              <a:lnSpc>
                <a:spcPct val="100000"/>
              </a:lnSpc>
              <a:spcBef>
                <a:spcPts val="0"/>
              </a:spcBef>
              <a:buNone/>
            </a:pPr>
            <a:r>
              <a:rPr lang="ja-JP" altLang="en-US" sz="1800" kern="100" dirty="0">
                <a:solidFill>
                  <a:srgbClr val="000000"/>
                </a:solidFill>
                <a:latin typeface="ＭＳ Ｐゴシック" panose="020B0600070205080204" pitchFamily="50" charset="-128"/>
                <a:cs typeface="Times New Roman"/>
              </a:rPr>
              <a:t>１９．難病患者に対する適切な医療の評価　　</a:t>
            </a:r>
            <a:r>
              <a:rPr lang="en-US" altLang="ja-JP" sz="1800" kern="100" dirty="0">
                <a:solidFill>
                  <a:srgbClr val="00B0F0"/>
                </a:solidFill>
                <a:latin typeface="ＭＳ Ｐゴシック" panose="020B0600070205080204" pitchFamily="50" charset="-128"/>
                <a:cs typeface="Times New Roman"/>
              </a:rPr>
              <a:t> </a:t>
            </a:r>
            <a:endParaRPr lang="en-US" altLang="ja-JP" sz="1800" strike="dblStrike" dirty="0">
              <a:solidFill>
                <a:srgbClr val="000000"/>
              </a:solidFill>
              <a:latin typeface="ＭＳ Ｐゴシック" panose="020B0600070205080204" pitchFamily="50" charset="-128"/>
            </a:endParaRPr>
          </a:p>
          <a:p>
            <a:pPr marL="0" lvl="0" indent="0">
              <a:lnSpc>
                <a:spcPct val="100000"/>
              </a:lnSpc>
              <a:spcBef>
                <a:spcPts val="0"/>
              </a:spcBef>
              <a:buNone/>
            </a:pPr>
            <a:r>
              <a:rPr lang="ja-JP" altLang="en-US" sz="1800" dirty="0">
                <a:solidFill>
                  <a:srgbClr val="000000"/>
                </a:solidFill>
                <a:latin typeface="ＭＳ Ｐゴシック" panose="020B0600070205080204" pitchFamily="50" charset="-128"/>
              </a:rPr>
              <a:t>２０．後発医薬品やバイオ後続品の使用促進</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prstClr val="black"/>
                </a:solidFill>
                <a:latin typeface="+mn-ea"/>
                <a:cs typeface="Times New Roman"/>
              </a:rPr>
              <a:t>２１．</a:t>
            </a:r>
            <a:r>
              <a:rPr lang="ja-JP" altLang="en-US" sz="1800" kern="100" dirty="0">
                <a:solidFill>
                  <a:srgbClr val="000000"/>
                </a:solidFill>
                <a:latin typeface="+mn-ea"/>
                <a:cs typeface="Times New Roman"/>
              </a:rPr>
              <a:t>医薬品、医療機器、検査等の適正評価</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srgbClr val="000000"/>
                </a:solidFill>
                <a:latin typeface="+mn-ea"/>
                <a:cs typeface="Times New Roman"/>
              </a:rPr>
              <a:t>２２．透析医療に係る診療報酬の見直し</a:t>
            </a:r>
            <a:endParaRPr lang="en-US" altLang="ja-JP" sz="1800" kern="100" dirty="0">
              <a:solidFill>
                <a:srgbClr val="000000"/>
              </a:solidFill>
              <a:latin typeface="+mn-ea"/>
              <a:cs typeface="Times New Roman"/>
            </a:endParaRPr>
          </a:p>
          <a:p>
            <a:pPr marL="0" lvl="0" indent="0">
              <a:lnSpc>
                <a:spcPct val="100000"/>
              </a:lnSpc>
              <a:spcBef>
                <a:spcPts val="0"/>
              </a:spcBef>
              <a:buNone/>
            </a:pPr>
            <a:r>
              <a:rPr lang="ja-JP" altLang="en-US" sz="1800" kern="100" dirty="0">
                <a:solidFill>
                  <a:srgbClr val="000000"/>
                </a:solidFill>
                <a:latin typeface="+mn-ea"/>
                <a:cs typeface="Times New Roman"/>
              </a:rPr>
              <a:t>２３．費用対効果評価制度　</a:t>
            </a:r>
            <a:endParaRPr lang="en-US" altLang="ja-JP" sz="1800" dirty="0">
              <a:solidFill>
                <a:srgbClr val="000000"/>
              </a:solidFill>
              <a:latin typeface="+mn-ea"/>
            </a:endParaRPr>
          </a:p>
          <a:p>
            <a:pPr marL="0" lvl="0" indent="0">
              <a:lnSpc>
                <a:spcPct val="100000"/>
              </a:lnSpc>
              <a:spcBef>
                <a:spcPts val="0"/>
              </a:spcBef>
              <a:buNone/>
              <a:defRPr/>
            </a:pPr>
            <a:r>
              <a:rPr lang="ja-JP" altLang="en-US" sz="1800" kern="100" dirty="0">
                <a:solidFill>
                  <a:srgbClr val="000000"/>
                </a:solidFill>
                <a:latin typeface="+mn-ea"/>
                <a:cs typeface="Times New Roman"/>
              </a:rPr>
              <a:t>２４．薬価制度改革</a:t>
            </a:r>
            <a:endParaRPr lang="en-US" altLang="ja-JP" sz="1800" kern="100" dirty="0">
              <a:solidFill>
                <a:srgbClr val="000000"/>
              </a:solidFill>
              <a:latin typeface="+mn-ea"/>
              <a:cs typeface="Times New Roman"/>
            </a:endParaRPr>
          </a:p>
          <a:p>
            <a:pPr marL="0" lvl="0" indent="0">
              <a:lnSpc>
                <a:spcPct val="100000"/>
              </a:lnSpc>
              <a:spcBef>
                <a:spcPts val="0"/>
              </a:spcBef>
              <a:buNone/>
              <a:defRPr/>
            </a:pPr>
            <a:r>
              <a:rPr lang="ja-JP" altLang="en-US" sz="1800" kern="100" dirty="0">
                <a:solidFill>
                  <a:srgbClr val="000000"/>
                </a:solidFill>
                <a:latin typeface="+mn-ea"/>
                <a:cs typeface="Times New Roman"/>
              </a:rPr>
              <a:t>２５．</a:t>
            </a:r>
            <a:r>
              <a:rPr lang="ja-JP" altLang="en-US" sz="1800" dirty="0">
                <a:solidFill>
                  <a:srgbClr val="000000"/>
                </a:solidFill>
                <a:latin typeface="+mn-ea"/>
              </a:rPr>
              <a:t>経過措置</a:t>
            </a:r>
            <a:endParaRPr lang="en-US" altLang="ja-JP" sz="1800" dirty="0">
              <a:solidFill>
                <a:srgbClr val="000000"/>
              </a:solidFill>
              <a:latin typeface="+mn-ea"/>
            </a:endParaRPr>
          </a:p>
          <a:p>
            <a:pPr marL="0" lvl="0" indent="0">
              <a:lnSpc>
                <a:spcPct val="100000"/>
              </a:lnSpc>
              <a:spcBef>
                <a:spcPts val="0"/>
              </a:spcBef>
              <a:buNone/>
              <a:defRPr/>
            </a:pPr>
            <a:r>
              <a:rPr lang="ja-JP" altLang="en-US" sz="1800" dirty="0">
                <a:solidFill>
                  <a:srgbClr val="000000"/>
                </a:solidFill>
                <a:latin typeface="+mn-ea"/>
              </a:rPr>
              <a:t>２６．届出</a:t>
            </a:r>
            <a:endParaRPr lang="en-US" altLang="ja-JP" sz="1800" dirty="0">
              <a:solidFill>
                <a:srgbClr val="000000"/>
              </a:solidFill>
              <a:latin typeface="+mn-ea"/>
            </a:endParaRPr>
          </a:p>
          <a:p>
            <a:pPr marL="0" lvl="0" indent="0">
              <a:lnSpc>
                <a:spcPct val="100000"/>
              </a:lnSpc>
              <a:spcBef>
                <a:spcPts val="0"/>
              </a:spcBef>
              <a:buNone/>
              <a:defRPr/>
            </a:pPr>
            <a:endParaRPr lang="en-US" altLang="ja-JP" sz="1800" kern="1200" dirty="0">
              <a:solidFill>
                <a:srgbClr val="000000"/>
              </a:solidFill>
              <a:latin typeface="+mn-ea"/>
            </a:endParaRPr>
          </a:p>
          <a:p>
            <a:pPr marL="0" lvl="0" indent="0">
              <a:lnSpc>
                <a:spcPct val="100000"/>
              </a:lnSpc>
              <a:spcBef>
                <a:spcPts val="0"/>
              </a:spcBef>
              <a:buNone/>
              <a:defRPr/>
            </a:pPr>
            <a:r>
              <a:rPr lang="ja-JP" altLang="en-US" sz="1800" kern="1200" dirty="0">
                <a:solidFill>
                  <a:srgbClr val="000000"/>
                </a:solidFill>
                <a:latin typeface="+mn-ea"/>
              </a:rPr>
              <a:t>◇　新型コロナウイルス感染症にかかる診療報酬上の臨時的な取扱い等について</a:t>
            </a:r>
            <a:endParaRPr lang="en-US" altLang="ja-JP" sz="1800" kern="1200" dirty="0">
              <a:solidFill>
                <a:srgbClr val="000000"/>
              </a:solidFill>
              <a:latin typeface="+mn-ea"/>
            </a:endParaRPr>
          </a:p>
        </p:txBody>
      </p:sp>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7771308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２．改定の基本的視点と具体的方向性④</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93839"/>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（４）効率化・適正化を通じた制度の安定的・持続可能性の向上</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高齢化や技術進歩、高額な医薬品の開発等により医療費が増大していくことが見込まれる中、国</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民皆保険を維持するため、制度の安定的・持続可能性を高める不断の取組が必要である。医療関</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係者が共同して、医療サービスの維持・向上とともに、効率化・適正化を図ることが求められる。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後発医薬品やバイオ後続品の使用促進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後発品の使用促進について、「２０２０年９月までに後発医薬品の使用割合を８０％とし、できる限り早期</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に達成する」という目標を実現するための取組を推進。また、バイオ後続品の使用促進の方策等について</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検討。</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費用対効果評価の活用</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革新性が高く市場規模が大きい、又は著しく単価が高い医薬品・医療機器について、費用対効果評価制</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度を活用し、適正な価格設定を行う。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市場実勢価格を踏まえた適正な評価等</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医薬品、医療機器、検査等について、市場実勢価格を踏まえた適正な評価を行うとともに、効率的かつ</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有効・安全な利用体制を確保。</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kern="0" dirty="0">
                <a:solidFill>
                  <a:prstClr val="black"/>
                </a:solidFill>
                <a:latin typeface="ＭＳ Ｐゴシック"/>
                <a:ea typeface="ＭＳ Ｐゴシック" panose="020B0600070205080204" pitchFamily="50" charset="-128"/>
              </a:rPr>
              <a:t>・　エビデンスや相対的な臨床有用性を踏まえた医療技術等の適正な評価を行う。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医療機能や患者の状態に応じた入院医療の評価（再掲）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外来医療の機能分化、重症化予防の取組の推進（再掲）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医師・院内薬剤師と薬局薬剤師の協働の取組による医薬品の適正使用の推進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重複投薬、ポリファーマシー、残薬、薬剤耐性（</a:t>
            </a:r>
            <a:r>
              <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AMR)</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や、適正使用のための長期処方の在り方への対応</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en-US" altLang="ja-JP" sz="1600" kern="0" dirty="0">
                <a:solidFill>
                  <a:prstClr val="black"/>
                </a:solidFill>
                <a:latin typeface="ＭＳ Ｐゴシック"/>
                <a:ea typeface="ＭＳ Ｐゴシック" panose="020B0600070205080204" pitchFamily="50" charset="-128"/>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等、医薬品の効率的かつ安全で有効な使用を推進。</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800"/>
              </a:lnSpc>
              <a:spcBef>
                <a:spcPct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医学的妥当性や経済性の視点も踏まえた処方を推進。</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2819420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1 つの角を丸めた四角形 4"/>
          <p:cNvSpPr/>
          <p:nvPr/>
        </p:nvSpPr>
        <p:spPr bwMode="auto">
          <a:xfrm>
            <a:off x="462980" y="1916832"/>
            <a:ext cx="9170540" cy="1728192"/>
          </a:xfrm>
          <a:prstGeom prst="round1Rect">
            <a:avLst>
              <a:gd name="adj" fmla="val 0"/>
            </a:avLst>
          </a:prstGeom>
          <a:noFill/>
          <a:ln w="12700">
            <a:solidFill>
              <a:schemeClr val="tx1"/>
            </a:solidFill>
          </a:ln>
          <a:effectLst/>
        </p:spPr>
        <p:txBody>
          <a:bodyPr vert="horz" wrap="square" lIns="91440" tIns="45720" rIns="91440" bIns="45720" numCol="1" rtlCol="0" anchor="ctr" anchorCtr="0" compatLnSpc="1">
            <a:prstTxWarp prst="textNoShape">
              <a:avLst/>
            </a:prstTxWarp>
          </a:bodyPr>
          <a:lstStyle/>
          <a:p>
            <a:pPr marL="268288" marR="0" lvl="0" indent="-268288" algn="l" defTabSz="914400" rtl="0" eaLnBrk="1" fontAlgn="auto" latinLnBrk="0" hangingPunct="1">
              <a:lnSpc>
                <a:spcPct val="100000"/>
              </a:lnSpc>
              <a:spcBef>
                <a:spcPts val="0"/>
              </a:spcBef>
              <a:spcAft>
                <a:spcPts val="0"/>
              </a:spcAft>
              <a:buClrTx/>
              <a:buSzTx/>
              <a:buFont typeface="Wingdings 2"/>
              <a:buNone/>
              <a:tabLst/>
              <a:defRPr/>
            </a:pP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スライド各ページに記載している</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点ｐ○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、留ｐ○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、施告ｐ○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、施通ｐ○</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等は</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改定診療報酬点数表参考資料</a:t>
            </a:r>
            <a:r>
              <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の点数告示、</a:t>
            </a:r>
            <a:endParaRPr kumimoji="1" lang="en-US" altLang="ja-JP"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268288" algn="l" defTabSz="914400" rtl="0" eaLnBrk="1" fontAlgn="auto" latinLnBrk="0" hangingPunct="1">
              <a:lnSpc>
                <a:spcPct val="100000"/>
              </a:lnSpc>
              <a:spcBef>
                <a:spcPts val="0"/>
              </a:spcBef>
              <a:spcAft>
                <a:spcPts val="0"/>
              </a:spcAft>
              <a:buClrTx/>
              <a:buSzTx/>
              <a:buFont typeface="Wingdings 2"/>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留意事項通知、施設基準告示、施設基準通知の関連ページを示しています。</a:t>
            </a:r>
          </a:p>
        </p:txBody>
      </p:sp>
    </p:spTree>
    <p:extLst>
      <p:ext uri="{BB962C8B-B14F-4D97-AF65-F5344CB8AC3E}">
        <p14:creationId xmlns:p14="http://schemas.microsoft.com/office/powerpoint/2010/main" val="5977006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1200" cap="none" spc="0" normalizeH="0" baseline="0" noProof="0" dirty="0">
                <a:ln>
                  <a:noFill/>
                </a:ln>
                <a:solidFill>
                  <a:srgbClr val="000000"/>
                </a:solidFill>
                <a:effectLst/>
                <a:uLnTx/>
                <a:uFillTx/>
                <a:latin typeface="Calibri" pitchFamily="34" charset="0"/>
                <a:ea typeface="ＭＳ Ｐゴシック" charset="-128"/>
                <a:cs typeface="+mn-cs"/>
              </a:rPr>
              <a:t>１．外来医療の機能分化とかかりつけ医機能の一層の推進</a:t>
            </a:r>
          </a:p>
        </p:txBody>
      </p:sp>
      <p:sp>
        <p:nvSpPr>
          <p:cNvPr id="7" name="正方形/長方形 6"/>
          <p:cNvSpPr/>
          <p:nvPr/>
        </p:nvSpPr>
        <p:spPr>
          <a:xfrm>
            <a:off x="161315" y="2204868"/>
            <a:ext cx="9493250" cy="4574779"/>
          </a:xfrm>
          <a:prstGeom prst="rect">
            <a:avLst/>
          </a:prstGeom>
          <a:solidFill>
            <a:schemeClr val="accent1">
              <a:lumMod val="60000"/>
              <a:lumOff val="40000"/>
            </a:schemeClr>
          </a:solidFill>
          <a:ln>
            <a:solidFill>
              <a:schemeClr val="tx1"/>
            </a:solidFill>
          </a:ln>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0" cap="none" spc="0" normalizeH="0" baseline="0" noProof="0" dirty="0">
                <a:ln>
                  <a:noFill/>
                </a:ln>
                <a:solidFill>
                  <a:prstClr val="black"/>
                </a:solidFill>
                <a:effectLst/>
                <a:uLnTx/>
                <a:uFillTx/>
                <a:latin typeface="+mn-ea"/>
                <a:ea typeface="+mn-ea"/>
                <a:cs typeface="Times New Roman"/>
              </a:rPr>
              <a:t>◇</a:t>
            </a:r>
            <a:r>
              <a:rPr kumimoji="1" lang="ja-JP" altLang="en-US" b="0" i="0" u="none" strike="noStrike" kern="100" cap="none" spc="0" normalizeH="0" baseline="0" noProof="0" dirty="0">
                <a:ln>
                  <a:noFill/>
                </a:ln>
                <a:solidFill>
                  <a:prstClr val="black"/>
                </a:solidFill>
                <a:effectLst/>
                <a:uLnTx/>
                <a:uFillTx/>
                <a:latin typeface="+mn-ea"/>
                <a:ea typeface="+mn-ea"/>
                <a:cs typeface="Times New Roman"/>
              </a:rPr>
              <a:t> 平成２６年度改定で地域包括診療加算・地域包括診療料を創設して以降、改定のたびに評価</a:t>
            </a:r>
            <a:endParaRPr kumimoji="1" lang="en-US" altLang="ja-JP" b="0" i="0" u="none" strike="noStrike" kern="100" cap="none" spc="0" normalizeH="0" baseline="0" noProof="0" dirty="0">
              <a:ln>
                <a:noFill/>
              </a:ln>
              <a:solidFill>
                <a:prstClr val="black"/>
              </a:solidFill>
              <a:effectLst/>
              <a:uLnTx/>
              <a:uFillTx/>
              <a:latin typeface="+mn-ea"/>
              <a:ea typeface="+mn-ea"/>
              <a:cs typeface="Times New Roman"/>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kern="100" dirty="0">
                <a:solidFill>
                  <a:prstClr val="black"/>
                </a:solidFill>
                <a:latin typeface="+mn-ea"/>
                <a:ea typeface="+mn-ea"/>
                <a:cs typeface="Times New Roman"/>
              </a:rPr>
              <a:t>  </a:t>
            </a:r>
            <a:r>
              <a:rPr kumimoji="1" lang="ja-JP" altLang="en-US" b="0" i="0" u="none" strike="noStrike" kern="100" cap="none" spc="0" normalizeH="0" baseline="0" noProof="0" dirty="0">
                <a:ln>
                  <a:noFill/>
                </a:ln>
                <a:solidFill>
                  <a:prstClr val="black"/>
                </a:solidFill>
                <a:effectLst/>
                <a:uLnTx/>
                <a:uFillTx/>
                <a:latin typeface="+mn-ea"/>
                <a:ea typeface="+mn-ea"/>
                <a:cs typeface="Times New Roman"/>
              </a:rPr>
              <a:t>の拡大が行われてきた。</a:t>
            </a:r>
            <a:endParaRPr kumimoji="1" lang="en-US" altLang="ja-JP" b="0" i="0" u="none" strike="noStrike" kern="100" cap="none" spc="0" normalizeH="0" baseline="0" noProof="0" dirty="0">
              <a:ln>
                <a:noFill/>
              </a:ln>
              <a:solidFill>
                <a:prstClr val="black"/>
              </a:solidFill>
              <a:effectLst/>
              <a:uLnTx/>
              <a:uFillTx/>
              <a:latin typeface="+mn-ea"/>
              <a:ea typeface="+mn-ea"/>
              <a:cs typeface="Times New Roman"/>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a:t>
            </a:r>
            <a:r>
              <a:rPr kumimoji="1" lang="ja-JP" altLang="ja-JP" b="0" i="0" u="none" strike="noStrike" kern="1200" cap="none" spc="0" normalizeH="0" baseline="0" noProof="0" dirty="0">
                <a:ln>
                  <a:noFill/>
                </a:ln>
                <a:solidFill>
                  <a:prstClr val="black"/>
                </a:solidFill>
                <a:effectLst/>
                <a:uLnTx/>
                <a:uFillTx/>
                <a:latin typeface="+mn-ea"/>
                <a:ea typeface="+mn-ea"/>
                <a:cs typeface="+mn-cs"/>
              </a:rPr>
              <a:t>今回の改定では、</a:t>
            </a:r>
            <a:r>
              <a:rPr kumimoji="1" lang="ja-JP" altLang="en-US" b="0" i="0" u="none" strike="noStrike" kern="1200" cap="none" spc="0" normalizeH="0" baseline="0" noProof="0" dirty="0">
                <a:ln>
                  <a:noFill/>
                </a:ln>
                <a:solidFill>
                  <a:prstClr val="black"/>
                </a:solidFill>
                <a:effectLst/>
                <a:uLnTx/>
                <a:uFillTx/>
                <a:latin typeface="+mn-ea"/>
                <a:ea typeface="+mn-ea"/>
                <a:cs typeface="+mn-cs"/>
              </a:rPr>
              <a:t>複数診療所の連携によって対応する時間外対応加算３の施設でも算定可能</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となるよう施設基準を緩和し、小児かかりつけ診療料・小児科外来診療料の対象年齢を６歳未満</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にまで拡大した。さらに紹介先の医療機関から紹介元のかかりつけ医機能を有する医療機関へ</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の情報提供を行った場合の新たな評価（診療情報提供料（</a:t>
            </a:r>
            <a:r>
              <a:rPr kumimoji="1" lang="en-US" altLang="ja-JP" b="0" i="0" u="none" strike="noStrike" kern="1200" cap="none" spc="0" normalizeH="0" baseline="0" noProof="0" dirty="0">
                <a:ln>
                  <a:noFill/>
                </a:ln>
                <a:solidFill>
                  <a:prstClr val="black"/>
                </a:solidFill>
                <a:effectLst/>
                <a:uLnTx/>
                <a:uFillTx/>
                <a:latin typeface="+mn-ea"/>
                <a:ea typeface="+mn-ea"/>
                <a:cs typeface="+mn-cs"/>
              </a:rPr>
              <a:t>Ⅲ</a:t>
            </a:r>
            <a:r>
              <a:rPr kumimoji="1" lang="ja-JP" altLang="en-US" b="0" i="0" u="none" strike="noStrike" kern="1200" cap="none" spc="0" normalizeH="0" baseline="0" noProof="0" dirty="0">
                <a:ln>
                  <a:noFill/>
                </a:ln>
                <a:solidFill>
                  <a:prstClr val="black"/>
                </a:solidFill>
                <a:effectLst/>
                <a:uLnTx/>
                <a:uFillTx/>
                <a:latin typeface="+mn-ea"/>
                <a:ea typeface="+mn-ea"/>
                <a:cs typeface="+mn-cs"/>
              </a:rPr>
              <a:t>））を行うことができた。さらには長</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年据え置きされてきた調剤料を</a:t>
            </a:r>
            <a:r>
              <a:rPr kumimoji="1" lang="en-US" altLang="ja-JP" b="0" i="0" u="none" strike="noStrike" kern="1200" cap="none" spc="0" normalizeH="0" baseline="0" noProof="0" dirty="0">
                <a:ln>
                  <a:noFill/>
                </a:ln>
                <a:solidFill>
                  <a:prstClr val="black"/>
                </a:solidFill>
                <a:effectLst/>
                <a:uLnTx/>
                <a:uFillTx/>
                <a:latin typeface="+mn-ea"/>
                <a:ea typeface="+mn-ea"/>
                <a:cs typeface="+mn-cs"/>
              </a:rPr>
              <a:t>20</a:t>
            </a:r>
            <a:r>
              <a:rPr kumimoji="1" lang="ja-JP" altLang="en-US" b="0" i="0" u="none" strike="noStrike" kern="1200" cap="none" spc="0" normalizeH="0" baseline="0" noProof="0" dirty="0">
                <a:ln>
                  <a:noFill/>
                </a:ln>
                <a:solidFill>
                  <a:prstClr val="black"/>
                </a:solidFill>
                <a:effectLst/>
                <a:uLnTx/>
                <a:uFillTx/>
                <a:latin typeface="+mn-ea"/>
                <a:ea typeface="+mn-ea"/>
                <a:cs typeface="+mn-cs"/>
              </a:rPr>
              <a:t>年振りに増点することができた。幅広く実施される各診療科医</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師の基本的な検査、処置、手術などもしっかりと評価されている。</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a:t>
            </a:r>
            <a:r>
              <a:rPr kumimoji="1" lang="ja-JP" altLang="ja-JP" b="0" i="0" u="none" strike="noStrike" kern="1200" cap="none" spc="0" normalizeH="0" baseline="0" noProof="0" dirty="0">
                <a:ln>
                  <a:noFill/>
                </a:ln>
                <a:solidFill>
                  <a:prstClr val="black"/>
                </a:solidFill>
                <a:effectLst/>
                <a:uLnTx/>
                <a:uFillTx/>
                <a:latin typeface="+mn-ea"/>
                <a:ea typeface="+mn-ea"/>
                <a:cs typeface="+mn-cs"/>
              </a:rPr>
              <a:t>紹介率・逆紹介</a:t>
            </a:r>
            <a:r>
              <a:rPr kumimoji="1" lang="ja-JP" altLang="en-US" b="0" i="0" u="none" strike="noStrike" kern="1200" cap="none" spc="0" normalizeH="0" baseline="0" noProof="0" dirty="0">
                <a:ln>
                  <a:noFill/>
                </a:ln>
                <a:solidFill>
                  <a:prstClr val="black"/>
                </a:solidFill>
                <a:effectLst/>
                <a:uLnTx/>
                <a:uFillTx/>
                <a:latin typeface="+mn-ea"/>
                <a:ea typeface="+mn-ea"/>
                <a:cs typeface="+mn-cs"/>
              </a:rPr>
              <a:t>率の規定を満たさない大病院の長期処方に対する処方料・処方箋料・薬剤料</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の減額措置の適正化により、</a:t>
            </a:r>
            <a:r>
              <a:rPr kumimoji="1" lang="ja-JP" altLang="ja-JP" b="0" i="0" u="none" strike="noStrike" kern="1200" cap="none" spc="0" normalizeH="0" baseline="0" noProof="0" dirty="0">
                <a:ln>
                  <a:noFill/>
                </a:ln>
                <a:effectLst/>
                <a:uLnTx/>
                <a:uFillTx/>
                <a:latin typeface="+mn-ea"/>
                <a:ea typeface="+mn-ea"/>
                <a:cs typeface="+mn-cs"/>
              </a:rPr>
              <a:t>大病院から診療所、中小病院への外来患者の誘導策</a:t>
            </a:r>
            <a:r>
              <a:rPr kumimoji="1" lang="ja-JP" altLang="en-US" b="0" i="0" u="none" strike="noStrike" kern="1200" cap="none" spc="0" normalizeH="0" baseline="0" noProof="0" dirty="0">
                <a:ln>
                  <a:noFill/>
                </a:ln>
                <a:solidFill>
                  <a:prstClr val="black"/>
                </a:solidFill>
                <a:effectLst/>
                <a:uLnTx/>
                <a:uFillTx/>
                <a:latin typeface="+mn-ea"/>
                <a:ea typeface="+mn-ea"/>
                <a:cs typeface="+mn-cs"/>
              </a:rPr>
              <a:t>の実効性の</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向上を図るとともに、今回、紹介状なしで受診した場合の定額負担の対象病院を特定機能病院</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および一般病床２００床未満を除く地域医療支援病院に拡大が行われた。この選定療養の仕組</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により、外来機能の分化・連携が進み、患者さんの受療行動を変えることができれば、医師の働</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き方改革にもつなげることができる</a:t>
            </a:r>
            <a:endParaRPr kumimoji="1" lang="ja-JP"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kumimoji="1" lang="ja-JP" altLang="en-US" b="0" i="0" u="none" strike="noStrike" kern="1200" cap="none" spc="0" normalizeH="0" baseline="0" noProof="0" dirty="0">
                <a:ln>
                  <a:noFill/>
                </a:ln>
                <a:solidFill>
                  <a:prstClr val="black"/>
                </a:solidFill>
                <a:effectLst/>
                <a:uLnTx/>
                <a:uFillTx/>
                <a:latin typeface="+mn-ea"/>
                <a:ea typeface="+mn-ea"/>
                <a:cs typeface="+mn-cs"/>
              </a:rPr>
              <a:t>◇ 日本医師会では、</a:t>
            </a:r>
            <a:r>
              <a:rPr kumimoji="1" lang="ja-JP" altLang="ja-JP" b="0" i="0" u="none" strike="noStrike" kern="1200" cap="none" spc="0" normalizeH="0" baseline="0" noProof="0" dirty="0">
                <a:ln>
                  <a:noFill/>
                </a:ln>
                <a:solidFill>
                  <a:prstClr val="black"/>
                </a:solidFill>
                <a:effectLst/>
                <a:uLnTx/>
                <a:uFillTx/>
                <a:latin typeface="+mn-ea"/>
                <a:ea typeface="+mn-ea"/>
                <a:cs typeface="+mn-cs"/>
              </a:rPr>
              <a:t>こうした外来機能分化の中で、かかりつけ医機能</a:t>
            </a:r>
            <a:r>
              <a:rPr kumimoji="1" lang="ja-JP" altLang="en-US" b="0" i="0" u="none" strike="noStrike" kern="1200" cap="none" spc="0" normalizeH="0" baseline="0" noProof="0" dirty="0">
                <a:ln>
                  <a:noFill/>
                </a:ln>
                <a:solidFill>
                  <a:prstClr val="black"/>
                </a:solidFill>
                <a:effectLst/>
                <a:uLnTx/>
                <a:uFillTx/>
                <a:latin typeface="+mn-ea"/>
                <a:ea typeface="+mn-ea"/>
                <a:cs typeface="+mn-cs"/>
              </a:rPr>
              <a:t>の定着により一層力を入れ</a:t>
            </a:r>
            <a:endParaRPr kumimoji="1" lang="en-US" altLang="ja-JP" b="0" i="0" u="none" strike="noStrike" kern="1200" cap="none" spc="0" normalizeH="0" baseline="0" noProof="0" dirty="0">
              <a:ln>
                <a:noFill/>
              </a:ln>
              <a:solidFill>
                <a:prstClr val="black"/>
              </a:solidFill>
              <a:effectLst/>
              <a:uLnTx/>
              <a:uFillTx/>
              <a:latin typeface="+mn-ea"/>
              <a:ea typeface="+mn-ea"/>
              <a:cs typeface="+mn-cs"/>
            </a:endParaRPr>
          </a:p>
          <a:p>
            <a:pPr marL="0" marR="0" lvl="0" indent="0" algn="l" defTabSz="914400" rtl="0" eaLnBrk="0" fontAlgn="auto" latinLnBrk="0" hangingPunct="0">
              <a:lnSpc>
                <a:spcPts val="2200"/>
              </a:lnSpc>
              <a:spcBef>
                <a:spcPts val="0"/>
              </a:spcBef>
              <a:spcAft>
                <a:spcPts val="0"/>
              </a:spcAft>
              <a:buClrTx/>
              <a:buSzTx/>
              <a:buFontTx/>
              <a:buNone/>
              <a:tabLst/>
              <a:defRPr/>
            </a:pPr>
            <a:r>
              <a:rPr lang="en-US" altLang="ja-JP" dirty="0">
                <a:solidFill>
                  <a:prstClr val="black"/>
                </a:solidFill>
                <a:latin typeface="+mn-ea"/>
                <a:ea typeface="+mn-ea"/>
              </a:rPr>
              <a:t>  </a:t>
            </a:r>
            <a:r>
              <a:rPr kumimoji="1" lang="ja-JP" altLang="en-US" b="0" i="0" u="none" strike="noStrike" kern="1200" cap="none" spc="0" normalizeH="0" baseline="0" noProof="0" dirty="0">
                <a:ln>
                  <a:noFill/>
                </a:ln>
                <a:solidFill>
                  <a:prstClr val="black"/>
                </a:solidFill>
                <a:effectLst/>
                <a:uLnTx/>
                <a:uFillTx/>
                <a:latin typeface="+mn-ea"/>
                <a:ea typeface="+mn-ea"/>
                <a:cs typeface="+mn-cs"/>
              </a:rPr>
              <a:t>ていく</a:t>
            </a:r>
            <a:r>
              <a:rPr kumimoji="1" lang="ja-JP" altLang="ja-JP" b="0" i="0" u="none" strike="noStrike" kern="1200" cap="none" spc="0" normalizeH="0" baseline="0" noProof="0" dirty="0">
                <a:ln>
                  <a:noFill/>
                </a:ln>
                <a:solidFill>
                  <a:prstClr val="black"/>
                </a:solidFill>
                <a:effectLst/>
                <a:uLnTx/>
                <a:uFillTx/>
                <a:latin typeface="+mn-ea"/>
                <a:ea typeface="+mn-ea"/>
                <a:cs typeface="+mn-cs"/>
              </a:rPr>
              <a:t>。</a:t>
            </a:r>
          </a:p>
        </p:txBody>
      </p:sp>
      <p:sp>
        <p:nvSpPr>
          <p:cNvPr id="9" name="Rectangle 7"/>
          <p:cNvSpPr>
            <a:spLocks noChangeArrowheads="1"/>
          </p:cNvSpPr>
          <p:nvPr/>
        </p:nvSpPr>
        <p:spPr bwMode="auto">
          <a:xfrm>
            <a:off x="165110" y="762000"/>
            <a:ext cx="9494670" cy="1370856"/>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（１）地域包括診療加算の要件緩和 （２）機能強化加算の見直し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（３）小児かかりつけ診療料・小児科外来診療料の見直し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（４）かかりつけ医と他の医療機関との連携強化 （５）複数の医療機関による訪問診療の明確化</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（６）</a:t>
            </a:r>
            <a:r>
              <a:rPr kumimoji="1" lang="ja-JP" altLang="en-US" sz="1700" b="0" i="0" u="none" strike="noStrike" kern="1200" cap="none" spc="-100" normalizeH="0" baseline="0" noProof="0" dirty="0">
                <a:ln>
                  <a:noFill/>
                </a:ln>
                <a:solidFill>
                  <a:srgbClr val="000000"/>
                </a:solidFill>
                <a:effectLst/>
                <a:uLnTx/>
                <a:uFillTx/>
                <a:latin typeface="ＭＳ Ｐゴシック"/>
                <a:ea typeface="ＭＳ Ｐゴシック"/>
                <a:cs typeface="+mn-cs"/>
              </a:rPr>
              <a:t>医師の基礎的な技術の再評価　</a:t>
            </a: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（７）有床診療所入院基本料の見直し</a:t>
            </a:r>
            <a:endParaRPr kumimoji="1" lang="en-US" altLang="ja-JP" sz="1700" b="0" i="0" u="none" strike="noStrike" kern="120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ts val="2200"/>
              </a:lnSpc>
              <a:spcBef>
                <a:spcPts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ＭＳ Ｐゴシック"/>
                <a:ea typeface="ＭＳ Ｐゴシック"/>
                <a:cs typeface="+mn-cs"/>
              </a:rPr>
              <a:t>（８）</a:t>
            </a:r>
            <a:r>
              <a:rPr kumimoji="1" lang="ja-JP" altLang="en-US" sz="1700" b="0" i="0" u="none" strike="noStrike" kern="1200" cap="none" spc="-40" normalizeH="0" baseline="0" noProof="0" dirty="0">
                <a:ln>
                  <a:noFill/>
                </a:ln>
                <a:solidFill>
                  <a:srgbClr val="000000"/>
                </a:solidFill>
                <a:effectLst/>
                <a:uLnTx/>
                <a:uFillTx/>
                <a:latin typeface="ＭＳ Ｐゴシック"/>
                <a:ea typeface="ＭＳ Ｐゴシック"/>
                <a:cs typeface="+mn-cs"/>
              </a:rPr>
              <a:t>大病院の外来機能の分化の推進　（９）ニコチン依存症管理料の見直し　　等</a:t>
            </a:r>
            <a:endParaRPr kumimoji="1" lang="en-US" altLang="ja-JP" sz="1700" b="0" i="0" u="none" strike="noStrike" kern="1200" cap="none" spc="-40" normalizeH="0" baseline="0" noProof="0" dirty="0">
              <a:ln>
                <a:noFill/>
              </a:ln>
              <a:solidFill>
                <a:srgbClr val="000000"/>
              </a:solidFill>
              <a:effectLst/>
              <a:uLnTx/>
              <a:uFillTx/>
              <a:latin typeface="ＭＳ Ｐゴシック"/>
              <a:ea typeface="ＭＳ Ｐゴシック"/>
              <a:cs typeface="+mn-cs"/>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0713272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50559" y="2709269"/>
            <a:ext cx="9322545" cy="4102469"/>
          </a:xfrm>
          <a:prstGeom prst="roundRect">
            <a:avLst/>
          </a:prstGeom>
          <a:blipFill>
            <a:blip r:embed="rId2" cstate="print"/>
            <a:tile tx="0" ty="0" sx="100000" sy="100000" flip="none" algn="tl"/>
          </a:blipFill>
          <a:ln>
            <a:noFill/>
          </a:ln>
        </p:spPr>
        <p:style>
          <a:lnRef idx="1">
            <a:schemeClr val="accent5"/>
          </a:lnRef>
          <a:fillRef idx="2">
            <a:schemeClr val="accent5"/>
          </a:fillRef>
          <a:effectRef idx="1">
            <a:schemeClr val="accent5"/>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0" name="円/楕円 69"/>
          <p:cNvSpPr/>
          <p:nvPr/>
        </p:nvSpPr>
        <p:spPr>
          <a:xfrm>
            <a:off x="992686" y="3500973"/>
            <a:ext cx="1452953" cy="503814"/>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7" name="円/楕円 56"/>
          <p:cNvSpPr/>
          <p:nvPr/>
        </p:nvSpPr>
        <p:spPr>
          <a:xfrm>
            <a:off x="1298619" y="3500968"/>
            <a:ext cx="7254806" cy="3094855"/>
          </a:xfrm>
          <a:prstGeom prst="ellipse">
            <a:avLst/>
          </a:prstGeom>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円/楕円 68"/>
          <p:cNvSpPr/>
          <p:nvPr/>
        </p:nvSpPr>
        <p:spPr>
          <a:xfrm>
            <a:off x="7695315" y="3788853"/>
            <a:ext cx="1728192" cy="50381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3" name="右カーブ矢印 72"/>
          <p:cNvSpPr/>
          <p:nvPr/>
        </p:nvSpPr>
        <p:spPr>
          <a:xfrm rot="19031753">
            <a:off x="2709322" y="3998067"/>
            <a:ext cx="541706" cy="1431831"/>
          </a:xfrm>
          <a:prstGeom prst="curvedRigh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4" name="左カーブ矢印 73"/>
          <p:cNvSpPr/>
          <p:nvPr/>
        </p:nvSpPr>
        <p:spPr>
          <a:xfrm rot="9981534" flipH="1">
            <a:off x="3989931" y="3896911"/>
            <a:ext cx="456880" cy="965849"/>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5" name="右カーブ矢印 74"/>
          <p:cNvSpPr/>
          <p:nvPr/>
        </p:nvSpPr>
        <p:spPr>
          <a:xfrm rot="11588426" flipH="1">
            <a:off x="5232831" y="3891541"/>
            <a:ext cx="411173" cy="950186"/>
          </a:xfrm>
          <a:prstGeom prst="curvedRigh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1" name="左カーブ矢印 70"/>
          <p:cNvSpPr/>
          <p:nvPr/>
        </p:nvSpPr>
        <p:spPr>
          <a:xfrm rot="2216199">
            <a:off x="6520600" y="3994435"/>
            <a:ext cx="439767" cy="1317898"/>
          </a:xfrm>
          <a:prstGeom prst="curvedLef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7" name="左カーブ矢印 76"/>
          <p:cNvSpPr/>
          <p:nvPr/>
        </p:nvSpPr>
        <p:spPr>
          <a:xfrm rot="1592324" flipH="1">
            <a:off x="3640514" y="4771054"/>
            <a:ext cx="496094" cy="1219124"/>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6" name="右カーブ矢印 75"/>
          <p:cNvSpPr/>
          <p:nvPr/>
        </p:nvSpPr>
        <p:spPr>
          <a:xfrm rot="12586660">
            <a:off x="5647360" y="5165966"/>
            <a:ext cx="545322" cy="1443143"/>
          </a:xfrm>
          <a:prstGeom prst="curvedRightArrow">
            <a:avLst>
              <a:gd name="adj1" fmla="val 23452"/>
              <a:gd name="adj2" fmla="val 50000"/>
              <a:gd name="adj3" fmla="val 26143"/>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円/楕円 37"/>
          <p:cNvSpPr/>
          <p:nvPr/>
        </p:nvSpPr>
        <p:spPr>
          <a:xfrm>
            <a:off x="3638879" y="4596784"/>
            <a:ext cx="2574286" cy="703510"/>
          </a:xfrm>
          <a:prstGeom prst="ellipse">
            <a:avLst/>
          </a:prstGeom>
        </p:spPr>
        <p:style>
          <a:lnRef idx="1">
            <a:schemeClr val="accent2"/>
          </a:lnRef>
          <a:fillRef idx="2">
            <a:schemeClr val="accent2"/>
          </a:fillRef>
          <a:effectRef idx="1">
            <a:schemeClr val="accent2"/>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円/楕円 35"/>
          <p:cNvSpPr/>
          <p:nvPr/>
        </p:nvSpPr>
        <p:spPr>
          <a:xfrm>
            <a:off x="3303732" y="6020237"/>
            <a:ext cx="1368151"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テキスト ボックス 40"/>
          <p:cNvSpPr txBox="1"/>
          <p:nvPr/>
        </p:nvSpPr>
        <p:spPr>
          <a:xfrm>
            <a:off x="1610593" y="3141302"/>
            <a:ext cx="1170130" cy="338391"/>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3" name="テキスト ボックス 42"/>
          <p:cNvSpPr txBox="1"/>
          <p:nvPr/>
        </p:nvSpPr>
        <p:spPr>
          <a:xfrm>
            <a:off x="3872903" y="5516922"/>
            <a:ext cx="2340260" cy="499883"/>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4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いつまでも元気に暮らすために･･･  </a:t>
            </a:r>
            <a:endParaRPr kumimoji="1" lang="en-US" altLang="ja-JP" sz="104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生活支援・介護予防</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4" name="テキスト ボックス 43"/>
          <p:cNvSpPr txBox="1"/>
          <p:nvPr/>
        </p:nvSpPr>
        <p:spPr>
          <a:xfrm>
            <a:off x="4454972" y="4386339"/>
            <a:ext cx="1032027" cy="338377"/>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住まい</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20" name="図 19" descr="building02_house1_cl.wmf"/>
          <p:cNvPicPr>
            <a:picLocks noChangeAspect="1"/>
          </p:cNvPicPr>
          <p:nvPr/>
        </p:nvPicPr>
        <p:blipFill>
          <a:blip r:embed="rId3" cstate="print"/>
          <a:stretch>
            <a:fillRect/>
          </a:stretch>
        </p:blipFill>
        <p:spPr>
          <a:xfrm>
            <a:off x="3951271" y="4580769"/>
            <a:ext cx="936105" cy="526645"/>
          </a:xfrm>
          <a:prstGeom prst="rect">
            <a:avLst/>
          </a:prstGeom>
        </p:spPr>
      </p:pic>
      <p:sp>
        <p:nvSpPr>
          <p:cNvPr id="55" name="角丸四角形 54"/>
          <p:cNvSpPr/>
          <p:nvPr/>
        </p:nvSpPr>
        <p:spPr>
          <a:xfrm>
            <a:off x="2959266" y="2925395"/>
            <a:ext cx="4368485" cy="359867"/>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地域包括ケアシステムの姿</a:t>
            </a:r>
          </a:p>
        </p:txBody>
      </p:sp>
      <p:sp>
        <p:nvSpPr>
          <p:cNvPr id="59" name="角丸四角形 58"/>
          <p:cNvSpPr/>
          <p:nvPr/>
        </p:nvSpPr>
        <p:spPr>
          <a:xfrm>
            <a:off x="6543151" y="5300503"/>
            <a:ext cx="2884819" cy="863681"/>
          </a:xfrm>
          <a:prstGeom prst="roundRect">
            <a:avLst/>
          </a:prstGeom>
          <a:ln>
            <a:prstDash val="dash"/>
          </a:ln>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174538" marR="0" lvl="0" indent="-174538" algn="l" defTabSz="914400" rtl="0" eaLnBrk="1" fontAlgn="auto" latinLnBrk="0" hangingPunct="1">
              <a:lnSpc>
                <a:spcPct val="100000"/>
              </a:lnSpc>
              <a:spcBef>
                <a:spcPts val="0"/>
              </a:spcBef>
              <a:spcAft>
                <a:spcPts val="0"/>
              </a:spcAft>
              <a:buClrTx/>
              <a:buSzTx/>
              <a:buFontTx/>
              <a:buNone/>
              <a:tabLst/>
              <a:defRPr/>
            </a:pPr>
            <a:r>
              <a:rPr kumimoji="1" lang="en-US" altLang="ja-JP"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地域包括ケアシステムは、おおむね３０分以内に必要なサービスが提供される日常生活圏域（具体的には中学校区）を単位として想定</a:t>
            </a:r>
            <a:endParaRPr kumimoji="1" lang="ja-JP" altLang="en-US" sz="1199"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3" name="図 2" descr="health_0150.wmf"/>
          <p:cNvPicPr>
            <a:picLocks noChangeAspect="1"/>
          </p:cNvPicPr>
          <p:nvPr/>
        </p:nvPicPr>
        <p:blipFill>
          <a:blip r:embed="rId4" cstate="print"/>
          <a:stretch>
            <a:fillRect/>
          </a:stretch>
        </p:blipFill>
        <p:spPr>
          <a:xfrm>
            <a:off x="5535086" y="4221234"/>
            <a:ext cx="290177" cy="920446"/>
          </a:xfrm>
          <a:prstGeom prst="rect">
            <a:avLst/>
          </a:prstGeom>
        </p:spPr>
      </p:pic>
      <p:pic>
        <p:nvPicPr>
          <p:cNvPr id="8" name="図 7" descr="health_0180.wmf"/>
          <p:cNvPicPr>
            <a:picLocks noChangeAspect="1"/>
          </p:cNvPicPr>
          <p:nvPr/>
        </p:nvPicPr>
        <p:blipFill>
          <a:blip r:embed="rId5" cstate="print"/>
          <a:stretch>
            <a:fillRect/>
          </a:stretch>
        </p:blipFill>
        <p:spPr>
          <a:xfrm>
            <a:off x="4814940" y="4508798"/>
            <a:ext cx="936104" cy="695575"/>
          </a:xfrm>
          <a:prstGeom prst="rect">
            <a:avLst/>
          </a:prstGeom>
        </p:spPr>
      </p:pic>
      <p:sp>
        <p:nvSpPr>
          <p:cNvPr id="48" name="円/楕円 47"/>
          <p:cNvSpPr/>
          <p:nvPr/>
        </p:nvSpPr>
        <p:spPr>
          <a:xfrm>
            <a:off x="5967568" y="3644906"/>
            <a:ext cx="2303820" cy="71973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8" name="図 17" descr="build32.wmf"/>
          <p:cNvPicPr>
            <a:picLocks noChangeAspect="1"/>
          </p:cNvPicPr>
          <p:nvPr/>
        </p:nvPicPr>
        <p:blipFill>
          <a:blip r:embed="rId6" cstate="print"/>
          <a:stretch>
            <a:fillRect/>
          </a:stretch>
        </p:blipFill>
        <p:spPr>
          <a:xfrm>
            <a:off x="8046689" y="3285047"/>
            <a:ext cx="936104" cy="604374"/>
          </a:xfrm>
          <a:prstGeom prst="rect">
            <a:avLst/>
          </a:prstGeom>
        </p:spPr>
      </p:pic>
      <p:pic>
        <p:nvPicPr>
          <p:cNvPr id="6" name="図 5" descr="health_0166.wmf"/>
          <p:cNvPicPr>
            <a:picLocks noChangeAspect="1"/>
          </p:cNvPicPr>
          <p:nvPr/>
        </p:nvPicPr>
        <p:blipFill>
          <a:blip r:embed="rId7" cstate="print"/>
          <a:stretch>
            <a:fillRect/>
          </a:stretch>
        </p:blipFill>
        <p:spPr>
          <a:xfrm>
            <a:off x="8046698" y="3572936"/>
            <a:ext cx="858094" cy="559452"/>
          </a:xfrm>
          <a:prstGeom prst="rect">
            <a:avLst/>
          </a:prstGeom>
        </p:spPr>
      </p:pic>
      <p:pic>
        <p:nvPicPr>
          <p:cNvPr id="32" name="図 31" descr="build34.wmf"/>
          <p:cNvPicPr>
            <a:picLocks noChangeAspect="1"/>
          </p:cNvPicPr>
          <p:nvPr/>
        </p:nvPicPr>
        <p:blipFill>
          <a:blip r:embed="rId8" cstate="print"/>
          <a:stretch>
            <a:fillRect/>
          </a:stretch>
        </p:blipFill>
        <p:spPr>
          <a:xfrm>
            <a:off x="6903245" y="3285054"/>
            <a:ext cx="733281" cy="520423"/>
          </a:xfrm>
          <a:prstGeom prst="rect">
            <a:avLst/>
          </a:prstGeom>
        </p:spPr>
      </p:pic>
      <p:pic>
        <p:nvPicPr>
          <p:cNvPr id="9" name="図 8" descr="health_0047.wmf"/>
          <p:cNvPicPr>
            <a:picLocks noChangeAspect="1"/>
          </p:cNvPicPr>
          <p:nvPr/>
        </p:nvPicPr>
        <p:blipFill>
          <a:blip r:embed="rId9" cstate="print"/>
          <a:stretch>
            <a:fillRect/>
          </a:stretch>
        </p:blipFill>
        <p:spPr>
          <a:xfrm>
            <a:off x="7332344" y="3530599"/>
            <a:ext cx="722972" cy="690094"/>
          </a:xfrm>
          <a:prstGeom prst="rect">
            <a:avLst/>
          </a:prstGeom>
        </p:spPr>
      </p:pic>
      <p:sp>
        <p:nvSpPr>
          <p:cNvPr id="39" name="テキスト ボックス 38"/>
          <p:cNvSpPr txBox="1"/>
          <p:nvPr/>
        </p:nvSpPr>
        <p:spPr>
          <a:xfrm>
            <a:off x="6179572" y="3879126"/>
            <a:ext cx="3228034" cy="1092068"/>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■在宅系サービス：</a:t>
            </a:r>
            <a:endParaRPr kumimoji="1" lang="en-US" altLang="ja-JP" sz="9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・訪問介護　・訪問看護　・通所介護　</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・小規模多機能型居宅介護</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短期入所生活介護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・福祉用具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24</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時間対応の訪問サービス</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・複合型サービス</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（小規模多機能型居宅介護＋訪問看護） </a:t>
            </a: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等</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1" name="角丸四角形吹き出し 50"/>
          <p:cNvSpPr/>
          <p:nvPr/>
        </p:nvSpPr>
        <p:spPr>
          <a:xfrm>
            <a:off x="3872847" y="5156347"/>
            <a:ext cx="1732224" cy="287894"/>
          </a:xfrm>
          <a:prstGeom prst="wedgeRoundRectCallout">
            <a:avLst>
              <a:gd name="adj1" fmla="val 3593"/>
              <a:gd name="adj2" fmla="val -98948"/>
              <a:gd name="adj3" fmla="val 16667"/>
            </a:avLst>
          </a:prstGeom>
          <a:ln w="12700">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・自宅</a:t>
            </a:r>
            <a:endParaRPr kumimoji="1" lang="en-US" altLang="ja-JP"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・サービス付き高齢者向け住宅 等</a:t>
            </a:r>
          </a:p>
        </p:txBody>
      </p:sp>
      <p:pic>
        <p:nvPicPr>
          <p:cNvPr id="66" name="図 65" descr="building03_cl2.wmf"/>
          <p:cNvPicPr>
            <a:picLocks noChangeAspect="1"/>
          </p:cNvPicPr>
          <p:nvPr/>
        </p:nvPicPr>
        <p:blipFill>
          <a:blip r:embed="rId10" cstate="print"/>
          <a:stretch>
            <a:fillRect/>
          </a:stretch>
        </p:blipFill>
        <p:spPr>
          <a:xfrm flipH="1">
            <a:off x="1380119" y="5322538"/>
            <a:ext cx="648074" cy="550752"/>
          </a:xfrm>
          <a:prstGeom prst="rect">
            <a:avLst/>
          </a:prstGeom>
        </p:spPr>
      </p:pic>
      <p:sp>
        <p:nvSpPr>
          <p:cNvPr id="78" name="角丸四角形吹き出し 77"/>
          <p:cNvSpPr/>
          <p:nvPr/>
        </p:nvSpPr>
        <p:spPr>
          <a:xfrm>
            <a:off x="2172254" y="5372473"/>
            <a:ext cx="1422159" cy="359867"/>
          </a:xfrm>
          <a:prstGeom prst="wedgeRoundRectCallout">
            <a:avLst>
              <a:gd name="adj1" fmla="val -69366"/>
              <a:gd name="adj2" fmla="val 26389"/>
              <a:gd name="adj3" fmla="val 16667"/>
            </a:avLst>
          </a:prstGeom>
          <a:ln w="19050">
            <a:solidFill>
              <a:srgbClr val="FFC000"/>
            </a:solidFill>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相談業務やサービスの</a:t>
            </a:r>
            <a:endParaRPr kumimoji="1" lang="en-US" altLang="ja-JP"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コーディネートを行います。</a:t>
            </a:r>
          </a:p>
        </p:txBody>
      </p:sp>
      <p:pic>
        <p:nvPicPr>
          <p:cNvPr id="40" name="図 39" descr="health_0179.wmf"/>
          <p:cNvPicPr>
            <a:picLocks noChangeAspect="1"/>
          </p:cNvPicPr>
          <p:nvPr/>
        </p:nvPicPr>
        <p:blipFill>
          <a:blip r:embed="rId11" cstate="print"/>
          <a:stretch>
            <a:fillRect/>
          </a:stretch>
        </p:blipFill>
        <p:spPr>
          <a:xfrm>
            <a:off x="6014883" y="3506447"/>
            <a:ext cx="888573" cy="498326"/>
          </a:xfrm>
          <a:prstGeom prst="rect">
            <a:avLst/>
          </a:prstGeom>
        </p:spPr>
      </p:pic>
      <p:sp>
        <p:nvSpPr>
          <p:cNvPr id="65" name="テキスト ボックス 64"/>
          <p:cNvSpPr txBox="1"/>
          <p:nvPr/>
        </p:nvSpPr>
        <p:spPr>
          <a:xfrm>
            <a:off x="8480336" y="4007696"/>
            <a:ext cx="1649237" cy="953634"/>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■施設・居住系サービス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・介護老人福祉施設</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・介護老人保健施設</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認知症共同生活介護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・特定施設入居者生活介護</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等</a:t>
            </a:r>
            <a:endParaRPr kumimoji="1" lang="en-US" altLang="ja-JP" sz="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円/楕円 34"/>
          <p:cNvSpPr/>
          <p:nvPr/>
        </p:nvSpPr>
        <p:spPr>
          <a:xfrm>
            <a:off x="2086264" y="3644906"/>
            <a:ext cx="1864578" cy="647760"/>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3" name="図 12" descr="doctor4_3.gif"/>
          <p:cNvPicPr>
            <a:picLocks noChangeAspect="1"/>
          </p:cNvPicPr>
          <p:nvPr/>
        </p:nvPicPr>
        <p:blipFill>
          <a:blip r:embed="rId12" cstate="print"/>
          <a:stretch>
            <a:fillRect/>
          </a:stretch>
        </p:blipFill>
        <p:spPr>
          <a:xfrm>
            <a:off x="2510743" y="3357012"/>
            <a:ext cx="643706" cy="678750"/>
          </a:xfrm>
          <a:prstGeom prst="rect">
            <a:avLst/>
          </a:prstGeom>
        </p:spPr>
      </p:pic>
      <p:pic>
        <p:nvPicPr>
          <p:cNvPr id="14" name="図 13" descr="doctor_illust07_02.gif"/>
          <p:cNvPicPr>
            <a:picLocks noChangeAspect="1"/>
          </p:cNvPicPr>
          <p:nvPr/>
        </p:nvPicPr>
        <p:blipFill>
          <a:blip r:embed="rId13" cstate="print"/>
          <a:stretch>
            <a:fillRect/>
          </a:stretch>
        </p:blipFill>
        <p:spPr>
          <a:xfrm>
            <a:off x="2869512" y="3365500"/>
            <a:ext cx="643708" cy="712687"/>
          </a:xfrm>
          <a:prstGeom prst="rect">
            <a:avLst/>
          </a:prstGeom>
        </p:spPr>
      </p:pic>
      <p:sp>
        <p:nvSpPr>
          <p:cNvPr id="79" name="円/楕円 78"/>
          <p:cNvSpPr/>
          <p:nvPr/>
        </p:nvSpPr>
        <p:spPr>
          <a:xfrm>
            <a:off x="4310897" y="6280550"/>
            <a:ext cx="1152128" cy="387238"/>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2" name="円/楕円 71"/>
          <p:cNvSpPr/>
          <p:nvPr/>
        </p:nvSpPr>
        <p:spPr>
          <a:xfrm>
            <a:off x="5170938" y="6135686"/>
            <a:ext cx="1300269"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2" name="正方形/長方形 61"/>
          <p:cNvSpPr/>
          <p:nvPr/>
        </p:nvSpPr>
        <p:spPr>
          <a:xfrm>
            <a:off x="2541117" y="4059365"/>
            <a:ext cx="1944216"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日常の医療：</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・かかりつけ医、有床診療所</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・地域の連携病院</a:t>
            </a:r>
            <a:endParaRPr kumimoji="1" lang="en-US" altLang="ja-JP"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・歯科医療、薬局</a:t>
            </a:r>
          </a:p>
        </p:txBody>
      </p:sp>
      <p:pic>
        <p:nvPicPr>
          <p:cNvPr id="4" name="図 3" descr="health_0183.wmf"/>
          <p:cNvPicPr>
            <a:picLocks noChangeAspect="1"/>
          </p:cNvPicPr>
          <p:nvPr/>
        </p:nvPicPr>
        <p:blipFill>
          <a:blip r:embed="rId14" cstate="print"/>
          <a:stretch>
            <a:fillRect/>
          </a:stretch>
        </p:blipFill>
        <p:spPr>
          <a:xfrm>
            <a:off x="5463015" y="5948770"/>
            <a:ext cx="790890" cy="661641"/>
          </a:xfrm>
          <a:prstGeom prst="rect">
            <a:avLst/>
          </a:prstGeom>
        </p:spPr>
      </p:pic>
      <p:pic>
        <p:nvPicPr>
          <p:cNvPr id="5" name="図 4" descr="health_0153.wmf"/>
          <p:cNvPicPr>
            <a:picLocks noChangeAspect="1"/>
          </p:cNvPicPr>
          <p:nvPr/>
        </p:nvPicPr>
        <p:blipFill>
          <a:blip r:embed="rId15" cstate="print"/>
          <a:stretch>
            <a:fillRect/>
          </a:stretch>
        </p:blipFill>
        <p:spPr>
          <a:xfrm>
            <a:off x="4671305" y="6020237"/>
            <a:ext cx="499255" cy="520999"/>
          </a:xfrm>
          <a:prstGeom prst="rect">
            <a:avLst/>
          </a:prstGeom>
        </p:spPr>
      </p:pic>
      <p:sp>
        <p:nvSpPr>
          <p:cNvPr id="47" name="テキスト ボックス 46"/>
          <p:cNvSpPr txBox="1"/>
          <p:nvPr/>
        </p:nvSpPr>
        <p:spPr>
          <a:xfrm>
            <a:off x="3212833" y="6603630"/>
            <a:ext cx="4914546" cy="280586"/>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老人クラブ・自治会・ボランティア・</a:t>
            </a:r>
            <a:r>
              <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NPO</a:t>
            </a: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　等</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28" name="図 27" descr="person_0290.wmf"/>
          <p:cNvPicPr>
            <a:picLocks noChangeAspect="1"/>
          </p:cNvPicPr>
          <p:nvPr/>
        </p:nvPicPr>
        <p:blipFill>
          <a:blip r:embed="rId16" cstate="print"/>
          <a:stretch>
            <a:fillRect/>
          </a:stretch>
        </p:blipFill>
        <p:spPr>
          <a:xfrm flipH="1">
            <a:off x="1236141" y="5106138"/>
            <a:ext cx="402046" cy="749891"/>
          </a:xfrm>
          <a:prstGeom prst="rect">
            <a:avLst/>
          </a:prstGeom>
        </p:spPr>
      </p:pic>
      <p:sp>
        <p:nvSpPr>
          <p:cNvPr id="49" name="テキスト ボックス 48"/>
          <p:cNvSpPr txBox="1"/>
          <p:nvPr/>
        </p:nvSpPr>
        <p:spPr>
          <a:xfrm>
            <a:off x="747613" y="4725011"/>
            <a:ext cx="1856656" cy="430666"/>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・地域包括支援センター</a:t>
            </a:r>
            <a:endParaRPr kumimoji="1" lang="en-US" altLang="ja-JP"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・ケアマネジャー</a:t>
            </a:r>
            <a:endParaRPr kumimoji="1" lang="en-US" altLang="ja-JP" sz="10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0" name="テキスト ボックス 49"/>
          <p:cNvSpPr txBox="1"/>
          <p:nvPr/>
        </p:nvSpPr>
        <p:spPr>
          <a:xfrm>
            <a:off x="3800872" y="3799916"/>
            <a:ext cx="1008112" cy="276852"/>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通院・入院</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46" name="テキスト ボックス 45"/>
          <p:cNvSpPr txBox="1"/>
          <p:nvPr/>
        </p:nvSpPr>
        <p:spPr>
          <a:xfrm>
            <a:off x="5237362" y="3932813"/>
            <a:ext cx="945734" cy="276812"/>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通所・入所</a:t>
            </a:r>
            <a:endParaRPr kumimoji="1" lang="en-US" altLang="ja-JP" sz="1199" b="0"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pic>
        <p:nvPicPr>
          <p:cNvPr id="64" name="図 63" descr="小規模building03_cl2.png"/>
          <p:cNvPicPr>
            <a:picLocks noChangeAspect="1"/>
          </p:cNvPicPr>
          <p:nvPr/>
        </p:nvPicPr>
        <p:blipFill>
          <a:blip r:embed="rId17" cstate="print"/>
          <a:stretch>
            <a:fillRect/>
          </a:stretch>
        </p:blipFill>
        <p:spPr>
          <a:xfrm>
            <a:off x="1316447" y="3042134"/>
            <a:ext cx="540237" cy="602786"/>
          </a:xfrm>
          <a:prstGeom prst="rect">
            <a:avLst/>
          </a:prstGeom>
        </p:spPr>
      </p:pic>
      <p:sp>
        <p:nvSpPr>
          <p:cNvPr id="63" name="正方形/長方形 62"/>
          <p:cNvSpPr/>
          <p:nvPr/>
        </p:nvSpPr>
        <p:spPr>
          <a:xfrm>
            <a:off x="992572" y="3500977"/>
            <a:ext cx="1532620"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病院：</a:t>
            </a:r>
            <a:endParaRPr kumimoji="1" lang="en-US" altLang="ja-JP"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急性期、回復期、慢性期</a:t>
            </a:r>
            <a:endParaRPr kumimoji="1" lang="en-US" altLang="ja-JP" sz="1050" b="0" i="0" u="none" strike="noStrike" kern="1200" cap="none" spc="-10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026" name="Picture 2" descr="C:\Users\KNXVS\AppData\Local\Microsoft\Windows\Temporary Internet Files\Content.IE5\ADV5CF2Q\MC900426352[1].wmf"/>
          <p:cNvPicPr>
            <a:picLocks noChangeAspect="1" noChangeArrowheads="1"/>
          </p:cNvPicPr>
          <p:nvPr/>
        </p:nvPicPr>
        <p:blipFill>
          <a:blip r:embed="rId18" cstate="print"/>
          <a:srcRect/>
          <a:stretch>
            <a:fillRect/>
          </a:stretch>
        </p:blipFill>
        <p:spPr bwMode="auto">
          <a:xfrm>
            <a:off x="1851434" y="3386722"/>
            <a:ext cx="437307" cy="330173"/>
          </a:xfrm>
          <a:prstGeom prst="rect">
            <a:avLst/>
          </a:prstGeom>
          <a:noFill/>
        </p:spPr>
      </p:pic>
      <p:sp>
        <p:nvSpPr>
          <p:cNvPr id="58" name="正方形/長方形 57"/>
          <p:cNvSpPr/>
          <p:nvPr/>
        </p:nvSpPr>
        <p:spPr>
          <a:xfrm>
            <a:off x="1918044" y="2925187"/>
            <a:ext cx="1305165" cy="676724"/>
          </a:xfrm>
          <a:prstGeom prst="rect">
            <a:avLst/>
          </a:prstGeom>
        </p:spPr>
        <p:txBody>
          <a:bodyPr wrap="none">
            <a:spAutoFit/>
          </a:bodyPr>
          <a:lstStyle/>
          <a:p>
            <a:pPr marL="0" marR="0" lvl="0" indent="0" algn="l" defTabSz="913668"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病気になったら･･･  </a:t>
            </a:r>
            <a:endParaRPr kumimoji="1" lang="en-US" altLang="ja-JP"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3668" rtl="0" eaLnBrk="1" fontAlgn="auto" latinLnBrk="0" hangingPunct="1">
              <a:lnSpc>
                <a:spcPct val="100000"/>
              </a:lnSpc>
              <a:spcBef>
                <a:spcPts val="0"/>
              </a:spcBef>
              <a:spcAft>
                <a:spcPts val="0"/>
              </a:spcAft>
              <a:buClrTx/>
              <a:buSzTx/>
              <a:buFontTx/>
              <a:buNone/>
              <a:tabLst/>
              <a:defRPr/>
            </a:pPr>
            <a:r>
              <a:rPr kumimoji="1" lang="ja-JP" altLang="en-US" sz="13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医　療</a:t>
            </a:r>
            <a:endParaRPr kumimoji="1" lang="en-US" altLang="ja-JP" sz="13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a:p>
            <a:pPr marL="0" marR="0" lvl="0" indent="0" algn="l" defTabSz="913668" rtl="0" eaLnBrk="1" fontAlgn="auto" latinLnBrk="0" hangingPunct="1">
              <a:lnSpc>
                <a:spcPct val="100000"/>
              </a:lnSpc>
              <a:spcBef>
                <a:spcPts val="0"/>
              </a:spcBef>
              <a:spcAft>
                <a:spcPts val="0"/>
              </a:spcAft>
              <a:buClrTx/>
              <a:buSzTx/>
              <a:buFontTx/>
              <a:buNone/>
              <a:tabLst/>
              <a:defRPr/>
            </a:pPr>
            <a:endPar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33" name="Picture 5" descr="C:\Documents and Settings\nao\Local Settings\Temporary Internet Files\Content.IE5\TEYYXPF4\MC900343525[1].wmf"/>
          <p:cNvPicPr>
            <a:picLocks noChangeAspect="1" noChangeArrowheads="1"/>
          </p:cNvPicPr>
          <p:nvPr/>
        </p:nvPicPr>
        <p:blipFill>
          <a:blip r:embed="rId19" cstate="print"/>
          <a:srcRect/>
          <a:stretch>
            <a:fillRect/>
          </a:stretch>
        </p:blipFill>
        <p:spPr bwMode="auto">
          <a:xfrm>
            <a:off x="3422330" y="5936555"/>
            <a:ext cx="1177445" cy="587495"/>
          </a:xfrm>
          <a:prstGeom prst="rect">
            <a:avLst/>
          </a:prstGeom>
          <a:noFill/>
        </p:spPr>
      </p:pic>
      <p:sp>
        <p:nvSpPr>
          <p:cNvPr id="42" name="テキスト ボックス 41"/>
          <p:cNvSpPr txBox="1"/>
          <p:nvPr/>
        </p:nvSpPr>
        <p:spPr>
          <a:xfrm>
            <a:off x="6969565" y="3069119"/>
            <a:ext cx="2144688" cy="522954"/>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介護が必要になったら･･･  </a:t>
            </a:r>
            <a:endParaRPr kumimoji="1" lang="en-US" altLang="ja-JP" sz="1199"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rPr>
              <a:t>　　　介　護</a:t>
            </a:r>
            <a:endParaRPr kumimoji="1" lang="en-US" altLang="ja-JP" sz="1599" b="1" i="0" u="none" strike="noStrike" kern="1200" cap="none" spc="-100" normalizeH="0" baseline="0" noProof="0" dirty="0">
              <a:ln>
                <a:noFill/>
              </a:ln>
              <a:solidFill>
                <a:prstClr val="black"/>
              </a:solidFill>
              <a:effectLst/>
              <a:uLnTx/>
              <a:uFillTx/>
              <a:latin typeface="HG丸ｺﾞｼｯｸM-PRO" pitchFamily="50" charset="-128"/>
              <a:ea typeface="HG丸ｺﾞｼｯｸM-PRO" pitchFamily="50" charset="-128"/>
              <a:cs typeface="+mn-cs"/>
            </a:endParaRPr>
          </a:p>
        </p:txBody>
      </p:sp>
      <p:sp>
        <p:nvSpPr>
          <p:cNvPr id="67" name="テキスト ボックス 66"/>
          <p:cNvSpPr txBox="1"/>
          <p:nvPr/>
        </p:nvSpPr>
        <p:spPr>
          <a:xfrm>
            <a:off x="6209703" y="4868727"/>
            <a:ext cx="1239574" cy="215325"/>
          </a:xfrm>
          <a:prstGeom prst="rect">
            <a:avLst/>
          </a:prstGeom>
          <a:noFill/>
        </p:spPr>
        <p:txBody>
          <a:bodyPr wrap="square" lIns="91376" tIns="45691" rIns="91376" bIns="45691"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■介護予防サービス</a:t>
            </a:r>
            <a:endParaRPr kumimoji="1" lang="en-US" altLang="ja-JP" sz="8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8" name="正方形/長方形 67"/>
          <p:cNvSpPr/>
          <p:nvPr/>
        </p:nvSpPr>
        <p:spPr>
          <a:xfrm>
            <a:off x="81504" y="116633"/>
            <a:ext cx="9778938" cy="416749"/>
          </a:xfrm>
          <a:prstGeom prst="rect">
            <a:avLst/>
          </a:prstGeom>
          <a:solidFill>
            <a:srgbClr val="FFFF00">
              <a:alpha val="31000"/>
            </a:srgbClr>
          </a:solidFill>
          <a:ln>
            <a:solidFill>
              <a:srgbClr val="4F81BD">
                <a:shade val="50000"/>
              </a:srgb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999"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地域包括ケアシステムの構築について</a:t>
            </a:r>
          </a:p>
        </p:txBody>
      </p:sp>
      <p:pic>
        <p:nvPicPr>
          <p:cNvPr id="332802" name="Picture 2" descr="http://2.bp.blogspot.com/-ZutWWMGHrFI/T0NQ4UxCeUI/AAAAAAAAEXQ/2yMbzeE4if8/s1600/ojiisan_stand.png"/>
          <p:cNvPicPr>
            <a:picLocks noChangeAspect="1" noChangeArrowheads="1"/>
          </p:cNvPicPr>
          <p:nvPr/>
        </p:nvPicPr>
        <p:blipFill>
          <a:blip r:embed="rId20" cstate="print"/>
          <a:srcRect/>
          <a:stretch>
            <a:fillRect/>
          </a:stretch>
        </p:blipFill>
        <p:spPr bwMode="auto">
          <a:xfrm>
            <a:off x="5817096" y="4364654"/>
            <a:ext cx="352996" cy="710820"/>
          </a:xfrm>
          <a:prstGeom prst="rect">
            <a:avLst/>
          </a:prstGeom>
          <a:noFill/>
        </p:spPr>
      </p:pic>
      <p:sp>
        <p:nvSpPr>
          <p:cNvPr id="80" name="角丸四角形 79"/>
          <p:cNvSpPr/>
          <p:nvPr/>
        </p:nvSpPr>
        <p:spPr bwMode="auto">
          <a:xfrm>
            <a:off x="194550" y="632363"/>
            <a:ext cx="9584526" cy="2220574"/>
          </a:xfrm>
          <a:prstGeom prst="roundRect">
            <a:avLst>
              <a:gd name="adj" fmla="val 6785"/>
            </a:avLst>
          </a:prstGeom>
          <a:solidFill>
            <a:srgbClr val="FFFF99"/>
          </a:solidFill>
          <a:ln w="9525" cap="flat" cmpd="sng" algn="ctr">
            <a:solidFill>
              <a:schemeClr val="tx1"/>
            </a:solidFill>
            <a:prstDash val="solid"/>
            <a:round/>
            <a:headEnd type="none" w="med" len="med"/>
            <a:tailEnd type="none" w="med" len="med"/>
          </a:ln>
          <a:effectLst/>
          <a:scene3d>
            <a:camera prst="orthographicFront"/>
            <a:lightRig rig="threePt" dir="t"/>
          </a:scene3d>
          <a:sp3d>
            <a:bevelT/>
            <a:bevelB/>
          </a:sp3d>
        </p:spPr>
        <p:txBody>
          <a:bodyPr tIns="35983" bIns="35983" anchor="ctr"/>
          <a:lstStyle/>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団塊の世代が７５歳以上となる２０２５年を目途に、重度な要介護状態となっても住み慣れた地域で自分らしい暮らしを人生の最後まで続けることができるよう、</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医療・介護・予防・住まい・生活支援が包括的に確保される体制（地域包括ケアシステム）の構築を実現</a:t>
            </a: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今後、認知症高齢者の増加が見込まれることから、認知症高齢者の地域での生活を支えるためにも、地域包括ケアシステムの構築が重要。</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人口が横ばいで７５歳以上人口が急増する大都市部、７５歳以上人口の増加は緩やかだが人口は減少する町村部等、</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高齢化の進展状況には大きな地域差</a:t>
            </a: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177711" marR="0" lvl="0" indent="-177711" algn="l" defTabSz="914400" rtl="0" eaLnBrk="1" fontAlgn="auto" latinLnBrk="0" hangingPunct="1">
              <a:lnSpc>
                <a:spcPts val="1700"/>
              </a:lnSpc>
              <a:spcBef>
                <a:spcPts val="600"/>
              </a:spcBef>
              <a:spcAft>
                <a:spcPts val="0"/>
              </a:spcAft>
              <a:buClrTx/>
              <a:buSzTx/>
              <a:buFontTx/>
              <a:buNone/>
              <a:tabLst/>
              <a:defRPr/>
            </a:pPr>
            <a:r>
              <a:rPr kumimoji="1" lang="ja-JP" altLang="en-US" sz="1599"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地域包括ケアシステムは、</a:t>
            </a:r>
            <a:r>
              <a:rPr kumimoji="1" lang="ja-JP" altLang="en-US" sz="1599" b="1" i="0" u="none" strike="noStrike" kern="1200" cap="none" spc="0" normalizeH="0" baseline="0" noProof="0" dirty="0">
                <a:ln>
                  <a:noFill/>
                </a:ln>
                <a:solidFill>
                  <a:srgbClr val="FF0000"/>
                </a:solidFill>
                <a:effectLst/>
                <a:uLnTx/>
                <a:uFillTx/>
                <a:latin typeface="HGPｺﾞｼｯｸM" pitchFamily="50" charset="-128"/>
                <a:ea typeface="HGPｺﾞｼｯｸM" pitchFamily="50" charset="-128"/>
                <a:cs typeface="+mn-cs"/>
              </a:rPr>
              <a:t>保険者である市町村や都道府県が、地域の自主性や主体性に基づき、地域の特性に応じて作り上げていく</a:t>
            </a:r>
            <a:r>
              <a:rPr kumimoji="1" lang="ja-JP" altLang="en-US" sz="1599"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ことが必要。</a:t>
            </a:r>
            <a:endParaRPr kumimoji="1" lang="ja-JP" altLang="en-US" sz="1199"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228074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 name="Rectangle 4"/>
          <p:cNvSpPr>
            <a:spLocks noChangeArrowheads="1"/>
          </p:cNvSpPr>
          <p:nvPr/>
        </p:nvSpPr>
        <p:spPr bwMode="auto">
          <a:xfrm>
            <a:off x="1354690" y="3409339"/>
            <a:ext cx="1407910" cy="757705"/>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3079" name="Rectangle 5"/>
          <p:cNvSpPr>
            <a:spLocks noChangeArrowheads="1"/>
          </p:cNvSpPr>
          <p:nvPr/>
        </p:nvSpPr>
        <p:spPr bwMode="auto">
          <a:xfrm>
            <a:off x="1354690" y="4161481"/>
            <a:ext cx="1407910" cy="757706"/>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p>
        </p:txBody>
      </p:sp>
      <p:sp>
        <p:nvSpPr>
          <p:cNvPr id="3080" name="Rectangle 6"/>
          <p:cNvSpPr>
            <a:spLocks noChangeArrowheads="1"/>
          </p:cNvSpPr>
          <p:nvPr/>
        </p:nvSpPr>
        <p:spPr bwMode="auto">
          <a:xfrm>
            <a:off x="1354690" y="528913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3081" name="Rectangle 7"/>
          <p:cNvSpPr>
            <a:spLocks noChangeArrowheads="1"/>
          </p:cNvSpPr>
          <p:nvPr/>
        </p:nvSpPr>
        <p:spPr bwMode="auto">
          <a:xfrm>
            <a:off x="1354690" y="5645972"/>
            <a:ext cx="1407910" cy="677049"/>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p>
        </p:txBody>
      </p:sp>
      <p:sp>
        <p:nvSpPr>
          <p:cNvPr id="3082" name="Text Box 8"/>
          <p:cNvSpPr txBox="1">
            <a:spLocks noChangeArrowheads="1"/>
          </p:cNvSpPr>
          <p:nvPr/>
        </p:nvSpPr>
        <p:spPr bwMode="auto">
          <a:xfrm>
            <a:off x="217439" y="3887318"/>
            <a:ext cx="1041843" cy="784667"/>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地域の拠点となるような病院</a:t>
            </a:r>
          </a:p>
        </p:txBody>
      </p:sp>
      <p:sp>
        <p:nvSpPr>
          <p:cNvPr id="3083" name="Text Box 9"/>
          <p:cNvSpPr txBox="1">
            <a:spLocks noChangeArrowheads="1"/>
          </p:cNvSpPr>
          <p:nvPr/>
        </p:nvSpPr>
        <p:spPr bwMode="auto">
          <a:xfrm>
            <a:off x="203802" y="5735273"/>
            <a:ext cx="998535" cy="323002"/>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診療所等</a:t>
            </a:r>
          </a:p>
        </p:txBody>
      </p:sp>
      <p:sp>
        <p:nvSpPr>
          <p:cNvPr id="3084" name="AutoShape 10"/>
          <p:cNvSpPr>
            <a:spLocks noChangeArrowheads="1"/>
          </p:cNvSpPr>
          <p:nvPr/>
        </p:nvSpPr>
        <p:spPr bwMode="auto">
          <a:xfrm>
            <a:off x="3104194" y="4024081"/>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5" name="AutoShape 11"/>
          <p:cNvSpPr>
            <a:spLocks noChangeArrowheads="1"/>
          </p:cNvSpPr>
          <p:nvPr/>
        </p:nvSpPr>
        <p:spPr bwMode="auto">
          <a:xfrm>
            <a:off x="3115380" y="5618815"/>
            <a:ext cx="670716" cy="352706"/>
          </a:xfrm>
          <a:prstGeom prst="rightArrow">
            <a:avLst>
              <a:gd name="adj1" fmla="val 50000"/>
              <a:gd name="adj2" fmla="val 35804"/>
            </a:avLst>
          </a:prstGeom>
          <a:solidFill>
            <a:schemeClr val="accent1"/>
          </a:solidFill>
          <a:ln w="9525">
            <a:solidFill>
              <a:schemeClr val="tx1"/>
            </a:solidFill>
            <a:miter lim="800000"/>
            <a:headEnd/>
            <a:tailEnd/>
          </a:ln>
        </p:spPr>
        <p:txBody>
          <a:bodyPr wrap="none" lIns="91284" tIns="45639" rIns="91284" bIns="45639" anchor="ctr"/>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ja-JP"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86" name="Rectangle 12"/>
          <p:cNvSpPr>
            <a:spLocks noChangeArrowheads="1"/>
          </p:cNvSpPr>
          <p:nvPr/>
        </p:nvSpPr>
        <p:spPr bwMode="auto">
          <a:xfrm>
            <a:off x="4273938" y="3422981"/>
            <a:ext cx="1407911" cy="927563"/>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（機能強化</a:t>
            </a:r>
          </a:p>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・分化）</a:t>
            </a:r>
          </a:p>
        </p:txBody>
      </p:sp>
      <p:sp>
        <p:nvSpPr>
          <p:cNvPr id="3087" name="Rectangle 13"/>
          <p:cNvSpPr>
            <a:spLocks noChangeArrowheads="1"/>
          </p:cNvSpPr>
          <p:nvPr/>
        </p:nvSpPr>
        <p:spPr bwMode="auto">
          <a:xfrm>
            <a:off x="4273938" y="4338925"/>
            <a:ext cx="1407911" cy="302638"/>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a:t>
            </a: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専門化</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3089" name="Rectangle 15"/>
          <p:cNvSpPr>
            <a:spLocks noChangeArrowheads="1"/>
          </p:cNvSpPr>
          <p:nvPr/>
        </p:nvSpPr>
        <p:spPr bwMode="auto">
          <a:xfrm>
            <a:off x="4261991" y="5628810"/>
            <a:ext cx="1407911" cy="1059230"/>
          </a:xfrm>
          <a:prstGeom prst="rect">
            <a:avLst/>
          </a:prstGeom>
          <a:solidFill>
            <a:srgbClr val="FF99CC"/>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外来・訪問診療等</a:t>
            </a:r>
            <a:endPar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2" name="Line 18"/>
          <p:cNvSpPr>
            <a:spLocks noChangeShapeType="1"/>
          </p:cNvSpPr>
          <p:nvPr/>
        </p:nvSpPr>
        <p:spPr bwMode="auto">
          <a:xfrm flipV="1">
            <a:off x="4664332" y="4846734"/>
            <a:ext cx="0" cy="353818"/>
          </a:xfrm>
          <a:prstGeom prst="line">
            <a:avLst/>
          </a:prstGeom>
          <a:noFill/>
          <a:ln w="9525">
            <a:solidFill>
              <a:schemeClr val="tx1"/>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3" name="Line 19"/>
          <p:cNvSpPr>
            <a:spLocks noChangeShapeType="1"/>
          </p:cNvSpPr>
          <p:nvPr/>
        </p:nvSpPr>
        <p:spPr bwMode="auto">
          <a:xfrm>
            <a:off x="4820043" y="4846735"/>
            <a:ext cx="0" cy="353818"/>
          </a:xfrm>
          <a:prstGeom prst="line">
            <a:avLst/>
          </a:prstGeom>
          <a:noFill/>
          <a:ln w="9525">
            <a:solidFill>
              <a:schemeClr val="tx1"/>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4" name="Text Box 21"/>
          <p:cNvSpPr txBox="1">
            <a:spLocks noChangeArrowheads="1"/>
          </p:cNvSpPr>
          <p:nvPr/>
        </p:nvSpPr>
        <p:spPr bwMode="auto">
          <a:xfrm>
            <a:off x="4820051" y="4702752"/>
            <a:ext cx="1339953" cy="523057"/>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地域レベルでの連携強化</a:t>
            </a:r>
          </a:p>
        </p:txBody>
      </p:sp>
      <p:sp>
        <p:nvSpPr>
          <p:cNvPr id="3095" name="Rectangle 22"/>
          <p:cNvSpPr>
            <a:spLocks noChangeArrowheads="1"/>
          </p:cNvSpPr>
          <p:nvPr/>
        </p:nvSpPr>
        <p:spPr bwMode="auto">
          <a:xfrm>
            <a:off x="4353079" y="6049834"/>
            <a:ext cx="1271995" cy="505137"/>
          </a:xfrm>
          <a:prstGeom prst="rect">
            <a:avLst/>
          </a:prstGeom>
          <a:solidFill>
            <a:srgbClr val="00FFFF"/>
          </a:solidFill>
          <a:ln w="9525">
            <a:solidFill>
              <a:schemeClr val="tx1"/>
            </a:solidFill>
            <a:prstDash val="dash"/>
            <a:miter lim="800000"/>
            <a:headEnd/>
            <a:tailEnd/>
          </a:ln>
        </p:spPr>
        <p:txBody>
          <a:bodyPr wrap="squar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かかりつけ医機能の強化</a:t>
            </a:r>
          </a:p>
        </p:txBody>
      </p:sp>
      <p:sp>
        <p:nvSpPr>
          <p:cNvPr id="3098" name="Line 25"/>
          <p:cNvSpPr>
            <a:spLocks noChangeShapeType="1"/>
          </p:cNvSpPr>
          <p:nvPr/>
        </p:nvSpPr>
        <p:spPr bwMode="auto">
          <a:xfrm>
            <a:off x="2636702" y="4579663"/>
            <a:ext cx="1319517" cy="1009855"/>
          </a:xfrm>
          <a:prstGeom prst="line">
            <a:avLst/>
          </a:prstGeom>
          <a:noFill/>
          <a:ln w="28575">
            <a:solidFill>
              <a:srgbClr val="0000FF"/>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99" name="Line 26"/>
          <p:cNvSpPr>
            <a:spLocks noChangeShapeType="1"/>
          </p:cNvSpPr>
          <p:nvPr/>
        </p:nvSpPr>
        <p:spPr bwMode="auto">
          <a:xfrm>
            <a:off x="2714106" y="6096676"/>
            <a:ext cx="1273472" cy="0"/>
          </a:xfrm>
          <a:prstGeom prst="line">
            <a:avLst/>
          </a:prstGeom>
          <a:noFill/>
          <a:ln w="28575">
            <a:solidFill>
              <a:srgbClr val="0000FF"/>
            </a:solidFill>
            <a:round/>
            <a:headEnd/>
            <a:tailEnd type="triangle" w="med" len="me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04" name="Text Box 8"/>
          <p:cNvSpPr txBox="1">
            <a:spLocks noChangeArrowheads="1"/>
          </p:cNvSpPr>
          <p:nvPr/>
        </p:nvSpPr>
        <p:spPr bwMode="auto">
          <a:xfrm>
            <a:off x="1743428" y="3080465"/>
            <a:ext cx="951414" cy="338391"/>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現在</a:t>
            </a:r>
          </a:p>
        </p:txBody>
      </p:sp>
      <p:sp>
        <p:nvSpPr>
          <p:cNvPr id="3105" name="Text Box 8"/>
          <p:cNvSpPr txBox="1">
            <a:spLocks noChangeArrowheads="1"/>
          </p:cNvSpPr>
          <p:nvPr/>
        </p:nvSpPr>
        <p:spPr bwMode="auto">
          <a:xfrm>
            <a:off x="4574939" y="3094084"/>
            <a:ext cx="916731" cy="338391"/>
          </a:xfrm>
          <a:prstGeom prst="rect">
            <a:avLst/>
          </a:prstGeom>
          <a:noFill/>
          <a:ln w="9525">
            <a:noFill/>
            <a:miter lim="800000"/>
            <a:headEnd/>
            <a:tailEnd/>
          </a:ln>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方向性</a:t>
            </a:r>
          </a:p>
        </p:txBody>
      </p:sp>
      <p:sp>
        <p:nvSpPr>
          <p:cNvPr id="3109" name="Line 39"/>
          <p:cNvSpPr>
            <a:spLocks noChangeShapeType="1"/>
          </p:cNvSpPr>
          <p:nvPr/>
        </p:nvSpPr>
        <p:spPr bwMode="auto">
          <a:xfrm>
            <a:off x="167320" y="5177105"/>
            <a:ext cx="9306627" cy="0"/>
          </a:xfrm>
          <a:prstGeom prst="line">
            <a:avLst/>
          </a:prstGeom>
          <a:noFill/>
          <a:ln w="19050">
            <a:solidFill>
              <a:schemeClr val="tx1"/>
            </a:solidFill>
            <a:prstDash val="dash"/>
            <a:round/>
            <a:headEnd/>
            <a:tailEnd/>
          </a:ln>
        </p:spPr>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正方形/長方形 41"/>
          <p:cNvSpPr/>
          <p:nvPr/>
        </p:nvSpPr>
        <p:spPr>
          <a:xfrm>
            <a:off x="198139" y="6535798"/>
            <a:ext cx="3418533" cy="246058"/>
          </a:xfrm>
          <a:prstGeom prst="rect">
            <a:avLst/>
          </a:prstGeom>
        </p:spPr>
        <p:txBody>
          <a:bodyPr wrap="square" lIns="91284" tIns="45639" rIns="91284" bIns="45639">
            <a:spAutoFit/>
          </a:bodyPr>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出典：社会保障国民会議資料を基に医療課で作成　</a:t>
            </a:r>
          </a:p>
        </p:txBody>
      </p:sp>
      <p:sp>
        <p:nvSpPr>
          <p:cNvPr id="43" name="Rectangle 6"/>
          <p:cNvSpPr>
            <a:spLocks noChangeArrowheads="1"/>
          </p:cNvSpPr>
          <p:nvPr/>
        </p:nvSpPr>
        <p:spPr bwMode="auto">
          <a:xfrm>
            <a:off x="4262189" y="5274145"/>
            <a:ext cx="1407910" cy="353818"/>
          </a:xfrm>
          <a:prstGeom prst="rect">
            <a:avLst/>
          </a:prstGeom>
          <a:solidFill>
            <a:schemeClr val="accent1"/>
          </a:solidFill>
          <a:ln w="9525">
            <a:solidFill>
              <a:schemeClr val="tx1"/>
            </a:solidFill>
            <a:miter lim="800000"/>
            <a:headEnd/>
            <a:tailEnd/>
          </a:ln>
        </p:spPr>
        <p:txBody>
          <a:bodyPr wrap="none" lIns="91284" tIns="45639" rIns="91284" bIns="45639" anchor="ctr"/>
          <a:lstStyle/>
          <a:p>
            <a:pPr marL="0" marR="0" lvl="0" indent="0" algn="ctr" defTabSz="91285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a:t>
            </a:r>
          </a:p>
        </p:txBody>
      </p:sp>
      <p:sp>
        <p:nvSpPr>
          <p:cNvPr id="44" name="円/楕円 43"/>
          <p:cNvSpPr/>
          <p:nvPr/>
        </p:nvSpPr>
        <p:spPr>
          <a:xfrm>
            <a:off x="4111970" y="5577899"/>
            <a:ext cx="1670132" cy="1160775"/>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7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9" name="円/楕円 38"/>
          <p:cNvSpPr/>
          <p:nvPr/>
        </p:nvSpPr>
        <p:spPr>
          <a:xfrm>
            <a:off x="4196711" y="4224005"/>
            <a:ext cx="1563784" cy="511989"/>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91284" tIns="45639" rIns="91284" bIns="45639" rtlCol="0" anchor="ctr"/>
          <a:lstStyle/>
          <a:p>
            <a:pPr marL="0" marR="0" lvl="0" indent="0" algn="ctr" defTabSz="91285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6" name="テキスト ボックス 5"/>
          <p:cNvSpPr txBox="1"/>
          <p:nvPr/>
        </p:nvSpPr>
        <p:spPr>
          <a:xfrm>
            <a:off x="54596" y="957147"/>
            <a:ext cx="9810460" cy="1708160"/>
          </a:xfrm>
          <a:prstGeom prst="rect">
            <a:avLst/>
          </a:prstGeom>
          <a:noFill/>
          <a:ln>
            <a:solidFill>
              <a:schemeClr val="accent3"/>
            </a:solidFill>
          </a:ln>
        </p:spPr>
        <p:txBody>
          <a:bodyPr wrap="square" rtlCol="0">
            <a:spAutoFit/>
          </a:bodyPr>
          <a:lstStyle/>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新しい提供体制は、利用者である患者が</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大病院、重装備病院への選好を今の形で続けたままでは機能しない</a:t>
            </a:r>
            <a:endParaRPr kumimoji="1" lang="en-US" altLang="ja-JP"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フリーアクセスの基本は守りつつ</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、限りある医療資源を効率的に活用するという医療提供体制改革に即した観点からは、医療機関間の適切な役割分担を図るため、</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「緩やかなゲートキーパー機能」の導入は必要</a:t>
            </a:r>
            <a:endParaRPr kumimoji="1" lang="en-US" altLang="ja-JP"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大病院の外来は紹介患者を中心</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とし、</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一般的な外来受診は「かかりつけ医」に相談する</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ことを基本とするシステムの普及、定着は必須</a:t>
            </a:r>
            <a:endPar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3038" marR="0" lvl="0" indent="-173038"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医療の提供を受ける患者の側に、大病院にすぐに行かなくとも、</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気軽に相談できるという安心感を与える医療体制の方が望ましい</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p:txBody>
      </p:sp>
      <p:sp>
        <p:nvSpPr>
          <p:cNvPr id="8" name="テキスト ボックス 7"/>
          <p:cNvSpPr txBox="1"/>
          <p:nvPr/>
        </p:nvSpPr>
        <p:spPr>
          <a:xfrm>
            <a:off x="78857" y="659696"/>
            <a:ext cx="4539854" cy="307777"/>
          </a:xfrm>
          <a:prstGeom prst="rect">
            <a:avLst/>
          </a:prstGeom>
          <a:solidFill>
            <a:schemeClr val="accent3">
              <a:lumMod val="40000"/>
              <a:lumOff val="60000"/>
            </a:schemeClr>
          </a:solid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社会保障制度改革国民会議報告書（</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H25</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8</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日）抜粋</a:t>
            </a:r>
          </a:p>
        </p:txBody>
      </p:sp>
      <p:sp>
        <p:nvSpPr>
          <p:cNvPr id="4" name="正方形/長方形 3"/>
          <p:cNvSpPr/>
          <p:nvPr/>
        </p:nvSpPr>
        <p:spPr>
          <a:xfrm>
            <a:off x="198124" y="2739206"/>
            <a:ext cx="9553505" cy="3999438"/>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テキスト ボックス 4"/>
          <p:cNvSpPr txBox="1"/>
          <p:nvPr/>
        </p:nvSpPr>
        <p:spPr>
          <a:xfrm>
            <a:off x="3038721" y="2752854"/>
            <a:ext cx="2935419" cy="338554"/>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外来医療の役割分担のイメージ</a:t>
            </a:r>
          </a:p>
        </p:txBody>
      </p:sp>
      <p:sp>
        <p:nvSpPr>
          <p:cNvPr id="35" name="AutoShape 23"/>
          <p:cNvSpPr>
            <a:spLocks noChangeArrowheads="1"/>
          </p:cNvSpPr>
          <p:nvPr/>
        </p:nvSpPr>
        <p:spPr bwMode="auto">
          <a:xfrm>
            <a:off x="6223773" y="3593454"/>
            <a:ext cx="3239166" cy="547222"/>
          </a:xfrm>
          <a:prstGeom prst="wedgeRoundRectCallout">
            <a:avLst>
              <a:gd name="adj1" fmla="val -72147"/>
              <a:gd name="adj2" fmla="val 43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紹介状なしの大病院受診時の定額負担の対象医療機関の範囲を拡大</a:t>
            </a:r>
          </a:p>
        </p:txBody>
      </p:sp>
      <p:sp>
        <p:nvSpPr>
          <p:cNvPr id="36" name="AutoShape 23"/>
          <p:cNvSpPr>
            <a:spLocks noChangeArrowheads="1"/>
          </p:cNvSpPr>
          <p:nvPr/>
        </p:nvSpPr>
        <p:spPr bwMode="auto">
          <a:xfrm>
            <a:off x="6223769" y="5225780"/>
            <a:ext cx="3409751" cy="1400598"/>
          </a:xfrm>
          <a:prstGeom prst="wedgeRoundRectCallout">
            <a:avLst>
              <a:gd name="adj1" fmla="val -69656"/>
              <a:gd name="adj2" fmla="val 15116"/>
              <a:gd name="adj3" fmla="val 16667"/>
            </a:avLst>
          </a:prstGeom>
          <a:ln>
            <a:headEnd/>
            <a:tailEnd/>
          </a:ln>
        </p:spPr>
        <p:style>
          <a:lnRef idx="1">
            <a:schemeClr val="accent6"/>
          </a:lnRef>
          <a:fillRef idx="2">
            <a:schemeClr val="accent6"/>
          </a:fillRef>
          <a:effectRef idx="1">
            <a:schemeClr val="accent6"/>
          </a:effectRef>
          <a:fontRef idx="minor">
            <a:schemeClr val="dk1"/>
          </a:fontRef>
        </p:style>
        <p:txBody>
          <a:bodyPr lIns="91284" tIns="45639" rIns="91284" bIns="45639"/>
          <a:lstStyle/>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地域包括診療料等を算定する医療機関</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について、初診料に一定の加算</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地域包括診療料等の施設基準や小児か</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かりつけ診療料の算定要件の緩和等、</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endParaRPr>
          </a:p>
          <a:p>
            <a:pPr marL="0" marR="0" lvl="0" indent="0" algn="l" defTabSz="91285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メイリオ" panose="020B0604030504040204" pitchFamily="50" charset="-128"/>
              </a:rPr>
              <a:t>かかりつけ医機能の評価の拡充</a:t>
            </a:r>
          </a:p>
        </p:txBody>
      </p:sp>
      <p:sp>
        <p:nvSpPr>
          <p:cNvPr id="37" name="テキスト ボックス 36"/>
          <p:cNvSpPr txBox="1"/>
          <p:nvPr/>
        </p:nvSpPr>
        <p:spPr>
          <a:xfrm>
            <a:off x="6227140" y="2955502"/>
            <a:ext cx="3300904" cy="307777"/>
          </a:xfrm>
          <a:prstGeom prst="rect">
            <a:avLst/>
          </a:prstGeom>
          <a:ln/>
        </p:spPr>
        <p:style>
          <a:lnRef idx="1">
            <a:schemeClr val="accent6"/>
          </a:lnRef>
          <a:fillRef idx="2">
            <a:schemeClr val="accent6"/>
          </a:fillRef>
          <a:effectRef idx="1">
            <a:schemeClr val="accent6"/>
          </a:effectRef>
          <a:fontRef idx="minor">
            <a:schemeClr val="dk1"/>
          </a:fontRef>
        </p:style>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平成</a:t>
            </a:r>
            <a:r>
              <a:rPr kumimoji="1"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30</a:t>
            </a: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年度診療報酬改定での主な対応</a:t>
            </a:r>
          </a:p>
        </p:txBody>
      </p:sp>
      <p:sp>
        <p:nvSpPr>
          <p:cNvPr id="45" name="Rectangle 2"/>
          <p:cNvSpPr txBox="1">
            <a:spLocks noChangeArrowheads="1"/>
          </p:cNvSpPr>
          <p:nvPr/>
        </p:nvSpPr>
        <p:spPr>
          <a:xfrm>
            <a:off x="175100" y="0"/>
            <a:ext cx="9536573" cy="591390"/>
          </a:xfrm>
          <a:prstGeom prst="rect">
            <a:avLst/>
          </a:prstGeom>
          <a:solidFill>
            <a:schemeClr val="tx2">
              <a:lumMod val="40000"/>
              <a:lumOff val="60000"/>
            </a:schemeClr>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ja-JP" altLang="en-US" sz="2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外来医療の今後の方向性（イメージ）</a:t>
            </a:r>
          </a:p>
        </p:txBody>
      </p:sp>
      <p:sp>
        <p:nvSpPr>
          <p:cNvPr id="40"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3719403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図 44"/>
          <p:cNvPicPr>
            <a:picLocks noChangeAspect="1"/>
          </p:cNvPicPr>
          <p:nvPr/>
        </p:nvPicPr>
        <p:blipFill>
          <a:blip r:embed="rId3"/>
          <a:stretch>
            <a:fillRect/>
          </a:stretch>
        </p:blipFill>
        <p:spPr>
          <a:xfrm>
            <a:off x="4102772" y="2772136"/>
            <a:ext cx="1749894" cy="1478673"/>
          </a:xfrm>
          <a:prstGeom prst="rect">
            <a:avLst/>
          </a:prstGeom>
        </p:spPr>
      </p:pic>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かかりつけ医機能に係る評価の充実</a:t>
            </a:r>
          </a:p>
        </p:txBody>
      </p:sp>
      <p:sp>
        <p:nvSpPr>
          <p:cNvPr id="26" name="角丸四角形 25"/>
          <p:cNvSpPr/>
          <p:nvPr/>
        </p:nvSpPr>
        <p:spPr>
          <a:xfrm>
            <a:off x="5313040" y="1029504"/>
            <a:ext cx="4500000" cy="972000"/>
          </a:xfrm>
          <a:prstGeom prst="round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かかりつけ医と他の医療機関との連携の強化</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紹介元のかかりつけ医機能を有する医療機関等からの求めに応じて、患者の同意を得て、診療情報の提供を行った場合の評価を新設</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0" name="角丸四角形 29"/>
          <p:cNvSpPr/>
          <p:nvPr/>
        </p:nvSpPr>
        <p:spPr>
          <a:xfrm>
            <a:off x="151207" y="1016367"/>
            <a:ext cx="4500000" cy="972000"/>
          </a:xfrm>
          <a:prstGeom prst="roundRect">
            <a:avLst>
              <a:gd name="adj" fmla="val 12035"/>
            </a:avLst>
          </a:prstGeom>
          <a:no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治療と仕事の両立に向けた支援の充実</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算定要件の見直し</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対象疾患の拡大</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3" name="左右矢印 22"/>
          <p:cNvSpPr/>
          <p:nvPr/>
        </p:nvSpPr>
        <p:spPr>
          <a:xfrm rot="900000">
            <a:off x="2670730" y="3105008"/>
            <a:ext cx="1296000" cy="396000"/>
          </a:xfrm>
          <a:prstGeom prst="leftRightArrow">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テキスト ボックス 30"/>
          <p:cNvSpPr txBox="1"/>
          <p:nvPr/>
        </p:nvSpPr>
        <p:spPr>
          <a:xfrm>
            <a:off x="2670730" y="2308944"/>
            <a:ext cx="12960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sp>
        <p:nvSpPr>
          <p:cNvPr id="27" name="テキスト ボックス 26"/>
          <p:cNvSpPr txBox="1"/>
          <p:nvPr/>
        </p:nvSpPr>
        <p:spPr>
          <a:xfrm>
            <a:off x="5996982" y="2308944"/>
            <a:ext cx="1287727"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sp>
        <p:nvSpPr>
          <p:cNvPr id="40" name="左右矢印 39"/>
          <p:cNvSpPr/>
          <p:nvPr/>
        </p:nvSpPr>
        <p:spPr>
          <a:xfrm rot="-900000">
            <a:off x="5988709" y="3105008"/>
            <a:ext cx="1296000" cy="396000"/>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角丸四角形 43"/>
          <p:cNvSpPr/>
          <p:nvPr/>
        </p:nvSpPr>
        <p:spPr>
          <a:xfrm>
            <a:off x="2757256" y="4252852"/>
            <a:ext cx="4500000" cy="1296000"/>
          </a:xfrm>
          <a:prstGeom prst="roundRect">
            <a:avLst>
              <a:gd name="adj" fmla="val 13632"/>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かかりつけ医機能に係る評価の見直し</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機能強化加算の要件見直し</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地域包括診療加算の施設基準の緩和</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小児かかりつけ診療料の対象年齢拡大</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pSp>
        <p:nvGrpSpPr>
          <p:cNvPr id="52" name="グループ化 51"/>
          <p:cNvGrpSpPr/>
          <p:nvPr/>
        </p:nvGrpSpPr>
        <p:grpSpPr>
          <a:xfrm>
            <a:off x="491016" y="2120244"/>
            <a:ext cx="1930641" cy="998440"/>
            <a:chOff x="151207" y="2214845"/>
            <a:chExt cx="1930641" cy="998440"/>
          </a:xfrm>
        </p:grpSpPr>
        <p:pic>
          <p:nvPicPr>
            <p:cNvPr id="48" name="図 47"/>
            <p:cNvPicPr>
              <a:picLocks noChangeAspect="1"/>
            </p:cNvPicPr>
            <p:nvPr/>
          </p:nvPicPr>
          <p:blipFill>
            <a:blip r:embed="rId4"/>
            <a:stretch>
              <a:fillRect/>
            </a:stretch>
          </p:blipFill>
          <p:spPr>
            <a:xfrm>
              <a:off x="1395105" y="2420889"/>
              <a:ext cx="686743" cy="792396"/>
            </a:xfrm>
            <a:prstGeom prst="rect">
              <a:avLst/>
            </a:prstGeom>
          </p:spPr>
        </p:pic>
        <p:pic>
          <p:nvPicPr>
            <p:cNvPr id="49" name="図 48"/>
            <p:cNvPicPr>
              <a:picLocks noChangeAspect="1"/>
            </p:cNvPicPr>
            <p:nvPr/>
          </p:nvPicPr>
          <p:blipFill>
            <a:blip r:embed="rId5"/>
            <a:stretch>
              <a:fillRect/>
            </a:stretch>
          </p:blipFill>
          <p:spPr>
            <a:xfrm>
              <a:off x="151207" y="2214845"/>
              <a:ext cx="818746" cy="998439"/>
            </a:xfrm>
            <a:prstGeom prst="rect">
              <a:avLst/>
            </a:prstGeom>
          </p:spPr>
        </p:pic>
        <p:pic>
          <p:nvPicPr>
            <p:cNvPr id="50" name="図 49"/>
            <p:cNvPicPr>
              <a:picLocks noChangeAspect="1"/>
            </p:cNvPicPr>
            <p:nvPr/>
          </p:nvPicPr>
          <p:blipFill>
            <a:blip r:embed="rId6"/>
            <a:stretch>
              <a:fillRect/>
            </a:stretch>
          </p:blipFill>
          <p:spPr>
            <a:xfrm>
              <a:off x="1025404" y="2420888"/>
              <a:ext cx="314250" cy="792396"/>
            </a:xfrm>
            <a:prstGeom prst="rect">
              <a:avLst/>
            </a:prstGeom>
          </p:spPr>
        </p:pic>
      </p:grpSp>
      <p:pic>
        <p:nvPicPr>
          <p:cNvPr id="53" name="図 52"/>
          <p:cNvPicPr>
            <a:picLocks noChangeAspect="1"/>
          </p:cNvPicPr>
          <p:nvPr/>
        </p:nvPicPr>
        <p:blipFill>
          <a:blip r:embed="rId7"/>
          <a:stretch>
            <a:fillRect/>
          </a:stretch>
        </p:blipFill>
        <p:spPr>
          <a:xfrm>
            <a:off x="1203991" y="3789040"/>
            <a:ext cx="504690" cy="890951"/>
          </a:xfrm>
          <a:prstGeom prst="rect">
            <a:avLst/>
          </a:prstGeom>
        </p:spPr>
      </p:pic>
      <p:sp>
        <p:nvSpPr>
          <p:cNvPr id="51" name="左右矢印 50"/>
          <p:cNvSpPr/>
          <p:nvPr/>
        </p:nvSpPr>
        <p:spPr>
          <a:xfrm rot="5400000">
            <a:off x="1240466" y="3240118"/>
            <a:ext cx="431741" cy="430210"/>
          </a:xfrm>
          <a:prstGeom prst="leftRightArrow">
            <a:avLst>
              <a:gd name="adj1" fmla="val 47050"/>
              <a:gd name="adj2" fmla="val 29336"/>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151207" y="5705027"/>
            <a:ext cx="9661833" cy="1081973"/>
          </a:xfrm>
          <a:prstGeom prst="roundRect">
            <a:avLst>
              <a:gd name="adj" fmla="val 10492"/>
            </a:avLst>
          </a:prstGeom>
          <a:noFill/>
          <a:ln w="28575">
            <a:solidFill>
              <a:schemeClr val="accent6"/>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（参考１）継続的な診療に係る評価の見直し</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生活習慣病管理料の要件見直し</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婦人科特定疾患に対する継続的な医学管理の評価の新設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（参考２）外来医療の機能分化の推進</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85725" marR="0" lvl="0" indent="-857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紹介状なしで一定規模以上の病院を受診した際の定額負担の対象範囲の拡大</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6" name="正方形/長方形 55"/>
          <p:cNvSpPr/>
          <p:nvPr/>
        </p:nvSpPr>
        <p:spPr>
          <a:xfrm>
            <a:off x="325233" y="2011558"/>
            <a:ext cx="2262207" cy="2785594"/>
          </a:xfrm>
          <a:prstGeom prst="rect">
            <a:avLst/>
          </a:prstGeom>
          <a:noFill/>
          <a:ln w="1905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8" name="図 57"/>
          <p:cNvPicPr>
            <a:picLocks noChangeAspect="1"/>
          </p:cNvPicPr>
          <p:nvPr/>
        </p:nvPicPr>
        <p:blipFill>
          <a:blip r:embed="rId8"/>
          <a:stretch>
            <a:fillRect/>
          </a:stretch>
        </p:blipFill>
        <p:spPr>
          <a:xfrm>
            <a:off x="7689304" y="2132856"/>
            <a:ext cx="1560036" cy="1484512"/>
          </a:xfrm>
          <a:prstGeom prst="rect">
            <a:avLst/>
          </a:prstGeom>
        </p:spPr>
      </p:pic>
      <p:pic>
        <p:nvPicPr>
          <p:cNvPr id="59" name="Picture 10"/>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rot="1697894">
            <a:off x="1366046" y="3310471"/>
            <a:ext cx="180578" cy="269868"/>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6" name="図 65"/>
          <p:cNvPicPr>
            <a:picLocks noChangeAspect="1"/>
          </p:cNvPicPr>
          <p:nvPr/>
        </p:nvPicPr>
        <p:blipFill>
          <a:blip r:embed="rId10"/>
          <a:stretch>
            <a:fillRect/>
          </a:stretch>
        </p:blipFill>
        <p:spPr>
          <a:xfrm>
            <a:off x="6524213" y="5756812"/>
            <a:ext cx="670655" cy="736063"/>
          </a:xfrm>
          <a:prstGeom prst="rect">
            <a:avLst/>
          </a:prstGeom>
        </p:spPr>
      </p:pic>
      <p:pic>
        <p:nvPicPr>
          <p:cNvPr id="67" name="図 66"/>
          <p:cNvPicPr>
            <a:picLocks noChangeAspect="1"/>
          </p:cNvPicPr>
          <p:nvPr/>
        </p:nvPicPr>
        <p:blipFill>
          <a:blip r:embed="rId11"/>
          <a:stretch>
            <a:fillRect/>
          </a:stretch>
        </p:blipFill>
        <p:spPr>
          <a:xfrm>
            <a:off x="7258920" y="5943472"/>
            <a:ext cx="359743" cy="396968"/>
          </a:xfrm>
          <a:prstGeom prst="rect">
            <a:avLst/>
          </a:prstGeom>
        </p:spPr>
      </p:pic>
      <p:pic>
        <p:nvPicPr>
          <p:cNvPr id="68" name="図 67"/>
          <p:cNvPicPr>
            <a:picLocks noChangeAspect="1"/>
          </p:cNvPicPr>
          <p:nvPr/>
        </p:nvPicPr>
        <p:blipFill>
          <a:blip r:embed="rId12"/>
          <a:stretch>
            <a:fillRect/>
          </a:stretch>
        </p:blipFill>
        <p:spPr>
          <a:xfrm>
            <a:off x="6183711" y="5905201"/>
            <a:ext cx="276450" cy="276717"/>
          </a:xfrm>
          <a:prstGeom prst="rect">
            <a:avLst/>
          </a:prstGeom>
        </p:spPr>
      </p:pic>
      <p:pic>
        <p:nvPicPr>
          <p:cNvPr id="69" name="図 6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131364" y="6021288"/>
            <a:ext cx="1246739" cy="702330"/>
          </a:xfrm>
          <a:prstGeom prst="rect">
            <a:avLst/>
          </a:prstGeom>
        </p:spPr>
      </p:pic>
      <p:sp>
        <p:nvSpPr>
          <p:cNvPr id="25" name="スライド番号プレースホルダー 2">
            <a:extLst>
              <a:ext uri="{FF2B5EF4-FFF2-40B4-BE49-F238E27FC236}">
                <a16:creationId xmlns:a16="http://schemas.microsoft.com/office/drawing/2014/main" id="{73EB02D1-B5AC-445B-A8BD-FA9351E581E9}"/>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0668281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5396924" y="1955165"/>
            <a:ext cx="3904179" cy="1263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以下のいずれか１つを満していること。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時間外対応加算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１、２又は３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の届出を行っていること。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常勤換算２名以上の医師が配置されており、うち１名以上が常勤の医師であること。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在宅療養支援診療所であること。</a:t>
            </a:r>
          </a:p>
        </p:txBody>
      </p:sp>
      <p:graphicFrame>
        <p:nvGraphicFramePr>
          <p:cNvPr id="13" name="表 12"/>
          <p:cNvGraphicFramePr>
            <a:graphicFrameLocks noGrp="1"/>
          </p:cNvGraphicFramePr>
          <p:nvPr>
            <p:extLst>
              <p:ext uri="{D42A27DB-BD31-4B8C-83A1-F6EECF244321}">
                <p14:modId xmlns:p14="http://schemas.microsoft.com/office/powerpoint/2010/main" val="4292690692"/>
              </p:ext>
            </p:extLst>
          </p:nvPr>
        </p:nvGraphicFramePr>
        <p:xfrm>
          <a:off x="794024" y="3681084"/>
          <a:ext cx="8507079" cy="2793948"/>
        </p:xfrm>
        <a:graphic>
          <a:graphicData uri="http://schemas.openxmlformats.org/drawingml/2006/table">
            <a:tbl>
              <a:tblPr firstRow="1" bandRow="1">
                <a:tableStyleId>{5C22544A-7EE6-4342-B048-85BDC9FD1C3A}</a:tableStyleId>
              </a:tblPr>
              <a:tblGrid>
                <a:gridCol w="2558818">
                  <a:extLst>
                    <a:ext uri="{9D8B030D-6E8A-4147-A177-3AD203B41FA5}">
                      <a16:colId xmlns:a16="http://schemas.microsoft.com/office/drawing/2014/main" val="2645707166"/>
                    </a:ext>
                  </a:extLst>
                </a:gridCol>
                <a:gridCol w="2558818">
                  <a:extLst>
                    <a:ext uri="{9D8B030D-6E8A-4147-A177-3AD203B41FA5}">
                      <a16:colId xmlns:a16="http://schemas.microsoft.com/office/drawing/2014/main" val="4214175306"/>
                    </a:ext>
                  </a:extLst>
                </a:gridCol>
                <a:gridCol w="3389443">
                  <a:extLst>
                    <a:ext uri="{9D8B030D-6E8A-4147-A177-3AD203B41FA5}">
                      <a16:colId xmlns:a16="http://schemas.microsoft.com/office/drawing/2014/main" val="3368642231"/>
                    </a:ext>
                  </a:extLst>
                </a:gridCol>
              </a:tblGrid>
              <a:tr h="262936">
                <a:tc>
                  <a:txBody>
                    <a:bodyPr/>
                    <a:lstStyle/>
                    <a:p>
                      <a:pPr algn="ctr"/>
                      <a:r>
                        <a:rPr kumimoji="1" lang="ja-JP" altLang="en-US" sz="1100" dirty="0"/>
                        <a:t>時間外対応加算１</a:t>
                      </a:r>
                    </a:p>
                  </a:txBody>
                  <a:tcPr marL="84406" marR="84406" marT="42203" marB="42203" anchor="ctr"/>
                </a:tc>
                <a:tc>
                  <a:txBody>
                    <a:bodyPr/>
                    <a:lstStyle/>
                    <a:p>
                      <a:pPr algn="ctr"/>
                      <a:r>
                        <a:rPr kumimoji="1" lang="ja-JP" altLang="en-US" sz="1100" dirty="0"/>
                        <a:t>時間外対応加算２</a:t>
                      </a:r>
                    </a:p>
                  </a:txBody>
                  <a:tcPr marL="84406" marR="84406" marT="42203" marB="42203" anchor="ctr"/>
                </a:tc>
                <a:tc>
                  <a:txBody>
                    <a:bodyPr/>
                    <a:lstStyle/>
                    <a:p>
                      <a:pPr algn="ctr"/>
                      <a:r>
                        <a:rPr kumimoji="1" lang="ja-JP" altLang="en-US" sz="1100" dirty="0"/>
                        <a:t>時間外対応加算３</a:t>
                      </a:r>
                    </a:p>
                  </a:txBody>
                  <a:tcPr marL="84406" marR="84406" marT="42203" marB="42203" anchor="ctr"/>
                </a:tc>
                <a:extLst>
                  <a:ext uri="{0D108BD9-81ED-4DB2-BD59-A6C34878D82A}">
                    <a16:rowId xmlns:a16="http://schemas.microsoft.com/office/drawing/2014/main" val="3297143979"/>
                  </a:ext>
                </a:extLst>
              </a:tr>
              <a:tr h="365760">
                <a:tc gridSpan="3">
                  <a:txBody>
                    <a:bodyPr/>
                    <a:lstStyle/>
                    <a:p>
                      <a:pPr marL="126000" indent="-126000"/>
                      <a:r>
                        <a:rPr kumimoji="1" lang="ja-JP" altLang="en-US" sz="1200" dirty="0"/>
                        <a:t>○　</a:t>
                      </a:r>
                      <a:r>
                        <a:rPr kumimoji="1" lang="ja-JP" altLang="en-US" sz="1200" u="sng" dirty="0"/>
                        <a:t>標榜時間外において、患者からの電話等による問い合わせに応じる体制を整備する</a:t>
                      </a:r>
                      <a:r>
                        <a:rPr kumimoji="1" lang="ja-JP" altLang="en-US" sz="1200" dirty="0"/>
                        <a:t>とともに、</a:t>
                      </a:r>
                      <a:r>
                        <a:rPr kumimoji="1" lang="ja-JP" altLang="en-US" sz="1200" u="sng" dirty="0"/>
                        <a:t>対応者、緊急時の対応体制、連絡先等について、院内掲示、連絡先を記載した文書の配布、診察券への記載等の方法により患者に対し周知している</a:t>
                      </a:r>
                      <a:r>
                        <a:rPr kumimoji="1" lang="ja-JP" altLang="en-US" sz="1200" dirty="0"/>
                        <a:t>こと。</a:t>
                      </a:r>
                    </a:p>
                  </a:txBody>
                  <a:tcPr marL="84406" marR="84406" marT="42203" marB="42203"/>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771571029"/>
                  </a:ext>
                </a:extLst>
              </a:tr>
              <a:tr h="1856935">
                <a:tc>
                  <a:txBody>
                    <a:bodyPr/>
                    <a:lstStyle/>
                    <a:p>
                      <a:pPr marL="126000" indent="-126000"/>
                      <a:r>
                        <a:rPr kumimoji="1" lang="ja-JP" altLang="en-US" sz="1200" dirty="0"/>
                        <a:t>○　診療所を継続的に受診している患者からの電話等による問い合わせに対し、</a:t>
                      </a:r>
                      <a:r>
                        <a:rPr kumimoji="1" lang="ja-JP" altLang="en-US" sz="1200" b="1" u="sng" dirty="0">
                          <a:solidFill>
                            <a:srgbClr val="0070C0"/>
                          </a:solidFill>
                        </a:rPr>
                        <a:t>原則として当該診療所において、常時対応</a:t>
                      </a:r>
                      <a:r>
                        <a:rPr kumimoji="1" lang="ja-JP" altLang="en-US" sz="1200" b="1" u="sng" dirty="0"/>
                        <a:t>できる体制</a:t>
                      </a:r>
                      <a:r>
                        <a:rPr kumimoji="1" lang="ja-JP" altLang="en-US" sz="1200" dirty="0"/>
                        <a:t>がとられていること。</a:t>
                      </a:r>
                    </a:p>
                  </a:txBody>
                  <a:tcPr marL="84406" marR="84406" marT="42203" marB="42203"/>
                </a:tc>
                <a:tc>
                  <a:txBody>
                    <a:bodyPr/>
                    <a:lstStyle/>
                    <a:p>
                      <a:pPr marL="126000" indent="-126000"/>
                      <a:r>
                        <a:rPr kumimoji="1" lang="ja-JP" altLang="en-US" sz="1200" dirty="0"/>
                        <a:t>○　診療所を継続的に受診している患者からの電話等による問い合わせに対し、</a:t>
                      </a:r>
                      <a:r>
                        <a:rPr kumimoji="1" lang="ja-JP" altLang="en-US" sz="1200" b="1" u="sng" dirty="0">
                          <a:solidFill>
                            <a:srgbClr val="0070C0"/>
                          </a:solidFill>
                        </a:rPr>
                        <a:t>標榜時間外の夜間の数時間は、原則として当該診療所において対応</a:t>
                      </a:r>
                      <a:r>
                        <a:rPr kumimoji="1" lang="ja-JP" altLang="en-US" sz="1200" b="1" u="sng" dirty="0"/>
                        <a:t>できる体制</a:t>
                      </a:r>
                      <a:r>
                        <a:rPr kumimoji="1" lang="ja-JP" altLang="en-US" sz="1200" dirty="0"/>
                        <a:t>がとられていること。</a:t>
                      </a:r>
                      <a:endParaRPr kumimoji="1" lang="en-US" altLang="ja-JP" sz="1200" dirty="0"/>
                    </a:p>
                    <a:p>
                      <a:pPr marL="126000" indent="-126000"/>
                      <a:endParaRPr kumimoji="1" lang="ja-JP" altLang="en-US" sz="1200" dirty="0"/>
                    </a:p>
                    <a:p>
                      <a:pPr marL="126000" indent="-126000">
                        <a:spcBef>
                          <a:spcPts val="600"/>
                        </a:spcBef>
                      </a:pPr>
                      <a:r>
                        <a:rPr kumimoji="1" lang="en-US" altLang="ja-JP" sz="1050" dirty="0"/>
                        <a:t>※</a:t>
                      </a:r>
                      <a:r>
                        <a:rPr kumimoji="1" lang="ja-JP" altLang="en-US" sz="1050" dirty="0"/>
                        <a:t>　</a:t>
                      </a:r>
                      <a:r>
                        <a:rPr kumimoji="1" lang="ja-JP" altLang="en-US" sz="1050" u="sng" dirty="0"/>
                        <a:t>休診日、深夜及び休日等においては、留守番電話等により、地域の救急医療機関等の連絡先の案内を行う</a:t>
                      </a:r>
                      <a:r>
                        <a:rPr kumimoji="1" lang="ja-JP" altLang="en-US" sz="1050" dirty="0"/>
                        <a:t>など、対応に配慮すること。</a:t>
                      </a:r>
                    </a:p>
                  </a:txBody>
                  <a:tcPr marL="84406" marR="84406" marT="42203" marB="42203"/>
                </a:tc>
                <a:tc>
                  <a:txBody>
                    <a:bodyPr/>
                    <a:lstStyle/>
                    <a:p>
                      <a:pPr marL="126000" indent="-126000"/>
                      <a:r>
                        <a:rPr kumimoji="1" lang="ja-JP" altLang="en-US" sz="1200" dirty="0"/>
                        <a:t>○　診療所（連携している診療所を含む。）を継続的に受診している患者からの電話等による問い合わせに対し、</a:t>
                      </a:r>
                      <a:r>
                        <a:rPr kumimoji="1" lang="ja-JP" altLang="en-US" sz="1200" b="1" u="sng" dirty="0">
                          <a:solidFill>
                            <a:srgbClr val="0070C0"/>
                          </a:solidFill>
                        </a:rPr>
                        <a:t>複数の診療所による連携</a:t>
                      </a:r>
                      <a:r>
                        <a:rPr kumimoji="1" lang="ja-JP" altLang="en-US" sz="1200" b="1" u="sng" dirty="0"/>
                        <a:t>により対応する体制</a:t>
                      </a:r>
                      <a:r>
                        <a:rPr kumimoji="1" lang="ja-JP" altLang="en-US" sz="1200" dirty="0"/>
                        <a:t>がとられていること。</a:t>
                      </a:r>
                    </a:p>
                    <a:p>
                      <a:pPr marL="126000" indent="-126000"/>
                      <a:r>
                        <a:rPr kumimoji="1" lang="ja-JP" altLang="en-US" sz="1200" dirty="0"/>
                        <a:t>○　</a:t>
                      </a:r>
                      <a:r>
                        <a:rPr kumimoji="1" lang="ja-JP" altLang="en-US" sz="1200" b="1" u="sng" dirty="0">
                          <a:solidFill>
                            <a:srgbClr val="0070C0"/>
                          </a:solidFill>
                        </a:rPr>
                        <a:t>当番日については、標榜時間外の夜間の数時間は、原則として当該診療所において対応</a:t>
                      </a:r>
                      <a:r>
                        <a:rPr kumimoji="1" lang="ja-JP" altLang="en-US" sz="1200" b="1" u="sng" dirty="0"/>
                        <a:t>できる体制</a:t>
                      </a:r>
                      <a:r>
                        <a:rPr kumimoji="1" lang="ja-JP" altLang="en-US" sz="1200" dirty="0"/>
                        <a:t>がとられていること。</a:t>
                      </a:r>
                    </a:p>
                    <a:p>
                      <a:pPr marL="126000" indent="-126000">
                        <a:spcBef>
                          <a:spcPts val="600"/>
                        </a:spcBef>
                      </a:pPr>
                      <a:r>
                        <a:rPr kumimoji="1" lang="en-US" altLang="ja-JP" sz="1050" dirty="0"/>
                        <a:t>※</a:t>
                      </a:r>
                      <a:r>
                        <a:rPr kumimoji="1" lang="ja-JP" altLang="en-US" sz="1050" dirty="0"/>
                        <a:t>　</a:t>
                      </a:r>
                      <a:r>
                        <a:rPr kumimoji="1" lang="ja-JP" altLang="en-US" sz="1050" u="sng" dirty="0"/>
                        <a:t>当番日以外の日、深夜及び休日等においては、留守番電話等により、当番の診療所や地域の救急医療機関等の案内を行う</a:t>
                      </a:r>
                      <a:r>
                        <a:rPr kumimoji="1" lang="ja-JP" altLang="en-US" sz="1050" dirty="0"/>
                        <a:t>など、対応に配慮すること。</a:t>
                      </a:r>
                    </a:p>
                  </a:txBody>
                  <a:tcPr marL="84406" marR="84406" marT="42203" marB="42203"/>
                </a:tc>
                <a:extLst>
                  <a:ext uri="{0D108BD9-81ED-4DB2-BD59-A6C34878D82A}">
                    <a16:rowId xmlns:a16="http://schemas.microsoft.com/office/drawing/2014/main" val="1388823082"/>
                  </a:ext>
                </a:extLst>
              </a:tr>
            </a:tbl>
          </a:graphicData>
        </a:graphic>
      </p:graphicFrame>
      <p:sp>
        <p:nvSpPr>
          <p:cNvPr id="2" name="正方形/長方形 1"/>
          <p:cNvSpPr/>
          <p:nvPr/>
        </p:nvSpPr>
        <p:spPr>
          <a:xfrm>
            <a:off x="272480" y="937342"/>
            <a:ext cx="9289032" cy="566001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外来における継続的かつ全人的な医療の実施を推進する観点から、地域包括診療加算の施設基準のうち時間外の対応に係る要件について、</a:t>
            </a:r>
            <a:r>
              <a:rPr kumimoji="1" lang="ja-JP" altLang="en-US"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時間外対応加算３の届出でもよい</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時間外対応加算　施設基準（抜粋）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8" y="1762409"/>
            <a:ext cx="368444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8" y="2041584"/>
            <a:ext cx="3684441" cy="11928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以下のいずれか１つを満していること。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時間外対応加算１又は２の届出を行っていること。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常勤換算２名以上の医師が配置されており、うち１名以上が常勤の医師であること。</a:t>
            </a:r>
          </a:p>
          <a:p>
            <a:pPr marL="265853" marR="0" lvl="0" indent="-132926"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在宅療養支援診療所であること。</a:t>
            </a:r>
          </a:p>
        </p:txBody>
      </p:sp>
      <p:sp>
        <p:nvSpPr>
          <p:cNvPr id="9" name="正方形/長方形 8"/>
          <p:cNvSpPr/>
          <p:nvPr/>
        </p:nvSpPr>
        <p:spPr>
          <a:xfrm>
            <a:off x="5396925" y="1739432"/>
            <a:ext cx="3804546" cy="29908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48512" y="2015541"/>
            <a:ext cx="408843" cy="940943"/>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25270" y="1825186"/>
            <a:ext cx="509965" cy="515461"/>
          </a:xfrm>
          <a:prstGeom prst="rect">
            <a:avLst/>
          </a:prstGeom>
        </p:spPr>
      </p:pic>
      <p:sp>
        <p:nvSpPr>
          <p:cNvPr id="17" name="楕円 16"/>
          <p:cNvSpPr/>
          <p:nvPr/>
        </p:nvSpPr>
        <p:spPr>
          <a:xfrm>
            <a:off x="7884121" y="1428400"/>
            <a:ext cx="1487258" cy="941820"/>
          </a:xfrm>
          <a:prstGeom prst="ellipse">
            <a:avLst/>
          </a:prstGeom>
          <a:solidFill>
            <a:schemeClr val="bg1">
              <a:alpha val="75000"/>
            </a:schemeClr>
          </a:solidFill>
          <a:ln w="12700">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44313" y="1594651"/>
            <a:ext cx="413709" cy="413709"/>
          </a:xfrm>
          <a:prstGeom prst="rect">
            <a:avLst/>
          </a:prstGeom>
        </p:spPr>
      </p:pic>
      <p:pic>
        <p:nvPicPr>
          <p:cNvPr id="14" name="図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90026" y="1933528"/>
            <a:ext cx="413709" cy="413709"/>
          </a:xfrm>
          <a:prstGeom prst="rect">
            <a:avLst/>
          </a:prstGeom>
        </p:spPr>
      </p:pic>
      <p:pic>
        <p:nvPicPr>
          <p:cNvPr id="15" name="図 1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770179" y="1522742"/>
            <a:ext cx="509965" cy="466618"/>
          </a:xfrm>
          <a:prstGeom prst="rect">
            <a:avLst/>
          </a:prstGeom>
        </p:spPr>
      </p:pic>
      <p:sp>
        <p:nvSpPr>
          <p:cNvPr id="18" name="Rectangle 2">
            <a:extLst>
              <a:ext uri="{FF2B5EF4-FFF2-40B4-BE49-F238E27FC236}">
                <a16:creationId xmlns:a16="http://schemas.microsoft.com/office/drawing/2014/main" id="{3D231D8D-F6D8-45E5-AB3E-1E0BECFD5339}"/>
              </a:ext>
            </a:extLst>
          </p:cNvPr>
          <p:cNvSpPr>
            <a:spLocks noChangeArrowheads="1"/>
          </p:cNvSpPr>
          <p:nvPr/>
        </p:nvSpPr>
        <p:spPr bwMode="auto">
          <a:xfrm>
            <a:off x="272480" y="42925"/>
            <a:ext cx="9517327" cy="44771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9" name="Rectangle 2">
            <a:extLst>
              <a:ext uri="{FF2B5EF4-FFF2-40B4-BE49-F238E27FC236}">
                <a16:creationId xmlns:a16="http://schemas.microsoft.com/office/drawing/2014/main" id="{0DFF6A46-3234-4498-8161-9C356CC20C45}"/>
              </a:ext>
            </a:extLst>
          </p:cNvPr>
          <p:cNvSpPr txBox="1">
            <a:spLocks noChangeArrowheads="1"/>
          </p:cNvSpPr>
          <p:nvPr/>
        </p:nvSpPr>
        <p:spPr>
          <a:xfrm>
            <a:off x="72444" y="526016"/>
            <a:ext cx="3944452"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（１）地域包括診療加算の要件緩和</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7907265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9" y="859294"/>
            <a:ext cx="9592213" cy="5522034"/>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600"/>
              </a:lnSpc>
              <a:spcBef>
                <a:spcPts val="60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地域包括診療加算１：２５点　、　加算２：１８点（１回につき）</a:t>
            </a:r>
            <a:endParaRPr kumimoji="1" lang="en-US" altLang="ja-JP"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対象患者は、</a:t>
            </a:r>
            <a:r>
              <a:rPr kumimoji="1" lang="ja-JP"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高血圧症、糖尿病、脂質異常症、認知症の４疾病のうち２つ以上（疑いは除く）を有する患者</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診療所</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で診療を行う対象疾病（上記４疾病のうち２つ）と重複しない対象疾病（上記４疾病のうち２つ）について他医療機関で診療を行う場合に限り、当該他医療機関でも当該診療料を算定可能とする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担当医を決めること。また、当該医師は、関係団体主催の研修を修了していること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当該点数を算定している場合は、</a:t>
            </a:r>
            <a:r>
              <a:rPr kumimoji="1" lang="ja-JP"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７剤投与の減算規定の対象外</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とする</a:t>
            </a: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④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下記のうち</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いずれか１つ</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時間外対応加算</a:t>
            </a:r>
            <a:r>
              <a:rPr kumimoji="1" lang="ja-JP" altLang="ja-JP" sz="1200" b="1" i="0" u="sng"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１</a:t>
            </a:r>
            <a:r>
              <a:rPr kumimoji="1" lang="ja-JP" altLang="en-US" sz="1200" b="1" i="0" u="sng"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、２又は３</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の</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届出を行っている</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常勤</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換算で２人以上の</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医師が</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配置され、</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そのうち１</a:t>
            </a:r>
            <a:r>
              <a:rPr kumimoji="1" lang="ja-JP"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人以上</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が常勤医師である</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在支診であること</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　療養上の指導、</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服薬管理</a:t>
            </a: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（医師の指示を受けた看護職員等が情報把握することも可能）、健康管理、介護保険に係る対応を行っていること</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⑥　患者の署名付の同意書を作成し診療録に添付（直近１年間に４回以上の受診歴がある患者は、診療の要点を説明していれば同意の省略可能）</a:t>
            </a:r>
            <a:endParaRPr kumimoji="1" lang="en-US" altLang="ja-JP" sz="1200" i="0"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　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［加算１］</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在宅医療の提供および当該患者に対し</a:t>
            </a:r>
            <a:r>
              <a:rPr kumimoji="1" lang="ja-JP" altLang="en-US"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２４時間の往診等の体制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を確保していること（強化型在支診（単独型）以外は連携医療機関の協力を得て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行うものを含む）</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以下のすべてを満たすこと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直近１年間に、当該診療所での継続的な外来診療を経て、往診、訪問診療を算定した患者数</a:t>
            </a:r>
            <a:r>
              <a:rPr kumimoji="1" lang="ja-JP" altLang="en-US" sz="1200" b="0" i="0" u="none" strike="noStrike" kern="1200" cap="none" spc="-4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（在支診：１０人以上、在支診以外：３人以上）</a:t>
            </a:r>
            <a:endParaRPr kumimoji="1" lang="en-US" altLang="ja-JP" sz="1200" b="0" i="0" u="none" strike="noStrike" kern="1200" cap="none" spc="-4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直近１か月に初診、再診、往診、訪問診療を実施した患者のうち、往診・訪問診療を実施した患者割合が７０％未満であること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［加算２］</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在宅医療の提供および当該患者に対し</a:t>
            </a:r>
            <a:r>
              <a:rPr kumimoji="1" lang="ja-JP" altLang="en-US" sz="1200" b="1" i="0" u="none"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２４時間の連絡体制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を確保していること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薬剤適正使用連携加算：３０点（１回）</a:t>
            </a: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以下のすべてを満たすこと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処方内容、薬歴等を入院・入所先に情報提供　イ</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入院・入所先から処方内容の照会に適切に対応</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ウ</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入院・入所先で減薬しており、減薬後の処方内容について退院・退所後１月以内に情報提供を受けている</a:t>
            </a: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ct val="2000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11" name="Rectangle 2"/>
          <p:cNvSpPr txBox="1">
            <a:spLocks noChangeArrowheads="1"/>
          </p:cNvSpPr>
          <p:nvPr/>
        </p:nvSpPr>
        <p:spPr>
          <a:xfrm>
            <a:off x="175096" y="253490"/>
            <a:ext cx="3629628"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地域包括診療加算（診療所）</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 name="テキスト ボックス 4">
            <a:extLst>
              <a:ext uri="{FF2B5EF4-FFF2-40B4-BE49-F238E27FC236}">
                <a16:creationId xmlns:a16="http://schemas.microsoft.com/office/drawing/2014/main" id="{A025A737-CC7C-4767-9007-8B1BDAB227A2}"/>
              </a:ext>
            </a:extLst>
          </p:cNvPr>
          <p:cNvSpPr txBox="1"/>
          <p:nvPr/>
        </p:nvSpPr>
        <p:spPr>
          <a:xfrm>
            <a:off x="4088904" y="328833"/>
            <a:ext cx="28083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16-18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719-720</a:t>
            </a:r>
          </a:p>
        </p:txBody>
      </p:sp>
    </p:spTree>
    <p:extLst>
      <p:ext uri="{BB962C8B-B14F-4D97-AF65-F5344CB8AC3E}">
        <p14:creationId xmlns:p14="http://schemas.microsoft.com/office/powerpoint/2010/main" val="177156855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65824" y="853456"/>
            <a:ext cx="9625941" cy="608061"/>
          </a:xfrm>
          <a:prstGeom prst="rect">
            <a:avLst/>
          </a:prstGeom>
          <a:noFill/>
          <a:ln w="9525">
            <a:no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前回改定で創設した機能強化加算：８０点については、かかりつけ医機能の普及を図る観点から、院内掲示等の情報提供に係る要件を見直す。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7" name="Picture 4" descr="お医者さんの顔イラスト４・ベテランの医師・ニッコリ"/>
          <p:cNvPicPr>
            <a:picLocks noChangeAspect="1" noChangeArrowheads="1"/>
          </p:cNvPicPr>
          <p:nvPr/>
        </p:nvPicPr>
        <p:blipFill>
          <a:blip r:embed="rId3" cstate="print"/>
          <a:srcRect/>
          <a:stretch>
            <a:fillRect/>
          </a:stretch>
        </p:blipFill>
        <p:spPr bwMode="auto">
          <a:xfrm>
            <a:off x="6046785" y="1153476"/>
            <a:ext cx="826751" cy="764927"/>
          </a:xfrm>
          <a:prstGeom prst="rect">
            <a:avLst/>
          </a:prstGeom>
          <a:noFill/>
        </p:spPr>
      </p:pic>
      <p:sp>
        <p:nvSpPr>
          <p:cNvPr id="2" name="テキスト ボックス 1"/>
          <p:cNvSpPr txBox="1"/>
          <p:nvPr/>
        </p:nvSpPr>
        <p:spPr>
          <a:xfrm>
            <a:off x="188368" y="1467710"/>
            <a:ext cx="5345155" cy="1200329"/>
          </a:xfrm>
          <a:prstGeom prst="rect">
            <a:avLst/>
          </a:prstGeom>
          <a:noFill/>
          <a:ln w="635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　　　</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包括診療加算、地域包括診療料、小児かかりつけ診療料、在宅時医学総合管理料（在宅療養支援診療所又は在宅療養支援病院に限る。）、施設入居時等医学総合管理料（在宅療養支援診療所又は在宅療養支援病院に限る。）を届け出をしている</a:t>
            </a:r>
            <a:r>
              <a:rPr kumimoji="1" lang="ja-JP" altLang="en-US"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保険医療機関（診療所又は </a:t>
            </a:r>
            <a:r>
              <a:rPr kumimoji="1" lang="en-US" altLang="ja-JP"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200</a:t>
            </a:r>
            <a:r>
              <a:rPr kumimoji="1" lang="ja-JP" altLang="en-US" sz="1200" b="1" i="0" u="sng" strike="noStrike" kern="1200" cap="none" spc="0" normalizeH="0" baseline="0" noProof="0" dirty="0">
                <a:ln>
                  <a:noFill/>
                </a:ln>
                <a:effectLst/>
                <a:uLnTx/>
                <a:uFillTx/>
                <a:latin typeface="ＭＳ Ｐゴシック"/>
                <a:ea typeface="ＭＳ Ｐゴシック" panose="020B0600070205080204" pitchFamily="50" charset="-128"/>
                <a:cs typeface="+mn-cs"/>
              </a:rPr>
              <a:t>床未満の保険医療機関に限る。）</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において、初診を行った場合に、所定の点数に加算する。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8" name="テキスト ボックス 37"/>
          <p:cNvSpPr txBox="1"/>
          <p:nvPr/>
        </p:nvSpPr>
        <p:spPr>
          <a:xfrm>
            <a:off x="5666224" y="1858817"/>
            <a:ext cx="409013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機能強化加算に係る院内掲示（例）</a:t>
            </a:r>
          </a:p>
        </p:txBody>
      </p:sp>
      <p:sp>
        <p:nvSpPr>
          <p:cNvPr id="22" name="Rectangle 36"/>
          <p:cNvSpPr>
            <a:spLocks noChangeArrowheads="1"/>
          </p:cNvSpPr>
          <p:nvPr/>
        </p:nvSpPr>
        <p:spPr bwMode="auto">
          <a:xfrm>
            <a:off x="114235" y="490214"/>
            <a:ext cx="3254589"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（２）機能強化加算の見直し</a:t>
            </a:r>
          </a:p>
        </p:txBody>
      </p:sp>
      <p:sp>
        <p:nvSpPr>
          <p:cNvPr id="23"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4" name="正方形/長方形 23"/>
          <p:cNvSpPr/>
          <p:nvPr/>
        </p:nvSpPr>
        <p:spPr>
          <a:xfrm>
            <a:off x="194325" y="2701892"/>
            <a:ext cx="5345155" cy="913070"/>
          </a:xfrm>
          <a:prstGeom prst="rect">
            <a:avLst/>
          </a:prstGeom>
          <a:ln w="9525">
            <a:solidFill>
              <a:schemeClr val="tx1"/>
            </a:solidFill>
            <a:prstDash val="dash"/>
          </a:ln>
        </p:spPr>
        <p:txBody>
          <a:bodyPr wrap="square">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医療機関の体制に対する評価であり</a:t>
            </a: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対象疾患、対象患者に</a:t>
            </a:r>
            <a:endParaRPr kumimoji="1" lang="en-US" altLang="ja-JP"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限定なく</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、初診料を算定する患者すべてに加算可能</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小児かかりつけ診療料届出医療機関で小児科外来診療料にも</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加算可能</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40" name="図 39" descr="doctor_illust07_02.gif"/>
          <p:cNvPicPr>
            <a:picLocks noChangeAspect="1"/>
          </p:cNvPicPr>
          <p:nvPr/>
        </p:nvPicPr>
        <p:blipFill>
          <a:blip r:embed="rId4" cstate="print"/>
          <a:stretch>
            <a:fillRect/>
          </a:stretch>
        </p:blipFill>
        <p:spPr>
          <a:xfrm>
            <a:off x="5512935" y="1177030"/>
            <a:ext cx="688787" cy="793099"/>
          </a:xfrm>
          <a:prstGeom prst="rect">
            <a:avLst/>
          </a:prstGeom>
        </p:spPr>
      </p:pic>
      <p:sp>
        <p:nvSpPr>
          <p:cNvPr id="41" name="スライド番号プレースホルダー 2"/>
          <p:cNvSpPr txBox="1">
            <a:spLocks/>
          </p:cNvSpPr>
          <p:nvPr/>
        </p:nvSpPr>
        <p:spPr>
          <a:xfrm>
            <a:off x="7711343"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3" name="四角形: メモ 2">
            <a:extLst>
              <a:ext uri="{FF2B5EF4-FFF2-40B4-BE49-F238E27FC236}">
                <a16:creationId xmlns:a16="http://schemas.microsoft.com/office/drawing/2014/main" id="{EACB3E66-EDF1-47A7-821C-B4316F75C99C}"/>
              </a:ext>
            </a:extLst>
          </p:cNvPr>
          <p:cNvSpPr/>
          <p:nvPr/>
        </p:nvSpPr>
        <p:spPr>
          <a:xfrm>
            <a:off x="5842273" y="2197371"/>
            <a:ext cx="3884898" cy="4237925"/>
          </a:xfrm>
          <a:prstGeom prst="foldedCorner">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a:extLst>
              <a:ext uri="{FF2B5EF4-FFF2-40B4-BE49-F238E27FC236}">
                <a16:creationId xmlns:a16="http://schemas.microsoft.com/office/drawing/2014/main" id="{920AECF1-3D4E-4A15-9443-918885274752}"/>
              </a:ext>
            </a:extLst>
          </p:cNvPr>
          <p:cNvSpPr/>
          <p:nvPr/>
        </p:nvSpPr>
        <p:spPr>
          <a:xfrm>
            <a:off x="5871454" y="1824759"/>
            <a:ext cx="3840221" cy="3000821"/>
          </a:xfrm>
          <a:prstGeom prst="rect">
            <a:avLst/>
          </a:prstGeom>
        </p:spPr>
        <p:txBody>
          <a:bodyPr wrap="square">
            <a:spAutoFit/>
          </a:bodyPr>
          <a:lstStyle/>
          <a:p>
            <a:pPr algn="ctr">
              <a:spcAft>
                <a:spcPts val="0"/>
              </a:spcAft>
            </a:pP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a:p>
            <a:pPr algn="ctr">
              <a:spcAft>
                <a:spcPts val="0"/>
              </a:spcAft>
            </a:pPr>
            <a:r>
              <a:rPr lang="en-US" altLang="ja-JP" sz="1600" kern="100" dirty="0">
                <a:latin typeface="HGSｺﾞｼｯｸM" panose="020B0600000000000000" pitchFamily="50" charset="-128"/>
                <a:ea typeface="游明朝" panose="02020400000000000000" pitchFamily="18" charset="-128"/>
                <a:cs typeface="Times New Roman" panose="02020603050405020304" pitchFamily="18" charset="0"/>
              </a:rPr>
              <a:t> </a:t>
            </a: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6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当院は「かかりつけ医」として、次のような</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取組を行っています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en-US" altLang="ja-JP" sz="1400" kern="100" dirty="0">
                <a:latin typeface="HGSｺﾞｼｯｸM" panose="020B0600000000000000" pitchFamily="50" charset="-128"/>
                <a:ea typeface="游明朝" panose="02020400000000000000" pitchFamily="18" charset="-128"/>
                <a:cs typeface="Times New Roman" panose="02020603050405020304" pitchFamily="18" charset="0"/>
              </a:rPr>
              <a:t> </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marL="203200" indent="-203200"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健康診断の結果に関する相談等、健康管理に関する相談に応じます。必要に応じ、専門</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の医師・</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医療機関をご紹介します。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保健・福祉サービスの利用に関するご相</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談に応じます。</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夜間・休日の問い合わせへの対応を行っ</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ています。</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marL="203200" indent="-203200" algn="just">
              <a:lnSpc>
                <a:spcPts val="1500"/>
              </a:lnSpc>
              <a:spcAft>
                <a:spcPts val="0"/>
              </a:spcAft>
            </a:pPr>
            <a:r>
              <a:rPr lang="ja-JP"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日本医師会かかりつけ医機能研修制度 応用研修会を修了しています。</a:t>
            </a:r>
            <a:endPar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endParaRPr>
          </a:p>
          <a:p>
            <a:pPr marL="203200" indent="-203200" algn="just">
              <a:lnSpc>
                <a:spcPts val="1500"/>
              </a:lnSpc>
              <a:spcAft>
                <a:spcPts val="0"/>
              </a:spcAft>
            </a:pPr>
            <a:r>
              <a:rPr lang="en-US" altLang="ja-JP" sz="14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400" kern="100" dirty="0">
                <a:latin typeface="游明朝" panose="02020400000000000000" pitchFamily="18" charset="-128"/>
                <a:ea typeface="HGSｺﾞｼｯｸM" panose="020B0600000000000000" pitchFamily="50" charset="-128"/>
                <a:cs typeface="Times New Roman" panose="02020603050405020304" pitchFamily="18" charset="0"/>
              </a:rPr>
              <a:t>　　●●医院</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45" name="図 44">
            <a:extLst>
              <a:ext uri="{FF2B5EF4-FFF2-40B4-BE49-F238E27FC236}">
                <a16:creationId xmlns:a16="http://schemas.microsoft.com/office/drawing/2014/main" id="{C5C68D28-609B-4FF8-B4B2-AEB39F3C9A82}"/>
              </a:ext>
            </a:extLst>
          </p:cNvPr>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55019" y="5456440"/>
            <a:ext cx="1058044" cy="1096208"/>
          </a:xfrm>
          <a:prstGeom prst="rect">
            <a:avLst/>
          </a:prstGeom>
          <a:noFill/>
          <a:ln>
            <a:noFill/>
          </a:ln>
        </p:spPr>
      </p:pic>
      <p:sp>
        <p:nvSpPr>
          <p:cNvPr id="46" name="正方形/長方形 45">
            <a:extLst>
              <a:ext uri="{FF2B5EF4-FFF2-40B4-BE49-F238E27FC236}">
                <a16:creationId xmlns:a16="http://schemas.microsoft.com/office/drawing/2014/main" id="{60CEA0B4-8486-401F-ABC7-19D93CD1FC18}"/>
              </a:ext>
            </a:extLst>
          </p:cNvPr>
          <p:cNvSpPr/>
          <p:nvPr/>
        </p:nvSpPr>
        <p:spPr>
          <a:xfrm>
            <a:off x="5834633" y="6173686"/>
            <a:ext cx="2505355" cy="261610"/>
          </a:xfrm>
          <a:prstGeom prst="rect">
            <a:avLst/>
          </a:prstGeom>
        </p:spPr>
        <p:txBody>
          <a:bodyPr wrap="square">
            <a:spAutoFit/>
          </a:bodyPr>
          <a:lstStyle/>
          <a:p>
            <a:pPr>
              <a:spcAft>
                <a:spcPts val="0"/>
              </a:spcAft>
            </a:pPr>
            <a:r>
              <a:rPr lang="ja-JP" altLang="en-US" sz="1100" kern="100" dirty="0">
                <a:latin typeface="游明朝" panose="02020400000000000000" pitchFamily="18" charset="-128"/>
                <a:ea typeface="HGSｺﾞｼｯｸM" panose="020B0600000000000000" pitchFamily="50" charset="-128"/>
                <a:cs typeface="Times New Roman" panose="02020603050405020304" pitchFamily="18" charset="0"/>
              </a:rPr>
              <a:t>☆</a:t>
            </a:r>
            <a:r>
              <a:rPr lang="en-US" altLang="ja-JP" sz="110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100" kern="100" dirty="0">
                <a:latin typeface="游明朝" panose="02020400000000000000" pitchFamily="18" charset="-128"/>
                <a:ea typeface="HGSｺﾞｼｯｸM" panose="020B0600000000000000" pitchFamily="50" charset="-128"/>
                <a:cs typeface="Times New Roman" panose="02020603050405020304" pitchFamily="18" charset="0"/>
              </a:rPr>
              <a:t>ご自由にお持ち帰りください ☆</a:t>
            </a:r>
            <a:endParaRPr lang="ja-JP" altLang="ja-JP" sz="11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47" name="テキスト ボックス 46">
            <a:extLst>
              <a:ext uri="{FF2B5EF4-FFF2-40B4-BE49-F238E27FC236}">
                <a16:creationId xmlns:a16="http://schemas.microsoft.com/office/drawing/2014/main" id="{A76789C2-64CE-4167-A92E-5E462927259E}"/>
              </a:ext>
            </a:extLst>
          </p:cNvPr>
          <p:cNvSpPr txBox="1"/>
          <p:nvPr/>
        </p:nvSpPr>
        <p:spPr>
          <a:xfrm>
            <a:off x="194325" y="4813859"/>
            <a:ext cx="5545314" cy="1938992"/>
          </a:xfrm>
          <a:prstGeom prst="rect">
            <a:avLst/>
          </a:prstGeom>
          <a:solidFill>
            <a:schemeClr val="bg1">
              <a:lumMod val="95000"/>
            </a:schemeClr>
          </a:solidFill>
          <a:ln w="6350">
            <a:solidFill>
              <a:schemeClr val="tx1"/>
            </a:solidFill>
            <a:prstDash val="solid"/>
          </a:ln>
        </p:spPr>
        <p:txBody>
          <a:bodyPr wrap="square" rtlCol="0">
            <a:spAutoFit/>
          </a:bodyPr>
          <a:lstStyle/>
          <a:p>
            <a:pPr marL="0" marR="0" lvl="0" indent="0" algn="l" defTabSz="914400" rtl="0" eaLnBrk="1" fontAlgn="auto" latinLnBrk="0" hangingPunct="1">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ea"/>
                <a:cs typeface="+mn-cs"/>
              </a:rPr>
              <a:t>［今回の改定内容］</a:t>
            </a:r>
            <a:endParaRPr kumimoji="1" lang="en-US" altLang="ja-JP" sz="1200" b="1" i="0" u="none"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１．地域におけるかかりつけ医機能として</a:t>
            </a:r>
            <a:r>
              <a:rPr lang="ja-JP" altLang="en-US" sz="1200" b="1" u="sng" dirty="0">
                <a:solidFill>
                  <a:srgbClr val="00B0F0"/>
                </a:solidFill>
                <a:latin typeface="+mn-ea"/>
              </a:rPr>
              <a:t>院内掲示する事項</a:t>
            </a:r>
            <a:r>
              <a:rPr lang="ja-JP" altLang="en-US" sz="1200" dirty="0">
                <a:solidFill>
                  <a:prstClr val="black"/>
                </a:solidFill>
                <a:latin typeface="+mn-ea"/>
              </a:rPr>
              <a:t>として、以下を追加　　　　</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　</a:t>
            </a:r>
            <a:r>
              <a:rPr lang="en-US" altLang="ja-JP" sz="1200" dirty="0">
                <a:solidFill>
                  <a:prstClr val="black"/>
                </a:solidFill>
                <a:latin typeface="+mn-ea"/>
              </a:rPr>
              <a:t>(1)</a:t>
            </a:r>
            <a:r>
              <a:rPr lang="ja-JP" altLang="en-US" sz="1200" dirty="0">
                <a:solidFill>
                  <a:prstClr val="black"/>
                </a:solidFill>
                <a:latin typeface="+mn-ea"/>
              </a:rPr>
              <a:t>必要に応じて、専門医、専門医療機関に紹介すること。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(2)</a:t>
            </a:r>
            <a:r>
              <a:rPr lang="ja-JP" altLang="en-US" sz="1200" dirty="0">
                <a:solidFill>
                  <a:prstClr val="black"/>
                </a:solidFill>
                <a:latin typeface="+mn-ea"/>
              </a:rPr>
              <a:t> 医療機能情報提供制度を利用して、かかりつけ医機能を有する医療機関等の</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医療機関を検索できること。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２．院内掲示する事項と同様の内容について、患者へ提供する。</a:t>
            </a:r>
            <a:r>
              <a:rPr lang="en-US" altLang="ja-JP" sz="1200" dirty="0">
                <a:solidFill>
                  <a:prstClr val="black"/>
                </a:solidFill>
                <a:latin typeface="+mn-ea"/>
              </a:rPr>
              <a:t>   </a:t>
            </a:r>
          </a:p>
          <a:p>
            <a:pPr marL="0" marR="0" lvl="0" indent="0" algn="l" defTabSz="914400" rtl="0" eaLnBrk="1" fontAlgn="auto" latinLnBrk="0" hangingPunct="1">
              <a:spcAft>
                <a:spcPts val="0"/>
              </a:spcAft>
              <a:buClrTx/>
              <a:buSzTx/>
              <a:buFontTx/>
              <a:buNone/>
              <a:tabLst/>
              <a:defRPr/>
            </a:pPr>
            <a:r>
              <a:rPr lang="ja-JP" altLang="en-US" sz="1200" dirty="0">
                <a:solidFill>
                  <a:prstClr val="black"/>
                </a:solidFill>
                <a:latin typeface="+mn-ea"/>
              </a:rPr>
              <a:t> </a:t>
            </a:r>
            <a:r>
              <a:rPr lang="en-US" altLang="ja-JP" sz="1200" dirty="0">
                <a:solidFill>
                  <a:prstClr val="black"/>
                </a:solidFill>
                <a:latin typeface="+mn-ea"/>
              </a:rPr>
              <a:t> (1)</a:t>
            </a:r>
            <a:r>
              <a:rPr lang="ja-JP" altLang="en-US" sz="1200" dirty="0">
                <a:solidFill>
                  <a:prstClr val="black"/>
                </a:solidFill>
                <a:latin typeface="+mn-ea"/>
              </a:rPr>
              <a:t>掲示内容を書面にしたものを、患者が持ち帰れる形で、医療機関内に置いて</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おくこと。</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(2)</a:t>
            </a:r>
            <a:r>
              <a:rPr lang="ja-JP" altLang="en-US" sz="1200" dirty="0">
                <a:solidFill>
                  <a:prstClr val="black"/>
                </a:solidFill>
                <a:latin typeface="+mn-ea"/>
              </a:rPr>
              <a:t>掲示内容について、患者の求めがあった場合には、掲示内容を書面にしたも</a:t>
            </a:r>
            <a:endParaRPr lang="en-US" altLang="ja-JP" sz="1200" dirty="0">
              <a:solidFill>
                <a:prstClr val="black"/>
              </a:solidFill>
              <a:latin typeface="+mn-ea"/>
            </a:endParaRPr>
          </a:p>
          <a:p>
            <a:pPr marL="0" marR="0" lvl="0" indent="0" algn="l" defTabSz="914400" rtl="0" eaLnBrk="1" fontAlgn="auto" latinLnBrk="0" hangingPunct="1">
              <a:spcAft>
                <a:spcPts val="0"/>
              </a:spcAft>
              <a:buClrTx/>
              <a:buSzTx/>
              <a:buFontTx/>
              <a:buNone/>
              <a:tabLst/>
              <a:defRPr/>
            </a:pPr>
            <a:r>
              <a:rPr lang="en-US" altLang="ja-JP" sz="1200" dirty="0">
                <a:solidFill>
                  <a:prstClr val="black"/>
                </a:solidFill>
                <a:latin typeface="+mn-ea"/>
              </a:rPr>
              <a:t>   </a:t>
            </a:r>
            <a:r>
              <a:rPr lang="ja-JP" altLang="en-US" sz="1200" dirty="0">
                <a:solidFill>
                  <a:prstClr val="black"/>
                </a:solidFill>
                <a:latin typeface="+mn-ea"/>
              </a:rPr>
              <a:t>のを交付すること。</a:t>
            </a:r>
            <a:endParaRPr lang="en-US" altLang="ja-JP" sz="1200" dirty="0">
              <a:solidFill>
                <a:prstClr val="black"/>
              </a:solidFill>
              <a:latin typeface="+mn-ea"/>
            </a:endParaRPr>
          </a:p>
        </p:txBody>
      </p:sp>
      <p:sp>
        <p:nvSpPr>
          <p:cNvPr id="16" name="テキスト ボックス 15">
            <a:extLst>
              <a:ext uri="{FF2B5EF4-FFF2-40B4-BE49-F238E27FC236}">
                <a16:creationId xmlns:a16="http://schemas.microsoft.com/office/drawing/2014/main" id="{8118F96E-6BFF-4934-8DFD-625300820608}"/>
              </a:ext>
            </a:extLst>
          </p:cNvPr>
          <p:cNvSpPr txBox="1"/>
          <p:nvPr/>
        </p:nvSpPr>
        <p:spPr>
          <a:xfrm>
            <a:off x="182286" y="3707617"/>
            <a:ext cx="5545313" cy="1015663"/>
          </a:xfrm>
          <a:prstGeom prst="rect">
            <a:avLst/>
          </a:prstGeom>
          <a:solidFill>
            <a:schemeClr val="bg1">
              <a:lumMod val="95000"/>
            </a:schemeClr>
          </a:solidFill>
          <a:ln w="28575">
            <a:solidFill>
              <a:srgbClr val="FF0000"/>
            </a:solidFill>
            <a:prstDash val="solid"/>
            <a:extLst>
              <a:ext uri="{C807C97D-BFC1-408E-A445-0C87EB9F89A2}">
                <ask:lineSketchStyleProps xmlns:ask="http://schemas.microsoft.com/office/drawing/2018/sketchyshapes">
                  <ask:type>
                    <ask:lineSketchNone/>
                  </ask:type>
                </ask:lineSketchStyleProps>
              </a:ext>
            </a:extLs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中医協における支払側（健保連）の主張</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患者はわからないまま初診料に加算されるのは妊婦加算と同じだ</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かかりつけ医機能の体制は有しているが機能を果たしていない医療機関が</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多数あることから、かかりつけ医機能を有していることを院内掲示した上で、</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a:ea typeface="ＭＳ Ｐゴシック" panose="020B0600070205080204" pitchFamily="50" charset="-128"/>
              </a:rPr>
              <a:t>   </a:t>
            </a:r>
            <a:r>
              <a:rPr lang="ja-JP" altLang="en-US" sz="1200" dirty="0">
                <a:solidFill>
                  <a:prstClr val="black"/>
                </a:solidFill>
                <a:latin typeface="ＭＳ Ｐゴシック"/>
                <a:ea typeface="ＭＳ Ｐゴシック" panose="020B0600070205080204" pitchFamily="50" charset="-128"/>
              </a:rPr>
              <a:t>診察</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前に文書を用いて患者に説明し同意を求めることを要件化すべき！</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7A021319-53F5-4E70-BA8A-85FD29BCC706}"/>
              </a:ext>
            </a:extLst>
          </p:cNvPr>
          <p:cNvSpPr/>
          <p:nvPr/>
        </p:nvSpPr>
        <p:spPr>
          <a:xfrm>
            <a:off x="5882411" y="5191816"/>
            <a:ext cx="3762066" cy="415498"/>
          </a:xfrm>
          <a:prstGeom prst="rect">
            <a:avLst/>
          </a:prstGeom>
        </p:spPr>
        <p:txBody>
          <a:bodyPr wrap="square">
            <a:spAutoFit/>
          </a:bodyPr>
          <a:lstStyle/>
          <a:p>
            <a:pPr>
              <a:spcAft>
                <a:spcPts val="0"/>
              </a:spcAft>
            </a:pPr>
            <a:r>
              <a:rPr lang="en-US" altLang="ja-JP" sz="1050" kern="100" dirty="0">
                <a:latin typeface="游明朝" panose="02020400000000000000" pitchFamily="18" charset="-128"/>
                <a:ea typeface="HGSｺﾞｼｯｸM" panose="020B0600000000000000" pitchFamily="50" charset="-128"/>
                <a:cs typeface="Times New Roman" panose="02020603050405020304" pitchFamily="18" charset="0"/>
              </a:rPr>
              <a:t>※ </a:t>
            </a:r>
            <a:r>
              <a:rPr lang="ja-JP" altLang="en-US" sz="1050" kern="100" dirty="0">
                <a:latin typeface="游明朝" panose="02020400000000000000" pitchFamily="18" charset="-128"/>
                <a:ea typeface="HGSｺﾞｼｯｸM" panose="020B0600000000000000" pitchFamily="50" charset="-128"/>
                <a:cs typeface="Times New Roman" panose="02020603050405020304" pitchFamily="18" charset="0"/>
              </a:rPr>
              <a:t>厚生労働省や都道府県のホームページにある「医療機能情報提供制度」のページで地域の医療機関が検索できます。</a:t>
            </a:r>
            <a:endParaRPr lang="ja-JP" altLang="ja-JP" sz="105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18" name="正方形/長方形 17">
            <a:extLst>
              <a:ext uri="{FF2B5EF4-FFF2-40B4-BE49-F238E27FC236}">
                <a16:creationId xmlns:a16="http://schemas.microsoft.com/office/drawing/2014/main" id="{75A7CF2D-BC51-4EB7-A275-2811E90A793E}"/>
              </a:ext>
            </a:extLst>
          </p:cNvPr>
          <p:cNvSpPr/>
          <p:nvPr/>
        </p:nvSpPr>
        <p:spPr>
          <a:xfrm>
            <a:off x="5886631" y="6475197"/>
            <a:ext cx="3488160" cy="268920"/>
          </a:xfrm>
          <a:prstGeom prst="rect">
            <a:avLst/>
          </a:prstGeom>
          <a:ln w="9525">
            <a:noFill/>
            <a:prstDash val="dash"/>
          </a:ln>
        </p:spPr>
        <p:txBody>
          <a:bodyPr wrap="square">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50" i="0" strike="noStrike" kern="1200" cap="none" spc="0" normalizeH="0" baseline="0" noProof="0" dirty="0">
                <a:ln>
                  <a:noFill/>
                </a:ln>
                <a:solidFill>
                  <a:prstClr val="black"/>
                </a:solidFill>
                <a:effectLst/>
                <a:uLnTx/>
                <a:uFillTx/>
                <a:latin typeface="+mn-ea"/>
                <a:cs typeface="+mn-cs"/>
              </a:rPr>
              <a:t>参考資料の巻末にサンプルを掲載したので活用ください</a:t>
            </a:r>
            <a:endParaRPr kumimoji="1" lang="en-US" altLang="ja-JP" sz="1050" i="0" strike="noStrike" kern="1200" cap="none" spc="0" normalizeH="0" baseline="0" noProof="0" dirty="0">
              <a:ln>
                <a:noFill/>
              </a:ln>
              <a:solidFill>
                <a:prstClr val="black"/>
              </a:solidFill>
              <a:effectLst/>
              <a:uLnTx/>
              <a:uFillTx/>
              <a:latin typeface="+mn-ea"/>
              <a:cs typeface="+mn-cs"/>
            </a:endParaRPr>
          </a:p>
        </p:txBody>
      </p:sp>
      <p:sp>
        <p:nvSpPr>
          <p:cNvPr id="19" name="テキスト ボックス 18">
            <a:extLst>
              <a:ext uri="{FF2B5EF4-FFF2-40B4-BE49-F238E27FC236}">
                <a16:creationId xmlns:a16="http://schemas.microsoft.com/office/drawing/2014/main" id="{5F4A9902-A2FA-4DA1-B4FC-BA0A46C37BC4}"/>
              </a:ext>
            </a:extLst>
          </p:cNvPr>
          <p:cNvSpPr txBox="1"/>
          <p:nvPr/>
        </p:nvSpPr>
        <p:spPr>
          <a:xfrm>
            <a:off x="3584848" y="549184"/>
            <a:ext cx="25597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13</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718-719</a:t>
            </a:r>
          </a:p>
        </p:txBody>
      </p:sp>
    </p:spTree>
    <p:extLst>
      <p:ext uri="{BB962C8B-B14F-4D97-AF65-F5344CB8AC3E}">
        <p14:creationId xmlns:p14="http://schemas.microsoft.com/office/powerpoint/2010/main" val="69856167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937342"/>
            <a:ext cx="9289032" cy="47239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小児に対する継続的な診療をより一層推進する観点から、対象患者を拡大する。</a:t>
            </a:r>
            <a:endParaRPr kumimoji="1" lang="en-US" altLang="ja-JP"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（１）対象患者：</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３歳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　</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６歳</a:t>
            </a:r>
            <a:r>
              <a:rPr kumimoji="1" lang="ja-JP" altLang="en-US"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未満</a:t>
            </a:r>
            <a:endParaRPr kumimoji="1" lang="en-US" altLang="ja-JP" sz="16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（２）院内処方を行わない場合は「１　処方箋を交付する場合（初診時：６３１点、再診時：４３８点）」で算定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（３）施設基準に係る</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届出</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を求める　［小児科外来診療料］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（４）小児抗菌薬適正使用支援加算（初診時８０点）は</a:t>
            </a:r>
            <a:r>
              <a:rPr kumimoji="1" lang="ja-JP" altLang="en-US" sz="1600" b="0" i="0"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60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に限り</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3D231D8D-F6D8-45E5-AB3E-1E0BECFD5339}"/>
              </a:ext>
            </a:extLst>
          </p:cNvPr>
          <p:cNvSpPr>
            <a:spLocks noChangeArrowheads="1"/>
          </p:cNvSpPr>
          <p:nvPr/>
        </p:nvSpPr>
        <p:spPr bwMode="auto">
          <a:xfrm>
            <a:off x="272480" y="42925"/>
            <a:ext cx="9517327" cy="44771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FB6356E2-C104-40A3-92C0-C48EBB107414}"/>
              </a:ext>
            </a:extLst>
          </p:cNvPr>
          <p:cNvSpPr/>
          <p:nvPr/>
        </p:nvSpPr>
        <p:spPr>
          <a:xfrm>
            <a:off x="416496" y="2420888"/>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小児かかりつけ診療料</a:t>
            </a:r>
          </a:p>
        </p:txBody>
      </p:sp>
      <p:sp>
        <p:nvSpPr>
          <p:cNvPr id="22" name="正方形/長方形 21">
            <a:extLst>
              <a:ext uri="{FF2B5EF4-FFF2-40B4-BE49-F238E27FC236}">
                <a16:creationId xmlns:a16="http://schemas.microsoft.com/office/drawing/2014/main" id="{B00B4111-73EC-4734-BCDE-D0CC93F8B08E}"/>
              </a:ext>
            </a:extLst>
          </p:cNvPr>
          <p:cNvSpPr/>
          <p:nvPr/>
        </p:nvSpPr>
        <p:spPr>
          <a:xfrm>
            <a:off x="399977" y="2697519"/>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：６３１点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４３８点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７４８点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５５６点</a:t>
            </a:r>
          </a:p>
        </p:txBody>
      </p:sp>
      <p:sp>
        <p:nvSpPr>
          <p:cNvPr id="23" name="正方形/長方形 22">
            <a:extLst>
              <a:ext uri="{FF2B5EF4-FFF2-40B4-BE49-F238E27FC236}">
                <a16:creationId xmlns:a16="http://schemas.microsoft.com/office/drawing/2014/main" id="{4FBDBEB5-8AD5-4AC3-8AA7-537DCDC42BA0}"/>
              </a:ext>
            </a:extLst>
          </p:cNvPr>
          <p:cNvSpPr/>
          <p:nvPr/>
        </p:nvSpPr>
        <p:spPr>
          <a:xfrm>
            <a:off x="2288704" y="2723806"/>
            <a:ext cx="2509413" cy="979627"/>
          </a:xfrm>
          <a:prstGeom prst="rect">
            <a:avLst/>
          </a:prstGeom>
        </p:spPr>
        <p:txBody>
          <a:bodyPr wrap="square">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［対象患者］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当該医療機関を４回以上受診した</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en-US" altLang="ja-JP" sz="1100" kern="0" dirty="0">
                <a:solidFill>
                  <a:prstClr val="black"/>
                </a:solidFill>
              </a:rPr>
              <a:t>   </a:t>
            </a:r>
            <a:r>
              <a:rPr kumimoji="0" lang="ja-JP" altLang="en-US" sz="1100" b="1" i="0" u="none" strike="noStrike" kern="0" cap="none" spc="0" normalizeH="0" baseline="0" noProof="0" dirty="0">
                <a:ln>
                  <a:noFill/>
                </a:ln>
                <a:solidFill>
                  <a:srgbClr val="FF0000"/>
                </a:solidFill>
                <a:effectLst/>
                <a:uLnTx/>
                <a:uFillTx/>
              </a:rPr>
              <a:t>未就学児</a:t>
            </a:r>
            <a:r>
              <a:rPr kumimoji="0" lang="ja-JP" altLang="en-US" sz="1100" b="0" i="0" u="none" strike="noStrike" kern="0" cap="none" spc="0" normalizeH="0" baseline="0" noProof="0" dirty="0">
                <a:ln>
                  <a:noFill/>
                </a:ln>
                <a:solidFill>
                  <a:prstClr val="black"/>
                </a:solidFill>
                <a:effectLst/>
                <a:uLnTx/>
                <a:uFillTx/>
              </a:rPr>
              <a:t>（６歳以上の患者にあって　　</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は、６歳未満から小児かかりつけ診療</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料を算定しているものに限る）</a:t>
            </a:r>
            <a:endParaRPr kumimoji="0" lang="ja-JP" altLang="ja-JP" sz="1100" b="0" i="0" u="none" strike="noStrike" kern="0" cap="none" spc="0" normalizeH="0" baseline="0" noProof="0" dirty="0">
              <a:ln>
                <a:noFill/>
              </a:ln>
              <a:solidFill>
                <a:prstClr val="black"/>
              </a:solidFill>
              <a:effectLst/>
              <a:uLnTx/>
              <a:uFillTx/>
            </a:endParaRPr>
          </a:p>
        </p:txBody>
      </p:sp>
      <p:sp>
        <p:nvSpPr>
          <p:cNvPr id="24" name="正方形/長方形 23">
            <a:extLst>
              <a:ext uri="{FF2B5EF4-FFF2-40B4-BE49-F238E27FC236}">
                <a16:creationId xmlns:a16="http://schemas.microsoft.com/office/drawing/2014/main" id="{219CBFAC-4DF0-4FC4-AEA4-77B48B0F8070}"/>
              </a:ext>
            </a:extLst>
          </p:cNvPr>
          <p:cNvSpPr/>
          <p:nvPr/>
        </p:nvSpPr>
        <p:spPr>
          <a:xfrm>
            <a:off x="4980744" y="2690548"/>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５９９点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４０６点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７１６点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５２４点</a:t>
            </a:r>
          </a:p>
        </p:txBody>
      </p:sp>
      <p:sp>
        <p:nvSpPr>
          <p:cNvPr id="25" name="正方形/長方形 24">
            <a:extLst>
              <a:ext uri="{FF2B5EF4-FFF2-40B4-BE49-F238E27FC236}">
                <a16:creationId xmlns:a16="http://schemas.microsoft.com/office/drawing/2014/main" id="{7FBE89EE-E226-4920-8D46-FA74282002A3}"/>
              </a:ext>
            </a:extLst>
          </p:cNvPr>
          <p:cNvSpPr/>
          <p:nvPr/>
        </p:nvSpPr>
        <p:spPr>
          <a:xfrm>
            <a:off x="4986478" y="2414439"/>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小児科外来診療料</a:t>
            </a:r>
          </a:p>
        </p:txBody>
      </p:sp>
      <p:sp>
        <p:nvSpPr>
          <p:cNvPr id="26" name="正方形/長方形 25">
            <a:extLst>
              <a:ext uri="{FF2B5EF4-FFF2-40B4-BE49-F238E27FC236}">
                <a16:creationId xmlns:a16="http://schemas.microsoft.com/office/drawing/2014/main" id="{C830EAFB-AA3A-4120-BC1D-384E0DBDBE70}"/>
              </a:ext>
            </a:extLst>
          </p:cNvPr>
          <p:cNvSpPr/>
          <p:nvPr/>
        </p:nvSpPr>
        <p:spPr>
          <a:xfrm>
            <a:off x="6874862" y="2690548"/>
            <a:ext cx="2509413" cy="800091"/>
          </a:xfrm>
          <a:prstGeom prst="rect">
            <a:avLst/>
          </a:prstGeom>
        </p:spPr>
        <p:txBody>
          <a:bodyPr wrap="square">
            <a:spAutoFit/>
          </a:bodyPr>
          <a:lstStyle/>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［対象患者］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a:t>
            </a:r>
            <a:r>
              <a:rPr kumimoji="0" lang="ja-JP" altLang="en-US" sz="1100" b="1" i="0" u="none" strike="noStrike" kern="0" cap="none" spc="0" normalizeH="0" baseline="0" noProof="0" dirty="0">
                <a:ln>
                  <a:noFill/>
                </a:ln>
                <a:solidFill>
                  <a:srgbClr val="FF0000"/>
                </a:solidFill>
                <a:effectLst/>
                <a:uLnTx/>
                <a:uFillTx/>
              </a:rPr>
              <a:t>６歳未満</a:t>
            </a:r>
            <a:r>
              <a:rPr kumimoji="0" lang="ja-JP" altLang="en-US" sz="1100" b="0" i="0" u="none" strike="noStrike" kern="0" cap="none" spc="0" normalizeH="0" baseline="0" noProof="0" dirty="0">
                <a:ln>
                  <a:noFill/>
                </a:ln>
                <a:solidFill>
                  <a:prstClr val="black"/>
                </a:solidFill>
                <a:effectLst/>
                <a:uLnTx/>
                <a:uFillTx/>
              </a:rPr>
              <a:t>のすべての患者</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［施設基準］</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a:t>
            </a:r>
            <a:r>
              <a:rPr kumimoji="0" lang="ja-JP" altLang="en-US" sz="1100" b="1" i="0" u="none" strike="noStrike" kern="0" cap="none" spc="0" normalizeH="0" baseline="0" noProof="0" dirty="0">
                <a:ln>
                  <a:noFill/>
                </a:ln>
                <a:solidFill>
                  <a:srgbClr val="00B0F0"/>
                </a:solidFill>
                <a:effectLst/>
                <a:uLnTx/>
                <a:uFillTx/>
              </a:rPr>
              <a:t>施設基準に係る届出</a:t>
            </a:r>
            <a:r>
              <a:rPr kumimoji="0" lang="ja-JP" altLang="en-US" sz="1100" b="0" i="0" u="none" strike="noStrike" kern="0" cap="none" spc="0" normalizeH="0" baseline="0" noProof="0" dirty="0">
                <a:ln>
                  <a:noFill/>
                </a:ln>
                <a:solidFill>
                  <a:prstClr val="black"/>
                </a:solidFill>
                <a:effectLst/>
                <a:uLnTx/>
                <a:uFillTx/>
              </a:rPr>
              <a:t>が必要</a:t>
            </a:r>
            <a:endParaRPr kumimoji="0" lang="ja-JP" altLang="ja-JP" sz="1100" b="0" i="0" u="none" strike="noStrike" kern="0" cap="none" spc="0" normalizeH="0" baseline="0" noProof="0" dirty="0">
              <a:ln>
                <a:noFill/>
              </a:ln>
              <a:solidFill>
                <a:prstClr val="black"/>
              </a:solidFill>
              <a:effectLst/>
              <a:uLnTx/>
              <a:uFillTx/>
            </a:endParaRPr>
          </a:p>
        </p:txBody>
      </p:sp>
      <p:sp>
        <p:nvSpPr>
          <p:cNvPr id="27" name="正方形/長方形 26">
            <a:extLst>
              <a:ext uri="{FF2B5EF4-FFF2-40B4-BE49-F238E27FC236}">
                <a16:creationId xmlns:a16="http://schemas.microsoft.com/office/drawing/2014/main" id="{2B8864D1-6A7B-4ED9-AD1A-91B31B393E53}"/>
              </a:ext>
            </a:extLst>
          </p:cNvPr>
          <p:cNvSpPr/>
          <p:nvPr/>
        </p:nvSpPr>
        <p:spPr>
          <a:xfrm>
            <a:off x="1928664" y="3896363"/>
            <a:ext cx="604867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小児抗菌薬適正使用支援加算</a:t>
            </a:r>
          </a:p>
        </p:txBody>
      </p:sp>
      <p:sp>
        <p:nvSpPr>
          <p:cNvPr id="28" name="正方形/長方形 27">
            <a:extLst>
              <a:ext uri="{FF2B5EF4-FFF2-40B4-BE49-F238E27FC236}">
                <a16:creationId xmlns:a16="http://schemas.microsoft.com/office/drawing/2014/main" id="{D4A55A32-55ED-4B94-BAFC-44F02AAF94A7}"/>
              </a:ext>
            </a:extLst>
          </p:cNvPr>
          <p:cNvSpPr/>
          <p:nvPr/>
        </p:nvSpPr>
        <p:spPr>
          <a:xfrm>
            <a:off x="1928665" y="4183712"/>
            <a:ext cx="6048672"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気道感染症又は急性下痢症により受診した基礎疾患のない患者であって、診察の結果、抗菌薬の投与の必要を認められないため抗菌薬を使用しないものに対して、療養上必要な指導及び検査結果の説明を行い、文書により説明内容を提供した場合は、初診時に、</a:t>
            </a: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月１回に限り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８０点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p>
        </p:txBody>
      </p:sp>
      <p:sp>
        <p:nvSpPr>
          <p:cNvPr id="14" name="Rectangle 36">
            <a:extLst>
              <a:ext uri="{FF2B5EF4-FFF2-40B4-BE49-F238E27FC236}">
                <a16:creationId xmlns:a16="http://schemas.microsoft.com/office/drawing/2014/main" id="{ED2387E3-CD21-45A7-AEF0-C9B58A0D48F8}"/>
              </a:ext>
            </a:extLst>
          </p:cNvPr>
          <p:cNvSpPr>
            <a:spLocks noChangeArrowheads="1"/>
          </p:cNvSpPr>
          <p:nvPr/>
        </p:nvSpPr>
        <p:spPr bwMode="auto">
          <a:xfrm>
            <a:off x="128464" y="543306"/>
            <a:ext cx="6264696"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（３）小児かかりつけ診療料・小児科外来診療料の見直し</a:t>
            </a:r>
          </a:p>
        </p:txBody>
      </p:sp>
    </p:spTree>
    <p:extLst>
      <p:ext uri="{BB962C8B-B14F-4D97-AF65-F5344CB8AC3E}">
        <p14:creationId xmlns:p14="http://schemas.microsoft.com/office/powerpoint/2010/main" val="393984453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3" y="408358"/>
            <a:ext cx="9592213" cy="6333009"/>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１ 処方箋を交付する場合 </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初診時６３１点、再診時４３８点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２　処方箋を交付しない場合</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lvl="0">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初診時７４８点、再診時</a:t>
            </a:r>
            <a:r>
              <a:rPr lang="ja-JP" altLang="en-US" sz="1600" b="1" dirty="0">
                <a:solidFill>
                  <a:srgbClr val="0070C0"/>
                </a:solidFill>
              </a:rPr>
              <a:t>５５６点</a:t>
            </a:r>
            <a:endParaRPr lang="en-US" altLang="ja-JP" sz="1600" b="1" dirty="0">
              <a:solidFill>
                <a:srgbClr val="0070C0"/>
              </a:solidFill>
            </a:endParaRPr>
          </a:p>
          <a:p>
            <a:pPr lvl="0">
              <a:defRPr/>
            </a:pPr>
            <a:r>
              <a:rPr lang="ja-JP" altLang="en-US" sz="1600" b="1" dirty="0">
                <a:solidFill>
                  <a:srgbClr val="0070C0"/>
                </a:solidFill>
              </a:rPr>
              <a:t>小児抗菌薬適正使用加算（初診時）：８０点</a:t>
            </a:r>
            <a:endParaRPr lang="en-US" altLang="ja-JP" sz="1600" b="1" dirty="0">
              <a:solidFill>
                <a:srgbClr val="0070C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対象患者は、</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当該医療機関を４回以上受診（予防接種の実施等を目的とした保険外のものを含む）</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した未就学児（</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歳以上の患者にあっては</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歳未満から当該診療料を算定しているものに限る）の患者を対象とする。なお、過去に当該診療料の算定を行っていた患者が、当該診療料の算定を行わなくなった場合、</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歳以上の患者については、再度当該診療料を算定することはできない。</a:t>
            </a:r>
            <a:endParaRPr kumimoji="1" lang="en-US" altLang="ja-JP" sz="12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同一日において、同一患者の再診が２回以上行われた場合であっても、１日につき所定の点数を算定する。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同一月において、院外処方箋を交付した日がある場合は、当該月においては、「１」の所定点数により算定する。ただし、この場合であっても、院外処方箋を交付している患者に対し、夜間緊急の受診の場合等やむを得ない場合において院内投薬を行う場合は「２」の所定点数を算定できるが、その場合には、その理由を診療報酬明細書の摘要欄に記載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④　当該医療機関において院内処方を行わない場合は、「１　処方箋を交付する場合」の所定点数を算定する。　</a:t>
            </a:r>
            <a:endPar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⑤　以下の指導等を行うこと。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ア　急性疾患を発症した際の対応の仕方や、アトピー性皮膚炎・喘息など乳幼児期に頻繁に見られる慢性疾患の管理等について、かかりつけ医と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して必要な指導・診療を行う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イ  他の医療機関と連携の上、患者が受診している医療機関を全て把握するとともに、必要に応じて専門的な医療を要する際の紹介等を行う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ウ  健康診査の受診状況及び受診結果を把握するとともに、発達段階に応じた助言・指導を行い、保護者からの健康相談に応じる</a:t>
            </a:r>
            <a:endParaRPr lang="en-US" altLang="ja-JP" sz="1200" dirty="0">
              <a:solidFill>
                <a:prstClr val="black"/>
              </a:solidFill>
              <a:latin typeface="Calibri" panose="020F0502020204030204"/>
              <a:ea typeface="ＭＳ Ｐゴシック" panose="020B0600070205080204" pitchFamily="50" charset="-128"/>
            </a:endParaRPr>
          </a:p>
          <a:p>
            <a:pPr marL="263525" marR="0" lvl="0" indent="-2635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エ  予防接種の実施状況を把握するとともに、予防接種の有効性・安全性に関する指導やスケジュール管理等に関する指導を行う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ja-JP" altLang="en-US" sz="1200" dirty="0">
                <a:solidFill>
                  <a:prstClr val="black"/>
                </a:solidFill>
                <a:latin typeface="Calibri" panose="020F0502020204030204"/>
                <a:ea typeface="ＭＳ Ｐゴシック" panose="020B0600070205080204" pitchFamily="50" charset="-128"/>
              </a:rPr>
              <a:t>   オ</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当該診療料を算定する患者からの電話等による緊急の相談等に対し、原則として当該医療機関において、常時対応を行う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ただし、以下のいずれかの要件を満たす常勤小児科医が配置された医療機関については、夜間・休日の相談等について、地域において </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lang="en-US" altLang="ja-JP" sz="1200" dirty="0">
                <a:latin typeface="Calibri" panose="020F0502020204030204"/>
                <a:ea typeface="ＭＳ Ｐゴシック" panose="020B0600070205080204" pitchFamily="50" charset="-128"/>
              </a:rPr>
              <a:t>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夜間・休日の小児科外来診療を担当する医療機関、または「＃８０００事業」における電話相談の窓口を案内することも可能</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(1)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在宅当番医制等により地域における夜間・休日の小児科外来診療に月１回以上の頻度で協力する常勤小児科医であること</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a:t>
            </a:r>
            <a:r>
              <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(2)  </a:t>
            </a:r>
            <a:r>
              <a:rPr kumimoji="1" lang="ja-JP" altLang="en-US"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直近１年間に、 「＃８０００事業」に１回以上協力したことのある常勤小児科医であること</a:t>
            </a:r>
            <a:endParaRPr kumimoji="1" lang="en-US" altLang="ja-JP" sz="120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カ  上記の指導等を行う旨を、患者に書面を交付・説明し同意を得る。上記の指導等を行う旨を、院内掲示する。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　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小児抗菌薬適正使用加算は、急性気道感染症又は急性下痢症により受診した基礎疾患のない患者であって、診察の結果、抗菌薬の投与の必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要性が認められないため、抗菌薬を使用しないものに対して、療養上必要な指導及び検査結果の説明を行い、文書により説明内容を提供した場</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合に、小児科を担当する専任の医師が診察を行った初診時に</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、月に１回に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限り算定する。なお、</a:t>
            </a:r>
            <a:r>
              <a:rPr lang="ja-JP" altLang="en-US" sz="1200" dirty="0">
                <a:solidFill>
                  <a:prstClr val="black"/>
                </a:solidFill>
              </a:rPr>
              <a:t>インフルエンザウイルス感染の患者又は感染</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の疑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ja-JP" altLang="en-US"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われる患者につ</a:t>
            </a: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いては算定できない。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txBox="1">
            <a:spLocks noChangeArrowheads="1"/>
          </p:cNvSpPr>
          <p:nvPr/>
        </p:nvSpPr>
        <p:spPr>
          <a:xfrm>
            <a:off x="180248" y="27293"/>
            <a:ext cx="2977704"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小児かかりつけ診療料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テキスト ボックス 5">
            <a:extLst>
              <a:ext uri="{FF2B5EF4-FFF2-40B4-BE49-F238E27FC236}">
                <a16:creationId xmlns:a16="http://schemas.microsoft.com/office/drawing/2014/main" id="{BF9A6E7C-559E-45A3-B9E2-37D9ADA00D73}"/>
              </a:ext>
            </a:extLst>
          </p:cNvPr>
          <p:cNvSpPr txBox="1"/>
          <p:nvPr/>
        </p:nvSpPr>
        <p:spPr>
          <a:xfrm>
            <a:off x="3368824" y="84217"/>
            <a:ext cx="24677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166-167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214-215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867-868</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1115</a:t>
            </a:r>
          </a:p>
        </p:txBody>
      </p:sp>
    </p:spTree>
    <p:extLst>
      <p:ext uri="{BB962C8B-B14F-4D97-AF65-F5344CB8AC3E}">
        <p14:creationId xmlns:p14="http://schemas.microsoft.com/office/powerpoint/2010/main" val="2188574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31722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３．将来を見据えた課題</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09146"/>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団塊の世代が全て後期高齢者となる２０２５年、団塊ジュニア世代が６５歳以上の高齢者とな</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る２０４０年と、高齢化の進展に併せて、サービスの担い手（生産年齢人口）が減少する超高齢</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化・人口減少社会が到来している。また、地域に生きる一人一人が尊重され、その可能性が最</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大限に発揮できる「地域共生社会」の実現に資する取組が求められている。このような中、我</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が国の医療制度が直面する様々な課題に対応し、「全世代型社会保障」を実現するためには、</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診療報酬のみならず、医療法、医療保険各法等の制度的枠組みや、補助金等の予算措置な</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ど、総合的な政策の構築が不可欠である。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国民一人一人の生活が多様化する中、患者・国民にとって身近で安心・安全な医療を実現し</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ていくためには、診療報酬制度を分かりやすくするための取組を継続していくことが求められる。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あわせて医療に係る財源は、保険料、公費及び患者負担等によってまかなわれていることに</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鑑み、医療機関等の経営に携わる者は、社会に対する説明責任を果たしていくことが求められ</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加えて、住民、医療提供者、保険者、民間企業、行政等の関係者がそれぞれの役割を自覚</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しながら保健・医療に関わることが重要であり、国民全体の医療制度に対する理解を深めてい</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くための普及啓発も含め、国民に対して丁寧に説明していくことが求められている。</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予防・健康づくりやセルフケア等の推進が図られるよう、住民、医療提供者、保険者、民間企</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業、行政等の全ての関係者が協力・連携して国民一人一人を支援するとともに、国はこうした</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取組に向けた環境整備を行うことが必要である。　</a:t>
            </a:r>
            <a:endParaRPr kumimoji="0" lang="en-US" altLang="ja-JP"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790631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6893" y="408358"/>
            <a:ext cx="9592213" cy="6333009"/>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１ 処方箋を交付する場合 </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初診時５９９点、再診時</a:t>
            </a:r>
            <a:r>
              <a:rPr lang="ja-JP" altLang="en-US" sz="1600" b="1" dirty="0">
                <a:solidFill>
                  <a:srgbClr val="0070C0"/>
                </a:solidFill>
                <a:latin typeface="Calibri" panose="020F0502020204030204"/>
                <a:ea typeface="ＭＳ Ｐゴシック" panose="020B0600070205080204" pitchFamily="50" charset="-128"/>
              </a:rPr>
              <a:t>４０６</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２　処方箋を交付しない場合</a:t>
            </a: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初診時</a:t>
            </a:r>
            <a:r>
              <a:rPr lang="ja-JP" altLang="en-US" sz="1600" b="1" dirty="0">
                <a:solidFill>
                  <a:srgbClr val="0070C0"/>
                </a:solidFill>
                <a:latin typeface="Calibri" panose="020F0502020204030204"/>
                <a:ea typeface="ＭＳ Ｐゴシック" panose="020B0600070205080204" pitchFamily="50" charset="-128"/>
              </a:rPr>
              <a:t>７１６</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点、再診時</a:t>
            </a:r>
            <a:r>
              <a:rPr lang="ja-JP" altLang="en-US" sz="1600" b="1" dirty="0">
                <a:solidFill>
                  <a:srgbClr val="0070C0"/>
                </a:solidFill>
                <a:latin typeface="Calibri" panose="020F0502020204030204"/>
                <a:ea typeface="ＭＳ Ｐゴシック" panose="020B0600070205080204" pitchFamily="50" charset="-128"/>
              </a:rPr>
              <a:t>５２４</a:t>
            </a: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a:t>
            </a:r>
            <a:endParaRPr kumimoji="1" lang="en-US" altLang="ja-JP"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小児抗菌薬適正使用加算（初診時）：８０点</a:t>
            </a:r>
            <a:r>
              <a:rPr kumimoji="1" lang="ja-JP" altLang="en-US" sz="14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5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算定要件</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　</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対象患者は、</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当該医療機関における入院中の患者以外の患者であって、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歳未満のすべての者。対象患者に対する診療報酬の請求は、原則として小児科外来診療料により行う。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　本点数は小児科を標榜する医療機関で算定する。ただし、小児かかりつけ診療料を算定している患者、在宅療養指導管理料を算定している患者、パリビズマブを投与している患者（投与当日に限る）は算定対象にはなら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lvl="0" indent="-85725">
              <a:lnSpc>
                <a:spcPts val="1400"/>
              </a:lnSpc>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小児抗菌薬適正使用支援加算、初診料、再診料、外来診療料の時間外加算、休日加算、深夜加算、小児科特例加算、初診料の機能強化加算、地域連携小児夜間・休日診療料、院内トリアージ実施料、夜間休日救急搬送医学管理料、診療情報提供料（</a:t>
            </a: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診療情報提供料（</a:t>
            </a:r>
            <a:r>
              <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Ⅲ</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、往診料を除き、すべて所定点数に含まれる。ただし、初診料の時間外加算、休日加算、深夜加算、小児科特例加算を算定する場合は、それぞれ８５点、２５０点、５８０点、２３０点を、再診料及び外来</a:t>
            </a:r>
            <a:r>
              <a:rPr lang="ja-JP" altLang="en-US" sz="1200" dirty="0">
                <a:solidFill>
                  <a:prstClr val="black"/>
                </a:solidFill>
              </a:rPr>
              <a:t>診療料の時間外加算、休日加算、深夜加算、小児科特例加算を算定する場合は、それぞれ６５点、１９０点、５２０点、１８０点を算定する</a:t>
            </a:r>
            <a:endParaRPr lang="en-US" altLang="ja-JP" sz="1200" dirty="0">
              <a:solidFill>
                <a:prstClr val="black"/>
              </a:solidFill>
            </a:endParaRPr>
          </a:p>
          <a:p>
            <a:pPr marL="85725" lvl="0" indent="-85725">
              <a:lnSpc>
                <a:spcPts val="1400"/>
              </a:lnSpc>
              <a:defRPr/>
            </a:pPr>
            <a:r>
              <a:rPr lang="ja-JP" altLang="en-US" sz="1200" dirty="0">
                <a:solidFill>
                  <a:prstClr val="black"/>
                </a:solidFill>
              </a:rPr>
              <a:t>④　同一日に、同一患者の再診が２回以上行われた場合であっても、１日つき所定点数を算定する。</a:t>
            </a:r>
            <a:endParaRPr lang="en-US" altLang="ja-JP" sz="1200" dirty="0">
              <a:solidFill>
                <a:prstClr val="black"/>
              </a:solidFill>
            </a:endParaRPr>
          </a:p>
          <a:p>
            <a:pPr marL="85725" lvl="0" indent="-85725">
              <a:lnSpc>
                <a:spcPts val="1400"/>
              </a:lnSpc>
              <a:defRPr/>
            </a:pPr>
            <a:r>
              <a:rPr lang="ja-JP" altLang="en-US" sz="1200" dirty="0">
                <a:solidFill>
                  <a:prstClr val="black"/>
                </a:solidFill>
              </a:rPr>
              <a:t>⑤　同一月に、院外処方箋を交付した日がある場合は、当該月においては「１」の所定点数により算定する。ただし、この場合であっても、院外処方箋を交付している患者に対し、夜間緊急の受診の場合等やむを得ない場合において院内投薬を行う場合は、「２」の所定点数を算定できるが、その場合には、その理由を診療報酬明細書の摘要欄に記載する。</a:t>
            </a:r>
            <a:endParaRPr lang="en-US" altLang="ja-JP" sz="1200" dirty="0">
              <a:solidFill>
                <a:prstClr val="black"/>
              </a:solidFill>
            </a:endParaRPr>
          </a:p>
          <a:p>
            <a:pPr marL="85725" lvl="0" indent="-85725">
              <a:lnSpc>
                <a:spcPts val="1400"/>
              </a:lnSpc>
              <a:defRPr/>
            </a:pP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⑥　当該医療機関において院内処方を行わない場合は「１　処方箋を交付する場合」の所定点数を算定する。　</a:t>
            </a:r>
            <a:endParaRPr kumimoji="1" lang="en-US" altLang="ja-JP"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⑦　当該届出を行った医療機関において、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歳未満の小児が初診を行いそのまま入院となった場合の初診料は、小児科外来診療料ではなく、初診料を算定し、当該初診料の請求は入院の診療報酬明細書により行う。</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⑧　</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歳の誕生日が属する月において、</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歳の誕生日前に当該医療機関を受診し、小児科外来診療料を算定した場合にあっては、</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６</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歳の誕生日後に当該医療機関を受診しても、当該月の診療に係る請求は小児科外来診療料により行うものとする。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⑨　当該届出を行った医療機関のうち、許可病床数２００床以上の病院においては、他の医療機関等からの紹介なしに受診した６歳未満の乳幼児の初診については、保険外併用療養費に係る選定療養の対象となる。したがって、小児科外来診療料の初診時の点数を算定した上に、患者からの特別の料金を徴収できる。</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本点数を算定する場合、抗菌薬の適正な使用を推進するため、「抗生物質薬適正使用の手引き」（厚生労働省健康局結核感染症課）を参考に、抗菌薬の適正な使用の普及啓発に資する取組を行っていること。</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⑩　小児抗菌薬適正使用加算は、急性気道感染症又は急性下痢症により受診した基礎疾患のない患者であって、診察の結果、抗菌薬の投与の必</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要性が認められないため、抗菌薬を使用しないものに対して、療養上必要な指導及び検査結果の説明を行い、文書により説明内容を提供した場</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合に、小児科を担当する専任の医師が診察を行った初診時に</a:t>
            </a:r>
            <a:r>
              <a:rPr kumimoji="1" lang="ja-JP" altLang="en-US" sz="1200" b="1" i="0" u="sng" strike="noStrike" kern="1200" cap="none" spc="0" normalizeH="0" baseline="0" noProof="0" dirty="0">
                <a:ln>
                  <a:noFill/>
                </a:ln>
                <a:solidFill>
                  <a:srgbClr val="00B0F0"/>
                </a:solidFill>
                <a:effectLst/>
                <a:uLnTx/>
                <a:uFillTx/>
                <a:latin typeface="Calibri" panose="020F0502020204030204"/>
                <a:ea typeface="ＭＳ Ｐゴシック" panose="020B0600070205080204" pitchFamily="50" charset="-128"/>
                <a:cs typeface="+mn-cs"/>
              </a:rPr>
              <a:t>、月に１回に</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限り算定する。なお、</a:t>
            </a:r>
            <a:r>
              <a:rPr lang="ja-JP" altLang="en-US" sz="1200" dirty="0">
                <a:solidFill>
                  <a:prstClr val="black"/>
                </a:solidFill>
              </a:rPr>
              <a:t>インフルエンザウイルス感染の患者又は感染</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の疑    </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lvl="0">
              <a:lnSpc>
                <a:spcPts val="1400"/>
              </a:lnSpc>
              <a:defRPr/>
            </a:pPr>
            <a:r>
              <a:rPr lang="en-US" altLang="ja-JP" sz="1200" dirty="0">
                <a:solidFill>
                  <a:prstClr val="black"/>
                </a:solidFill>
                <a:latin typeface="Calibri" panose="020F0502020204030204"/>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われる患者については算定できない。</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txBox="1">
            <a:spLocks noChangeArrowheads="1"/>
          </p:cNvSpPr>
          <p:nvPr/>
        </p:nvSpPr>
        <p:spPr>
          <a:xfrm>
            <a:off x="180248" y="27293"/>
            <a:ext cx="2977704"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小児科外来診療料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262381FA-CBC0-49EF-918F-32CD5486E686}"/>
              </a:ext>
            </a:extLst>
          </p:cNvPr>
          <p:cNvSpPr/>
          <p:nvPr/>
        </p:nvSpPr>
        <p:spPr>
          <a:xfrm>
            <a:off x="4016897" y="1052736"/>
            <a:ext cx="2664296" cy="271869"/>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施設基準の届出が必要となった</a:t>
            </a:r>
            <a:endParaRPr kumimoji="1" lang="ja-JP" altLang="ja-JP" sz="120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839D2033-F9B4-4B19-9EEE-794805E677A9}"/>
              </a:ext>
            </a:extLst>
          </p:cNvPr>
          <p:cNvSpPr txBox="1"/>
          <p:nvPr/>
        </p:nvSpPr>
        <p:spPr>
          <a:xfrm>
            <a:off x="3440832" y="84464"/>
            <a:ext cx="187220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207-208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864-865</a:t>
            </a:r>
          </a:p>
        </p:txBody>
      </p:sp>
    </p:spTree>
    <p:extLst>
      <p:ext uri="{BB962C8B-B14F-4D97-AF65-F5344CB8AC3E}">
        <p14:creationId xmlns:p14="http://schemas.microsoft.com/office/powerpoint/2010/main" val="183046064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247800" y="12226"/>
            <a:ext cx="1811141" cy="2093866"/>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（１）から（３）の説明が「例」「医療機関」「算定」が混在していてわかりにくいのですが、整理できますでしょうか。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２／２７佐々木修正</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P8</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Rectangle 2">
            <a:extLst>
              <a:ext uri="{FF2B5EF4-FFF2-40B4-BE49-F238E27FC236}">
                <a16:creationId xmlns:a16="http://schemas.microsoft.com/office/drawing/2014/main" id="{7B6A73E8-0101-47B7-AF80-DA6040FFBEA9}"/>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54" name="Rectangle 36">
            <a:extLst>
              <a:ext uri="{FF2B5EF4-FFF2-40B4-BE49-F238E27FC236}">
                <a16:creationId xmlns:a16="http://schemas.microsoft.com/office/drawing/2014/main" id="{FDF3F926-85A9-454A-B0EC-A576C5BDCA0E}"/>
              </a:ext>
            </a:extLst>
          </p:cNvPr>
          <p:cNvSpPr>
            <a:spLocks noChangeArrowheads="1"/>
          </p:cNvSpPr>
          <p:nvPr/>
        </p:nvSpPr>
        <p:spPr bwMode="auto">
          <a:xfrm>
            <a:off x="117847" y="491223"/>
            <a:ext cx="584687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（４）かかりつけ医と他の医療機関との連携強化</a:t>
            </a:r>
          </a:p>
        </p:txBody>
      </p:sp>
      <p:sp>
        <p:nvSpPr>
          <p:cNvPr id="55" name="スライド番号プレースホルダー 2">
            <a:extLst>
              <a:ext uri="{FF2B5EF4-FFF2-40B4-BE49-F238E27FC236}">
                <a16:creationId xmlns:a16="http://schemas.microsoft.com/office/drawing/2014/main" id="{23DBA3E5-0240-4901-8F41-1731C3F70C4F}"/>
              </a:ext>
            </a:extLst>
          </p:cNvPr>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テキスト ボックス 55">
            <a:extLst>
              <a:ext uri="{FF2B5EF4-FFF2-40B4-BE49-F238E27FC236}">
                <a16:creationId xmlns:a16="http://schemas.microsoft.com/office/drawing/2014/main" id="{9E215C22-FEB5-4FCA-B25E-B5DB5F7C6942}"/>
              </a:ext>
            </a:extLst>
          </p:cNvPr>
          <p:cNvSpPr txBox="1"/>
          <p:nvPr/>
        </p:nvSpPr>
        <p:spPr>
          <a:xfrm>
            <a:off x="4302723" y="1733127"/>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71047640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a:extLst>
              <a:ext uri="{FF2B5EF4-FFF2-40B4-BE49-F238E27FC236}">
                <a16:creationId xmlns:a16="http://schemas.microsoft.com/office/drawing/2014/main" id="{0C999EDF-6B85-4FB0-B76C-8358E2F872A9}"/>
              </a:ext>
            </a:extLst>
          </p:cNvPr>
          <p:cNvSpPr/>
          <p:nvPr/>
        </p:nvSpPr>
        <p:spPr>
          <a:xfrm>
            <a:off x="178933" y="4673357"/>
            <a:ext cx="9500484" cy="206365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［算定要件］</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当該患者の同意を得て、計画的な医学管理のもと、主治医として定期的に訪問診療を行っている保険医が属する他の医療機関の　</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kern="0" dirty="0">
                <a:latin typeface="+mn-ea"/>
              </a:rPr>
              <a:t>　</a:t>
            </a:r>
            <a:r>
              <a:rPr kumimoji="0" lang="ja-JP" altLang="en-US" sz="1300" i="0" u="none" strike="noStrike" kern="0" cap="none" spc="0" normalizeH="0" baseline="0" noProof="0" dirty="0">
                <a:ln>
                  <a:noFill/>
                </a:ln>
                <a:effectLst/>
                <a:uLnTx/>
                <a:uFillTx/>
                <a:latin typeface="+mn-ea"/>
                <a:cs typeface="+mn-cs"/>
              </a:rPr>
              <a:t>求めを受けて、当該他の医療機関が診療を求めた傷病に対し訪問診療を行った場合に、求めがあった日を含む月から</a:t>
            </a:r>
            <a:r>
              <a:rPr kumimoji="0" lang="en-US" altLang="ja-JP" sz="1300" kern="0" dirty="0">
                <a:latin typeface="+mn-ea"/>
              </a:rPr>
              <a:t> </a:t>
            </a:r>
            <a:r>
              <a:rPr kumimoji="0" lang="ja-JP" altLang="en-US" sz="1300" i="0" u="none" strike="noStrike" kern="0" cap="none" spc="0" normalizeH="0" baseline="0" noProof="0" dirty="0">
                <a:ln>
                  <a:noFill/>
                </a:ln>
                <a:effectLst/>
                <a:uLnTx/>
                <a:uFillTx/>
                <a:latin typeface="+mn-ea"/>
                <a:cs typeface="+mn-cs"/>
              </a:rPr>
              <a:t>６月を限度とし</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kern="0" dirty="0">
                <a:latin typeface="+mn-ea"/>
              </a:rPr>
              <a:t>　</a:t>
            </a:r>
            <a:r>
              <a:rPr kumimoji="0" lang="ja-JP" altLang="en-US" sz="1300" i="0" u="none" strike="noStrike" kern="0" cap="none" spc="0" normalizeH="0" baseline="0" noProof="0" dirty="0">
                <a:ln>
                  <a:noFill/>
                </a:ln>
                <a:effectLst/>
                <a:uLnTx/>
                <a:uFillTx/>
                <a:latin typeface="+mn-ea"/>
                <a:cs typeface="+mn-cs"/>
              </a:rPr>
              <a:t>て算定できる。</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ただし、当該他の医療機関の求めに応じ、既に訪問診療を行った患者と同一の患者について、当該他の医療機関との間で情報共 </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有し、主治医である保険医がその診療状況を把握した上で、医学的に必要と判断し、以下に該当する診療の求めが新たにあった場合</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には、</a:t>
            </a:r>
            <a:r>
              <a:rPr kumimoji="0" lang="ja-JP" altLang="en-US" sz="1300" b="1" u="sng" kern="0" dirty="0">
                <a:solidFill>
                  <a:srgbClr val="FF0000"/>
                </a:solidFill>
                <a:latin typeface="+mn-ea"/>
              </a:rPr>
              <a:t>６月を超えて算定できる。</a:t>
            </a:r>
            <a:r>
              <a:rPr kumimoji="0" lang="ja-JP" altLang="en-US" sz="1300" u="sng" kern="0" dirty="0">
                <a:latin typeface="+mn-ea"/>
              </a:rPr>
              <a:t>また、この場合において、診療報酬明細書の摘要欄に、継続的な訪問診療の必要性について記載す</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u="sng" kern="0" dirty="0">
                <a:latin typeface="+mn-ea"/>
              </a:rPr>
              <a:t>ること。</a:t>
            </a:r>
            <a:endParaRPr kumimoji="0" lang="en-US" altLang="ja-JP" sz="1300" u="sng"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kern="0" dirty="0">
                <a:latin typeface="+mn-ea"/>
              </a:rPr>
              <a:t>ア　その診療科の医師でなければ困難な診療</a:t>
            </a:r>
            <a:endParaRPr kumimoji="0" lang="en-US" altLang="ja-JP" sz="1300" kern="0" dirty="0">
              <a:latin typeface="+mn-ea"/>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kern="0" dirty="0">
                <a:latin typeface="+mn-ea"/>
              </a:rPr>
              <a:t>　   イ　既に診療した傷病やその関連疾患とは明らかに異なる傷病に対する診療</a:t>
            </a:r>
            <a:endParaRPr kumimoji="0" lang="en-US" altLang="ja-JP" sz="1300" kern="0" dirty="0">
              <a:latin typeface="+mn-ea"/>
            </a:endParaRPr>
          </a:p>
        </p:txBody>
      </p:sp>
      <p:sp>
        <p:nvSpPr>
          <p:cNvPr id="10" name="Rectangle 37"/>
          <p:cNvSpPr>
            <a:spLocks noChangeArrowheads="1"/>
          </p:cNvSpPr>
          <p:nvPr/>
        </p:nvSpPr>
        <p:spPr bwMode="auto">
          <a:xfrm>
            <a:off x="84348" y="842300"/>
            <a:ext cx="9689654" cy="2226660"/>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電話等による再診の際、治療上の必要性から、救急医療機関の受診を指示した上で、同日に診療情報の提供を行った場合について、診療情報提供料（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）：２５０点を算定可能とする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4" name="Rectangle 36"/>
          <p:cNvSpPr>
            <a:spLocks noChangeArrowheads="1"/>
          </p:cNvSpPr>
          <p:nvPr/>
        </p:nvSpPr>
        <p:spPr bwMode="auto">
          <a:xfrm>
            <a:off x="87308" y="542727"/>
            <a:ext cx="4865692"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（５）電話等再診時の診療情報提供の評価</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84348" y="3147033"/>
            <a:ext cx="5146523"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（６）複数の医療機関による訪問診療の明確化</a:t>
            </a:r>
          </a:p>
        </p:txBody>
      </p:sp>
      <p:sp>
        <p:nvSpPr>
          <p:cNvPr id="25" name="Rectangle 37">
            <a:extLst>
              <a:ext uri="{FF2B5EF4-FFF2-40B4-BE49-F238E27FC236}">
                <a16:creationId xmlns:a16="http://schemas.microsoft.com/office/drawing/2014/main" id="{ADB80774-49FA-4B0D-80BE-C7E9ED36D955}"/>
              </a:ext>
            </a:extLst>
          </p:cNvPr>
          <p:cNvSpPr>
            <a:spLocks noChangeArrowheads="1"/>
          </p:cNvSpPr>
          <p:nvPr/>
        </p:nvSpPr>
        <p:spPr bwMode="auto">
          <a:xfrm>
            <a:off x="84348" y="3500480"/>
            <a:ext cx="9689654" cy="3188623"/>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地域における質の高い在宅医療の提供を推進する観点から、複数の医療機関が連携して行う在宅患者訪問診療料（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（同一建物居住者：１８７点、同一建物居住者以外：８８４点）</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について、主治医が診療状況を把握した上で、診療の求めをした場合には、６月を超えても引き続き当該診療料を算定できるよう、要件を明確化する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8EC6BBF2-2EB8-492C-8998-0D6A05EC27D2}"/>
              </a:ext>
            </a:extLst>
          </p:cNvPr>
          <p:cNvSpPr/>
          <p:nvPr/>
        </p:nvSpPr>
        <p:spPr>
          <a:xfrm>
            <a:off x="119818" y="1495512"/>
            <a:ext cx="9585709" cy="141820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［算定要件］</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当該再診料を算定する際には、第２章第１部の各区分に規定する医学管理等は算定できない。</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b="1" i="0" u="none" strike="noStrike" kern="0" cap="none" spc="0" normalizeH="0" baseline="0" noProof="0" dirty="0">
                <a:ln>
                  <a:noFill/>
                </a:ln>
                <a:effectLst/>
                <a:uLnTx/>
                <a:uFillTx/>
                <a:latin typeface="+mn-ea"/>
                <a:cs typeface="+mn-cs"/>
              </a:rPr>
              <a:t>　　 </a:t>
            </a:r>
            <a:r>
              <a:rPr kumimoji="0" lang="ja-JP" altLang="en-US" sz="1300" i="0" u="sng" strike="noStrike" kern="0" cap="none" spc="0" normalizeH="0" baseline="0" noProof="0" dirty="0">
                <a:ln>
                  <a:noFill/>
                </a:ln>
                <a:effectLst/>
                <a:uLnTx/>
                <a:uFillTx/>
                <a:latin typeface="+mn-ea"/>
                <a:cs typeface="+mn-cs"/>
              </a:rPr>
              <a:t>ただし、急病等で患者またはその看護に当たっている者から連絡を受け、治療上の必要性から、休日または夜間における救急医療</a:t>
            </a:r>
            <a:endParaRPr kumimoji="0" lang="en-US" altLang="ja-JP" sz="1300" i="0" u="sng"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sng" strike="noStrike" kern="0" cap="none" spc="0" normalizeH="0" baseline="0" noProof="0" dirty="0">
                <a:ln>
                  <a:noFill/>
                </a:ln>
                <a:effectLst/>
                <a:uLnTx/>
                <a:uFillTx/>
                <a:latin typeface="+mn-ea"/>
                <a:cs typeface="+mn-cs"/>
              </a:rPr>
              <a:t>の確保のために診療を行っていると認められる次に掲げる医療機関の受診を指示した上で、指示を行った同日に、受診先の医療機関</a:t>
            </a:r>
            <a:endParaRPr kumimoji="0" lang="en-US" altLang="ja-JP" sz="1300" i="0" u="sng"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sng" strike="noStrike" kern="0" cap="none" spc="0" normalizeH="0" baseline="0" noProof="0" dirty="0">
                <a:ln>
                  <a:noFill/>
                </a:ln>
                <a:effectLst/>
                <a:uLnTx/>
                <a:uFillTx/>
                <a:latin typeface="+mn-ea"/>
                <a:cs typeface="+mn-cs"/>
              </a:rPr>
              <a:t>に対して必要な診療情報を文書等（ＦＡＸ又は電子メールを含む）で提供した場合は、</a:t>
            </a:r>
            <a:r>
              <a:rPr kumimoji="0" lang="ja-JP" altLang="en-US" sz="1300" b="1" i="0" u="sng" strike="noStrike" kern="0" cap="none" spc="0" normalizeH="0" baseline="0" noProof="0" dirty="0">
                <a:ln>
                  <a:noFill/>
                </a:ln>
                <a:solidFill>
                  <a:srgbClr val="FF0000"/>
                </a:solidFill>
                <a:effectLst/>
                <a:uLnTx/>
                <a:uFillTx/>
                <a:latin typeface="+mn-ea"/>
                <a:cs typeface="+mn-cs"/>
              </a:rPr>
              <a:t>診療情報提供料（</a:t>
            </a:r>
            <a:r>
              <a:rPr kumimoji="0" lang="en-US" altLang="ja-JP" sz="1300" b="1" i="0" u="sng" strike="noStrike" kern="0" cap="none" spc="0" normalizeH="0" baseline="0" noProof="0" dirty="0">
                <a:ln>
                  <a:noFill/>
                </a:ln>
                <a:solidFill>
                  <a:srgbClr val="FF0000"/>
                </a:solidFill>
                <a:effectLst/>
                <a:uLnTx/>
                <a:uFillTx/>
                <a:latin typeface="+mn-ea"/>
              </a:rPr>
              <a:t>Ⅰ</a:t>
            </a:r>
            <a:r>
              <a:rPr kumimoji="0" lang="ja-JP" altLang="en-US" sz="1300" b="1" i="0" u="sng" strike="noStrike" kern="0" cap="none" spc="0" normalizeH="0" baseline="0" noProof="0" dirty="0">
                <a:ln>
                  <a:noFill/>
                </a:ln>
                <a:solidFill>
                  <a:srgbClr val="FF0000"/>
                </a:solidFill>
                <a:effectLst/>
                <a:uLnTx/>
                <a:uFillTx/>
                <a:latin typeface="+mn-ea"/>
                <a:cs typeface="+mn-cs"/>
              </a:rPr>
              <a:t>）を算定できる。</a:t>
            </a:r>
            <a:endParaRPr kumimoji="0" lang="en-US" altLang="ja-JP" sz="1300" b="1" i="0" u="sng" strike="noStrike" kern="0" cap="none" spc="0" normalizeH="0" baseline="0" noProof="0" dirty="0">
              <a:ln>
                <a:noFill/>
              </a:ln>
              <a:solidFill>
                <a:srgbClr val="FF0000"/>
              </a:solidFill>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ja-JP" altLang="en-US" sz="1300" i="0" u="none" strike="noStrike" kern="0" cap="none" spc="0" normalizeH="0" baseline="0" noProof="0" dirty="0">
                <a:ln>
                  <a:noFill/>
                </a:ln>
                <a:effectLst/>
                <a:uLnTx/>
                <a:uFillTx/>
                <a:latin typeface="+mn-ea"/>
                <a:cs typeface="+mn-cs"/>
              </a:rPr>
              <a:t>　（イ）地域医療支援病院　（ロ）救急病院または救急診療所</a:t>
            </a:r>
            <a:endParaRPr kumimoji="0" lang="en-US" altLang="ja-JP" sz="1300" i="0" u="none" strike="noStrike" kern="0" cap="none" spc="0" normalizeH="0" baseline="0" noProof="0" dirty="0">
              <a:ln>
                <a:noFill/>
              </a:ln>
              <a:effectLst/>
              <a:uLnTx/>
              <a:uFillTx/>
              <a:latin typeface="+mn-ea"/>
              <a:cs typeface="+mn-cs"/>
            </a:endParaRPr>
          </a:p>
          <a:p>
            <a:pPr marL="0" marR="0" lvl="0" indent="0" algn="l" defTabSz="914400" rtl="0" eaLnBrk="1" fontAlgn="auto" latinLnBrk="0" hangingPunct="1">
              <a:lnSpc>
                <a:spcPts val="1500"/>
              </a:lnSpc>
              <a:spcAft>
                <a:spcPts val="0"/>
              </a:spcAft>
              <a:buClrTx/>
              <a:buSzTx/>
              <a:buFontTx/>
              <a:buNone/>
              <a:tabLst/>
              <a:defRPr/>
            </a:pPr>
            <a:r>
              <a:rPr kumimoji="0" lang="en-US" altLang="ja-JP" sz="1300" kern="0" dirty="0">
                <a:latin typeface="+mn-ea"/>
              </a:rPr>
              <a:t>  </a:t>
            </a:r>
            <a:r>
              <a:rPr kumimoji="0" lang="ja-JP" altLang="en-US" sz="1300" i="0" u="none" strike="noStrike" kern="0" cap="none" spc="0" normalizeH="0" baseline="0" noProof="0" dirty="0">
                <a:ln>
                  <a:noFill/>
                </a:ln>
                <a:effectLst/>
                <a:uLnTx/>
                <a:uFillTx/>
                <a:latin typeface="+mn-ea"/>
                <a:cs typeface="+mn-cs"/>
              </a:rPr>
              <a:t>（ハ）病院群輪番制病院、病院群輪番制に参加している有床診療所または共同利用型病院</a:t>
            </a:r>
          </a:p>
        </p:txBody>
      </p:sp>
      <p:pic>
        <p:nvPicPr>
          <p:cNvPr id="2" name="図 1">
            <a:extLst>
              <a:ext uri="{FF2B5EF4-FFF2-40B4-BE49-F238E27FC236}">
                <a16:creationId xmlns:a16="http://schemas.microsoft.com/office/drawing/2014/main" id="{F54556B5-23D3-42D6-BB2F-1D977674AE44}"/>
              </a:ext>
            </a:extLst>
          </p:cNvPr>
          <p:cNvPicPr>
            <a:picLocks noChangeAspect="1"/>
          </p:cNvPicPr>
          <p:nvPr/>
        </p:nvPicPr>
        <p:blipFill>
          <a:blip r:embed="rId3"/>
          <a:stretch>
            <a:fillRect/>
          </a:stretch>
        </p:blipFill>
        <p:spPr>
          <a:xfrm>
            <a:off x="7977336" y="5999349"/>
            <a:ext cx="904269" cy="774709"/>
          </a:xfrm>
          <a:prstGeom prst="rect">
            <a:avLst/>
          </a:prstGeom>
        </p:spPr>
      </p:pic>
      <p:pic>
        <p:nvPicPr>
          <p:cNvPr id="4" name="図 3" descr="リモコン, 電子機器, 屋内, ゲーム が含まれている画像&#10;&#10;自動的に生成された説明">
            <a:extLst>
              <a:ext uri="{FF2B5EF4-FFF2-40B4-BE49-F238E27FC236}">
                <a16:creationId xmlns:a16="http://schemas.microsoft.com/office/drawing/2014/main" id="{396E2788-5954-4015-A81E-0D39965E66C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17348" y="2535656"/>
            <a:ext cx="1378400" cy="918933"/>
          </a:xfrm>
          <a:prstGeom prst="rect">
            <a:avLst/>
          </a:prstGeom>
        </p:spPr>
      </p:pic>
      <p:sp>
        <p:nvSpPr>
          <p:cNvPr id="13" name="テキスト ボックス 12">
            <a:extLst>
              <a:ext uri="{FF2B5EF4-FFF2-40B4-BE49-F238E27FC236}">
                <a16:creationId xmlns:a16="http://schemas.microsoft.com/office/drawing/2014/main" id="{F45C2850-8552-4353-974D-6A8F7A17C1B8}"/>
              </a:ext>
            </a:extLst>
          </p:cNvPr>
          <p:cNvSpPr txBox="1"/>
          <p:nvPr/>
        </p:nvSpPr>
        <p:spPr>
          <a:xfrm>
            <a:off x="5074261" y="541654"/>
            <a:ext cx="11748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a:t>
            </a:r>
          </a:p>
        </p:txBody>
      </p:sp>
      <p:sp>
        <p:nvSpPr>
          <p:cNvPr id="17" name="テキスト ボックス 16">
            <a:extLst>
              <a:ext uri="{FF2B5EF4-FFF2-40B4-BE49-F238E27FC236}">
                <a16:creationId xmlns:a16="http://schemas.microsoft.com/office/drawing/2014/main" id="{A363D042-BFC2-45E8-B85E-B6197210C1B7}"/>
              </a:ext>
            </a:extLst>
          </p:cNvPr>
          <p:cNvSpPr txBox="1"/>
          <p:nvPr/>
        </p:nvSpPr>
        <p:spPr>
          <a:xfrm>
            <a:off x="5310891" y="3153915"/>
            <a:ext cx="12262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Tree>
    <p:extLst>
      <p:ext uri="{BB962C8B-B14F-4D97-AF65-F5344CB8AC3E}">
        <p14:creationId xmlns:p14="http://schemas.microsoft.com/office/powerpoint/2010/main" val="349715722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p:cNvSpPr>
            <a:spLocks noChangeArrowheads="1"/>
          </p:cNvSpPr>
          <p:nvPr/>
        </p:nvSpPr>
        <p:spPr bwMode="auto">
          <a:xfrm>
            <a:off x="128464" y="622487"/>
            <a:ext cx="6264696"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（７）調剤料、一般名処方加算、調剤技術基本料の見直し</a:t>
            </a:r>
          </a:p>
        </p:txBody>
      </p:sp>
      <p:sp>
        <p:nvSpPr>
          <p:cNvPr id="19" name="Rectangle 37"/>
          <p:cNvSpPr>
            <a:spLocks noChangeArrowheads="1"/>
          </p:cNvSpPr>
          <p:nvPr/>
        </p:nvSpPr>
        <p:spPr bwMode="auto">
          <a:xfrm>
            <a:off x="126773" y="995380"/>
            <a:ext cx="9647229" cy="3930923"/>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医療機関における外来患者に対する調剤料、処方箋料の一般名処方加算、調剤技術基本料を見直す。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7" name="正方形/長方形 16">
            <a:extLst>
              <a:ext uri="{FF2B5EF4-FFF2-40B4-BE49-F238E27FC236}">
                <a16:creationId xmlns:a16="http://schemas.microsoft.com/office/drawing/2014/main" id="{9BA393C6-A3AA-45A4-A53F-D7891EA8963A}"/>
              </a:ext>
            </a:extLst>
          </p:cNvPr>
          <p:cNvSpPr/>
          <p:nvPr/>
        </p:nvSpPr>
        <p:spPr>
          <a:xfrm>
            <a:off x="445881" y="1282438"/>
            <a:ext cx="9259647" cy="1319907"/>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入院中の患者以外の患者に対して投薬を行った場合</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内服薬、浸煎薬及び屯服薬（１回の処方に係る調剤につき）：９点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１１</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外用薬（１回の処方に係る調剤につき）                            ：６点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入院中の患者に対して投薬を行った場合（１日につき）          ：７点 </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A3B30BAF-BAF3-402E-AFC7-1434732BB79C}"/>
              </a:ext>
            </a:extLst>
          </p:cNvPr>
          <p:cNvSpPr/>
          <p:nvPr/>
        </p:nvSpPr>
        <p:spPr>
          <a:xfrm>
            <a:off x="445881" y="2632684"/>
            <a:ext cx="8107519" cy="1377018"/>
          </a:xfrm>
          <a:prstGeom prst="rect">
            <a:avLst/>
          </a:prstGeom>
          <a:solidFill>
            <a:srgbClr val="9BBB59">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処方箋料  一般名処方加算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一般名処方加算１：６点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７</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一般名処方加算２：４点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85725" lvl="0" indent="-85725">
              <a:lnSpc>
                <a:spcPts val="1600"/>
              </a:lnSpc>
              <a:defRPr/>
            </a:pPr>
            <a:r>
              <a:rPr lang="ja-JP" altLang="en-US" sz="1200" dirty="0">
                <a:solidFill>
                  <a:prstClr val="black"/>
                </a:solidFill>
                <a:latin typeface="+mn-ea"/>
              </a:rPr>
              <a:t>［算定要件］</a:t>
            </a:r>
            <a:endParaRPr lang="en-US" altLang="ja-JP" sz="1200" dirty="0">
              <a:solidFill>
                <a:prstClr val="black"/>
              </a:solidFill>
              <a:latin typeface="+mn-ea"/>
            </a:endParaRPr>
          </a:p>
          <a:p>
            <a:pPr marL="85725" lvl="0" indent="-85725">
              <a:lnSpc>
                <a:spcPts val="1600"/>
              </a:lnSpc>
              <a:defRPr/>
            </a:pPr>
            <a:r>
              <a:rPr lang="ja-JP" altLang="en-US" sz="1200" dirty="0">
                <a:solidFill>
                  <a:prstClr val="black"/>
                </a:solidFill>
                <a:latin typeface="+mn-ea"/>
              </a:rPr>
              <a:t>加算１：交付した処方箋に含まれる</a:t>
            </a:r>
            <a:r>
              <a:rPr lang="ja-JP" altLang="en-US" sz="1200" dirty="0">
                <a:latin typeface="+mn-ea"/>
              </a:rPr>
              <a:t>医薬品のうち、</a:t>
            </a:r>
            <a:r>
              <a:rPr lang="ja-JP" altLang="en-US" sz="1200" spc="-60" dirty="0">
                <a:latin typeface="+mn-ea"/>
              </a:rPr>
              <a:t>後発医薬品がある全ての医薬品（２品目以上）が一般名処方されている場合</a:t>
            </a:r>
            <a:endParaRPr lang="en-US" altLang="ja-JP" sz="1200" spc="-60" dirty="0">
              <a:latin typeface="+mn-ea"/>
            </a:endParaRPr>
          </a:p>
          <a:p>
            <a:pPr marL="85725" lvl="0" indent="-85725">
              <a:lnSpc>
                <a:spcPts val="1600"/>
              </a:lnSpc>
              <a:defRPr/>
            </a:pPr>
            <a:r>
              <a:rPr lang="ja-JP" altLang="en-US" sz="1200" dirty="0">
                <a:latin typeface="+mn-ea"/>
              </a:rPr>
              <a:t>加算２：交付した処方箋に１品目でも一般名処方された医薬品が含まれている場合</a:t>
            </a:r>
            <a:endParaRPr lang="en-US" altLang="ja-JP" sz="1200" dirty="0">
              <a:latin typeface="+mn-ea"/>
            </a:endParaRPr>
          </a:p>
        </p:txBody>
      </p:sp>
      <p:sp>
        <p:nvSpPr>
          <p:cNvPr id="24" name="正方形/長方形 23">
            <a:extLst>
              <a:ext uri="{FF2B5EF4-FFF2-40B4-BE49-F238E27FC236}">
                <a16:creationId xmlns:a16="http://schemas.microsoft.com/office/drawing/2014/main" id="{657CF541-351F-4C75-8F0B-82D4EC29722D}"/>
              </a:ext>
            </a:extLst>
          </p:cNvPr>
          <p:cNvSpPr/>
          <p:nvPr/>
        </p:nvSpPr>
        <p:spPr>
          <a:xfrm>
            <a:off x="445880" y="4041739"/>
            <a:ext cx="8107519" cy="884564"/>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調剤技術基本料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入院中の患者に投薬を行った場合         ：４２点 → ４２点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その他の患者に対して投薬を行った場合：   ８点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75E78EA5-AD94-4682-ACB0-FAA7A9D17699}"/>
              </a:ext>
            </a:extLst>
          </p:cNvPr>
          <p:cNvSpPr/>
          <p:nvPr/>
        </p:nvSpPr>
        <p:spPr>
          <a:xfrm>
            <a:off x="7340981" y="1992376"/>
            <a:ext cx="2304256" cy="526184"/>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spcAft>
                <a:spcPts val="0"/>
              </a:spcAft>
              <a:buClrTx/>
              <a:buSzTx/>
              <a:buFontTx/>
              <a:buNone/>
              <a:tabLst/>
              <a:defRPr/>
            </a:pPr>
            <a:r>
              <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２以上の診療科で異なる医師が</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処方した場合はそれぞれの処方</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につき調剤料を算定できる</a:t>
            </a:r>
          </a:p>
        </p:txBody>
      </p:sp>
      <p:sp>
        <p:nvSpPr>
          <p:cNvPr id="14" name="正方形/長方形 13">
            <a:extLst>
              <a:ext uri="{FF2B5EF4-FFF2-40B4-BE49-F238E27FC236}">
                <a16:creationId xmlns:a16="http://schemas.microsoft.com/office/drawing/2014/main" id="{41F59980-D67A-4E22-9D44-A85654680818}"/>
              </a:ext>
            </a:extLst>
          </p:cNvPr>
          <p:cNvSpPr/>
          <p:nvPr/>
        </p:nvSpPr>
        <p:spPr>
          <a:xfrm>
            <a:off x="5817096" y="4434878"/>
            <a:ext cx="2418888" cy="434545"/>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spcAft>
                <a:spcPts val="0"/>
              </a:spcAft>
              <a:buClrTx/>
              <a:buSzTx/>
              <a:buFontTx/>
              <a:buNone/>
              <a:tabLst/>
              <a:defRPr/>
            </a:pPr>
            <a:r>
              <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薬剤師が常時勤務する医療機関で</a:t>
            </a:r>
            <a:endParaRPr kumimoji="0" lang="en-US" altLang="ja-JP"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spcAft>
                <a:spcPts val="0"/>
              </a:spcAft>
              <a:buClrTx/>
              <a:buSzTx/>
              <a:buFontTx/>
              <a:buNone/>
              <a:tabLst/>
              <a:defRPr/>
            </a:pPr>
            <a:r>
              <a:rPr kumimoji="0" lang="en-US" altLang="ja-JP" sz="1050" kern="0" dirty="0">
                <a:latin typeface="ＭＳ ゴシック" panose="020B0609070205080204" pitchFamily="49" charset="-128"/>
                <a:ea typeface="ＭＳ ゴシック" panose="020B0609070205080204" pitchFamily="49" charset="-128"/>
              </a:rPr>
              <a:t>  </a:t>
            </a:r>
            <a:r>
              <a:rPr kumimoji="0" lang="ja-JP" altLang="en-US" sz="1050" i="0" u="none" strike="noStrike" kern="0" cap="none" spc="0" normalizeH="0" baseline="0" noProof="0" dirty="0">
                <a:ln>
                  <a:noFill/>
                </a:ln>
                <a:effectLst/>
                <a:uLnTx/>
                <a:uFillTx/>
                <a:latin typeface="ＭＳ ゴシック" panose="020B0609070205080204" pitchFamily="49" charset="-128"/>
                <a:ea typeface="ＭＳ ゴシック" panose="020B0609070205080204" pitchFamily="49" charset="-128"/>
                <a:cs typeface="+mn-cs"/>
              </a:rPr>
              <a:t>投薬を行った場合に算定する</a:t>
            </a:r>
          </a:p>
        </p:txBody>
      </p:sp>
      <p:sp>
        <p:nvSpPr>
          <p:cNvPr id="16" name="テキスト ボックス 15">
            <a:extLst>
              <a:ext uri="{FF2B5EF4-FFF2-40B4-BE49-F238E27FC236}">
                <a16:creationId xmlns:a16="http://schemas.microsoft.com/office/drawing/2014/main" id="{718C949D-3DD9-44F9-B6DA-BF23CCC3732A}"/>
              </a:ext>
            </a:extLst>
          </p:cNvPr>
          <p:cNvSpPr txBox="1"/>
          <p:nvPr/>
        </p:nvSpPr>
        <p:spPr>
          <a:xfrm>
            <a:off x="1424609" y="1322662"/>
            <a:ext cx="7200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422</a:t>
            </a:r>
          </a:p>
        </p:txBody>
      </p:sp>
      <p:sp>
        <p:nvSpPr>
          <p:cNvPr id="20" name="テキスト ボックス 19">
            <a:extLst>
              <a:ext uri="{FF2B5EF4-FFF2-40B4-BE49-F238E27FC236}">
                <a16:creationId xmlns:a16="http://schemas.microsoft.com/office/drawing/2014/main" id="{FFEA8252-DA32-4813-AEB7-1C35B1F619E5}"/>
              </a:ext>
            </a:extLst>
          </p:cNvPr>
          <p:cNvSpPr txBox="1"/>
          <p:nvPr/>
        </p:nvSpPr>
        <p:spPr>
          <a:xfrm>
            <a:off x="3152801" y="2649040"/>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1" name="テキスト ボックス 20">
            <a:extLst>
              <a:ext uri="{FF2B5EF4-FFF2-40B4-BE49-F238E27FC236}">
                <a16:creationId xmlns:a16="http://schemas.microsoft.com/office/drawing/2014/main" id="{99ABF1B5-B763-4421-88FC-7C6B4AC3E68F}"/>
              </a:ext>
            </a:extLst>
          </p:cNvPr>
          <p:cNvSpPr txBox="1"/>
          <p:nvPr/>
        </p:nvSpPr>
        <p:spPr>
          <a:xfrm>
            <a:off x="2247531" y="4088434"/>
            <a:ext cx="7612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p>
        </p:txBody>
      </p:sp>
    </p:spTree>
    <p:extLst>
      <p:ext uri="{BB962C8B-B14F-4D97-AF65-F5344CB8AC3E}">
        <p14:creationId xmlns:p14="http://schemas.microsoft.com/office/powerpoint/2010/main" val="96673693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818028"/>
            <a:ext cx="9594720" cy="5821844"/>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231945" y="499973"/>
            <a:ext cx="5772100" cy="3828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（８）医師の基礎的な技術の再評価（モノから人へ）①</a:t>
            </a: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02810" y="4849217"/>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901692527"/>
              </p:ext>
            </p:extLst>
          </p:nvPr>
        </p:nvGraphicFramePr>
        <p:xfrm>
          <a:off x="383968" y="1199408"/>
          <a:ext cx="4464496" cy="542401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41015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トレッドミルによる負荷心肺機能検査、サイクルエルゴメー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ターによる心肺機能検査：１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４００点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57863182"/>
                  </a:ext>
                </a:extLst>
              </a:tr>
              <a:tr h="583636">
                <a:tc>
                  <a:txBody>
                    <a:bodyPr/>
                    <a:lstStyle/>
                    <a:p>
                      <a:pPr>
                        <a:lnSpc>
                          <a:spcPts val="1300"/>
                        </a:lnSpc>
                      </a:pPr>
                      <a:r>
                        <a:rPr kumimoji="1" lang="ja-JP" altLang="en-US" sz="1200" b="1" dirty="0"/>
                        <a:t>Ｄ２１８</a:t>
                      </a:r>
                      <a:r>
                        <a:rPr kumimoji="1" lang="ja-JP" altLang="en-US" sz="1200" dirty="0"/>
                        <a:t>　分娩監視装置による諸検査　　</a:t>
                      </a:r>
                      <a:endParaRPr kumimoji="1" lang="en-US" altLang="ja-JP" sz="1200" dirty="0"/>
                    </a:p>
                    <a:p>
                      <a:pPr>
                        <a:lnSpc>
                          <a:spcPts val="1300"/>
                        </a:lnSpc>
                      </a:pPr>
                      <a:r>
                        <a:rPr kumimoji="1" lang="ja-JP" altLang="en-US" sz="1200" dirty="0"/>
                        <a:t>　１　１時間以内の場合：４８０点</a:t>
                      </a:r>
                      <a:endParaRPr kumimoji="1" lang="en-US" altLang="ja-JP" sz="1200" dirty="0"/>
                    </a:p>
                    <a:p>
                      <a:pPr>
                        <a:lnSpc>
                          <a:spcPts val="1300"/>
                        </a:lnSpc>
                      </a:pPr>
                      <a:r>
                        <a:rPr kumimoji="1" lang="ja-JP" altLang="en-US" sz="1200" dirty="0"/>
                        <a:t>　２　１時間を超え１時間３０分以内の場合：６６０点</a:t>
                      </a:r>
                      <a:endParaRPr kumimoji="1" lang="en-US" altLang="ja-JP" sz="1200" dirty="0"/>
                    </a:p>
                    <a:p>
                      <a:pPr>
                        <a:lnSpc>
                          <a:spcPts val="1300"/>
                        </a:lnSpc>
                      </a:pPr>
                      <a:r>
                        <a:rPr kumimoji="1" lang="ja-JP" altLang="en-US" sz="1200" dirty="0"/>
                        <a:t>　３　１時間３０分を超えた場合：８４０点</a:t>
                      </a:r>
                      <a:endParaRPr kumimoji="1" lang="en-US" altLang="ja-JP" sz="1200" dirty="0"/>
                    </a:p>
                  </a:txBody>
                  <a:tcPr/>
                </a:tc>
                <a:extLst>
                  <a:ext uri="{0D108BD9-81ED-4DB2-BD59-A6C34878D82A}">
                    <a16:rowId xmlns:a16="http://schemas.microsoft.com/office/drawing/2014/main" val="10001"/>
                  </a:ext>
                </a:extLst>
              </a:tr>
              <a:tr h="255183">
                <a:tc>
                  <a:txBody>
                    <a:bodyPr/>
                    <a:lstStyle/>
                    <a:p>
                      <a:pPr>
                        <a:lnSpc>
                          <a:spcPts val="1300"/>
                        </a:lnSpc>
                      </a:pPr>
                      <a:r>
                        <a:rPr kumimoji="1" lang="ja-JP" altLang="en-US" sz="1200" b="1" dirty="0"/>
                        <a:t>Ｄ２１９</a:t>
                      </a:r>
                      <a:r>
                        <a:rPr kumimoji="1" lang="ja-JP" altLang="en-US" sz="1200" dirty="0"/>
                        <a:t>　ノンストレステスト（一連につき）：２００点</a:t>
                      </a:r>
                      <a:endParaRPr kumimoji="1" lang="en-US" altLang="ja-JP" sz="1200" dirty="0"/>
                    </a:p>
                  </a:txBody>
                  <a:tcPr/>
                </a:tc>
                <a:extLst>
                  <a:ext uri="{0D108BD9-81ED-4DB2-BD59-A6C34878D82A}">
                    <a16:rowId xmlns:a16="http://schemas.microsoft.com/office/drawing/2014/main" val="10002"/>
                  </a:ext>
                </a:extLst>
              </a:tr>
              <a:tr h="255183">
                <a:tc>
                  <a:txBody>
                    <a:bodyPr/>
                    <a:lstStyle/>
                    <a:p>
                      <a:pPr>
                        <a:lnSpc>
                          <a:spcPts val="1300"/>
                        </a:lnSpc>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Ｄ２２２　</a:t>
                      </a:r>
                      <a:r>
                        <a:rPr kumimoji="1" lang="ja-JP" altLang="en-US" sz="1200" dirty="0"/>
                        <a:t>経皮的血液ガス分圧測定、血液ガス連続測定</a:t>
                      </a:r>
                      <a:endParaRPr kumimoji="1" lang="en-US" altLang="ja-JP" sz="1200" dirty="0"/>
                    </a:p>
                    <a:p>
                      <a:pPr>
                        <a:lnSpc>
                          <a:spcPts val="1300"/>
                        </a:lnSpc>
                      </a:pPr>
                      <a:r>
                        <a:rPr kumimoji="1" lang="ja-JP" altLang="en-US" sz="1200" dirty="0"/>
                        <a:t>　２　５時間を超えた場合（１日につき）：６００点</a:t>
                      </a:r>
                    </a:p>
                  </a:txBody>
                  <a:tcPr/>
                </a:tc>
                <a:extLst>
                  <a:ext uri="{0D108BD9-81ED-4DB2-BD59-A6C34878D82A}">
                    <a16:rowId xmlns:a16="http://schemas.microsoft.com/office/drawing/2014/main" val="10007"/>
                  </a:ext>
                </a:extLst>
              </a:tr>
              <a:tr h="23677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Ｄ２２５－４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ヘッドアップティルト試験：９８０点</a:t>
                      </a:r>
                      <a:endParaRPr kumimoji="1" lang="en-US" altLang="ja-JP" sz="1200" dirty="0"/>
                    </a:p>
                  </a:txBody>
                  <a:tcPr/>
                </a:tc>
                <a:extLst>
                  <a:ext uri="{0D108BD9-81ED-4DB2-BD59-A6C34878D82A}">
                    <a16:rowId xmlns:a16="http://schemas.microsoft.com/office/drawing/2014/main" val="10003"/>
                  </a:ext>
                </a:extLst>
              </a:tr>
              <a:tr h="236772">
                <a:tc>
                  <a:txBody>
                    <a:bodyPr/>
                    <a:lstStyle/>
                    <a:p>
                      <a:pPr>
                        <a:lnSpc>
                          <a:spcPts val="1300"/>
                        </a:lnSpc>
                      </a:pPr>
                      <a:r>
                        <a:rPr kumimoji="1" lang="ja-JP" altLang="en-US" sz="1200" b="1" dirty="0"/>
                        <a:t>Ｄ２３０</a:t>
                      </a:r>
                      <a:r>
                        <a:rPr kumimoji="1" lang="ja-JP" altLang="en-US" sz="1200" dirty="0"/>
                        <a:t>　観血的肺動脈圧測定</a:t>
                      </a:r>
                      <a:endParaRPr kumimoji="1" lang="en-US" altLang="ja-JP" sz="1200" dirty="0"/>
                    </a:p>
                    <a:p>
                      <a:pPr>
                        <a:lnSpc>
                          <a:spcPts val="1300"/>
                        </a:lnSpc>
                      </a:pPr>
                      <a:r>
                        <a:rPr kumimoji="1" lang="ja-JP" altLang="en-US" sz="1200" dirty="0"/>
                        <a:t>　２　２時間を超えた場合（１日につき）：５４０点</a:t>
                      </a:r>
                      <a:endParaRPr kumimoji="1" lang="en-US" altLang="ja-JP" sz="1200" dirty="0"/>
                    </a:p>
                  </a:txBody>
                  <a:tcPr/>
                </a:tc>
                <a:extLst>
                  <a:ext uri="{0D108BD9-81ED-4DB2-BD59-A6C34878D82A}">
                    <a16:rowId xmlns:a16="http://schemas.microsoft.com/office/drawing/2014/main" val="10004"/>
                  </a:ext>
                </a:extLst>
              </a:tr>
              <a:tr h="0">
                <a:tc>
                  <a:txBody>
                    <a:bodyPr/>
                    <a:lstStyle/>
                    <a:p>
                      <a:pPr>
                        <a:lnSpc>
                          <a:spcPts val="1300"/>
                        </a:lnSpc>
                      </a:pPr>
                      <a:r>
                        <a:rPr kumimoji="1" lang="ja-JP" altLang="en-US" sz="1200" b="1" dirty="0"/>
                        <a:t>Ｄ２３６　</a:t>
                      </a:r>
                      <a:r>
                        <a:rPr kumimoji="1" lang="ja-JP" altLang="en-US" sz="1200" dirty="0"/>
                        <a:t>脳誘発電位検査（脳は検査を含む。）</a:t>
                      </a:r>
                      <a:endParaRPr kumimoji="1" lang="en-US" altLang="ja-JP" sz="1200" dirty="0"/>
                    </a:p>
                    <a:p>
                      <a:pPr>
                        <a:lnSpc>
                          <a:spcPts val="1300"/>
                        </a:lnSpc>
                      </a:pPr>
                      <a:r>
                        <a:rPr kumimoji="1" lang="ja-JP" altLang="en-US" sz="1200" dirty="0"/>
                        <a:t>　１　体性感覚誘発電位：８０４点</a:t>
                      </a:r>
                      <a:endParaRPr kumimoji="1" lang="en-US" altLang="ja-JP" sz="1200" dirty="0"/>
                    </a:p>
                    <a:p>
                      <a:pPr>
                        <a:lnSpc>
                          <a:spcPts val="1300"/>
                        </a:lnSpc>
                      </a:pPr>
                      <a:r>
                        <a:rPr kumimoji="1" lang="ja-JP" altLang="en-US" sz="1200" dirty="0"/>
                        <a:t>　２　視覚誘発電位：８０４点</a:t>
                      </a:r>
                      <a:endParaRPr kumimoji="1" lang="en-US" altLang="ja-JP" sz="1200" dirty="0"/>
                    </a:p>
                    <a:p>
                      <a:pPr>
                        <a:lnSpc>
                          <a:spcPts val="1300"/>
                        </a:lnSpc>
                      </a:pPr>
                      <a:r>
                        <a:rPr kumimoji="1" lang="ja-JP" altLang="en-US" sz="1200" dirty="0"/>
                        <a:t>　３　聴性誘発反応検査、脳波聴力検査、脳幹反応聴力検査、</a:t>
                      </a:r>
                      <a:endParaRPr kumimoji="1" lang="en-US" altLang="ja-JP" sz="1200" dirty="0"/>
                    </a:p>
                    <a:p>
                      <a:pPr>
                        <a:lnSpc>
                          <a:spcPts val="1300"/>
                        </a:lnSpc>
                      </a:pPr>
                      <a:r>
                        <a:rPr kumimoji="1" lang="en-US" altLang="ja-JP" sz="1200" dirty="0"/>
                        <a:t>      </a:t>
                      </a:r>
                      <a:r>
                        <a:rPr kumimoji="1" lang="ja-JP" altLang="en-US" sz="1200" dirty="0"/>
                        <a:t>中間潜時反応聴力検査：８０４点</a:t>
                      </a:r>
                      <a:endParaRPr kumimoji="1" lang="en-US" altLang="ja-JP" sz="1200" dirty="0"/>
                    </a:p>
                    <a:p>
                      <a:pPr>
                        <a:lnSpc>
                          <a:spcPts val="1300"/>
                        </a:lnSpc>
                      </a:pPr>
                      <a:r>
                        <a:rPr kumimoji="1" lang="ja-JP" altLang="en-US" sz="1200" dirty="0"/>
                        <a:t>　４　聴性定常反応：９６０点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r h="313066">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筋電図検査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筋電図（１肢につき（針電極にあっては１筋につき））：３００点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ダーモスコピー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新たに他の疾患があれば前回算定日から１か月後でも算定可能</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関節鏡検査（片側）：７２０点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9591165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静脈：３０点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10834429"/>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168485842"/>
              </p:ext>
            </p:extLst>
          </p:nvPr>
        </p:nvGraphicFramePr>
        <p:xfrm>
          <a:off x="5258614" y="1197057"/>
          <a:ext cx="4449479" cy="543144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40070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トレッドミルによる負荷心肺機能検査、サイクルエルゴメー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ターによる心肺機能検査：</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６００点　</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3385356184"/>
                  </a:ext>
                </a:extLst>
              </a:tr>
              <a:tr h="52974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分娩監視装置による諸検査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１時間以内の場合：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５１０点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１時間を超え１時間３０分以内の場合：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１時間３０分を超えた場合：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Ｄ２１９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ノンストレステスト（一連につき）：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２１０点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Ｄ２２２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経皮的血液ガス分圧測定、血液ガス連続測定</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５時間を超えた場合（１日につき）：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６３０点</a:t>
                      </a:r>
                    </a:p>
                  </a:txBody>
                  <a:tcPr/>
                </a:tc>
                <a:extLst>
                  <a:ext uri="{0D108BD9-81ED-4DB2-BD59-A6C34878D82A}">
                    <a16:rowId xmlns:a16="http://schemas.microsoft.com/office/drawing/2014/main" val="10007"/>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Ｄ２２５－４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ヘッドアップティルト試験：</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０３０点</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10003"/>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観血的肺動脈圧測定</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２時間を超えた場合（１日につき）：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4"/>
                  </a:ext>
                </a:extLst>
              </a:tr>
              <a:tr h="62459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Ｄ２３６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脳誘発電位検査（脳は検査を含む。）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体性感覚誘発電位：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視覚誘発電位：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聴性誘発反応検査、脳波聴力検査、脳幹反応聴力検査、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中間潜時反応聴力検査：</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８５０点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４　聴性定常反応：</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ea"/>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ea"/>
                          <a:ea typeface="+mn-ea"/>
                          <a:cs typeface="+mn-cs"/>
                        </a:rPr>
                        <a:t>０１０点</a:t>
                      </a:r>
                      <a:endParaRPr kumimoji="1" lang="en-US" altLang="ja-JP" sz="1200" b="1" i="0" u="sng" strike="noStrike" kern="1200" cap="none" spc="0" normalizeH="0" baseline="0" noProof="0" dirty="0">
                        <a:ln>
                          <a:noFill/>
                        </a:ln>
                        <a:solidFill>
                          <a:srgbClr val="FF0000"/>
                        </a:solidFill>
                        <a:effectLst/>
                        <a:uLnTx/>
                        <a:uFillTx/>
                        <a:latin typeface="+mn-ea"/>
                        <a:ea typeface="+mn-ea"/>
                        <a:cs typeface="+mn-cs"/>
                      </a:endParaRPr>
                    </a:p>
                  </a:txBody>
                  <a:tcPr/>
                </a:tc>
                <a:extLst>
                  <a:ext uri="{0D108BD9-81ED-4DB2-BD59-A6C34878D82A}">
                    <a16:rowId xmlns:a16="http://schemas.microsoft.com/office/drawing/2014/main" val="10005"/>
                  </a:ext>
                </a:extLst>
              </a:tr>
              <a:tr h="30996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Ｄ２３９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筋電図検査</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筋電図（１肢につき（針電極にあっては１筋につき））：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6"/>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Ｄ２８２</a:t>
                      </a:r>
                      <a:r>
                        <a:rPr kumimoji="1" lang="ja-JP" altLang="en-US" sz="1200" b="1" i="0" u="none" strike="noStrike" kern="1200" cap="none" spc="0" normalizeH="0" baseline="0" noProof="0">
                          <a:ln>
                            <a:noFill/>
                          </a:ln>
                          <a:solidFill>
                            <a:prstClr val="black"/>
                          </a:solidFill>
                          <a:effectLst/>
                          <a:uLnTx/>
                          <a:uFillTx/>
                          <a:latin typeface="+mn-lt"/>
                          <a:ea typeface="+mn-ea"/>
                          <a:cs typeface="+mn-cs"/>
                        </a:rPr>
                        <a:t>－４</a:t>
                      </a:r>
                      <a:r>
                        <a:rPr kumimoji="1" lang="ja-JP" altLang="en-US" sz="1200" b="0" i="0" u="none" strike="noStrike" kern="1200" cap="none" spc="0" normalizeH="0" baseline="0" noProof="0">
                          <a:ln>
                            <a:noFill/>
                          </a:ln>
                          <a:solidFill>
                            <a:prstClr val="black"/>
                          </a:solidFill>
                          <a:effectLst/>
                          <a:uLnTx/>
                          <a:uFillTx/>
                          <a:latin typeface="+mn-lt"/>
                          <a:ea typeface="+mn-ea"/>
                          <a:cs typeface="+mn-cs"/>
                        </a:rPr>
                        <a:t>　ダーモスコピー</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新たに他の病変があれば１月に１回に限り算定可能</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60759283"/>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Ｄ２９５</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関節鏡検査（片側）：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15485424"/>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血液採取（１日につき）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静脈：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３５点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483546638"/>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BE5A702A-B431-49F7-967F-4FED75843C84}"/>
              </a:ext>
            </a:extLst>
          </p:cNvPr>
          <p:cNvSpPr/>
          <p:nvPr/>
        </p:nvSpPr>
        <p:spPr>
          <a:xfrm>
            <a:off x="245197" y="864136"/>
            <a:ext cx="9459003" cy="318826"/>
          </a:xfrm>
          <a:prstGeom prst="rect">
            <a:avLst/>
          </a:prstGeom>
          <a:solidFill>
            <a:sysClr val="window" lastClr="FFFFFF"/>
          </a:solidFill>
          <a:ln w="19050" cap="flat" cmpd="sng" algn="ctr">
            <a:noFill/>
            <a:prstDash val="solid"/>
          </a:ln>
          <a:effectLst/>
        </p:spPr>
        <p:txBody>
          <a:bodyPr rtlCol="0" anchor="ctr"/>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21310579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7" y="818028"/>
            <a:ext cx="9594720" cy="5774522"/>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199600" y="488176"/>
            <a:ext cx="5772100" cy="37551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（８）医師の基礎的な技術の再評価（モノから人へ）②</a:t>
            </a:r>
          </a:p>
        </p:txBody>
      </p:sp>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827639319"/>
              </p:ext>
            </p:extLst>
          </p:nvPr>
        </p:nvGraphicFramePr>
        <p:xfrm>
          <a:off x="362069" y="1169143"/>
          <a:ext cx="4464496" cy="537554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43633">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乳腺穿刺又は針生検（片側１日につき）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生検針によるもの：６５０点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3741034"/>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以上）：９８点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１以外の者（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以上）：９７点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285387">
                <a:tc>
                  <a:txBody>
                    <a:bodyPr/>
                    <a:lstStyle/>
                    <a:p>
                      <a:pPr>
                        <a:lnSpc>
                          <a:spcPts val="1300"/>
                        </a:lnSpc>
                      </a:pPr>
                      <a:r>
                        <a:rPr kumimoji="1" lang="ja-JP" altLang="en-US" sz="1200" b="1" dirty="0"/>
                        <a:t>Ｊ００７</a:t>
                      </a:r>
                      <a:r>
                        <a:rPr kumimoji="1" lang="ja-JP" altLang="en-US" sz="1200" dirty="0"/>
                        <a:t>　頸椎・胸椎又は腰椎穿刺：２６４点</a:t>
                      </a:r>
                      <a:endParaRPr kumimoji="1" lang="en-US" altLang="ja-JP" sz="1200" dirty="0"/>
                    </a:p>
                  </a:txBody>
                  <a:tcPr/>
                </a:tc>
                <a:extLst>
                  <a:ext uri="{0D108BD9-81ED-4DB2-BD59-A6C34878D82A}">
                    <a16:rowId xmlns:a16="http://schemas.microsoft.com/office/drawing/2014/main" val="10001"/>
                  </a:ext>
                </a:extLst>
              </a:tr>
              <a:tr h="255183">
                <a:tc>
                  <a:txBody>
                    <a:bodyPr/>
                    <a:lstStyle/>
                    <a:p>
                      <a:pPr>
                        <a:lnSpc>
                          <a:spcPts val="1300"/>
                        </a:lnSpc>
                      </a:pPr>
                      <a:r>
                        <a:rPr kumimoji="1" lang="ja-JP" altLang="en-US" sz="1200" b="1" dirty="0"/>
                        <a:t>Ｊ０３４</a:t>
                      </a:r>
                      <a:r>
                        <a:rPr kumimoji="1" lang="ja-JP" altLang="en-US" sz="1200" dirty="0"/>
                        <a:t>　イレウス用ロングチューブ挿入法：６１０点</a:t>
                      </a:r>
                      <a:endParaRPr kumimoji="1" lang="en-US" altLang="ja-JP" sz="1200" dirty="0"/>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Ｊ０４３－３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ストーマ処置（１日につき）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ストーマを２個以上もつ患者に対して行った場合：１００点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7"/>
                  </a:ext>
                </a:extLst>
              </a:tr>
              <a:tr h="28908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Ｊ０４４－２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体表面ペーシング法又は食道ペーシング法置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（１日につき）：４００点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3"/>
                  </a:ext>
                </a:extLst>
              </a:tr>
              <a:tr h="23677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気管内洗浄（１日につき）：２８０点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4"/>
                  </a:ext>
                </a:extLst>
              </a:tr>
              <a:tr h="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胃洗浄：２５０点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膣洗浄（熱性洗浄を含む。）：４７点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子宮腔洗浄（薬液注入を含む。）：４７点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877355697"/>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涙嚢ブジー法（洗浄を含む。）：４５点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44172036"/>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耳管処置（耳管通気法、鼓膜マッサージ及び鼻内処置を含</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カテーテルによる耳管通気法（片側）：３０点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ポリッツェル球による耳管通気法：２０点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53467252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547431785"/>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口腔、咽頭処置：１２点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2676003457"/>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1126685060"/>
              </p:ext>
            </p:extLst>
          </p:nvPr>
        </p:nvGraphicFramePr>
        <p:xfrm>
          <a:off x="5258614" y="1171039"/>
          <a:ext cx="4449479" cy="5407011"/>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169729">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Ｄ４１０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乳腺穿刺又は針生検（片側１日につき）　　</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生検針によるもの：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６９０点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391409104"/>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点滴注射</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６歳未満の乳幼児（</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１以外の者（</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500mL</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９８点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Ｊ００７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頸椎・胸椎又は腰椎穿刺：</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３１７点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Ｊ０３４</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イレウス用ロングチューブ挿入法：</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７３０点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Ｊ０４３－３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ストーマ処置（１日につき）</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ストーマを２個以上もつ患者に対して行った場合：</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7"/>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Ｊ０４４－２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体表面ペーシング法又は食道ペーシング法置</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４８０点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3"/>
                  </a:ext>
                </a:extLst>
              </a:tr>
              <a:tr h="23305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気管内洗浄（１日につき）：</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３４０点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4"/>
                  </a:ext>
                </a:extLst>
              </a:tr>
              <a:tr h="227816">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Ｊ０５１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胃洗浄：</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5"/>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膣洗浄（熱性洗浄を含む。）：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6"/>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Ｊ０７３</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子宮腔洗浄（薬液注入を含む。）：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60759283"/>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Ｊ０９２</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涙嚢ブジー法（洗浄を含む。）：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15485424"/>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耳管処置（耳管通気法、鼓膜マッサージ及び鼻内処置を含</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カテーテルによる耳管通気法（片側）：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３６点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ポリッツェル球による耳管通気法：</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２４点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20383942"/>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Ｊ０９７</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鼻処置（鼻吸引、単純鼻出血及び鼻前庭の処置を含む。）</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r"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345775648"/>
                  </a:ext>
                </a:extLst>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Ｊ０９８</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口腔、咽頭処置：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１４点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2564643773"/>
                  </a:ext>
                </a:extLst>
              </a:tr>
            </a:tbl>
          </a:graphicData>
        </a:graphic>
      </p:graphicFrame>
      <p:sp>
        <p:nvSpPr>
          <p:cNvPr id="5" name="右矢印 4"/>
          <p:cNvSpPr/>
          <p:nvPr/>
        </p:nvSpPr>
        <p:spPr>
          <a:xfrm>
            <a:off x="4826565"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E9F1BCBA-5EB2-4529-9358-3036B2896DDE}"/>
              </a:ext>
            </a:extLst>
          </p:cNvPr>
          <p:cNvSpPr/>
          <p:nvPr/>
        </p:nvSpPr>
        <p:spPr>
          <a:xfrm>
            <a:off x="261106" y="864924"/>
            <a:ext cx="9459003" cy="292026"/>
          </a:xfrm>
          <a:prstGeom prst="rect">
            <a:avLst/>
          </a:prstGeom>
          <a:solidFill>
            <a:sysClr val="window" lastClr="FFFFFF"/>
          </a:solidFill>
          <a:ln w="19050" cap="flat" cmpd="sng" algn="ctr">
            <a:noFill/>
            <a:prstDash val="solid"/>
          </a:ln>
          <a:effectLst/>
        </p:spPr>
        <p:txBody>
          <a:bodyPr rtlCol="0" anchor="ctr"/>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429382670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5640" y="829257"/>
            <a:ext cx="9594720" cy="3823879"/>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4625" marR="0" lvl="0" indent="-174625" algn="l" defTabSz="914400" rtl="0" eaLnBrk="1" fontAlgn="auto" latinLnBrk="0" hangingPunct="1">
              <a:lnSpc>
                <a:spcPts val="1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　　</a:t>
            </a:r>
            <a:endPar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525" marR="0" lvl="0" indent="-263525"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2" name="Rectangle 36"/>
          <p:cNvSpPr>
            <a:spLocks noChangeArrowheads="1"/>
          </p:cNvSpPr>
          <p:nvPr/>
        </p:nvSpPr>
        <p:spPr bwMode="auto">
          <a:xfrm>
            <a:off x="199600" y="488176"/>
            <a:ext cx="5772100" cy="37551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（８）医師の基礎的な技術の再評価（モノから人へ）③</a:t>
            </a:r>
          </a:p>
        </p:txBody>
      </p:sp>
      <p:sp>
        <p:nvSpPr>
          <p:cNvPr id="15" name="Rectangle 2"/>
          <p:cNvSpPr>
            <a:spLocks noChangeArrowheads="1"/>
          </p:cNvSpPr>
          <p:nvPr/>
        </p:nvSpPr>
        <p:spPr bwMode="auto">
          <a:xfrm>
            <a:off x="231945" y="1"/>
            <a:ext cx="9517327" cy="4766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590702412"/>
              </p:ext>
            </p:extLst>
          </p:nvPr>
        </p:nvGraphicFramePr>
        <p:xfrm>
          <a:off x="362069" y="1169143"/>
          <a:ext cx="4464496" cy="3150717"/>
        </p:xfrm>
        <a:graphic>
          <a:graphicData uri="http://schemas.openxmlformats.org/drawingml/2006/table">
            <a:tbl>
              <a:tblPr firstRow="1" bandRow="1">
                <a:tableStyleId>{5C22544A-7EE6-4342-B048-85BDC9FD1C3A}</a:tableStyleId>
              </a:tblPr>
              <a:tblGrid>
                <a:gridCol w="4464496">
                  <a:extLst>
                    <a:ext uri="{9D8B030D-6E8A-4147-A177-3AD203B41FA5}">
                      <a16:colId xmlns:a16="http://schemas.microsoft.com/office/drawing/2014/main" val="20000"/>
                    </a:ext>
                  </a:extLst>
                </a:gridCol>
              </a:tblGrid>
              <a:tr h="290677">
                <a:tc>
                  <a:txBody>
                    <a:bodyPr/>
                    <a:lstStyle/>
                    <a:p>
                      <a:pPr algn="ctr">
                        <a:lnSpc>
                          <a:spcPts val="1400"/>
                        </a:lnSpc>
                      </a:pPr>
                      <a:r>
                        <a:rPr kumimoji="1" lang="ja-JP" altLang="en-US" sz="1400" dirty="0"/>
                        <a:t>現　行</a:t>
                      </a:r>
                    </a:p>
                  </a:txBody>
                  <a:tcPr/>
                </a:tc>
                <a:extLst>
                  <a:ext uri="{0D108BD9-81ED-4DB2-BD59-A6C34878D82A}">
                    <a16:rowId xmlns:a16="http://schemas.microsoft.com/office/drawing/2014/main" val="10000"/>
                  </a:ext>
                </a:extLst>
              </a:tr>
              <a:tr h="240988">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関節喉頭鏡下喉頭処置：２７点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4249470486"/>
                  </a:ext>
                </a:extLst>
              </a:tr>
              <a:tr h="24363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関節穿刺（片側）：１００点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666109810"/>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皮膚切開術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長径１０センチメートル未満：４７０点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長径１０センチメートル以上２０センチメートル未満：８２０点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長径２０センチメートル以上：１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４７０点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3701105576"/>
                  </a:ext>
                </a:extLst>
              </a:tr>
              <a:tr h="28538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Ｋ０６１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関節脱臼非観血的整復術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肩、股、膝：１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５００点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胸鎖、肘、手、足：１</a:t>
                      </a:r>
                      <a:r>
                        <a:rPr kumimoji="1" lang="en-US" altLang="ja-JP" sz="12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３００点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肩鎖、指（手、足）、小児肘内障：８００点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1"/>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Ｋ０８９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爪甲除去術：６４０点</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Ｋ２８６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外耳道異物除去術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r>
                        <a:rPr kumimoji="1" lang="ja-JP" altLang="en-US" sz="1200" dirty="0"/>
                        <a:t>　１　単純なもの：２２０点</a:t>
                      </a:r>
                      <a:endParaRPr kumimoji="1" lang="en-US" altLang="ja-JP" sz="1200" dirty="0"/>
                    </a:p>
                    <a:p>
                      <a:pPr>
                        <a:lnSpc>
                          <a:spcPts val="1300"/>
                        </a:lnSpc>
                      </a:pPr>
                      <a:r>
                        <a:rPr kumimoji="1" lang="ja-JP" altLang="en-US" sz="1200" dirty="0"/>
                        <a:t>　２　複雑なもの：７１０点</a:t>
                      </a:r>
                      <a:endParaRPr kumimoji="1" lang="en-US" altLang="ja-JP" sz="1200" dirty="0"/>
                    </a:p>
                  </a:txBody>
                  <a:tcPr/>
                </a:tc>
                <a:extLst>
                  <a:ext uri="{0D108BD9-81ED-4DB2-BD59-A6C34878D82A}">
                    <a16:rowId xmlns:a16="http://schemas.microsoft.com/office/drawing/2014/main" val="3360485571"/>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3341839751"/>
              </p:ext>
            </p:extLst>
          </p:nvPr>
        </p:nvGraphicFramePr>
        <p:xfrm>
          <a:off x="5258614" y="1171039"/>
          <a:ext cx="4449479" cy="3157060"/>
        </p:xfrm>
        <a:graphic>
          <a:graphicData uri="http://schemas.openxmlformats.org/drawingml/2006/table">
            <a:tbl>
              <a:tblPr firstRow="1" bandRow="1">
                <a:tableStyleId>{5C22544A-7EE6-4342-B048-85BDC9FD1C3A}</a:tableStyleId>
              </a:tblPr>
              <a:tblGrid>
                <a:gridCol w="4449479">
                  <a:extLst>
                    <a:ext uri="{9D8B030D-6E8A-4147-A177-3AD203B41FA5}">
                      <a16:colId xmlns:a16="http://schemas.microsoft.com/office/drawing/2014/main" val="20000"/>
                    </a:ext>
                  </a:extLst>
                </a:gridCol>
              </a:tblGrid>
              <a:tr h="297020">
                <a:tc>
                  <a:txBody>
                    <a:bodyPr/>
                    <a:lstStyle/>
                    <a:p>
                      <a:pPr algn="ctr">
                        <a:lnSpc>
                          <a:spcPts val="1400"/>
                        </a:lnSpc>
                      </a:pPr>
                      <a:r>
                        <a:rPr kumimoji="1" lang="ja-JP" altLang="en-US" sz="1400" dirty="0"/>
                        <a:t>改　定</a:t>
                      </a:r>
                    </a:p>
                  </a:txBody>
                  <a:tcPr/>
                </a:tc>
                <a:extLst>
                  <a:ext uri="{0D108BD9-81ED-4DB2-BD59-A6C34878D82A}">
                    <a16:rowId xmlns:a16="http://schemas.microsoft.com/office/drawing/2014/main" val="10000"/>
                  </a:ext>
                </a:extLst>
              </a:tr>
              <a:tr h="23274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Ｊ０９９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関節喉頭鏡下喉頭処置：</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３２点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438060135"/>
                  </a:ext>
                </a:extLst>
              </a:tr>
              <a:tr h="20825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Ｊ１１６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関節穿刺（片側）：</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１２０点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2711955773"/>
                  </a:ext>
                </a:extLst>
              </a:tr>
              <a:tr h="312531">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Ｋ０００</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皮膚切開術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長径１０センチメートル未満：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長径１０センチメートル以上２０センチメートル未満：</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９９０点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長径２０センチメートル以上：</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873993173"/>
                  </a:ext>
                </a:extLst>
              </a:tr>
              <a:tr h="27299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Ｋ０６１</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関節脱臼非観血的整復術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１　肩、股、膝：</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８００点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２　胸鎖、肘、手、足：</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１</a:t>
                      </a:r>
                      <a:r>
                        <a:rPr kumimoji="1" lang="en-US" altLang="ja-JP" sz="1200" b="1" i="0" u="sng" strike="noStrike" kern="1200" cap="none" spc="0" normalizeH="0" baseline="0" noProof="0" dirty="0">
                          <a:ln>
                            <a:noFill/>
                          </a:ln>
                          <a:solidFill>
                            <a:srgbClr val="FF0000"/>
                          </a:solidFill>
                          <a:effectLst/>
                          <a:uLnTx/>
                          <a:uFillTx/>
                          <a:latin typeface="+mn-lt"/>
                          <a:ea typeface="+mn-ea"/>
                          <a:cs typeface="+mn-cs"/>
                        </a:rPr>
                        <a:t>,</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５６０点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３　肩鎖、指（手、足）、小児肘内障：</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９６０点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1"/>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Ｋ０８９</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爪甲除去術：</a:t>
                      </a:r>
                      <a:r>
                        <a:rPr kumimoji="1" lang="ja-JP" altLang="en-US" sz="1200" b="1" i="0" u="sng" strike="noStrike" kern="1200" cap="none" spc="0" normalizeH="0" baseline="0" noProof="0" dirty="0">
                          <a:ln>
                            <a:noFill/>
                          </a:ln>
                          <a:solidFill>
                            <a:srgbClr val="FF0000"/>
                          </a:solidFill>
                          <a:effectLst/>
                          <a:uLnTx/>
                          <a:uFillTx/>
                          <a:latin typeface="+mn-lt"/>
                          <a:ea typeface="+mn-ea"/>
                          <a:cs typeface="+mn-cs"/>
                        </a:rPr>
                        <a:t>７７０点</a:t>
                      </a:r>
                      <a:endParaRPr kumimoji="1" lang="en-US" altLang="ja-JP" sz="1200" b="1" i="0" u="sng" strike="noStrike" kern="1200" cap="none" spc="0" normalizeH="0" baseline="0" noProof="0" dirty="0">
                        <a:ln>
                          <a:noFill/>
                        </a:ln>
                        <a:solidFill>
                          <a:srgbClr val="FF0000"/>
                        </a:solidFill>
                        <a:effectLst/>
                        <a:uLnTx/>
                        <a:uFillTx/>
                        <a:latin typeface="+mn-lt"/>
                        <a:ea typeface="+mn-ea"/>
                        <a:cs typeface="+mn-cs"/>
                      </a:endParaRPr>
                    </a:p>
                  </a:txBody>
                  <a:tcPr/>
                </a:tc>
                <a:extLst>
                  <a:ext uri="{0D108BD9-81ED-4DB2-BD59-A6C34878D82A}">
                    <a16:rowId xmlns:a16="http://schemas.microsoft.com/office/drawing/2014/main" val="10002"/>
                  </a:ext>
                </a:extLst>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mn-lt"/>
                          <a:ea typeface="+mn-ea"/>
                          <a:cs typeface="+mn-cs"/>
                        </a:rPr>
                        <a:t>Ｋ２８６</a:t>
                      </a:r>
                      <a:r>
                        <a:rPr kumimoji="1" lang="ja-JP" altLang="en-US" sz="1200" b="0" i="0" u="none" strike="noStrike" kern="1200" cap="none" spc="0" normalizeH="0" baseline="0" noProof="0" dirty="0">
                          <a:ln>
                            <a:noFill/>
                          </a:ln>
                          <a:solidFill>
                            <a:prstClr val="black"/>
                          </a:solidFill>
                          <a:effectLst/>
                          <a:uLnTx/>
                          <a:uFillTx/>
                          <a:latin typeface="+mn-lt"/>
                          <a:ea typeface="+mn-ea"/>
                          <a:cs typeface="+mn-cs"/>
                        </a:rPr>
                        <a:t>　外耳道異物除去術</a:t>
                      </a:r>
                      <a:endParaRPr kumimoji="1" lang="en-US" altLang="ja-JP" sz="1200" b="0" i="0" u="none" strike="noStrike" kern="1200" cap="none" spc="0" normalizeH="0" baseline="0" noProof="0" dirty="0">
                        <a:ln>
                          <a:noFill/>
                        </a:ln>
                        <a:solidFill>
                          <a:prstClr val="black"/>
                        </a:solidFill>
                        <a:effectLst/>
                        <a:uLnTx/>
                        <a:uFillTx/>
                        <a:latin typeface="+mn-lt"/>
                        <a:ea typeface="+mn-ea"/>
                        <a:cs typeface="+mn-cs"/>
                      </a:endParaRPr>
                    </a:p>
                    <a:p>
                      <a:pPr>
                        <a:lnSpc>
                          <a:spcPts val="1300"/>
                        </a:lnSpc>
                      </a:pPr>
                      <a:r>
                        <a:rPr kumimoji="1" lang="ja-JP" altLang="en-US" sz="1200" dirty="0"/>
                        <a:t>　１　単純なもの：</a:t>
                      </a:r>
                      <a:r>
                        <a:rPr kumimoji="1" lang="ja-JP" altLang="en-US" sz="1200" b="1" u="sng" dirty="0">
                          <a:solidFill>
                            <a:srgbClr val="FF0000"/>
                          </a:solidFill>
                        </a:rPr>
                        <a:t>２６０点</a:t>
                      </a:r>
                      <a:endParaRPr kumimoji="1" lang="en-US" altLang="ja-JP" sz="1200" b="1" u="sng" dirty="0">
                        <a:solidFill>
                          <a:srgbClr val="FF0000"/>
                        </a:solidFill>
                      </a:endParaRPr>
                    </a:p>
                    <a:p>
                      <a:pPr>
                        <a:lnSpc>
                          <a:spcPts val="1300"/>
                        </a:lnSpc>
                      </a:pPr>
                      <a:r>
                        <a:rPr kumimoji="1" lang="ja-JP" altLang="en-US" sz="1200" dirty="0"/>
                        <a:t>　２　複雑なもの：</a:t>
                      </a:r>
                      <a:r>
                        <a:rPr kumimoji="1" lang="ja-JP" altLang="en-US" sz="1200" b="1" u="sng" dirty="0">
                          <a:solidFill>
                            <a:srgbClr val="FF0000"/>
                          </a:solidFill>
                        </a:rPr>
                        <a:t>８５０点</a:t>
                      </a:r>
                      <a:endParaRPr kumimoji="1" lang="en-US" altLang="ja-JP" sz="1200" b="1" u="sng" dirty="0">
                        <a:solidFill>
                          <a:srgbClr val="FF0000"/>
                        </a:solidFill>
                      </a:endParaRPr>
                    </a:p>
                  </a:txBody>
                  <a:tcPr/>
                </a:tc>
                <a:extLst>
                  <a:ext uri="{0D108BD9-81ED-4DB2-BD59-A6C34878D82A}">
                    <a16:rowId xmlns:a16="http://schemas.microsoft.com/office/drawing/2014/main" val="1594526638"/>
                  </a:ext>
                </a:extLst>
              </a:tr>
            </a:tbl>
          </a:graphicData>
        </a:graphic>
      </p:graphicFrame>
      <p:sp>
        <p:nvSpPr>
          <p:cNvPr id="5" name="右矢印 4"/>
          <p:cNvSpPr/>
          <p:nvPr/>
        </p:nvSpPr>
        <p:spPr>
          <a:xfrm>
            <a:off x="4826565" y="2075131"/>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E9F1BCBA-5EB2-4529-9358-3036B2896DDE}"/>
              </a:ext>
            </a:extLst>
          </p:cNvPr>
          <p:cNvSpPr/>
          <p:nvPr/>
        </p:nvSpPr>
        <p:spPr>
          <a:xfrm>
            <a:off x="231945" y="863690"/>
            <a:ext cx="9459003" cy="285807"/>
          </a:xfrm>
          <a:prstGeom prst="rect">
            <a:avLst/>
          </a:prstGeom>
          <a:solidFill>
            <a:sysClr val="window" lastClr="FFFFFF"/>
          </a:solidFill>
          <a:ln w="19050" cap="flat" cmpd="sng" algn="ctr">
            <a:noFill/>
            <a:prstDash val="solid"/>
          </a:ln>
          <a:effectLst/>
        </p:spPr>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医療技術評価分科会における検討結果等を踏まえ、基礎的な技術等の評価の見直しを行う。</a:t>
            </a:r>
            <a:endParaRPr kumimoji="0" lang="en-US" altLang="ja-JP"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93034071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37" name="Rectangle 2">
            <a:extLst>
              <a:ext uri="{FF2B5EF4-FFF2-40B4-BE49-F238E27FC236}">
                <a16:creationId xmlns:a16="http://schemas.microsoft.com/office/drawing/2014/main" id="{C367944F-9AD1-4F0F-9C29-E23FA9E232BA}"/>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1" y="631813"/>
            <a:ext cx="444652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（９）有床診療所入院基本料の見直し</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a:extLst>
              <a:ext uri="{FF2B5EF4-FFF2-40B4-BE49-F238E27FC236}">
                <a16:creationId xmlns:a16="http://schemas.microsoft.com/office/drawing/2014/main" id="{9F9E9DD5-899F-428A-8CAC-246CF1BE2B7F}"/>
              </a:ext>
            </a:extLst>
          </p:cNvPr>
          <p:cNvSpPr txBox="1"/>
          <p:nvPr/>
        </p:nvSpPr>
        <p:spPr>
          <a:xfrm>
            <a:off x="4802857" y="601226"/>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12605944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20" name="Rectangle 37"/>
          <p:cNvSpPr>
            <a:spLocks noChangeArrowheads="1"/>
          </p:cNvSpPr>
          <p:nvPr/>
        </p:nvSpPr>
        <p:spPr bwMode="auto">
          <a:xfrm>
            <a:off x="83929" y="1000778"/>
            <a:ext cx="9647311" cy="5380550"/>
          </a:xfrm>
          <a:prstGeom prst="rect">
            <a:avLst/>
          </a:prstGeom>
          <a:noFill/>
          <a:ln w="9525">
            <a:solidFill>
              <a:schemeClr val="tx1"/>
            </a:solidFill>
            <a:miter lim="800000"/>
            <a:headEnd/>
            <a:tailEnd/>
          </a:ln>
        </p:spPr>
        <p:txBody>
          <a:bodyPr/>
          <a:lstStyle/>
          <a:p>
            <a:pPr marL="285750" marR="0" lvl="0" indent="-285750" algn="l" defTabSz="914400" rtl="0" eaLnBrk="1" fontAlgn="auto" latinLnBrk="0" hangingPunct="1">
              <a:lnSpc>
                <a:spcPts val="19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生活習慣病の重症化予防を推進する観点から、生活習慣病管理料について、①糖尿病患者について、患者の状態に応じて、年１回程度の眼科医師の診察を受けるよう指導すること、②療養計画書の記載項目に歯科受診の状況に関する記載欄を追加する</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3" name="Rectangle 36"/>
          <p:cNvSpPr>
            <a:spLocks noChangeArrowheads="1"/>
          </p:cNvSpPr>
          <p:nvPr/>
        </p:nvSpPr>
        <p:spPr bwMode="auto">
          <a:xfrm>
            <a:off x="83928" y="608228"/>
            <a:ext cx="5805175"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（１０）生活習慣病重症化予防推進に係る要件見直し</a:t>
            </a:r>
          </a:p>
        </p:txBody>
      </p:sp>
      <p:pic>
        <p:nvPicPr>
          <p:cNvPr id="17" name="図 16" descr="画面の領域">
            <a:extLst>
              <a:ext uri="{FF2B5EF4-FFF2-40B4-BE49-F238E27FC236}">
                <a16:creationId xmlns:a16="http://schemas.microsoft.com/office/drawing/2014/main" id="{E9227503-4402-409E-BC6D-BC12F5AF3BD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487" y="1937587"/>
            <a:ext cx="3421927" cy="2688425"/>
          </a:xfrm>
          <a:prstGeom prst="rect">
            <a:avLst/>
          </a:prstGeom>
        </p:spPr>
      </p:pic>
      <p:sp>
        <p:nvSpPr>
          <p:cNvPr id="21" name="正方形/長方形 20">
            <a:extLst>
              <a:ext uri="{FF2B5EF4-FFF2-40B4-BE49-F238E27FC236}">
                <a16:creationId xmlns:a16="http://schemas.microsoft.com/office/drawing/2014/main" id="{F52AB730-5612-4FBE-967B-E53ED1CCFC18}"/>
              </a:ext>
            </a:extLst>
          </p:cNvPr>
          <p:cNvSpPr/>
          <p:nvPr/>
        </p:nvSpPr>
        <p:spPr>
          <a:xfrm>
            <a:off x="4405536" y="2079282"/>
            <a:ext cx="4586356" cy="1894722"/>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「糖尿病診療ガイドライン</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2016</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」（日本糖尿病学会）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歯周病は、慢性炎症として血糖コントロールに悪影響を及ぼすことが疫学的に示されている。</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歯周炎の重症度が高いほど血糖コントロールが困難になる。</a:t>
            </a:r>
          </a:p>
          <a:p>
            <a:pPr marL="0" marR="0" lvl="0" indent="0" algn="l" defTabSz="914400" rtl="0" eaLnBrk="1" fontAlgn="auto" latinLnBrk="0" hangingPunct="1">
              <a:lnSpc>
                <a:spcPct val="100000"/>
              </a:lnSpc>
              <a:spcBef>
                <a:spcPts val="277"/>
              </a:spcBef>
              <a:spcAft>
                <a:spcPts val="0"/>
              </a:spcAft>
              <a:buClrTx/>
              <a:buSzTx/>
              <a:buFontTx/>
              <a:buNone/>
              <a:tabLst/>
              <a:defRPr/>
            </a:pPr>
            <a:endPar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「糖尿病患者に対する歯周治療ガイドライン」　</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(2014</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年</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（日本歯周病学会）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重症の歯周病を放置すると、糖尿病が発症する、あるいは耐糖能異常を生じる可能性がある。</a:t>
            </a:r>
          </a:p>
        </p:txBody>
      </p:sp>
      <p:sp>
        <p:nvSpPr>
          <p:cNvPr id="22" name="テキスト ボックス 21">
            <a:extLst>
              <a:ext uri="{FF2B5EF4-FFF2-40B4-BE49-F238E27FC236}">
                <a16:creationId xmlns:a16="http://schemas.microsoft.com/office/drawing/2014/main" id="{BB57FE29-A95E-4384-BF47-49AC3B02620C}"/>
              </a:ext>
            </a:extLst>
          </p:cNvPr>
          <p:cNvSpPr txBox="1"/>
          <p:nvPr/>
        </p:nvSpPr>
        <p:spPr>
          <a:xfrm>
            <a:off x="4405536" y="1868061"/>
            <a:ext cx="2848891" cy="265567"/>
          </a:xfrm>
          <a:prstGeom prst="roundRect">
            <a:avLst/>
          </a:prstGeom>
          <a:solidFill>
            <a:srgbClr val="4F81BD">
              <a:lumMod val="20000"/>
              <a:lumOff val="80000"/>
            </a:srgbClr>
          </a:solidFill>
          <a:ln w="9525">
            <a:solidFill>
              <a:srgbClr val="4F81BD"/>
            </a:solidFill>
          </a:ln>
        </p:spPr>
        <p:txBody>
          <a:bodyPr wrap="square" lIns="33231" rIns="33231"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歯周病と糖尿病の関係</a:t>
            </a:r>
            <a:endParaRPr kumimoji="0" lang="en-US" altLang="ja-JP"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3" name="テキスト ボックス 22">
            <a:extLst>
              <a:ext uri="{FF2B5EF4-FFF2-40B4-BE49-F238E27FC236}">
                <a16:creationId xmlns:a16="http://schemas.microsoft.com/office/drawing/2014/main" id="{43F7328D-9F70-4C24-A4BE-8F5A814E683F}"/>
              </a:ext>
            </a:extLst>
          </p:cNvPr>
          <p:cNvSpPr txBox="1"/>
          <p:nvPr/>
        </p:nvSpPr>
        <p:spPr>
          <a:xfrm>
            <a:off x="488504" y="4626012"/>
            <a:ext cx="4126920" cy="433004"/>
          </a:xfrm>
          <a:prstGeom prst="rect">
            <a:avLst/>
          </a:prstGeom>
          <a:noFill/>
        </p:spPr>
        <p:txBody>
          <a:bodyPr wrap="square" lIns="0" rIns="0" rtlCol="0">
            <a:spAutoFit/>
          </a:bodyPr>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厚生労働科学研究（平成</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a:t>
            </a: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endPar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今後の糖尿病対策と医療提供体制の整備のための研究</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研究代表者：門脇 孝</a:t>
            </a:r>
          </a:p>
        </p:txBody>
      </p:sp>
      <p:graphicFrame>
        <p:nvGraphicFramePr>
          <p:cNvPr id="2" name="表 2">
            <a:extLst>
              <a:ext uri="{FF2B5EF4-FFF2-40B4-BE49-F238E27FC236}">
                <a16:creationId xmlns:a16="http://schemas.microsoft.com/office/drawing/2014/main" id="{1332C26D-BFB7-4D02-A8FA-CFA565C5F00A}"/>
              </a:ext>
            </a:extLst>
          </p:cNvPr>
          <p:cNvGraphicFramePr>
            <a:graphicFrameLocks noGrp="1"/>
          </p:cNvGraphicFramePr>
          <p:nvPr>
            <p:extLst>
              <p:ext uri="{D42A27DB-BD31-4B8C-83A1-F6EECF244321}">
                <p14:modId xmlns:p14="http://schemas.microsoft.com/office/powerpoint/2010/main" val="435364215"/>
              </p:ext>
            </p:extLst>
          </p:nvPr>
        </p:nvGraphicFramePr>
        <p:xfrm>
          <a:off x="4420549" y="4029401"/>
          <a:ext cx="3528392" cy="2296530"/>
        </p:xfrm>
        <a:graphic>
          <a:graphicData uri="http://schemas.openxmlformats.org/drawingml/2006/table">
            <a:tbl>
              <a:tblPr firstRow="1" bandRow="1">
                <a:tableStyleId>{5C22544A-7EE6-4342-B048-85BDC9FD1C3A}</a:tableStyleId>
              </a:tblPr>
              <a:tblGrid>
                <a:gridCol w="2751857">
                  <a:extLst>
                    <a:ext uri="{9D8B030D-6E8A-4147-A177-3AD203B41FA5}">
                      <a16:colId xmlns:a16="http://schemas.microsoft.com/office/drawing/2014/main" val="712037777"/>
                    </a:ext>
                  </a:extLst>
                </a:gridCol>
                <a:gridCol w="776535">
                  <a:extLst>
                    <a:ext uri="{9D8B030D-6E8A-4147-A177-3AD203B41FA5}">
                      <a16:colId xmlns:a16="http://schemas.microsoft.com/office/drawing/2014/main" val="1293422581"/>
                    </a:ext>
                  </a:extLst>
                </a:gridCol>
              </a:tblGrid>
              <a:tr h="255170">
                <a:tc>
                  <a:txBody>
                    <a:bodyPr/>
                    <a:lstStyle/>
                    <a:p>
                      <a:r>
                        <a:rPr kumimoji="1" lang="ja-JP" altLang="en-US" sz="1050" baseline="0" dirty="0"/>
                        <a:t>生活習慣病管理料</a:t>
                      </a:r>
                    </a:p>
                  </a:txBody>
                  <a:tcPr/>
                </a:tc>
                <a:tc>
                  <a:txBody>
                    <a:bodyPr/>
                    <a:lstStyle/>
                    <a:p>
                      <a:endParaRPr kumimoji="1" lang="ja-JP" altLang="en-US" sz="1050" baseline="0"/>
                    </a:p>
                  </a:txBody>
                  <a:tcPr/>
                </a:tc>
                <a:extLst>
                  <a:ext uri="{0D108BD9-81ED-4DB2-BD59-A6C34878D82A}">
                    <a16:rowId xmlns:a16="http://schemas.microsoft.com/office/drawing/2014/main" val="2408385797"/>
                  </a:ext>
                </a:extLst>
              </a:tr>
              <a:tr h="255170">
                <a:tc>
                  <a:txBody>
                    <a:bodyPr/>
                    <a:lstStyle/>
                    <a:p>
                      <a:r>
                        <a:rPr kumimoji="1" lang="ja-JP" altLang="en-US" sz="1050" baseline="0" dirty="0"/>
                        <a:t>１　処方箋を交付する場合</a:t>
                      </a:r>
                    </a:p>
                  </a:txBody>
                  <a:tcPr/>
                </a:tc>
                <a:tc>
                  <a:txBody>
                    <a:bodyPr/>
                    <a:lstStyle/>
                    <a:p>
                      <a:endParaRPr kumimoji="1" lang="ja-JP" altLang="en-US" sz="1050" baseline="0" dirty="0"/>
                    </a:p>
                  </a:txBody>
                  <a:tcPr/>
                </a:tc>
                <a:extLst>
                  <a:ext uri="{0D108BD9-81ED-4DB2-BD59-A6C34878D82A}">
                    <a16:rowId xmlns:a16="http://schemas.microsoft.com/office/drawing/2014/main" val="363507441"/>
                  </a:ext>
                </a:extLst>
              </a:tr>
              <a:tr h="255170">
                <a:tc>
                  <a:txBody>
                    <a:bodyPr/>
                    <a:lstStyle/>
                    <a:p>
                      <a:r>
                        <a:rPr kumimoji="1" lang="ja-JP" altLang="en-US" sz="1050" baseline="0" dirty="0"/>
                        <a:t>　　　イ　脂質異常症を主病とする場合</a:t>
                      </a:r>
                    </a:p>
                  </a:txBody>
                  <a:tcPr/>
                </a:tc>
                <a:tc>
                  <a:txBody>
                    <a:bodyPr/>
                    <a:lstStyle/>
                    <a:p>
                      <a:pPr algn="r"/>
                      <a:r>
                        <a:rPr kumimoji="1" lang="en-US" altLang="ja-JP" sz="1050" baseline="0" dirty="0"/>
                        <a:t>650</a:t>
                      </a:r>
                      <a:r>
                        <a:rPr kumimoji="1" lang="ja-JP" altLang="en-US" sz="1050" baseline="0" dirty="0"/>
                        <a:t>点</a:t>
                      </a:r>
                      <a:endParaRPr kumimoji="1" lang="en-US" altLang="ja-JP" sz="1050" baseline="0" dirty="0"/>
                    </a:p>
                  </a:txBody>
                  <a:tcPr/>
                </a:tc>
                <a:extLst>
                  <a:ext uri="{0D108BD9-81ED-4DB2-BD59-A6C34878D82A}">
                    <a16:rowId xmlns:a16="http://schemas.microsoft.com/office/drawing/2014/main" val="362059445"/>
                  </a:ext>
                </a:extLst>
              </a:tr>
              <a:tr h="255170">
                <a:tc>
                  <a:txBody>
                    <a:bodyPr/>
                    <a:lstStyle/>
                    <a:p>
                      <a:r>
                        <a:rPr kumimoji="1" lang="ja-JP" altLang="en-US" sz="1050" baseline="0" dirty="0"/>
                        <a:t>　　　ロ　高血圧症を主病とする場合</a:t>
                      </a:r>
                    </a:p>
                  </a:txBody>
                  <a:tcPr/>
                </a:tc>
                <a:tc>
                  <a:txBody>
                    <a:bodyPr/>
                    <a:lstStyle/>
                    <a:p>
                      <a:pPr algn="r"/>
                      <a:r>
                        <a:rPr kumimoji="1" lang="en-US" altLang="ja-JP" sz="1050" baseline="0" dirty="0"/>
                        <a:t>700</a:t>
                      </a:r>
                      <a:r>
                        <a:rPr kumimoji="1" lang="ja-JP" altLang="en-US" sz="1050" baseline="0" dirty="0"/>
                        <a:t>点</a:t>
                      </a:r>
                    </a:p>
                  </a:txBody>
                  <a:tcPr/>
                </a:tc>
                <a:extLst>
                  <a:ext uri="{0D108BD9-81ED-4DB2-BD59-A6C34878D82A}">
                    <a16:rowId xmlns:a16="http://schemas.microsoft.com/office/drawing/2014/main" val="4248475229"/>
                  </a:ext>
                </a:extLst>
              </a:tr>
              <a:tr h="255170">
                <a:tc>
                  <a:txBody>
                    <a:bodyPr/>
                    <a:lstStyle/>
                    <a:p>
                      <a:r>
                        <a:rPr kumimoji="1" lang="ja-JP" altLang="en-US" sz="1050" baseline="0" dirty="0"/>
                        <a:t>　　　ハ　糖尿病を主病とする場合</a:t>
                      </a:r>
                    </a:p>
                  </a:txBody>
                  <a:tcPr/>
                </a:tc>
                <a:tc>
                  <a:txBody>
                    <a:bodyPr/>
                    <a:lstStyle/>
                    <a:p>
                      <a:pPr algn="r"/>
                      <a:r>
                        <a:rPr kumimoji="1" lang="en-US" altLang="ja-JP" sz="1050" baseline="0" dirty="0"/>
                        <a:t>800</a:t>
                      </a:r>
                      <a:r>
                        <a:rPr kumimoji="1" lang="ja-JP" altLang="en-US" sz="1050" baseline="0" dirty="0"/>
                        <a:t>点</a:t>
                      </a:r>
                    </a:p>
                  </a:txBody>
                  <a:tcPr/>
                </a:tc>
                <a:extLst>
                  <a:ext uri="{0D108BD9-81ED-4DB2-BD59-A6C34878D82A}">
                    <a16:rowId xmlns:a16="http://schemas.microsoft.com/office/drawing/2014/main" val="1487110779"/>
                  </a:ext>
                </a:extLst>
              </a:tr>
              <a:tr h="255170">
                <a:tc>
                  <a:txBody>
                    <a:bodyPr/>
                    <a:lstStyle/>
                    <a:p>
                      <a:r>
                        <a:rPr kumimoji="1" lang="ja-JP" altLang="en-US" sz="1050" baseline="0" dirty="0"/>
                        <a:t>２　１以外の場合</a:t>
                      </a:r>
                    </a:p>
                  </a:txBody>
                  <a:tcPr/>
                </a:tc>
                <a:tc>
                  <a:txBody>
                    <a:bodyPr/>
                    <a:lstStyle/>
                    <a:p>
                      <a:pPr algn="r"/>
                      <a:endParaRPr kumimoji="1" lang="ja-JP" altLang="en-US" sz="1050" baseline="0" dirty="0"/>
                    </a:p>
                  </a:txBody>
                  <a:tcPr/>
                </a:tc>
                <a:extLst>
                  <a:ext uri="{0D108BD9-81ED-4DB2-BD59-A6C34878D82A}">
                    <a16:rowId xmlns:a16="http://schemas.microsoft.com/office/drawing/2014/main" val="2560567080"/>
                  </a:ext>
                </a:extLst>
              </a:tr>
              <a:tr h="255170">
                <a:tc>
                  <a:txBody>
                    <a:bodyPr/>
                    <a:lstStyle/>
                    <a:p>
                      <a:r>
                        <a:rPr kumimoji="1" lang="ja-JP" altLang="en-US" sz="1050" baseline="0" dirty="0"/>
                        <a:t>　　　イ　脂質異常症を主病とする場合</a:t>
                      </a:r>
                    </a:p>
                  </a:txBody>
                  <a:tcPr/>
                </a:tc>
                <a:tc>
                  <a:txBody>
                    <a:bodyPr/>
                    <a:lstStyle/>
                    <a:p>
                      <a:pPr algn="r"/>
                      <a:r>
                        <a:rPr kumimoji="1" lang="en-US" altLang="ja-JP" sz="1050" baseline="0" dirty="0"/>
                        <a:t>1,175</a:t>
                      </a:r>
                      <a:r>
                        <a:rPr kumimoji="1" lang="ja-JP" altLang="en-US" sz="1050" baseline="0" dirty="0"/>
                        <a:t>点</a:t>
                      </a:r>
                    </a:p>
                  </a:txBody>
                  <a:tcPr/>
                </a:tc>
                <a:extLst>
                  <a:ext uri="{0D108BD9-81ED-4DB2-BD59-A6C34878D82A}">
                    <a16:rowId xmlns:a16="http://schemas.microsoft.com/office/drawing/2014/main" val="3155107684"/>
                  </a:ext>
                </a:extLst>
              </a:tr>
              <a:tr h="255170">
                <a:tc>
                  <a:txBody>
                    <a:bodyPr/>
                    <a:lstStyle/>
                    <a:p>
                      <a:r>
                        <a:rPr kumimoji="1" lang="ja-JP" altLang="en-US" sz="1050" baseline="0" dirty="0"/>
                        <a:t>　　　ロ　高血圧症を主病とする場合</a:t>
                      </a:r>
                    </a:p>
                  </a:txBody>
                  <a:tcPr/>
                </a:tc>
                <a:tc>
                  <a:txBody>
                    <a:bodyPr/>
                    <a:lstStyle/>
                    <a:p>
                      <a:pPr algn="r"/>
                      <a:r>
                        <a:rPr kumimoji="1" lang="en-US" altLang="ja-JP" sz="1050" baseline="0" dirty="0"/>
                        <a:t>1,035</a:t>
                      </a:r>
                      <a:r>
                        <a:rPr kumimoji="1" lang="ja-JP" altLang="en-US" sz="1050" baseline="0" dirty="0"/>
                        <a:t>点</a:t>
                      </a:r>
                    </a:p>
                  </a:txBody>
                  <a:tcPr/>
                </a:tc>
                <a:extLst>
                  <a:ext uri="{0D108BD9-81ED-4DB2-BD59-A6C34878D82A}">
                    <a16:rowId xmlns:a16="http://schemas.microsoft.com/office/drawing/2014/main" val="4022685059"/>
                  </a:ext>
                </a:extLst>
              </a:tr>
              <a:tr h="255170">
                <a:tc>
                  <a:txBody>
                    <a:bodyPr/>
                    <a:lstStyle/>
                    <a:p>
                      <a:r>
                        <a:rPr kumimoji="1" lang="ja-JP" altLang="en-US" sz="1050" baseline="0" dirty="0"/>
                        <a:t>　　　ハ　糖尿病を主病とする場合</a:t>
                      </a:r>
                    </a:p>
                  </a:txBody>
                  <a:tcPr/>
                </a:tc>
                <a:tc>
                  <a:txBody>
                    <a:bodyPr/>
                    <a:lstStyle/>
                    <a:p>
                      <a:pPr algn="r"/>
                      <a:r>
                        <a:rPr kumimoji="1" lang="en-US" altLang="ja-JP" sz="1050" baseline="0" dirty="0"/>
                        <a:t>1,280</a:t>
                      </a:r>
                      <a:r>
                        <a:rPr kumimoji="1" lang="ja-JP" altLang="en-US" sz="1050" baseline="0" dirty="0"/>
                        <a:t>点</a:t>
                      </a:r>
                    </a:p>
                  </a:txBody>
                  <a:tcPr/>
                </a:tc>
                <a:extLst>
                  <a:ext uri="{0D108BD9-81ED-4DB2-BD59-A6C34878D82A}">
                    <a16:rowId xmlns:a16="http://schemas.microsoft.com/office/drawing/2014/main" val="912046379"/>
                  </a:ext>
                </a:extLst>
              </a:tr>
            </a:tbl>
          </a:graphicData>
        </a:graphic>
      </p:graphicFrame>
      <p:sp>
        <p:nvSpPr>
          <p:cNvPr id="14" name="テキスト ボックス 13">
            <a:extLst>
              <a:ext uri="{FF2B5EF4-FFF2-40B4-BE49-F238E27FC236}">
                <a16:creationId xmlns:a16="http://schemas.microsoft.com/office/drawing/2014/main" id="{F852A94C-7647-464F-A0C5-2BFBCCBA3551}"/>
              </a:ext>
            </a:extLst>
          </p:cNvPr>
          <p:cNvSpPr txBox="1"/>
          <p:nvPr/>
        </p:nvSpPr>
        <p:spPr>
          <a:xfrm>
            <a:off x="6033120" y="633558"/>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167-168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216-217</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p1114</a:t>
            </a:r>
          </a:p>
        </p:txBody>
      </p:sp>
    </p:spTree>
    <p:extLst>
      <p:ext uri="{BB962C8B-B14F-4D97-AF65-F5344CB8AC3E}">
        <p14:creationId xmlns:p14="http://schemas.microsoft.com/office/powerpoint/2010/main" val="102962737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正方形/長方形 59"/>
          <p:cNvSpPr/>
          <p:nvPr/>
        </p:nvSpPr>
        <p:spPr>
          <a:xfrm>
            <a:off x="2834333" y="5683680"/>
            <a:ext cx="1652609"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282943" y="5681638"/>
            <a:ext cx="2196653"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1401519" y="5068769"/>
            <a:ext cx="1375023"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3897380" y="5084581"/>
            <a:ext cx="651939"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353576" y="5081729"/>
            <a:ext cx="539635"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787503"/>
            <a:ext cx="9529762" cy="587981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lvl="0" indent="-263776">
              <a:spcBef>
                <a:spcPts val="600"/>
              </a:spcBef>
              <a:buFont typeface="Wingdings" panose="05000000000000000000" pitchFamily="2" charset="2"/>
              <a:buChar char="Ø"/>
              <a:defRPr/>
            </a:pPr>
            <a:endParaRPr lang="en-US" altLang="ja-JP" sz="1662" dirty="0">
              <a:solidFill>
                <a:prstClr val="black"/>
              </a:solidFill>
              <a:latin typeface="ＭＳ Ｐゴシック" panose="020B0600070205080204" pitchFamily="50" charset="-128"/>
            </a:endParaRPr>
          </a:p>
          <a:p>
            <a:pPr marL="263776" lvl="0" indent="-263776">
              <a:spcBef>
                <a:spcPts val="600"/>
              </a:spcBef>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加熱式たばこを喫煙している患者も対象に加える 。</a:t>
            </a:r>
            <a:endParaRPr lang="en-US" altLang="ja-JP" sz="1662" dirty="0">
              <a:solidFill>
                <a:prstClr val="black"/>
              </a:solidFill>
              <a:latin typeface="ＭＳ Ｐゴシック" panose="020B0600070205080204" pitchFamily="50" charset="-128"/>
            </a:endParaRPr>
          </a:p>
          <a:p>
            <a:pPr marL="263776" lvl="0"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初回から５回目までの一連のニコチン依存症治療に係る評価を新設する。</a:t>
            </a:r>
          </a:p>
          <a:p>
            <a:pPr marL="263776" lvl="0"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rPr>
              <a:t>２回目から４回目までに情報通信機器を用いて診察を行った場合の評価を新設する。</a:t>
            </a:r>
          </a:p>
          <a:p>
            <a:pPr marR="0" lvl="0" algn="l" defTabSz="914400" rtl="0" eaLnBrk="1" fontAlgn="auto" latinLnBrk="0" hangingPunct="1">
              <a:lnSpc>
                <a:spcPct val="100000"/>
              </a:lnSpc>
              <a:spcBef>
                <a:spcPts val="0"/>
              </a:spcBef>
              <a:spcAft>
                <a:spcPts val="0"/>
              </a:spcAft>
              <a:buClrTx/>
              <a:buSzTx/>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1977754"/>
            <a:ext cx="394106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2331254"/>
            <a:ext cx="3941064" cy="8125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２回目から４回目まで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670012" y="1977754"/>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2331254"/>
            <a:ext cx="4858036" cy="39881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ニコチン依存症管理料１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２回目から４回目まで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対面で診察を行った場合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情報通信機器を用いて診察を行った場合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155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ニコチン依存症管理料２（一連につき）</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800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禁煙を希望する患者であって、スクリーニングテスト（ＴＤＳ）等によりニコチン依存症であると診断されたものに対し、治療の必要を認め、治療内容等に係る説明を行い、当該患者の同意を文書により得た上で、禁煙に関する総合的な指導及び治療管理を行うとともに、その内容を文書により情報提供した場合に、１の場合は５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２の場合は初回時に１回に限り算定する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。ただし、別に厚生労働大臣が定める基準を満たさない場合には、それぞれの所定点数の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に相当する点数により算定する。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コチン依存症管理料は、入院中の患者以外の患者に対し、「禁煙治療のための標準手順書」（日本循環器学会、日本肺癌学会、日本癌学会及び日本呼吸器学会の承認を得たものに限る。）に沿って、初回の当該管理料を算定した日から起算して</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週間にわたり計５回の禁煙治療を行った場合に算定する。なお、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加熱式たばこを喫煙している患者ついても、「禁煙治療のための標準手順書」に沿って禁煙治療を行う。</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319873" y="2437893"/>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3721" y="4292691"/>
            <a:ext cx="3682098" cy="134589"/>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472898"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1125221"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1686721" y="4156543"/>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2810444" y="4149080"/>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4133377" y="4155141"/>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670307" y="4249968"/>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7" name="テキスト ボックス 26"/>
          <p:cNvSpPr txBox="1"/>
          <p:nvPr/>
        </p:nvSpPr>
        <p:spPr>
          <a:xfrm>
            <a:off x="1276018" y="424314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8" name="テキスト ボックス 27"/>
          <p:cNvSpPr txBox="1"/>
          <p:nvPr/>
        </p:nvSpPr>
        <p:spPr>
          <a:xfrm>
            <a:off x="2155208" y="424645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29" name="テキスト ボックス 28"/>
          <p:cNvSpPr txBox="1"/>
          <p:nvPr/>
        </p:nvSpPr>
        <p:spPr>
          <a:xfrm>
            <a:off x="3366629" y="4243296"/>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0" name="テキスト ボックス 29"/>
          <p:cNvSpPr txBox="1"/>
          <p:nvPr/>
        </p:nvSpPr>
        <p:spPr>
          <a:xfrm>
            <a:off x="337185" y="3645024"/>
            <a:ext cx="1901924" cy="253916"/>
          </a:xfrm>
          <a:prstGeom prst="rect">
            <a:avLst/>
          </a:prstGeom>
          <a:solidFill>
            <a:schemeClr val="bg1"/>
          </a:solidFill>
          <a:ln w="19050">
            <a:solidFill>
              <a:srgbClr val="13C4A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算定方法（５回受診で一連）</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2" name="図 31"/>
          <p:cNvPicPr>
            <a:picLocks noChangeAspect="1"/>
          </p:cNvPicPr>
          <p:nvPr/>
        </p:nvPicPr>
        <p:blipFill>
          <a:blip r:embed="rId2"/>
          <a:stretch>
            <a:fillRect/>
          </a:stretch>
        </p:blipFill>
        <p:spPr>
          <a:xfrm>
            <a:off x="8481392" y="823814"/>
            <a:ext cx="1046655" cy="1123052"/>
          </a:xfrm>
          <a:prstGeom prst="rect">
            <a:avLst/>
          </a:prstGeom>
        </p:spPr>
      </p:pic>
      <p:pic>
        <p:nvPicPr>
          <p:cNvPr id="34" name="図 33"/>
          <p:cNvPicPr>
            <a:picLocks noChangeAspect="1"/>
          </p:cNvPicPr>
          <p:nvPr/>
        </p:nvPicPr>
        <p:blipFill>
          <a:blip r:embed="rId3"/>
          <a:stretch>
            <a:fillRect/>
          </a:stretch>
        </p:blipFill>
        <p:spPr>
          <a:xfrm>
            <a:off x="4015403" y="4483034"/>
            <a:ext cx="480057" cy="463998"/>
          </a:xfrm>
          <a:prstGeom prst="rect">
            <a:avLst/>
          </a:prstGeom>
        </p:spPr>
      </p:pic>
      <p:pic>
        <p:nvPicPr>
          <p:cNvPr id="36" name="図 35"/>
          <p:cNvPicPr>
            <a:picLocks noChangeAspect="1"/>
          </p:cNvPicPr>
          <p:nvPr/>
        </p:nvPicPr>
        <p:blipFill>
          <a:blip r:embed="rId3"/>
          <a:stretch>
            <a:fillRect/>
          </a:stretch>
        </p:blipFill>
        <p:spPr>
          <a:xfrm>
            <a:off x="405597" y="4489318"/>
            <a:ext cx="480057" cy="463998"/>
          </a:xfrm>
          <a:prstGeom prst="rect">
            <a:avLst/>
          </a:prstGeom>
        </p:spPr>
      </p:pic>
      <p:sp>
        <p:nvSpPr>
          <p:cNvPr id="44" name="テキスト ボックス 43"/>
          <p:cNvSpPr txBox="1"/>
          <p:nvPr/>
        </p:nvSpPr>
        <p:spPr>
          <a:xfrm>
            <a:off x="283464" y="4928391"/>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初回対面</a:t>
            </a:r>
          </a:p>
        </p:txBody>
      </p:sp>
      <p:sp>
        <p:nvSpPr>
          <p:cNvPr id="45" name="テキスト ボックス 44"/>
          <p:cNvSpPr txBox="1"/>
          <p:nvPr/>
        </p:nvSpPr>
        <p:spPr>
          <a:xfrm>
            <a:off x="3796472" y="4928391"/>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最終回対面</a:t>
            </a:r>
          </a:p>
        </p:txBody>
      </p:sp>
      <p:sp>
        <p:nvSpPr>
          <p:cNvPr id="48" name="テキスト ボックス 47"/>
          <p:cNvSpPr txBox="1"/>
          <p:nvPr/>
        </p:nvSpPr>
        <p:spPr>
          <a:xfrm>
            <a:off x="360614" y="3941754"/>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a:t>
            </a:r>
          </a:p>
        </p:txBody>
      </p:sp>
      <p:sp>
        <p:nvSpPr>
          <p:cNvPr id="49" name="テキスト ボックス 48"/>
          <p:cNvSpPr txBox="1"/>
          <p:nvPr/>
        </p:nvSpPr>
        <p:spPr>
          <a:xfrm>
            <a:off x="950694" y="3941753"/>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再診①</a:t>
            </a:r>
          </a:p>
        </p:txBody>
      </p:sp>
      <p:sp>
        <p:nvSpPr>
          <p:cNvPr id="50" name="テキスト ボックス 49"/>
          <p:cNvSpPr txBox="1"/>
          <p:nvPr/>
        </p:nvSpPr>
        <p:spPr>
          <a:xfrm>
            <a:off x="1511993"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再診②</a:t>
            </a:r>
          </a:p>
        </p:txBody>
      </p:sp>
      <p:sp>
        <p:nvSpPr>
          <p:cNvPr id="51" name="テキスト ボックス 50"/>
          <p:cNvSpPr txBox="1"/>
          <p:nvPr/>
        </p:nvSpPr>
        <p:spPr>
          <a:xfrm>
            <a:off x="2620016"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再診③</a:t>
            </a:r>
          </a:p>
        </p:txBody>
      </p:sp>
      <p:sp>
        <p:nvSpPr>
          <p:cNvPr id="52" name="テキスト ボックス 51"/>
          <p:cNvSpPr txBox="1"/>
          <p:nvPr/>
        </p:nvSpPr>
        <p:spPr>
          <a:xfrm>
            <a:off x="3928289" y="3939445"/>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再診④</a:t>
            </a:r>
          </a:p>
        </p:txBody>
      </p:sp>
      <p:sp>
        <p:nvSpPr>
          <p:cNvPr id="54" name="左中かっこ 53"/>
          <p:cNvSpPr/>
          <p:nvPr/>
        </p:nvSpPr>
        <p:spPr>
          <a:xfrm rot="16200000">
            <a:off x="1977547" y="3681720"/>
            <a:ext cx="203719" cy="1826532"/>
          </a:xfrm>
          <a:prstGeom prst="leftBrace">
            <a:avLst>
              <a:gd name="adj1" fmla="val 8333"/>
              <a:gd name="adj2" fmla="val 508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1320118" y="4774502"/>
            <a:ext cx="1563248"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２～４回目の受診は</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対面でもオンラインでも可</a:t>
            </a:r>
          </a:p>
        </p:txBody>
      </p:sp>
      <p:sp>
        <p:nvSpPr>
          <p:cNvPr id="57" name="テキスト ボックス 56"/>
          <p:cNvSpPr txBox="1"/>
          <p:nvPr/>
        </p:nvSpPr>
        <p:spPr>
          <a:xfrm>
            <a:off x="256367" y="5388346"/>
            <a:ext cx="165301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◆受診ごとに算定する場合</a:t>
            </a:r>
          </a:p>
        </p:txBody>
      </p:sp>
      <p:sp>
        <p:nvSpPr>
          <p:cNvPr id="40" name="テキスト ボックス 39"/>
          <p:cNvSpPr txBox="1"/>
          <p:nvPr/>
        </p:nvSpPr>
        <p:spPr>
          <a:xfrm>
            <a:off x="825747" y="5941761"/>
            <a:ext cx="15776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対面診療の場合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822038" y="6212180"/>
            <a:ext cx="16898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情報通信機器を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用いた診療の場合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155</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2675193" y="5392370"/>
            <a:ext cx="20617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◆一連の包括払いの場合（全５回）</a:t>
            </a:r>
          </a:p>
        </p:txBody>
      </p:sp>
      <p:pic>
        <p:nvPicPr>
          <p:cNvPr id="43" name="図 42"/>
          <p:cNvPicPr>
            <a:picLocks noChangeAspect="1"/>
          </p:cNvPicPr>
          <p:nvPr/>
        </p:nvPicPr>
        <p:blipFill>
          <a:blip r:embed="rId4"/>
          <a:stretch>
            <a:fillRect/>
          </a:stretch>
        </p:blipFill>
        <p:spPr>
          <a:xfrm>
            <a:off x="3797146" y="5736741"/>
            <a:ext cx="394504" cy="296378"/>
          </a:xfrm>
          <a:prstGeom prst="rect">
            <a:avLst/>
          </a:prstGeom>
        </p:spPr>
      </p:pic>
      <p:pic>
        <p:nvPicPr>
          <p:cNvPr id="53" name="図 52"/>
          <p:cNvPicPr>
            <a:picLocks noChangeAspect="1"/>
          </p:cNvPicPr>
          <p:nvPr/>
        </p:nvPicPr>
        <p:blipFill>
          <a:blip r:embed="rId3"/>
          <a:stretch>
            <a:fillRect/>
          </a:stretch>
        </p:blipFill>
        <p:spPr>
          <a:xfrm>
            <a:off x="3122267" y="5736995"/>
            <a:ext cx="340009" cy="328635"/>
          </a:xfrm>
          <a:prstGeom prst="rect">
            <a:avLst/>
          </a:prstGeom>
        </p:spPr>
      </p:pic>
      <p:sp>
        <p:nvSpPr>
          <p:cNvPr id="56" name="テキスト ボックス 55"/>
          <p:cNvSpPr txBox="1"/>
          <p:nvPr/>
        </p:nvSpPr>
        <p:spPr>
          <a:xfrm>
            <a:off x="3255260" y="6421097"/>
            <a:ext cx="12025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一連につき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800</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58" name="テキスト ボックス 57"/>
          <p:cNvSpPr txBox="1"/>
          <p:nvPr/>
        </p:nvSpPr>
        <p:spPr>
          <a:xfrm>
            <a:off x="2954542" y="6076915"/>
            <a:ext cx="143661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対面と情報通信機器の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どちらで受診してもよい</a:t>
            </a:r>
          </a:p>
        </p:txBody>
      </p:sp>
      <p:pic>
        <p:nvPicPr>
          <p:cNvPr id="61" name="図 60"/>
          <p:cNvPicPr>
            <a:picLocks noChangeAspect="1"/>
          </p:cNvPicPr>
          <p:nvPr/>
        </p:nvPicPr>
        <p:blipFill>
          <a:blip r:embed="rId4"/>
          <a:stretch>
            <a:fillRect/>
          </a:stretch>
        </p:blipFill>
        <p:spPr>
          <a:xfrm>
            <a:off x="408403" y="6279009"/>
            <a:ext cx="394504" cy="296378"/>
          </a:xfrm>
          <a:prstGeom prst="rect">
            <a:avLst/>
          </a:prstGeom>
        </p:spPr>
      </p:pic>
      <p:pic>
        <p:nvPicPr>
          <p:cNvPr id="62" name="図 61"/>
          <p:cNvPicPr>
            <a:picLocks noChangeAspect="1"/>
          </p:cNvPicPr>
          <p:nvPr/>
        </p:nvPicPr>
        <p:blipFill>
          <a:blip r:embed="rId3"/>
          <a:stretch>
            <a:fillRect/>
          </a:stretch>
        </p:blipFill>
        <p:spPr>
          <a:xfrm>
            <a:off x="430537" y="5917840"/>
            <a:ext cx="340009" cy="328635"/>
          </a:xfrm>
          <a:prstGeom prst="rect">
            <a:avLst/>
          </a:prstGeom>
        </p:spPr>
      </p:pic>
      <p:sp>
        <p:nvSpPr>
          <p:cNvPr id="63" name="テキスト ボックス 62"/>
          <p:cNvSpPr txBox="1"/>
          <p:nvPr/>
        </p:nvSpPr>
        <p:spPr>
          <a:xfrm>
            <a:off x="818219" y="5695540"/>
            <a:ext cx="138691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＜２～４回目の費用＞</a:t>
            </a:r>
          </a:p>
        </p:txBody>
      </p:sp>
      <p:sp>
        <p:nvSpPr>
          <p:cNvPr id="59" name="Rectangle 2">
            <a:extLst>
              <a:ext uri="{FF2B5EF4-FFF2-40B4-BE49-F238E27FC236}">
                <a16:creationId xmlns:a16="http://schemas.microsoft.com/office/drawing/2014/main" id="{86002FF0-5BEE-43E6-A4AE-005F3F207C61}"/>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64" name="Rectangle 36">
            <a:extLst>
              <a:ext uri="{FF2B5EF4-FFF2-40B4-BE49-F238E27FC236}">
                <a16:creationId xmlns:a16="http://schemas.microsoft.com/office/drawing/2014/main" id="{6046F39D-CFC9-4237-96E0-2446FEE11E03}"/>
              </a:ext>
            </a:extLst>
          </p:cNvPr>
          <p:cNvSpPr>
            <a:spLocks noChangeArrowheads="1"/>
          </p:cNvSpPr>
          <p:nvPr/>
        </p:nvSpPr>
        <p:spPr bwMode="auto">
          <a:xfrm>
            <a:off x="183376" y="600556"/>
            <a:ext cx="42063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（１１）ニコチン依存症管理料の見直し</a:t>
            </a:r>
          </a:p>
        </p:txBody>
      </p:sp>
      <p:sp>
        <p:nvSpPr>
          <p:cNvPr id="65" name="スライド番号プレースホルダー 2">
            <a:extLst>
              <a:ext uri="{FF2B5EF4-FFF2-40B4-BE49-F238E27FC236}">
                <a16:creationId xmlns:a16="http://schemas.microsoft.com/office/drawing/2014/main" id="{E46DC60D-C708-41B3-A86D-2A1B0C5979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テキスト ボックス 65">
            <a:extLst>
              <a:ext uri="{FF2B5EF4-FFF2-40B4-BE49-F238E27FC236}">
                <a16:creationId xmlns:a16="http://schemas.microsoft.com/office/drawing/2014/main" id="{CD03D0C8-5CB6-412C-ADDB-8C907D952582}"/>
              </a:ext>
            </a:extLst>
          </p:cNvPr>
          <p:cNvSpPr txBox="1"/>
          <p:nvPr/>
        </p:nvSpPr>
        <p:spPr>
          <a:xfrm>
            <a:off x="5516250" y="654363"/>
            <a:ext cx="19039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217-218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42588056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nvSpPr>
        <p:spPr bwMode="auto">
          <a:xfrm>
            <a:off x="507339" y="2565811"/>
            <a:ext cx="9126934" cy="709613"/>
          </a:xfrm>
          <a:prstGeom prst="rect">
            <a:avLst/>
          </a:prstGeom>
          <a:solidFill>
            <a:srgbClr val="92D050"/>
          </a:solidFill>
          <a:ln w="12700">
            <a:solidFill>
              <a:schemeClr val="tx1"/>
            </a:solidFill>
            <a:miter lim="800000"/>
            <a:headEnd/>
            <a:tailEnd/>
          </a:ln>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0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改定率決定までの主な流れ</a:t>
            </a:r>
            <a:endParaRPr kumimoji="1" lang="en-US" altLang="ja-JP" sz="40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3"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0353441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56676" y="1172365"/>
            <a:ext cx="9448852" cy="32308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844083"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6868048" y="1934627"/>
            <a:ext cx="2781275" cy="2270321"/>
            <a:chOff x="7017438" y="1810095"/>
            <a:chExt cx="2720087" cy="2459514"/>
          </a:xfrm>
        </p:grpSpPr>
        <p:sp>
          <p:nvSpPr>
            <p:cNvPr id="15" name="円/楕円 32"/>
            <p:cNvSpPr/>
            <p:nvPr/>
          </p:nvSpPr>
          <p:spPr>
            <a:xfrm>
              <a:off x="7669696" y="3645072"/>
              <a:ext cx="1778033" cy="624537"/>
            </a:xfrm>
            <a:prstGeom prst="ellipse">
              <a:avLst/>
            </a:prstGeom>
            <a:solidFill>
              <a:srgbClr val="FFFFCC"/>
            </a:solidFill>
            <a:ln w="12700" cap="flat" cmpd="sng" algn="ctr">
              <a:solidFill>
                <a:schemeClr val="accent6">
                  <a:lumMod val="60000"/>
                  <a:lumOff val="40000"/>
                </a:schemeClr>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下カーブ矢印 23"/>
            <p:cNvSpPr/>
            <p:nvPr/>
          </p:nvSpPr>
          <p:spPr>
            <a:xfrm rot="15853692">
              <a:off x="7035638" y="3108159"/>
              <a:ext cx="1164621" cy="385849"/>
            </a:xfrm>
            <a:prstGeom prst="curvedDownArrow">
              <a:avLst/>
            </a:prstGeom>
            <a:solidFill>
              <a:srgbClr val="FFFFB9"/>
            </a:solidFill>
            <a:ln w="19050">
              <a:solidFill>
                <a:srgbClr val="F9B8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5" name="Picture 4" descr="書類と封筒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94299" y="3020598"/>
              <a:ext cx="476397" cy="492400"/>
            </a:xfrm>
            <a:prstGeom prst="rect">
              <a:avLst/>
            </a:prstGeom>
            <a:noFill/>
            <a:extLst>
              <a:ext uri="{909E8E84-426E-40DD-AFC4-6F175D3DCCD1}">
                <a14:hiddenFill xmlns:a14="http://schemas.microsoft.com/office/drawing/2010/main">
                  <a:solidFill>
                    <a:srgbClr val="FFFFFF"/>
                  </a:solidFill>
                </a14:hiddenFill>
              </a:ext>
            </a:extLst>
          </p:spPr>
        </p:pic>
        <p:sp>
          <p:nvSpPr>
            <p:cNvPr id="26" name="円/楕円 32"/>
            <p:cNvSpPr/>
            <p:nvPr/>
          </p:nvSpPr>
          <p:spPr>
            <a:xfrm>
              <a:off x="7898809" y="2192792"/>
              <a:ext cx="1647922" cy="602605"/>
            </a:xfrm>
            <a:prstGeom prst="ellipse">
              <a:avLst/>
            </a:prstGeom>
            <a:solidFill>
              <a:schemeClr val="accent3">
                <a:lumMod val="20000"/>
                <a:lumOff val="80000"/>
              </a:schemeClr>
            </a:solidFill>
            <a:ln w="12700" cap="flat" cmpd="sng" algn="ctr">
              <a:solidFill>
                <a:srgbClr val="99CC00"/>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7" name="Picture 18" descr="校舎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79114" y="1810095"/>
              <a:ext cx="1095728" cy="63458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1.bp.blogspot.com/-ZqQQsOyX8Xc/VD3SYol2_aI/AAAAAAAAoTM/DFXLZg14l7E/s800/school_print_kubaru.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41966" y="2059308"/>
              <a:ext cx="580494" cy="69597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椅子に座るお医者さんのイラスト（女性）"/>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7568583" y="2190423"/>
              <a:ext cx="644599" cy="81067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6" descr="http://1.bp.blogspot.com/-1VnkvF3Vbn0/VCkbJRkVpwI/AAAAAAAAnCE/HUDl8LC9DnI/s800/kurumaisu_boy.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8093" y="2341394"/>
              <a:ext cx="582754" cy="59701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208386" y="3202496"/>
              <a:ext cx="1028768" cy="814783"/>
            </a:xfrm>
            <a:prstGeom prst="rect">
              <a:avLst/>
            </a:prstGeom>
            <a:noFill/>
            <a:extLst>
              <a:ext uri="{909E8E84-426E-40DD-AFC4-6F175D3DCCD1}">
                <a14:hiddenFill xmlns:a14="http://schemas.microsoft.com/office/drawing/2010/main">
                  <a:solidFill>
                    <a:srgbClr val="FFFFFF"/>
                  </a:solidFill>
                </a14:hiddenFill>
              </a:ext>
            </a:extLst>
          </p:spPr>
        </p:pic>
        <p:sp>
          <p:nvSpPr>
            <p:cNvPr id="33" name="正方形/長方形 32"/>
            <p:cNvSpPr/>
            <p:nvPr/>
          </p:nvSpPr>
          <p:spPr>
            <a:xfrm>
              <a:off x="8664699" y="3344232"/>
              <a:ext cx="127716" cy="9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8" name="Picture 8" descr="お医者さんのイラスト（全身）">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88100" y="3346646"/>
              <a:ext cx="558195" cy="837292"/>
            </a:xfrm>
            <a:prstGeom prst="rect">
              <a:avLst/>
            </a:prstGeom>
            <a:noFill/>
            <a:extLst>
              <a:ext uri="{909E8E84-426E-40DD-AFC4-6F175D3DCCD1}">
                <a14:hiddenFill xmlns:a14="http://schemas.microsoft.com/office/drawing/2010/main">
                  <a:solidFill>
                    <a:srgbClr val="FFFFFF"/>
                  </a:solidFill>
                </a14:hiddenFill>
              </a:ext>
            </a:extLst>
          </p:spPr>
        </p:pic>
        <p:sp>
          <p:nvSpPr>
            <p:cNvPr id="39" name="テキスト ボックス 38"/>
            <p:cNvSpPr txBox="1"/>
            <p:nvPr/>
          </p:nvSpPr>
          <p:spPr>
            <a:xfrm>
              <a:off x="8211821" y="3957340"/>
              <a:ext cx="1525704" cy="25389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医療的ケア児の主治医</a:t>
              </a:r>
            </a:p>
          </p:txBody>
        </p:sp>
        <p:sp>
          <p:nvSpPr>
            <p:cNvPr id="40" name="テキスト ボックス 39"/>
            <p:cNvSpPr txBox="1"/>
            <p:nvPr/>
          </p:nvSpPr>
          <p:spPr>
            <a:xfrm>
              <a:off x="7069932" y="1830401"/>
              <a:ext cx="1525704"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医療的ケア児が通う</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学校の学校医等</a:t>
              </a:r>
            </a:p>
          </p:txBody>
        </p:sp>
        <p:sp>
          <p:nvSpPr>
            <p:cNvPr id="41" name="テキスト ボックス 40"/>
            <p:cNvSpPr txBox="1"/>
            <p:nvPr/>
          </p:nvSpPr>
          <p:spPr>
            <a:xfrm>
              <a:off x="7017438" y="3481913"/>
              <a:ext cx="989542"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診療状況を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示す文書</a:t>
              </a:r>
            </a:p>
          </p:txBody>
        </p:sp>
      </p:grpSp>
      <p:sp>
        <p:nvSpPr>
          <p:cNvPr id="42" name="テキスト ボックス 41">
            <a:extLst>
              <a:ext uri="{FF2B5EF4-FFF2-40B4-BE49-F238E27FC236}">
                <a16:creationId xmlns:a16="http://schemas.microsoft.com/office/drawing/2014/main" id="{9C539C84-90D8-4700-A103-2AB15A0F34C1}"/>
              </a:ext>
            </a:extLst>
          </p:cNvPr>
          <p:cNvSpPr txBox="1"/>
          <p:nvPr/>
        </p:nvSpPr>
        <p:spPr>
          <a:xfrm>
            <a:off x="6095170" y="4744657"/>
            <a:ext cx="3554153" cy="1626023"/>
          </a:xfrm>
          <a:prstGeom prst="rect">
            <a:avLst/>
          </a:prstGeom>
          <a:solidFill>
            <a:schemeClr val="bg1">
              <a:lumMod val="75000"/>
              <a:alpha val="30196"/>
            </a:schemeClr>
          </a:solidFill>
          <a:ln>
            <a:noFill/>
            <a:prstDash val="solid"/>
          </a:ln>
        </p:spPr>
        <p:txBody>
          <a:bodyPr wrap="square" rtlCol="0">
            <a:spAutoFit/>
          </a:bodyPr>
          <a:lstStyle/>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は保護者からの申出を受けて、「学校医」に学校における医療的ケアの実施を相談し、相談結果を踏まえ、「学校医」又は「知見のある医師」に業務（看護師に対する指示を含む学校における医療的ケアに係る指導・助言）を委嘱</a:t>
            </a:r>
            <a:endPar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「学校医」又は「知見のある医師」は「主治医」からの情報提供</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を受け、「医ケア児」を診察</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し、「主治医」等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と調整を図り、</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学校における医療的ケアを検討</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「知見のある医師」が看護師に対する指示を含む学校における医療的ケアに係る指導・助言を行う場合は、「学校医」とも調整</a:t>
            </a:r>
            <a:endPar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看護師に対する指示を含む学校における医療的ケアを指導・助言</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「学校医」又は「知見のある医師」は看護師からの状況報告</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等を踏まえ、「主治医」</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に医ケア児の学校生活上の情報を共有</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endParaRPr kumimoji="1" lang="en-US" altLang="ja-JP"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「知見のある医師」が看護師に対する指示を含む学校における医療的ケアに係る指導・助言を行う場合は、「学校医」にも共有</a:t>
            </a:r>
            <a:endParaRPr kumimoji="1" lang="ja-JP" altLang="en-US"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grpSp>
        <p:nvGrpSpPr>
          <p:cNvPr id="43" name="グループ化 42"/>
          <p:cNvGrpSpPr/>
          <p:nvPr/>
        </p:nvGrpSpPr>
        <p:grpSpPr>
          <a:xfrm>
            <a:off x="590485" y="4896134"/>
            <a:ext cx="5691894" cy="1467350"/>
            <a:chOff x="241265" y="5114792"/>
            <a:chExt cx="6166218" cy="1589629"/>
          </a:xfrm>
        </p:grpSpPr>
        <p:sp>
          <p:nvSpPr>
            <p:cNvPr id="44" name="テキスト ボックス 43">
              <a:extLst>
                <a:ext uri="{FF2B5EF4-FFF2-40B4-BE49-F238E27FC236}">
                  <a16:creationId xmlns:a16="http://schemas.microsoft.com/office/drawing/2014/main" id="{F4FAFBA3-B159-478C-AAB4-CA9183571ED5}"/>
                </a:ext>
              </a:extLst>
            </p:cNvPr>
            <p:cNvSpPr txBox="1"/>
            <p:nvPr/>
          </p:nvSpPr>
          <p:spPr>
            <a:xfrm>
              <a:off x="5218522" y="6138190"/>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grpSp>
          <p:nvGrpSpPr>
            <p:cNvPr id="45" name="グループ化 44"/>
            <p:cNvGrpSpPr/>
            <p:nvPr/>
          </p:nvGrpSpPr>
          <p:grpSpPr>
            <a:xfrm>
              <a:off x="241265" y="5114792"/>
              <a:ext cx="6166218" cy="1589629"/>
              <a:chOff x="241265" y="5114792"/>
              <a:chExt cx="6166218" cy="1589629"/>
            </a:xfrm>
          </p:grpSpPr>
          <p:sp>
            <p:nvSpPr>
              <p:cNvPr id="46" name="テキスト ボックス 45">
                <a:extLst>
                  <a:ext uri="{FF2B5EF4-FFF2-40B4-BE49-F238E27FC236}">
                    <a16:creationId xmlns:a16="http://schemas.microsoft.com/office/drawing/2014/main" id="{2D5ED59D-9853-467E-B006-D9C998F5322B}"/>
                  </a:ext>
                </a:extLst>
              </p:cNvPr>
              <p:cNvSpPr txBox="1"/>
              <p:nvPr/>
            </p:nvSpPr>
            <p:spPr>
              <a:xfrm>
                <a:off x="3193593" y="5114792"/>
                <a:ext cx="3213890"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●「学校医」以外の医師が医療的ケアに係る指導・助言を行う場合</a:t>
                </a:r>
              </a:p>
            </p:txBody>
          </p:sp>
          <p:grpSp>
            <p:nvGrpSpPr>
              <p:cNvPr id="47" name="グループ化 46"/>
              <p:cNvGrpSpPr/>
              <p:nvPr/>
            </p:nvGrpSpPr>
            <p:grpSpPr>
              <a:xfrm>
                <a:off x="241265" y="5114792"/>
                <a:ext cx="5869131" cy="1589629"/>
                <a:chOff x="241265" y="5114792"/>
                <a:chExt cx="5869131" cy="1589629"/>
              </a:xfrm>
            </p:grpSpPr>
            <p:sp>
              <p:nvSpPr>
                <p:cNvPr id="48" name="テキスト ボックス 47">
                  <a:extLst>
                    <a:ext uri="{FF2B5EF4-FFF2-40B4-BE49-F238E27FC236}">
                      <a16:creationId xmlns:a16="http://schemas.microsoft.com/office/drawing/2014/main" id="{6F713194-0170-4A5A-98C1-8FCB7FE00209}"/>
                    </a:ext>
                  </a:extLst>
                </p:cNvPr>
                <p:cNvSpPr txBox="1"/>
                <p:nvPr/>
              </p:nvSpPr>
              <p:spPr>
                <a:xfrm>
                  <a:off x="352709" y="5674025"/>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49" name="テキスト ボックス 48">
                  <a:extLst>
                    <a:ext uri="{FF2B5EF4-FFF2-40B4-BE49-F238E27FC236}">
                      <a16:creationId xmlns:a16="http://schemas.microsoft.com/office/drawing/2014/main" id="{785B6F8D-D473-40C1-91E8-8AE5B7E5A03E}"/>
                    </a:ext>
                  </a:extLst>
                </p:cNvPr>
                <p:cNvSpPr txBox="1"/>
                <p:nvPr/>
              </p:nvSpPr>
              <p:spPr>
                <a:xfrm>
                  <a:off x="2647802" y="5586568"/>
                  <a:ext cx="267639" cy="592106"/>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50" name="テキスト ボックス 49">
                  <a:extLst>
                    <a:ext uri="{FF2B5EF4-FFF2-40B4-BE49-F238E27FC236}">
                      <a16:creationId xmlns:a16="http://schemas.microsoft.com/office/drawing/2014/main" id="{DE3B49B2-66C4-428D-A452-59732C56A990}"/>
                    </a:ext>
                  </a:extLst>
                </p:cNvPr>
                <p:cNvSpPr txBox="1"/>
                <p:nvPr/>
              </p:nvSpPr>
              <p:spPr>
                <a:xfrm>
                  <a:off x="4195629" y="5424758"/>
                  <a:ext cx="267637" cy="96116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知見のある医師</a:t>
                  </a:r>
                </a:p>
              </p:txBody>
            </p:sp>
            <p:sp>
              <p:nvSpPr>
                <p:cNvPr id="51" name="テキスト ボックス 50">
                  <a:extLst>
                    <a:ext uri="{FF2B5EF4-FFF2-40B4-BE49-F238E27FC236}">
                      <a16:creationId xmlns:a16="http://schemas.microsoft.com/office/drawing/2014/main" id="{F2A2C0CB-62D6-4B2D-B3A4-28614FB3FDC4}"/>
                    </a:ext>
                  </a:extLst>
                </p:cNvPr>
                <p:cNvSpPr txBox="1"/>
                <p:nvPr/>
              </p:nvSpPr>
              <p:spPr>
                <a:xfrm>
                  <a:off x="1098204" y="567402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52" name="テキスト ボックス 51">
                  <a:extLst>
                    <a:ext uri="{FF2B5EF4-FFF2-40B4-BE49-F238E27FC236}">
                      <a16:creationId xmlns:a16="http://schemas.microsoft.com/office/drawing/2014/main" id="{C6D312BB-E820-4871-8329-AC237A4A5C3D}"/>
                    </a:ext>
                  </a:extLst>
                </p:cNvPr>
                <p:cNvSpPr txBox="1"/>
                <p:nvPr/>
              </p:nvSpPr>
              <p:spPr>
                <a:xfrm>
                  <a:off x="1730431" y="5435971"/>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53" name="直線矢印コネクタ 52">
                  <a:extLst>
                    <a:ext uri="{FF2B5EF4-FFF2-40B4-BE49-F238E27FC236}">
                      <a16:creationId xmlns:a16="http://schemas.microsoft.com/office/drawing/2014/main" id="{97A261CE-9E9B-4996-8B90-D7B4AF15689E}"/>
                    </a:ext>
                  </a:extLst>
                </p:cNvPr>
                <p:cNvCxnSpPr>
                  <a:cxnSpLocks/>
                </p:cNvCxnSpPr>
                <p:nvPr/>
              </p:nvCxnSpPr>
              <p:spPr>
                <a:xfrm>
                  <a:off x="1405579" y="5652632"/>
                  <a:ext cx="1224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54" name="テキスト ボックス 53">
                  <a:extLst>
                    <a:ext uri="{FF2B5EF4-FFF2-40B4-BE49-F238E27FC236}">
                      <a16:creationId xmlns:a16="http://schemas.microsoft.com/office/drawing/2014/main" id="{F4FAFBA3-B159-478C-AAB4-CA9183571ED5}"/>
                    </a:ext>
                  </a:extLst>
                </p:cNvPr>
                <p:cNvSpPr txBox="1"/>
                <p:nvPr/>
              </p:nvSpPr>
              <p:spPr>
                <a:xfrm>
                  <a:off x="2024403" y="6146719"/>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sp>
              <p:nvSpPr>
                <p:cNvPr id="55" name="テキスト ボックス 54">
                  <a:extLst>
                    <a:ext uri="{FF2B5EF4-FFF2-40B4-BE49-F238E27FC236}">
                      <a16:creationId xmlns:a16="http://schemas.microsoft.com/office/drawing/2014/main" id="{AA28853D-01C4-46C8-A273-46702FCF52C2}"/>
                    </a:ext>
                  </a:extLst>
                </p:cNvPr>
                <p:cNvSpPr txBox="1"/>
                <p:nvPr/>
              </p:nvSpPr>
              <p:spPr>
                <a:xfrm>
                  <a:off x="1849568" y="5834177"/>
                  <a:ext cx="323075" cy="750110"/>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56" name="テキスト ボックス 55">
                  <a:extLst>
                    <a:ext uri="{FF2B5EF4-FFF2-40B4-BE49-F238E27FC236}">
                      <a16:creationId xmlns:a16="http://schemas.microsoft.com/office/drawing/2014/main" id="{F04B9FDA-0B9E-420D-A210-B6D0641BCF5C}"/>
                    </a:ext>
                  </a:extLst>
                </p:cNvPr>
                <p:cNvSpPr txBox="1"/>
                <p:nvPr/>
              </p:nvSpPr>
              <p:spPr>
                <a:xfrm>
                  <a:off x="1237287" y="5662607"/>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57" name="テキスト ボックス 56">
                  <a:extLst>
                    <a:ext uri="{FF2B5EF4-FFF2-40B4-BE49-F238E27FC236}">
                      <a16:creationId xmlns:a16="http://schemas.microsoft.com/office/drawing/2014/main" id="{5665C6CC-6B72-4C18-9DE9-55FA45318B72}"/>
                    </a:ext>
                  </a:extLst>
                </p:cNvPr>
                <p:cNvSpPr txBox="1"/>
                <p:nvPr/>
              </p:nvSpPr>
              <p:spPr>
                <a:xfrm>
                  <a:off x="403175" y="5478845"/>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sp>
              <p:nvSpPr>
                <p:cNvPr id="58" name="テキスト ボックス 57">
                  <a:extLst>
                    <a:ext uri="{FF2B5EF4-FFF2-40B4-BE49-F238E27FC236}">
                      <a16:creationId xmlns:a16="http://schemas.microsoft.com/office/drawing/2014/main" id="{FD4625A0-4D71-4E52-920D-E094EB6F3140}"/>
                    </a:ext>
                  </a:extLst>
                </p:cNvPr>
                <p:cNvSpPr txBox="1"/>
                <p:nvPr/>
              </p:nvSpPr>
              <p:spPr>
                <a:xfrm>
                  <a:off x="241265" y="5114792"/>
                  <a:ext cx="3177394"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●「学校医」が学校における医療的ケアに係る指導・助言を行う場合</a:t>
                  </a:r>
                </a:p>
              </p:txBody>
            </p:sp>
            <p:sp>
              <p:nvSpPr>
                <p:cNvPr id="59" name="テキスト ボックス 58">
                  <a:extLst>
                    <a:ext uri="{FF2B5EF4-FFF2-40B4-BE49-F238E27FC236}">
                      <a16:creationId xmlns:a16="http://schemas.microsoft.com/office/drawing/2014/main" id="{ED46F63E-A447-42F8-9266-F4304D35D560}"/>
                    </a:ext>
                  </a:extLst>
                </p:cNvPr>
                <p:cNvSpPr txBox="1"/>
                <p:nvPr/>
              </p:nvSpPr>
              <p:spPr>
                <a:xfrm>
                  <a:off x="3376816" y="6235333"/>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cxnSp>
              <p:nvCxnSpPr>
                <p:cNvPr id="60" name="直線矢印コネクタ 59">
                  <a:extLst>
                    <a:ext uri="{FF2B5EF4-FFF2-40B4-BE49-F238E27FC236}">
                      <a16:creationId xmlns:a16="http://schemas.microsoft.com/office/drawing/2014/main" id="{79B720F8-96B6-427F-B61C-357B572E7E35}"/>
                    </a:ext>
                  </a:extLst>
                </p:cNvPr>
                <p:cNvCxnSpPr>
                  <a:cxnSpLocks/>
                </p:cNvCxnSpPr>
                <p:nvPr/>
              </p:nvCxnSpPr>
              <p:spPr>
                <a:xfrm flipV="1">
                  <a:off x="648005" y="5752333"/>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1" name="テキスト ボックス 60">
                  <a:extLst>
                    <a:ext uri="{FF2B5EF4-FFF2-40B4-BE49-F238E27FC236}">
                      <a16:creationId xmlns:a16="http://schemas.microsoft.com/office/drawing/2014/main" id="{81739834-F8CA-4695-AB63-2F602C718674}"/>
                    </a:ext>
                  </a:extLst>
                </p:cNvPr>
                <p:cNvSpPr txBox="1"/>
                <p:nvPr/>
              </p:nvSpPr>
              <p:spPr>
                <a:xfrm>
                  <a:off x="374497" y="6149768"/>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2" name="テキスト ボックス 61">
                  <a:extLst>
                    <a:ext uri="{FF2B5EF4-FFF2-40B4-BE49-F238E27FC236}">
                      <a16:creationId xmlns:a16="http://schemas.microsoft.com/office/drawing/2014/main" id="{81739834-F8CA-4695-AB63-2F602C718674}"/>
                    </a:ext>
                  </a:extLst>
                </p:cNvPr>
                <p:cNvSpPr txBox="1"/>
                <p:nvPr/>
              </p:nvSpPr>
              <p:spPr>
                <a:xfrm>
                  <a:off x="3466963" y="5765174"/>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3" name="テキスト ボックス 62">
                  <a:extLst>
                    <a:ext uri="{FF2B5EF4-FFF2-40B4-BE49-F238E27FC236}">
                      <a16:creationId xmlns:a16="http://schemas.microsoft.com/office/drawing/2014/main" id="{81739834-F8CA-4695-AB63-2F602C718674}"/>
                    </a:ext>
                  </a:extLst>
                </p:cNvPr>
                <p:cNvSpPr txBox="1"/>
                <p:nvPr/>
              </p:nvSpPr>
              <p:spPr>
                <a:xfrm>
                  <a:off x="1089158" y="614671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64" name="直線矢印コネクタ 63">
                  <a:extLst>
                    <a:ext uri="{FF2B5EF4-FFF2-40B4-BE49-F238E27FC236}">
                      <a16:creationId xmlns:a16="http://schemas.microsoft.com/office/drawing/2014/main" id="{79B720F8-96B6-427F-B61C-357B572E7E35}"/>
                    </a:ext>
                  </a:extLst>
                </p:cNvPr>
                <p:cNvCxnSpPr>
                  <a:cxnSpLocks/>
                </p:cNvCxnSpPr>
                <p:nvPr/>
              </p:nvCxnSpPr>
              <p:spPr>
                <a:xfrm flipH="1" flipV="1">
                  <a:off x="620347" y="6083811"/>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5" name="直線矢印コネクタ 64">
                  <a:extLst>
                    <a:ext uri="{FF2B5EF4-FFF2-40B4-BE49-F238E27FC236}">
                      <a16:creationId xmlns:a16="http://schemas.microsoft.com/office/drawing/2014/main" id="{79B720F8-96B6-427F-B61C-357B572E7E35}"/>
                    </a:ext>
                  </a:extLst>
                </p:cNvPr>
                <p:cNvCxnSpPr>
                  <a:cxnSpLocks/>
                </p:cNvCxnSpPr>
                <p:nvPr/>
              </p:nvCxnSpPr>
              <p:spPr>
                <a:xfrm flipH="1" flipV="1">
                  <a:off x="1397962" y="607825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6" name="直線矢印コネクタ 65">
                  <a:extLst>
                    <a:ext uri="{FF2B5EF4-FFF2-40B4-BE49-F238E27FC236}">
                      <a16:creationId xmlns:a16="http://schemas.microsoft.com/office/drawing/2014/main" id="{79B720F8-96B6-427F-B61C-357B572E7E35}"/>
                    </a:ext>
                  </a:extLst>
                </p:cNvPr>
                <p:cNvCxnSpPr>
                  <a:cxnSpLocks/>
                </p:cNvCxnSpPr>
                <p:nvPr/>
              </p:nvCxnSpPr>
              <p:spPr>
                <a:xfrm flipV="1">
                  <a:off x="2199258" y="607825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7" name="直線矢印コネクタ 66">
                  <a:extLst>
                    <a:ext uri="{FF2B5EF4-FFF2-40B4-BE49-F238E27FC236}">
                      <a16:creationId xmlns:a16="http://schemas.microsoft.com/office/drawing/2014/main" id="{79B720F8-96B6-427F-B61C-357B572E7E35}"/>
                    </a:ext>
                  </a:extLst>
                </p:cNvPr>
                <p:cNvCxnSpPr>
                  <a:cxnSpLocks/>
                </p:cNvCxnSpPr>
                <p:nvPr/>
              </p:nvCxnSpPr>
              <p:spPr>
                <a:xfrm flipV="1">
                  <a:off x="1424573" y="592454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8" name="テキスト ボックス 67">
                  <a:extLst>
                    <a:ext uri="{FF2B5EF4-FFF2-40B4-BE49-F238E27FC236}">
                      <a16:creationId xmlns:a16="http://schemas.microsoft.com/office/drawing/2014/main" id="{6F713194-0170-4A5A-98C1-8FCB7FE00209}"/>
                    </a:ext>
                  </a:extLst>
                </p:cNvPr>
                <p:cNvSpPr txBox="1"/>
                <p:nvPr/>
              </p:nvSpPr>
              <p:spPr>
                <a:xfrm>
                  <a:off x="3376816" y="539110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69" name="テキスト ボックス 68">
                  <a:extLst>
                    <a:ext uri="{FF2B5EF4-FFF2-40B4-BE49-F238E27FC236}">
                      <a16:creationId xmlns:a16="http://schemas.microsoft.com/office/drawing/2014/main" id="{785B6F8D-D473-40C1-91E8-8AE5B7E5A03E}"/>
                    </a:ext>
                  </a:extLst>
                </p:cNvPr>
                <p:cNvSpPr txBox="1"/>
                <p:nvPr/>
              </p:nvSpPr>
              <p:spPr>
                <a:xfrm>
                  <a:off x="5842757" y="5519185"/>
                  <a:ext cx="267639" cy="59210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70" name="テキスト ボックス 69">
                  <a:extLst>
                    <a:ext uri="{FF2B5EF4-FFF2-40B4-BE49-F238E27FC236}">
                      <a16:creationId xmlns:a16="http://schemas.microsoft.com/office/drawing/2014/main" id="{C6D312BB-E820-4871-8329-AC237A4A5C3D}"/>
                    </a:ext>
                  </a:extLst>
                </p:cNvPr>
                <p:cNvSpPr txBox="1"/>
                <p:nvPr/>
              </p:nvSpPr>
              <p:spPr>
                <a:xfrm>
                  <a:off x="4873680" y="5360888"/>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71" name="直線矢印コネクタ 70">
                  <a:extLst>
                    <a:ext uri="{FF2B5EF4-FFF2-40B4-BE49-F238E27FC236}">
                      <a16:creationId xmlns:a16="http://schemas.microsoft.com/office/drawing/2014/main" id="{97A261CE-9E9B-4996-8B90-D7B4AF15689E}"/>
                    </a:ext>
                  </a:extLst>
                </p:cNvPr>
                <p:cNvCxnSpPr>
                  <a:cxnSpLocks/>
                </p:cNvCxnSpPr>
                <p:nvPr/>
              </p:nvCxnSpPr>
              <p:spPr>
                <a:xfrm>
                  <a:off x="4521490" y="5586567"/>
                  <a:ext cx="1278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2" name="テキスト ボックス 71">
                  <a:extLst>
                    <a:ext uri="{FF2B5EF4-FFF2-40B4-BE49-F238E27FC236}">
                      <a16:creationId xmlns:a16="http://schemas.microsoft.com/office/drawing/2014/main" id="{AA28853D-01C4-46C8-A273-46702FCF52C2}"/>
                    </a:ext>
                  </a:extLst>
                </p:cNvPr>
                <p:cNvSpPr txBox="1"/>
                <p:nvPr/>
              </p:nvSpPr>
              <p:spPr>
                <a:xfrm>
                  <a:off x="5043687" y="5825648"/>
                  <a:ext cx="323075" cy="750109"/>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73" name="テキスト ボックス 72">
                  <a:extLst>
                    <a:ext uri="{FF2B5EF4-FFF2-40B4-BE49-F238E27FC236}">
                      <a16:creationId xmlns:a16="http://schemas.microsoft.com/office/drawing/2014/main" id="{F04B9FDA-0B9E-420D-A210-B6D0641BCF5C}"/>
                    </a:ext>
                  </a:extLst>
                </p:cNvPr>
                <p:cNvSpPr txBox="1"/>
                <p:nvPr/>
              </p:nvSpPr>
              <p:spPr>
                <a:xfrm>
                  <a:off x="4344188" y="5655530"/>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74" name="テキスト ボックス 73">
                  <a:extLst>
                    <a:ext uri="{FF2B5EF4-FFF2-40B4-BE49-F238E27FC236}">
                      <a16:creationId xmlns:a16="http://schemas.microsoft.com/office/drawing/2014/main" id="{5665C6CC-6B72-4C18-9DE9-55FA45318B72}"/>
                    </a:ext>
                  </a:extLst>
                </p:cNvPr>
                <p:cNvSpPr txBox="1"/>
                <p:nvPr/>
              </p:nvSpPr>
              <p:spPr>
                <a:xfrm>
                  <a:off x="3475762" y="5310786"/>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cxnSp>
              <p:nvCxnSpPr>
                <p:cNvPr id="75" name="直線矢印コネクタ 74">
                  <a:extLst>
                    <a:ext uri="{FF2B5EF4-FFF2-40B4-BE49-F238E27FC236}">
                      <a16:creationId xmlns:a16="http://schemas.microsoft.com/office/drawing/2014/main" id="{79B720F8-96B6-427F-B61C-357B572E7E35}"/>
                    </a:ext>
                  </a:extLst>
                </p:cNvPr>
                <p:cNvCxnSpPr>
                  <a:cxnSpLocks/>
                </p:cNvCxnSpPr>
                <p:nvPr/>
              </p:nvCxnSpPr>
              <p:spPr>
                <a:xfrm flipV="1">
                  <a:off x="3690907" y="5586567"/>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6" name="テキスト ボックス 75">
                  <a:extLst>
                    <a:ext uri="{FF2B5EF4-FFF2-40B4-BE49-F238E27FC236}">
                      <a16:creationId xmlns:a16="http://schemas.microsoft.com/office/drawing/2014/main" id="{81739834-F8CA-4695-AB63-2F602C718674}"/>
                    </a:ext>
                  </a:extLst>
                </p:cNvPr>
                <p:cNvSpPr txBox="1"/>
                <p:nvPr/>
              </p:nvSpPr>
              <p:spPr>
                <a:xfrm>
                  <a:off x="3465426" y="606483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77" name="テキスト ボックス 76">
                  <a:extLst>
                    <a:ext uri="{FF2B5EF4-FFF2-40B4-BE49-F238E27FC236}">
                      <a16:creationId xmlns:a16="http://schemas.microsoft.com/office/drawing/2014/main" id="{81739834-F8CA-4695-AB63-2F602C718674}"/>
                    </a:ext>
                  </a:extLst>
                </p:cNvPr>
                <p:cNvSpPr txBox="1"/>
                <p:nvPr/>
              </p:nvSpPr>
              <p:spPr>
                <a:xfrm>
                  <a:off x="4283277" y="6138190"/>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78" name="直線矢印コネクタ 77">
                  <a:extLst>
                    <a:ext uri="{FF2B5EF4-FFF2-40B4-BE49-F238E27FC236}">
                      <a16:creationId xmlns:a16="http://schemas.microsoft.com/office/drawing/2014/main" id="{79B720F8-96B6-427F-B61C-357B572E7E35}"/>
                    </a:ext>
                  </a:extLst>
                </p:cNvPr>
                <p:cNvCxnSpPr>
                  <a:cxnSpLocks/>
                </p:cNvCxnSpPr>
                <p:nvPr/>
              </p:nvCxnSpPr>
              <p:spPr>
                <a:xfrm flipH="1" flipV="1">
                  <a:off x="3665176" y="5699203"/>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79" name="直線矢印コネクタ 78">
                  <a:extLst>
                    <a:ext uri="{FF2B5EF4-FFF2-40B4-BE49-F238E27FC236}">
                      <a16:creationId xmlns:a16="http://schemas.microsoft.com/office/drawing/2014/main" id="{79B720F8-96B6-427F-B61C-357B572E7E35}"/>
                    </a:ext>
                  </a:extLst>
                </p:cNvPr>
                <p:cNvCxnSpPr>
                  <a:cxnSpLocks/>
                </p:cNvCxnSpPr>
                <p:nvPr/>
              </p:nvCxnSpPr>
              <p:spPr>
                <a:xfrm flipH="1" flipV="1">
                  <a:off x="4499331" y="6069730"/>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0" name="直線矢印コネクタ 79">
                  <a:extLst>
                    <a:ext uri="{FF2B5EF4-FFF2-40B4-BE49-F238E27FC236}">
                      <a16:creationId xmlns:a16="http://schemas.microsoft.com/office/drawing/2014/main" id="{79B720F8-96B6-427F-B61C-357B572E7E35}"/>
                    </a:ext>
                  </a:extLst>
                </p:cNvPr>
                <p:cNvCxnSpPr>
                  <a:cxnSpLocks/>
                </p:cNvCxnSpPr>
                <p:nvPr/>
              </p:nvCxnSpPr>
              <p:spPr>
                <a:xfrm flipV="1">
                  <a:off x="5393376" y="606972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1" name="直線矢印コネクタ 80">
                  <a:extLst>
                    <a:ext uri="{FF2B5EF4-FFF2-40B4-BE49-F238E27FC236}">
                      <a16:creationId xmlns:a16="http://schemas.microsoft.com/office/drawing/2014/main" id="{79B720F8-96B6-427F-B61C-357B572E7E35}"/>
                    </a:ext>
                  </a:extLst>
                </p:cNvPr>
                <p:cNvCxnSpPr>
                  <a:cxnSpLocks/>
                </p:cNvCxnSpPr>
                <p:nvPr/>
              </p:nvCxnSpPr>
              <p:spPr>
                <a:xfrm flipV="1">
                  <a:off x="4503417" y="5913553"/>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2" name="直線矢印コネクタ 81">
                  <a:extLst>
                    <a:ext uri="{FF2B5EF4-FFF2-40B4-BE49-F238E27FC236}">
                      <a16:creationId xmlns:a16="http://schemas.microsoft.com/office/drawing/2014/main" id="{79B720F8-96B6-427F-B61C-357B572E7E35}"/>
                    </a:ext>
                  </a:extLst>
                </p:cNvPr>
                <p:cNvCxnSpPr>
                  <a:cxnSpLocks/>
                </p:cNvCxnSpPr>
                <p:nvPr/>
              </p:nvCxnSpPr>
              <p:spPr>
                <a:xfrm flipH="1" flipV="1">
                  <a:off x="3683895" y="6334346"/>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grpSp>
        </p:grpSp>
      </p:grpSp>
      <p:sp>
        <p:nvSpPr>
          <p:cNvPr id="83" name="角丸四角形 82"/>
          <p:cNvSpPr/>
          <p:nvPr/>
        </p:nvSpPr>
        <p:spPr>
          <a:xfrm>
            <a:off x="554648" y="4472532"/>
            <a:ext cx="9150880" cy="2268836"/>
          </a:xfrm>
          <a:prstGeom prst="roundRect">
            <a:avLst>
              <a:gd name="adj" fmla="val 7826"/>
            </a:avLst>
          </a:prstGeom>
          <a:noFill/>
          <a:ln w="12700">
            <a:solidFill>
              <a:srgbClr val="99C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679662" y="4567095"/>
            <a:ext cx="5390941" cy="226885"/>
          </a:xfrm>
          <a:prstGeom prst="rect">
            <a:avLst/>
          </a:prstGeom>
          <a:solidFill>
            <a:schemeClr val="accent3">
              <a:lumMod val="20000"/>
              <a:lumOff val="80000"/>
            </a:schemeClr>
          </a:solidFill>
          <a:ln w="12700">
            <a:solidFill>
              <a:srgbClr val="99CC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（参考）主治医から学校医等への情報提供に基づいた学校における医療的ケアの流れ</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p:nvPr/>
        </p:nvSpPr>
        <p:spPr>
          <a:xfrm>
            <a:off x="7300576" y="4442467"/>
            <a:ext cx="1976746" cy="262892"/>
          </a:xfrm>
          <a:prstGeom prst="rect">
            <a:avLst/>
          </a:prstGeom>
          <a:solidFill>
            <a:sysClr val="window" lastClr="FFFFFF"/>
          </a:solidFill>
          <a:ln w="12700">
            <a:solidFill>
              <a:sysClr val="windowText" lastClr="000000"/>
            </a:solidFill>
          </a:ln>
        </p:spPr>
        <p:txBody>
          <a:bodyPr wrap="square" rtlCol="0">
            <a:spAutoFit/>
          </a:bodyPr>
          <a:lstStyle/>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新しい時代の特別支援教育の在り方に関する有識者会議</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（文部科学省、令和元年</a:t>
            </a:r>
            <a:r>
              <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月２日）より抜粋</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正方形/長方形 85"/>
          <p:cNvSpPr/>
          <p:nvPr/>
        </p:nvSpPr>
        <p:spPr>
          <a:xfrm>
            <a:off x="458250" y="899567"/>
            <a:ext cx="3532520" cy="32194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87" name="Rectangle 2">
            <a:extLst>
              <a:ext uri="{FF2B5EF4-FFF2-40B4-BE49-F238E27FC236}">
                <a16:creationId xmlns:a16="http://schemas.microsoft.com/office/drawing/2014/main" id="{2499F883-E927-44F0-B986-20385754138E}"/>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88" name="Rectangle 36">
            <a:extLst>
              <a:ext uri="{FF2B5EF4-FFF2-40B4-BE49-F238E27FC236}">
                <a16:creationId xmlns:a16="http://schemas.microsoft.com/office/drawing/2014/main" id="{DBE3244A-F4DE-4040-936D-50E27502915E}"/>
              </a:ext>
            </a:extLst>
          </p:cNvPr>
          <p:cNvSpPr>
            <a:spLocks noChangeArrowheads="1"/>
          </p:cNvSpPr>
          <p:nvPr/>
        </p:nvSpPr>
        <p:spPr bwMode="auto">
          <a:xfrm>
            <a:off x="226333" y="514354"/>
            <a:ext cx="6002711"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（１２）医療的ケア児に関わる主治医と学校医との連携</a:t>
            </a:r>
          </a:p>
        </p:txBody>
      </p:sp>
      <p:sp>
        <p:nvSpPr>
          <p:cNvPr id="89" name="スライド番号プレースホルダー 2">
            <a:extLst>
              <a:ext uri="{FF2B5EF4-FFF2-40B4-BE49-F238E27FC236}">
                <a16:creationId xmlns:a16="http://schemas.microsoft.com/office/drawing/2014/main" id="{FCCC03CC-433C-4BBE-BC68-AF164237777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4153E2A7-3FCD-438F-8936-884881D38346}"/>
              </a:ext>
            </a:extLst>
          </p:cNvPr>
          <p:cNvSpPr/>
          <p:nvPr/>
        </p:nvSpPr>
        <p:spPr>
          <a:xfrm>
            <a:off x="226333" y="1208996"/>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主治医と学校医等との連携を推進し、医療的ケア児が安心して安全に学校に通うことができるよう、主治医から学校医等への診療情報提供について新たな評価を行う。</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E907EEDC-29F2-4086-B652-60226A8AB7FD}"/>
              </a:ext>
            </a:extLst>
          </p:cNvPr>
          <p:cNvSpPr/>
          <p:nvPr/>
        </p:nvSpPr>
        <p:spPr>
          <a:xfrm>
            <a:off x="331169" y="1792961"/>
            <a:ext cx="669674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92" name="正方形/長方形 91">
            <a:extLst>
              <a:ext uri="{FF2B5EF4-FFF2-40B4-BE49-F238E27FC236}">
                <a16:creationId xmlns:a16="http://schemas.microsoft.com/office/drawing/2014/main" id="{6FEC6059-4F3C-4799-8E6F-43FF602F0F60}"/>
              </a:ext>
            </a:extLst>
          </p:cNvPr>
          <p:cNvSpPr/>
          <p:nvPr/>
        </p:nvSpPr>
        <p:spPr>
          <a:xfrm>
            <a:off x="331166" y="2155530"/>
            <a:ext cx="6696744" cy="221885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保険医療機関が、</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児童福祉法第</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条の６第２項に規定する障害児である患者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について、診療に基づき当該患者又はその家族等の同意を得て、当該患者が通学する学校教育法に規定する</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小学校、中学校、義務教育学校、中等教育学校の前期課程又は特別支援学校の小学部若しくは中学部の学校医等</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に対して、診療状況を示す文書を添えて、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当該患者が学校生活を送るに当たり必要な情報を提供した場合</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に、患者１人につき月１回に限り算定する。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当該義務教育諸学校において当該患者が生活するにあたり看護職員が実施する診療の補助に係る行為について、学校医等が指導、助言等を行うに当たり必要な診療情報を提供した場合に算定する。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「学校医等」とは、当該義務教育諸学校の学校医又は義務教育諸学校が医療的ケアについて助言や指導を得るために委嘱する医師をいう。</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当該保険医療機関の主治医と学校医等が同一の場合は算定できない。</a:t>
            </a:r>
          </a:p>
        </p:txBody>
      </p:sp>
      <p:sp>
        <p:nvSpPr>
          <p:cNvPr id="94" name="テキスト ボックス 93">
            <a:extLst>
              <a:ext uri="{FF2B5EF4-FFF2-40B4-BE49-F238E27FC236}">
                <a16:creationId xmlns:a16="http://schemas.microsoft.com/office/drawing/2014/main" id="{060801F6-6E58-47E9-A1FB-569D708B35E2}"/>
              </a:ext>
            </a:extLst>
          </p:cNvPr>
          <p:cNvSpPr txBox="1"/>
          <p:nvPr/>
        </p:nvSpPr>
        <p:spPr>
          <a:xfrm>
            <a:off x="6548621" y="589848"/>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237-239</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1121</a:t>
            </a:r>
          </a:p>
        </p:txBody>
      </p:sp>
    </p:spTree>
    <p:extLst>
      <p:ext uri="{BB962C8B-B14F-4D97-AF65-F5344CB8AC3E}">
        <p14:creationId xmlns:p14="http://schemas.microsoft.com/office/powerpoint/2010/main" val="47483655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24500" y="1074381"/>
            <a:ext cx="9581028" cy="5666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218" y="2990047"/>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557217" y="3353356"/>
            <a:ext cx="3800476" cy="144838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別に厚生労働大臣が定める基準を満たす保険医療機関において、地域において診療を担う他の保険医療機関から紹介された入院中の患者以外の患者であって、運動器疾患を有する</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療養上必要な指導を行った場合に、６月に１回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5467355" y="2990047"/>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5479315" y="3343750"/>
            <a:ext cx="3800476" cy="15816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別に厚生労働大臣が定める基準に適合しているものとして地方厚生局長等に届け出た保険医療機関において、入院中の患者以外の患者であって運動器疾患を有する</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のものに対し、小児の運動器疾患に関する専門の知識を有する医師が、計画的な医学管理を継続して行い、かつ、療養上必要な指導を行った場合に、６月に１回</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（初回算定日の属する月から起算して６月以内は月１回）</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731543" y="3573016"/>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29"/>
          <p:cNvSpPr txBox="1"/>
          <p:nvPr/>
        </p:nvSpPr>
        <p:spPr>
          <a:xfrm>
            <a:off x="132120" y="6533544"/>
            <a:ext cx="570620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出典：患者調査（平成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4" name="グラフ 13"/>
          <p:cNvGraphicFramePr>
            <a:graphicFrameLocks/>
          </p:cNvGraphicFramePr>
          <p:nvPr/>
        </p:nvGraphicFramePr>
        <p:xfrm>
          <a:off x="124500" y="4896783"/>
          <a:ext cx="7269628" cy="1711940"/>
        </p:xfrm>
        <a:graphic>
          <a:graphicData uri="http://schemas.openxmlformats.org/drawingml/2006/chart">
            <c:chart xmlns:c="http://schemas.openxmlformats.org/drawingml/2006/chart" xmlns:r="http://schemas.openxmlformats.org/officeDocument/2006/relationships" r:id="rId2"/>
          </a:graphicData>
        </a:graphic>
      </p:graphicFrame>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89585" y="1588098"/>
            <a:ext cx="716144" cy="1110083"/>
          </a:xfrm>
          <a:prstGeom prst="rect">
            <a:avLst/>
          </a:prstGeom>
        </p:spPr>
      </p:pic>
      <p:sp>
        <p:nvSpPr>
          <p:cNvPr id="17" name="正方形/長方形 16"/>
          <p:cNvSpPr/>
          <p:nvPr/>
        </p:nvSpPr>
        <p:spPr>
          <a:xfrm>
            <a:off x="124500" y="1074381"/>
            <a:ext cx="7348780" cy="566698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小児運動器疾患指導管理料の要件について、以下のとおり見直す。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１．初回算定日の属する月から起算して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６月以内の期間は月１回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に限り、６月を超えた期間については６月に１回に限り算定することとする。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２．算定対象となる患者について、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受診の契機に係る要件を廃</a:t>
            </a:r>
            <a:r>
              <a:rPr kumimoji="1" lang="ja-JP" altLang="en-US" sz="16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止</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し、対象年齢を</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６歳未満から</a:t>
            </a:r>
            <a:r>
              <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歳未満に拡大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施設基準に係る届出を求める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1053" y="1729663"/>
            <a:ext cx="576064" cy="767373"/>
          </a:xfrm>
          <a:prstGeom prst="rect">
            <a:avLst/>
          </a:prstGeom>
        </p:spPr>
      </p:pic>
      <p:sp>
        <p:nvSpPr>
          <p:cNvPr id="11" name="円形吹き出し 10"/>
          <p:cNvSpPr/>
          <p:nvPr/>
        </p:nvSpPr>
        <p:spPr>
          <a:xfrm>
            <a:off x="8108211" y="1588666"/>
            <a:ext cx="721921" cy="524683"/>
          </a:xfrm>
          <a:prstGeom prst="wedgeEllipseCallout">
            <a:avLst>
              <a:gd name="adj1" fmla="val -65741"/>
              <a:gd name="adj2" fmla="val 70421"/>
            </a:avLst>
          </a:prstGeom>
          <a:no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rotWithShape="1">
          <a:blip r:embed="rId5" cstate="print">
            <a:extLst>
              <a:ext uri="{28A0092B-C50C-407E-A947-70E740481C1C}">
                <a14:useLocalDpi xmlns:a14="http://schemas.microsoft.com/office/drawing/2010/main" val="0"/>
              </a:ext>
            </a:extLst>
          </a:blip>
          <a:srcRect l="119" t="15209" r="23383" b="23563"/>
          <a:stretch/>
        </p:blipFill>
        <p:spPr>
          <a:xfrm rot="1058158">
            <a:off x="8266758" y="1660214"/>
            <a:ext cx="449771" cy="360000"/>
          </a:xfrm>
          <a:prstGeom prst="rect">
            <a:avLst/>
          </a:prstGeom>
        </p:spPr>
      </p:pic>
      <p:sp>
        <p:nvSpPr>
          <p:cNvPr id="26" name="角丸四角形吹き出し 25"/>
          <p:cNvSpPr/>
          <p:nvPr/>
        </p:nvSpPr>
        <p:spPr>
          <a:xfrm>
            <a:off x="7184327" y="4946661"/>
            <a:ext cx="2429960" cy="1711940"/>
          </a:xfrm>
          <a:prstGeom prst="wedgeRoundRectCallout">
            <a:avLst>
              <a:gd name="adj1" fmla="val -58290"/>
              <a:gd name="adj2" fmla="val -19317"/>
              <a:gd name="adj3" fmla="val 16667"/>
            </a:avLst>
          </a:prstGeom>
          <a:ln>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０～</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歳の運動器疾患の患者数を年齢階級別に見ると、</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10</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歳が最も多い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小児の運動器疾患の管理については、疾患にもよるが、概ね２～６か月ごとの管理が必要であり、</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特に、診療開始から間もない時期や、装具などによる治療を実施した後には、頻回の診療が必要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とされる。</a:t>
            </a:r>
          </a:p>
        </p:txBody>
      </p:sp>
      <p:sp>
        <p:nvSpPr>
          <p:cNvPr id="20" name="Rectangle 2">
            <a:extLst>
              <a:ext uri="{FF2B5EF4-FFF2-40B4-BE49-F238E27FC236}">
                <a16:creationId xmlns:a16="http://schemas.microsoft.com/office/drawing/2014/main" id="{96A824F0-1586-4FC1-8D1D-50F8A243F1E2}"/>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25" name="Rectangle 36">
            <a:extLst>
              <a:ext uri="{FF2B5EF4-FFF2-40B4-BE49-F238E27FC236}">
                <a16:creationId xmlns:a16="http://schemas.microsoft.com/office/drawing/2014/main" id="{3B725C48-F57A-4E3E-A84F-8AF1863759E4}"/>
              </a:ext>
            </a:extLst>
          </p:cNvPr>
          <p:cNvSpPr>
            <a:spLocks noChangeArrowheads="1"/>
          </p:cNvSpPr>
          <p:nvPr/>
        </p:nvSpPr>
        <p:spPr bwMode="auto">
          <a:xfrm>
            <a:off x="194414" y="607968"/>
            <a:ext cx="4875933" cy="387558"/>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（１３）小児運動器疾患指導管理料の見直し</a:t>
            </a:r>
          </a:p>
        </p:txBody>
      </p:sp>
      <p:pic>
        <p:nvPicPr>
          <p:cNvPr id="28" name="図 27" descr="挿絵, 人形, 抽象, おもちゃ が含まれている画像&#10;&#10;自動的に生成された説明">
            <a:extLst>
              <a:ext uri="{FF2B5EF4-FFF2-40B4-BE49-F238E27FC236}">
                <a16:creationId xmlns:a16="http://schemas.microsoft.com/office/drawing/2014/main" id="{7672D541-3EA5-418C-80C5-C3FCE62013B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26173" y="2480592"/>
            <a:ext cx="1111456" cy="811405"/>
          </a:xfrm>
          <a:prstGeom prst="rect">
            <a:avLst/>
          </a:prstGeom>
        </p:spPr>
      </p:pic>
      <p:sp>
        <p:nvSpPr>
          <p:cNvPr id="19" name="スライド番号プレースホルダー 2">
            <a:extLst>
              <a:ext uri="{FF2B5EF4-FFF2-40B4-BE49-F238E27FC236}">
                <a16:creationId xmlns:a16="http://schemas.microsoft.com/office/drawing/2014/main" id="{59CD3AB8-79C2-4806-94A0-EA8777BC6CF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0CE16DA6-FB8C-45A1-9EA1-4E7C6FB561FD}"/>
              </a:ext>
            </a:extLst>
          </p:cNvPr>
          <p:cNvSpPr txBox="1"/>
          <p:nvPr/>
        </p:nvSpPr>
        <p:spPr>
          <a:xfrm>
            <a:off x="5715884" y="688191"/>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87562712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187702" y="846622"/>
            <a:ext cx="9446653" cy="908371"/>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妊産婦に対する診療の課題について、産婦人科以外の診療科と産婦人科の主治医の連携を強化しつつ、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妊産婦への診療体制の改善には引き続き取り組む</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とともに、</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妊婦加算を再編する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p:cNvCxnSpPr/>
          <p:nvPr/>
        </p:nvCxnSpPr>
        <p:spPr>
          <a:xfrm flipV="1">
            <a:off x="4732728" y="5300802"/>
            <a:ext cx="3792754" cy="1"/>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3" name="直線コネクタ 12"/>
          <p:cNvCxnSpPr/>
          <p:nvPr/>
        </p:nvCxnSpPr>
        <p:spPr>
          <a:xfrm>
            <a:off x="6358552" y="2274393"/>
            <a:ext cx="2750552"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4" name="直線コネクタ 13"/>
          <p:cNvCxnSpPr/>
          <p:nvPr/>
        </p:nvCxnSpPr>
        <p:spPr>
          <a:xfrm>
            <a:off x="641590" y="2187654"/>
            <a:ext cx="2747719"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sp>
        <p:nvSpPr>
          <p:cNvPr id="15" name="雲 14"/>
          <p:cNvSpPr/>
          <p:nvPr/>
        </p:nvSpPr>
        <p:spPr>
          <a:xfrm>
            <a:off x="3473210" y="2043034"/>
            <a:ext cx="2875638" cy="2151750"/>
          </a:xfrm>
          <a:prstGeom prst="cloud">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7032713" y="3710490"/>
            <a:ext cx="638537" cy="980941"/>
          </a:xfrm>
          <a:prstGeom prst="rect">
            <a:avLst/>
          </a:prstGeom>
        </p:spPr>
      </p:pic>
      <p:pic>
        <p:nvPicPr>
          <p:cNvPr id="17" name="Picture 2" descr="妊婦さんのイラスト"/>
          <p:cNvPicPr>
            <a:picLocks noChangeAspect="1" noChangeArrowheads="1"/>
          </p:cNvPicPr>
          <p:nvPr/>
        </p:nvPicPr>
        <p:blipFill rotWithShape="1">
          <a:blip r:embed="rId3">
            <a:extLst>
              <a:ext uri="{28A0092B-C50C-407E-A947-70E740481C1C}">
                <a14:useLocalDpi xmlns:a14="http://schemas.microsoft.com/office/drawing/2010/main" val="0"/>
              </a:ext>
            </a:extLst>
          </a:blip>
          <a:stretch/>
        </p:blipFill>
        <p:spPr bwMode="auto">
          <a:xfrm>
            <a:off x="3742877" y="1900215"/>
            <a:ext cx="1970809" cy="191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図 17"/>
          <p:cNvPicPr>
            <a:picLocks noChangeAspect="1"/>
          </p:cNvPicPr>
          <p:nvPr/>
        </p:nvPicPr>
        <p:blipFill>
          <a:blip r:embed="rId4"/>
          <a:stretch>
            <a:fillRect/>
          </a:stretch>
        </p:blipFill>
        <p:spPr>
          <a:xfrm>
            <a:off x="2047629" y="4149312"/>
            <a:ext cx="678933" cy="967521"/>
          </a:xfrm>
          <a:prstGeom prst="rect">
            <a:avLst/>
          </a:prstGeom>
        </p:spPr>
      </p:pic>
      <p:sp>
        <p:nvSpPr>
          <p:cNvPr id="19" name="右矢印 18"/>
          <p:cNvSpPr/>
          <p:nvPr/>
        </p:nvSpPr>
        <p:spPr>
          <a:xfrm>
            <a:off x="3051788" y="4313951"/>
            <a:ext cx="3531735" cy="254726"/>
          </a:xfrm>
          <a:prstGeom prst="rightArrow">
            <a:avLst/>
          </a:prstGeom>
          <a:solidFill>
            <a:schemeClr val="accent1">
              <a:alpha val="79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0" name="テキスト ボックス 19"/>
          <p:cNvSpPr txBox="1"/>
          <p:nvPr/>
        </p:nvSpPr>
        <p:spPr>
          <a:xfrm>
            <a:off x="588682" y="2187654"/>
            <a:ext cx="3128825" cy="461665"/>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都道府県のホームページで、妊産婦の診療に積極的な医療機関の検索を可能とする。</a:t>
            </a:r>
          </a:p>
        </p:txBody>
      </p:sp>
      <p:sp>
        <p:nvSpPr>
          <p:cNvPr id="21" name="テキスト ボックス 20"/>
          <p:cNvSpPr txBox="1"/>
          <p:nvPr/>
        </p:nvSpPr>
        <p:spPr>
          <a:xfrm>
            <a:off x="6348847" y="2274393"/>
            <a:ext cx="3285507" cy="646331"/>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母子健康手帳の交付等の際に、妊産婦の診療に積極的な医療機関の一覧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又は検索方法を示したリーフレット</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等を配布する。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テキスト ボックス 21"/>
          <p:cNvSpPr txBox="1"/>
          <p:nvPr/>
        </p:nvSpPr>
        <p:spPr>
          <a:xfrm>
            <a:off x="3051788" y="4512994"/>
            <a:ext cx="3531736"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指導内容や今後の治療方針等についての情報提供</a:t>
            </a:r>
          </a:p>
        </p:txBody>
      </p:sp>
      <p:sp>
        <p:nvSpPr>
          <p:cNvPr id="23" name="テキスト ボックス 22"/>
          <p:cNvSpPr txBox="1"/>
          <p:nvPr/>
        </p:nvSpPr>
        <p:spPr>
          <a:xfrm>
            <a:off x="8220011" y="3892225"/>
            <a:ext cx="1040670"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市役所の窓口</a:t>
            </a:r>
          </a:p>
        </p:txBody>
      </p:sp>
      <p:sp>
        <p:nvSpPr>
          <p:cNvPr id="24" name="テキスト ボックス 23"/>
          <p:cNvSpPr txBox="1"/>
          <p:nvPr/>
        </p:nvSpPr>
        <p:spPr>
          <a:xfrm>
            <a:off x="6687780" y="4754480"/>
            <a:ext cx="1326004"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産婦人科の主治医</a:t>
            </a:r>
          </a:p>
        </p:txBody>
      </p:sp>
      <p:sp>
        <p:nvSpPr>
          <p:cNvPr id="25" name="テキスト ボックス 24"/>
          <p:cNvSpPr txBox="1"/>
          <p:nvPr/>
        </p:nvSpPr>
        <p:spPr>
          <a:xfrm>
            <a:off x="1602135" y="5132386"/>
            <a:ext cx="1754006"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産婦人科以外の医療機関</a:t>
            </a:r>
          </a:p>
        </p:txBody>
      </p:sp>
      <p:pic>
        <p:nvPicPr>
          <p:cNvPr id="26" name="図 25"/>
          <p:cNvPicPr>
            <a:picLocks noChangeAspect="1"/>
          </p:cNvPicPr>
          <p:nvPr/>
        </p:nvPicPr>
        <p:blipFill>
          <a:blip r:embed="rId5"/>
          <a:stretch>
            <a:fillRect/>
          </a:stretch>
        </p:blipFill>
        <p:spPr>
          <a:xfrm>
            <a:off x="8165747" y="2893081"/>
            <a:ext cx="1149198" cy="936276"/>
          </a:xfrm>
          <a:prstGeom prst="rect">
            <a:avLst/>
          </a:prstGeom>
        </p:spPr>
      </p:pic>
      <p:sp>
        <p:nvSpPr>
          <p:cNvPr id="27" name="テキスト ボックス 26"/>
          <p:cNvSpPr txBox="1"/>
          <p:nvPr/>
        </p:nvSpPr>
        <p:spPr>
          <a:xfrm>
            <a:off x="840989" y="3755223"/>
            <a:ext cx="2731838"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都道府県の医療機能情報提供制度を活用</a:t>
            </a:r>
          </a:p>
        </p:txBody>
      </p:sp>
      <p:pic>
        <p:nvPicPr>
          <p:cNvPr id="28" name="図 27"/>
          <p:cNvPicPr>
            <a:picLocks noChangeAspect="1"/>
          </p:cNvPicPr>
          <p:nvPr/>
        </p:nvPicPr>
        <p:blipFill>
          <a:blip r:embed="rId6"/>
          <a:stretch>
            <a:fillRect/>
          </a:stretch>
        </p:blipFill>
        <p:spPr>
          <a:xfrm>
            <a:off x="2093945" y="2619046"/>
            <a:ext cx="873742" cy="1101675"/>
          </a:xfrm>
          <a:prstGeom prst="rect">
            <a:avLst/>
          </a:prstGeom>
        </p:spPr>
      </p:pic>
      <p:pic>
        <p:nvPicPr>
          <p:cNvPr id="29" name="図 28"/>
          <p:cNvPicPr>
            <a:picLocks noChangeAspect="1"/>
          </p:cNvPicPr>
          <p:nvPr/>
        </p:nvPicPr>
        <p:blipFill>
          <a:blip r:embed="rId7"/>
          <a:stretch>
            <a:fillRect/>
          </a:stretch>
        </p:blipFill>
        <p:spPr>
          <a:xfrm>
            <a:off x="3389309" y="4903730"/>
            <a:ext cx="1233443" cy="964083"/>
          </a:xfrm>
          <a:prstGeom prst="rect">
            <a:avLst/>
          </a:prstGeom>
        </p:spPr>
      </p:pic>
      <p:sp>
        <p:nvSpPr>
          <p:cNvPr id="30" name="テキスト ボックス 29"/>
          <p:cNvSpPr txBox="1"/>
          <p:nvPr/>
        </p:nvSpPr>
        <p:spPr>
          <a:xfrm>
            <a:off x="3503790" y="5878319"/>
            <a:ext cx="898003"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研修の実施</a:t>
            </a:r>
          </a:p>
        </p:txBody>
      </p:sp>
      <p:pic>
        <p:nvPicPr>
          <p:cNvPr id="31" name="図 30"/>
          <p:cNvPicPr>
            <a:picLocks noChangeAspect="1"/>
          </p:cNvPicPr>
          <p:nvPr/>
        </p:nvPicPr>
        <p:blipFill>
          <a:blip r:embed="rId8"/>
          <a:stretch>
            <a:fillRect/>
          </a:stretch>
        </p:blipFill>
        <p:spPr>
          <a:xfrm>
            <a:off x="522024" y="4808407"/>
            <a:ext cx="862859" cy="966457"/>
          </a:xfrm>
          <a:prstGeom prst="rect">
            <a:avLst/>
          </a:prstGeom>
        </p:spPr>
      </p:pic>
      <p:sp>
        <p:nvSpPr>
          <p:cNvPr id="32" name="テキスト ボックス 31"/>
          <p:cNvSpPr txBox="1"/>
          <p:nvPr/>
        </p:nvSpPr>
        <p:spPr>
          <a:xfrm>
            <a:off x="522024" y="5784004"/>
            <a:ext cx="1183337"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相談窓口の設置</a:t>
            </a:r>
          </a:p>
        </p:txBody>
      </p:sp>
      <p:sp>
        <p:nvSpPr>
          <p:cNvPr id="33" name="左右矢印 32"/>
          <p:cNvSpPr/>
          <p:nvPr/>
        </p:nvSpPr>
        <p:spPr>
          <a:xfrm rot="18901441">
            <a:off x="1659807" y="5479772"/>
            <a:ext cx="341525" cy="23776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4" name="右矢印 33"/>
          <p:cNvSpPr/>
          <p:nvPr/>
        </p:nvSpPr>
        <p:spPr>
          <a:xfrm rot="2912539">
            <a:off x="2951368" y="5475162"/>
            <a:ext cx="306381" cy="26642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5" name="テキスト ボックス 34"/>
          <p:cNvSpPr txBox="1"/>
          <p:nvPr/>
        </p:nvSpPr>
        <p:spPr>
          <a:xfrm>
            <a:off x="688077" y="1882339"/>
            <a:ext cx="2743059"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妊産婦への情報提供の推進</a:t>
            </a:r>
          </a:p>
        </p:txBody>
      </p:sp>
      <p:sp>
        <p:nvSpPr>
          <p:cNvPr id="36" name="テキスト ボックス 35"/>
          <p:cNvSpPr txBox="1"/>
          <p:nvPr/>
        </p:nvSpPr>
        <p:spPr>
          <a:xfrm>
            <a:off x="6344810" y="1948174"/>
            <a:ext cx="272222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適時適切な情報提供の実施</a:t>
            </a:r>
          </a:p>
        </p:txBody>
      </p:sp>
      <p:sp>
        <p:nvSpPr>
          <p:cNvPr id="37" name="テキスト ボックス 36"/>
          <p:cNvSpPr txBox="1"/>
          <p:nvPr/>
        </p:nvSpPr>
        <p:spPr>
          <a:xfrm>
            <a:off x="4789016" y="4972144"/>
            <a:ext cx="370967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妊産婦に対する診療の質の更なる向上</a:t>
            </a:r>
          </a:p>
        </p:txBody>
      </p:sp>
      <p:sp>
        <p:nvSpPr>
          <p:cNvPr id="39" name="正方形/長方形 38"/>
          <p:cNvSpPr/>
          <p:nvPr/>
        </p:nvSpPr>
        <p:spPr>
          <a:xfrm>
            <a:off x="4655920" y="5324338"/>
            <a:ext cx="5024373" cy="1200329"/>
          </a:xfrm>
          <a:prstGeom prst="rect">
            <a:avLst/>
          </a:prstGeom>
        </p:spPr>
        <p:txBody>
          <a:bodyPr wrap="square">
            <a:spAutoFit/>
          </a:bodyPr>
          <a:lstStyle/>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妊産婦が安心安全に受診できるよう産科及び産婦人科以外の診療科の医師に対する研修を実施する</a:t>
            </a: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医師が妊婦の診療について必要な情報を得られるよう相談窓口を設置する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新たな医療機関間の情報共有の評価を活用し、産婦人科以外の診療科から産婦人科の主治医に対し、妊娠管理に必要な情報を提供する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6675" y="1628800"/>
            <a:ext cx="9390450" cy="49685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Rectangle 2">
            <a:extLst>
              <a:ext uri="{FF2B5EF4-FFF2-40B4-BE49-F238E27FC236}">
                <a16:creationId xmlns:a16="http://schemas.microsoft.com/office/drawing/2014/main" id="{A138977F-97D9-4180-A135-BE9F5594F7C6}"/>
              </a:ext>
            </a:extLst>
          </p:cNvPr>
          <p:cNvSpPr>
            <a:spLocks noChangeArrowheads="1"/>
          </p:cNvSpPr>
          <p:nvPr/>
        </p:nvSpPr>
        <p:spPr bwMode="auto">
          <a:xfrm>
            <a:off x="256675" y="53152"/>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42" name="Rectangle 36">
            <a:extLst>
              <a:ext uri="{FF2B5EF4-FFF2-40B4-BE49-F238E27FC236}">
                <a16:creationId xmlns:a16="http://schemas.microsoft.com/office/drawing/2014/main" id="{DF1E8BAB-F51E-46A4-803C-89FF80314D9F}"/>
              </a:ext>
            </a:extLst>
          </p:cNvPr>
          <p:cNvSpPr>
            <a:spLocks noChangeArrowheads="1"/>
          </p:cNvSpPr>
          <p:nvPr/>
        </p:nvSpPr>
        <p:spPr bwMode="auto">
          <a:xfrm>
            <a:off x="128464" y="622487"/>
            <a:ext cx="2664296"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（１４）妊婦加算の再編</a:t>
            </a:r>
          </a:p>
        </p:txBody>
      </p:sp>
      <p:sp>
        <p:nvSpPr>
          <p:cNvPr id="41" name="スライド番号プレースホルダー 2">
            <a:extLst>
              <a:ext uri="{FF2B5EF4-FFF2-40B4-BE49-F238E27FC236}">
                <a16:creationId xmlns:a16="http://schemas.microsoft.com/office/drawing/2014/main" id="{197FA023-9C5F-4386-BB25-4F17E7DFBB5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0156996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Rectangle 2">
            <a:extLst>
              <a:ext uri="{FF2B5EF4-FFF2-40B4-BE49-F238E27FC236}">
                <a16:creationId xmlns:a16="http://schemas.microsoft.com/office/drawing/2014/main" id="{EDAB6E5A-9B85-4303-A7AA-E8DCBBC4763E}"/>
              </a:ext>
            </a:extLst>
          </p:cNvPr>
          <p:cNvSpPr>
            <a:spLocks noChangeArrowheads="1"/>
          </p:cNvSpPr>
          <p:nvPr/>
        </p:nvSpPr>
        <p:spPr bwMode="auto">
          <a:xfrm>
            <a:off x="256675" y="23519"/>
            <a:ext cx="9517327" cy="4531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54" name="Rectangle 36">
            <a:extLst>
              <a:ext uri="{FF2B5EF4-FFF2-40B4-BE49-F238E27FC236}">
                <a16:creationId xmlns:a16="http://schemas.microsoft.com/office/drawing/2014/main" id="{A78E2BDC-26C7-4C2E-8BAA-F1D230F43272}"/>
              </a:ext>
            </a:extLst>
          </p:cNvPr>
          <p:cNvSpPr>
            <a:spLocks noChangeArrowheads="1"/>
          </p:cNvSpPr>
          <p:nvPr/>
        </p:nvSpPr>
        <p:spPr bwMode="auto">
          <a:xfrm>
            <a:off x="127305" y="441222"/>
            <a:ext cx="701391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（１４）妊婦加算の再編［①診療情報提供料（</a:t>
            </a:r>
            <a:r>
              <a:rPr kumimoji="0" lang="en-US" altLang="ja-JP" sz="2000" b="0" i="0" u="none" strike="noStrike" kern="0" cap="none" spc="0" normalizeH="0" baseline="0" noProof="0" dirty="0">
                <a:ln>
                  <a:noFill/>
                </a:ln>
                <a:solidFill>
                  <a:prstClr val="black"/>
                </a:solidFill>
                <a:effectLst/>
                <a:uLnTx/>
                <a:uFillTx/>
                <a:latin typeface="+mn-ea"/>
                <a:cs typeface="+mn-cs"/>
              </a:rPr>
              <a:t>Ⅲ</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）の創設（再掲）］</a:t>
            </a:r>
          </a:p>
        </p:txBody>
      </p:sp>
      <p:sp>
        <p:nvSpPr>
          <p:cNvPr id="55" name="スライド番号プレースホルダー 2">
            <a:extLst>
              <a:ext uri="{FF2B5EF4-FFF2-40B4-BE49-F238E27FC236}">
                <a16:creationId xmlns:a16="http://schemas.microsoft.com/office/drawing/2014/main" id="{948C5DA3-D8FD-4762-91D1-3F1BA7FD200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DACC2FB8-B410-4A72-BA67-B8CEA4CD16C6}"/>
              </a:ext>
            </a:extLst>
          </p:cNvPr>
          <p:cNvSpPr/>
          <p:nvPr/>
        </p:nvSpPr>
        <p:spPr>
          <a:xfrm>
            <a:off x="181297" y="2584870"/>
            <a:ext cx="9395006" cy="42437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a:extLst>
              <a:ext uri="{FF2B5EF4-FFF2-40B4-BE49-F238E27FC236}">
                <a16:creationId xmlns:a16="http://schemas.microsoft.com/office/drawing/2014/main" id="{99FA1C1E-E175-4C5D-B383-87B006BAF656}"/>
              </a:ext>
            </a:extLst>
          </p:cNvPr>
          <p:cNvSpPr/>
          <p:nvPr/>
        </p:nvSpPr>
        <p:spPr>
          <a:xfrm>
            <a:off x="297053" y="5267735"/>
            <a:ext cx="4183850" cy="14573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ボックス 57">
            <a:extLst>
              <a:ext uri="{FF2B5EF4-FFF2-40B4-BE49-F238E27FC236}">
                <a16:creationId xmlns:a16="http://schemas.microsoft.com/office/drawing/2014/main" id="{89014714-9E96-4338-9EAF-D7F85C35FEFE}"/>
              </a:ext>
            </a:extLst>
          </p:cNvPr>
          <p:cNvSpPr txBox="1"/>
          <p:nvPr/>
        </p:nvSpPr>
        <p:spPr>
          <a:xfrm>
            <a:off x="4237286" y="1649570"/>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49329037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029918"/>
            <a:ext cx="9517327" cy="55231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器質性月経困難症を有する患者に対して、継続的で質の高い医療を提供するため、婦人科医又は産婦人科医が行う定期的な医学管理を評価する。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婦人科特定疾患治療管理</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料：２５０点（３月に１回）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（１）婦人科又は産婦人科を標榜する医療機関において、入院中の患者以外の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器質性月経困難症の患者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ホルモン剤（器質性月経困難症に対して投与されたものに限る。）を投与している患者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婦人科又は産婦人科を担当する医師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が、患者の同意を得て、計画的な医学管理を継続して行い、かつ、療養上必要な指導を行った場合に、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（２）治療計画の策定に当たっては、患者の病態、社会的要因、薬物療法の副作用や合併症のリスク等を考慮する。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（３）治療に当たっては、関連学会等から示されている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ガイドライン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を踏まえ、薬物療法等の治療方針について適切に検討する。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（４）治療計画を作成し、患者等に説明し同意を得るとともに、毎回の指導内容の要点を診療録に記載する。</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（１）当該保険医療機関内に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婦人科疾患の診療を行うにつき十分な経験を有する常勤の医師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（２）（１）に掲げる医師は、器質性月経困難症の治療に係る適切な</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円/楕円 32"/>
          <p:cNvSpPr/>
          <p:nvPr/>
        </p:nvSpPr>
        <p:spPr>
          <a:xfrm>
            <a:off x="5685484" y="4960239"/>
            <a:ext cx="2469850" cy="1058886"/>
          </a:xfrm>
          <a:prstGeom prst="ellipse">
            <a:avLst/>
          </a:prstGeom>
          <a:solidFill>
            <a:srgbClr val="44546A">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円/楕円 31"/>
          <p:cNvSpPr/>
          <p:nvPr/>
        </p:nvSpPr>
        <p:spPr>
          <a:xfrm>
            <a:off x="3573974" y="4980155"/>
            <a:ext cx="2604560" cy="1019055"/>
          </a:xfrm>
          <a:prstGeom prst="ellipse">
            <a:avLst/>
          </a:prstGeom>
          <a:solidFill>
            <a:srgbClr val="70AD47">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円/楕円 30"/>
          <p:cNvSpPr/>
          <p:nvPr/>
        </p:nvSpPr>
        <p:spPr>
          <a:xfrm>
            <a:off x="1633932" y="4961080"/>
            <a:ext cx="2409201" cy="1071193"/>
          </a:xfrm>
          <a:prstGeom prst="ellipse">
            <a:avLst/>
          </a:prstGeom>
          <a:solidFill>
            <a:srgbClr val="ED7D31">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206352" y="4310045"/>
            <a:ext cx="7468909" cy="216871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1318545" y="4157072"/>
            <a:ext cx="2217274" cy="291170"/>
          </a:xfrm>
          <a:prstGeom prst="rect">
            <a:avLst/>
          </a:prstGeom>
          <a:solidFill>
            <a:srgbClr val="FFB5BA"/>
          </a:solidFill>
          <a:ln/>
        </p:spPr>
        <p:style>
          <a:lnRef idx="1">
            <a:schemeClr val="accent2"/>
          </a:lnRef>
          <a:fillRef idx="2">
            <a:schemeClr val="accent2"/>
          </a:fillRef>
          <a:effectRef idx="1">
            <a:schemeClr val="accent2"/>
          </a:effectRef>
          <a:fontRef idx="minor">
            <a:schemeClr val="dk1"/>
          </a:fontRef>
        </p:style>
        <p:txBody>
          <a:bodyPr wrap="non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定期的な医学管理のイメージ</a:t>
            </a:r>
          </a:p>
        </p:txBody>
      </p:sp>
      <p:sp>
        <p:nvSpPr>
          <p:cNvPr id="19" name="右矢印 18"/>
          <p:cNvSpPr/>
          <p:nvPr/>
        </p:nvSpPr>
        <p:spPr>
          <a:xfrm>
            <a:off x="1481805" y="6131458"/>
            <a:ext cx="6969659" cy="361591"/>
          </a:xfrm>
          <a:prstGeom prst="rightArrow">
            <a:avLst/>
          </a:prstGeom>
          <a:solidFill>
            <a:srgbClr val="4472C4">
              <a:lumMod val="75000"/>
            </a:srgbClr>
          </a:solidFill>
          <a:ln w="12700"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時間経過</a:t>
            </a:r>
          </a:p>
        </p:txBody>
      </p:sp>
      <p:sp>
        <p:nvSpPr>
          <p:cNvPr id="37" name="アーチ 36"/>
          <p:cNvSpPr/>
          <p:nvPr/>
        </p:nvSpPr>
        <p:spPr>
          <a:xfrm>
            <a:off x="1696023" y="4806533"/>
            <a:ext cx="4757964" cy="257982"/>
          </a:xfrm>
          <a:prstGeom prst="blockArc">
            <a:avLst/>
          </a:prstGeom>
          <a:gradFill rotWithShape="1">
            <a:gsLst>
              <a:gs pos="0">
                <a:srgbClr val="FFC000">
                  <a:satMod val="103000"/>
                  <a:lumMod val="102000"/>
                  <a:tint val="94000"/>
                </a:srgbClr>
              </a:gs>
              <a:gs pos="50000">
                <a:srgbClr val="FFC000">
                  <a:satMod val="110000"/>
                  <a:lumMod val="100000"/>
                  <a:shade val="100000"/>
                </a:srgbClr>
              </a:gs>
              <a:gs pos="100000">
                <a:srgbClr val="FFC000">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2628983" y="4519201"/>
            <a:ext cx="2666783" cy="241476"/>
          </a:xfrm>
          <a:prstGeom prst="rect">
            <a:avLst/>
          </a:prstGeom>
          <a:solidFill>
            <a:srgbClr val="FFC000"/>
          </a:solidFill>
          <a:ln w="6350">
            <a:solidFill>
              <a:schemeClr val="tx1"/>
            </a:solidFill>
          </a:ln>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定期的な診察と治療（生活指導、薬物療法等）</a:t>
            </a:r>
          </a:p>
        </p:txBody>
      </p:sp>
      <p:sp>
        <p:nvSpPr>
          <p:cNvPr id="41" name="右矢印 40"/>
          <p:cNvSpPr/>
          <p:nvPr/>
        </p:nvSpPr>
        <p:spPr>
          <a:xfrm>
            <a:off x="3600136" y="5380712"/>
            <a:ext cx="509604" cy="263531"/>
          </a:xfrm>
          <a:prstGeom prst="rightArrow">
            <a:avLst/>
          </a:prstGeom>
          <a:solidFill>
            <a:srgbClr val="70AD47">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右矢印 42"/>
          <p:cNvSpPr/>
          <p:nvPr/>
        </p:nvSpPr>
        <p:spPr>
          <a:xfrm>
            <a:off x="5854605" y="5368741"/>
            <a:ext cx="524287" cy="281789"/>
          </a:xfrm>
          <a:prstGeom prst="rightArrow">
            <a:avLst/>
          </a:prstGeom>
          <a:solidFill>
            <a:srgbClr val="44546A">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テキスト ボックス 44"/>
          <p:cNvSpPr txBox="1"/>
          <p:nvPr/>
        </p:nvSpPr>
        <p:spPr>
          <a:xfrm>
            <a:off x="6723273" y="4514398"/>
            <a:ext cx="1230581" cy="248530"/>
          </a:xfrm>
          <a:prstGeom prst="rect">
            <a:avLst/>
          </a:prstGeom>
          <a:gradFill rotWithShape="1">
            <a:gsLst>
              <a:gs pos="0">
                <a:srgbClr val="44546A">
                  <a:tint val="93000"/>
                  <a:satMod val="150000"/>
                  <a:shade val="98000"/>
                  <a:lumMod val="102000"/>
                </a:srgbClr>
              </a:gs>
              <a:gs pos="50000">
                <a:srgbClr val="44546A">
                  <a:tint val="98000"/>
                  <a:satMod val="130000"/>
                  <a:shade val="90000"/>
                  <a:lumMod val="103000"/>
                </a:srgbClr>
              </a:gs>
              <a:gs pos="100000">
                <a:srgbClr val="44546A">
                  <a:shade val="63000"/>
                  <a:satMod val="120000"/>
                </a:srgbClr>
              </a:gs>
            </a:gsLst>
            <a:lin ang="5400000" scaled="0"/>
          </a:gradFill>
          <a:ln>
            <a:noFill/>
          </a:ln>
          <a:effectLst>
            <a:outerShdw blurRad="57150" dist="19050" dir="5400000" algn="ctr" rotWithShape="0">
              <a:srgbClr val="000000">
                <a:alpha val="63000"/>
              </a:srgbClr>
            </a:outerShdw>
          </a:effectLst>
        </p:spPr>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white">
                    <a:lumMod val="95000"/>
                  </a:prstClr>
                </a:solidFill>
                <a:effectLst/>
                <a:uLnTx/>
                <a:uFillTx/>
                <a:latin typeface="Calibri" panose="020F0502020204030204"/>
                <a:ea typeface="ＭＳ Ｐゴシック" panose="020B0600070205080204" pitchFamily="50" charset="-128"/>
                <a:cs typeface="+mn-cs"/>
              </a:rPr>
              <a:t>続発性疾患の治療</a:t>
            </a:r>
          </a:p>
        </p:txBody>
      </p:sp>
      <p:sp>
        <p:nvSpPr>
          <p:cNvPr id="49" name="上矢印 48"/>
          <p:cNvSpPr/>
          <p:nvPr/>
        </p:nvSpPr>
        <p:spPr>
          <a:xfrm rot="10800000">
            <a:off x="5295767" y="4890465"/>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上矢印 49"/>
          <p:cNvSpPr/>
          <p:nvPr/>
        </p:nvSpPr>
        <p:spPr>
          <a:xfrm rot="10800000">
            <a:off x="3675111"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上矢印 50"/>
          <p:cNvSpPr/>
          <p:nvPr/>
        </p:nvSpPr>
        <p:spPr>
          <a:xfrm rot="10800000">
            <a:off x="1910415"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上矢印 51"/>
          <p:cNvSpPr/>
          <p:nvPr/>
        </p:nvSpPr>
        <p:spPr>
          <a:xfrm rot="10800000">
            <a:off x="6029042" y="489711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上矢印 52"/>
          <p:cNvSpPr/>
          <p:nvPr/>
        </p:nvSpPr>
        <p:spPr>
          <a:xfrm rot="10800000">
            <a:off x="4458171" y="4878108"/>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4" name="上矢印 53"/>
          <p:cNvSpPr/>
          <p:nvPr/>
        </p:nvSpPr>
        <p:spPr>
          <a:xfrm rot="10800000">
            <a:off x="2799851" y="487899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997925" y="5069915"/>
            <a:ext cx="1746786" cy="37638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器質性月経困難症</a:t>
            </a:r>
            <a:endParaRPr kumimoji="0" lang="en-US" altLang="ja-JP"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（ホルモン剤を投与中の患者）</a:t>
            </a:r>
          </a:p>
        </p:txBody>
      </p:sp>
      <p:sp>
        <p:nvSpPr>
          <p:cNvPr id="57" name="テキスト ボックス 56"/>
          <p:cNvSpPr txBox="1"/>
          <p:nvPr/>
        </p:nvSpPr>
        <p:spPr>
          <a:xfrm>
            <a:off x="4307139" y="5149901"/>
            <a:ext cx="1389808" cy="60375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58" name="テキスト ボックス 57"/>
          <p:cNvSpPr txBox="1"/>
          <p:nvPr/>
        </p:nvSpPr>
        <p:spPr>
          <a:xfrm>
            <a:off x="6616016" y="5072120"/>
            <a:ext cx="1034530" cy="987322"/>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続発性疾患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卵巣癌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子宮内膜癌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産科合併症</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不妊</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心血管系疾患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骨粗鬆症　等</a:t>
            </a:r>
          </a:p>
        </p:txBody>
      </p:sp>
      <p:sp>
        <p:nvSpPr>
          <p:cNvPr id="59" name="テキスト ボックス 58"/>
          <p:cNvSpPr txBox="1"/>
          <p:nvPr/>
        </p:nvSpPr>
        <p:spPr>
          <a:xfrm>
            <a:off x="2289739" y="5377842"/>
            <a:ext cx="1254742" cy="660117"/>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原因疾患</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62" name="四角形吹き出し 61"/>
          <p:cNvSpPr/>
          <p:nvPr/>
        </p:nvSpPr>
        <p:spPr>
          <a:xfrm>
            <a:off x="5470881" y="5791162"/>
            <a:ext cx="983107" cy="386206"/>
          </a:xfrm>
          <a:prstGeom prst="wedgeRectCallout">
            <a:avLst>
              <a:gd name="adj1" fmla="val 4329"/>
              <a:gd name="adj2" fmla="val -10494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早期発見、早期治療、重症化予防</a:t>
            </a:r>
          </a:p>
        </p:txBody>
      </p:sp>
      <p:sp>
        <p:nvSpPr>
          <p:cNvPr id="63" name="四角形吹き出し 62"/>
          <p:cNvSpPr/>
          <p:nvPr/>
        </p:nvSpPr>
        <p:spPr>
          <a:xfrm>
            <a:off x="3453482" y="5814882"/>
            <a:ext cx="1024256" cy="375635"/>
          </a:xfrm>
          <a:prstGeom prst="wedgeRectCallout">
            <a:avLst>
              <a:gd name="adj1" fmla="val -12096"/>
              <a:gd name="adj2" fmla="val -11346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必要に応じて適切に介入、重症化予防</a:t>
            </a:r>
          </a:p>
        </p:txBody>
      </p:sp>
      <p:pic>
        <p:nvPicPr>
          <p:cNvPr id="64" name="図 63"/>
          <p:cNvPicPr>
            <a:picLocks noChangeAspect="1"/>
          </p:cNvPicPr>
          <p:nvPr/>
        </p:nvPicPr>
        <p:blipFill>
          <a:blip r:embed="rId2"/>
          <a:stretch>
            <a:fillRect/>
          </a:stretch>
        </p:blipFill>
        <p:spPr>
          <a:xfrm>
            <a:off x="7732526" y="1314400"/>
            <a:ext cx="844304" cy="926647"/>
          </a:xfrm>
          <a:prstGeom prst="rect">
            <a:avLst/>
          </a:prstGeom>
        </p:spPr>
      </p:pic>
      <p:pic>
        <p:nvPicPr>
          <p:cNvPr id="65" name="図 64"/>
          <p:cNvPicPr>
            <a:picLocks noChangeAspect="1"/>
          </p:cNvPicPr>
          <p:nvPr/>
        </p:nvPicPr>
        <p:blipFill>
          <a:blip r:embed="rId3"/>
          <a:stretch>
            <a:fillRect/>
          </a:stretch>
        </p:blipFill>
        <p:spPr>
          <a:xfrm>
            <a:off x="8717552" y="1522293"/>
            <a:ext cx="462956" cy="510861"/>
          </a:xfrm>
          <a:prstGeom prst="rect">
            <a:avLst/>
          </a:prstGeom>
        </p:spPr>
      </p:pic>
      <p:pic>
        <p:nvPicPr>
          <p:cNvPr id="66" name="図 65"/>
          <p:cNvPicPr>
            <a:picLocks noChangeAspect="1"/>
          </p:cNvPicPr>
          <p:nvPr/>
        </p:nvPicPr>
        <p:blipFill>
          <a:blip r:embed="rId4"/>
          <a:stretch>
            <a:fillRect/>
          </a:stretch>
        </p:blipFill>
        <p:spPr>
          <a:xfrm>
            <a:off x="7139455" y="1580462"/>
            <a:ext cx="452255" cy="452692"/>
          </a:xfrm>
          <a:prstGeom prst="rect">
            <a:avLst/>
          </a:prstGeom>
        </p:spPr>
      </p:pic>
      <p:sp>
        <p:nvSpPr>
          <p:cNvPr id="32" name="Rectangle 2">
            <a:extLst>
              <a:ext uri="{FF2B5EF4-FFF2-40B4-BE49-F238E27FC236}">
                <a16:creationId xmlns:a16="http://schemas.microsoft.com/office/drawing/2014/main" id="{BEC4F0DB-A2B4-4A9A-BB53-80E8A165924E}"/>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3" name="Rectangle 36">
            <a:extLst>
              <a:ext uri="{FF2B5EF4-FFF2-40B4-BE49-F238E27FC236}">
                <a16:creationId xmlns:a16="http://schemas.microsoft.com/office/drawing/2014/main" id="{F851CA1D-FBBB-484E-A16A-FBA1471F169B}"/>
              </a:ext>
            </a:extLst>
          </p:cNvPr>
          <p:cNvSpPr>
            <a:spLocks noChangeArrowheads="1"/>
          </p:cNvSpPr>
          <p:nvPr/>
        </p:nvSpPr>
        <p:spPr bwMode="auto">
          <a:xfrm>
            <a:off x="184567" y="593832"/>
            <a:ext cx="8908371" cy="37486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（１４）妊婦加算の再編［②婦人科特定疾患に対する継続的な医学管理の評価）］</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a:extLst>
              <a:ext uri="{FF2B5EF4-FFF2-40B4-BE49-F238E27FC236}">
                <a16:creationId xmlns:a16="http://schemas.microsoft.com/office/drawing/2014/main" id="{77B25CBB-B72B-43F7-9A07-731D79A2C4A3}"/>
              </a:ext>
            </a:extLst>
          </p:cNvPr>
          <p:cNvSpPr txBox="1"/>
          <p:nvPr/>
        </p:nvSpPr>
        <p:spPr>
          <a:xfrm>
            <a:off x="4828632" y="3799107"/>
            <a:ext cx="4968553" cy="759182"/>
          </a:xfrm>
          <a:prstGeom prst="rect">
            <a:avLst/>
          </a:prstGeom>
          <a:noFill/>
          <a:ln w="6350">
            <a:noFill/>
            <a:prstDash val="dash"/>
          </a:ln>
        </p:spPr>
        <p:txBody>
          <a:bodyPr wrap="square" rtlCol="0">
            <a:spAutoFit/>
          </a:bodyPr>
          <a:lstStyle/>
          <a:p>
            <a:pPr marL="0" marR="0" lvl="0" indent="0" defTabSz="914400" eaLnBrk="1" fontAlgn="auto" latinLnBrk="0" hangingPunct="1">
              <a:lnSpc>
                <a:spcPts val="13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rPr>
              <a:t>《</a:t>
            </a:r>
            <a:r>
              <a:rPr kumimoji="0" lang="ja-JP" altLang="en-US" sz="1100" b="0" i="0" u="none" strike="noStrike" kern="0" cap="none" spc="0" normalizeH="0" baseline="0" noProof="0" dirty="0">
                <a:ln>
                  <a:noFill/>
                </a:ln>
                <a:solidFill>
                  <a:prstClr val="black"/>
                </a:solidFill>
                <a:effectLst/>
                <a:uLnTx/>
                <a:uFillTx/>
              </a:rPr>
              <a:t>適切な研修</a:t>
            </a:r>
            <a:r>
              <a:rPr kumimoji="0" lang="en-US" altLang="ja-JP" sz="1100" b="0" i="0" u="none" strike="noStrike" kern="0" cap="none" spc="0" normalizeH="0" baseline="0" noProof="0" dirty="0">
                <a:ln>
                  <a:noFill/>
                </a:ln>
                <a:solidFill>
                  <a:prstClr val="black"/>
                </a:solidFill>
                <a:effectLst/>
                <a:uLnTx/>
                <a:uFillTx/>
              </a:rPr>
              <a:t>》</a:t>
            </a: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ア　国又は医療関係団体等が主催する研修であること</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イ　器質性月経困難症の病態、診断、治療及び予防の内容が含まれているもの</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kern="0" dirty="0">
                <a:solidFill>
                  <a:prstClr val="black"/>
                </a:solidFill>
              </a:rPr>
              <a:t>　ウ　通算して６時間以上のもの</a:t>
            </a:r>
            <a:endParaRPr kumimoji="0" lang="en-US" altLang="ja-JP" sz="1100" b="0" i="0" u="none" strike="noStrike" kern="0" cap="none" spc="0" normalizeH="0" baseline="0" noProof="0" dirty="0">
              <a:ln>
                <a:noFill/>
              </a:ln>
              <a:solidFill>
                <a:prstClr val="black"/>
              </a:solidFill>
              <a:effectLst/>
              <a:uLnTx/>
              <a:uFillTx/>
            </a:endParaRPr>
          </a:p>
        </p:txBody>
      </p:sp>
      <p:sp>
        <p:nvSpPr>
          <p:cNvPr id="35" name="スライド番号プレースホルダー 2">
            <a:extLst>
              <a:ext uri="{FF2B5EF4-FFF2-40B4-BE49-F238E27FC236}">
                <a16:creationId xmlns:a16="http://schemas.microsoft.com/office/drawing/2014/main" id="{DFC69DE2-2D8A-4BDE-A911-8468BC7B1A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テキスト ボックス 35">
            <a:extLst>
              <a:ext uri="{FF2B5EF4-FFF2-40B4-BE49-F238E27FC236}">
                <a16:creationId xmlns:a16="http://schemas.microsoft.com/office/drawing/2014/main" id="{DECCEA16-E595-4224-8998-EAEEBCBB79B0}"/>
              </a:ext>
            </a:extLst>
          </p:cNvPr>
          <p:cNvSpPr txBox="1"/>
          <p:nvPr/>
        </p:nvSpPr>
        <p:spPr>
          <a:xfrm>
            <a:off x="5617677" y="1418597"/>
            <a:ext cx="146412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86200226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図 57"/>
          <p:cNvPicPr>
            <a:picLocks noChangeAspect="1"/>
          </p:cNvPicPr>
          <p:nvPr/>
        </p:nvPicPr>
        <p:blipFill rotWithShape="1">
          <a:blip r:embed="rId2"/>
          <a:srcRect t="8442" b="11657"/>
          <a:stretch/>
        </p:blipFill>
        <p:spPr>
          <a:xfrm>
            <a:off x="1417141" y="4093691"/>
            <a:ext cx="7590464" cy="688387"/>
          </a:xfrm>
          <a:prstGeom prst="rect">
            <a:avLst/>
          </a:prstGeom>
        </p:spPr>
      </p:pic>
      <p:sp>
        <p:nvSpPr>
          <p:cNvPr id="2" name="正方形/長方形 1"/>
          <p:cNvSpPr/>
          <p:nvPr/>
        </p:nvSpPr>
        <p:spPr>
          <a:xfrm>
            <a:off x="194414" y="1048166"/>
            <a:ext cx="9517327" cy="56211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就労両立支援指導料について、企業から提供された勤務情報に基づき、患者に療養上必要な指導を実施するとともに、企業に対して診療情報を提供した場合について評価する。また、診療情報を提供した後の勤務環境の変化を踏まえ療養上必要な指導を行った場合についても評価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4981779" y="2166091"/>
            <a:ext cx="813020" cy="1435260"/>
          </a:xfrm>
          <a:prstGeom prst="rect">
            <a:avLst/>
          </a:prstGeom>
        </p:spPr>
      </p:pic>
      <p:pic>
        <p:nvPicPr>
          <p:cNvPr id="31" name="図 30"/>
          <p:cNvPicPr>
            <a:picLocks noChangeAspect="1"/>
          </p:cNvPicPr>
          <p:nvPr/>
        </p:nvPicPr>
        <p:blipFill>
          <a:blip r:embed="rId4"/>
          <a:stretch>
            <a:fillRect/>
          </a:stretch>
        </p:blipFill>
        <p:spPr>
          <a:xfrm>
            <a:off x="2014118" y="2309674"/>
            <a:ext cx="1155147" cy="1332862"/>
          </a:xfrm>
          <a:prstGeom prst="rect">
            <a:avLst/>
          </a:prstGeom>
        </p:spPr>
      </p:pic>
      <p:pic>
        <p:nvPicPr>
          <p:cNvPr id="32" name="図 31"/>
          <p:cNvPicPr>
            <a:picLocks noChangeAspect="1"/>
          </p:cNvPicPr>
          <p:nvPr/>
        </p:nvPicPr>
        <p:blipFill>
          <a:blip r:embed="rId5"/>
          <a:stretch>
            <a:fillRect/>
          </a:stretch>
        </p:blipFill>
        <p:spPr>
          <a:xfrm>
            <a:off x="7516788" y="2264531"/>
            <a:ext cx="1576609" cy="1336820"/>
          </a:xfrm>
          <a:prstGeom prst="rect">
            <a:avLst/>
          </a:prstGeom>
        </p:spPr>
      </p:pic>
      <p:sp>
        <p:nvSpPr>
          <p:cNvPr id="37" name="左右矢印 36"/>
          <p:cNvSpPr/>
          <p:nvPr/>
        </p:nvSpPr>
        <p:spPr>
          <a:xfrm>
            <a:off x="3780347" y="2230378"/>
            <a:ext cx="1122602" cy="397117"/>
          </a:xfrm>
          <a:prstGeom prst="leftRightArrow">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388387" y="2661805"/>
            <a:ext cx="1854277"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共同して勤務情報を記載した文書を作成</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5823285" y="3589760"/>
            <a:ext cx="2259201" cy="490006"/>
          </a:xfrm>
          <a:prstGeom prst="rect">
            <a:avLst/>
          </a:prstGeom>
        </p:spPr>
        <p:txBody>
          <a:bodyPr wrap="square">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③⑤　就労の状況を考慮して療養上の指導を実施</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左矢印 40"/>
          <p:cNvSpPr/>
          <p:nvPr/>
        </p:nvSpPr>
        <p:spPr>
          <a:xfrm>
            <a:off x="6186686" y="3188389"/>
            <a:ext cx="903146" cy="412963"/>
          </a:xfrm>
          <a:prstGeom prst="lef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右矢印 41"/>
          <p:cNvSpPr/>
          <p:nvPr/>
        </p:nvSpPr>
        <p:spPr>
          <a:xfrm>
            <a:off x="6186686" y="2264532"/>
            <a:ext cx="903146" cy="417901"/>
          </a:xfrm>
          <a:prstGeom prst="righ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テキスト ボックス 42"/>
          <p:cNvSpPr txBox="1"/>
          <p:nvPr/>
        </p:nvSpPr>
        <p:spPr>
          <a:xfrm>
            <a:off x="5955649" y="2648380"/>
            <a:ext cx="1561139"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①の文書をかかりつけ医に</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渡す</a:t>
            </a:r>
          </a:p>
        </p:txBody>
      </p:sp>
      <p:sp>
        <p:nvSpPr>
          <p:cNvPr id="46" name="テキスト ボックス 45"/>
          <p:cNvSpPr txBox="1"/>
          <p:nvPr/>
        </p:nvSpPr>
        <p:spPr>
          <a:xfrm>
            <a:off x="1248533" y="3628408"/>
            <a:ext cx="1077584"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産業医等</a:t>
            </a:r>
          </a:p>
        </p:txBody>
      </p:sp>
      <p:sp>
        <p:nvSpPr>
          <p:cNvPr id="47" name="テキスト ボックス 46"/>
          <p:cNvSpPr txBox="1"/>
          <p:nvPr/>
        </p:nvSpPr>
        <p:spPr>
          <a:xfrm>
            <a:off x="5036406" y="3628408"/>
            <a:ext cx="678393"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a:t>
            </a:r>
          </a:p>
        </p:txBody>
      </p:sp>
      <p:sp>
        <p:nvSpPr>
          <p:cNvPr id="48" name="テキスト ボックス 47"/>
          <p:cNvSpPr txBox="1"/>
          <p:nvPr/>
        </p:nvSpPr>
        <p:spPr>
          <a:xfrm>
            <a:off x="7954988" y="3628408"/>
            <a:ext cx="1451430"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a:t>
            </a:r>
          </a:p>
        </p:txBody>
      </p:sp>
      <p:sp>
        <p:nvSpPr>
          <p:cNvPr id="59" name="正方形/長方形 58"/>
          <p:cNvSpPr/>
          <p:nvPr/>
        </p:nvSpPr>
        <p:spPr>
          <a:xfrm>
            <a:off x="2912484" y="4195195"/>
            <a:ext cx="4421716" cy="29117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当該患者の就労と治療の両立に必要な情報の提供を行う</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4224183" y="2161451"/>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2"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6413744" y="2179035"/>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3"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2099077">
            <a:off x="2482065" y="4470636"/>
            <a:ext cx="348529" cy="465960"/>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5" name="図 64"/>
          <p:cNvPicPr>
            <a:picLocks noChangeAspect="1"/>
          </p:cNvPicPr>
          <p:nvPr/>
        </p:nvPicPr>
        <p:blipFill>
          <a:blip r:embed="rId8"/>
          <a:stretch>
            <a:fillRect/>
          </a:stretch>
        </p:blipFill>
        <p:spPr>
          <a:xfrm>
            <a:off x="5858402" y="4439121"/>
            <a:ext cx="689852" cy="630264"/>
          </a:xfrm>
          <a:prstGeom prst="rect">
            <a:avLst/>
          </a:prstGeom>
        </p:spPr>
      </p:pic>
      <p:sp>
        <p:nvSpPr>
          <p:cNvPr id="70" name="正方形/長方形 69"/>
          <p:cNvSpPr/>
          <p:nvPr/>
        </p:nvSpPr>
        <p:spPr>
          <a:xfrm>
            <a:off x="1905866" y="5493900"/>
            <a:ext cx="2931740" cy="1838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71" name="正方形/長方形 70"/>
          <p:cNvSpPr/>
          <p:nvPr/>
        </p:nvSpPr>
        <p:spPr>
          <a:xfrm>
            <a:off x="1916453" y="5686971"/>
            <a:ext cx="2931741" cy="58394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相談体制充実加算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2" name="正方形/長方形 71"/>
          <p:cNvSpPr/>
          <p:nvPr/>
        </p:nvSpPr>
        <p:spPr>
          <a:xfrm>
            <a:off x="5485648" y="5265753"/>
            <a:ext cx="3715823" cy="1888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73" name="正方形/長方形 72"/>
          <p:cNvSpPr/>
          <p:nvPr/>
        </p:nvSpPr>
        <p:spPr>
          <a:xfrm>
            <a:off x="5485648" y="5456890"/>
            <a:ext cx="3715824" cy="9415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療養・就労両立支援指導料（３月に限る）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相談支援加算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4" name="右矢印 73"/>
          <p:cNvSpPr/>
          <p:nvPr/>
        </p:nvSpPr>
        <p:spPr>
          <a:xfrm>
            <a:off x="4953000" y="5529115"/>
            <a:ext cx="323036" cy="815297"/>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6" name="図 1" descr="http://www.mhlw.go.jp/image/04-Houdouhappyou-11303000-Roudoukijunkyokuanzeneiseibu-Roudoueiseika/0000178669.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3509" y="5015182"/>
            <a:ext cx="1037339" cy="132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図 76"/>
          <p:cNvPicPr>
            <a:picLocks noChangeAspect="1"/>
          </p:cNvPicPr>
          <p:nvPr/>
        </p:nvPicPr>
        <p:blipFill>
          <a:blip r:embed="rId10"/>
          <a:stretch>
            <a:fillRect/>
          </a:stretch>
        </p:blipFill>
        <p:spPr>
          <a:xfrm>
            <a:off x="587781" y="2249565"/>
            <a:ext cx="1108242" cy="1351472"/>
          </a:xfrm>
          <a:prstGeom prst="rect">
            <a:avLst/>
          </a:prstGeom>
        </p:spPr>
      </p:pic>
      <p:pic>
        <p:nvPicPr>
          <p:cNvPr id="30" name="図 29"/>
          <p:cNvPicPr>
            <a:picLocks noChangeAspect="1"/>
          </p:cNvPicPr>
          <p:nvPr/>
        </p:nvPicPr>
        <p:blipFill>
          <a:blip r:embed="rId11"/>
          <a:stretch>
            <a:fillRect/>
          </a:stretch>
        </p:blipFill>
        <p:spPr>
          <a:xfrm>
            <a:off x="1762492" y="2258733"/>
            <a:ext cx="531438" cy="1340049"/>
          </a:xfrm>
          <a:prstGeom prst="rect">
            <a:avLst/>
          </a:prstGeom>
        </p:spPr>
      </p:pic>
      <p:sp>
        <p:nvSpPr>
          <p:cNvPr id="78" name="正方形/長方形 77"/>
          <p:cNvSpPr/>
          <p:nvPr/>
        </p:nvSpPr>
        <p:spPr>
          <a:xfrm>
            <a:off x="2685947" y="4764721"/>
            <a:ext cx="2931742" cy="553998"/>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患者の勤務する事業場の産業医等に対して、就労と治療の両立に必要な情報を記載した文書の提供を行う。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6377432" y="4764185"/>
            <a:ext cx="3028986" cy="400110"/>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当該患者の診察に同席した産業医等に対して、就労と治療の両立に必要なことを説明する。</a:t>
            </a:r>
          </a:p>
        </p:txBody>
      </p:sp>
      <p:sp>
        <p:nvSpPr>
          <p:cNvPr id="35" name="Rectangle 36">
            <a:extLst>
              <a:ext uri="{FF2B5EF4-FFF2-40B4-BE49-F238E27FC236}">
                <a16:creationId xmlns:a16="http://schemas.microsoft.com/office/drawing/2014/main" id="{3B861FAD-3B37-40B4-B0FE-0FAAE19D7B3B}"/>
              </a:ext>
            </a:extLst>
          </p:cNvPr>
          <p:cNvSpPr>
            <a:spLocks noChangeArrowheads="1"/>
          </p:cNvSpPr>
          <p:nvPr/>
        </p:nvSpPr>
        <p:spPr bwMode="auto">
          <a:xfrm>
            <a:off x="183376" y="600556"/>
            <a:ext cx="4985648"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（１５）療養・就労両立支援指導料の見直し①</a:t>
            </a:r>
          </a:p>
        </p:txBody>
      </p:sp>
      <p:sp>
        <p:nvSpPr>
          <p:cNvPr id="33" name="スライド番号プレースホルダー 2">
            <a:extLst>
              <a:ext uri="{FF2B5EF4-FFF2-40B4-BE49-F238E27FC236}">
                <a16:creationId xmlns:a16="http://schemas.microsoft.com/office/drawing/2014/main" id="{DD0AEFF7-129F-4FE1-901B-CBF785E13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Rectangle 2">
            <a:extLst>
              <a:ext uri="{FF2B5EF4-FFF2-40B4-BE49-F238E27FC236}">
                <a16:creationId xmlns:a16="http://schemas.microsoft.com/office/drawing/2014/main" id="{811FE5A0-9F8C-4F95-B140-57CB280544C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4" name="テキスト ボックス 33">
            <a:extLst>
              <a:ext uri="{FF2B5EF4-FFF2-40B4-BE49-F238E27FC236}">
                <a16:creationId xmlns:a16="http://schemas.microsoft.com/office/drawing/2014/main" id="{CABAD2E2-6C6F-4240-9C68-E80D0CB6C81E}"/>
              </a:ext>
            </a:extLst>
          </p:cNvPr>
          <p:cNvSpPr txBox="1"/>
          <p:nvPr/>
        </p:nvSpPr>
        <p:spPr>
          <a:xfrm>
            <a:off x="5341355" y="67208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360964327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2"/>
          <a:stretch>
            <a:fillRect/>
          </a:stretch>
        </p:blipFill>
        <p:spPr>
          <a:xfrm>
            <a:off x="8884187" y="4793722"/>
            <a:ext cx="824744" cy="1320505"/>
          </a:xfrm>
          <a:prstGeom prst="rect">
            <a:avLst/>
          </a:prstGeom>
        </p:spPr>
      </p:pic>
      <p:sp>
        <p:nvSpPr>
          <p:cNvPr id="2" name="正方形/長方形 1"/>
          <p:cNvSpPr/>
          <p:nvPr/>
        </p:nvSpPr>
        <p:spPr>
          <a:xfrm>
            <a:off x="194414" y="1409914"/>
            <a:ext cx="9517327" cy="19409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療養・就労両立支援指導料について、両立支援をより充実させるよう、以下の見直しを行う。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対象疾患について、悪性新生物の他に、</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脳梗塞、脳出血、くも膜下出血その他の急性発症した脳血管疾患、肝疾患（経過が慢性なものに限る）、指定難病その他これに準ずる疾患</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対象となる企業側の連携先に、患者が勤務する事業場において、選任されている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総括安全衛生管理者、衛生管理者若しくは安全衛生推進者又は労働者の健康管理等を行う保健師</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209718" y="1161204"/>
            <a:ext cx="3231113" cy="38344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①対象患者及び連携先の拡大</a:t>
            </a:r>
          </a:p>
        </p:txBody>
      </p:sp>
      <p:sp>
        <p:nvSpPr>
          <p:cNvPr id="49" name="正方形/長方形 48"/>
          <p:cNvSpPr/>
          <p:nvPr/>
        </p:nvSpPr>
        <p:spPr>
          <a:xfrm>
            <a:off x="191605" y="3829151"/>
            <a:ext cx="9517326" cy="27633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当該患者に対して、看護師又は社会福祉士が相談支援を行った場合の評価を新設する。</a:t>
            </a:r>
          </a:p>
          <a:p>
            <a:pPr marL="0" marR="0" lvl="0" indent="0" algn="l" defTabSz="914400" rtl="0" eaLnBrk="1" fontAlgn="auto" latinLnBrk="0" hangingPunct="1">
              <a:lnSpc>
                <a:spcPts val="1292"/>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11281" y="3507170"/>
            <a:ext cx="2510142" cy="37786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②相談支援加算の創設</a:t>
            </a:r>
          </a:p>
        </p:txBody>
      </p:sp>
      <p:sp>
        <p:nvSpPr>
          <p:cNvPr id="20" name="正方形/長方形 19"/>
          <p:cNvSpPr/>
          <p:nvPr/>
        </p:nvSpPr>
        <p:spPr>
          <a:xfrm>
            <a:off x="643204" y="4250160"/>
            <a:ext cx="8240983" cy="22498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相談支援加算　　</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相談支援加算の算定要件</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専任の看護師又は社会福祉士が、療養上の指導に同席し、相談支援を行った場合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に、相談支援加算として、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0599"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［相談支援加算の施設基準］</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を配置していること。専任の看護師又は社会福祉士については、国又は医療関係団体等が実施する研修であって、厚生労働省の定める両立支援コーディネーター養成のための研修カリキュラムに即した研修を修了していること。</a:t>
            </a:r>
          </a:p>
        </p:txBody>
      </p:sp>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49746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（１５）療養・就労両立支援指導料の見直し②</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39ABCD63-2925-4D3C-BBD8-47A563600C4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1" name="テキスト ボックス 10">
            <a:extLst>
              <a:ext uri="{FF2B5EF4-FFF2-40B4-BE49-F238E27FC236}">
                <a16:creationId xmlns:a16="http://schemas.microsoft.com/office/drawing/2014/main" id="{7874616D-72AD-42EC-A787-D39D221D4BE0}"/>
              </a:ext>
            </a:extLst>
          </p:cNvPr>
          <p:cNvSpPr txBox="1"/>
          <p:nvPr/>
        </p:nvSpPr>
        <p:spPr>
          <a:xfrm>
            <a:off x="5385048" y="764080"/>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360181540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49746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（１５）療養・就労両立支援指導料の見直し③</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39ABCD63-2925-4D3C-BBD8-47A563600C4C}"/>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1" name="正方形/長方形 10">
            <a:extLst>
              <a:ext uri="{FF2B5EF4-FFF2-40B4-BE49-F238E27FC236}">
                <a16:creationId xmlns:a16="http://schemas.microsoft.com/office/drawing/2014/main" id="{3B99745E-94EE-44E9-BBD7-1F3BAF96BC54}"/>
              </a:ext>
            </a:extLst>
          </p:cNvPr>
          <p:cNvSpPr/>
          <p:nvPr/>
        </p:nvSpPr>
        <p:spPr>
          <a:xfrm>
            <a:off x="209147" y="1315150"/>
            <a:ext cx="9064333" cy="5354209"/>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5A807D7E-CE5C-4CF6-87D4-0E1A7B50C8CF}"/>
              </a:ext>
            </a:extLst>
          </p:cNvPr>
          <p:cNvSpPr txBox="1"/>
          <p:nvPr/>
        </p:nvSpPr>
        <p:spPr>
          <a:xfrm>
            <a:off x="209147" y="1315150"/>
            <a:ext cx="1368000" cy="338554"/>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算定の例</a:t>
            </a:r>
          </a:p>
        </p:txBody>
      </p:sp>
      <p:graphicFrame>
        <p:nvGraphicFramePr>
          <p:cNvPr id="16" name="表 15">
            <a:extLst>
              <a:ext uri="{FF2B5EF4-FFF2-40B4-BE49-F238E27FC236}">
                <a16:creationId xmlns:a16="http://schemas.microsoft.com/office/drawing/2014/main" id="{2C01A00F-F49E-43F8-A277-611B9BB994B7}"/>
              </a:ext>
            </a:extLst>
          </p:cNvPr>
          <p:cNvGraphicFramePr>
            <a:graphicFrameLocks noGrp="1"/>
          </p:cNvGraphicFramePr>
          <p:nvPr/>
        </p:nvGraphicFramePr>
        <p:xfrm>
          <a:off x="583555" y="4995837"/>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216000">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17" name="テキスト ボックス 16">
            <a:extLst>
              <a:ext uri="{FF2B5EF4-FFF2-40B4-BE49-F238E27FC236}">
                <a16:creationId xmlns:a16="http://schemas.microsoft.com/office/drawing/2014/main" id="{4BEAFBFE-0814-427A-81E2-4F8438872145}"/>
              </a:ext>
            </a:extLst>
          </p:cNvPr>
          <p:cNvSpPr txBox="1"/>
          <p:nvPr/>
        </p:nvSpPr>
        <p:spPr>
          <a:xfrm>
            <a:off x="294289" y="1669157"/>
            <a:ext cx="54213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①パターン１ （初回算定月の翌月から、２回目の指導を実施した場合）</a:t>
            </a:r>
          </a:p>
        </p:txBody>
      </p:sp>
      <p:sp>
        <p:nvSpPr>
          <p:cNvPr id="21" name="テキスト ボックス 20">
            <a:extLst>
              <a:ext uri="{FF2B5EF4-FFF2-40B4-BE49-F238E27FC236}">
                <a16:creationId xmlns:a16="http://schemas.microsoft.com/office/drawing/2014/main" id="{87BDF231-8FC2-4963-9BD1-DEF69EE7621A}"/>
              </a:ext>
            </a:extLst>
          </p:cNvPr>
          <p:cNvSpPr txBox="1"/>
          <p:nvPr/>
        </p:nvSpPr>
        <p:spPr>
          <a:xfrm>
            <a:off x="304500" y="4027548"/>
            <a:ext cx="56166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②パターン２（初回算定月と同一月に、２回目の指導を実施した場合）</a:t>
            </a:r>
          </a:p>
        </p:txBody>
      </p:sp>
      <p:sp>
        <p:nvSpPr>
          <p:cNvPr id="43" name="テキスト ボックス 42">
            <a:extLst>
              <a:ext uri="{FF2B5EF4-FFF2-40B4-BE49-F238E27FC236}">
                <a16:creationId xmlns:a16="http://schemas.microsoft.com/office/drawing/2014/main" id="{D728B8DE-40AD-49A3-A583-67C334BDB46E}"/>
              </a:ext>
            </a:extLst>
          </p:cNvPr>
          <p:cNvSpPr txBox="1"/>
          <p:nvPr/>
        </p:nvSpPr>
        <p:spPr>
          <a:xfrm>
            <a:off x="2720752" y="4526839"/>
            <a:ext cx="1800048" cy="261610"/>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初回算定月と同一月</a:t>
            </a:r>
          </a:p>
        </p:txBody>
      </p:sp>
      <p:sp>
        <p:nvSpPr>
          <p:cNvPr id="3" name="左中かっこ 2">
            <a:extLst>
              <a:ext uri="{FF2B5EF4-FFF2-40B4-BE49-F238E27FC236}">
                <a16:creationId xmlns:a16="http://schemas.microsoft.com/office/drawing/2014/main" id="{3DB61842-701E-4850-94A6-874C446FBDCC}"/>
              </a:ext>
            </a:extLst>
          </p:cNvPr>
          <p:cNvSpPr/>
          <p:nvPr/>
        </p:nvSpPr>
        <p:spPr>
          <a:xfrm rot="5400000">
            <a:off x="3734511" y="3807644"/>
            <a:ext cx="132722" cy="2160240"/>
          </a:xfrm>
          <a:prstGeom prst="lef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左中かっこ 45">
            <a:extLst>
              <a:ext uri="{FF2B5EF4-FFF2-40B4-BE49-F238E27FC236}">
                <a16:creationId xmlns:a16="http://schemas.microsoft.com/office/drawing/2014/main" id="{F8429D14-4169-4C1B-AD9E-EF5A20EDFDFD}"/>
              </a:ext>
            </a:extLst>
          </p:cNvPr>
          <p:cNvSpPr/>
          <p:nvPr/>
        </p:nvSpPr>
        <p:spPr>
          <a:xfrm rot="5400000">
            <a:off x="6919285" y="312209"/>
            <a:ext cx="207278" cy="3637016"/>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78E826B5-18BF-4947-91CE-FAAC74C3C9BE}"/>
              </a:ext>
            </a:extLst>
          </p:cNvPr>
          <p:cNvSpPr txBox="1"/>
          <p:nvPr/>
        </p:nvSpPr>
        <p:spPr>
          <a:xfrm>
            <a:off x="5472642" y="1566561"/>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graphicFrame>
        <p:nvGraphicFramePr>
          <p:cNvPr id="48" name="表 47">
            <a:extLst>
              <a:ext uri="{FF2B5EF4-FFF2-40B4-BE49-F238E27FC236}">
                <a16:creationId xmlns:a16="http://schemas.microsoft.com/office/drawing/2014/main" id="{3CC88350-C83A-4951-A587-37A13CA2B461}"/>
              </a:ext>
            </a:extLst>
          </p:cNvPr>
          <p:cNvGraphicFramePr>
            <a:graphicFrameLocks noGrp="1"/>
          </p:cNvGraphicFramePr>
          <p:nvPr/>
        </p:nvGraphicFramePr>
        <p:xfrm>
          <a:off x="618948" y="2305879"/>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193874">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50" name="左中かっこ 49">
            <a:extLst>
              <a:ext uri="{FF2B5EF4-FFF2-40B4-BE49-F238E27FC236}">
                <a16:creationId xmlns:a16="http://schemas.microsoft.com/office/drawing/2014/main" id="{FD5A1AB4-8916-4FF9-AC5B-0D28BEFB0114}"/>
              </a:ext>
            </a:extLst>
          </p:cNvPr>
          <p:cNvSpPr/>
          <p:nvPr/>
        </p:nvSpPr>
        <p:spPr>
          <a:xfrm rot="5400000">
            <a:off x="5637878" y="2994567"/>
            <a:ext cx="184709" cy="3672407"/>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テキスト ボックス 50">
            <a:extLst>
              <a:ext uri="{FF2B5EF4-FFF2-40B4-BE49-F238E27FC236}">
                <a16:creationId xmlns:a16="http://schemas.microsoft.com/office/drawing/2014/main" id="{A823E022-1ECD-496D-8ED2-03D540271DFD}"/>
              </a:ext>
            </a:extLst>
          </p:cNvPr>
          <p:cNvSpPr txBox="1"/>
          <p:nvPr/>
        </p:nvSpPr>
        <p:spPr>
          <a:xfrm>
            <a:off x="4288285" y="4284970"/>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spTree>
    <p:extLst>
      <p:ext uri="{BB962C8B-B14F-4D97-AF65-F5344CB8AC3E}">
        <p14:creationId xmlns:p14="http://schemas.microsoft.com/office/powerpoint/2010/main" val="209648831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4488" y="2541244"/>
            <a:ext cx="388843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856024"/>
            <a:ext cx="3888432" cy="124647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パルスドプラ法加算：２００点</a:t>
            </a:r>
          </a:p>
        </p:txBody>
      </p:sp>
      <p:sp>
        <p:nvSpPr>
          <p:cNvPr id="9" name="正方形/長方形 8"/>
          <p:cNvSpPr/>
          <p:nvPr/>
        </p:nvSpPr>
        <p:spPr>
          <a:xfrm>
            <a:off x="5103220" y="2405514"/>
            <a:ext cx="40617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03220" y="2686471"/>
            <a:ext cx="4061716" cy="161744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イ　訪問診療時に行った場合：４００点　</a:t>
            </a:r>
            <a:endParaRPr kumimoji="1" lang="en-US" altLang="ja-JP"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その他の場合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パルスドプラ法加算：</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１５０点</a:t>
            </a:r>
          </a:p>
        </p:txBody>
      </p:sp>
      <p:sp>
        <p:nvSpPr>
          <p:cNvPr id="12" name="右矢印 11"/>
          <p:cNvSpPr/>
          <p:nvPr/>
        </p:nvSpPr>
        <p:spPr>
          <a:xfrm>
            <a:off x="4469691" y="2773487"/>
            <a:ext cx="396757" cy="109464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3E369724-738A-49B7-938C-D07E19DB0F7F}"/>
              </a:ext>
            </a:extLst>
          </p:cNvPr>
          <p:cNvSpPr>
            <a:spLocks noChangeArrowheads="1"/>
          </p:cNvSpPr>
          <p:nvPr/>
        </p:nvSpPr>
        <p:spPr bwMode="auto">
          <a:xfrm>
            <a:off x="184974" y="507686"/>
            <a:ext cx="3888432"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（１６）超音波検査の評価の見直し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22138131-128B-48A6-945A-039AE9589767}"/>
              </a:ext>
            </a:extLst>
          </p:cNvPr>
          <p:cNvSpPr/>
          <p:nvPr/>
        </p:nvSpPr>
        <p:spPr>
          <a:xfrm>
            <a:off x="643769" y="4342589"/>
            <a:ext cx="8521166" cy="2134724"/>
          </a:xfrm>
          <a:prstGeom prst="rect">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超音波検査（胎児心エコー法を除く）を算定するに当たっては、当該検査で得られた</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主な所見を診療録に記載すること又は検査</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実施者が測定値や性状等</a:t>
            </a:r>
            <a:r>
              <a:rPr lang="ja-JP" altLang="en-US" sz="1200" u="sng" dirty="0">
                <a:solidFill>
                  <a:srgbClr val="00B0F0"/>
                </a:solidFill>
                <a:latin typeface="ＭＳ Ｐゴシック" panose="020B0600070205080204" pitchFamily="50" charset="-128"/>
                <a:ea typeface="ＭＳ Ｐゴシック" panose="020B0600070205080204" pitchFamily="50" charset="-128"/>
              </a:rPr>
              <a:t>について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文書に記載すること。なお、医師以外が検査を実施した場合は、その文書について医師が確</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認した旨を診療録に記載すること。</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検査で得られた画像を診療録に</a:t>
            </a:r>
            <a:r>
              <a:rPr lang="ja-JP" altLang="en-US" sz="1200" u="sng" dirty="0">
                <a:solidFill>
                  <a:srgbClr val="00B0F0"/>
                </a:solidFill>
                <a:latin typeface="ＭＳ Ｐゴシック" panose="020B0600070205080204" pitchFamily="50" charset="-128"/>
                <a:ea typeface="ＭＳ Ｐゴシック" panose="020B0600070205080204" pitchFamily="50" charset="-128"/>
              </a:rPr>
              <a:t>添付</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すること。また、測定値や性状等</a:t>
            </a:r>
            <a:r>
              <a:rPr lang="ja-JP" altLang="en-US" sz="1200" u="sng" dirty="0">
                <a:solidFill>
                  <a:srgbClr val="00B0F0"/>
                </a:solidFill>
                <a:latin typeface="ＭＳ Ｐゴシック" panose="020B0600070205080204" pitchFamily="50" charset="-128"/>
                <a:ea typeface="ＭＳ Ｐゴシック" panose="020B0600070205080204" pitchFamily="50" charset="-128"/>
              </a:rPr>
              <a:t>について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記載した場合は、その文書を診療録に添付する</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ja-JP" altLang="en-US" sz="1200"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断層撮影法「ロ」の「（１）胸腹部」を算定する場合は、検査を行った領域について診療報酬明細書の摘要欄に該当項目を記載す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ること。複数領域の検査を行った場合は、そのすべてを記載すること。また、カに該当する場合は、具体的な臓器又は領域を診療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報酬明細書の摘要欄に記載すること。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消化器領域</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腎・泌尿器領域　　ウ　女性生殖器領域</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血管領域（大動脈・大静脈等）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胸腔内・腹腔内の貯留物等　カ　その他</a:t>
            </a:r>
          </a:p>
        </p:txBody>
      </p:sp>
      <p:sp>
        <p:nvSpPr>
          <p:cNvPr id="14" name="正方形/長方形 13">
            <a:extLst>
              <a:ext uri="{FF2B5EF4-FFF2-40B4-BE49-F238E27FC236}">
                <a16:creationId xmlns:a16="http://schemas.microsoft.com/office/drawing/2014/main" id="{F746D132-5B47-40E3-BCA7-1A434978D885}"/>
              </a:ext>
            </a:extLst>
          </p:cNvPr>
          <p:cNvSpPr/>
          <p:nvPr/>
        </p:nvSpPr>
        <p:spPr>
          <a:xfrm>
            <a:off x="101819" y="842865"/>
            <a:ext cx="9629032" cy="1723549"/>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超音波検査について、画像を診療録に添付し、かつ、当該検査で得られた所見等を報告書又は診療録へ記載した場合に算定できることとする</a:t>
            </a:r>
            <a:r>
              <a:rPr kumimoji="0" lang="ja-JP"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胸腹部等の断層撮影法を算定する際、検査した臓器や領域について、診療報酬明細書の摘要欄に記載をする。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超音波診断装置の小型化に伴い、訪問診療時に活用されてきているため、その臨床的位置付けや実施の在り方等を踏まえ、超音波検査を訪問診療時に行った場合の点数を新設する。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超音波装置の高性能化により、超音波検査のパルスドプラ機能が標準的に搭載される機能となっていることを踏まえ、パルスドプラ加算について評価を見直す。</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BA08EEFB-37D1-4E4B-A35D-58DC4A3C005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D4EA85EF-69A7-4655-AEEC-6446FB64EBC2}"/>
              </a:ext>
            </a:extLst>
          </p:cNvPr>
          <p:cNvSpPr>
            <a:spLocks noChangeArrowheads="1"/>
          </p:cNvSpPr>
          <p:nvPr/>
        </p:nvSpPr>
        <p:spPr bwMode="auto">
          <a:xfrm>
            <a:off x="194414" y="44624"/>
            <a:ext cx="9517327" cy="4243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6" name="テキスト ボックス 15">
            <a:extLst>
              <a:ext uri="{FF2B5EF4-FFF2-40B4-BE49-F238E27FC236}">
                <a16:creationId xmlns:a16="http://schemas.microsoft.com/office/drawing/2014/main" id="{8085F4DB-5325-4AFC-BE08-E4FCB2A2D96D}"/>
              </a:ext>
            </a:extLst>
          </p:cNvPr>
          <p:cNvSpPr txBox="1"/>
          <p:nvPr/>
        </p:nvSpPr>
        <p:spPr>
          <a:xfrm>
            <a:off x="4248420" y="569676"/>
            <a:ext cx="15841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348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385</a:t>
            </a:r>
          </a:p>
        </p:txBody>
      </p:sp>
    </p:spTree>
    <p:extLst>
      <p:ext uri="{BB962C8B-B14F-4D97-AF65-F5344CB8AC3E}">
        <p14:creationId xmlns:p14="http://schemas.microsoft.com/office/powerpoint/2010/main" val="19824490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203108" y="1005994"/>
            <a:ext cx="9468000" cy="5586556"/>
          </a:xfrm>
          <a:prstGeom prst="rect">
            <a:avLst/>
          </a:prstGeom>
          <a:noFill/>
          <a:ln w="9525">
            <a:solidFill>
              <a:schemeClr val="tx1"/>
            </a:solidFill>
            <a:miter lim="800000"/>
            <a:headEnd/>
            <a:tailEnd/>
          </a:ln>
        </p:spPr>
        <p:txBody>
          <a:bodyPr/>
          <a:lstStyle/>
          <a:p>
            <a:pPr marL="179388" marR="0" lvl="0" indent="-179388"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36"/>
          <p:cNvSpPr>
            <a:spLocks noChangeArrowheads="1"/>
          </p:cNvSpPr>
          <p:nvPr/>
        </p:nvSpPr>
        <p:spPr bwMode="auto">
          <a:xfrm>
            <a:off x="191474" y="548680"/>
            <a:ext cx="4113454" cy="34078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（１７）診療録、処方箋様式の見直し</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0A06AE6D-6DF4-4471-ADE0-464A46FF0698}"/>
              </a:ext>
            </a:extLst>
          </p:cNvPr>
          <p:cNvSpPr/>
          <p:nvPr/>
        </p:nvSpPr>
        <p:spPr>
          <a:xfrm>
            <a:off x="183601" y="1005994"/>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オンライン資格確認導入に向け、保険証に個人を識別する２桁の番号が追加されたことに伴い、様式変更がされた。</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83DE4573-77B5-491C-8731-8C528C703977}"/>
              </a:ext>
            </a:extLst>
          </p:cNvPr>
          <p:cNvSpPr>
            <a:spLocks noChangeArrowheads="1"/>
          </p:cNvSpPr>
          <p:nvPr/>
        </p:nvSpPr>
        <p:spPr bwMode="auto">
          <a:xfrm>
            <a:off x="194414" y="44624"/>
            <a:ext cx="9517327" cy="4243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7" name="正方形/長方形 16">
            <a:extLst>
              <a:ext uri="{FF2B5EF4-FFF2-40B4-BE49-F238E27FC236}">
                <a16:creationId xmlns:a16="http://schemas.microsoft.com/office/drawing/2014/main" id="{88FC8A07-0266-4095-878E-1762015D1A56}"/>
              </a:ext>
            </a:extLst>
          </p:cNvPr>
          <p:cNvSpPr/>
          <p:nvPr/>
        </p:nvSpPr>
        <p:spPr>
          <a:xfrm>
            <a:off x="2253640" y="2756132"/>
            <a:ext cx="2213776" cy="384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52FFC1C3-8E7A-44A9-940F-45CEE56D1117}"/>
              </a:ext>
            </a:extLst>
          </p:cNvPr>
          <p:cNvSpPr txBox="1"/>
          <p:nvPr/>
        </p:nvSpPr>
        <p:spPr>
          <a:xfrm>
            <a:off x="203108" y="1588428"/>
            <a:ext cx="33401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処方箋様式</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21" name="テキスト ボックス 20">
            <a:extLst>
              <a:ext uri="{FF2B5EF4-FFF2-40B4-BE49-F238E27FC236}">
                <a16:creationId xmlns:a16="http://schemas.microsoft.com/office/drawing/2014/main" id="{7A59FD38-1E9C-4881-9E05-F411BEDE7DBE}"/>
              </a:ext>
            </a:extLst>
          </p:cNvPr>
          <p:cNvSpPr txBox="1"/>
          <p:nvPr/>
        </p:nvSpPr>
        <p:spPr>
          <a:xfrm>
            <a:off x="4880992" y="1584500"/>
            <a:ext cx="33401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処方箋様式</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pic>
        <p:nvPicPr>
          <p:cNvPr id="22" name="図 21">
            <a:extLst>
              <a:ext uri="{FF2B5EF4-FFF2-40B4-BE49-F238E27FC236}">
                <a16:creationId xmlns:a16="http://schemas.microsoft.com/office/drawing/2014/main" id="{A60F8858-C507-465E-AF80-3B948E1DFB34}"/>
              </a:ext>
            </a:extLst>
          </p:cNvPr>
          <p:cNvPicPr>
            <a:picLocks noChangeAspect="1"/>
          </p:cNvPicPr>
          <p:nvPr/>
        </p:nvPicPr>
        <p:blipFill>
          <a:blip r:embed="rId2"/>
          <a:stretch>
            <a:fillRect/>
          </a:stretch>
        </p:blipFill>
        <p:spPr>
          <a:xfrm>
            <a:off x="409766" y="1959199"/>
            <a:ext cx="4264918" cy="2132459"/>
          </a:xfrm>
          <a:prstGeom prst="rect">
            <a:avLst/>
          </a:prstGeom>
        </p:spPr>
      </p:pic>
      <p:pic>
        <p:nvPicPr>
          <p:cNvPr id="23" name="図 22">
            <a:extLst>
              <a:ext uri="{FF2B5EF4-FFF2-40B4-BE49-F238E27FC236}">
                <a16:creationId xmlns:a16="http://schemas.microsoft.com/office/drawing/2014/main" id="{0C1D40F7-4EC5-4A84-83E0-C1468DCE0517}"/>
              </a:ext>
            </a:extLst>
          </p:cNvPr>
          <p:cNvPicPr>
            <a:picLocks noChangeAspect="1"/>
          </p:cNvPicPr>
          <p:nvPr/>
        </p:nvPicPr>
        <p:blipFill>
          <a:blip r:embed="rId3"/>
          <a:stretch>
            <a:fillRect/>
          </a:stretch>
        </p:blipFill>
        <p:spPr>
          <a:xfrm>
            <a:off x="5010298" y="1958542"/>
            <a:ext cx="4412621" cy="2132459"/>
          </a:xfrm>
          <a:prstGeom prst="rect">
            <a:avLst/>
          </a:prstGeom>
        </p:spPr>
      </p:pic>
      <p:sp>
        <p:nvSpPr>
          <p:cNvPr id="24" name="正方形/長方形 23">
            <a:extLst>
              <a:ext uri="{FF2B5EF4-FFF2-40B4-BE49-F238E27FC236}">
                <a16:creationId xmlns:a16="http://schemas.microsoft.com/office/drawing/2014/main" id="{9D4B2C16-1D15-40EE-A115-9512E823E9B4}"/>
              </a:ext>
            </a:extLst>
          </p:cNvPr>
          <p:cNvSpPr/>
          <p:nvPr/>
        </p:nvSpPr>
        <p:spPr>
          <a:xfrm>
            <a:off x="6920318" y="2709952"/>
            <a:ext cx="2290390" cy="38483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034057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6"/>
          <p:cNvSpPr txBox="1">
            <a:spLocks noChangeArrowheads="1"/>
          </p:cNvSpPr>
          <p:nvPr/>
        </p:nvSpPr>
        <p:spPr bwMode="auto">
          <a:xfrm>
            <a:off x="586836" y="44624"/>
            <a:ext cx="86146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marL="0" marR="0" lvl="0" indent="0" algn="ctr" defTabSz="914400" rtl="0" eaLnBrk="0" fontAlgn="base" latinLnBrk="0" hangingPunct="0">
              <a:lnSpc>
                <a:spcPct val="100000"/>
              </a:lnSpc>
              <a:spcBef>
                <a:spcPct val="20000"/>
              </a:spcBef>
              <a:spcAft>
                <a:spcPct val="0"/>
              </a:spcAft>
              <a:buClrTx/>
              <a:buSzTx/>
              <a:buFont typeface="Arial" pitchFamily="34" charset="0"/>
              <a:buNone/>
              <a:tabLst/>
              <a:defRPr/>
            </a:pPr>
            <a:r>
              <a:rPr kumimoji="1" lang="en-US" altLang="ja-JP" sz="2800" b="0" i="0" u="none" strike="noStrike" kern="1200" cap="none" spc="0" normalizeH="0" baseline="0" noProof="0" dirty="0">
                <a:ln>
                  <a:noFill/>
                </a:ln>
                <a:solidFill>
                  <a:srgbClr val="0000FF"/>
                </a:solidFill>
                <a:effectLst/>
                <a:uLnTx/>
                <a:uFillTx/>
                <a:latin typeface="Arial" pitchFamily="34" charset="0"/>
                <a:ea typeface="ＭＳ Ｐゴシック" pitchFamily="50" charset="-128"/>
                <a:cs typeface="+mn-cs"/>
              </a:rPr>
              <a:t>2020</a:t>
            </a:r>
            <a:r>
              <a:rPr kumimoji="1" lang="ja-JP" altLang="en-US" sz="2800" b="0" i="0" u="none" strike="noStrike" kern="1200" cap="none" spc="0" normalizeH="0" baseline="0" noProof="0" dirty="0">
                <a:ln>
                  <a:noFill/>
                </a:ln>
                <a:solidFill>
                  <a:srgbClr val="0000FF"/>
                </a:solidFill>
                <a:effectLst/>
                <a:uLnTx/>
                <a:uFillTx/>
                <a:latin typeface="Arial" pitchFamily="34" charset="0"/>
                <a:ea typeface="ＭＳ Ｐゴシック" pitchFamily="50" charset="-128"/>
                <a:cs typeface="+mn-cs"/>
              </a:rPr>
              <a:t>年度概算要求要望から予算決定までの流れ　</a:t>
            </a:r>
          </a:p>
        </p:txBody>
      </p:sp>
      <p:sp>
        <p:nvSpPr>
          <p:cNvPr id="5" name="正方形/長方形 4"/>
          <p:cNvSpPr/>
          <p:nvPr/>
        </p:nvSpPr>
        <p:spPr>
          <a:xfrm>
            <a:off x="1328578" y="692696"/>
            <a:ext cx="528079"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4</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23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日本医師会 機関決定</a:t>
            </a:r>
            <a:endParaRPr kumimoji="1" lang="ja-JP"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 name="正方形/長方形 8"/>
          <p:cNvSpPr/>
          <p:nvPr/>
        </p:nvSpPr>
        <p:spPr>
          <a:xfrm>
            <a:off x="1976650" y="692696"/>
            <a:ext cx="528079"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8</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厚労省へ概算要求要望</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0" name="正方形/長方形 9"/>
          <p:cNvSpPr/>
          <p:nvPr/>
        </p:nvSpPr>
        <p:spPr>
          <a:xfrm>
            <a:off x="683198" y="692696"/>
            <a:ext cx="525387"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12</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概算要求要望取りまとめ開始</a:t>
            </a:r>
          </a:p>
        </p:txBody>
      </p:sp>
      <p:sp>
        <p:nvSpPr>
          <p:cNvPr id="11" name="右矢印 3"/>
          <p:cNvSpPr/>
          <p:nvPr/>
        </p:nvSpPr>
        <p:spPr>
          <a:xfrm>
            <a:off x="488504" y="6165304"/>
            <a:ext cx="8856984" cy="470148"/>
          </a:xfrm>
          <a:prstGeom prst="rightArrow">
            <a:avLst/>
          </a:prstGeom>
          <a:solidFill>
            <a:srgbClr val="DAEFC3"/>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5" name="正方形/長方形 14"/>
          <p:cNvSpPr/>
          <p:nvPr/>
        </p:nvSpPr>
        <p:spPr>
          <a:xfrm>
            <a:off x="8096307" y="703493"/>
            <a:ext cx="468000"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月以降　　   通常国会で審議</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6" name="正方形/長方形 15"/>
          <p:cNvSpPr/>
          <p:nvPr/>
        </p:nvSpPr>
        <p:spPr>
          <a:xfrm>
            <a:off x="3872881" y="692696"/>
            <a:ext cx="761747"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7</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31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7" name="正方形/長方形 16"/>
          <p:cNvSpPr/>
          <p:nvPr/>
        </p:nvSpPr>
        <p:spPr>
          <a:xfrm>
            <a:off x="6347536" y="692696"/>
            <a:ext cx="521914"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月上中旬    財務省より各省庁へ予算内示</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 name="正方形/長方形 17"/>
          <p:cNvSpPr/>
          <p:nvPr/>
        </p:nvSpPr>
        <p:spPr>
          <a:xfrm>
            <a:off x="3269489" y="692696"/>
            <a:ext cx="522654" cy="5472608"/>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6</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21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「骨太の方針２０１９」策定</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1" name="正方形/長方形 20"/>
          <p:cNvSpPr/>
          <p:nvPr/>
        </p:nvSpPr>
        <p:spPr>
          <a:xfrm>
            <a:off x="5250783" y="692696"/>
            <a:ext cx="468000" cy="5472608"/>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8</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月末  　       各省庁から財務省へ概算要求</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6" name="正方形/長方形 25"/>
          <p:cNvSpPr/>
          <p:nvPr/>
        </p:nvSpPr>
        <p:spPr>
          <a:xfrm>
            <a:off x="8653905" y="705427"/>
            <a:ext cx="468000" cy="5478912"/>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3</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月下旬　　   予算成立</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7" name="正方形/長方形 26"/>
          <p:cNvSpPr/>
          <p:nvPr/>
        </p:nvSpPr>
        <p:spPr>
          <a:xfrm>
            <a:off x="4710724" y="696430"/>
            <a:ext cx="468000" cy="5478912"/>
          </a:xfrm>
          <a:prstGeom prst="rect">
            <a:avLst/>
          </a:prstGeom>
          <a:solidFill>
            <a:srgbClr val="DDDD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7</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月下旬～８月上旬　各省庁 概算要求作成</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8" name="正方形/長方形 27"/>
          <p:cNvSpPr/>
          <p:nvPr/>
        </p:nvSpPr>
        <p:spPr>
          <a:xfrm>
            <a:off x="5799186" y="693278"/>
            <a:ext cx="468000" cy="5485216"/>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44000" rtlCol="0" anchor="ctr"/>
          <a:lstStyle/>
          <a:p>
            <a:pPr marL="0" marR="0" lvl="0" indent="0" algn="l" defTabSz="914400" rtl="0" eaLnBrk="1" fontAlgn="base" latinLnBrk="0" hangingPunct="1">
              <a:lnSpc>
                <a:spcPts val="17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10</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11</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　 与党 党内調整</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2" name="正方形/長方形 21"/>
          <p:cNvSpPr/>
          <p:nvPr/>
        </p:nvSpPr>
        <p:spPr>
          <a:xfrm>
            <a:off x="2620977" y="692696"/>
            <a:ext cx="559911" cy="5472608"/>
          </a:xfrm>
          <a:prstGeom prst="rect">
            <a:avLst/>
          </a:prstGeom>
          <a:solidFill>
            <a:srgbClr val="FFE1FF"/>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15</a:t>
            </a: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日　 　 日本医師会 定例記者会見</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テキスト ボックス 1"/>
          <p:cNvSpPr txBox="1"/>
          <p:nvPr/>
        </p:nvSpPr>
        <p:spPr>
          <a:xfrm>
            <a:off x="3852047" y="2049616"/>
            <a:ext cx="761747" cy="3990836"/>
          </a:xfrm>
          <a:prstGeom prst="rect">
            <a:avLst/>
          </a:prstGeom>
          <a:noFill/>
        </p:spPr>
        <p:txBody>
          <a:bodyPr vert="eaVert" wrap="none" rtlCol="0">
            <a:spAutoFit/>
          </a:bodyPr>
          <a:lstStyle/>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概算要求基準　閣議了解</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ts val="1500"/>
              </a:lnSpc>
              <a:spcBef>
                <a:spcPct val="0"/>
              </a:spcBef>
              <a:spcAft>
                <a:spcPct val="0"/>
              </a:spcAft>
              <a:buClrTx/>
              <a:buSzTx/>
              <a:buFontTx/>
              <a:buNone/>
              <a:tabLst/>
              <a:defRPr/>
            </a:pP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ts val="1500"/>
              </a:lnSpc>
              <a:spcBef>
                <a:spcPct val="0"/>
              </a:spcBef>
              <a:spcAft>
                <a:spcPct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高齢化等に伴う増加額（自然増）閣議了解</a:t>
            </a:r>
            <a:endParaRPr kumimoji="1" lang="en-US" altLang="ja-JP" sz="17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20" name="正方形/長方形 19">
            <a:extLst>
              <a:ext uri="{FF2B5EF4-FFF2-40B4-BE49-F238E27FC236}">
                <a16:creationId xmlns:a16="http://schemas.microsoft.com/office/drawing/2014/main" id="{96353BF1-D15F-440F-A20A-D3280D701FAE}"/>
              </a:ext>
            </a:extLst>
          </p:cNvPr>
          <p:cNvSpPr/>
          <p:nvPr/>
        </p:nvSpPr>
        <p:spPr>
          <a:xfrm>
            <a:off x="6971107" y="703495"/>
            <a:ext cx="468000" cy="5461809"/>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32923" rtlCol="0" anchor="ctr"/>
          <a:lstStyle/>
          <a:p>
            <a:pPr marL="0" marR="0" lvl="0" indent="0" algn="l" defTabSz="844083" rtl="0" eaLnBrk="1" fontAlgn="auto" latinLnBrk="0" hangingPunct="1">
              <a:lnSpc>
                <a:spcPts val="1569"/>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17</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日　　　大臣折衝</a:t>
            </a:r>
            <a:endPar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25" name="正方形/長方形 24">
            <a:extLst>
              <a:ext uri="{FF2B5EF4-FFF2-40B4-BE49-F238E27FC236}">
                <a16:creationId xmlns:a16="http://schemas.microsoft.com/office/drawing/2014/main" id="{8BE9EE34-AD2A-4B44-AA7B-0343EC18BDC5}"/>
              </a:ext>
            </a:extLst>
          </p:cNvPr>
          <p:cNvSpPr/>
          <p:nvPr/>
        </p:nvSpPr>
        <p:spPr>
          <a:xfrm>
            <a:off x="7533707" y="703494"/>
            <a:ext cx="468000" cy="5461809"/>
          </a:xfrm>
          <a:prstGeom prst="rect">
            <a:avLst/>
          </a:prstGeom>
          <a:solidFill>
            <a:srgbClr val="FFF5C9"/>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Ins="132923" rtlCol="0" anchor="ctr"/>
          <a:lstStyle/>
          <a:p>
            <a:pPr marL="0" marR="0" lvl="0" indent="0" algn="l" defTabSz="844083" rtl="0" eaLnBrk="1" fontAlgn="auto" latinLnBrk="0" hangingPunct="1">
              <a:lnSpc>
                <a:spcPts val="1569"/>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 12</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月</a:t>
            </a:r>
            <a:r>
              <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20</a:t>
            </a:r>
            <a:r>
              <a:rPr kumimoji="1" lang="ja-JP" altLang="en-US"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日　　　政府予算案閣議決定</a:t>
            </a:r>
            <a:endParaRPr kumimoji="1" lang="en-US" altLang="ja-JP" sz="1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endParaRPr>
          </a:p>
        </p:txBody>
      </p:sp>
      <p:sp>
        <p:nvSpPr>
          <p:cNvPr id="23" name="スライド番号プレースホルダー 2">
            <a:extLst>
              <a:ext uri="{FF2B5EF4-FFF2-40B4-BE49-F238E27FC236}">
                <a16:creationId xmlns:a16="http://schemas.microsoft.com/office/drawing/2014/main" id="{4988E9F0-FA71-4130-87C6-8B48D121B33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9990024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（別紙）新たな診療録の様式</a:t>
            </a:r>
          </a:p>
        </p:txBody>
      </p:sp>
      <p:pic>
        <p:nvPicPr>
          <p:cNvPr id="18454" name="Line 6">
            <a:extLst>
              <a:ext uri="{FF2B5EF4-FFF2-40B4-BE49-F238E27FC236}">
                <a16:creationId xmlns:a16="http://schemas.microsoft.com/office/drawing/2014/main" id="{03792053-DB91-4597-BEF4-AC034CCEFDC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8575" y="0"/>
            <a:ext cx="9525"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図 4">
            <a:extLst>
              <a:ext uri="{FF2B5EF4-FFF2-40B4-BE49-F238E27FC236}">
                <a16:creationId xmlns:a16="http://schemas.microsoft.com/office/drawing/2014/main" id="{299C6AF0-AFDD-4716-A609-42FBB9342BB0}"/>
              </a:ext>
            </a:extLst>
          </p:cNvPr>
          <p:cNvPicPr>
            <a:picLocks noChangeAspect="1"/>
          </p:cNvPicPr>
          <p:nvPr/>
        </p:nvPicPr>
        <p:blipFill>
          <a:blip r:embed="rId3"/>
          <a:stretch>
            <a:fillRect/>
          </a:stretch>
        </p:blipFill>
        <p:spPr>
          <a:xfrm>
            <a:off x="3278008" y="0"/>
            <a:ext cx="4771336" cy="6858000"/>
          </a:xfrm>
          <a:prstGeom prst="rect">
            <a:avLst/>
          </a:prstGeom>
        </p:spPr>
      </p:pic>
      <p:sp>
        <p:nvSpPr>
          <p:cNvPr id="6" name="テキスト ボックス 5"/>
          <p:cNvSpPr txBox="1"/>
          <p:nvPr/>
        </p:nvSpPr>
        <p:spPr>
          <a:xfrm>
            <a:off x="8337376" y="314727"/>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4157720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（別紙）新たな処方箋の様式</a:t>
            </a:r>
          </a:p>
        </p:txBody>
      </p:sp>
      <p:pic>
        <p:nvPicPr>
          <p:cNvPr id="5" name="図 4">
            <a:extLst>
              <a:ext uri="{FF2B5EF4-FFF2-40B4-BE49-F238E27FC236}">
                <a16:creationId xmlns:a16="http://schemas.microsoft.com/office/drawing/2014/main" id="{9478F067-B48A-4B9A-8A75-45076E556614}"/>
              </a:ext>
            </a:extLst>
          </p:cNvPr>
          <p:cNvPicPr>
            <a:picLocks noChangeAspect="1"/>
          </p:cNvPicPr>
          <p:nvPr/>
        </p:nvPicPr>
        <p:blipFill>
          <a:blip r:embed="rId2"/>
          <a:stretch>
            <a:fillRect/>
          </a:stretch>
        </p:blipFill>
        <p:spPr>
          <a:xfrm>
            <a:off x="3228630" y="36576"/>
            <a:ext cx="4892722" cy="6858000"/>
          </a:xfrm>
          <a:prstGeom prst="rect">
            <a:avLst/>
          </a:prstGeom>
        </p:spPr>
      </p:pic>
      <p:sp>
        <p:nvSpPr>
          <p:cNvPr id="6" name="正方形/長方形 5">
            <a:extLst>
              <a:ext uri="{FF2B5EF4-FFF2-40B4-BE49-F238E27FC236}">
                <a16:creationId xmlns:a16="http://schemas.microsoft.com/office/drawing/2014/main" id="{DE4078AE-E804-4227-BD4D-C43A5F509A8E}"/>
              </a:ext>
            </a:extLst>
          </p:cNvPr>
          <p:cNvSpPr/>
          <p:nvPr/>
        </p:nvSpPr>
        <p:spPr>
          <a:xfrm>
            <a:off x="5331512" y="865632"/>
            <a:ext cx="2573816" cy="41856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6"/>
          <p:cNvSpPr txBox="1"/>
          <p:nvPr/>
        </p:nvSpPr>
        <p:spPr>
          <a:xfrm>
            <a:off x="8337376" y="314727"/>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6783346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106F9529-C6B1-4DC4-8B58-C88BEDBC5B44}"/>
              </a:ext>
            </a:extLst>
          </p:cNvPr>
          <p:cNvSpPr/>
          <p:nvPr/>
        </p:nvSpPr>
        <p:spPr>
          <a:xfrm>
            <a:off x="54" y="76200"/>
            <a:ext cx="2914580"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pitchFamily="34" charset="0"/>
                <a:ea typeface="ＭＳ Ｐゴシック" panose="020B0600070205080204" pitchFamily="50" charset="-128"/>
                <a:cs typeface="+mn-cs"/>
              </a:rPr>
              <a:t>（別紙）新たな処方箋の様式</a:t>
            </a:r>
          </a:p>
        </p:txBody>
      </p:sp>
      <p:sp>
        <p:nvSpPr>
          <p:cNvPr id="5" name="正方形/長方形 4">
            <a:extLst>
              <a:ext uri="{FF2B5EF4-FFF2-40B4-BE49-F238E27FC236}">
                <a16:creationId xmlns:a16="http://schemas.microsoft.com/office/drawing/2014/main" id="{E84FDDBA-846F-43DA-AF7E-84F53F3730D1}"/>
              </a:ext>
            </a:extLst>
          </p:cNvPr>
          <p:cNvSpPr/>
          <p:nvPr/>
        </p:nvSpPr>
        <p:spPr>
          <a:xfrm>
            <a:off x="2648744" y="1313060"/>
            <a:ext cx="2403972" cy="36933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6" name="図 5">
            <a:extLst>
              <a:ext uri="{FF2B5EF4-FFF2-40B4-BE49-F238E27FC236}">
                <a16:creationId xmlns:a16="http://schemas.microsoft.com/office/drawing/2014/main" id="{BF8D6A35-23F7-41EC-A465-82AFC6257379}"/>
              </a:ext>
            </a:extLst>
          </p:cNvPr>
          <p:cNvPicPr>
            <a:picLocks noChangeAspect="1"/>
          </p:cNvPicPr>
          <p:nvPr/>
        </p:nvPicPr>
        <p:blipFill>
          <a:blip r:embed="rId2"/>
          <a:stretch>
            <a:fillRect/>
          </a:stretch>
        </p:blipFill>
        <p:spPr>
          <a:xfrm>
            <a:off x="704528" y="438850"/>
            <a:ext cx="4546671" cy="6449044"/>
          </a:xfrm>
          <a:prstGeom prst="rect">
            <a:avLst/>
          </a:prstGeom>
        </p:spPr>
      </p:pic>
      <p:pic>
        <p:nvPicPr>
          <p:cNvPr id="7" name="図 6">
            <a:extLst>
              <a:ext uri="{FF2B5EF4-FFF2-40B4-BE49-F238E27FC236}">
                <a16:creationId xmlns:a16="http://schemas.microsoft.com/office/drawing/2014/main" id="{AB9B3954-4219-482A-B7C5-ED76927F5796}"/>
              </a:ext>
            </a:extLst>
          </p:cNvPr>
          <p:cNvPicPr>
            <a:picLocks noChangeAspect="1"/>
          </p:cNvPicPr>
          <p:nvPr/>
        </p:nvPicPr>
        <p:blipFill>
          <a:blip r:embed="rId3"/>
          <a:stretch>
            <a:fillRect/>
          </a:stretch>
        </p:blipFill>
        <p:spPr>
          <a:xfrm>
            <a:off x="5430574" y="448088"/>
            <a:ext cx="4202946" cy="6365288"/>
          </a:xfrm>
          <a:prstGeom prst="rect">
            <a:avLst/>
          </a:prstGeom>
        </p:spPr>
      </p:pic>
      <p:sp>
        <p:nvSpPr>
          <p:cNvPr id="8" name="テキスト ボックス 7"/>
          <p:cNvSpPr txBox="1"/>
          <p:nvPr/>
        </p:nvSpPr>
        <p:spPr>
          <a:xfrm>
            <a:off x="4152756" y="183922"/>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p978</a:t>
            </a:r>
            <a:endParaRPr lang="ja-JP" altLang="en-US" sz="1100" dirty="0">
              <a:solidFill>
                <a:srgbClr val="002060"/>
              </a:solidFill>
              <a:latin typeface="ＭＳ Ｐゴシック" panose="020B0600070205080204" pitchFamily="50" charset="-128"/>
            </a:endParaRPr>
          </a:p>
        </p:txBody>
      </p:sp>
      <p:sp>
        <p:nvSpPr>
          <p:cNvPr id="9" name="テキスト ボックス 8"/>
          <p:cNvSpPr txBox="1"/>
          <p:nvPr/>
        </p:nvSpPr>
        <p:spPr>
          <a:xfrm>
            <a:off x="8697416" y="177240"/>
            <a:ext cx="792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0339839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99247" y="1226838"/>
            <a:ext cx="9360947" cy="52660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現行、電子レセプト請求が義務付けられている病院、診療所及び薬局については、原則として明細書を発行しなければならないこととされている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自己負担のない患者について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は</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明細書交付が困難であることについて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正当な理由</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がある診療所の場合は、</a:t>
            </a:r>
            <a:r>
              <a:rPr kumimoji="1" lang="ja-JP" altLang="en-US"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明細書を交付することを要しない取扱い</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となって</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このため、患者から見てわかりやすい医療を実現する観点から、以下の対応を行う。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47675"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自己負担のない患者について、</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正当な理由がある場合であっても、</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患者からの求めがある場合は、明細書発行を義務化</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≪正当な理由がある場合の取扱い≫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ただし、自己負担のない患者に対応した明細書発行機能が付与されていないレセプトコンピューター又は自動入金機について、改修を必要とする診療所の対応が完了する期間を考慮し、施行については令和４年４月１日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76536" y="3861048"/>
            <a:ext cx="3916462"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76536" y="4224357"/>
            <a:ext cx="3916462" cy="50078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明細書を交付することを要しない</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435853" y="3861048"/>
            <a:ext cx="391646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35853" y="4224358"/>
            <a:ext cx="3916462" cy="5007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患者から求められたときは、明細書を交付</a:t>
            </a:r>
            <a:endPar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914037" y="4018924"/>
            <a:ext cx="391448" cy="64021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488504" y="5808331"/>
            <a:ext cx="6415856" cy="553998"/>
          </a:xfrm>
          <a:prstGeom prst="rect">
            <a:avLst/>
          </a:prstGeom>
        </p:spPr>
        <p:txBody>
          <a:bodyPr wrap="square">
            <a:spAutoFit/>
          </a:bodyPr>
          <a:lstStyle/>
          <a:p>
            <a:pPr marL="92075" marR="0" lvl="0" indent="-92075"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正当な理由（自己負担のない患者）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①一部負担金等の支払いがない患者に対応した明細書発行機能が付与されていないレセコンを使用している場合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②自動入金機の改修が必要な場合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459A25E4-C3CC-4580-A43E-96FFCC6AD18E}"/>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tabLst>
                <a:tab pos="1439863" algn="l"/>
              </a:tabLst>
              <a:defRPr/>
            </a:pPr>
            <a:r>
              <a:rPr lang="ja-JP" altLang="en-US" sz="2400" kern="0" dirty="0">
                <a:solidFill>
                  <a:srgbClr val="000000"/>
                </a:solidFill>
                <a:latin typeface="Calibri"/>
                <a:ea typeface="ＭＳ Ｐゴシック"/>
              </a:rPr>
              <a:t>１．</a:t>
            </a:r>
            <a:r>
              <a:rPr lang="ja-JP" altLang="en-US" sz="2400" dirty="0">
                <a:solidFill>
                  <a:srgbClr val="000000"/>
                </a:solidFill>
                <a:latin typeface="Calibri"/>
                <a:ea typeface="ＭＳ Ｐゴシック"/>
              </a:rPr>
              <a:t> 外来医療の機能分化とかかりつけ医機能の一層の推進</a:t>
            </a:r>
            <a:endParaRPr lang="ja-JP" altLang="en-US" sz="2400" kern="0" dirty="0">
              <a:solidFill>
                <a:srgbClr val="000000"/>
              </a:solidFill>
              <a:latin typeface="Calibri"/>
              <a:ea typeface="ＭＳ Ｐゴシック"/>
            </a:endParaRPr>
          </a:p>
        </p:txBody>
      </p:sp>
      <p:sp>
        <p:nvSpPr>
          <p:cNvPr id="14" name="スライド番号プレースホルダー 2">
            <a:extLst>
              <a:ext uri="{FF2B5EF4-FFF2-40B4-BE49-F238E27FC236}">
                <a16:creationId xmlns:a16="http://schemas.microsoft.com/office/drawing/2014/main" id="{F5EE98FC-F191-48DB-9D48-A92275E24CD1}"/>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4D6B209A-31C3-400D-B522-CBCBD166F39B}"/>
              </a:ext>
            </a:extLst>
          </p:cNvPr>
          <p:cNvSpPr>
            <a:spLocks noChangeArrowheads="1"/>
          </p:cNvSpPr>
          <p:nvPr/>
        </p:nvSpPr>
        <p:spPr bwMode="auto">
          <a:xfrm>
            <a:off x="194259" y="612871"/>
            <a:ext cx="3969438" cy="34078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（１８）明細書発行の対象範囲拡大</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4209661" y="644124"/>
            <a:ext cx="18002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p974-975,p984-985,</a:t>
            </a:r>
          </a:p>
          <a:p>
            <a:pPr>
              <a:defRPr/>
            </a:pPr>
            <a:r>
              <a:rPr lang="en-US" altLang="ja-JP" sz="1100" dirty="0">
                <a:solidFill>
                  <a:srgbClr val="002060"/>
                </a:solidFill>
                <a:latin typeface="ＭＳ Ｐゴシック" panose="020B0600070205080204" pitchFamily="50" charset="-128"/>
              </a:rPr>
              <a:t>p1029-1036</a:t>
            </a:r>
          </a:p>
        </p:txBody>
      </p:sp>
    </p:spTree>
    <p:extLst>
      <p:ext uri="{BB962C8B-B14F-4D97-AF65-F5344CB8AC3E}">
        <p14:creationId xmlns:p14="http://schemas.microsoft.com/office/powerpoint/2010/main" val="82406681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29330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外来医療の機能分化を推進する観点から、紹介状なしで一定規模以上の病院を受診した際の定額負担に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紹介状なしで受診した患者から定額負担を徴収する責務がある医療機関の</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対象範囲</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拡大</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定額負担を徴収しなかった場合の事由について、</a:t>
            </a:r>
            <a:r>
              <a:rPr kumimoji="1" lang="ja-JP"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報告を求める</a:t>
            </a: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（２）については、（１）以外の病院であって、特別の料金を徴収する医療機関も対象とする。</a:t>
            </a:r>
            <a:endParaRPr kumimoji="1" lang="en-US" altLang="ja-JP" sz="1200" b="0" i="0" u="none" strike="noStrike" kern="10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自治体による条例制定が必要な</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公的医療機関については、条例を制定するまでの期間を考慮し、６か月間の</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経過措置を設ける。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57218" y="2633682"/>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現行（対象病院）</a:t>
            </a:r>
          </a:p>
        </p:txBody>
      </p:sp>
      <p:sp>
        <p:nvSpPr>
          <p:cNvPr id="8" name="正方形/長方形 7"/>
          <p:cNvSpPr/>
          <p:nvPr/>
        </p:nvSpPr>
        <p:spPr>
          <a:xfrm>
            <a:off x="557218" y="2996992"/>
            <a:ext cx="3800476" cy="5760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特定機能病院及び許可病床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床以上の地域医療支援病院</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467355" y="2633682"/>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改定後（対象病院）</a:t>
            </a:r>
          </a:p>
        </p:txBody>
      </p:sp>
      <p:sp>
        <p:nvSpPr>
          <p:cNvPr id="10" name="正方形/長方形 9"/>
          <p:cNvSpPr/>
          <p:nvPr/>
        </p:nvSpPr>
        <p:spPr>
          <a:xfrm>
            <a:off x="5467355" y="2996992"/>
            <a:ext cx="3800476" cy="57602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地域医療支援病院（一般病床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床未満を除く。）</a:t>
            </a:r>
            <a:endPar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31543" y="2750431"/>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299247" y="930974"/>
            <a:ext cx="8038129" cy="396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紹介状なしで一定規模以上の病院を受診した際の定額負担の対象範囲</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拡大</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179761" y="4372623"/>
            <a:ext cx="9529762" cy="236874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紹介率や逆紹介率の低い病院に対する初診料等減算</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について、対象範囲を拡大する。</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［算定要件］（初診料）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特定機能病院及び</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地域医療支援病院（一般病床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床未満を除く。）</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であって、初診の患者に占める他の病院又は診療所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等からの文書による紹介があるものの割合等が低いもの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（紹介率の実績が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未満かつ、逆紹介率の実績が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おいて、別に厚生労働大臣が定める患者</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（他の病院又は診療所からの文書による紹介がない患者（緊急その他やむを得な</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事情があるものを除く。））</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に対して初診を行った場合には、注１の規定にかかわらず、</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214</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点を算定する。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（外来診療料に</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いても同様）</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の経過措置を設ける。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299247" y="4177980"/>
            <a:ext cx="6525961" cy="396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紹介率</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低い病院に対する初診料等減算</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の対象範囲の拡大</a:t>
            </a:r>
          </a:p>
        </p:txBody>
      </p:sp>
      <p:sp>
        <p:nvSpPr>
          <p:cNvPr id="14" name="Rectangle 2">
            <a:extLst>
              <a:ext uri="{FF2B5EF4-FFF2-40B4-BE49-F238E27FC236}">
                <a16:creationId xmlns:a16="http://schemas.microsoft.com/office/drawing/2014/main" id="{556E7CBA-2C36-403A-B980-2F48038587FF}"/>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外来医療の機能分化とかかりつけ医機能の一層の推進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a:extLst>
              <a:ext uri="{FF2B5EF4-FFF2-40B4-BE49-F238E27FC236}">
                <a16:creationId xmlns:a16="http://schemas.microsoft.com/office/drawing/2014/main" id="{CC0CA099-DF6E-498F-8E40-0D7BA74DBC93}"/>
              </a:ext>
            </a:extLst>
          </p:cNvPr>
          <p:cNvSpPr>
            <a:spLocks noChangeArrowheads="1"/>
          </p:cNvSpPr>
          <p:nvPr/>
        </p:nvSpPr>
        <p:spPr bwMode="auto">
          <a:xfrm>
            <a:off x="183376" y="600556"/>
            <a:ext cx="42063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（１９）大病院の外来機能分化の推進</a:t>
            </a:r>
          </a:p>
        </p:txBody>
      </p:sp>
      <p:sp>
        <p:nvSpPr>
          <p:cNvPr id="16" name="スライド番号プレースホルダー 2">
            <a:extLst>
              <a:ext uri="{FF2B5EF4-FFF2-40B4-BE49-F238E27FC236}">
                <a16:creationId xmlns:a16="http://schemas.microsoft.com/office/drawing/2014/main" id="{2B2D1FDD-6050-4CF1-85BB-1E2151D578B0}"/>
              </a:ext>
            </a:extLst>
          </p:cNvPr>
          <p:cNvSpPr txBox="1">
            <a:spLocks/>
          </p:cNvSpPr>
          <p:nvPr/>
        </p:nvSpPr>
        <p:spPr>
          <a:xfrm>
            <a:off x="7689304" y="658349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079BCC57-35F2-4BCC-BB25-2BB13F1EFB48}"/>
              </a:ext>
            </a:extLst>
          </p:cNvPr>
          <p:cNvSpPr txBox="1"/>
          <p:nvPr/>
        </p:nvSpPr>
        <p:spPr>
          <a:xfrm>
            <a:off x="4723767" y="643573"/>
            <a:ext cx="2101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療担ｐ</a:t>
            </a:r>
            <a:r>
              <a:rPr lang="en-US" altLang="ja-JP" sz="1100" dirty="0">
                <a:solidFill>
                  <a:srgbClr val="002060"/>
                </a:solidFill>
                <a:latin typeface="ＭＳ Ｐゴシック" panose="020B0600070205080204" pitchFamily="50" charset="-128"/>
              </a:rPr>
              <a:t>968</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1011</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1012</a:t>
            </a:r>
          </a:p>
        </p:txBody>
      </p:sp>
      <p:sp>
        <p:nvSpPr>
          <p:cNvPr id="22" name="テキスト ボックス 21">
            <a:extLst>
              <a:ext uri="{FF2B5EF4-FFF2-40B4-BE49-F238E27FC236}">
                <a16:creationId xmlns:a16="http://schemas.microsoft.com/office/drawing/2014/main" id="{2A595206-2562-4714-A550-63FDFBFA044A}"/>
              </a:ext>
            </a:extLst>
          </p:cNvPr>
          <p:cNvSpPr txBox="1"/>
          <p:nvPr/>
        </p:nvSpPr>
        <p:spPr>
          <a:xfrm>
            <a:off x="6955310" y="4145910"/>
            <a:ext cx="215273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初診料：点ｐ</a:t>
            </a:r>
            <a:r>
              <a:rPr lang="en-US" altLang="ja-JP" sz="1100" dirty="0">
                <a:solidFill>
                  <a:srgbClr val="002060"/>
                </a:solidFill>
                <a:latin typeface="ＭＳ Ｐゴシック" panose="020B0600070205080204" pitchFamily="50" charset="-128"/>
              </a:rPr>
              <a:t>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8-9</a:t>
            </a:r>
          </a:p>
          <a:p>
            <a:pPr algn="ctr">
              <a:defRPr/>
            </a:pPr>
            <a:r>
              <a:rPr lang="ja-JP" altLang="en-US" sz="1100" dirty="0">
                <a:solidFill>
                  <a:srgbClr val="002060"/>
                </a:solidFill>
                <a:latin typeface="ＭＳ Ｐゴシック" panose="020B0600070205080204" pitchFamily="50" charset="-128"/>
              </a:rPr>
              <a:t>外来診療料：点ｐ</a:t>
            </a:r>
            <a:r>
              <a:rPr lang="en-US" altLang="ja-JP" sz="1100" dirty="0">
                <a:solidFill>
                  <a:srgbClr val="002060"/>
                </a:solidFill>
                <a:latin typeface="ＭＳ Ｐゴシック" panose="020B0600070205080204" pitchFamily="50" charset="-128"/>
              </a:rPr>
              <a:t>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19-20</a:t>
            </a:r>
          </a:p>
        </p:txBody>
      </p:sp>
    </p:spTree>
    <p:extLst>
      <p:ext uri="{BB962C8B-B14F-4D97-AF65-F5344CB8AC3E}">
        <p14:creationId xmlns:p14="http://schemas.microsoft.com/office/powerpoint/2010/main" val="286709745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83406" y="3005826"/>
            <a:ext cx="9555000" cy="3586658"/>
          </a:xfrm>
          <a:prstGeom prst="rect">
            <a:avLst/>
          </a:prstGeom>
          <a:solidFill>
            <a:schemeClr val="bg1">
              <a:lumMod val="95000"/>
              <a:alpha val="50000"/>
            </a:schemeClr>
          </a:solidFill>
          <a:ln w="9525">
            <a:solidFill>
              <a:schemeClr val="tx1"/>
            </a:solidFill>
            <a:miter lim="800000"/>
            <a:headEnd/>
            <a:tailEnd/>
          </a:ln>
        </p:spPr>
        <p:txBody>
          <a:bodyPr/>
          <a:lstStyle/>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53" name="Rectangle 37"/>
          <p:cNvSpPr>
            <a:spLocks noChangeArrowheads="1"/>
          </p:cNvSpPr>
          <p:nvPr/>
        </p:nvSpPr>
        <p:spPr bwMode="auto">
          <a:xfrm>
            <a:off x="206627" y="1153532"/>
            <a:ext cx="9555000" cy="1427591"/>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33" name="テキスト ボックス 32"/>
          <p:cNvSpPr txBox="1"/>
          <p:nvPr/>
        </p:nvSpPr>
        <p:spPr>
          <a:xfrm>
            <a:off x="267566" y="1257722"/>
            <a:ext cx="9433215" cy="132343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我が国の医療水準は国際的にみても高い状況にあり、引き続き、質の高い医療を継続的に提供できる体制を確保するために、外科的な手術や専門性の高い医学管理などの医療技術について、学会等からの提案も踏まえ、難易度や専門性に応じた適切な評価を行う。</a:t>
            </a:r>
          </a:p>
        </p:txBody>
      </p:sp>
      <p:sp>
        <p:nvSpPr>
          <p:cNvPr id="14" name="Rectangle 36"/>
          <p:cNvSpPr>
            <a:spLocks noChangeArrowheads="1"/>
          </p:cNvSpPr>
          <p:nvPr/>
        </p:nvSpPr>
        <p:spPr bwMode="auto">
          <a:xfrm>
            <a:off x="183407" y="836528"/>
            <a:ext cx="2158739" cy="40509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基本的な考え方</a:t>
            </a:r>
          </a:p>
        </p:txBody>
      </p:sp>
      <p:sp>
        <p:nvSpPr>
          <p:cNvPr id="15" name="Rectangle 36"/>
          <p:cNvSpPr>
            <a:spLocks noChangeArrowheads="1"/>
          </p:cNvSpPr>
          <p:nvPr/>
        </p:nvSpPr>
        <p:spPr bwMode="auto">
          <a:xfrm>
            <a:off x="183407" y="2685527"/>
            <a:ext cx="1529233" cy="3798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評価の視点</a:t>
            </a:r>
          </a:p>
        </p:txBody>
      </p:sp>
      <p:sp>
        <p:nvSpPr>
          <p:cNvPr id="2" name="正方形/長方形 1"/>
          <p:cNvSpPr/>
          <p:nvPr/>
        </p:nvSpPr>
        <p:spPr>
          <a:xfrm>
            <a:off x="221786" y="3065371"/>
            <a:ext cx="9433215" cy="3323987"/>
          </a:xfrm>
          <a:prstGeom prst="rect">
            <a:avLst/>
          </a:prstGeom>
          <a:solidFill>
            <a:schemeClr val="bg1"/>
          </a:solidFill>
        </p:spPr>
        <p:txBody>
          <a:bodyPr wrap="square">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（１）医療技術の評価及び再評価</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学会等からの提案書に基づき、医療技術評価分科会における検討結果等を踏まえ、新規技術（先進医療として実施されている技術を含む。）の保険導入及び既収載技術の再評価（廃止を含む）を行う。</a:t>
            </a:r>
            <a:r>
              <a:rPr kumimoji="1" lang="en-US" altLang="ja-JP"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　医師の基礎的な技術の再評価</a:t>
            </a:r>
            <a:endParaRPr kumimoji="1" lang="en-US" altLang="ja-JP" sz="2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a:p>
            <a:pPr marL="17621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（２）期中に準用で導入された技術</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i="0" strike="noStrike" kern="1200" cap="none" spc="0" normalizeH="0" baseline="0" noProof="0" dirty="0">
                <a:ln>
                  <a:noFill/>
                </a:ln>
                <a:solidFill>
                  <a:prstClr val="black"/>
                </a:solidFill>
                <a:effectLst/>
                <a:uLnTx/>
                <a:uFillTx/>
                <a:latin typeface="+mn-ea"/>
                <a:cs typeface="+mn-cs"/>
              </a:rPr>
              <a:t>　　　新規医療材料等として保険適用され、現在、準用点数で行われている医療技術に</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lang="en-US" altLang="ja-JP" sz="2000" dirty="0">
                <a:solidFill>
                  <a:prstClr val="black"/>
                </a:solidFill>
                <a:latin typeface="+mn-ea"/>
              </a:rPr>
              <a:t>    </a:t>
            </a:r>
            <a:r>
              <a:rPr kumimoji="1" lang="ja-JP" altLang="en-US" sz="2000" i="0" strike="noStrike" kern="1200" cap="none" spc="0" normalizeH="0" baseline="0" noProof="0" dirty="0">
                <a:ln>
                  <a:noFill/>
                </a:ln>
                <a:solidFill>
                  <a:prstClr val="black"/>
                </a:solidFill>
                <a:effectLst/>
                <a:uLnTx/>
                <a:uFillTx/>
                <a:latin typeface="+mn-ea"/>
                <a:cs typeface="+mn-cs"/>
              </a:rPr>
              <a:t>ついて新たな評価を行う。</a:t>
            </a:r>
            <a:endParaRPr kumimoji="1" lang="en-US" altLang="ja-JP" sz="2000" i="0" strike="noStrike" kern="1200" cap="none" spc="0" normalizeH="0" baseline="0" noProof="0" dirty="0">
              <a:ln>
                <a:noFill/>
              </a:ln>
              <a:solidFill>
                <a:prstClr val="black"/>
              </a:solidFill>
              <a:effectLst/>
              <a:uLnTx/>
              <a:uFillTx/>
              <a:latin typeface="+mn-ea"/>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（３）外科的手術等の適正な評価</a:t>
            </a:r>
            <a:endParaRPr kumimoji="1" lang="en-US" altLang="ja-JP"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73050" marR="0" lvl="0" indent="-4763" algn="l" defTabSz="914400" rtl="0" eaLnBrk="1" fontAlgn="auto" latinLnBrk="0" hangingPunct="1">
              <a:lnSpc>
                <a:spcPts val="24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外科的手術等の医療技術の適正かつ実態に即した評価を行うため、「外保連試案</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2020</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」の評価等を参考に評価を見直す。</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80975" marR="0" lvl="0" indent="-4763"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p:cNvSpPr>
            <a:spLocks noChangeArrowheads="1"/>
          </p:cNvSpPr>
          <p:nvPr/>
        </p:nvSpPr>
        <p:spPr bwMode="auto">
          <a:xfrm>
            <a:off x="202253" y="0"/>
            <a:ext cx="9517327" cy="5876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1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74439962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7"/>
          <p:cNvSpPr>
            <a:spLocks noChangeArrowheads="1"/>
          </p:cNvSpPr>
          <p:nvPr/>
        </p:nvSpPr>
        <p:spPr bwMode="auto">
          <a:xfrm>
            <a:off x="187239" y="432858"/>
            <a:ext cx="9544871" cy="6159663"/>
          </a:xfrm>
          <a:prstGeom prst="rect">
            <a:avLst/>
          </a:prstGeom>
          <a:solidFill>
            <a:schemeClr val="bg1">
              <a:alpha val="50000"/>
            </a:schemeClr>
          </a:solidFill>
          <a:ln w="6350">
            <a:solidFill>
              <a:sysClr val="windowText" lastClr="000000"/>
            </a:solidFill>
            <a:miter lim="800000"/>
            <a:headEnd/>
            <a:tailEnd/>
          </a:ln>
        </p:spPr>
        <p:txBody>
          <a:bodyPr tIns="180000"/>
          <a:lstStyle/>
          <a:p>
            <a:pPr marL="0" marR="0" lvl="0" indent="0" algn="l" defTabSz="914400" rtl="0" eaLnBrk="1" fontAlgn="base" latinLnBrk="0" hangingPunct="1">
              <a:lnSpc>
                <a:spcPts val="2200"/>
              </a:lnSpc>
              <a:spcBef>
                <a:spcPts val="0"/>
              </a:spcBef>
              <a:spcAft>
                <a:spcPct val="0"/>
              </a:spcAft>
              <a:buClrTx/>
              <a:buSzTx/>
              <a:buFontTx/>
              <a:buNone/>
              <a:tabLst/>
              <a:defRPr/>
            </a:pPr>
            <a:r>
              <a:rPr kumimoji="0" lang="ja-JP" altLang="en-US" sz="2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（１）医療技術の評価及び再評価</a:t>
            </a:r>
            <a:endParaRPr kumimoji="0" lang="en-US" altLang="ja-JP" sz="2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000"/>
              </a:lnSpc>
              <a:spcBef>
                <a:spcPts val="0"/>
              </a:spcBef>
              <a:spcAft>
                <a:spcPct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医療技術の適正な評価の観点から、関係学会等から提出された提案書に基づき、医療技術評価分科会において検討を実施し、</a:t>
            </a:r>
            <a:r>
              <a:rPr kumimoji="0" lang="ja-JP" altLang="en-US"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新しい医療技術１０２件を保険導入</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するとともに、</a:t>
            </a:r>
            <a:r>
              <a:rPr kumimoji="0" lang="ja-JP" altLang="en-US"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既存技術１６２件について診療報酬上の評価の見直し</a:t>
            </a:r>
            <a:r>
              <a:rPr kumimoji="0" lang="ja-JP" altLang="en-US"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を行う。</a:t>
            </a:r>
            <a:endParaRPr kumimoji="0" lang="en-US" altLang="ja-JP"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評価の実施方法等</a:t>
            </a:r>
            <a:r>
              <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① 令和元年２月から６月にかけ関係学会から</a:t>
            </a:r>
            <a:r>
              <a:rPr kumimoji="0" lang="ja-JP" altLang="en-US" sz="1400" b="1" i="0" u="sng" strike="noStrike" kern="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９４７件（重複を含む）</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提案書</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が提出</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② 学会等のヒアリングや重複の確認を行い、基本診療料に係る提案や使用する医薬品等について医薬品医療機器等法上の承認が確認できない技術等を除いた技術について検討を実施</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1600"/>
              </a:lnSpc>
              <a:spcBef>
                <a:spcPts val="0"/>
              </a:spcBef>
              <a:spcAft>
                <a:spcPct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③ 幅広い観点から評価が必要な技術について、専門的観点も踏まえ、分野横断的な幅広い観点から評価を実施</a:t>
            </a:r>
            <a:endParaRPr kumimoji="0" lang="en-US" altLang="ja-JP" sz="1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6700" marR="0" lvl="0" indent="-266700" algn="l" defTabSz="914400" rtl="0" eaLnBrk="1" fontAlgn="base" latinLnBrk="0" hangingPunct="1">
              <a:lnSpc>
                <a:spcPts val="2000"/>
              </a:lnSpc>
              <a:spcBef>
                <a:spcPts val="0"/>
              </a:spcBef>
              <a:spcAft>
                <a:spcPct val="0"/>
              </a:spcAft>
              <a:buClrTx/>
              <a:buSzTx/>
              <a:buFontTx/>
              <a:buNone/>
              <a:tabLst/>
              <a:defRPr/>
            </a:pPr>
            <a:endParaRPr kumimoji="0" lang="en-US" altLang="ja-JP" sz="16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2100"/>
              </a:lnSpc>
              <a:spcBef>
                <a:spcPts val="0"/>
              </a:spcBef>
              <a:spcAft>
                <a:spcPct val="0"/>
              </a:spcAft>
              <a:buClrTx/>
              <a:buSzTx/>
              <a:buFontTx/>
              <a:buNone/>
              <a:tabLst/>
              <a:defRPr/>
            </a:pP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ts val="16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800" b="0" i="0" u="none" strike="noStrike" kern="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base" latinLnBrk="0" hangingPunct="1">
              <a:lnSpc>
                <a:spcPts val="1800"/>
              </a:lnSpc>
              <a:spcBef>
                <a:spcPts val="0"/>
              </a:spcBef>
              <a:spcAft>
                <a:spcPct val="0"/>
              </a:spcAft>
              <a:buClrTx/>
              <a:buSzTx/>
              <a:buFontTx/>
              <a:buNone/>
              <a:tabLst/>
              <a:defRPr/>
            </a:pPr>
            <a:endParaRPr kumimoji="0" lang="en-US" altLang="ja-JP" sz="12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77800" marR="0" lvl="0" indent="-177800" algn="l" defTabSz="914400" rtl="0" eaLnBrk="1" fontAlgn="base" latinLnBrk="0" hangingPunct="1">
              <a:lnSpc>
                <a:spcPts val="2000"/>
              </a:lnSpc>
              <a:spcBef>
                <a:spcPts val="0"/>
              </a:spcBef>
              <a:spcAft>
                <a:spcPct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0" lang="en-US" altLang="ja-JP" sz="1600" b="0" i="0" u="none" strike="noStrike" kern="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32" name="Rectangle 2"/>
          <p:cNvSpPr>
            <a:spLocks noChangeArrowheads="1"/>
          </p:cNvSpPr>
          <p:nvPr/>
        </p:nvSpPr>
        <p:spPr bwMode="auto">
          <a:xfrm>
            <a:off x="201434" y="11554"/>
            <a:ext cx="9517327" cy="42130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29"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7" name="図 6">
            <a:extLst>
              <a:ext uri="{FF2B5EF4-FFF2-40B4-BE49-F238E27FC236}">
                <a16:creationId xmlns:a16="http://schemas.microsoft.com/office/drawing/2014/main" id="{1DD229F3-BCDE-401D-A6F3-13798A3B4DB0}"/>
              </a:ext>
            </a:extLst>
          </p:cNvPr>
          <p:cNvPicPr>
            <a:picLocks noChangeAspect="1"/>
          </p:cNvPicPr>
          <p:nvPr/>
        </p:nvPicPr>
        <p:blipFill>
          <a:blip r:embed="rId3"/>
          <a:stretch>
            <a:fillRect/>
          </a:stretch>
        </p:blipFill>
        <p:spPr>
          <a:xfrm>
            <a:off x="214783" y="2708920"/>
            <a:ext cx="9517327" cy="3816424"/>
          </a:xfrm>
          <a:prstGeom prst="rect">
            <a:avLst/>
          </a:prstGeom>
        </p:spPr>
      </p:pic>
    </p:spTree>
    <p:extLst>
      <p:ext uri="{BB962C8B-B14F-4D97-AF65-F5344CB8AC3E}">
        <p14:creationId xmlns:p14="http://schemas.microsoft.com/office/powerpoint/2010/main" val="260115552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117957" y="836712"/>
            <a:ext cx="978805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医療技術評価分科会における検討結果等を踏まえ、新規技術（先進医療として実施している医療技術を含む。）の保険導入及び既存技術の評価の見直し（廃止を含む。）を行う。</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2"/>
          <p:cNvSpPr>
            <a:spLocks noChangeArrowheads="1"/>
          </p:cNvSpPr>
          <p:nvPr/>
        </p:nvSpPr>
        <p:spPr bwMode="auto">
          <a:xfrm>
            <a:off x="189267" y="0"/>
            <a:ext cx="9517327" cy="41760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36"/>
          <p:cNvSpPr>
            <a:spLocks noChangeArrowheads="1"/>
          </p:cNvSpPr>
          <p:nvPr/>
        </p:nvSpPr>
        <p:spPr bwMode="auto">
          <a:xfrm>
            <a:off x="117957" y="482097"/>
            <a:ext cx="633670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医療技術評価分科会における検討を踏まえた対応①</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FCB2A8CB-300A-4763-8143-28575132FFB4}"/>
              </a:ext>
            </a:extLst>
          </p:cNvPr>
          <p:cNvSpPr/>
          <p:nvPr/>
        </p:nvSpPr>
        <p:spPr>
          <a:xfrm>
            <a:off x="344488" y="1501070"/>
            <a:ext cx="9362106" cy="5101989"/>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医療技術評価分科会における検討結果を踏まえ、新規技術（先進医療として実施している医療技術を含む。）の保険適用及び既存技術の評価の見直し（廃止を含む。）を行う。</a:t>
            </a: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（１）保険導入等を行う新規技術の例</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膵体尾部切除術（ロボット支援）</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斜視注射（ボツリヌス毒素を用いた場合）</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同種クリオプレシピテート作製術</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薬剤耐性菌検出検査</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仮想気管支鏡による画像等検査支援</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多血小板血漿を用いた難治性皮膚潰瘍治療</a:t>
            </a:r>
            <a:r>
              <a:rPr kumimoji="0" lang="en-US" altLang="ja-JP" sz="1662" b="0" i="0" u="none" strike="noStrike" kern="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3" indent="0" defTabSz="91440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先進医療として実施している技術</a:t>
            </a: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（２）評価を見直す既存技術の例</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持続血糖測定器加算（</a:t>
            </a:r>
            <a:r>
              <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SAP</a:t>
            </a: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療法について）の算定要件見直し</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体幹部定位放射線治療の適応拡大</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1" indent="0" defTabSz="914400" eaLnBrk="1" fontAlgn="auto" latinLnBrk="0" hangingPunct="1">
              <a:lnSpc>
                <a:spcPct val="100000"/>
              </a:lnSpc>
              <a:spcBef>
                <a:spcPts val="0"/>
              </a:spcBef>
              <a:spcAft>
                <a:spcPts val="0"/>
              </a:spcAft>
              <a:buClrTx/>
              <a:buSzTx/>
              <a:buFontTx/>
              <a:buNone/>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（３）項目の削除を行う技術の例</a:t>
            </a:r>
            <a:r>
              <a:rPr kumimoji="0" lang="ja-JP" altLang="en-US" sz="1662"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（令和４年３月３１日まで算定できる）</a:t>
            </a:r>
            <a:endParaRPr kumimoji="0" lang="en-US" altLang="ja-JP" sz="1662"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四肢切断術　指（ 手、足）</a:t>
            </a:r>
          </a:p>
          <a:p>
            <a:pPr marL="1107858" marR="0" lvl="2"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Bence Jones</a:t>
            </a: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蛋白定性（尿）</a:t>
            </a: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altLang="ja-JP"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先進医療会議における検討結果等を踏まえ、多焦点眼内レンズを用いた水晶体再建術に係る技術を先進医療から削除し、新たに選定療養に位置づける。</a:t>
            </a:r>
          </a:p>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0F15C5B7-8E09-46EE-9C19-A6334D8378D2}"/>
              </a:ext>
            </a:extLst>
          </p:cNvPr>
          <p:cNvPicPr>
            <a:picLocks noChangeAspect="1"/>
          </p:cNvPicPr>
          <p:nvPr/>
        </p:nvPicPr>
        <p:blipFill>
          <a:blip r:embed="rId3"/>
          <a:stretch>
            <a:fillRect/>
          </a:stretch>
        </p:blipFill>
        <p:spPr>
          <a:xfrm>
            <a:off x="6819909" y="2924944"/>
            <a:ext cx="2017951" cy="1420491"/>
          </a:xfrm>
          <a:prstGeom prst="rect">
            <a:avLst/>
          </a:prstGeom>
        </p:spPr>
      </p:pic>
    </p:spTree>
    <p:extLst>
      <p:ext uri="{BB962C8B-B14F-4D97-AF65-F5344CB8AC3E}">
        <p14:creationId xmlns:p14="http://schemas.microsoft.com/office/powerpoint/2010/main" val="235517024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251644"/>
            <a:ext cx="9434112" cy="54897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554"/>
              </a:spcAft>
              <a:defRPr/>
            </a:pPr>
            <a:r>
              <a:rPr lang="ja-JP" altLang="en-US" dirty="0">
                <a:solidFill>
                  <a:prstClr val="black"/>
                </a:solidFill>
                <a:latin typeface="ＭＳ Ｐゴシック" panose="020B0600070205080204" pitchFamily="50" charset="-128"/>
                <a:ea typeface="ＭＳ Ｐゴシック" panose="020B0600070205080204" pitchFamily="50" charset="-128"/>
              </a:rPr>
              <a:t>１．有効性及び安全性が確認されたロボット支援下内視鏡手術を保険適用する。</a:t>
            </a:r>
            <a:endParaRPr lang="en-US" altLang="ja-JP" dirty="0">
              <a:solidFill>
                <a:prstClr val="black"/>
              </a:solidFill>
              <a:latin typeface="ＭＳ Ｐゴシック" panose="020B0600070205080204" pitchFamily="50" charset="-128"/>
              <a:ea typeface="ＭＳ Ｐゴシック" panose="020B0600070205080204" pitchFamily="50" charset="-128"/>
            </a:endParaRPr>
          </a:p>
          <a:p>
            <a:pPr>
              <a:spcAft>
                <a:spcPts val="554"/>
              </a:spcAft>
              <a:defRPr/>
            </a:pPr>
            <a:r>
              <a:rPr lang="ja-JP" altLang="en-US" sz="1477"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対象技術の例</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p>
          <a:p>
            <a:pPr lvl="1">
              <a:spcAft>
                <a:spcPts val="554"/>
              </a:spcAf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腹腔鏡下膵体尾部切除術</a:t>
            </a:r>
            <a:br>
              <a:rPr lang="en-US" altLang="ja-JP" sz="1600"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１　脾同時切除の場合　　</a:t>
            </a:r>
            <a:r>
              <a:rPr lang="en-US" altLang="ja-JP" sz="1600" dirty="0">
                <a:solidFill>
                  <a:prstClr val="black"/>
                </a:solidFill>
                <a:latin typeface="ＭＳ Ｐゴシック" panose="020B0600070205080204" pitchFamily="50" charset="-128"/>
                <a:ea typeface="ＭＳ Ｐゴシック" panose="020B0600070205080204" pitchFamily="50" charset="-128"/>
              </a:rPr>
              <a:t>53,480</a:t>
            </a:r>
            <a:r>
              <a:rPr lang="ja-JP" altLang="en-US" sz="1600" dirty="0">
                <a:solidFill>
                  <a:prstClr val="black"/>
                </a:solidFill>
                <a:latin typeface="ＭＳ Ｐゴシック" panose="020B0600070205080204" pitchFamily="50" charset="-128"/>
                <a:ea typeface="ＭＳ Ｐゴシック" panose="020B0600070205080204" pitchFamily="50" charset="-128"/>
              </a:rPr>
              <a:t>点</a:t>
            </a:r>
            <a:br>
              <a:rPr lang="en-US" altLang="ja-JP" sz="1600"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２　脾温存の場合　　　　　</a:t>
            </a:r>
            <a:r>
              <a:rPr lang="en-US" altLang="ja-JP" sz="1600" dirty="0">
                <a:solidFill>
                  <a:prstClr val="black"/>
                </a:solidFill>
                <a:latin typeface="ＭＳ Ｐゴシック" panose="020B0600070205080204" pitchFamily="50" charset="-128"/>
                <a:ea typeface="ＭＳ Ｐゴシック" panose="020B0600070205080204" pitchFamily="50" charset="-128"/>
              </a:rPr>
              <a:t>56,240</a:t>
            </a:r>
            <a:r>
              <a:rPr lang="ja-JP" altLang="en-US" sz="1600" dirty="0">
                <a:solidFill>
                  <a:prstClr val="black"/>
                </a:solidFill>
                <a:latin typeface="ＭＳ Ｐゴシック" panose="020B0600070205080204" pitchFamily="50" charset="-128"/>
                <a:ea typeface="ＭＳ Ｐゴシック" panose="020B0600070205080204" pitchFamily="50" charset="-128"/>
              </a:rPr>
              <a:t>点</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lvl="1">
              <a:spcAft>
                <a:spcPts val="554"/>
              </a:spcAft>
              <a:defRPr/>
            </a:pPr>
            <a:r>
              <a:rPr lang="ja-JP" altLang="en-US" sz="1600" b="1" u="sng" dirty="0">
                <a:solidFill>
                  <a:srgbClr val="0070C0"/>
                </a:solidFill>
                <a:latin typeface="ＭＳ Ｐゴシック" panose="020B0600070205080204" pitchFamily="50" charset="-128"/>
                <a:ea typeface="ＭＳ Ｐゴシック" panose="020B0600070205080204" pitchFamily="50" charset="-128"/>
              </a:rPr>
              <a:t>（新）　内視鏡手術用支援機器を用いて行った場合においても算定できる。</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a:spcAft>
                <a:spcPts val="554"/>
              </a:spcAft>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技術の概要</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endParaRPr lang="ja-JP" altLang="en-US" sz="1600" b="1" dirty="0">
              <a:solidFill>
                <a:prstClr val="black"/>
              </a:solidFill>
              <a:latin typeface="ＭＳ Ｐゴシック" panose="020B0600070205080204" pitchFamily="50" charset="-128"/>
              <a:ea typeface="ＭＳ Ｐゴシック" panose="020B0600070205080204" pitchFamily="50" charset="-128"/>
            </a:endParaRPr>
          </a:p>
          <a:p>
            <a:pPr lvl="1">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膵体尾部腫瘍に対して、内視鏡手術用支援機器を用いて内視鏡下に　膵部分切除を行う技術。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２．保険適用されるロボット支援下内視鏡手術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胸腔鏡下肺悪性腫瘍手術（区域切除）</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胸腔鏡下拡大胸腺摘出術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腹腔鏡下膵頭十二指腸切除術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腹腔鏡下仙骨腟固定術</a:t>
            </a:r>
            <a:endParaRPr lang="en-US" altLang="zh-TW"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縦隔鏡下食道悪性腫瘍手術</a:t>
            </a:r>
            <a:r>
              <a:rPr lang="ja-JP" altLang="en-US" sz="1600" dirty="0">
                <a:solidFill>
                  <a:prstClr val="black"/>
                </a:solidFill>
                <a:latin typeface="ＭＳ Ｐゴシック" panose="020B0600070205080204" pitchFamily="50" charset="-128"/>
                <a:ea typeface="ＭＳ Ｐゴシック" panose="020B0600070205080204" pitchFamily="50" charset="-128"/>
              </a:rPr>
              <a:t>（頸部、胸部、腹部の操作によるもの）</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腹腔鏡下膵体尾部腫瘍切除術</a:t>
            </a:r>
            <a:endParaRPr lang="en-US" altLang="zh-TW" sz="1600" dirty="0">
              <a:solidFill>
                <a:prstClr val="black"/>
              </a:solidFill>
              <a:latin typeface="ＭＳ Ｐゴシック" panose="020B0600070205080204" pitchFamily="50" charset="-128"/>
              <a:ea typeface="ＭＳ Ｐゴシック" panose="020B0600070205080204" pitchFamily="50" charset="-128"/>
            </a:endParaRPr>
          </a:p>
          <a:p>
            <a:pPr marL="738572" lvl="1" indent="-316531">
              <a:buFont typeface="+mj-ea"/>
              <a:buAutoNum type="circleNumDbPlain"/>
              <a:defRPr/>
            </a:pPr>
            <a:r>
              <a:rPr lang="zh-TW" altLang="en-US" sz="1600" dirty="0">
                <a:solidFill>
                  <a:prstClr val="black"/>
                </a:solidFill>
                <a:latin typeface="ＭＳ Ｐゴシック" panose="020B0600070205080204" pitchFamily="50" charset="-128"/>
                <a:ea typeface="ＭＳ Ｐゴシック" panose="020B0600070205080204" pitchFamily="50" charset="-128"/>
              </a:rPr>
              <a:t>腹腔鏡下腎盂形成手術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18" name="正方形/長方形 17"/>
          <p:cNvSpPr/>
          <p:nvPr/>
        </p:nvSpPr>
        <p:spPr>
          <a:xfrm>
            <a:off x="776536" y="3717032"/>
            <a:ext cx="8072691" cy="688843"/>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defRPr/>
            </a:pPr>
            <a:r>
              <a:rPr lang="en-US" altLang="ja-JP"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内視鏡手術用支援機器を用いて行う場合の施設基準の概要</a:t>
            </a:r>
            <a:r>
              <a:rPr lang="en-US" altLang="ja-JP"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p>
          <a:p>
            <a:pPr marL="84994" indent="-84994" algn="just" fontAlgn="base">
              <a:spcBef>
                <a:spcPct val="0"/>
              </a:spcBef>
              <a:spcAft>
                <a:spcPct val="0"/>
              </a:spcAft>
              <a:defRPr/>
            </a:pPr>
            <a:r>
              <a:rPr lang="ja-JP" altLang="en-US" sz="1292" kern="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292" b="1" u="sng" kern="100"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当該</a:t>
            </a:r>
            <a:r>
              <a:rPr lang="ja-JP" altLang="en-US"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手術及び関連する手術に関する実績を有すること。</a:t>
            </a:r>
            <a:endParaRPr lang="en-US" altLang="ja-JP"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endParaRPr>
          </a:p>
          <a:p>
            <a:pPr marL="84994" indent="-84994" algn="just" fontAlgn="base">
              <a:spcBef>
                <a:spcPct val="0"/>
              </a:spcBef>
              <a:spcAft>
                <a:spcPct val="0"/>
              </a:spcAft>
              <a:defRPr/>
            </a:pPr>
            <a:r>
              <a:rPr lang="ja-JP" altLang="en-US" sz="1292"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・当該手術を実施する患者について、</a:t>
            </a:r>
            <a:r>
              <a:rPr lang="ja-JP" altLang="en-US"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rPr>
              <a:t>関連学会と連携の上、治療方針の決定及び術後の管理等を行っていること。</a:t>
            </a:r>
            <a:endParaRPr lang="en-US" altLang="ja-JP" sz="1292" b="1" u="sng" dirty="0">
              <a:solidFill>
                <a:srgbClr val="0070C0"/>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21"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533" t="2320" r="50000"/>
          <a:stretch/>
        </p:blipFill>
        <p:spPr bwMode="auto">
          <a:xfrm>
            <a:off x="7113240" y="4494739"/>
            <a:ext cx="2297116" cy="213256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29CBEF8E-93C3-4B20-958E-38F6E74D9AED}"/>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0" name="Rectangle 36">
            <a:extLst>
              <a:ext uri="{FF2B5EF4-FFF2-40B4-BE49-F238E27FC236}">
                <a16:creationId xmlns:a16="http://schemas.microsoft.com/office/drawing/2014/main" id="{2BDBAD24-8D73-4AE0-99F1-CC93434369C2}"/>
              </a:ext>
            </a:extLst>
          </p:cNvPr>
          <p:cNvSpPr>
            <a:spLocks noChangeArrowheads="1"/>
          </p:cNvSpPr>
          <p:nvPr/>
        </p:nvSpPr>
        <p:spPr bwMode="auto">
          <a:xfrm>
            <a:off x="166420" y="516062"/>
            <a:ext cx="633670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E033A7E9-DB10-493F-8958-D747272C6011}"/>
              </a:ext>
            </a:extLst>
          </p:cNvPr>
          <p:cNvSpPr/>
          <p:nvPr/>
        </p:nvSpPr>
        <p:spPr>
          <a:xfrm>
            <a:off x="116506" y="837880"/>
            <a:ext cx="979782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保険導入を行う新規技術の例（１）</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C91B65E1-55BC-4F3C-B925-3AC82AD7C7C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0185993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nvGraphicFramePr>
        <p:xfrm>
          <a:off x="1027072" y="4155879"/>
          <a:ext cx="8113469" cy="2173922"/>
        </p:xfrm>
        <a:graphic>
          <a:graphicData uri="http://schemas.openxmlformats.org/drawingml/2006/table">
            <a:tbl>
              <a:tblPr firstRow="1" bandRow="1">
                <a:tableStyleId>{5C22544A-7EE6-4342-B048-85BDC9FD1C3A}</a:tableStyleId>
              </a:tblPr>
              <a:tblGrid>
                <a:gridCol w="3684128">
                  <a:extLst>
                    <a:ext uri="{9D8B030D-6E8A-4147-A177-3AD203B41FA5}">
                      <a16:colId xmlns:a16="http://schemas.microsoft.com/office/drawing/2014/main" val="570158249"/>
                    </a:ext>
                  </a:extLst>
                </a:gridCol>
                <a:gridCol w="4429341">
                  <a:extLst>
                    <a:ext uri="{9D8B030D-6E8A-4147-A177-3AD203B41FA5}">
                      <a16:colId xmlns:a16="http://schemas.microsoft.com/office/drawing/2014/main" val="621419984"/>
                    </a:ext>
                  </a:extLst>
                </a:gridCol>
              </a:tblGrid>
              <a:tr h="309489">
                <a:tc>
                  <a:txBody>
                    <a:bodyPr/>
                    <a:lstStyle/>
                    <a:p>
                      <a:pPr algn="ctr"/>
                      <a:r>
                        <a:rPr kumimoji="1" lang="ja-JP" altLang="en-US" sz="1500" dirty="0">
                          <a:solidFill>
                            <a:schemeClr val="bg1"/>
                          </a:solidFill>
                        </a:rPr>
                        <a:t>既存技術</a:t>
                      </a:r>
                    </a:p>
                  </a:txBody>
                  <a:tcPr marL="84406" marR="84406" marT="42203" marB="42203" anchor="ctr">
                    <a:solidFill>
                      <a:srgbClr val="334D8F"/>
                    </a:solidFill>
                  </a:tcPr>
                </a:tc>
                <a:tc>
                  <a:txBody>
                    <a:bodyPr/>
                    <a:lstStyle/>
                    <a:p>
                      <a:pPr algn="ctr"/>
                      <a:r>
                        <a:rPr kumimoji="1" lang="ja-JP" altLang="en-US" sz="1500" dirty="0"/>
                        <a:t>新規技術</a:t>
                      </a:r>
                    </a:p>
                  </a:txBody>
                  <a:tcPr marL="84406" marR="84406" marT="42203" marB="42203" anchor="ctr">
                    <a:solidFill>
                      <a:srgbClr val="13C4A3"/>
                    </a:solidFill>
                  </a:tcPr>
                </a:tc>
                <a:extLst>
                  <a:ext uri="{0D108BD9-81ED-4DB2-BD59-A6C34878D82A}">
                    <a16:rowId xmlns:a16="http://schemas.microsoft.com/office/drawing/2014/main" val="3829403362"/>
                  </a:ext>
                </a:extLst>
              </a:tr>
              <a:tr h="1860916">
                <a:tc>
                  <a:txBody>
                    <a:bodyPr/>
                    <a:lstStyle/>
                    <a:p>
                      <a:pPr algn="ctr"/>
                      <a:r>
                        <a:rPr kumimoji="1" lang="ja-JP" altLang="en-US" sz="1300" dirty="0"/>
                        <a:t>透視画像のみの、限られた情報。</a:t>
                      </a:r>
                    </a:p>
                  </a:txBody>
                  <a:tcPr marL="84406" marR="84406" marT="42203" marB="42203">
                    <a:solidFill>
                      <a:schemeClr val="accent1">
                        <a:lumMod val="20000"/>
                        <a:lumOff val="80000"/>
                      </a:schemeClr>
                    </a:solidFill>
                  </a:tcPr>
                </a:tc>
                <a:tc>
                  <a:txBody>
                    <a:bodyPr/>
                    <a:lstStyle/>
                    <a:p>
                      <a:pPr algn="ctr"/>
                      <a:r>
                        <a:rPr kumimoji="1" lang="en-US" altLang="ja-JP" sz="1300" dirty="0"/>
                        <a:t>CT</a:t>
                      </a:r>
                      <a:r>
                        <a:rPr kumimoji="1" lang="ja-JP" altLang="en-US" sz="1300" dirty="0"/>
                        <a:t>画像から構築した仮想気管支映像を元に、検査を実施。</a:t>
                      </a:r>
                      <a:endParaRPr kumimoji="1" lang="en-US" altLang="ja-JP" sz="1300" dirty="0"/>
                    </a:p>
                  </a:txBody>
                  <a:tcPr marL="84406" marR="84406" marT="42203" marB="42203">
                    <a:solidFill>
                      <a:schemeClr val="accent3">
                        <a:lumMod val="20000"/>
                        <a:lumOff val="80000"/>
                      </a:schemeClr>
                    </a:solidFill>
                  </a:tcPr>
                </a:tc>
                <a:extLst>
                  <a:ext uri="{0D108BD9-81ED-4DB2-BD59-A6C34878D82A}">
                    <a16:rowId xmlns:a16="http://schemas.microsoft.com/office/drawing/2014/main" val="3133588667"/>
                  </a:ext>
                </a:extLst>
              </a:tr>
            </a:tbl>
          </a:graphicData>
        </a:graphic>
      </p:graphicFrame>
      <p:sp>
        <p:nvSpPr>
          <p:cNvPr id="2" name="正方形/長方形 1"/>
          <p:cNvSpPr/>
          <p:nvPr/>
        </p:nvSpPr>
        <p:spPr>
          <a:xfrm>
            <a:off x="272480" y="1251644"/>
            <a:ext cx="9434112" cy="51360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buFont typeface="Wingdings" panose="05000000000000000000" pitchFamily="2" charset="2"/>
              <a:buChar char="l"/>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63776" indent="-263776">
              <a:lnSpc>
                <a:spcPts val="1800"/>
              </a:lnSpc>
              <a:spcAft>
                <a:spcPts val="554"/>
              </a:spcAft>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仮想気管支鏡画像を用いた気管支鏡検査を保険適用する。</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a:lnSpc>
                <a:spcPts val="1800"/>
              </a:lnSpc>
              <a:spcAft>
                <a:spcPts val="554"/>
              </a:spcAft>
              <a:defRPr/>
            </a:pPr>
            <a:r>
              <a:rPr lang="ja-JP" altLang="en-US" sz="1477" b="1" dirty="0">
                <a:solidFill>
                  <a:prstClr val="black"/>
                </a:solidFill>
                <a:latin typeface="ＭＳ Ｐゴシック" panose="020B0600070205080204" pitchFamily="50" charset="-128"/>
                <a:ea typeface="ＭＳ Ｐゴシック" panose="020B0600070205080204" pitchFamily="50" charset="-128"/>
              </a:rPr>
              <a:t>　</a:t>
            </a:r>
            <a:r>
              <a:rPr lang="en-US" altLang="ja-JP" sz="1477" b="1" dirty="0">
                <a:solidFill>
                  <a:prstClr val="black"/>
                </a:solidFill>
                <a:latin typeface="ＭＳ Ｐゴシック" panose="020B0600070205080204" pitchFamily="50" charset="-128"/>
                <a:ea typeface="ＭＳ Ｐゴシック" panose="020B0600070205080204" pitchFamily="50" charset="-128"/>
              </a:rPr>
              <a:t>【</a:t>
            </a:r>
            <a:r>
              <a:rPr lang="ja-JP" altLang="en-US" sz="1477" b="1" dirty="0">
                <a:solidFill>
                  <a:prstClr val="black"/>
                </a:solidFill>
                <a:latin typeface="ＭＳ Ｐゴシック" panose="020B0600070205080204" pitchFamily="50" charset="-128"/>
                <a:ea typeface="ＭＳ Ｐゴシック" panose="020B0600070205080204" pitchFamily="50" charset="-128"/>
              </a:rPr>
              <a:t>保険適用された技術</a:t>
            </a:r>
            <a:r>
              <a:rPr lang="en-US" altLang="ja-JP" sz="1477" b="1" dirty="0">
                <a:solidFill>
                  <a:prstClr val="black"/>
                </a:solidFill>
                <a:latin typeface="ＭＳ Ｐゴシック" panose="020B0600070205080204" pitchFamily="50" charset="-128"/>
                <a:ea typeface="ＭＳ Ｐゴシック" panose="020B0600070205080204" pitchFamily="50" charset="-128"/>
              </a:rPr>
              <a:t>】</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lvl="1">
              <a:lnSpc>
                <a:spcPts val="1800"/>
              </a:lnSpc>
              <a:spcAft>
                <a:spcPts val="554"/>
              </a:spcAft>
              <a:defRPr/>
            </a:pPr>
            <a:r>
              <a:rPr lang="ja-JP" altLang="en-US" sz="1600" b="1" u="sng" dirty="0">
                <a:solidFill>
                  <a:srgbClr val="0070C0"/>
                </a:solidFill>
                <a:latin typeface="ＭＳ Ｐゴシック" panose="020B0600070205080204" pitchFamily="50" charset="-128"/>
                <a:ea typeface="ＭＳ Ｐゴシック" panose="020B0600070205080204" pitchFamily="50" charset="-128"/>
              </a:rPr>
              <a:t>（新）　経気管肺生検法（仮想気管支鏡を用いた場合）：５</a:t>
            </a:r>
            <a:r>
              <a:rPr lang="en-US" altLang="ja-JP" sz="1600" b="1" u="sng" dirty="0">
                <a:solidFill>
                  <a:srgbClr val="0070C0"/>
                </a:solidFill>
                <a:latin typeface="ＭＳ Ｐゴシック" panose="020B0600070205080204" pitchFamily="50" charset="-128"/>
                <a:ea typeface="ＭＳ Ｐゴシック" panose="020B0600070205080204" pitchFamily="50" charset="-128"/>
              </a:rPr>
              <a:t>,</a:t>
            </a:r>
            <a:r>
              <a:rPr lang="ja-JP" altLang="en-US" sz="1600" b="1" u="sng" dirty="0">
                <a:solidFill>
                  <a:srgbClr val="0070C0"/>
                </a:solidFill>
                <a:latin typeface="ＭＳ Ｐゴシック" panose="020B0600070205080204" pitchFamily="50" charset="-128"/>
                <a:ea typeface="ＭＳ Ｐゴシック" panose="020B0600070205080204" pitchFamily="50" charset="-128"/>
              </a:rPr>
              <a:t>０００点 　</a:t>
            </a:r>
            <a:endParaRPr lang="en-US" altLang="ja-JP" sz="1600" b="1" dirty="0">
              <a:solidFill>
                <a:prstClr val="black"/>
              </a:solidFill>
              <a:latin typeface="ＭＳ Ｐゴシック" panose="020B0600070205080204" pitchFamily="50" charset="-128"/>
              <a:ea typeface="ＭＳ Ｐゴシック" panose="020B0600070205080204" pitchFamily="50" charset="-128"/>
            </a:endParaRPr>
          </a:p>
          <a:p>
            <a:pPr marL="416180" indent="-416180">
              <a:lnSpc>
                <a:spcPts val="1800"/>
              </a:lnSpc>
              <a:spcAft>
                <a:spcPts val="554"/>
              </a:spcAft>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技術の概要</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br>
              <a:rPr lang="en-US" altLang="ja-JP" sz="1600" b="1" dirty="0">
                <a:solidFill>
                  <a:prstClr val="black"/>
                </a:solidFill>
                <a:latin typeface="ＭＳ Ｐゴシック" panose="020B0600070205080204" pitchFamily="50" charset="-128"/>
                <a:ea typeface="ＭＳ Ｐゴシック" panose="020B0600070205080204" pitchFamily="50" charset="-128"/>
              </a:rPr>
            </a:b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lang="en-US" altLang="ja-JP" sz="1600" dirty="0">
                <a:solidFill>
                  <a:prstClr val="black"/>
                </a:solidFill>
                <a:latin typeface="ＭＳ Ｐゴシック" panose="020B0600070205080204" pitchFamily="50" charset="-128"/>
                <a:ea typeface="ＭＳ Ｐゴシック" panose="020B0600070205080204" pitchFamily="50" charset="-128"/>
              </a:rPr>
              <a:t>CT</a:t>
            </a:r>
            <a:r>
              <a:rPr lang="ja-JP" altLang="en-US" sz="1600" dirty="0">
                <a:solidFill>
                  <a:prstClr val="black"/>
                </a:solidFill>
                <a:latin typeface="ＭＳ Ｐゴシック" panose="020B0600070205080204" pitchFamily="50" charset="-128"/>
                <a:ea typeface="ＭＳ Ｐゴシック" panose="020B0600070205080204" pitchFamily="50" charset="-128"/>
              </a:rPr>
              <a:t>から構築した病変への気管支ルートの仮想気管支鏡の画像をリアルタイムに実際の気管支鏡画像に合わせて表示させることで、経気管肺生検をサポートする技術。</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416180" indent="-416180">
              <a:lnSpc>
                <a:spcPts val="1800"/>
              </a:lnSpc>
              <a:defRPr/>
            </a:pPr>
            <a:r>
              <a:rPr lang="ja-JP" altLang="en-US" sz="1600" b="1" dirty="0">
                <a:solidFill>
                  <a:prstClr val="black"/>
                </a:solidFill>
                <a:latin typeface="ＭＳ Ｐゴシック" panose="020B0600070205080204" pitchFamily="50" charset="-128"/>
                <a:ea typeface="ＭＳ Ｐゴシック" panose="020B0600070205080204" pitchFamily="50" charset="-128"/>
              </a:rPr>
              <a:t>　</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r>
              <a:rPr lang="ja-JP" altLang="en-US" sz="1600" b="1" dirty="0">
                <a:solidFill>
                  <a:prstClr val="black"/>
                </a:solidFill>
                <a:latin typeface="ＭＳ Ｐゴシック" panose="020B0600070205080204" pitchFamily="50" charset="-128"/>
                <a:ea typeface="ＭＳ Ｐゴシック" panose="020B0600070205080204" pitchFamily="50" charset="-128"/>
              </a:rPr>
              <a:t>技術の有用性及び安全性</a:t>
            </a:r>
            <a:r>
              <a:rPr lang="en-US" altLang="ja-JP" sz="1600" b="1" dirty="0">
                <a:solidFill>
                  <a:prstClr val="black"/>
                </a:solidFill>
                <a:latin typeface="ＭＳ Ｐゴシック" panose="020B0600070205080204" pitchFamily="50" charset="-128"/>
                <a:ea typeface="ＭＳ Ｐゴシック" panose="020B0600070205080204" pitchFamily="50" charset="-128"/>
              </a:rPr>
              <a:t>】</a:t>
            </a:r>
            <a:br>
              <a:rPr lang="en-US" altLang="ja-JP" sz="1400" b="1" dirty="0">
                <a:solidFill>
                  <a:prstClr val="black"/>
                </a:solidFill>
                <a:latin typeface="ＭＳ Ｐゴシック" panose="020B0600070205080204" pitchFamily="50" charset="-128"/>
                <a:ea typeface="ＭＳ Ｐゴシック" panose="020B0600070205080204" pitchFamily="50" charset="-128"/>
              </a:rPr>
            </a:br>
            <a:r>
              <a:rPr lang="ja-JP" altLang="en-US" sz="1400" dirty="0">
                <a:solidFill>
                  <a:prstClr val="black"/>
                </a:solidFill>
                <a:latin typeface="ＭＳ Ｐゴシック" panose="020B0600070205080204" pitchFamily="50" charset="-128"/>
                <a:ea typeface="ＭＳ Ｐゴシック" panose="020B0600070205080204" pitchFamily="50" charset="-128"/>
              </a:rPr>
              <a:t>　・　経気管肺生検と比較し、診断率が高い（</a:t>
            </a:r>
            <a:r>
              <a:rPr lang="en-US" altLang="ja-JP" sz="1400" dirty="0">
                <a:solidFill>
                  <a:prstClr val="black"/>
                </a:solidFill>
                <a:latin typeface="ＭＳ Ｐゴシック" panose="020B0600070205080204" pitchFamily="50" charset="-128"/>
                <a:ea typeface="ＭＳ Ｐゴシック" panose="020B0600070205080204" pitchFamily="50" charset="-128"/>
              </a:rPr>
              <a:t>11</a:t>
            </a:r>
            <a:r>
              <a:rPr lang="ja-JP" altLang="en-US" sz="1400" dirty="0">
                <a:solidFill>
                  <a:prstClr val="black"/>
                </a:solidFill>
                <a:latin typeface="ＭＳ Ｐゴシック" panose="020B0600070205080204" pitchFamily="50" charset="-128"/>
                <a:ea typeface="ＭＳ Ｐゴシック" panose="020B0600070205080204" pitchFamily="50" charset="-128"/>
              </a:rPr>
              <a:t>％改善）。</a:t>
            </a:r>
            <a:br>
              <a:rPr lang="en-US" altLang="ja-JP" sz="1400" dirty="0">
                <a:solidFill>
                  <a:prstClr val="black"/>
                </a:solidFill>
                <a:latin typeface="ＭＳ Ｐゴシック" panose="020B0600070205080204" pitchFamily="50" charset="-128"/>
                <a:ea typeface="ＭＳ Ｐゴシック" panose="020B0600070205080204" pitchFamily="50" charset="-128"/>
              </a:rPr>
            </a:br>
            <a:r>
              <a:rPr lang="ja-JP" altLang="en-US" sz="1400" dirty="0">
                <a:solidFill>
                  <a:prstClr val="black"/>
                </a:solidFill>
                <a:latin typeface="ＭＳ Ｐゴシック" panose="020B0600070205080204" pitchFamily="50" charset="-128"/>
                <a:ea typeface="ＭＳ Ｐゴシック" panose="020B0600070205080204" pitchFamily="50" charset="-128"/>
              </a:rPr>
              <a:t>　・　合併症率は低く（</a:t>
            </a:r>
            <a:r>
              <a:rPr lang="en-US" altLang="ja-JP" sz="1400" dirty="0">
                <a:solidFill>
                  <a:prstClr val="black"/>
                </a:solidFill>
                <a:latin typeface="ＭＳ Ｐゴシック" panose="020B0600070205080204" pitchFamily="50" charset="-128"/>
                <a:ea typeface="ＭＳ Ｐゴシック" panose="020B0600070205080204" pitchFamily="50" charset="-128"/>
              </a:rPr>
              <a:t>1</a:t>
            </a:r>
            <a:r>
              <a:rPr lang="ja-JP" altLang="en-US" sz="1400" dirty="0">
                <a:solidFill>
                  <a:prstClr val="black"/>
                </a:solidFill>
                <a:latin typeface="ＭＳ Ｐゴシック" panose="020B0600070205080204" pitchFamily="50" charset="-128"/>
                <a:ea typeface="ＭＳ Ｐゴシック" panose="020B0600070205080204" pitchFamily="50" charset="-128"/>
              </a:rPr>
              <a:t>％）、経気管肺生検と同等。</a:t>
            </a: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p:txBody>
      </p:sp>
      <p:pic>
        <p:nvPicPr>
          <p:cNvPr id="9" name="図 8"/>
          <p:cNvPicPr>
            <a:picLocks noChangeAspect="1"/>
          </p:cNvPicPr>
          <p:nvPr/>
        </p:nvPicPr>
        <p:blipFill rotWithShape="1">
          <a:blip r:embed="rId3" cstate="print">
            <a:extLst>
              <a:ext uri="{28A0092B-C50C-407E-A947-70E740481C1C}">
                <a14:useLocalDpi xmlns:a14="http://schemas.microsoft.com/office/drawing/2010/main" val="0"/>
              </a:ext>
            </a:extLst>
          </a:blip>
          <a:srcRect t="1520" r="11042" b="16139"/>
          <a:stretch/>
        </p:blipFill>
        <p:spPr>
          <a:xfrm>
            <a:off x="4909682" y="4835675"/>
            <a:ext cx="2834381" cy="1421519"/>
          </a:xfrm>
          <a:prstGeom prst="rect">
            <a:avLst/>
          </a:prstGeom>
        </p:spPr>
      </p:pic>
      <p:pic>
        <p:nvPicPr>
          <p:cNvPr id="10" name="Picture 2"/>
          <p:cNvPicPr>
            <a:picLocks noChangeAspect="1" noChangeArrowheads="1"/>
          </p:cNvPicPr>
          <p:nvPr/>
        </p:nvPicPr>
        <p:blipFill rotWithShape="1">
          <a:blip r:embed="rId4">
            <a:extLst>
              <a:ext uri="{28A0092B-C50C-407E-A947-70E740481C1C}">
                <a14:useLocalDpi xmlns:a14="http://schemas.microsoft.com/office/drawing/2010/main" val="0"/>
              </a:ext>
            </a:extLst>
          </a:blip>
          <a:srcRect l="2887" r="50000"/>
          <a:stretch/>
        </p:blipFill>
        <p:spPr bwMode="auto">
          <a:xfrm>
            <a:off x="1480270" y="4835675"/>
            <a:ext cx="1433021" cy="1382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角丸四角形 12"/>
          <p:cNvSpPr/>
          <p:nvPr/>
        </p:nvSpPr>
        <p:spPr>
          <a:xfrm>
            <a:off x="7859419" y="5062679"/>
            <a:ext cx="1139496" cy="887532"/>
          </a:xfrm>
          <a:prstGeom prst="roundRect">
            <a:avLst>
              <a:gd name="adj" fmla="val 7030"/>
            </a:avLst>
          </a:prstGeom>
          <a:solidFill>
            <a:schemeClr val="bg1"/>
          </a:solidFill>
          <a:ln>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より多くの情報を元にして、</a:t>
            </a:r>
            <a:br>
              <a:rPr lang="en-US" altLang="ja-JP" sz="969" dirty="0">
                <a:solidFill>
                  <a:prstClr val="black"/>
                </a:solidFill>
                <a:latin typeface="ＭＳ Ｐゴシック" panose="020B0600070205080204" pitchFamily="50" charset="-128"/>
                <a:ea typeface="ＭＳ Ｐゴシック" panose="020B0600070205080204" pitchFamily="50" charset="-128"/>
              </a:rPr>
            </a:br>
            <a:r>
              <a:rPr lang="ja-JP" altLang="en-US" sz="969" dirty="0">
                <a:solidFill>
                  <a:prstClr val="black"/>
                </a:solidFill>
                <a:latin typeface="ＭＳ Ｐゴシック" panose="020B0600070205080204" pitchFamily="50" charset="-128"/>
                <a:ea typeface="ＭＳ Ｐゴシック" panose="020B0600070205080204" pitchFamily="50" charset="-128"/>
              </a:rPr>
              <a:t>診断率と安全性を向上。</a:t>
            </a:r>
          </a:p>
        </p:txBody>
      </p:sp>
      <p:sp>
        <p:nvSpPr>
          <p:cNvPr id="16" name="角丸四角形 15"/>
          <p:cNvSpPr/>
          <p:nvPr/>
        </p:nvSpPr>
        <p:spPr>
          <a:xfrm>
            <a:off x="3071073" y="5062678"/>
            <a:ext cx="1187286" cy="887532"/>
          </a:xfrm>
          <a:prstGeom prst="roundRect">
            <a:avLst>
              <a:gd name="adj" fmla="val 7030"/>
            </a:avLst>
          </a:prstGeom>
          <a:solidFill>
            <a:schemeClr val="bg1"/>
          </a:solidFill>
          <a:ln>
            <a:solidFill>
              <a:srgbClr val="334D8F"/>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２次元の情報と</a:t>
            </a:r>
            <a:endParaRPr lang="en-US" altLang="ja-JP" sz="969"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剖学的な知識を</a:t>
            </a:r>
            <a:endParaRPr lang="en-US" altLang="ja-JP" sz="969" dirty="0">
              <a:solidFill>
                <a:prstClr val="black"/>
              </a:solidFill>
              <a:latin typeface="ＭＳ Ｐゴシック" panose="020B0600070205080204" pitchFamily="50" charset="-128"/>
              <a:ea typeface="ＭＳ Ｐゴシック" panose="020B0600070205080204" pitchFamily="50" charset="-128"/>
            </a:endParaRPr>
          </a:p>
          <a:p>
            <a:pPr algn="ctr">
              <a:defRPr/>
            </a:pPr>
            <a:r>
              <a:rPr lang="ja-JP" altLang="en-US" sz="969" dirty="0">
                <a:solidFill>
                  <a:prstClr val="black"/>
                </a:solidFill>
                <a:latin typeface="ＭＳ Ｐゴシック" panose="020B0600070205080204" pitchFamily="50" charset="-128"/>
                <a:ea typeface="ＭＳ Ｐゴシック" panose="020B0600070205080204" pitchFamily="50" charset="-128"/>
              </a:rPr>
              <a:t>元に検査を実施。</a:t>
            </a:r>
          </a:p>
        </p:txBody>
      </p:sp>
      <p:sp>
        <p:nvSpPr>
          <p:cNvPr id="12" name="Rectangle 2">
            <a:extLst>
              <a:ext uri="{FF2B5EF4-FFF2-40B4-BE49-F238E27FC236}">
                <a16:creationId xmlns:a16="http://schemas.microsoft.com/office/drawing/2014/main" id="{CC4BBBFD-A5F4-4A33-A40E-6F33C5F7EB1C}"/>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4" name="Rectangle 36">
            <a:extLst>
              <a:ext uri="{FF2B5EF4-FFF2-40B4-BE49-F238E27FC236}">
                <a16:creationId xmlns:a16="http://schemas.microsoft.com/office/drawing/2014/main" id="{E5240060-1CF2-4E0F-8DDD-FF5254BEB73B}"/>
              </a:ext>
            </a:extLst>
          </p:cNvPr>
          <p:cNvSpPr>
            <a:spLocks noChangeArrowheads="1"/>
          </p:cNvSpPr>
          <p:nvPr/>
        </p:nvSpPr>
        <p:spPr bwMode="auto">
          <a:xfrm>
            <a:off x="91726" y="517629"/>
            <a:ext cx="633670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医療技術評価分科会における検討を踏まえた対応②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C22C45A4-6CE0-433B-8E68-90641FCD7F8D}"/>
              </a:ext>
            </a:extLst>
          </p:cNvPr>
          <p:cNvSpPr/>
          <p:nvPr/>
        </p:nvSpPr>
        <p:spPr>
          <a:xfrm>
            <a:off x="91726" y="849656"/>
            <a:ext cx="979782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保険導入を行う新規技術の例（２）</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946E8B6F-07FD-445C-B973-083F38765EA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7241251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684539C0-E285-4032-9323-A51C6C802072}"/>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財政制度等審議会財政制度分科会が社会保障について議論</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8" name="図 7">
            <a:extLst>
              <a:ext uri="{FF2B5EF4-FFF2-40B4-BE49-F238E27FC236}">
                <a16:creationId xmlns:a16="http://schemas.microsoft.com/office/drawing/2014/main" id="{6E0837FA-5587-49F5-A7A4-4C5E611F45E3}"/>
              </a:ext>
            </a:extLst>
          </p:cNvPr>
          <p:cNvPicPr>
            <a:picLocks noChangeAspect="1"/>
          </p:cNvPicPr>
          <p:nvPr/>
        </p:nvPicPr>
        <p:blipFill>
          <a:blip r:embed="rId2"/>
          <a:stretch>
            <a:fillRect/>
          </a:stretch>
        </p:blipFill>
        <p:spPr>
          <a:xfrm>
            <a:off x="632520" y="904150"/>
            <a:ext cx="8496944" cy="5904287"/>
          </a:xfrm>
          <a:prstGeom prst="rect">
            <a:avLst/>
          </a:prstGeom>
          <a:ln>
            <a:solidFill>
              <a:schemeClr val="tx1">
                <a:lumMod val="50000"/>
                <a:lumOff val="50000"/>
              </a:schemeClr>
            </a:solidFill>
          </a:ln>
        </p:spPr>
      </p:pic>
      <p:sp>
        <p:nvSpPr>
          <p:cNvPr id="9" name="テキスト ボックス 8">
            <a:extLst>
              <a:ext uri="{FF2B5EF4-FFF2-40B4-BE49-F238E27FC236}">
                <a16:creationId xmlns:a16="http://schemas.microsoft.com/office/drawing/2014/main" id="{F4CB8B4F-4459-420E-8947-AD640DDAB1DA}"/>
              </a:ext>
            </a:extLst>
          </p:cNvPr>
          <p:cNvSpPr txBox="1"/>
          <p:nvPr/>
        </p:nvSpPr>
        <p:spPr>
          <a:xfrm>
            <a:off x="8306122" y="734873"/>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6" name="スライド番号プレースホルダー 2">
            <a:extLst>
              <a:ext uri="{FF2B5EF4-FFF2-40B4-BE49-F238E27FC236}">
                <a16:creationId xmlns:a16="http://schemas.microsoft.com/office/drawing/2014/main" id="{5A07D1F5-1AA8-4DF2-8D8A-EBB987ADED6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5057671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344488" y="980728"/>
            <a:ext cx="9362104" cy="55058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spcBef>
                <a:spcPts val="554"/>
              </a:spcBef>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外科系学会社会保険委員会連合「外保連試案</a:t>
            </a:r>
            <a:r>
              <a:rPr lang="en-US" altLang="ja-JP" sz="1662" dirty="0">
                <a:solidFill>
                  <a:prstClr val="black"/>
                </a:solidFill>
                <a:latin typeface="ＭＳ Ｐゴシック" panose="020B0600070205080204" pitchFamily="50" charset="-128"/>
                <a:ea typeface="ＭＳ Ｐゴシック" panose="020B0600070205080204" pitchFamily="50" charset="-128"/>
              </a:rPr>
              <a:t>2020</a:t>
            </a:r>
            <a:r>
              <a:rPr lang="ja-JP" altLang="en-US" sz="1662" dirty="0">
                <a:solidFill>
                  <a:prstClr val="black"/>
                </a:solidFill>
                <a:latin typeface="ＭＳ Ｐゴシック" panose="020B0600070205080204" pitchFamily="50" charset="-128"/>
                <a:ea typeface="ＭＳ Ｐゴシック" panose="020B0600070205080204" pitchFamily="50" charset="-128"/>
              </a:rPr>
              <a:t>」等における、手術等に係る人件費及び材料に係る費用の調査結果等を参考とし、技術料の見直しを行う。</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（１）検査の例</a:t>
            </a:r>
            <a:endParaRPr lang="en-US" altLang="ja-JP" sz="1662" u="sng"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（２）処置の例</a:t>
            </a:r>
            <a:endParaRPr lang="en-US" altLang="ja-JP" sz="1662" u="sng"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50587">
              <a:spcBef>
                <a:spcPts val="554"/>
              </a:spcBef>
              <a:tabLst>
                <a:tab pos="83529" algn="l"/>
              </a:tabLst>
              <a:defRPr/>
            </a:pPr>
            <a:r>
              <a:rPr lang="ja-JP" altLang="en-US" sz="1662" u="sng" dirty="0">
                <a:solidFill>
                  <a:prstClr val="black"/>
                </a:solidFill>
                <a:latin typeface="ＭＳ Ｐゴシック" panose="020B0600070205080204" pitchFamily="50" charset="-128"/>
                <a:ea typeface="ＭＳ Ｐゴシック" panose="020B0600070205080204" pitchFamily="50" charset="-128"/>
              </a:rPr>
              <a:t>（３）手術の例</a:t>
            </a:r>
          </a:p>
          <a:p>
            <a:pPr>
              <a:defRPr/>
            </a:pPr>
            <a:endParaRPr lang="ja-JP" altLang="en-US" sz="1662" dirty="0">
              <a:solidFill>
                <a:prstClr val="black"/>
              </a:solidFill>
              <a:latin typeface="ＭＳ Ｐゴシック" panose="020B0600070205080204" pitchFamily="50" charset="-128"/>
              <a:ea typeface="ＭＳ Ｐゴシック" panose="020B0600070205080204"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029963233"/>
              </p:ext>
            </p:extLst>
          </p:nvPr>
        </p:nvGraphicFramePr>
        <p:xfrm>
          <a:off x="920552" y="2021056"/>
          <a:ext cx="7950301" cy="1198244"/>
        </p:xfrm>
        <a:graphic>
          <a:graphicData uri="http://schemas.openxmlformats.org/drawingml/2006/table">
            <a:tbl>
              <a:tblPr firstRow="1" bandRow="1">
                <a:tableStyleId>{3B4B98B0-60AC-42C2-AFA5-B58CD77FA1E5}</a:tableStyleId>
              </a:tblPr>
              <a:tblGrid>
                <a:gridCol w="5498644">
                  <a:extLst>
                    <a:ext uri="{9D8B030D-6E8A-4147-A177-3AD203B41FA5}">
                      <a16:colId xmlns:a16="http://schemas.microsoft.com/office/drawing/2014/main" val="20000"/>
                    </a:ext>
                  </a:extLst>
                </a:gridCol>
                <a:gridCol w="1269070">
                  <a:extLst>
                    <a:ext uri="{9D8B030D-6E8A-4147-A177-3AD203B41FA5}">
                      <a16:colId xmlns:a16="http://schemas.microsoft.com/office/drawing/2014/main" val="20001"/>
                    </a:ext>
                  </a:extLst>
                </a:gridCol>
                <a:gridCol w="1182587">
                  <a:extLst>
                    <a:ext uri="{9D8B030D-6E8A-4147-A177-3AD203B41FA5}">
                      <a16:colId xmlns:a16="http://schemas.microsoft.com/office/drawing/2014/main" val="20002"/>
                    </a:ext>
                  </a:extLst>
                </a:gridCol>
              </a:tblGrid>
              <a:tr h="344684">
                <a:tc>
                  <a:txBody>
                    <a:bodyPr/>
                    <a:lstStyle/>
                    <a:p>
                      <a:pPr algn="ctr"/>
                      <a:r>
                        <a:rPr kumimoji="1" lang="ja-JP" altLang="en-US" sz="1300" dirty="0"/>
                        <a:t>検査名</a:t>
                      </a:r>
                    </a:p>
                  </a:txBody>
                  <a:tcPr marL="84406" marR="84406" marT="42203" marB="42203"/>
                </a:tc>
                <a:tc>
                  <a:txBody>
                    <a:bodyPr/>
                    <a:lstStyle/>
                    <a:p>
                      <a:pPr algn="ctr"/>
                      <a:r>
                        <a:rPr kumimoji="1" lang="ja-JP" altLang="en-US" sz="1300" dirty="0"/>
                        <a:t>現行</a:t>
                      </a:r>
                    </a:p>
                  </a:txBody>
                  <a:tcPr marL="84406" marR="84406" marT="42203" marB="42203"/>
                </a:tc>
                <a:tc>
                  <a:txBody>
                    <a:bodyPr/>
                    <a:lstStyle/>
                    <a:p>
                      <a:pPr algn="ctr"/>
                      <a:r>
                        <a:rPr kumimoji="1" lang="ja-JP" altLang="en-US" sz="1300" dirty="0"/>
                        <a:t>改定後</a:t>
                      </a:r>
                    </a:p>
                  </a:txBody>
                  <a:tcPr marL="84406" marR="84406" marT="42203" marB="42203"/>
                </a:tc>
                <a:extLst>
                  <a:ext uri="{0D108BD9-81ED-4DB2-BD59-A6C34878D82A}">
                    <a16:rowId xmlns:a16="http://schemas.microsoft.com/office/drawing/2014/main" val="10000"/>
                  </a:ext>
                </a:extLst>
              </a:tr>
              <a:tr h="283348">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zh-TW" altLang="en-US" sz="1300" u="none" strike="noStrike" dirty="0">
                          <a:effectLst/>
                        </a:rPr>
                        <a:t>関節鏡検査（片側）</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algn="ctr" fontAlgn="ctr"/>
                      <a:r>
                        <a:rPr lang="en-US" altLang="ja-JP" sz="1300" u="none" strike="noStrike" dirty="0">
                          <a:effectLst/>
                        </a:rPr>
                        <a:t>720</a:t>
                      </a:r>
                      <a:r>
                        <a:rPr lang="ja-JP" altLang="en-US" sz="1300" u="none" strike="noStrike" dirty="0">
                          <a:effectLst/>
                        </a:rPr>
                        <a:t>点</a:t>
                      </a:r>
                      <a:endParaRPr lang="en-US" altLang="ja-JP" sz="1300" b="0" i="0" u="none" strike="noStrike" dirty="0">
                        <a:solidFill>
                          <a:srgbClr val="000000"/>
                        </a:solidFill>
                        <a:effectLst/>
                        <a:latin typeface="ＭＳ Ｐゴシック"/>
                      </a:endParaRPr>
                    </a:p>
                  </a:txBody>
                  <a:tcPr marL="8792" marR="8792" marT="8792" marB="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b="1" u="sng" strike="noStrike" dirty="0">
                          <a:solidFill>
                            <a:srgbClr val="0070C0"/>
                          </a:solidFill>
                          <a:effectLst/>
                        </a:rPr>
                        <a:t>760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1"/>
                  </a:ext>
                </a:extLst>
              </a:tr>
              <a:tr h="283348">
                <a:tc>
                  <a:txBody>
                    <a:bodyPr/>
                    <a:lstStyle/>
                    <a:p>
                      <a:pPr algn="l" fontAlgn="ctr"/>
                      <a:r>
                        <a:rPr lang="ja-JP" altLang="en-US" sz="1300" u="none" strike="noStrike" dirty="0">
                          <a:effectLst/>
                        </a:rPr>
                        <a:t>脳誘発電位検査（脳波検査を含む。）　「４」　聴性定常反応</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algn="ctr" fontAlgn="ctr"/>
                      <a:r>
                        <a:rPr lang="en-US" altLang="ja-JP" sz="1300" u="none" strike="noStrike" dirty="0">
                          <a:effectLst/>
                        </a:rPr>
                        <a:t>960</a:t>
                      </a:r>
                      <a:r>
                        <a:rPr lang="ja-JP" altLang="en-US" sz="1300" u="none" strike="noStrike" dirty="0">
                          <a:effectLst/>
                        </a:rPr>
                        <a:t>点</a:t>
                      </a:r>
                      <a:endParaRPr lang="en-US" altLang="ja-JP" sz="1300" b="0" i="0" u="none" strike="noStrike" dirty="0">
                        <a:solidFill>
                          <a:schemeClr val="tx1"/>
                        </a:solidFill>
                        <a:effectLst/>
                        <a:latin typeface="ＭＳ Ｐゴシック"/>
                      </a:endParaRPr>
                    </a:p>
                  </a:txBody>
                  <a:tcPr marL="8792" marR="8792" marT="8792" marB="0" anchor="ctr"/>
                </a:tc>
                <a:tc>
                  <a:txBody>
                    <a:bodyPr/>
                    <a:lstStyle/>
                    <a:p>
                      <a:pPr algn="ctr" fontAlgn="ctr"/>
                      <a:r>
                        <a:rPr lang="en-US" altLang="ja-JP" sz="1300" b="1" u="sng" strike="noStrike" dirty="0">
                          <a:solidFill>
                            <a:srgbClr val="0070C0"/>
                          </a:solidFill>
                          <a:effectLst/>
                        </a:rPr>
                        <a:t>1,010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2"/>
                  </a:ext>
                </a:extLst>
              </a:tr>
              <a:tr h="283348">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zh-TW" altLang="en-US" sz="1300" u="none" strike="noStrike" dirty="0">
                          <a:effectLst/>
                        </a:rPr>
                        <a:t>観血的肺動脈圧測定</a:t>
                      </a:r>
                      <a:r>
                        <a:rPr lang="ja-JP" altLang="en-US" sz="1300" u="none" strike="noStrike" dirty="0">
                          <a:effectLst/>
                        </a:rPr>
                        <a:t>　「２」　２時間を超えた場合（１日につき）</a:t>
                      </a:r>
                      <a:endParaRPr lang="ja-JP" altLang="en-US" sz="1300" b="0" i="0" u="none" strike="noStrike" dirty="0">
                        <a:solidFill>
                          <a:srgbClr val="000000"/>
                        </a:solidFill>
                        <a:effectLst/>
                        <a:latin typeface="ＭＳ Ｐゴシック"/>
                      </a:endParaRPr>
                    </a:p>
                  </a:txBody>
                  <a:tcPr marL="83077" marR="83077" marT="43200" marB="4320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u="none" strike="noStrike" dirty="0">
                          <a:effectLst/>
                        </a:rPr>
                        <a:t>540</a:t>
                      </a:r>
                      <a:r>
                        <a:rPr lang="ja-JP" altLang="en-US" sz="1300" u="none" strike="noStrike" dirty="0">
                          <a:effectLst/>
                        </a:rPr>
                        <a:t>点</a:t>
                      </a:r>
                      <a:endParaRPr lang="en-US" altLang="ja-JP" sz="1300" b="0" i="0" u="none" strike="noStrike" dirty="0">
                        <a:solidFill>
                          <a:srgbClr val="000000"/>
                        </a:solidFill>
                        <a:effectLst/>
                        <a:latin typeface="ＭＳ Ｐゴシック"/>
                      </a:endParaRPr>
                    </a:p>
                  </a:txBody>
                  <a:tcPr marL="8792" marR="8792" marT="8792" marB="0" anchor="ctr"/>
                </a:tc>
                <a:tc>
                  <a:txBody>
                    <a:bodyPr/>
                    <a:lstStyle/>
                    <a:p>
                      <a:pPr marL="0" marR="0" lvl="0" indent="0" algn="ctr" defTabSz="990570" rtl="0" eaLnBrk="1" fontAlgn="ctr" latinLnBrk="0" hangingPunct="1">
                        <a:lnSpc>
                          <a:spcPct val="100000"/>
                        </a:lnSpc>
                        <a:spcBef>
                          <a:spcPts val="0"/>
                        </a:spcBef>
                        <a:spcAft>
                          <a:spcPts val="0"/>
                        </a:spcAft>
                        <a:buClrTx/>
                        <a:buSzTx/>
                        <a:buFontTx/>
                        <a:buNone/>
                        <a:tabLst/>
                        <a:defRPr/>
                      </a:pPr>
                      <a:r>
                        <a:rPr lang="en-US" altLang="ja-JP" sz="1300" b="1" u="sng" strike="noStrike" dirty="0">
                          <a:solidFill>
                            <a:srgbClr val="0070C0"/>
                          </a:solidFill>
                          <a:effectLst/>
                        </a:rPr>
                        <a:t>570</a:t>
                      </a:r>
                      <a:r>
                        <a:rPr lang="ja-JP" altLang="en-US" sz="1300" b="1" u="sng" strike="noStrike" dirty="0">
                          <a:solidFill>
                            <a:srgbClr val="0070C0"/>
                          </a:solidFill>
                          <a:effectLst/>
                        </a:rPr>
                        <a:t>点</a:t>
                      </a:r>
                      <a:endParaRPr lang="en-US" altLang="ja-JP" sz="1300" b="1" i="0" u="sng" strike="noStrike" dirty="0">
                        <a:solidFill>
                          <a:srgbClr val="0070C0"/>
                        </a:solidFill>
                        <a:effectLst/>
                        <a:latin typeface="ＭＳ Ｐゴシック"/>
                      </a:endParaRPr>
                    </a:p>
                  </a:txBody>
                  <a:tcPr marL="8792" marR="8792" marT="8792" marB="0" anchor="ctr"/>
                </a:tc>
                <a:extLst>
                  <a:ext uri="{0D108BD9-81ED-4DB2-BD59-A6C34878D82A}">
                    <a16:rowId xmlns:a16="http://schemas.microsoft.com/office/drawing/2014/main" val="10003"/>
                  </a:ext>
                </a:extLst>
              </a:tr>
            </a:tbl>
          </a:graphicData>
        </a:graphic>
      </p:graphicFrame>
      <p:graphicFrame>
        <p:nvGraphicFramePr>
          <p:cNvPr id="9" name="表 8"/>
          <p:cNvGraphicFramePr>
            <a:graphicFrameLocks noGrp="1"/>
          </p:cNvGraphicFramePr>
          <p:nvPr>
            <p:extLst>
              <p:ext uri="{D42A27DB-BD31-4B8C-83A1-F6EECF244321}">
                <p14:modId xmlns:p14="http://schemas.microsoft.com/office/powerpoint/2010/main" val="2308037350"/>
              </p:ext>
            </p:extLst>
          </p:nvPr>
        </p:nvGraphicFramePr>
        <p:xfrm>
          <a:off x="934618" y="3638957"/>
          <a:ext cx="7950301" cy="1130104"/>
        </p:xfrm>
        <a:graphic>
          <a:graphicData uri="http://schemas.openxmlformats.org/drawingml/2006/table">
            <a:tbl>
              <a:tblPr firstRow="1" bandRow="1">
                <a:tableStyleId>{3B4B98B0-60AC-42C2-AFA5-B58CD77FA1E5}</a:tableStyleId>
              </a:tblPr>
              <a:tblGrid>
                <a:gridCol w="5526148">
                  <a:extLst>
                    <a:ext uri="{9D8B030D-6E8A-4147-A177-3AD203B41FA5}">
                      <a16:colId xmlns:a16="http://schemas.microsoft.com/office/drawing/2014/main" val="20000"/>
                    </a:ext>
                  </a:extLst>
                </a:gridCol>
                <a:gridCol w="1240799">
                  <a:extLst>
                    <a:ext uri="{9D8B030D-6E8A-4147-A177-3AD203B41FA5}">
                      <a16:colId xmlns:a16="http://schemas.microsoft.com/office/drawing/2014/main" val="20001"/>
                    </a:ext>
                  </a:extLst>
                </a:gridCol>
                <a:gridCol w="1183354">
                  <a:extLst>
                    <a:ext uri="{9D8B030D-6E8A-4147-A177-3AD203B41FA5}">
                      <a16:colId xmlns:a16="http://schemas.microsoft.com/office/drawing/2014/main" val="20002"/>
                    </a:ext>
                  </a:extLst>
                </a:gridCol>
              </a:tblGrid>
              <a:tr h="281354">
                <a:tc>
                  <a:txBody>
                    <a:bodyPr/>
                    <a:lstStyle/>
                    <a:p>
                      <a:pPr algn="ctr"/>
                      <a:r>
                        <a:rPr kumimoji="1" lang="ja-JP" altLang="en-US" sz="1300" dirty="0"/>
                        <a:t>処置名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nchor="ctr" anchorCtr="1"/>
                </a:tc>
                <a:tc>
                  <a:txBody>
                    <a:bodyPr/>
                    <a:lstStyle/>
                    <a:p>
                      <a:pPr algn="ctr"/>
                      <a:r>
                        <a:rPr kumimoji="1" lang="ja-JP" altLang="en-US" sz="1300" dirty="0"/>
                        <a:t>現行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dirty="0"/>
                        <a:t>改定後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0"/>
                  </a:ext>
                </a:extLst>
              </a:tr>
              <a:tr h="281354">
                <a:tc>
                  <a:txBody>
                    <a:bodyPr/>
                    <a:lstStyle/>
                    <a:p>
                      <a:r>
                        <a:rPr kumimoji="1" lang="ja-JP" altLang="en-US" sz="1300" dirty="0"/>
                        <a:t>頸椎、胸椎又は腰椎穿刺</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264</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317</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1"/>
                  </a:ext>
                </a:extLst>
              </a:tr>
              <a:tr h="281354">
                <a:tc>
                  <a:txBody>
                    <a:bodyPr/>
                    <a:lstStyle/>
                    <a:p>
                      <a:r>
                        <a:rPr kumimoji="1" lang="ja-JP" altLang="en-US" sz="1300" dirty="0"/>
                        <a:t>体表面ペーシング法又は食道ペーシング法（１日につき）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400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480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2"/>
                  </a:ext>
                </a:extLst>
              </a:tr>
              <a:tr h="281354">
                <a:tc>
                  <a:txBody>
                    <a:bodyPr/>
                    <a:lstStyle/>
                    <a:p>
                      <a:r>
                        <a:rPr kumimoji="1" lang="ja-JP" altLang="en-US" sz="1300" dirty="0"/>
                        <a:t>胃洗浄</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250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300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3"/>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888557584"/>
              </p:ext>
            </p:extLst>
          </p:nvPr>
        </p:nvGraphicFramePr>
        <p:xfrm>
          <a:off x="976825" y="5259440"/>
          <a:ext cx="7950300" cy="1130104"/>
        </p:xfrm>
        <a:graphic>
          <a:graphicData uri="http://schemas.openxmlformats.org/drawingml/2006/table">
            <a:tbl>
              <a:tblPr firstRow="1" bandRow="1">
                <a:tableStyleId>{3B4B98B0-60AC-42C2-AFA5-B58CD77FA1E5}</a:tableStyleId>
              </a:tblPr>
              <a:tblGrid>
                <a:gridCol w="5530010">
                  <a:extLst>
                    <a:ext uri="{9D8B030D-6E8A-4147-A177-3AD203B41FA5}">
                      <a16:colId xmlns:a16="http://schemas.microsoft.com/office/drawing/2014/main" val="20000"/>
                    </a:ext>
                  </a:extLst>
                </a:gridCol>
                <a:gridCol w="1229234">
                  <a:extLst>
                    <a:ext uri="{9D8B030D-6E8A-4147-A177-3AD203B41FA5}">
                      <a16:colId xmlns:a16="http://schemas.microsoft.com/office/drawing/2014/main" val="20001"/>
                    </a:ext>
                  </a:extLst>
                </a:gridCol>
                <a:gridCol w="1191056">
                  <a:extLst>
                    <a:ext uri="{9D8B030D-6E8A-4147-A177-3AD203B41FA5}">
                      <a16:colId xmlns:a16="http://schemas.microsoft.com/office/drawing/2014/main" val="20002"/>
                    </a:ext>
                  </a:extLst>
                </a:gridCol>
              </a:tblGrid>
              <a:tr h="281354">
                <a:tc>
                  <a:txBody>
                    <a:bodyPr/>
                    <a:lstStyle/>
                    <a:p>
                      <a:pPr algn="ctr"/>
                      <a:r>
                        <a:rPr kumimoji="1" lang="ja-JP" altLang="en-US" sz="1300" dirty="0"/>
                        <a:t>手術名</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dirty="0"/>
                        <a:t>現行</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ja-JP" altLang="en-US" sz="1300" b="1" dirty="0">
                          <a:solidFill>
                            <a:schemeClr val="tx1"/>
                          </a:solidFill>
                        </a:rPr>
                        <a:t>改定後</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0"/>
                  </a:ext>
                </a:extLst>
              </a:tr>
              <a:tr h="281354">
                <a:tc>
                  <a:txBody>
                    <a:bodyPr/>
                    <a:lstStyle/>
                    <a:p>
                      <a:r>
                        <a:rPr kumimoji="1" lang="ja-JP" altLang="en-US" sz="1300" dirty="0"/>
                        <a:t>皮膚切開術　「１」　長径</a:t>
                      </a:r>
                      <a:r>
                        <a:rPr kumimoji="1" lang="en-US" altLang="ja-JP" sz="1300" dirty="0"/>
                        <a:t>10</a:t>
                      </a:r>
                      <a:r>
                        <a:rPr kumimoji="1" lang="ja-JP" altLang="en-US" sz="1300" dirty="0"/>
                        <a:t>センチメートル未満</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470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570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1"/>
                  </a:ext>
                </a:extLst>
              </a:tr>
              <a:tr h="281354">
                <a:tc>
                  <a:txBody>
                    <a:bodyPr/>
                    <a:lstStyle/>
                    <a:p>
                      <a:r>
                        <a:rPr kumimoji="1" lang="ja-JP" altLang="en-US" sz="1300" dirty="0"/>
                        <a:t>鼓膜切開術</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690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830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2"/>
                  </a:ext>
                </a:extLst>
              </a:tr>
              <a:tr h="281354">
                <a:tc>
                  <a:txBody>
                    <a:bodyPr/>
                    <a:lstStyle/>
                    <a:p>
                      <a:r>
                        <a:rPr kumimoji="1" lang="ja-JP" altLang="en-US" sz="1300" dirty="0"/>
                        <a:t>乳腺腫瘍摘出術　「１」　長径５センチメートル未満</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dirty="0"/>
                        <a:t>2,660</a:t>
                      </a:r>
                      <a:r>
                        <a:rPr kumimoji="1" lang="ja-JP" altLang="en-US" sz="1300" dirty="0"/>
                        <a:t>点</a:t>
                      </a:r>
                      <a:endParaRPr kumimoji="1" lang="ja-JP" altLang="en-US" sz="1300" dirty="0">
                        <a:latin typeface="ＭＳ Ｐゴシック" panose="020B0600070205080204" pitchFamily="50" charset="-128"/>
                        <a:ea typeface="ＭＳ Ｐゴシック" panose="020B0600070205080204" pitchFamily="50" charset="-128"/>
                      </a:endParaRPr>
                    </a:p>
                  </a:txBody>
                  <a:tcPr marL="84406" marR="84406" marT="42203" marB="42203"/>
                </a:tc>
                <a:tc>
                  <a:txBody>
                    <a:bodyPr/>
                    <a:lstStyle/>
                    <a:p>
                      <a:pPr algn="ctr"/>
                      <a:r>
                        <a:rPr kumimoji="1" lang="en-US" altLang="ja-JP" sz="1300" b="1" u="sng" dirty="0">
                          <a:solidFill>
                            <a:srgbClr val="0070C0"/>
                          </a:solidFill>
                        </a:rPr>
                        <a:t>3,190</a:t>
                      </a:r>
                      <a:r>
                        <a:rPr kumimoji="1" lang="ja-JP" altLang="en-US" sz="1300" b="1" u="sng" dirty="0">
                          <a:solidFill>
                            <a:srgbClr val="0070C0"/>
                          </a:solidFill>
                        </a:rPr>
                        <a:t>点</a:t>
                      </a:r>
                      <a:endParaRPr kumimoji="1" lang="ja-JP" altLang="en-US" sz="1300" b="1" u="sng"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tc>
                <a:extLst>
                  <a:ext uri="{0D108BD9-81ED-4DB2-BD59-A6C34878D82A}">
                    <a16:rowId xmlns:a16="http://schemas.microsoft.com/office/drawing/2014/main" val="10003"/>
                  </a:ext>
                </a:extLst>
              </a:tr>
            </a:tbl>
          </a:graphicData>
        </a:graphic>
      </p:graphicFrame>
      <p:sp>
        <p:nvSpPr>
          <p:cNvPr id="11" name="Rectangle 2">
            <a:extLst>
              <a:ext uri="{FF2B5EF4-FFF2-40B4-BE49-F238E27FC236}">
                <a16:creationId xmlns:a16="http://schemas.microsoft.com/office/drawing/2014/main" id="{A78EB733-F181-461F-A5EE-68CAFA7B5645}"/>
              </a:ext>
            </a:extLst>
          </p:cNvPr>
          <p:cNvSpPr>
            <a:spLocks noChangeArrowheads="1"/>
          </p:cNvSpPr>
          <p:nvPr/>
        </p:nvSpPr>
        <p:spPr bwMode="auto">
          <a:xfrm>
            <a:off x="189265" y="11628"/>
            <a:ext cx="9517327" cy="459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（モノから人へ）</a:t>
            </a:r>
          </a:p>
        </p:txBody>
      </p:sp>
      <p:sp>
        <p:nvSpPr>
          <p:cNvPr id="12" name="Rectangle 36">
            <a:extLst>
              <a:ext uri="{FF2B5EF4-FFF2-40B4-BE49-F238E27FC236}">
                <a16:creationId xmlns:a16="http://schemas.microsoft.com/office/drawing/2014/main" id="{E7CEABA2-8A54-469F-B1B4-45AED0047F1A}"/>
              </a:ext>
            </a:extLst>
          </p:cNvPr>
          <p:cNvSpPr>
            <a:spLocks noChangeArrowheads="1"/>
          </p:cNvSpPr>
          <p:nvPr/>
        </p:nvSpPr>
        <p:spPr bwMode="auto">
          <a:xfrm>
            <a:off x="189265" y="500582"/>
            <a:ext cx="5274940"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外保連試案等を活用した技術料の見直し</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7740903F-20F9-4EC9-9298-07A97C833FA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9793170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txBox="1">
            <a:spLocks noChangeArrowheads="1"/>
          </p:cNvSpPr>
          <p:nvPr/>
        </p:nvSpPr>
        <p:spPr>
          <a:xfrm>
            <a:off x="87125" y="46065"/>
            <a:ext cx="9731875"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医療技術の保険導入①</a:t>
            </a:r>
            <a:endParaRPr kumimoji="1" lang="en-US" altLang="ja-JP" sz="2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pic>
        <p:nvPicPr>
          <p:cNvPr id="6" name="Picture 12" descr="C:\Users\kc\AppData\Local\Microsoft\Windows\Temporary Internet Files\Content.IE5\E01DJKBA\MC900287106[1].wmf">
            <a:extLst>
              <a:ext uri="{FF2B5EF4-FFF2-40B4-BE49-F238E27FC236}">
                <a16:creationId xmlns:a16="http://schemas.microsoft.com/office/drawing/2014/main" id="{A29266C6-5457-4450-8E9C-9A05DFE7596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7">
            <a:extLst>
              <a:ext uri="{FF2B5EF4-FFF2-40B4-BE49-F238E27FC236}">
                <a16:creationId xmlns:a16="http://schemas.microsoft.com/office/drawing/2014/main" id="{05DAAC3A-EAE3-41F3-9617-A97516EF23DB}"/>
              </a:ext>
            </a:extLst>
          </p:cNvPr>
          <p:cNvSpPr>
            <a:spLocks noChangeArrowheads="1"/>
          </p:cNvSpPr>
          <p:nvPr/>
        </p:nvSpPr>
        <p:spPr bwMode="auto">
          <a:xfrm>
            <a:off x="147904" y="764704"/>
            <a:ext cx="9557624" cy="5904656"/>
          </a:xfrm>
          <a:prstGeom prst="rect">
            <a:avLst/>
          </a:prstGeom>
          <a:solidFill>
            <a:sysClr val="window" lastClr="FFFFFF">
              <a:lumMod val="95000"/>
              <a:alpha val="50000"/>
            </a:sysClr>
          </a:solidFill>
          <a:ln w="9525">
            <a:solidFill>
              <a:sysClr val="windowText" lastClr="000000"/>
            </a:solidFill>
            <a:miter lim="800000"/>
            <a:headEnd/>
            <a:tailEnd/>
          </a:ln>
        </p:spPr>
        <p:txBody>
          <a:bodyPr tIns="180000"/>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itchFamily="50" charset="-128"/>
              </a:rPr>
              <a:t>　</a:t>
            </a:r>
            <a:endParaRPr kumimoji="0" lang="en-US" altLang="ja-JP" sz="2000" b="0" i="0" u="none" strike="noStrike" kern="0" cap="none" spc="0" normalizeH="0" baseline="0" noProof="0" dirty="0">
              <a:ln>
                <a:noFill/>
              </a:ln>
              <a:solidFill>
                <a:prstClr val="black"/>
              </a:solidFill>
              <a:effectLst/>
              <a:uLnTx/>
              <a:uFillTx/>
              <a:latin typeface="ＭＳ Ｐゴシック" pitchFamily="50" charset="-128"/>
            </a:endParaRPr>
          </a:p>
        </p:txBody>
      </p:sp>
      <p:sp>
        <p:nvSpPr>
          <p:cNvPr id="8" name="Rectangle 36">
            <a:extLst>
              <a:ext uri="{FF2B5EF4-FFF2-40B4-BE49-F238E27FC236}">
                <a16:creationId xmlns:a16="http://schemas.microsoft.com/office/drawing/2014/main" id="{F2C2C6C7-FE1B-4967-80BA-F6222E3D35B1}"/>
              </a:ext>
            </a:extLst>
          </p:cNvPr>
          <p:cNvSpPr>
            <a:spLocks noChangeArrowheads="1"/>
          </p:cNvSpPr>
          <p:nvPr/>
        </p:nvSpPr>
        <p:spPr bwMode="auto">
          <a:xfrm>
            <a:off x="113815" y="531275"/>
            <a:ext cx="354093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新たに保険適用された検査</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9" name="コンテンツ プレースホルダー 3">
            <a:extLst>
              <a:ext uri="{FF2B5EF4-FFF2-40B4-BE49-F238E27FC236}">
                <a16:creationId xmlns:a16="http://schemas.microsoft.com/office/drawing/2014/main" id="{220EB9BC-D0B0-468C-A3FF-9CC4F870770A}"/>
              </a:ext>
            </a:extLst>
          </p:cNvPr>
          <p:cNvGraphicFramePr>
            <a:graphicFrameLocks/>
          </p:cNvGraphicFramePr>
          <p:nvPr>
            <p:extLst>
              <p:ext uri="{D42A27DB-BD31-4B8C-83A1-F6EECF244321}">
                <p14:modId xmlns:p14="http://schemas.microsoft.com/office/powerpoint/2010/main" val="2848394583"/>
              </p:ext>
            </p:extLst>
          </p:nvPr>
        </p:nvGraphicFramePr>
        <p:xfrm>
          <a:off x="199783" y="1110075"/>
          <a:ext cx="7991474" cy="5191348"/>
        </p:xfrm>
        <a:graphic>
          <a:graphicData uri="http://schemas.openxmlformats.org/drawingml/2006/table">
            <a:tbl>
              <a:tblPr>
                <a:tableStyleId>{E8B1032C-EA38-4F05-BA0D-38AFFFC7BED3}</a:tableStyleId>
              </a:tblPr>
              <a:tblGrid>
                <a:gridCol w="1061058">
                  <a:extLst>
                    <a:ext uri="{9D8B030D-6E8A-4147-A177-3AD203B41FA5}">
                      <a16:colId xmlns:a16="http://schemas.microsoft.com/office/drawing/2014/main" val="20000"/>
                    </a:ext>
                  </a:extLst>
                </a:gridCol>
                <a:gridCol w="2820783">
                  <a:extLst>
                    <a:ext uri="{9D8B030D-6E8A-4147-A177-3AD203B41FA5}">
                      <a16:colId xmlns:a16="http://schemas.microsoft.com/office/drawing/2014/main" val="20001"/>
                    </a:ext>
                  </a:extLst>
                </a:gridCol>
                <a:gridCol w="2820783">
                  <a:extLst>
                    <a:ext uri="{9D8B030D-6E8A-4147-A177-3AD203B41FA5}">
                      <a16:colId xmlns:a16="http://schemas.microsoft.com/office/drawing/2014/main" val="20002"/>
                    </a:ext>
                  </a:extLst>
                </a:gridCol>
                <a:gridCol w="1288850">
                  <a:extLst>
                    <a:ext uri="{9D8B030D-6E8A-4147-A177-3AD203B41FA5}">
                      <a16:colId xmlns:a16="http://schemas.microsoft.com/office/drawing/2014/main" val="20003"/>
                    </a:ext>
                  </a:extLst>
                </a:gridCol>
              </a:tblGrid>
              <a:tr h="26224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37312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solidFill>
                            <a:schemeClr val="tx1"/>
                          </a:solidFill>
                          <a:effectLst/>
                          <a:latin typeface="+mn-lt"/>
                          <a:ea typeface="+mn-ea"/>
                          <a:cs typeface="+mn-cs"/>
                        </a:rPr>
                        <a:t>D006-</a:t>
                      </a:r>
                      <a:r>
                        <a:rPr kumimoji="1" lang="en-US" sz="1400" b="1" u="none" strike="noStrike" kern="1200" dirty="0">
                          <a:solidFill>
                            <a:schemeClr val="tx1"/>
                          </a:solidFill>
                          <a:effectLst/>
                          <a:latin typeface="+mn-lt"/>
                          <a:ea typeface="+mn-ea"/>
                          <a:cs typeface="+mn-cs"/>
                        </a:rPr>
                        <a:t>20</a:t>
                      </a:r>
                    </a:p>
                  </a:txBody>
                  <a:tcPr marL="0" marR="0" marT="0" marB="0" anchor="ctr">
                    <a:solidFill>
                      <a:srgbClr val="D5E3CF"/>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角膜ジストロフィー遺伝子検査 </a:t>
                      </a:r>
                    </a:p>
                  </a:txBody>
                  <a:tcPr marL="9525" marR="9525" marT="9525" marB="0" anchor="ctr">
                    <a:solidFill>
                      <a:srgbClr val="D5E3CF"/>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1,200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1"/>
                  </a:ext>
                </a:extLst>
              </a:tr>
              <a:tr h="687358">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a:solidFill>
                            <a:schemeClr val="tx1"/>
                          </a:solidFill>
                          <a:effectLst/>
                          <a:latin typeface="+mn-lt"/>
                          <a:ea typeface="+mn-ea"/>
                          <a:cs typeface="+mn-cs"/>
                        </a:rPr>
                        <a:t>D006-</a:t>
                      </a:r>
                      <a:r>
                        <a:rPr kumimoji="1" lang="en-US" sz="1400" b="1" u="none" strike="noStrike" kern="1200">
                          <a:solidFill>
                            <a:schemeClr val="tx1"/>
                          </a:solidFill>
                          <a:effectLst/>
                          <a:latin typeface="+mn-lt"/>
                          <a:ea typeface="+mn-ea"/>
                          <a:cs typeface="+mn-cs"/>
                        </a:rPr>
                        <a:t>21</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血液粘弾性検査（一連につき）</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600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2"/>
                  </a:ext>
                </a:extLst>
              </a:tr>
              <a:tr h="229120">
                <a:tc rowSpan="2">
                  <a:txBody>
                    <a:bodyPr/>
                    <a:lstStyle/>
                    <a:p>
                      <a:pPr algn="ctr" fontAlgn="ctr"/>
                      <a:r>
                        <a:rPr kumimoji="1" lang="en-US" altLang="ja-JP" sz="1400" b="1" u="none" strike="noStrike" kern="1200" dirty="0">
                          <a:solidFill>
                            <a:schemeClr val="tx1"/>
                          </a:solidFill>
                          <a:effectLst/>
                          <a:latin typeface="+mn-lt"/>
                          <a:ea typeface="+mn-ea"/>
                          <a:cs typeface="+mn-cs"/>
                        </a:rPr>
                        <a:t>D019</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rowSpan="2">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細菌薬剤感受性検査</a:t>
                      </a:r>
                    </a:p>
                    <a:p>
                      <a:pPr algn="l" fontAlgn="ctr"/>
                      <a:endParaRPr kumimoji="1" lang="zh-TW" altLang="en-US" sz="1400" b="1" u="none" strike="noStrike" kern="1200" dirty="0">
                        <a:effectLst/>
                        <a:latin typeface="ＭＳ Ｐゴシック" panose="020B0600070205080204" pitchFamily="50" charset="-128"/>
                        <a:ea typeface="ＭＳ Ｐゴシック" panose="020B0600070205080204" pitchFamily="50" charset="-128"/>
                      </a:endParaRPr>
                    </a:p>
                  </a:txBody>
                  <a:tcPr marL="0" marR="0" marT="0"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４　薬剤耐性菌検出 </a:t>
                      </a:r>
                    </a:p>
                  </a:txBody>
                  <a:tcPr marL="0" marR="0" marT="0"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3"/>
                  </a:ext>
                </a:extLst>
              </a:tr>
              <a:tr h="2291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solidFill>
                            <a:schemeClr val="tx1"/>
                          </a:solidFill>
                          <a:effectLst/>
                          <a:latin typeface="ＭＳ Ｐゴシック" panose="020B0600070205080204" pitchFamily="50" charset="-128"/>
                          <a:ea typeface="+mn-ea"/>
                          <a:cs typeface="+mn-cs"/>
                        </a:rPr>
                        <a:t>５　抗菌薬併用効果スクリーニング</a:t>
                      </a:r>
                    </a:p>
                  </a:txBody>
                  <a:tcPr marL="0" marR="0" marT="0"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150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4"/>
                  </a:ext>
                </a:extLst>
              </a:tr>
              <a:tr h="229120">
                <a:tc rowSpan="2">
                  <a:txBody>
                    <a:bodyPr/>
                    <a:lstStyle/>
                    <a:p>
                      <a:pPr algn="ctr" fontAlgn="ctr"/>
                      <a:r>
                        <a:rPr kumimoji="1" lang="en-US" altLang="ja-JP" sz="1400" b="1" u="none" strike="noStrike" kern="1200" dirty="0">
                          <a:solidFill>
                            <a:schemeClr val="tx1"/>
                          </a:solidFill>
                          <a:effectLst/>
                          <a:latin typeface="+mn-lt"/>
                          <a:ea typeface="+mn-ea"/>
                          <a:cs typeface="+mn-cs"/>
                        </a:rPr>
                        <a:t>D026</a:t>
                      </a:r>
                      <a:r>
                        <a:rPr kumimoji="1" lang="en-US" sz="1400" b="1" u="none" strike="noStrike" kern="1200" dirty="0">
                          <a:solidFill>
                            <a:schemeClr val="tx1"/>
                          </a:solidFill>
                          <a:effectLst/>
                          <a:latin typeface="+mn-lt"/>
                          <a:ea typeface="+mn-ea"/>
                          <a:cs typeface="+mn-cs"/>
                        </a:rPr>
                        <a:t>　</a:t>
                      </a:r>
                    </a:p>
                  </a:txBody>
                  <a:tcPr marL="9525" marR="9525" marT="9525" marB="0" anchor="ctr">
                    <a:solidFill>
                      <a:srgbClr val="EBF1E9"/>
                    </a:solidFill>
                  </a:tcPr>
                </a:tc>
                <a:tc rowSpan="2">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mn-ea"/>
                          <a:cs typeface="+mn-cs"/>
                        </a:rPr>
                        <a:t>２　遺伝子関連・染色体検査判断料</a:t>
                      </a:r>
                    </a:p>
                  </a:txBody>
                  <a:tcPr marL="0" marR="0" marT="0" marB="0" anchor="ctr">
                    <a:solidFill>
                      <a:srgbClr val="EBF1E9"/>
                    </a:solidFill>
                  </a:tcPr>
                </a:tc>
                <a:tc>
                  <a:txBody>
                    <a:bodyPr/>
                    <a:lstStyle/>
                    <a:p>
                      <a:pPr algn="ctr" fontAlgn="ctr"/>
                      <a:r>
                        <a:rPr kumimoji="1" lang="en-US" altLang="ja-JP" sz="1800" b="0" u="sng" strike="noStrike" kern="1200" dirty="0">
                          <a:solidFill>
                            <a:schemeClr val="tx1"/>
                          </a:solidFill>
                          <a:effectLst/>
                          <a:latin typeface="+mn-lt"/>
                          <a:ea typeface="+mn-ea"/>
                          <a:cs typeface="+mn-cs"/>
                        </a:rPr>
                        <a:t>100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5"/>
                  </a:ext>
                </a:extLst>
              </a:tr>
              <a:tr h="22912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solidFill>
                            <a:schemeClr val="tx1"/>
                          </a:solidFill>
                          <a:effectLst/>
                          <a:latin typeface="ＭＳ Ｐゴシック" panose="020B0600070205080204" pitchFamily="50" charset="-128"/>
                          <a:ea typeface="+mn-ea"/>
                          <a:cs typeface="+mn-cs"/>
                        </a:rPr>
                        <a:t>注７　遺伝性腫瘍カウンセリング加算</a:t>
                      </a:r>
                    </a:p>
                  </a:txBody>
                  <a:tcPr marL="0" marR="0" marT="0" marB="0" anchor="ctr">
                    <a:solidFill>
                      <a:srgbClr val="EBF1E9"/>
                    </a:solidFill>
                  </a:tcPr>
                </a:tc>
                <a:tc>
                  <a:txBody>
                    <a:bodyPr/>
                    <a:lstStyle/>
                    <a:p>
                      <a:pPr algn="ctr" fontAlgn="ctr"/>
                      <a:r>
                        <a:rPr kumimoji="1" lang="en-US" altLang="ja-JP" sz="1800" b="0" u="sng" strike="noStrike" kern="1200" dirty="0">
                          <a:solidFill>
                            <a:schemeClr val="tx1"/>
                          </a:solidFill>
                          <a:effectLst/>
                          <a:latin typeface="+mn-lt"/>
                          <a:ea typeface="+mn-ea"/>
                          <a:cs typeface="+mn-cs"/>
                        </a:rPr>
                        <a:t>1,000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6"/>
                  </a:ext>
                </a:extLst>
              </a:tr>
              <a:tr h="746256">
                <a:tc>
                  <a:txBody>
                    <a:bodyPr/>
                    <a:lstStyle/>
                    <a:p>
                      <a:pPr algn="ctr" fontAlgn="ctr"/>
                      <a:r>
                        <a:rPr kumimoji="1" lang="en-US" altLang="ja-JP" sz="1400" b="1" u="none" strike="noStrike" kern="1200" dirty="0">
                          <a:solidFill>
                            <a:schemeClr val="tx1"/>
                          </a:solidFill>
                          <a:effectLst/>
                          <a:latin typeface="+mn-lt"/>
                          <a:ea typeface="+mn-ea"/>
                          <a:cs typeface="+mn-cs"/>
                        </a:rPr>
                        <a:t>D239</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筋電図検査	</a:t>
                      </a:r>
                    </a:p>
                  </a:txBody>
                  <a:tcPr marL="9525" marR="9525" marT="9525" marB="0" anchor="ctr">
                    <a:solidFill>
                      <a:srgbClr val="D5E3CF"/>
                    </a:solidFill>
                  </a:tcPr>
                </a:tc>
                <a:tc>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４　単線維筋電図（一連につき）</a:t>
                      </a:r>
                    </a:p>
                  </a:txBody>
                  <a:tcPr marL="9525" marR="9525" marT="9525" marB="0" anchor="ctr">
                    <a:solidFill>
                      <a:srgbClr val="D5E3CF"/>
                    </a:solidFill>
                  </a:tcPr>
                </a:tc>
                <a:tc>
                  <a:txBody>
                    <a:bodyPr/>
                    <a:lstStyle/>
                    <a:p>
                      <a:pPr algn="ctr" fontAlgn="ctr"/>
                      <a:r>
                        <a:rPr kumimoji="1" lang="en-US" altLang="ja-JP" sz="1800" b="0" u="sng" strike="noStrike" kern="1200" dirty="0">
                          <a:solidFill>
                            <a:schemeClr val="tx1"/>
                          </a:solidFill>
                          <a:effectLst/>
                          <a:latin typeface="+mn-lt"/>
                          <a:ea typeface="+mn-ea"/>
                          <a:cs typeface="+mn-cs"/>
                        </a:rPr>
                        <a:t>1,500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7"/>
                  </a:ext>
                </a:extLst>
              </a:tr>
              <a:tr h="490349">
                <a:tc>
                  <a:txBody>
                    <a:bodyPr/>
                    <a:lstStyle/>
                    <a:p>
                      <a:pPr algn="ctr" fontAlgn="ctr"/>
                      <a:r>
                        <a:rPr kumimoji="1" lang="en-US" altLang="ja-JP" sz="1400" b="1" u="none" strike="noStrike" kern="1200" dirty="0">
                          <a:solidFill>
                            <a:schemeClr val="tx1"/>
                          </a:solidFill>
                          <a:effectLst/>
                          <a:latin typeface="+mn-lt"/>
                          <a:ea typeface="+mn-ea"/>
                          <a:cs typeface="+mn-cs"/>
                        </a:rPr>
                        <a:t>D258-3</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EBF1E9"/>
                    </a:solidFill>
                  </a:tcPr>
                </a:tc>
                <a:tc gridSpan="2">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黄斑局所網膜電図、全視野精密網膜電図</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800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08"/>
                  </a:ext>
                </a:extLst>
              </a:tr>
              <a:tr h="559695">
                <a:tc>
                  <a:txBody>
                    <a:bodyPr/>
                    <a:lstStyle/>
                    <a:p>
                      <a:pPr algn="ctr" fontAlgn="ctr"/>
                      <a:r>
                        <a:rPr kumimoji="1" lang="en-US" altLang="ja-JP" sz="1400" b="1" u="none" strike="noStrike" kern="1200" dirty="0">
                          <a:solidFill>
                            <a:schemeClr val="tx1"/>
                          </a:solidFill>
                          <a:effectLst/>
                          <a:latin typeface="+mn-lt"/>
                          <a:ea typeface="+mn-ea"/>
                          <a:cs typeface="+mn-cs"/>
                        </a:rPr>
                        <a:t>D312-2</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回腸嚢</a:t>
                      </a:r>
                      <a:r>
                        <a:rPr kumimoji="1" lang="en-US" altLang="ja-JP"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のう</a:t>
                      </a:r>
                      <a:r>
                        <a:rPr kumimoji="1" lang="en-US" altLang="ja-JP"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ファイバースコピー</a:t>
                      </a:r>
                    </a:p>
                  </a:txBody>
                  <a:tcPr marL="9525" marR="9525" marT="9525" marB="0" anchor="ctr">
                    <a:solidFill>
                      <a:srgbClr val="D5E3CF"/>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550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09"/>
                  </a:ext>
                </a:extLst>
              </a:tr>
              <a:tr h="468467">
                <a:tc>
                  <a:txBody>
                    <a:bodyPr/>
                    <a:lstStyle/>
                    <a:p>
                      <a:pPr algn="ctr" fontAlgn="ctr"/>
                      <a:r>
                        <a:rPr kumimoji="1" lang="en-US" altLang="ja-JP" sz="1400" b="1" u="none" strike="noStrike" kern="1200" dirty="0">
                          <a:solidFill>
                            <a:schemeClr val="tx1"/>
                          </a:solidFill>
                          <a:effectLst/>
                          <a:latin typeface="+mn-lt"/>
                          <a:ea typeface="+mn-ea"/>
                          <a:cs typeface="+mn-cs"/>
                        </a:rPr>
                        <a:t>D415-4</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EBF1E9"/>
                    </a:solidFill>
                  </a:tcPr>
                </a:tc>
                <a:tc gridSpan="2">
                  <a:txBody>
                    <a:bodyPr/>
                    <a:lstStyle/>
                    <a:p>
                      <a:pPr algn="l" fontAlgn="ctr"/>
                      <a:r>
                        <a:rPr kumimoji="1" lang="ja-JP"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経気管肺生検法（仮想気管支鏡を用いた場合）</a:t>
                      </a:r>
                    </a:p>
                  </a:txBody>
                  <a:tcPr marL="9525" marR="9525" marT="9525" marB="0" anchor="ctr">
                    <a:solidFill>
                      <a:srgbClr val="EBF1E9"/>
                    </a:solidFill>
                  </a:tcPr>
                </a:tc>
                <a:tc hMerge="1">
                  <a:txBody>
                    <a:bodyPr/>
                    <a:lstStyle/>
                    <a:p>
                      <a:endParaRPr kumimoji="1" lang="ja-JP" altLang="en-US"/>
                    </a:p>
                  </a:txBody>
                  <a:tcPr/>
                </a:tc>
                <a:tc>
                  <a:txBody>
                    <a:bodyPr/>
                    <a:lstStyle/>
                    <a:p>
                      <a:pPr algn="ctr" fontAlgn="ctr"/>
                      <a:r>
                        <a:rPr kumimoji="1" lang="en-US" altLang="ja-JP" sz="1800" b="0" u="sng" strike="noStrike" kern="1200" dirty="0">
                          <a:solidFill>
                            <a:schemeClr val="tx1"/>
                          </a:solidFill>
                          <a:effectLst/>
                          <a:latin typeface="+mn-lt"/>
                          <a:ea typeface="+mn-ea"/>
                          <a:cs typeface="+mn-cs"/>
                        </a:rPr>
                        <a:t>5,000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EBF1E9"/>
                    </a:solidFill>
                  </a:tcPr>
                </a:tc>
                <a:extLst>
                  <a:ext uri="{0D108BD9-81ED-4DB2-BD59-A6C34878D82A}">
                    <a16:rowId xmlns:a16="http://schemas.microsoft.com/office/drawing/2014/main" val="10010"/>
                  </a:ext>
                </a:extLst>
              </a:tr>
              <a:tr h="468467">
                <a:tc>
                  <a:txBody>
                    <a:bodyPr/>
                    <a:lstStyle/>
                    <a:p>
                      <a:pPr algn="ctr" fontAlgn="ctr"/>
                      <a:r>
                        <a:rPr kumimoji="1" lang="en-US" altLang="ja-JP" sz="1400" b="1" u="none" strike="noStrike" kern="1200" dirty="0">
                          <a:solidFill>
                            <a:schemeClr val="tx1"/>
                          </a:solidFill>
                          <a:effectLst/>
                          <a:latin typeface="+mn-lt"/>
                          <a:ea typeface="+mn-ea"/>
                          <a:cs typeface="+mn-cs"/>
                        </a:rPr>
                        <a:t>D415-5</a:t>
                      </a:r>
                      <a:endParaRPr kumimoji="1" lang="en-US" sz="1400" b="1" u="none" strike="noStrike" kern="1200" dirty="0">
                        <a:solidFill>
                          <a:schemeClr val="tx1"/>
                        </a:solidFill>
                        <a:effectLst/>
                        <a:latin typeface="+mn-lt"/>
                        <a:ea typeface="+mn-ea"/>
                        <a:cs typeface="+mn-cs"/>
                      </a:endParaRPr>
                    </a:p>
                  </a:txBody>
                  <a:tcPr marL="9525" marR="9525" marT="9525" marB="0" anchor="ctr">
                    <a:solidFill>
                      <a:srgbClr val="D5E3CF"/>
                    </a:solidFill>
                  </a:tcPr>
                </a:tc>
                <a:tc gridSpan="2">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経気管支凍結生検法</a:t>
                      </a:r>
                    </a:p>
                  </a:txBody>
                  <a:tcPr marL="0" marR="0" marT="0" marB="0" anchor="ctr">
                    <a:solidFill>
                      <a:srgbClr val="D5E3CF"/>
                    </a:solidFill>
                  </a:tcPr>
                </a:tc>
                <a:tc hMerge="1">
                  <a:txBody>
                    <a:bodyPr/>
                    <a:lstStyle/>
                    <a:p>
                      <a:endParaRPr kumimoji="1" lang="ja-JP" altLang="en-US" dirty="0"/>
                    </a:p>
                  </a:txBody>
                  <a:tcPr/>
                </a:tc>
                <a:tc>
                  <a:txBody>
                    <a:bodyPr/>
                    <a:lstStyle/>
                    <a:p>
                      <a:pPr algn="ctr" fontAlgn="ctr"/>
                      <a:r>
                        <a:rPr kumimoji="1" lang="en-US" altLang="ja-JP" sz="1800" b="0" u="sng" strike="noStrike" kern="1200" dirty="0">
                          <a:solidFill>
                            <a:schemeClr val="tx1"/>
                          </a:solidFill>
                          <a:effectLst/>
                          <a:latin typeface="+mn-lt"/>
                          <a:ea typeface="+mn-ea"/>
                          <a:cs typeface="+mn-cs"/>
                        </a:rPr>
                        <a:t>5,500</a:t>
                      </a:r>
                      <a:r>
                        <a:rPr kumimoji="1" lang="ja-JP" altLang="en-US" sz="1800" b="0" u="sng" strike="noStrike" kern="1200" dirty="0">
                          <a:solidFill>
                            <a:schemeClr val="tx1"/>
                          </a:solidFill>
                          <a:effectLst/>
                          <a:latin typeface="+mn-lt"/>
                          <a:ea typeface="+mn-ea"/>
                          <a:cs typeface="+mn-cs"/>
                        </a:rPr>
                        <a:t>点</a:t>
                      </a:r>
                    </a:p>
                  </a:txBody>
                  <a:tcPr marL="9525" marR="9525" marT="9525" marB="0" anchor="ctr">
                    <a:solidFill>
                      <a:srgbClr val="D5E3CF"/>
                    </a:solidFill>
                  </a:tcPr>
                </a:tc>
                <a:extLst>
                  <a:ext uri="{0D108BD9-81ED-4DB2-BD59-A6C34878D82A}">
                    <a16:rowId xmlns:a16="http://schemas.microsoft.com/office/drawing/2014/main" val="10011"/>
                  </a:ext>
                </a:extLst>
              </a:tr>
            </a:tbl>
          </a:graphicData>
        </a:graphic>
      </p:graphicFrame>
      <p:sp>
        <p:nvSpPr>
          <p:cNvPr id="10" name="スライド番号プレースホルダー 2">
            <a:extLst>
              <a:ext uri="{FF2B5EF4-FFF2-40B4-BE49-F238E27FC236}">
                <a16:creationId xmlns:a16="http://schemas.microsoft.com/office/drawing/2014/main" id="{404D4A39-557F-42CD-B6E1-48DA96C7559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6221785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88236" y="24727"/>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医療技術の保険導入②</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4" y="548680"/>
            <a:ext cx="3508947"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extLst>
              <p:ext uri="{D42A27DB-BD31-4B8C-83A1-F6EECF244321}">
                <p14:modId xmlns:p14="http://schemas.microsoft.com/office/powerpoint/2010/main" val="527347948"/>
              </p:ext>
            </p:extLst>
          </p:nvPr>
        </p:nvGraphicFramePr>
        <p:xfrm>
          <a:off x="344488" y="1100896"/>
          <a:ext cx="7457549" cy="4997760"/>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343395">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u="none" strike="noStrike" dirty="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K046-3</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一時的創外固定骨折</a:t>
                      </a:r>
                      <a:r>
                        <a:rPr kumimoji="1" lang="ja-JP" altLang="en-US" sz="1400" b="1" u="none" strike="noStrike" kern="1200" cap="none" spc="0" normalizeH="0" baseline="0" noProof="0" dirty="0">
                          <a:ln>
                            <a:noFill/>
                          </a:ln>
                          <a:effectLst/>
                          <a:uLnTx/>
                          <a:uFillTx/>
                          <a:latin typeface="+mn-ea"/>
                          <a:ea typeface="+mn-ea"/>
                        </a:rPr>
                        <a:t>治療</a:t>
                      </a:r>
                      <a:r>
                        <a:rPr kumimoji="1" lang="zh-TW" altLang="en-US" sz="1400" b="1" u="none" strike="noStrike" kern="1200" cap="none" spc="0" normalizeH="0" baseline="0" noProof="0" dirty="0">
                          <a:ln>
                            <a:noFill/>
                          </a:ln>
                          <a:effectLst/>
                          <a:uLnTx/>
                          <a:uFillTx/>
                          <a:latin typeface="+mn-ea"/>
                          <a:ea typeface="+mn-ea"/>
                        </a:rPr>
                        <a:t>術</a:t>
                      </a:r>
                      <a:endParaRPr kumimoji="1" lang="zh-TW" altLang="en-US" sz="1400" b="1" i="0" u="none" strike="noStrike" kern="1200" cap="none" spc="0" normalizeH="0" baseline="0" noProof="0" dirty="0">
                        <a:ln>
                          <a:noFill/>
                        </a:ln>
                        <a:solidFill>
                          <a:srgbClr val="000000"/>
                        </a:solidFill>
                        <a:effectLst/>
                        <a:uLnTx/>
                        <a:uFillTx/>
                        <a:latin typeface="+mn-ea"/>
                        <a:ea typeface="+mn-ea"/>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1"/>
                  </a:ext>
                </a:extLst>
              </a:tr>
              <a:tr h="95846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K076-2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関節鏡下関節授動</a:t>
                      </a:r>
                      <a:r>
                        <a:rPr kumimoji="1" lang="zh-TW" altLang="en-US" sz="1400" b="1" u="none" strike="noStrike" kern="1200" cap="none" spc="0" normalizeH="0" baseline="0" noProof="0" dirty="0">
                          <a:ln>
                            <a:noFill/>
                          </a:ln>
                          <a:effectLst/>
                          <a:uLnTx/>
                          <a:uFillTx/>
                        </a:rPr>
                        <a:t>術</a:t>
                      </a:r>
                      <a:endParaRPr kumimoji="1" lang="en-US" altLang="zh-TW"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肩、股、膝</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胸鎖、肘、手、足</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３　肩鎖、指（手、足）</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４６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６６０点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2"/>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K082-4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自家肋骨肋軟骨関節全置換術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９１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５００点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3"/>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K133-2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後縦靱帯骨化症手術（前方進入によるもの）</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4"/>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内視鏡下椎弓形成術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３９０点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5"/>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K142-6</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歯突起骨折骨接合</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２３</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6"/>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K142-7</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腰椎分離部修復</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２８</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43395">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K149-2</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後頭蓋窩減圧</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r h="34339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K188-2</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硬膜外腔癒着剥離術</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０００点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9"/>
                  </a:ext>
                </a:extLst>
              </a:tr>
              <a:tr h="753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K190</a:t>
                      </a:r>
                      <a:endParaRPr kumimoji="1" lang="en-US" altLang="ja-JP" sz="1400" b="1" i="0" u="none" strike="noStrike" kern="1200" cap="none" spc="0" normalizeH="0" baseline="0" noProof="0" dirty="0">
                        <a:ln>
                          <a:noFill/>
                        </a:ln>
                        <a:solidFill>
                          <a:prstClr val="black"/>
                        </a:solidFill>
                        <a:effectLst/>
                        <a:uLnTx/>
                        <a:uFillTx/>
                        <a:latin typeface="+mn-lt"/>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脊髄刺激装置植込術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脊髄刺激電極を留置した場合</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ジェネレーターを留置した場合</a:t>
                      </a:r>
                      <a:endParaRPr kumimoji="1" lang="zh-TW" altLang="en-US"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２４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u="sng" strike="noStrike" kern="1200" cap="none" spc="0" normalizeH="0" baseline="0" noProof="0" dirty="0">
                        <a:ln>
                          <a:noFill/>
                        </a:ln>
                        <a:effectLst/>
                        <a:uLnTx/>
                        <a:uFillTx/>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0"/>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450292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590465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医療技術の保険導入③</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44502" y="967697"/>
          <a:ext cx="7457549" cy="5624704"/>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K523-2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硬性内視鏡下食道異物摘出</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３６０点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K524-3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rPr>
                        <a:t>腹腔鏡下</a:t>
                      </a:r>
                      <a:r>
                        <a:rPr lang="ja-JP" altLang="en-US" sz="1400" b="1" u="none" strike="noStrike" dirty="0">
                          <a:effectLst/>
                        </a:rPr>
                        <a:t>食道憩室切除</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３９</a:t>
                      </a:r>
                      <a:r>
                        <a:rPr lang="en-US" altLang="ja-JP" sz="1400" b="1" u="sng" strike="noStrike" dirty="0">
                          <a:effectLst/>
                        </a:rPr>
                        <a:t>,</a:t>
                      </a:r>
                      <a:r>
                        <a:rPr lang="ja-JP" altLang="en-US" sz="1400" b="1" u="sng" strike="noStrike" dirty="0">
                          <a:effectLst/>
                        </a:rPr>
                        <a:t>９３０点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K529-3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縦隔</a:t>
                      </a:r>
                      <a:r>
                        <a:rPr lang="zh-TW" altLang="en-US" sz="1400" b="1" u="none" strike="noStrike" dirty="0">
                          <a:effectLst/>
                        </a:rPr>
                        <a:t>鏡下</a:t>
                      </a:r>
                      <a:r>
                        <a:rPr lang="ja-JP" altLang="en-US" sz="1400" b="1" u="none" strike="noStrike" dirty="0">
                          <a:effectLst/>
                        </a:rPr>
                        <a:t>食道悪性腫瘍手術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２４０点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3"/>
                  </a:ext>
                </a:extLst>
              </a:tr>
              <a:tr h="50405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a:t>
                      </a:r>
                      <a:r>
                        <a:rPr lang="en-US" altLang="ja-JP" sz="1400" b="1" u="none" strike="noStrike" dirty="0">
                          <a:effectLst/>
                        </a:rPr>
                        <a:t>554</a:t>
                      </a:r>
                      <a:r>
                        <a:rPr lang="en-US" sz="1400" b="1" u="none" strike="noStrike" dirty="0">
                          <a:effectLst/>
                        </a:rPr>
                        <a:t>-2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胸腔鏡下弁形成術</a:t>
                      </a:r>
                      <a:endParaRPr lang="en-US" altLang="ja-JP" sz="1400" b="1" u="none" strike="noStrike" dirty="0">
                        <a:effectLst/>
                      </a:endParaRPr>
                    </a:p>
                    <a:p>
                      <a:pPr algn="l" fontAlgn="ctr"/>
                      <a:r>
                        <a:rPr lang="ja-JP" altLang="en-US" sz="1400" b="1" u="none" strike="noStrike" dirty="0">
                          <a:effectLst/>
                        </a:rPr>
                        <a:t>１　１弁のもの</a:t>
                      </a:r>
                      <a:endParaRPr lang="en-US" altLang="ja-JP" sz="1400" b="1" u="none" strike="noStrike" dirty="0">
                        <a:effectLst/>
                      </a:endParaRPr>
                    </a:p>
                    <a:p>
                      <a:pPr algn="l" fontAlgn="ctr"/>
                      <a:r>
                        <a:rPr lang="ja-JP" altLang="en-US" sz="1400" b="1" u="none" strike="noStrike" dirty="0">
                          <a:effectLst/>
                        </a:rPr>
                        <a:t>２　２弁のもの</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１０９</a:t>
                      </a:r>
                      <a:r>
                        <a:rPr lang="en-US" altLang="ja-JP" sz="1400" b="1" u="sng" strike="noStrike" dirty="0">
                          <a:effectLst/>
                        </a:rPr>
                        <a:t>,</a:t>
                      </a:r>
                      <a:r>
                        <a:rPr lang="ja-JP" altLang="en-US" sz="1400" b="1" u="sng" strike="noStrike" dirty="0">
                          <a:effectLst/>
                        </a:rPr>
                        <a:t>８６０点</a:t>
                      </a:r>
                      <a:endParaRPr lang="en-US" altLang="ja-JP" sz="1400" b="1" u="sng" strike="noStrike" dirty="0">
                        <a:effectLst/>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１２３</a:t>
                      </a:r>
                      <a:r>
                        <a:rPr lang="en-US" altLang="ja-JP" sz="1400" b="1" u="sng" strike="noStrike" dirty="0">
                          <a:effectLst/>
                        </a:rPr>
                        <a:t>,</a:t>
                      </a:r>
                      <a:r>
                        <a:rPr lang="ja-JP" altLang="en-US" sz="1400" b="1" u="sng" strike="noStrike" dirty="0">
                          <a:effectLst/>
                        </a:rPr>
                        <a:t>１７０点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4"/>
                  </a:ext>
                </a:extLst>
              </a:tr>
              <a:tr h="584064">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K555-3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胸腔鏡下弁置換術</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１　１弁のもの</a:t>
                      </a:r>
                      <a:endParaRPr kumimoji="1" lang="en-US" altLang="ja-JP" sz="1400" b="1" u="none" strike="noStrike" kern="1200" cap="none" spc="0" normalizeH="0" baseline="0" noProof="0" dirty="0">
                        <a:ln>
                          <a:noFill/>
                        </a:ln>
                        <a:effectLst/>
                        <a:uLnTx/>
                        <a:uFillTx/>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２　２弁のもの</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１１５</a:t>
                      </a:r>
                      <a:r>
                        <a:rPr lang="en-US" altLang="ja-JP" sz="1400" b="1" u="sng" strike="noStrike" dirty="0">
                          <a:effectLst/>
                        </a:rPr>
                        <a:t>,</a:t>
                      </a:r>
                      <a:r>
                        <a:rPr lang="ja-JP" altLang="en-US" sz="1400" b="1" u="sng" strike="noStrike" dirty="0">
                          <a:effectLst/>
                        </a:rPr>
                        <a:t>５００点</a:t>
                      </a:r>
                      <a:endParaRPr lang="en-US" altLang="ja-JP" sz="1400" b="1" u="sng" strike="noStrike" dirty="0">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１３０</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K647-3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内視鏡下胃、十二指腸穿孔瘻孔閉鎖術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１０</a:t>
                      </a:r>
                      <a:r>
                        <a:rPr lang="en-US" altLang="ja-JP" sz="1400" b="1" u="sng" strike="noStrike" dirty="0">
                          <a:effectLst/>
                        </a:rPr>
                        <a:t>,</a:t>
                      </a:r>
                      <a:r>
                        <a:rPr lang="ja-JP" altLang="en-US" sz="1400" b="1" u="sng" strike="noStrike" dirty="0">
                          <a:effectLst/>
                        </a:rPr>
                        <a:t>３００点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K668-2</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バルーン閉塞下逆行性経静脈的塞栓</a:t>
                      </a:r>
                      <a:r>
                        <a:rPr kumimoji="1" lang="zh-TW" altLang="en-US" sz="1400" b="1" u="none" strike="noStrike" kern="1200" cap="none" spc="0" normalizeH="0" baseline="0" noProof="0" dirty="0">
                          <a:ln>
                            <a:noFill/>
                          </a:ln>
                          <a:effectLst/>
                          <a:uLnTx/>
                          <a:uFillTx/>
                        </a:rPr>
                        <a:t>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７１０点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K684-2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腹腔鏡下胆道閉鎖症手術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１１９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２００点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r h="31208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K700-3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腹腔鏡下膵腫瘍摘出術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３９</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9"/>
                  </a:ext>
                </a:extLst>
              </a:tr>
              <a:tr h="24275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移植用部分小腸採取術（生体）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５６</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８５０点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0"/>
                  </a:ext>
                </a:extLst>
              </a:tr>
              <a:tr h="31744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K716-4</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生体部分小腸移植術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１６４</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２４０点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1"/>
                  </a:ext>
                </a:extLst>
              </a:tr>
              <a:tr h="32012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移植用小腸採取術（死体）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６５</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１４０点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2"/>
                  </a:ext>
                </a:extLst>
              </a:tr>
              <a:tr h="3228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K716-6</a:t>
                      </a:r>
                      <a:endParaRPr kumimoji="1" lang="en-US" altLang="ja-JP" sz="1400" b="1" i="0" u="none" strike="noStrike" kern="1200" cap="none" spc="0" normalizeH="0" baseline="0" noProof="0" dirty="0">
                        <a:ln>
                          <a:noFill/>
                        </a:ln>
                        <a:solidFill>
                          <a:prstClr val="black"/>
                        </a:solidFill>
                        <a:effectLst/>
                        <a:uLnTx/>
                        <a:uFillTx/>
                        <a:latin typeface="+mn-lt"/>
                        <a:ea typeface="+mn-ea"/>
                        <a:cs typeface="+mn-cs"/>
                      </a:endParaRPr>
                    </a:p>
                  </a:txBody>
                  <a:tcPr marL="10319" marR="10319" marT="72000" marB="7200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同種死体小腸移植術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１７７</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９８０点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13"/>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179" y="1124744"/>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0256288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5"/>
            <a:ext cx="9557624" cy="3456384"/>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a:solidFill>
                  <a:schemeClr val="tx1"/>
                </a:solidFill>
                <a:latin typeface="ＭＳ Ｐゴシック" pitchFamily="50" charset="-128"/>
                <a:ea typeface="ＭＳ Ｐゴシック" pitchFamily="50" charset="-128"/>
              </a:rPr>
              <a:t>医療技術の保険導入④</a:t>
            </a:r>
            <a:endParaRPr lang="en-US" altLang="ja-JP" sz="2400" dirty="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3508946"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新規に保険導入された手術</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p:cNvSpPr txBox="1">
            <a:spLocks/>
          </p:cNvSpPr>
          <p:nvPr/>
        </p:nvSpPr>
        <p:spPr>
          <a:xfrm>
            <a:off x="7682160" y="65924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44502" y="967698"/>
          <a:ext cx="7457549" cy="3026647"/>
        </p:xfrm>
        <a:graphic>
          <a:graphicData uri="http://schemas.openxmlformats.org/drawingml/2006/table">
            <a:tbl>
              <a:tblPr firstRow="1" bandRow="1">
                <a:tableStyleId>{16D9F66E-5EB9-4882-86FB-DCBF35E3C3E4}</a:tableStyleId>
              </a:tblPr>
              <a:tblGrid>
                <a:gridCol w="1048838">
                  <a:extLst>
                    <a:ext uri="{9D8B030D-6E8A-4147-A177-3AD203B41FA5}">
                      <a16:colId xmlns:a16="http://schemas.microsoft.com/office/drawing/2014/main" val="20000"/>
                    </a:ext>
                  </a:extLst>
                </a:gridCol>
                <a:gridCol w="4900345">
                  <a:extLst>
                    <a:ext uri="{9D8B030D-6E8A-4147-A177-3AD203B41FA5}">
                      <a16:colId xmlns:a16="http://schemas.microsoft.com/office/drawing/2014/main" val="20001"/>
                    </a:ext>
                  </a:extLst>
                </a:gridCol>
                <a:gridCol w="1508366">
                  <a:extLst>
                    <a:ext uri="{9D8B030D-6E8A-4147-A177-3AD203B41FA5}">
                      <a16:colId xmlns:a16="http://schemas.microsoft.com/office/drawing/2014/main" val="20002"/>
                    </a:ext>
                  </a:extLst>
                </a:gridCol>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区分番号</a:t>
                      </a:r>
                      <a:endParaRPr 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手術項目名</a:t>
                      </a:r>
                      <a:endParaRPr lang="zh-TW" altLang="en-US"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1" u="none" strike="noStrike" dirty="0">
                          <a:effectLst/>
                        </a:rPr>
                        <a:t>点数</a:t>
                      </a:r>
                      <a:endParaRPr lang="en-US" altLang="ja-JP" sz="1400" b="1"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tc>
                <a:extLst>
                  <a:ext uri="{0D108BD9-81ED-4DB2-BD59-A6C34878D82A}">
                    <a16:rowId xmlns:a16="http://schemas.microsoft.com/office/drawing/2014/main" val="10000"/>
                  </a:ext>
                </a:extLst>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K735-5</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腸管延長</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７６</a:t>
                      </a:r>
                      <a:r>
                        <a:rPr lang="en-US" altLang="ja-JP" sz="1400" b="1" u="sng" strike="noStrike" dirty="0">
                          <a:effectLst/>
                        </a:rPr>
                        <a:t>,</a:t>
                      </a:r>
                      <a:r>
                        <a:rPr lang="ja-JP" altLang="en-US" sz="1400" b="1" u="sng" strike="noStrike" dirty="0">
                          <a:effectLst/>
                        </a:rPr>
                        <a:t>０００点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1"/>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K741-2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直腸瘤手</a:t>
                      </a:r>
                      <a:r>
                        <a:rPr lang="zh-TW" altLang="en-US" sz="1400" b="1" u="none" strike="noStrike" dirty="0">
                          <a:effectLst/>
                        </a:rPr>
                        <a:t>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５</a:t>
                      </a:r>
                      <a:r>
                        <a:rPr lang="en-US" altLang="ja-JP" sz="1400" b="1" u="sng" strike="noStrike" dirty="0">
                          <a:effectLst/>
                        </a:rPr>
                        <a:t>,</a:t>
                      </a:r>
                      <a:r>
                        <a:rPr lang="ja-JP" altLang="en-US" sz="1400" b="1" u="sng" strike="noStrike" dirty="0">
                          <a:effectLst/>
                        </a:rPr>
                        <a:t>７６０点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2"/>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K805-2</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膀胱皮膚</a:t>
                      </a:r>
                      <a:r>
                        <a:rPr kumimoji="1" lang="ja-JP" altLang="en-US" sz="1400" b="1" u="none" strike="noStrike" kern="1200" cap="none" spc="0" normalizeH="0" baseline="0" noProof="0" dirty="0">
                          <a:ln>
                            <a:noFill/>
                          </a:ln>
                          <a:effectLst/>
                          <a:uLnTx/>
                          <a:uFillTx/>
                        </a:rPr>
                        <a:t>瘻</a:t>
                      </a:r>
                      <a:r>
                        <a:rPr lang="ja-JP" altLang="en-US" sz="1400" b="1" u="none" strike="noStrike" dirty="0">
                          <a:effectLst/>
                        </a:rPr>
                        <a:t>造設術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２５</a:t>
                      </a:r>
                      <a:r>
                        <a:rPr lang="en-US" altLang="ja-JP" sz="1400" b="1" u="sng" strike="noStrike" dirty="0">
                          <a:effectLst/>
                        </a:rPr>
                        <a:t>,</a:t>
                      </a:r>
                      <a:r>
                        <a:rPr lang="ja-JP" altLang="en-US" sz="1400" b="1" u="sng" strike="noStrike" dirty="0">
                          <a:effectLst/>
                        </a:rPr>
                        <a:t>２００点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3"/>
                  </a:ext>
                </a:extLst>
              </a:tr>
              <a:tr h="327543">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b="1" u="none" strike="noStrike" dirty="0">
                          <a:effectLst/>
                        </a:rPr>
                        <a:t>K805-3</a:t>
                      </a:r>
                      <a:endParaRPr lang="en-US"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rPr>
                        <a:t>導尿路造設術</a:t>
                      </a:r>
                      <a:endParaRPr lang="en-US" altLang="ja-JP" sz="1400" b="1" u="none"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４９</a:t>
                      </a:r>
                      <a:r>
                        <a:rPr lang="en-US" altLang="ja-JP" sz="1400" b="1" u="sng" strike="noStrike" dirty="0">
                          <a:effectLst/>
                        </a:rPr>
                        <a:t>,</a:t>
                      </a:r>
                      <a:r>
                        <a:rPr lang="ja-JP" altLang="en-US" sz="1400" b="1" u="sng" strike="noStrike" dirty="0">
                          <a:effectLst/>
                        </a:rPr>
                        <a:t>４００点</a:t>
                      </a:r>
                      <a:endParaRPr lang="en-US" altLang="ja-JP" sz="1400" b="1" u="sng" strike="noStrike" dirty="0">
                        <a:effectLst/>
                        <a:latin typeface="ＭＳ ゴシック" panose="020B0609070205080204" pitchFamily="49" charset="-128"/>
                        <a:ea typeface="ＭＳ ゴシック" panose="020B0609070205080204" pitchFamily="49" charset="-128"/>
                      </a:endParaRPr>
                    </a:p>
                  </a:txBody>
                  <a:tcPr marL="10319" marR="78000" marT="72000" marB="0" anchor="ctr"/>
                </a:tc>
                <a:extLst>
                  <a:ext uri="{0D108BD9-81ED-4DB2-BD59-A6C34878D82A}">
                    <a16:rowId xmlns:a16="http://schemas.microsoft.com/office/drawing/2014/main" val="10004"/>
                  </a:ext>
                </a:extLst>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K834-3</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顕微鏡下精索静脈瘤手術</a:t>
                      </a:r>
                      <a:endParaRPr kumimoji="1" lang="en-US" altLang="ja-JP" sz="14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１２</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5"/>
                  </a:ext>
                </a:extLst>
              </a:tr>
              <a:tr h="232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K841-5</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経尿道的前立腺核出術</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a:effectLst/>
                        </a:rPr>
                        <a:t>２１</a:t>
                      </a:r>
                      <a:r>
                        <a:rPr lang="en-US" altLang="ja-JP" sz="1400" b="1" u="sng" strike="noStrike" dirty="0">
                          <a:effectLst/>
                        </a:rPr>
                        <a:t>,</a:t>
                      </a:r>
                      <a:r>
                        <a:rPr lang="ja-JP" altLang="en-US" sz="1400" b="1" u="sng" strike="noStrike" dirty="0">
                          <a:effectLst/>
                        </a:rPr>
                        <a:t>５００点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tc>
                <a:extLst>
                  <a:ext uri="{0D108BD9-81ED-4DB2-BD59-A6C34878D82A}">
                    <a16:rowId xmlns:a16="http://schemas.microsoft.com/office/drawing/2014/main" val="10006"/>
                  </a:ext>
                </a:extLst>
              </a:tr>
              <a:tr h="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b="1" u="none" strike="noStrike" dirty="0">
                          <a:effectLst/>
                        </a:rPr>
                        <a:t>K920</a:t>
                      </a:r>
                      <a:r>
                        <a:rPr lang="ja-JP" altLang="en-US" sz="1400" b="1" u="none" strike="noStrike" dirty="0">
                          <a:effectLst/>
                        </a:rPr>
                        <a:t>「注</a:t>
                      </a:r>
                      <a:r>
                        <a:rPr lang="en-US" altLang="ja-JP" sz="1400" b="1" u="none" strike="noStrike" dirty="0">
                          <a:effectLst/>
                        </a:rPr>
                        <a:t>8</a:t>
                      </a:r>
                      <a:r>
                        <a:rPr lang="ja-JP" altLang="en-US" sz="1400" b="1" u="none" strike="noStrike" dirty="0">
                          <a:effectLst/>
                        </a:rPr>
                        <a:t>」</a:t>
                      </a:r>
                      <a:endParaRPr lang="en-US" altLang="ja-JP" sz="14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dirty="0">
                          <a:ln>
                            <a:noFill/>
                          </a:ln>
                          <a:effectLst/>
                          <a:uLnTx/>
                          <a:uFillTx/>
                        </a:rPr>
                        <a:t>輸血　コンピュータクロスマッチ加算</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３０点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7"/>
                  </a:ext>
                </a:extLst>
              </a:tr>
              <a:tr h="30940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cap="none" spc="0" normalizeH="0" baseline="0" noProof="0" dirty="0">
                          <a:ln>
                            <a:noFill/>
                          </a:ln>
                          <a:effectLst/>
                          <a:uLnTx/>
                          <a:uFillTx/>
                        </a:rPr>
                        <a:t>K924-2</a:t>
                      </a:r>
                      <a:endParaRPr kumimoji="1" lang="en-US" altLang="ja-JP" sz="14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cap="none" spc="0" normalizeH="0" baseline="0" noProof="0">
                          <a:ln>
                            <a:noFill/>
                          </a:ln>
                          <a:effectLst/>
                          <a:uLnTx/>
                          <a:uFillTx/>
                        </a:rPr>
                        <a:t>自己クリオプレレシピテート</a:t>
                      </a:r>
                      <a:r>
                        <a:rPr kumimoji="1" lang="ja-JP" altLang="en-US" sz="1400" b="1" u="none" strike="noStrike" kern="1200" cap="none" spc="0" normalizeH="0" baseline="0" noProof="0" dirty="0">
                          <a:ln>
                            <a:noFill/>
                          </a:ln>
                          <a:effectLst/>
                          <a:uLnTx/>
                          <a:uFillTx/>
                        </a:rPr>
                        <a:t>作製術（用手法）</a:t>
                      </a:r>
                      <a:endParaRPr kumimoji="1" lang="ja-JP"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cap="none" spc="0" normalizeH="0" baseline="0" noProof="0" dirty="0">
                          <a:ln>
                            <a:noFill/>
                          </a:ln>
                          <a:effectLst/>
                          <a:uLnTx/>
                          <a:uFillTx/>
                        </a:rPr>
                        <a:t>１</a:t>
                      </a:r>
                      <a:r>
                        <a:rPr kumimoji="1" lang="en-US" altLang="ja-JP" sz="1400" b="1" u="sng" strike="noStrike" kern="1200" cap="none" spc="0" normalizeH="0" baseline="0" noProof="0" dirty="0">
                          <a:ln>
                            <a:noFill/>
                          </a:ln>
                          <a:effectLst/>
                          <a:uLnTx/>
                          <a:uFillTx/>
                        </a:rPr>
                        <a:t>,</a:t>
                      </a:r>
                      <a:r>
                        <a:rPr kumimoji="1" lang="ja-JP" altLang="en-US" sz="1400" b="1" u="sng" strike="noStrike" kern="1200" cap="none" spc="0" normalizeH="0" baseline="0" noProof="0" dirty="0">
                          <a:ln>
                            <a:noFill/>
                          </a:ln>
                          <a:effectLst/>
                          <a:uLnTx/>
                          <a:uFillTx/>
                        </a:rPr>
                        <a:t>７６０点</a:t>
                      </a:r>
                      <a:endParaRPr kumimoji="1" lang="en-US" altLang="ja-JP" sz="1400" b="1" i="0" u="sng"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tc>
                <a:extLst>
                  <a:ext uri="{0D108BD9-81ED-4DB2-BD59-A6C34878D82A}">
                    <a16:rowId xmlns:a16="http://schemas.microsoft.com/office/drawing/2014/main" val="10008"/>
                  </a:ext>
                </a:extLst>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214"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4821159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47904" y="764704"/>
            <a:ext cx="9557624" cy="6093296"/>
          </a:xfrm>
          <a:prstGeom prst="rect">
            <a:avLst/>
          </a:prstGeom>
          <a:solidFill>
            <a:schemeClr val="bg1">
              <a:lumMod val="95000"/>
              <a:alpha val="50000"/>
            </a:schemeClr>
          </a:solidFill>
          <a:ln w="9525">
            <a:solidFill>
              <a:schemeClr val="tx1"/>
            </a:solidFill>
            <a:miter lim="800000"/>
            <a:headEnd/>
            <a:tailEnd/>
          </a:ln>
        </p:spPr>
        <p:txBody>
          <a:bodyPr tIns="180000"/>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2933073849"/>
              </p:ext>
            </p:extLst>
          </p:nvPr>
        </p:nvGraphicFramePr>
        <p:xfrm>
          <a:off x="416495" y="908719"/>
          <a:ext cx="7992889" cy="5832648"/>
        </p:xfrm>
        <a:graphic>
          <a:graphicData uri="http://schemas.openxmlformats.org/drawingml/2006/table">
            <a:tbl>
              <a:tblPr>
                <a:tableStyleId>{E8B1032C-EA38-4F05-BA0D-38AFFFC7BED3}</a:tableStyleId>
              </a:tblPr>
              <a:tblGrid>
                <a:gridCol w="1032301">
                  <a:extLst>
                    <a:ext uri="{9D8B030D-6E8A-4147-A177-3AD203B41FA5}">
                      <a16:colId xmlns:a16="http://schemas.microsoft.com/office/drawing/2014/main" val="20000"/>
                    </a:ext>
                  </a:extLst>
                </a:gridCol>
                <a:gridCol w="530440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tblGrid>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C120</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在宅中耳加圧療法指導管理料</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１，８００点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C150</a:t>
                      </a:r>
                      <a:r>
                        <a:rPr kumimoji="1" lang="ja-JP" altLang="en-US" sz="1400" b="1" u="none" strike="noStrike" kern="1200" dirty="0">
                          <a:effectLst/>
                          <a:latin typeface="+mn-lt"/>
                          <a:ea typeface="+mn-ea"/>
                        </a:rPr>
                        <a:t>「</a:t>
                      </a:r>
                      <a:r>
                        <a:rPr kumimoji="1" lang="en-US" altLang="ja-JP" sz="1400" b="1" u="none" strike="noStrike" kern="1200" dirty="0">
                          <a:effectLst/>
                          <a:latin typeface="+mn-lt"/>
                          <a:ea typeface="+mn-ea"/>
                        </a:rPr>
                        <a:t>7</a:t>
                      </a:r>
                      <a:r>
                        <a:rPr kumimoji="1" lang="ja-JP" altLang="en-US" sz="1400" b="1" u="none" strike="noStrike" kern="1200" dirty="0">
                          <a:effectLst/>
                          <a:latin typeface="+mn-lt"/>
                          <a:ea typeface="+mn-ea"/>
                        </a:rPr>
                        <a:t>」</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血糖自己測定器加算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間歇スキャン式持続血糖測定器によるもの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１，２５０点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2"/>
                  </a:ext>
                </a:extLst>
              </a:tr>
              <a:tr h="103050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C152-2</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持続血糖測定器加算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間歇注入シリンジポンプと連動しない持続血糖測定器を用いる場合</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２個以下　１，３２０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４個以下　２</a:t>
                      </a:r>
                      <a:r>
                        <a:rPr kumimoji="1" lang="en-US" altLang="zh-CN" sz="1400" b="1" u="sng" strike="noStrike" kern="1200" dirty="0">
                          <a:effectLst/>
                          <a:latin typeface="+mn-ea"/>
                          <a:ea typeface="+mn-ea"/>
                        </a:rPr>
                        <a:t>,</a:t>
                      </a:r>
                      <a:r>
                        <a:rPr kumimoji="1" lang="ja-JP" altLang="en-US" sz="1400" b="1" u="sng" strike="noStrike" kern="1200" dirty="0">
                          <a:effectLst/>
                          <a:latin typeface="+mn-ea"/>
                          <a:ea typeface="+mn-ea"/>
                        </a:rPr>
                        <a:t>６４０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５個以上　３，３００</a:t>
                      </a:r>
                      <a:r>
                        <a:rPr kumimoji="1" lang="zh-CN" altLang="en-US" sz="1400" b="1" u="sng" strike="noStrike" kern="1200" dirty="0">
                          <a:effectLst/>
                          <a:latin typeface="+mn-ea"/>
                          <a:ea typeface="+mn-ea"/>
                        </a:rPr>
                        <a:t>点</a:t>
                      </a:r>
                      <a:endParaRPr kumimoji="1" lang="zh-CN"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3"/>
                  </a:ext>
                </a:extLst>
              </a:tr>
              <a:tr h="103050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C152-2</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持続血糖測定器加算　</a:t>
                      </a:r>
                      <a:endParaRPr kumimoji="1" lang="en-US" altLang="ja-JP" sz="1400" b="1" u="none" strike="noStrike" kern="1200" dirty="0">
                        <a:effectLst/>
                        <a:latin typeface="+mn-ea"/>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間歇注入シリンジポンプと連動しない持続血糖測定器を用いる場合</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２個以下　１，３２０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４個以下　２</a:t>
                      </a:r>
                      <a:r>
                        <a:rPr kumimoji="1" lang="en-US" altLang="zh-CN" sz="1400" b="1" u="sng" strike="noStrike" kern="1200" dirty="0">
                          <a:effectLst/>
                          <a:latin typeface="+mn-ea"/>
                          <a:ea typeface="+mn-ea"/>
                        </a:rPr>
                        <a:t>,</a:t>
                      </a:r>
                      <a:r>
                        <a:rPr kumimoji="1" lang="ja-JP" altLang="en-US" sz="1400" b="1" u="sng" strike="noStrike" kern="1200" dirty="0">
                          <a:effectLst/>
                          <a:latin typeface="+mn-ea"/>
                          <a:ea typeface="+mn-ea"/>
                        </a:rPr>
                        <a:t>６４０</a:t>
                      </a:r>
                      <a:r>
                        <a:rPr kumimoji="1" lang="zh-CN" altLang="en-US" sz="1400" b="1" u="sng" strike="noStrike" kern="1200" dirty="0">
                          <a:effectLst/>
                          <a:latin typeface="+mn-ea"/>
                          <a:ea typeface="+mn-ea"/>
                        </a:rPr>
                        <a:t>点</a:t>
                      </a:r>
                      <a:endParaRPr kumimoji="1" lang="en-US" altLang="zh-CN" sz="1400" b="1" u="sng" strike="noStrike" kern="1200" dirty="0">
                        <a:effectLst/>
                        <a:latin typeface="+mn-ea"/>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５個以上　３，３００</a:t>
                      </a:r>
                      <a:r>
                        <a:rPr kumimoji="1" lang="zh-CN" altLang="en-US" sz="1400" b="1" u="sng" strike="noStrike" kern="1200" dirty="0">
                          <a:effectLst/>
                          <a:latin typeface="+mn-ea"/>
                          <a:ea typeface="+mn-ea"/>
                        </a:rPr>
                        <a:t>点</a:t>
                      </a:r>
                      <a:endParaRPr kumimoji="1" lang="zh-CN"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4"/>
                  </a:ext>
                </a:extLst>
              </a:tr>
              <a:tr h="47512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baseline="0" dirty="0">
                          <a:effectLst/>
                          <a:latin typeface="+mn-lt"/>
                          <a:ea typeface="+mn-ea"/>
                        </a:rPr>
                        <a:t> </a:t>
                      </a:r>
                      <a:r>
                        <a:rPr kumimoji="1" lang="ja-JP" altLang="en-US" sz="1400" b="1" u="none" strike="noStrike" kern="1200" dirty="0">
                          <a:effectLst/>
                          <a:latin typeface="+mn-lt"/>
                          <a:ea typeface="+mn-ea"/>
                        </a:rPr>
                        <a:t>イ　</a:t>
                      </a:r>
                      <a:r>
                        <a:rPr kumimoji="1" lang="en-US" altLang="ja-JP" sz="1400" b="1" u="none" strike="noStrike" kern="1200" dirty="0">
                          <a:effectLst/>
                          <a:latin typeface="+mn-lt"/>
                          <a:ea typeface="+mn-ea"/>
                        </a:rPr>
                        <a:t>(1)</a:t>
                      </a:r>
                      <a:endParaRPr kumimoji="1" lang="en-US" altLang="ja-JP"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処理が容易なもの　医薬品の適応判定の補助等に用いるもの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5"/>
                  </a:ext>
                </a:extLst>
              </a:tr>
              <a:tr h="47512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lt"/>
                          <a:ea typeface="+mn-ea"/>
                        </a:rPr>
                        <a:t> イ　</a:t>
                      </a:r>
                      <a:r>
                        <a:rPr kumimoji="1" lang="en-US" altLang="ja-JP" sz="1400" b="1" u="none" strike="noStrike" kern="1200" dirty="0">
                          <a:effectLst/>
                          <a:latin typeface="+mn-lt"/>
                          <a:ea typeface="+mn-ea"/>
                        </a:rPr>
                        <a:t>(1)</a:t>
                      </a:r>
                      <a:endParaRPr kumimoji="1" lang="en-US" altLang="ja-JP"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処理が容易なもの　医薬品の適応判定の補助等に用いるもの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6"/>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a:t>
                      </a:r>
                      <a:endParaRPr kumimoji="1" lang="en-US" altLang="ja-JP" sz="1400" b="1" u="none" strike="noStrike" kern="1200" dirty="0">
                        <a:effectLst/>
                        <a:latin typeface="+mn-lt"/>
                        <a:ea typeface="+mn-ea"/>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lt"/>
                          <a:ea typeface="+mn-ea"/>
                        </a:rPr>
                        <a:t> 「注</a:t>
                      </a:r>
                      <a:r>
                        <a:rPr kumimoji="1" lang="en-US" altLang="ja-JP" sz="1400" b="1" u="none" strike="noStrike" kern="1200" dirty="0">
                          <a:effectLst/>
                          <a:latin typeface="+mn-lt"/>
                          <a:ea typeface="+mn-ea"/>
                        </a:rPr>
                        <a:t>2</a:t>
                      </a:r>
                      <a:r>
                        <a:rPr kumimoji="1" lang="ja-JP" altLang="en-US" sz="1400" b="1" u="none" strike="noStrike" kern="1200" dirty="0">
                          <a:effectLst/>
                          <a:latin typeface="+mn-lt"/>
                          <a:ea typeface="+mn-ea"/>
                        </a:rPr>
                        <a:t>」　ロ</a:t>
                      </a:r>
                      <a:endParaRPr kumimoji="1" lang="ja-JP" alt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悪性腫瘍組織検査　悪性腫瘍遺伝子検査　</a:t>
                      </a:r>
                      <a:br>
                        <a:rPr kumimoji="1" lang="zh-TW" altLang="en-US" sz="1400" b="1" u="none" strike="noStrike" kern="1200" dirty="0">
                          <a:effectLst/>
                          <a:latin typeface="ＭＳ Ｐゴシック" panose="020B0600070205080204" pitchFamily="50" charset="-128"/>
                          <a:ea typeface="ＭＳ Ｐゴシック" panose="020B0600070205080204" pitchFamily="50" charset="-128"/>
                        </a:rPr>
                      </a:br>
                      <a:r>
                        <a:rPr kumimoji="1" lang="ja-JP" altLang="en-US" sz="1400" b="1" u="none" strike="noStrike" kern="1200" dirty="0">
                          <a:effectLst/>
                          <a:latin typeface="ＭＳ Ｐゴシック" panose="020B0600070205080204" pitchFamily="50" charset="-128"/>
                          <a:ea typeface="ＭＳ Ｐゴシック" panose="020B0600070205080204" pitchFamily="50" charset="-128"/>
                        </a:rPr>
                        <a:t>３</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項目以上</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１２，０００点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7"/>
                  </a:ext>
                </a:extLst>
              </a:tr>
              <a:tr h="47023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D004-2</a:t>
                      </a:r>
                      <a:r>
                        <a:rPr kumimoji="1" lang="ja-JP" altLang="en-US" sz="1400" b="1" u="none" strike="noStrike" kern="1200" dirty="0">
                          <a:effectLst/>
                          <a:latin typeface="+mn-lt"/>
                          <a:ea typeface="+mn-ea"/>
                        </a:rPr>
                        <a:t> 「</a:t>
                      </a:r>
                      <a:r>
                        <a:rPr kumimoji="1" lang="en-US" altLang="ja-JP" sz="1400" b="1" u="none" strike="noStrike" kern="1200" dirty="0">
                          <a:effectLst/>
                          <a:latin typeface="+mn-lt"/>
                          <a:ea typeface="+mn-ea"/>
                        </a:rPr>
                        <a:t>1</a:t>
                      </a:r>
                      <a:r>
                        <a:rPr kumimoji="1" lang="ja-JP" altLang="en-US" sz="1400" b="1" u="none" strike="noStrike" kern="1200" dirty="0">
                          <a:effectLst/>
                          <a:latin typeface="+mn-lt"/>
                          <a:ea typeface="+mn-ea"/>
                        </a:rPr>
                        <a:t>」　ロ</a:t>
                      </a:r>
                      <a:endParaRPr kumimoji="1" lang="ja-JP" alt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悪性腫瘍組織検査　悪性腫瘍遺伝子検査　</a:t>
                      </a:r>
                      <a:br>
                        <a:rPr kumimoji="1" lang="ja-JP" altLang="en-US" sz="1400" b="1" u="none" strike="noStrike" kern="1200" dirty="0">
                          <a:effectLst/>
                          <a:latin typeface="+mn-ea"/>
                          <a:ea typeface="+mn-ea"/>
                        </a:rPr>
                      </a:br>
                      <a:r>
                        <a:rPr kumimoji="1" lang="ja-JP" altLang="en-US" sz="1400" b="1" u="none" strike="noStrike" kern="1200" dirty="0">
                          <a:effectLst/>
                          <a:latin typeface="+mn-ea"/>
                          <a:ea typeface="+mn-ea"/>
                        </a:rPr>
                        <a:t>処理が複雑なもの</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8"/>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D006-14</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ＦＬＴ３</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遺伝子検査</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４，２００点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9"/>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D006-15</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膀胱がん関連遺伝子検査</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１，５９７点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0"/>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D006-16</a:t>
                      </a:r>
                      <a:endParaRPr kumimoji="1" lang="en-US" sz="1400" b="1" u="none" strike="noStrike" kern="1200" dirty="0">
                        <a:solidFill>
                          <a:schemeClr val="dk1"/>
                        </a:solidFill>
                        <a:effectLst/>
                        <a:latin typeface="+mn-lt"/>
                        <a:ea typeface="+mn-ea"/>
                        <a:cs typeface="+mn-cs"/>
                      </a:endParaRPr>
                    </a:p>
                  </a:txBody>
                  <a:tcPr marL="0" marR="0" marT="0" marB="0" anchor="ctr">
                    <a:solidFill>
                      <a:srgbClr val="D5E3C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ＪＡＫ２</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遺伝子検査</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５０４点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11"/>
                  </a:ext>
                </a:extLst>
              </a:tr>
              <a:tr h="23511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ea typeface="+mn-ea"/>
                        </a:rPr>
                        <a:t>D006-17</a:t>
                      </a:r>
                      <a:endParaRPr kumimoji="1" lang="en-US" sz="1400" b="1" u="none" strike="noStrike" kern="1200" dirty="0">
                        <a:solidFill>
                          <a:schemeClr val="dk1"/>
                        </a:solidFill>
                        <a:effectLst/>
                        <a:latin typeface="+mn-lt"/>
                        <a:ea typeface="+mn-ea"/>
                        <a:cs typeface="+mn-cs"/>
                      </a:endParaRPr>
                    </a:p>
                  </a:txBody>
                  <a:tcPr marL="0" marR="0" marT="0" marB="0" anchor="ctr">
                    <a:solidFill>
                      <a:srgbClr val="EBF1E9"/>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latin typeface="+mn-ea"/>
                          <a:ea typeface="+mn-ea"/>
                        </a:rPr>
                        <a:t>Ｎｕｄｉｘ</a:t>
                      </a:r>
                      <a:r>
                        <a:rPr kumimoji="1" lang="zh-TW" altLang="en-US" sz="1400" b="1" u="none" strike="noStrike" kern="1200" dirty="0">
                          <a:effectLst/>
                          <a:latin typeface="+mn-ea"/>
                          <a:ea typeface="+mn-ea"/>
                        </a:rPr>
                        <a:t> </a:t>
                      </a:r>
                      <a:r>
                        <a:rPr kumimoji="1" lang="ja-JP" altLang="en-US" sz="1400" b="1" u="none" strike="noStrike" kern="1200" dirty="0">
                          <a:effectLst/>
                          <a:latin typeface="+mn-ea"/>
                          <a:ea typeface="+mn-ea"/>
                        </a:rPr>
                        <a:t>ｈｙｄｒｏｌａｓｅ</a:t>
                      </a:r>
                      <a:r>
                        <a:rPr kumimoji="1" lang="zh-TW" altLang="en-US" sz="1400" b="1" u="none" strike="noStrike" kern="1200" dirty="0">
                          <a:effectLst/>
                          <a:latin typeface="+mn-ea"/>
                          <a:ea typeface="+mn-ea"/>
                        </a:rPr>
                        <a:t> </a:t>
                      </a:r>
                      <a:r>
                        <a:rPr kumimoji="1" lang="ja-JP" altLang="en-US" sz="1400" b="1" u="none" strike="noStrike" kern="1200" dirty="0">
                          <a:effectLst/>
                          <a:latin typeface="+mn-ea"/>
                          <a:ea typeface="+mn-ea"/>
                        </a:rPr>
                        <a:t>１５</a:t>
                      </a:r>
                      <a:r>
                        <a:rPr kumimoji="1" lang="zh-TW" altLang="en-US" sz="1400" b="1" u="none" strike="noStrike" kern="1200" dirty="0">
                          <a:effectLst/>
                          <a:latin typeface="+mn-ea"/>
                          <a:ea typeface="+mn-ea"/>
                        </a:rPr>
                        <a:t>（</a:t>
                      </a:r>
                      <a:r>
                        <a:rPr kumimoji="1" lang="ja-JP" altLang="en-US" sz="1400" b="1" u="none" strike="noStrike" kern="1200" dirty="0">
                          <a:effectLst/>
                          <a:latin typeface="+mn-ea"/>
                          <a:ea typeface="+mn-ea"/>
                        </a:rPr>
                        <a:t>ＮＵＤＴ１５</a:t>
                      </a:r>
                      <a:r>
                        <a:rPr kumimoji="1" lang="zh-TW" altLang="en-US" sz="1400" b="1" u="none" strike="noStrike" kern="1200" dirty="0">
                          <a:effectLst/>
                          <a:latin typeface="+mn-ea"/>
                          <a:ea typeface="+mn-ea"/>
                        </a:rPr>
                        <a:t>）</a:t>
                      </a: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遺伝子多型</a:t>
                      </a:r>
                      <a:endParaRPr kumimoji="1" lang="zh-TW" altLang="en-US" sz="1400" b="1" u="none" strike="noStrike"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sng" strike="noStrike" kern="1200" dirty="0">
                          <a:effectLst/>
                          <a:latin typeface="+mn-ea"/>
                          <a:ea typeface="+mn-ea"/>
                        </a:rPr>
                        <a:t>２</a:t>
                      </a:r>
                      <a:r>
                        <a:rPr kumimoji="1" lang="en-US" altLang="ja-JP" sz="1400" b="1" u="sng" strike="noStrike" kern="1200" dirty="0">
                          <a:effectLst/>
                          <a:latin typeface="+mn-ea"/>
                          <a:ea typeface="+mn-ea"/>
                        </a:rPr>
                        <a:t>,</a:t>
                      </a:r>
                      <a:r>
                        <a:rPr kumimoji="1" lang="ja-JP" altLang="en-US" sz="1400" b="1" u="sng" strike="noStrike" kern="1200" dirty="0">
                          <a:effectLst/>
                          <a:latin typeface="+mn-ea"/>
                          <a:ea typeface="+mn-ea"/>
                        </a:rPr>
                        <a:t>１００点</a:t>
                      </a:r>
                      <a:endParaRPr kumimoji="1" lang="ja-JP" altLang="en-US" sz="1400" b="1" u="sng"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2"/>
                  </a:ext>
                </a:extLst>
              </a:tr>
            </a:tbl>
          </a:graphicData>
        </a:graphic>
      </p:graphicFrame>
      <p:sp>
        <p:nvSpPr>
          <p:cNvPr id="7"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医療技術の保険導入⑤</a:t>
            </a:r>
            <a:endParaRPr lang="en-US" altLang="ja-JP" sz="2400" dirty="0">
              <a:solidFill>
                <a:schemeClr val="tx1"/>
              </a:solidFill>
              <a:latin typeface="ＭＳ Ｐゴシック" pitchFamily="50" charset="-128"/>
              <a:ea typeface="ＭＳ Ｐゴシック" pitchFamily="50" charset="-128"/>
            </a:endParaRPr>
          </a:p>
        </p:txBody>
      </p:sp>
      <p:sp>
        <p:nvSpPr>
          <p:cNvPr id="10" name="Rectangle 36"/>
          <p:cNvSpPr>
            <a:spLocks noChangeArrowheads="1"/>
          </p:cNvSpPr>
          <p:nvPr/>
        </p:nvSpPr>
        <p:spPr bwMode="auto">
          <a:xfrm>
            <a:off x="147910" y="548680"/>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pic>
        <p:nvPicPr>
          <p:cNvPr id="12" name="Picture 12" descr="C:\Users\kc\AppData\Local\Microsoft\Windows\Temporary Internet Files\Content.IE5\E01DJKBA\MC90028710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66516" y="649039"/>
            <a:ext cx="1450000" cy="1267793"/>
          </a:xfrm>
          <a:prstGeom prst="rect">
            <a:avLst/>
          </a:prstGeom>
          <a:noFill/>
          <a:extLst>
            <a:ext uri="{909E8E84-426E-40DD-AFC4-6F175D3DCCD1}">
              <a14:hiddenFill xmlns:a14="http://schemas.microsoft.com/office/drawing/2010/main">
                <a:solidFill>
                  <a:srgbClr val="FFFFFF"/>
                </a:solidFill>
              </a14:hiddenFill>
            </a:ext>
          </a:extLst>
        </p:spPr>
      </p:pic>
      <p:sp>
        <p:nvSpPr>
          <p:cNvPr id="8" name="スライド番号プレースホルダー 2">
            <a:extLst>
              <a:ext uri="{FF2B5EF4-FFF2-40B4-BE49-F238E27FC236}">
                <a16:creationId xmlns:a16="http://schemas.microsoft.com/office/drawing/2014/main" id="{19CAF8C7-7D12-48F1-B53C-1EE0BC05107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1195996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272479" y="555248"/>
            <a:ext cx="9439261" cy="6186120"/>
          </a:xfrm>
          <a:prstGeom prst="rect">
            <a:avLst/>
          </a:prstGeom>
          <a:solidFill>
            <a:schemeClr val="bg1">
              <a:lumMod val="95000"/>
              <a:alpha val="50000"/>
            </a:schemeClr>
          </a:solidFill>
          <a:ln w="9525">
            <a:solidFill>
              <a:schemeClr val="tx1"/>
            </a:solidFill>
            <a:miter lim="800000"/>
            <a:headEnd/>
            <a:tailEnd/>
          </a:ln>
        </p:spPr>
        <p:txBody>
          <a:bodyPr tIns="146250"/>
          <a:lstStyle/>
          <a:p>
            <a:pPr>
              <a:spcBef>
                <a:spcPct val="20000"/>
              </a:spcBef>
              <a:defRPr/>
            </a:pPr>
            <a:r>
              <a:rPr lang="ja-JP" altLang="en-US" sz="1625" dirty="0">
                <a:solidFill>
                  <a:prstClr val="black"/>
                </a:solidFill>
                <a:latin typeface="ＭＳ Ｐゴシック" pitchFamily="50" charset="-128"/>
                <a:ea typeface="ＭＳ Ｐゴシック" panose="020B0600070205080204" pitchFamily="50" charset="-128"/>
              </a:rPr>
              <a:t>　</a:t>
            </a:r>
            <a:endParaRPr lang="en-US" altLang="ja-JP" sz="1625" dirty="0">
              <a:solidFill>
                <a:prstClr val="black"/>
              </a:solidFill>
              <a:latin typeface="ＭＳ Ｐゴシック" pitchFamily="50" charset="-128"/>
              <a:ea typeface="ＭＳ Ｐゴシック" panose="020B0600070205080204" pitchFamily="50"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312814977"/>
              </p:ext>
            </p:extLst>
          </p:nvPr>
        </p:nvGraphicFramePr>
        <p:xfrm>
          <a:off x="488504" y="908721"/>
          <a:ext cx="7576359" cy="5544614"/>
        </p:xfrm>
        <a:graphic>
          <a:graphicData uri="http://schemas.openxmlformats.org/drawingml/2006/table">
            <a:tbl>
              <a:tblPr>
                <a:tableStyleId>{E8B1032C-EA38-4F05-BA0D-38AFFFC7BED3}</a:tableStyleId>
              </a:tblPr>
              <a:tblGrid>
                <a:gridCol w="1031228">
                  <a:extLst>
                    <a:ext uri="{9D8B030D-6E8A-4147-A177-3AD203B41FA5}">
                      <a16:colId xmlns:a16="http://schemas.microsoft.com/office/drawing/2014/main" val="20000"/>
                    </a:ext>
                  </a:extLst>
                </a:gridCol>
                <a:gridCol w="5089452">
                  <a:extLst>
                    <a:ext uri="{9D8B030D-6E8A-4147-A177-3AD203B41FA5}">
                      <a16:colId xmlns:a16="http://schemas.microsoft.com/office/drawing/2014/main" val="20001"/>
                    </a:ext>
                  </a:extLst>
                </a:gridCol>
                <a:gridCol w="1455679">
                  <a:extLst>
                    <a:ext uri="{9D8B030D-6E8A-4147-A177-3AD203B41FA5}">
                      <a16:colId xmlns:a16="http://schemas.microsoft.com/office/drawing/2014/main" val="20002"/>
                    </a:ext>
                  </a:extLst>
                </a:gridCol>
              </a:tblGrid>
              <a:tr h="26762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D006-18</a:t>
                      </a:r>
                      <a:r>
                        <a:rPr kumimoji="1" lang="en-US" sz="1400" b="1" u="none" strike="noStrike" kern="1200" dirty="0">
                          <a:effectLst/>
                          <a:latin typeface="+mn-lt"/>
                        </a:rPr>
                        <a:t> </a:t>
                      </a:r>
                      <a:r>
                        <a:rPr kumimoji="1" lang="ja-JP" altLang="en-US" sz="1400" b="1" u="none" strike="noStrike" kern="1200" dirty="0">
                          <a:effectLst/>
                          <a:latin typeface="+mn-lt"/>
                        </a:rPr>
                        <a:t>「</a:t>
                      </a:r>
                      <a:r>
                        <a:rPr kumimoji="1" lang="en-US" altLang="ja-JP" sz="1400" b="1" u="none" strike="noStrike" kern="1200" dirty="0">
                          <a:effectLst/>
                          <a:latin typeface="+mn-lt"/>
                        </a:rPr>
                        <a:t>1</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ＢＲＣＡ１／２遺伝子検査　腫瘍細胞を検体とするもの</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２０，２００点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D006-18</a:t>
                      </a:r>
                      <a:r>
                        <a:rPr kumimoji="1" lang="ja-JP" altLang="en-US" sz="1400" b="1" u="none" strike="noStrike" kern="1200" dirty="0">
                          <a:effectLst/>
                          <a:latin typeface="+mn-lt"/>
                        </a:rPr>
                        <a:t> 「</a:t>
                      </a:r>
                      <a:r>
                        <a:rPr kumimoji="1" lang="en-US" altLang="ja-JP" sz="1400" b="1" u="none" strike="noStrike" kern="1200" dirty="0">
                          <a:effectLst/>
                          <a:latin typeface="+mn-lt"/>
                        </a:rPr>
                        <a:t>2</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ＢＲＣＡ１／２遺伝子検査　血液を検体とするもの</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２０，２００点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2"/>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a:t>
                      </a:r>
                      <a:r>
                        <a:rPr kumimoji="1" lang="en-US" sz="1400" b="1" u="none" strike="noStrike" kern="1200" dirty="0">
                          <a:effectLst/>
                          <a:latin typeface="+mn-lt"/>
                        </a:rPr>
                        <a:t>19</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がんゲノムプロファイリング検査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５６，０００点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3"/>
                  </a:ext>
                </a:extLst>
              </a:tr>
              <a:tr h="342455">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D006-</a:t>
                      </a:r>
                      <a:r>
                        <a:rPr kumimoji="1" lang="en-US" sz="1400" b="1" u="none" strike="noStrike" kern="1200" dirty="0">
                          <a:effectLst/>
                          <a:latin typeface="+mn-lt"/>
                        </a:rPr>
                        <a:t>19</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がんゲノムプロファイリング検査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５６，０００点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4"/>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30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血液化学検査　２５－ヒドロキシビタミンＤ</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１１７点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5"/>
                  </a:ext>
                </a:extLst>
              </a:tr>
              <a:tr h="3350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46</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血液化学検査　オートタキシン</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１９４点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6"/>
                  </a:ext>
                </a:extLst>
              </a:tr>
              <a:tr h="43074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D007</a:t>
                      </a:r>
                      <a:r>
                        <a:rPr kumimoji="1" lang="ja-JP" altLang="en-US" sz="1400" b="1" u="none" strike="noStrike" kern="1200" baseline="0" dirty="0">
                          <a:effectLst/>
                          <a:latin typeface="+mn-lt"/>
                        </a:rPr>
                        <a:t> </a:t>
                      </a:r>
                      <a:r>
                        <a:rPr kumimoji="1" lang="ja-JP" altLang="en-US" sz="1400" b="1" u="none" strike="noStrike" kern="1200" dirty="0">
                          <a:effectLst/>
                          <a:latin typeface="+mn-lt"/>
                        </a:rPr>
                        <a:t>「</a:t>
                      </a:r>
                      <a:r>
                        <a:rPr kumimoji="1" lang="en-US" sz="1400" b="1" u="none" strike="noStrike" kern="1200" dirty="0">
                          <a:effectLst/>
                          <a:latin typeface="+mn-lt"/>
                        </a:rPr>
                        <a:t>60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CN" altLang="en-US" sz="1400" b="1" u="none" strike="noStrike" kern="1200" dirty="0">
                          <a:effectLst/>
                          <a:latin typeface="ＭＳ Ｐゴシック" panose="020B0600070205080204" pitchFamily="50" charset="-128"/>
                          <a:ea typeface="ＭＳ Ｐゴシック" panose="020B0600070205080204" pitchFamily="50" charset="-128"/>
                        </a:rPr>
                        <a:t>血液化学検査</a:t>
                      </a:r>
                      <a:r>
                        <a:rPr kumimoji="1" lang="zh-CN" altLang="en-US" sz="1400" b="1" u="none" strike="noStrike" kern="1200" dirty="0">
                          <a:effectLst/>
                          <a:latin typeface="+mn-ea"/>
                          <a:ea typeface="+mn-ea"/>
                        </a:rPr>
                        <a:t>　</a:t>
                      </a:r>
                      <a:r>
                        <a:rPr kumimoji="1" lang="ja-JP" altLang="en-US" sz="1400" b="1" u="none" strike="noStrike" kern="1200" dirty="0">
                          <a:effectLst/>
                          <a:latin typeface="+mn-ea"/>
                          <a:ea typeface="+mn-ea"/>
                        </a:rPr>
                        <a:t>ＦＧＦ２３</a:t>
                      </a:r>
                      <a:endParaRPr kumimoji="1" lang="en-US" altLang="zh-CN"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７８８点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7"/>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D008</a:t>
                      </a:r>
                      <a:r>
                        <a:rPr kumimoji="1" lang="ja-JP" altLang="en-US" sz="1400" b="1" u="none" strike="noStrike" kern="1200" baseline="0" dirty="0">
                          <a:effectLst/>
                          <a:latin typeface="+mn-lt"/>
                        </a:rPr>
                        <a:t> 「</a:t>
                      </a:r>
                      <a:r>
                        <a:rPr kumimoji="1" lang="en-US" sz="1400" b="1" u="none" strike="noStrike" kern="1200" dirty="0">
                          <a:effectLst/>
                          <a:latin typeface="+mn-lt"/>
                        </a:rPr>
                        <a:t>50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内分泌学的検査　遊離メタネフリン・遊離ノルメタネフリン分画</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３２０点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8"/>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D012</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感染症免疫学的検査　クロストリジオイデス・ディフィシル抗原定性</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８０点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9"/>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D014 </a:t>
                      </a:r>
                      <a:r>
                        <a:rPr kumimoji="1" lang="ja-JP" altLang="en-US" sz="1400" b="1" u="none" strike="noStrike" kern="1200" dirty="0">
                          <a:effectLst/>
                          <a:latin typeface="+mn-lt"/>
                        </a:rPr>
                        <a:t>「</a:t>
                      </a:r>
                      <a:r>
                        <a:rPr kumimoji="1" lang="en-US" sz="1400" b="1" u="none" strike="noStrike" kern="1200" dirty="0">
                          <a:effectLst/>
                          <a:latin typeface="+mn-lt"/>
                        </a:rPr>
                        <a:t>40</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自己抗体検査　抗デスモグレイン１抗体、抗デスモグレイン３抗体及び抗ＢＰ１８０－ＮＣ１６ａ抗体同時測定</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４９０点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0"/>
                  </a:ext>
                </a:extLst>
              </a:tr>
              <a:tr h="53525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D023 </a:t>
                      </a:r>
                      <a:r>
                        <a:rPr kumimoji="1" lang="ja-JP" altLang="en-US" sz="1400" b="1" u="none" strike="noStrike" kern="1200" dirty="0">
                          <a:effectLst/>
                          <a:latin typeface="+mn-lt"/>
                        </a:rPr>
                        <a:t>「</a:t>
                      </a:r>
                      <a:r>
                        <a:rPr kumimoji="1" lang="en-US" sz="1400" b="1" u="none" strike="noStrike" kern="1200" dirty="0">
                          <a:effectLst/>
                          <a:latin typeface="+mn-lt"/>
                        </a:rPr>
                        <a:t>17</a:t>
                      </a:r>
                      <a:r>
                        <a:rPr kumimoji="1" lang="ja-JP" altLang="en-US" sz="1400" b="1" u="none" strike="noStrike" kern="1200" dirty="0">
                          <a:effectLst/>
                          <a:latin typeface="+mn-l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微生物核酸同定・定量検査　ウイルス・細菌核酸多項目同時検出</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９６３点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11"/>
                  </a:ext>
                </a:extLst>
              </a:tr>
              <a:tr h="28716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E200-2</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latin typeface="+mn-ea"/>
                          <a:ea typeface="+mn-ea"/>
                        </a:rPr>
                        <a:t>血流予備量比コンピューター断層撮影</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EBF1E9"/>
                    </a:solidFill>
                  </a:tcPr>
                </a:tc>
                <a:tc>
                  <a:txBody>
                    <a:bodyPr/>
                    <a:lstStyle/>
                    <a:p>
                      <a:pPr algn="ctr" fontAlgn="ctr"/>
                      <a:r>
                        <a:rPr kumimoji="1" lang="ja-JP" altLang="en-US" sz="1400" b="1" u="sng" strike="noStrike" kern="1200" dirty="0">
                          <a:effectLst/>
                        </a:rPr>
                        <a:t>９，４００点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12"/>
                  </a:ext>
                </a:extLst>
              </a:tr>
            </a:tbl>
          </a:graphicData>
        </a:graphic>
      </p:graphicFrame>
      <p:sp>
        <p:nvSpPr>
          <p:cNvPr id="7"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医療技術の保険導入⑥</a:t>
            </a:r>
            <a:endParaRPr lang="en-US" altLang="ja-JP" sz="2400" dirty="0">
              <a:solidFill>
                <a:schemeClr val="tx1"/>
              </a:solidFill>
              <a:latin typeface="ＭＳ Ｐゴシック" pitchFamily="50" charset="-128"/>
              <a:ea typeface="ＭＳ Ｐゴシック" pitchFamily="50" charset="-128"/>
            </a:endParaRPr>
          </a:p>
        </p:txBody>
      </p:sp>
      <p:pic>
        <p:nvPicPr>
          <p:cNvPr id="12" name="Picture 12" descr="C:\Users\kc\AppData\Local\Microsoft\Windows\Temporary Internet Files\Content.IE5\E01DJKBA\MC90028710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00818" y="836712"/>
            <a:ext cx="1482425" cy="129614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6">
            <a:extLst>
              <a:ext uri="{FF2B5EF4-FFF2-40B4-BE49-F238E27FC236}">
                <a16:creationId xmlns:a16="http://schemas.microsoft.com/office/drawing/2014/main" id="{B83B70E1-4A1A-430A-B671-D9FFDC50BE8D}"/>
              </a:ext>
            </a:extLst>
          </p:cNvPr>
          <p:cNvSpPr>
            <a:spLocks noChangeArrowheads="1"/>
          </p:cNvSpPr>
          <p:nvPr/>
        </p:nvSpPr>
        <p:spPr bwMode="auto">
          <a:xfrm>
            <a:off x="147910" y="548680"/>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sp>
        <p:nvSpPr>
          <p:cNvPr id="9" name="スライド番号プレースホルダー 2">
            <a:extLst>
              <a:ext uri="{FF2B5EF4-FFF2-40B4-BE49-F238E27FC236}">
                <a16:creationId xmlns:a16="http://schemas.microsoft.com/office/drawing/2014/main" id="{E035C420-C088-4B60-885E-F16F1EBD879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9460171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7"/>
          <p:cNvSpPr>
            <a:spLocks noChangeArrowheads="1"/>
          </p:cNvSpPr>
          <p:nvPr/>
        </p:nvSpPr>
        <p:spPr bwMode="auto">
          <a:xfrm>
            <a:off x="194413" y="692696"/>
            <a:ext cx="9517327" cy="5976664"/>
          </a:xfrm>
          <a:prstGeom prst="rect">
            <a:avLst/>
          </a:prstGeom>
          <a:solidFill>
            <a:schemeClr val="bg1">
              <a:lumMod val="95000"/>
              <a:alpha val="50000"/>
            </a:schemeClr>
          </a:solidFill>
          <a:ln w="9525">
            <a:solidFill>
              <a:schemeClr val="tx1"/>
            </a:solidFill>
            <a:miter lim="800000"/>
            <a:headEnd/>
            <a:tailEnd/>
          </a:ln>
        </p:spPr>
        <p:txBody>
          <a:bodyPr tIns="146250"/>
          <a:lstStyle/>
          <a:p>
            <a:pPr>
              <a:spcBef>
                <a:spcPct val="20000"/>
              </a:spcBef>
              <a:defRPr/>
            </a:pPr>
            <a:r>
              <a:rPr lang="ja-JP" altLang="en-US" sz="1625" dirty="0">
                <a:solidFill>
                  <a:prstClr val="black"/>
                </a:solidFill>
                <a:latin typeface="ＭＳ Ｐゴシック" pitchFamily="50" charset="-128"/>
                <a:ea typeface="ＭＳ Ｐゴシック" panose="020B0600070205080204" pitchFamily="50" charset="-128"/>
              </a:rPr>
              <a:t>　</a:t>
            </a:r>
            <a:endParaRPr lang="en-US" altLang="ja-JP" sz="1625" dirty="0">
              <a:solidFill>
                <a:prstClr val="black"/>
              </a:solidFill>
              <a:latin typeface="ＭＳ Ｐゴシック" pitchFamily="50" charset="-128"/>
              <a:ea typeface="ＭＳ Ｐゴシック" panose="020B0600070205080204" pitchFamily="50" charset="-128"/>
            </a:endParaRPr>
          </a:p>
        </p:txBody>
      </p:sp>
      <p:graphicFrame>
        <p:nvGraphicFramePr>
          <p:cNvPr id="4" name="コンテンツ プレースホルダー 3"/>
          <p:cNvGraphicFramePr>
            <a:graphicFrameLocks noGrp="1"/>
          </p:cNvGraphicFramePr>
          <p:nvPr>
            <p:ph idx="1"/>
            <p:extLst>
              <p:ext uri="{D42A27DB-BD31-4B8C-83A1-F6EECF244321}">
                <p14:modId xmlns:p14="http://schemas.microsoft.com/office/powerpoint/2010/main" val="2102635585"/>
              </p:ext>
            </p:extLst>
          </p:nvPr>
        </p:nvGraphicFramePr>
        <p:xfrm>
          <a:off x="488504" y="908722"/>
          <a:ext cx="7560839" cy="5688630"/>
        </p:xfrm>
        <a:graphic>
          <a:graphicData uri="http://schemas.openxmlformats.org/drawingml/2006/table">
            <a:tbl>
              <a:tblPr>
                <a:tableStyleId>{E8B1032C-EA38-4F05-BA0D-38AFFFC7BED3}</a:tableStyleId>
              </a:tblPr>
              <a:tblGrid>
                <a:gridCol w="1003881">
                  <a:extLst>
                    <a:ext uri="{9D8B030D-6E8A-4147-A177-3AD203B41FA5}">
                      <a16:colId xmlns:a16="http://schemas.microsoft.com/office/drawing/2014/main" val="20000"/>
                    </a:ext>
                  </a:extLst>
                </a:gridCol>
                <a:gridCol w="5337559">
                  <a:extLst>
                    <a:ext uri="{9D8B030D-6E8A-4147-A177-3AD203B41FA5}">
                      <a16:colId xmlns:a16="http://schemas.microsoft.com/office/drawing/2014/main" val="20001"/>
                    </a:ext>
                  </a:extLst>
                </a:gridCol>
                <a:gridCol w="1219399">
                  <a:extLst>
                    <a:ext uri="{9D8B030D-6E8A-4147-A177-3AD203B41FA5}">
                      <a16:colId xmlns:a16="http://schemas.microsoft.com/office/drawing/2014/main" val="20002"/>
                    </a:ext>
                  </a:extLst>
                </a:gridCol>
              </a:tblGrid>
              <a:tr h="26395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区分番号</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項目名</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u="none" strike="noStrike" kern="1200" dirty="0">
                          <a:effectLst/>
                        </a:rPr>
                        <a:t>点数</a:t>
                      </a:r>
                      <a:endParaRPr kumimoji="1" lang="ja-JP" altLang="en-US" sz="1400" b="1" u="none" strike="noStrike" kern="1200" dirty="0">
                        <a:solidFill>
                          <a:schemeClr val="dk1"/>
                        </a:solidFill>
                        <a:effectLst/>
                        <a:latin typeface="+mn-ea"/>
                        <a:ea typeface="+mn-ea"/>
                        <a:cs typeface="+mn-cs"/>
                      </a:endParaRPr>
                    </a:p>
                  </a:txBody>
                  <a:tcPr marL="0" marR="0" marT="0" marB="0" anchor="ctr">
                    <a:solidFill>
                      <a:srgbClr val="EBF1E9"/>
                    </a:solidFill>
                  </a:tcPr>
                </a:tc>
                <a:extLst>
                  <a:ext uri="{0D108BD9-81ED-4DB2-BD59-A6C34878D82A}">
                    <a16:rowId xmlns:a16="http://schemas.microsoft.com/office/drawing/2014/main" val="10000"/>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solidFill>
                            <a:schemeClr val="tx1"/>
                          </a:solidFill>
                          <a:effectLst/>
                          <a:latin typeface="+mn-lt"/>
                          <a:ea typeface="+mn-ea"/>
                          <a:cs typeface="+mn-cs"/>
                        </a:rPr>
                        <a:t>I000-2</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rPr>
                        <a:t>経頭蓋磁気刺激療法</a:t>
                      </a:r>
                    </a:p>
                  </a:txBody>
                  <a:tcPr marL="0" marR="0" marT="0" marB="0" anchor="ctr">
                    <a:solidFill>
                      <a:srgbClr val="D5E3CF"/>
                    </a:solidFill>
                  </a:tcPr>
                </a:tc>
                <a:tc>
                  <a:txBody>
                    <a:bodyPr/>
                    <a:lstStyle/>
                    <a:p>
                      <a:pPr algn="ctr" fontAlgn="ctr"/>
                      <a:r>
                        <a:rPr kumimoji="1" lang="ja-JP" altLang="en-US" sz="1400" b="1" u="sng" strike="noStrike" kern="1200" dirty="0">
                          <a:effectLst/>
                        </a:rPr>
                        <a:t>１，２００点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1"/>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latin typeface="+mn-lt"/>
                        </a:rPr>
                        <a:t>J003-3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latin typeface="+mn-ea"/>
                          <a:ea typeface="+mn-ea"/>
                        </a:rPr>
                        <a:t>局所陰圧閉鎖処置（腹部開放創）（１日につき）</a:t>
                      </a:r>
                      <a:endParaRPr kumimoji="1" lang="ja-JP" altLang="en-US" sz="1400" b="1" u="none" strike="noStrike" kern="1200" dirty="0">
                        <a:solidFill>
                          <a:schemeClr val="tx1"/>
                        </a:solidFill>
                        <a:effectLst/>
                        <a:latin typeface="+mn-ea"/>
                        <a:ea typeface="+mn-ea"/>
                        <a:cs typeface="+mn-cs"/>
                      </a:endParaRPr>
                    </a:p>
                  </a:txBody>
                  <a:tcPr marL="0" marR="0" marT="0" marB="0" anchor="ctr">
                    <a:solidFill>
                      <a:srgbClr val="D5E3CF"/>
                    </a:solidFill>
                  </a:tcPr>
                </a:tc>
                <a:tc>
                  <a:txBody>
                    <a:bodyPr/>
                    <a:lstStyle/>
                    <a:p>
                      <a:pPr algn="ctr" fontAlgn="ctr"/>
                      <a:r>
                        <a:rPr kumimoji="1" lang="ja-JP" altLang="en-US" sz="1400" b="1" u="sng" strike="noStrike" kern="1200" dirty="0">
                          <a:effectLst/>
                        </a:rPr>
                        <a:t>１，１００点</a:t>
                      </a:r>
                      <a:endParaRPr kumimoji="1" lang="ja-JP" altLang="en-US" sz="1400" b="1" u="sng" strike="noStrike" kern="1200" dirty="0">
                        <a:solidFill>
                          <a:schemeClr val="tx1"/>
                        </a:solidFill>
                        <a:effectLst/>
                        <a:latin typeface="+mn-ea"/>
                        <a:ea typeface="+mn-ea"/>
                        <a:cs typeface="+mn-cs"/>
                      </a:endParaRPr>
                    </a:p>
                  </a:txBody>
                  <a:tcPr marL="0" marR="0" marT="0" marB="0" anchor="ctr">
                    <a:solidFill>
                      <a:srgbClr val="D5E3CF"/>
                    </a:solidFill>
                  </a:tcPr>
                </a:tc>
                <a:extLst>
                  <a:ext uri="{0D108BD9-81ED-4DB2-BD59-A6C34878D82A}">
                    <a16:rowId xmlns:a16="http://schemas.microsoft.com/office/drawing/2014/main" val="10002"/>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K007-3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１４，２９０点</a:t>
                      </a:r>
                    </a:p>
                  </a:txBody>
                  <a:tcPr marL="0" marR="0" marT="0" marB="0" anchor="ctr">
                    <a:solidFill>
                      <a:srgbClr val="D5E3CF"/>
                    </a:solidFill>
                  </a:tcPr>
                </a:tc>
                <a:extLst>
                  <a:ext uri="{0D108BD9-81ED-4DB2-BD59-A6C34878D82A}">
                    <a16:rowId xmlns:a16="http://schemas.microsoft.com/office/drawing/2014/main" val="10003"/>
                  </a:ext>
                </a:extLst>
              </a:tr>
              <a:tr h="365626">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K007-3</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放射線治療用合成吸収性材料留置術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１４，２９０点</a:t>
                      </a:r>
                    </a:p>
                  </a:txBody>
                  <a:tcPr marL="0" marR="0" marT="0" marB="0" anchor="ctr">
                    <a:solidFill>
                      <a:srgbClr val="EBF1E9"/>
                    </a:solidFill>
                  </a:tcPr>
                </a:tc>
                <a:extLst>
                  <a:ext uri="{0D108BD9-81ED-4DB2-BD59-A6C34878D82A}">
                    <a16:rowId xmlns:a16="http://schemas.microsoft.com/office/drawing/2014/main" val="10004"/>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K154-4</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集束超音波による機能的定位脳手術</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１０５，０００点</a:t>
                      </a:r>
                    </a:p>
                  </a:txBody>
                  <a:tcPr marL="0" marR="0" marT="0" marB="0" anchor="ctr">
                    <a:solidFill>
                      <a:srgbClr val="D5E3CF"/>
                    </a:solidFill>
                  </a:tcPr>
                </a:tc>
                <a:extLst>
                  <a:ext uri="{0D108BD9-81ED-4DB2-BD59-A6C34878D82A}">
                    <a16:rowId xmlns:a16="http://schemas.microsoft.com/office/drawing/2014/main" val="10005"/>
                  </a:ext>
                </a:extLst>
              </a:tr>
              <a:tr h="349259">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K534-4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腹腔鏡下横隔膜電極植込術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４２，１８０点</a:t>
                      </a:r>
                    </a:p>
                  </a:txBody>
                  <a:tcPr marL="0" marR="0" marT="0" marB="0" anchor="ctr">
                    <a:solidFill>
                      <a:srgbClr val="EBF1E9"/>
                    </a:solidFill>
                  </a:tcPr>
                </a:tc>
                <a:extLst>
                  <a:ext uri="{0D108BD9-81ED-4DB2-BD59-A6C34878D82A}">
                    <a16:rowId xmlns:a16="http://schemas.microsoft.com/office/drawing/2014/main" val="10006"/>
                  </a:ext>
                </a:extLst>
              </a:tr>
              <a:tr h="45898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K574-3</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経皮的卵円孔開存閉鎖術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３１，８５０点</a:t>
                      </a:r>
                    </a:p>
                  </a:txBody>
                  <a:tcPr marL="0" marR="0" marT="0" marB="0" anchor="ctr">
                    <a:solidFill>
                      <a:srgbClr val="D5E3CF"/>
                    </a:solidFill>
                  </a:tcPr>
                </a:tc>
                <a:extLst>
                  <a:ext uri="{0D108BD9-81ED-4DB2-BD59-A6C34878D82A}">
                    <a16:rowId xmlns:a16="http://schemas.microsoft.com/office/drawing/2014/main" val="10007"/>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K594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不整脈手術　左心耳閉鎖術　経カテーテル的手術によるもの</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３４，９３０点</a:t>
                      </a:r>
                    </a:p>
                  </a:txBody>
                  <a:tcPr marL="0" marR="0" marT="0" marB="0" anchor="ctr">
                    <a:solidFill>
                      <a:srgbClr val="EBF1E9"/>
                    </a:solidFill>
                  </a:tcPr>
                </a:tc>
                <a:extLst>
                  <a:ext uri="{0D108BD9-81ED-4DB2-BD59-A6C34878D82A}">
                    <a16:rowId xmlns:a16="http://schemas.microsoft.com/office/drawing/2014/main" val="10008"/>
                  </a:ext>
                </a:extLst>
              </a:tr>
              <a:tr h="42641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K616-6</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zh-TW" altLang="en-US" sz="1400" b="1" u="none" strike="noStrike" kern="1200" dirty="0">
                          <a:effectLst/>
                          <a:latin typeface="ＭＳ Ｐゴシック" panose="020B0600070205080204" pitchFamily="50" charset="-128"/>
                          <a:ea typeface="ＭＳ Ｐゴシック" panose="020B0600070205080204" pitchFamily="50" charset="-128"/>
                        </a:rPr>
                        <a:t>経皮的下肢動脈形成術</a:t>
                      </a:r>
                      <a:endParaRPr kumimoji="1" lang="zh-TW" altLang="en-US" sz="1400" b="1" u="none" strike="noStrike" kern="1200" dirty="0">
                        <a:solidFill>
                          <a:schemeClr val="tx1"/>
                        </a:solidFill>
                        <a:effectLst/>
                        <a:latin typeface="ＭＳ Ｐゴシック" panose="020B0600070205080204" pitchFamily="50" charset="-128"/>
                        <a:ea typeface="ＭＳ Ｐゴシック" panose="020B0600070205080204" pitchFamily="50"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２４，２７０点</a:t>
                      </a:r>
                    </a:p>
                  </a:txBody>
                  <a:tcPr marL="0" marR="0" marT="0" marB="0" anchor="ctr">
                    <a:solidFill>
                      <a:srgbClr val="D5E3CF"/>
                    </a:solidFill>
                  </a:tcPr>
                </a:tc>
                <a:extLst>
                  <a:ext uri="{0D108BD9-81ED-4DB2-BD59-A6C34878D82A}">
                    <a16:rowId xmlns:a16="http://schemas.microsoft.com/office/drawing/2014/main" val="10009"/>
                  </a:ext>
                </a:extLst>
              </a:tr>
              <a:tr h="42641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K617-6</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下肢静脈瘤血管内塞栓術</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１４，３６０点</a:t>
                      </a:r>
                    </a:p>
                  </a:txBody>
                  <a:tcPr marL="0" marR="0" marT="0" marB="0" anchor="ctr">
                    <a:solidFill>
                      <a:srgbClr val="EBF1E9"/>
                    </a:solidFill>
                  </a:tcPr>
                </a:tc>
                <a:extLst>
                  <a:ext uri="{0D108BD9-81ED-4DB2-BD59-A6C34878D82A}">
                    <a16:rowId xmlns:a16="http://schemas.microsoft.com/office/drawing/2014/main" val="10010"/>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K705</a:t>
                      </a:r>
                      <a:r>
                        <a:rPr kumimoji="1" lang="ja-JP" altLang="en-US" sz="1400" b="1" u="none" strike="noStrike" kern="1200" baseline="0" dirty="0">
                          <a:effectLst/>
                        </a:rPr>
                        <a:t> </a:t>
                      </a:r>
                      <a:r>
                        <a:rPr kumimoji="1" lang="ja-JP" altLang="en-US" sz="1400" b="1" u="none" strike="noStrike" kern="1200" dirty="0">
                          <a:effectLst/>
                        </a:rPr>
                        <a:t>「</a:t>
                      </a:r>
                      <a:r>
                        <a:rPr kumimoji="1" lang="en-US" altLang="ja-JP" sz="1400" b="1" u="none" strike="noStrike" kern="1200" dirty="0">
                          <a:effectLst/>
                        </a:rPr>
                        <a:t>1</a:t>
                      </a:r>
                      <a:r>
                        <a:rPr kumimoji="1" lang="ja-JP" altLang="en-US" sz="1400" b="1" u="none" strike="noStrike" kern="1200" dirty="0">
                          <a:effectLst/>
                        </a:rPr>
                        <a:t>」</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膵嚢胞胃（腸）バイパス術　内視鏡によるもの</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１３，８２０点</a:t>
                      </a:r>
                    </a:p>
                  </a:txBody>
                  <a:tcPr marL="0" marR="0" marT="0" marB="0" anchor="ctr">
                    <a:solidFill>
                      <a:srgbClr val="D5E3CF"/>
                    </a:solidFill>
                  </a:tcPr>
                </a:tc>
                <a:extLst>
                  <a:ext uri="{0D108BD9-81ED-4DB2-BD59-A6C34878D82A}">
                    <a16:rowId xmlns:a16="http://schemas.microsoft.com/office/drawing/2014/main" val="10011"/>
                  </a:ext>
                </a:extLst>
              </a:tr>
              <a:tr h="52389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K910-4</a:t>
                      </a:r>
                      <a:endParaRPr kumimoji="1" lang="en-US" sz="1400" b="1" u="none" strike="noStrike" kern="1200" dirty="0">
                        <a:solidFill>
                          <a:schemeClr val="tx1"/>
                        </a:solidFill>
                        <a:effectLst/>
                        <a:latin typeface="+mn-lt"/>
                        <a:ea typeface="+mn-ea"/>
                        <a:cs typeface="+mn-cs"/>
                      </a:endParaRPr>
                    </a:p>
                  </a:txBody>
                  <a:tcPr marL="0" marR="0" marT="0" marB="0" anchor="ctr">
                    <a:solidFill>
                      <a:srgbClr val="EBF1E9"/>
                    </a:solidFill>
                  </a:tcPr>
                </a:tc>
                <a:tc>
                  <a:txBody>
                    <a:bodyPr/>
                    <a:lstStyle/>
                    <a:p>
                      <a:pPr algn="l" fontAlgn="ctr"/>
                      <a:r>
                        <a:rPr kumimoji="1" lang="ja-JP" altLang="en-US" sz="1400" b="1" u="none" strike="noStrike" kern="1200" dirty="0">
                          <a:effectLst/>
                        </a:rPr>
                        <a:t>無心体双胎焼灼術（一連につき）</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EBF1E9"/>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４０，０００点</a:t>
                      </a:r>
                    </a:p>
                  </a:txBody>
                  <a:tcPr marL="0" marR="0" marT="0" marB="0" anchor="ctr">
                    <a:solidFill>
                      <a:srgbClr val="EBF1E9"/>
                    </a:solidFill>
                  </a:tcPr>
                </a:tc>
                <a:extLst>
                  <a:ext uri="{0D108BD9-81ED-4DB2-BD59-A6C34878D82A}">
                    <a16:rowId xmlns:a16="http://schemas.microsoft.com/office/drawing/2014/main" val="10012"/>
                  </a:ext>
                </a:extLst>
              </a:tr>
              <a:tr h="429272">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1" u="none" strike="noStrike" kern="1200" dirty="0">
                          <a:effectLst/>
                        </a:rPr>
                        <a:t>K910-4</a:t>
                      </a:r>
                      <a:endParaRPr kumimoji="1" lang="en-US" sz="1400" b="1" u="none" strike="noStrike" kern="1200" dirty="0">
                        <a:solidFill>
                          <a:schemeClr val="tx1"/>
                        </a:solidFill>
                        <a:effectLst/>
                        <a:latin typeface="+mn-lt"/>
                        <a:ea typeface="+mn-ea"/>
                        <a:cs typeface="+mn-cs"/>
                      </a:endParaRPr>
                    </a:p>
                  </a:txBody>
                  <a:tcPr marL="0" marR="0" marT="0" marB="0" anchor="ctr">
                    <a:solidFill>
                      <a:srgbClr val="D5E3CF"/>
                    </a:solidFill>
                  </a:tcPr>
                </a:tc>
                <a:tc>
                  <a:txBody>
                    <a:bodyPr/>
                    <a:lstStyle/>
                    <a:p>
                      <a:pPr algn="l" fontAlgn="ctr"/>
                      <a:r>
                        <a:rPr kumimoji="1" lang="ja-JP" altLang="en-US" sz="1400" b="1" u="none" strike="noStrike" kern="1200" dirty="0">
                          <a:effectLst/>
                        </a:rPr>
                        <a:t>無心体双胎焼灼術（一連につき）</a:t>
                      </a:r>
                      <a:endParaRPr kumimoji="1" lang="ja-JP" altLang="en-US" sz="1400" b="1" u="none" strike="noStrike" kern="1200" dirty="0">
                        <a:solidFill>
                          <a:schemeClr val="tx1"/>
                        </a:solidFill>
                        <a:effectLst/>
                        <a:latin typeface="ＭＳ ゴシック" panose="020B0609070205080204" pitchFamily="49" charset="-128"/>
                        <a:ea typeface="ＭＳ ゴシック" panose="020B0609070205080204" pitchFamily="49" charset="-128"/>
                        <a:cs typeface="+mn-cs"/>
                      </a:endParaRPr>
                    </a:p>
                  </a:txBody>
                  <a:tcPr marL="0" marR="0" marT="0" marB="0" anchor="ctr">
                    <a:solidFill>
                      <a:srgbClr val="D5E3CF"/>
                    </a:solidFill>
                  </a:tcPr>
                </a:tc>
                <a:tc>
                  <a:txBody>
                    <a:bodyPr/>
                    <a:lstStyle/>
                    <a:p>
                      <a:pPr algn="ctr" fontAlgn="ctr"/>
                      <a:r>
                        <a:rPr kumimoji="1" lang="ja-JP" altLang="en-US" sz="1400" b="1" u="sng" strike="noStrike" kern="1200" dirty="0">
                          <a:solidFill>
                            <a:schemeClr val="tx1"/>
                          </a:solidFill>
                          <a:effectLst/>
                          <a:latin typeface="+mn-lt"/>
                          <a:ea typeface="+mn-ea"/>
                          <a:cs typeface="+mn-cs"/>
                        </a:rPr>
                        <a:t>４０，０００点</a:t>
                      </a:r>
                    </a:p>
                  </a:txBody>
                  <a:tcPr marL="0" marR="0" marT="0" marB="0" anchor="ctr">
                    <a:solidFill>
                      <a:srgbClr val="D5E3CF"/>
                    </a:solidFill>
                  </a:tcPr>
                </a:tc>
                <a:extLst>
                  <a:ext uri="{0D108BD9-81ED-4DB2-BD59-A6C34878D82A}">
                    <a16:rowId xmlns:a16="http://schemas.microsoft.com/office/drawing/2014/main" val="10013"/>
                  </a:ext>
                </a:extLst>
              </a:tr>
            </a:tbl>
          </a:graphicData>
        </a:graphic>
      </p:graphicFrame>
      <p:sp>
        <p:nvSpPr>
          <p:cNvPr id="10" name="Rectangle 2"/>
          <p:cNvSpPr txBox="1">
            <a:spLocks noChangeArrowheads="1"/>
          </p:cNvSpPr>
          <p:nvPr/>
        </p:nvSpPr>
        <p:spPr>
          <a:xfrm>
            <a:off x="194414" y="44450"/>
            <a:ext cx="9517327" cy="432222"/>
          </a:xfrm>
          <a:prstGeom prst="rect">
            <a:avLst/>
          </a:prstGeo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schemeClr val="tx1"/>
                </a:solidFill>
                <a:latin typeface="ＭＳ Ｐゴシック" pitchFamily="50" charset="-128"/>
                <a:ea typeface="ＭＳ Ｐゴシック" pitchFamily="50" charset="-128"/>
              </a:rPr>
              <a:t>医療技術の保険導入⑦</a:t>
            </a:r>
            <a:endParaRPr lang="en-US" altLang="ja-JP" sz="2400" dirty="0">
              <a:solidFill>
                <a:schemeClr val="tx1"/>
              </a:solidFill>
              <a:latin typeface="ＭＳ Ｐゴシック" pitchFamily="50" charset="-128"/>
              <a:ea typeface="ＭＳ Ｐゴシック" pitchFamily="50" charset="-128"/>
            </a:endParaRPr>
          </a:p>
        </p:txBody>
      </p:sp>
      <p:pic>
        <p:nvPicPr>
          <p:cNvPr id="12" name="Picture 6" descr="C:\Users\kc\AppData\Local\Microsoft\Windows\Temporary Internet Files\Content.IE5\430CHE7K\MC90015014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970179" y="1124744"/>
            <a:ext cx="1735349" cy="219159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6">
            <a:extLst>
              <a:ext uri="{FF2B5EF4-FFF2-40B4-BE49-F238E27FC236}">
                <a16:creationId xmlns:a16="http://schemas.microsoft.com/office/drawing/2014/main" id="{A3554FE4-4597-48A4-BB9F-5BC12D1A20F4}"/>
              </a:ext>
            </a:extLst>
          </p:cNvPr>
          <p:cNvSpPr>
            <a:spLocks noChangeArrowheads="1"/>
          </p:cNvSpPr>
          <p:nvPr/>
        </p:nvSpPr>
        <p:spPr bwMode="auto">
          <a:xfrm>
            <a:off x="194260" y="512676"/>
            <a:ext cx="6677298" cy="28803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lvl="0">
              <a:spcBef>
                <a:spcPct val="20000"/>
              </a:spcBef>
              <a:defRPr/>
            </a:pPr>
            <a:r>
              <a:rPr lang="en-US" altLang="ja-JP" sz="2000" dirty="0">
                <a:solidFill>
                  <a:prstClr val="black"/>
                </a:solidFill>
              </a:rPr>
              <a:t>《</a:t>
            </a:r>
            <a:r>
              <a:rPr lang="ja-JP" altLang="en-US" sz="2000" dirty="0">
                <a:solidFill>
                  <a:prstClr val="black"/>
                </a:solidFill>
              </a:rPr>
              <a:t>前回改定後に準用され、今回改定で新設された技術</a:t>
            </a:r>
            <a:r>
              <a:rPr lang="en-US" altLang="ja-JP" sz="2000" dirty="0">
                <a:solidFill>
                  <a:prstClr val="black"/>
                </a:solidFill>
              </a:rPr>
              <a:t>》</a:t>
            </a:r>
          </a:p>
        </p:txBody>
      </p:sp>
      <p:sp>
        <p:nvSpPr>
          <p:cNvPr id="9" name="スライド番号プレースホルダー 2">
            <a:extLst>
              <a:ext uri="{FF2B5EF4-FFF2-40B4-BE49-F238E27FC236}">
                <a16:creationId xmlns:a16="http://schemas.microsoft.com/office/drawing/2014/main" id="{4FB77B6C-4448-4975-A502-3E88C026B51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444298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492538092"/>
              </p:ext>
            </p:extLst>
          </p:nvPr>
        </p:nvGraphicFramePr>
        <p:xfrm>
          <a:off x="208479" y="1671148"/>
          <a:ext cx="9505056" cy="476534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検査名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D206 2</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心臓電気生理学検査（</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EPS)</a:t>
                      </a:r>
                    </a:p>
                  </a:txBody>
                  <a:tcPr marL="8699" marR="8699" marT="8699" marB="0" anchor="ctr"/>
                </a:tc>
                <a:tc>
                  <a:txBody>
                    <a:bodyPr/>
                    <a:lstStyle/>
                    <a:p>
                      <a:pPr algn="l" fontAlgn="ct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8699" marR="8699" marT="8699" marB="0" anchor="ctr"/>
                </a:tc>
                <a:tc>
                  <a:txBody>
                    <a:bodyPr/>
                    <a:lstStyle/>
                    <a:p>
                      <a:pPr algn="l" fontAlgn="ct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8699" marR="8699" marT="8699"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510</a:t>
                      </a:r>
                    </a:p>
                  </a:txBody>
                  <a:tcPr marL="8699" marR="8699" marT="8699"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2</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分まで）</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700</a:t>
                      </a:r>
                    </a:p>
                  </a:txBody>
                  <a:tcPr marL="8699" marR="8699" marT="8699"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D218 3</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分娩監視（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分以上）</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890</a:t>
                      </a:r>
                    </a:p>
                  </a:txBody>
                  <a:tcPr marL="8699" marR="8699" marT="8699"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D219</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ノンストレステスト</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（分娩前胎児機能検査）</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210</a:t>
                      </a:r>
                    </a:p>
                  </a:txBody>
                  <a:tcPr marL="8699" marR="8699" marT="8699"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D222 2</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経皮的血液ｶﾞｽ分圧測定（</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時間以上）</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630</a:t>
                      </a:r>
                    </a:p>
                  </a:txBody>
                  <a:tcPr marL="8699" marR="8699" marT="8699"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D225-4</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ティルト（</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head-up tilt)</a:t>
                      </a: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試験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1,030</a:t>
                      </a:r>
                    </a:p>
                  </a:txBody>
                  <a:tcPr marL="8699" marR="8699" marT="8699"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D230 2</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観血的肺動脈圧測定（</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時間以上）　</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8699" marR="8699" marT="8699"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1</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脊髄誘発電位　</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804</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8699" marR="8699" marT="8699"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2,3</a:t>
                      </a:r>
                    </a:p>
                  </a:txBody>
                  <a:tcPr marL="8699" marR="8699" marT="8699"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視覚誘発電位検査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VEP</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804</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8699" marR="8699" marT="8699"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D236 4</a:t>
                      </a:r>
                    </a:p>
                  </a:txBody>
                  <a:tcPr marL="8699" marR="8699" marT="8699"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聴性定常反応（</a:t>
                      </a: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ＡＳSR)</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1,010</a:t>
                      </a:r>
                    </a:p>
                  </a:txBody>
                  <a:tcPr marL="8699" marR="8699" marT="8699"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D239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筋電図検査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320</a:t>
                      </a:r>
                    </a:p>
                  </a:txBody>
                  <a:tcPr marL="8699" marR="8699" marT="8699" marB="0" anchor="ctr"/>
                </a:tc>
                <a:extLst>
                  <a:ext uri="{0D108BD9-81ED-4DB2-BD59-A6C34878D82A}">
                    <a16:rowId xmlns:a16="http://schemas.microsoft.com/office/drawing/2014/main" val="1002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D278</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眼球電位図　（</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EOG</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280</a:t>
                      </a:r>
                    </a:p>
                  </a:txBody>
                  <a:tcPr marL="8699" marR="8699" marT="8699" marB="0" anchor="ctr"/>
                </a:tc>
                <a:extLst>
                  <a:ext uri="{0D108BD9-81ED-4DB2-BD59-A6C34878D82A}">
                    <a16:rowId xmlns:a16="http://schemas.microsoft.com/office/drawing/2014/main" val="225072424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D295</a:t>
                      </a:r>
                    </a:p>
                  </a:txBody>
                  <a:tcPr marL="9522" marR="9522" marT="9522"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関節内視鏡検査</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720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a:t>
                      </a:r>
                    </a:p>
                  </a:txBody>
                  <a:tcPr marL="9522" marR="9522" marT="9522" marB="0" anchor="ctr"/>
                </a:tc>
                <a:extLst>
                  <a:ext uri="{0D108BD9-81ED-4DB2-BD59-A6C34878D82A}">
                    <a16:rowId xmlns:a16="http://schemas.microsoft.com/office/drawing/2014/main" val="327016773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D315</a:t>
                      </a:r>
                    </a:p>
                  </a:txBody>
                  <a:tcPr marL="9522" marR="9522" marT="9522"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腹腔内視鏡検査</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腹腔臓器）（硬性鏡）</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2,160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2,270</a:t>
                      </a:r>
                    </a:p>
                  </a:txBody>
                  <a:tcPr marL="9522" marR="9522" marT="9522" marB="0" anchor="ctr"/>
                </a:tc>
                <a:extLst>
                  <a:ext uri="{0D108BD9-81ED-4DB2-BD59-A6C34878D82A}">
                    <a16:rowId xmlns:a16="http://schemas.microsoft.com/office/drawing/2014/main" val="23086339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D410 1</a:t>
                      </a:r>
                    </a:p>
                  </a:txBody>
                  <a:tcPr marL="9522" marR="9522" marT="9522"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エックス線ｽﾃﾚｵｶﾞｲﾄﾞ下乳房針生検（片側）</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650</a:t>
                      </a:r>
                    </a:p>
                  </a:txBody>
                  <a:tcPr marL="9522" marR="9522" marT="9522"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9522" marR="9522" marT="9522" marB="0" anchor="ctr"/>
                </a:tc>
                <a:extLst>
                  <a:ext uri="{0D108BD9-81ED-4DB2-BD59-A6C34878D82A}">
                    <a16:rowId xmlns:a16="http://schemas.microsoft.com/office/drawing/2014/main" val="206460663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5" name="Rectangle 2">
            <a:extLst>
              <a:ext uri="{FF2B5EF4-FFF2-40B4-BE49-F238E27FC236}">
                <a16:creationId xmlns:a16="http://schemas.microsoft.com/office/drawing/2014/main" id="{D2CB8FAF-FEEA-41AD-BC3D-B5AFC7BBF2E6}"/>
              </a:ext>
            </a:extLst>
          </p:cNvPr>
          <p:cNvSpPr txBox="1">
            <a:spLocks noChangeArrowheads="1"/>
          </p:cNvSpPr>
          <p:nvPr/>
        </p:nvSpPr>
        <p:spPr>
          <a:xfrm>
            <a:off x="170384" y="666649"/>
            <a:ext cx="5066677" cy="375952"/>
          </a:xfrm>
          <a:prstGeom prst="rect">
            <a:avLst/>
          </a:prstGeom>
          <a:solidFill>
            <a:schemeClr val="bg1"/>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06029" rtl="0" eaLnBrk="1" fontAlgn="auto" latinLnBrk="0" hangingPunct="1">
              <a:lnSpc>
                <a:spcPct val="9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rPr>
              <a:t>（２）外保連試案等を活用した技術料の見直し</a:t>
            </a: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a:cs typeface="+mn-cs"/>
            </a:endParaRPr>
          </a:p>
        </p:txBody>
      </p:sp>
      <p:sp>
        <p:nvSpPr>
          <p:cNvPr id="8" name="正方形/長方形 7">
            <a:extLst>
              <a:ext uri="{FF2B5EF4-FFF2-40B4-BE49-F238E27FC236}">
                <a16:creationId xmlns:a16="http://schemas.microsoft.com/office/drawing/2014/main" id="{9E8107BD-38D9-451E-A4FD-02D6F1A80DF6}"/>
              </a:ext>
            </a:extLst>
          </p:cNvPr>
          <p:cNvSpPr/>
          <p:nvPr/>
        </p:nvSpPr>
        <p:spPr>
          <a:xfrm>
            <a:off x="103114" y="1040413"/>
            <a:ext cx="9632502" cy="646331"/>
          </a:xfrm>
          <a:prstGeom prst="rect">
            <a:avLst/>
          </a:prstGeom>
        </p:spPr>
        <p:txBody>
          <a:bodyPr wrap="square">
            <a:spAutoFit/>
          </a:bodyPr>
          <a:lstStyle/>
          <a:p>
            <a:pPr marL="180000" marR="0" lvl="0" indent="-3600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外科系学会社会保険委員連合会「外保連試案</a:t>
            </a: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２０２０</a:t>
            </a:r>
            <a:r>
              <a:rPr kumimoji="1" lang="ja-JP"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」等における、手術等に係る人件費及び材料に係る費用の調査結果等を参考とし、技術料の見直しを行う。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244551627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94020849"/>
              </p:ext>
            </p:extLst>
          </p:nvPr>
        </p:nvGraphicFramePr>
        <p:xfrm>
          <a:off x="214615" y="692696"/>
          <a:ext cx="9505056" cy="52067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422709">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処置名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J007</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頚椎、胸椎又は腰椎穿刺</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264</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317</a:t>
                      </a:r>
                    </a:p>
                  </a:txBody>
                  <a:tcPr marL="9522" marR="9522" marT="9522" marB="0" anchor="ctr"/>
                </a:tc>
                <a:extLst>
                  <a:ext uri="{0D108BD9-81ED-4DB2-BD59-A6C34878D82A}">
                    <a16:rowId xmlns:a16="http://schemas.microsoft.com/office/drawing/2014/main" val="10004"/>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J034</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イレウス用ロングチューブ挿入法</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610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730</a:t>
                      </a:r>
                    </a:p>
                  </a:txBody>
                  <a:tcPr marL="9522" marR="9522" marT="9522" marB="0" anchor="ctr"/>
                </a:tc>
                <a:extLst>
                  <a:ext uri="{0D108BD9-81ED-4DB2-BD59-A6C34878D82A}">
                    <a16:rowId xmlns:a16="http://schemas.microsoft.com/office/drawing/2014/main" val="10005"/>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J043-3 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ストーマ処置</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ストーマを</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個以上持つ患者に対して行った場合</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a:t>
                      </a:r>
                    </a:p>
                  </a:txBody>
                  <a:tcPr marL="9522" marR="9522" marT="9522" marB="0" anchor="ctr"/>
                </a:tc>
                <a:extLst>
                  <a:ext uri="{0D108BD9-81ED-4DB2-BD59-A6C34878D82A}">
                    <a16:rowId xmlns:a16="http://schemas.microsoft.com/office/drawing/2014/main" val="10006"/>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J044-2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体表面ぺーシング法又は食道ぺーシング法（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日につき）</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480</a:t>
                      </a:r>
                    </a:p>
                  </a:txBody>
                  <a:tcPr marL="9522" marR="9522" marT="9522" marB="0" anchor="ctr"/>
                </a:tc>
                <a:extLst>
                  <a:ext uri="{0D108BD9-81ED-4DB2-BD59-A6C34878D82A}">
                    <a16:rowId xmlns:a16="http://schemas.microsoft.com/office/drawing/2014/main" val="10007"/>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J050</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気管内洗浄（</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日につき）</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280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340</a:t>
                      </a:r>
                    </a:p>
                  </a:txBody>
                  <a:tcPr marL="9522" marR="9522" marT="9522" marB="0" anchor="ctr"/>
                </a:tc>
                <a:extLst>
                  <a:ext uri="{0D108BD9-81ED-4DB2-BD59-A6C34878D82A}">
                    <a16:rowId xmlns:a16="http://schemas.microsoft.com/office/drawing/2014/main" val="10008"/>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J051</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胃洗浄</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250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300</a:t>
                      </a:r>
                    </a:p>
                  </a:txBody>
                  <a:tcPr marL="9522" marR="9522" marT="9522" marB="0" anchor="ctr"/>
                </a:tc>
                <a:extLst>
                  <a:ext uri="{0D108BD9-81ED-4DB2-BD59-A6C34878D82A}">
                    <a16:rowId xmlns:a16="http://schemas.microsoft.com/office/drawing/2014/main" val="10009"/>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J072   </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腟洗浄（熱性洗浄を含む）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56</a:t>
                      </a:r>
                    </a:p>
                  </a:txBody>
                  <a:tcPr marL="9522" marR="9522" marT="9522" marB="0" anchor="ctr"/>
                </a:tc>
                <a:extLst>
                  <a:ext uri="{0D108BD9-81ED-4DB2-BD59-A6C34878D82A}">
                    <a16:rowId xmlns:a16="http://schemas.microsoft.com/office/drawing/2014/main" val="10010"/>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J073</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子宮腔洗浄（薬液注入を含む）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56</a:t>
                      </a:r>
                    </a:p>
                  </a:txBody>
                  <a:tcPr marL="9522" marR="9522" marT="9522" marB="0" anchor="ctr"/>
                </a:tc>
                <a:extLst>
                  <a:ext uri="{0D108BD9-81ED-4DB2-BD59-A6C34878D82A}">
                    <a16:rowId xmlns:a16="http://schemas.microsoft.com/office/drawing/2014/main" val="10011"/>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J092</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涙嚢ブジー法（洗浄を含む）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45</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54</a:t>
                      </a:r>
                    </a:p>
                  </a:txBody>
                  <a:tcPr marL="9522" marR="9522" marT="9522" marB="0" anchor="ctr"/>
                </a:tc>
                <a:extLst>
                  <a:ext uri="{0D108BD9-81ED-4DB2-BD59-A6C34878D82A}">
                    <a16:rowId xmlns:a16="http://schemas.microsoft.com/office/drawing/2014/main" val="10012"/>
                  </a:ext>
                </a:extLst>
              </a:tr>
              <a:tr h="487742">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J096 1</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耳管処置 （耳管通気法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鼓膜マッサージ及び鼻内処置を含む）</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ｶﾃｰﾃﾙによる耳管通気法（片側）</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36</a:t>
                      </a:r>
                    </a:p>
                  </a:txBody>
                  <a:tcPr marL="9522" marR="9522" marT="9522" marB="0" anchor="ctr"/>
                </a:tc>
                <a:extLst>
                  <a:ext uri="{0D108BD9-81ED-4DB2-BD59-A6C34878D82A}">
                    <a16:rowId xmlns:a16="http://schemas.microsoft.com/office/drawing/2014/main" val="10013"/>
                  </a:ext>
                </a:extLst>
              </a:tr>
              <a:tr h="487742">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J096 2</a:t>
                      </a:r>
                    </a:p>
                  </a:txBody>
                  <a:tcPr marL="9522" marR="9522" marT="9522" marB="0" anchor="ctr"/>
                </a:tc>
                <a:tc>
                  <a:txBody>
                    <a:bodyPr/>
                    <a:lstStyle/>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耳管処置 （耳管通気法</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鼓膜マッサージ及び鼻内処置を含む）　 </a:t>
                      </a:r>
                      <a:endPar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endParaRPr>
                    </a:p>
                    <a:p>
                      <a:pPr algn="l" fontAlgn="ct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 </a:t>
                      </a:r>
                      <a:r>
                        <a:rPr kumimoji="1" lang="ja-JP"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ポリッツェル球による耳管通気法</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24</a:t>
                      </a:r>
                    </a:p>
                  </a:txBody>
                  <a:tcPr marL="9522" marR="9522" marT="9522" marB="0" anchor="ctr"/>
                </a:tc>
                <a:extLst>
                  <a:ext uri="{0D108BD9-81ED-4DB2-BD59-A6C34878D82A}">
                    <a16:rowId xmlns:a16="http://schemas.microsoft.com/office/drawing/2014/main" val="10014"/>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J098</a:t>
                      </a:r>
                    </a:p>
                  </a:txBody>
                  <a:tcPr marL="9522" marR="9522" marT="9522" marB="0" anchor="ctr"/>
                </a:tc>
                <a:tc>
                  <a:txBody>
                    <a:bodyPr/>
                    <a:lstStyle/>
                    <a:p>
                      <a:pPr algn="l" fontAlgn="ctr"/>
                      <a:r>
                        <a:rPr kumimoji="1" lang="zh-TW" alt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口腔、咽頭処置</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14</a:t>
                      </a:r>
                    </a:p>
                  </a:txBody>
                  <a:tcPr marL="9522" marR="9522" marT="9522" marB="0" anchor="ctr"/>
                </a:tc>
                <a:extLst>
                  <a:ext uri="{0D108BD9-81ED-4DB2-BD59-A6C34878D82A}">
                    <a16:rowId xmlns:a16="http://schemas.microsoft.com/office/drawing/2014/main" val="10015"/>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J099</a:t>
                      </a:r>
                    </a:p>
                  </a:txBody>
                  <a:tcPr marL="9522" marR="9522" marT="9522" marB="0" anchor="ctr"/>
                </a:tc>
                <a:tc>
                  <a:txBody>
                    <a:bodyPr/>
                    <a:lstStyle/>
                    <a:p>
                      <a:pPr algn="l" fontAlgn="ctr"/>
                      <a:r>
                        <a:rPr kumimoji="1" lang="ja-JP"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間接喉頭鏡下喉頭処置（喉頭注入を含む）</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27</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32</a:t>
                      </a:r>
                    </a:p>
                  </a:txBody>
                  <a:tcPr marL="9522" marR="9522" marT="9522" marB="0" anchor="ctr"/>
                </a:tc>
                <a:extLst>
                  <a:ext uri="{0D108BD9-81ED-4DB2-BD59-A6C34878D82A}">
                    <a16:rowId xmlns:a16="http://schemas.microsoft.com/office/drawing/2014/main" val="10016"/>
                  </a:ext>
                </a:extLst>
              </a:tr>
              <a:tr h="306575">
                <a:tc>
                  <a:txBody>
                    <a:bodyPr/>
                    <a:lstStyle/>
                    <a:p>
                      <a:pPr algn="l" fontAlgn="ctr"/>
                      <a:r>
                        <a:rPr kumimoji="1" lang="en-US"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J116</a:t>
                      </a:r>
                    </a:p>
                  </a:txBody>
                  <a:tcPr marL="9522" marR="9522" marT="9522" marB="0" anchor="ctr"/>
                </a:tc>
                <a:tc>
                  <a:txBody>
                    <a:bodyPr/>
                    <a:lstStyle/>
                    <a:p>
                      <a:pPr algn="l" fontAlgn="ct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関節穿刺</a:t>
                      </a:r>
                      <a:r>
                        <a:rPr kumimoji="1" lang="en-US" altLang="zh-TW"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cap="none" spc="0" normalizeH="0" baseline="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片側）</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100</a:t>
                      </a:r>
                    </a:p>
                  </a:txBody>
                  <a:tcPr marL="9522" marR="9522" marT="9522" marB="0" anchor="ctr"/>
                </a:tc>
                <a:tc>
                  <a:txBody>
                    <a:bodyPr/>
                    <a:lstStyle/>
                    <a:p>
                      <a:pPr algn="r" fontAlgn="ctr"/>
                      <a:r>
                        <a:rPr kumimoji="1" lang="en-US" altLang="ja-JP" sz="1400" b="1" i="0" u="none" strike="noStrike" kern="1200" cap="none" spc="0" normalizeH="0" baseline="0" dirty="0">
                          <a:ln>
                            <a:noFill/>
                          </a:ln>
                          <a:solidFill>
                            <a:schemeClr val="accent2">
                              <a:lumMod val="50000"/>
                            </a:schemeClr>
                          </a:solidFill>
                          <a:effectLst/>
                          <a:uLnTx/>
                          <a:uFillTx/>
                          <a:latin typeface="ＭＳ ゴシック" panose="020B0609070205080204" pitchFamily="49" charset="-128"/>
                          <a:ea typeface="ＭＳ ゴシック" panose="020B0609070205080204" pitchFamily="49" charset="-128"/>
                          <a:cs typeface="+mn-cs"/>
                        </a:rPr>
                        <a:t>120</a:t>
                      </a:r>
                    </a:p>
                  </a:txBody>
                  <a:tcPr marL="9522" marR="9522" marT="9522" marB="0" anchor="ctr"/>
                </a:tc>
                <a:extLst>
                  <a:ext uri="{0D108BD9-81ED-4DB2-BD59-A6C34878D82A}">
                    <a16:rowId xmlns:a16="http://schemas.microsoft.com/office/drawing/2014/main" val="10017"/>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6201076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5418C38-F157-4C6B-8019-84BC84316C94}"/>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の幕開けと財政審の議論について」</a:t>
            </a:r>
          </a:p>
        </p:txBody>
      </p:sp>
      <p:sp>
        <p:nvSpPr>
          <p:cNvPr id="6" name="四角形: 角を丸くする 5">
            <a:extLst>
              <a:ext uri="{FF2B5EF4-FFF2-40B4-BE49-F238E27FC236}">
                <a16:creationId xmlns:a16="http://schemas.microsoft.com/office/drawing/2014/main" id="{8EE0D570-A189-47B1-824C-4507D852A5DD}"/>
              </a:ext>
            </a:extLst>
          </p:cNvPr>
          <p:cNvSpPr/>
          <p:nvPr/>
        </p:nvSpPr>
        <p:spPr>
          <a:xfrm>
            <a:off x="570434" y="821796"/>
            <a:ext cx="3384376" cy="374956"/>
          </a:xfrm>
          <a:prstGeom prst="roundRect">
            <a:avLst/>
          </a:prstGeom>
          <a:solidFill>
            <a:srgbClr val="CCFFCC"/>
          </a:solidFill>
          <a:ln w="15875">
            <a:solidFill>
              <a:srgbClr val="008000"/>
            </a:solidFill>
          </a:ln>
          <a:scene3d>
            <a:camera prst="orthographicFront"/>
            <a:lightRig rig="threePt" dir="t"/>
          </a:scene3d>
          <a:sp3d contourW="12700">
            <a:bevelT w="50800" h="38100" prst="angle"/>
            <a:contourClr>
              <a:srgbClr val="33CC33"/>
            </a:contourClr>
          </a:sp3d>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8000"/>
                </a:solidFill>
                <a:effectLst/>
                <a:uLnTx/>
                <a:uFillTx/>
                <a:latin typeface="メイリオ" panose="020B0604030504040204" pitchFamily="50" charset="-128"/>
                <a:ea typeface="メイリオ" panose="020B0604030504040204" pitchFamily="50" charset="-128"/>
                <a:cs typeface="+mn-cs"/>
              </a:rPr>
              <a:t>「令和」の幕開けを迎えて</a:t>
            </a:r>
          </a:p>
        </p:txBody>
      </p:sp>
      <p:sp>
        <p:nvSpPr>
          <p:cNvPr id="7" name="正方形/長方形 6">
            <a:extLst>
              <a:ext uri="{FF2B5EF4-FFF2-40B4-BE49-F238E27FC236}">
                <a16:creationId xmlns:a16="http://schemas.microsoft.com/office/drawing/2014/main" id="{D00DADD3-4933-4F71-86D6-F432B377BAED}"/>
              </a:ext>
            </a:extLst>
          </p:cNvPr>
          <p:cNvSpPr/>
          <p:nvPr/>
        </p:nvSpPr>
        <p:spPr>
          <a:xfrm>
            <a:off x="541462" y="1264625"/>
            <a:ext cx="8860556" cy="5313677"/>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新しい時代においても医療は人が人に行うものであり、医師と患者との信頼関係に基づいて成り立つものであることに変わりはない。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かかりつけ医の心は「和の心」と「寄り添う心」だと考えている。外務省が「令和」について外国政府に英語で説明する際には、「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Beautiful Harmony</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いう趣旨を伝えるよう在外公館に指示したが、「美しい調和」の心を大切に、「令和」の時代も日本医師会綱領にもあるように、医師としての高い倫理観と使命感を礎に、人間の尊厳が大切にされる社会の実現を目指していく。</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これまでも日医では予防・健康づくりを推進してきたが、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令和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の時代には、今まで以上に予防・健康づくりが重要となり、かかりつけ医が積極的に関わる必要がある。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日医としても、健康寿命の延伸を目指すために、日本健康会議における取り組みなどと合わせて、引き続き予防・健康づくりを推進し、明るい健康社会の実現に努めていく。</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これからの「令和」の時代には、人工知能（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AI</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ICT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などの活用がより進み、今まで見つけにくかった病も早期に発見することが可能になる。医療技術がどんなに進歩しようとも、日医は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医療の専門家集団</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として、国民が必要な医療を過不足なく受けられる社会の実現に向けて尽力し、医師が患者さんに寄り添いながら、安心・安全な医療を提供できるよう、その体制の構築</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3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に向けた取り組みを進め</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3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ていく。</a:t>
            </a:r>
          </a:p>
        </p:txBody>
      </p:sp>
      <p:pic>
        <p:nvPicPr>
          <p:cNvPr id="12" name="図 11">
            <a:extLst>
              <a:ext uri="{FF2B5EF4-FFF2-40B4-BE49-F238E27FC236}">
                <a16:creationId xmlns:a16="http://schemas.microsoft.com/office/drawing/2014/main" id="{39362DB7-F937-4982-9A49-EF4CC167111F}"/>
              </a:ext>
            </a:extLst>
          </p:cNvPr>
          <p:cNvPicPr>
            <a:picLocks noChangeAspect="1"/>
          </p:cNvPicPr>
          <p:nvPr/>
        </p:nvPicPr>
        <p:blipFill>
          <a:blip r:embed="rId2"/>
          <a:stretch>
            <a:fillRect/>
          </a:stretch>
        </p:blipFill>
        <p:spPr>
          <a:xfrm>
            <a:off x="3512840" y="5690232"/>
            <a:ext cx="5256584" cy="1126410"/>
          </a:xfrm>
          <a:prstGeom prst="rect">
            <a:avLst/>
          </a:prstGeom>
        </p:spPr>
      </p:pic>
      <p:sp>
        <p:nvSpPr>
          <p:cNvPr id="8" name="スライド番号プレースホルダー 2">
            <a:extLst>
              <a:ext uri="{FF2B5EF4-FFF2-40B4-BE49-F238E27FC236}">
                <a16:creationId xmlns:a16="http://schemas.microsoft.com/office/drawing/2014/main" id="{0462E806-265A-45FB-8874-086AB6FEE18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19446519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824564035"/>
              </p:ext>
            </p:extLst>
          </p:nvPr>
        </p:nvGraphicFramePr>
        <p:xfrm>
          <a:off x="214615" y="772126"/>
          <a:ext cx="9505056" cy="5313748"/>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以上</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20cm</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extLst>
                  <a:ext uri="{0D108BD9-81ED-4DB2-BD59-A6C34878D82A}">
                    <a16:rowId xmlns:a16="http://schemas.microsoft.com/office/drawing/2014/main" val="1000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K001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皮膚切開術・長径</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以上</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1,770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K002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デブリードマン・手にわたる範囲</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K002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デブリードマン・半肢の大部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4,300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K009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皮膚剥削術・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25c㎡</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1,810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K025</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股関節内転筋切離術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5,290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6,370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K029</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筋肉内異物摘出術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3,440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K045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骨折経皮鋼線刺入固定術・手指骨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1,990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K050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腐骨摘出術・手根骨</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3,420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4,100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非観血的脱臼整復術・股関節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2</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非観血的脱臼整復術・手関節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1,560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K061 3</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非観血的脱臼整復術・中手指節関節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960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K075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非観血的関節授動術・膝関節</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1,590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K083</a:t>
                      </a:r>
                    </a:p>
                  </a:txBody>
                  <a:tcPr marL="8355" marR="8355" marT="835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直達牽引術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鋼線等</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3,620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K089</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爪甲除去術</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770</a:t>
                      </a:r>
                    </a:p>
                  </a:txBody>
                  <a:tcPr marL="9525" marR="9525" marT="9525" marB="0" anchor="ctr"/>
                </a:tc>
                <a:extLst>
                  <a:ext uri="{0D108BD9-81ED-4DB2-BD59-A6C34878D82A}">
                    <a16:rowId xmlns:a16="http://schemas.microsoft.com/office/drawing/2014/main" val="32128531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K090 1</a:t>
                      </a:r>
                    </a:p>
                  </a:txBody>
                  <a:tcPr marL="8355" marR="8355" marT="835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ひょう疽手術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軟部組織</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355" marR="8355" marT="835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413783139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K145</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穿頭術後脳室ドレナージ術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2,330</a:t>
                      </a:r>
                    </a:p>
                  </a:txBody>
                  <a:tcPr marL="9525" marR="9525" marT="9525" marB="0" anchor="ctr"/>
                </a:tc>
                <a:extLst>
                  <a:ext uri="{0D108BD9-81ED-4DB2-BD59-A6C34878D82A}">
                    <a16:rowId xmlns:a16="http://schemas.microsoft.com/office/drawing/2014/main" val="212018127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11162"/>
            <a:ext cx="9517327" cy="46551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26122696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50643438"/>
              </p:ext>
            </p:extLst>
          </p:nvPr>
        </p:nvGraphicFramePr>
        <p:xfrm>
          <a:off x="208479" y="680847"/>
          <a:ext cx="9505056" cy="61363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K189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脊髄ドレナージ術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408</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490</a:t>
                      </a:r>
                    </a:p>
                  </a:txBody>
                  <a:tcPr marL="9525" marR="9525" marT="9525" marB="0" anchor="ctr"/>
                </a:tc>
                <a:extLst>
                  <a:ext uri="{0D108BD9-81ED-4DB2-BD59-A6C34878D82A}">
                    <a16:rowId xmlns:a16="http://schemas.microsoft.com/office/drawing/2014/main" val="1000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K190-5</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脳脊髄用植込型輸液ポンプ薬液再充填術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780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K199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涙点・涙小管形成術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K200</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涙嚢切開術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K200-2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涙点プラグ挿入術、涙点閉鎖術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K208</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麦粒腫切開術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500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K209</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眼瞼膿瘍切開術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K209-2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外眥切開術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570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K213</a:t>
                      </a:r>
                    </a:p>
                  </a:txBody>
                  <a:tcPr marL="9525" marR="9525" marT="9525"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マイボーム腺梗塞摘出術、切開術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440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K214</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霰粒腫摘出術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K215</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瞼板切除術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巨大霰粒腫摘出</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1,730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K217 1</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眼瞼内反症手術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縫合法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1,990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K217 2</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眼瞼内反症手術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皮膚切開法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2,160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2,590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K222</a:t>
                      </a:r>
                    </a:p>
                  </a:txBody>
                  <a:tcPr marL="9525" marR="9525" marT="9525"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結膜異物除去術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470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K246</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角膜縫合術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3,580</a:t>
                      </a:r>
                    </a:p>
                  </a:txBody>
                  <a:tcPr marL="9525" marR="9525" marT="9525"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K249</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角膜掻爬術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K278</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硝子体注入術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2,280</a:t>
                      </a:r>
                    </a:p>
                  </a:txBody>
                  <a:tcPr marL="9525" marR="9525" marT="9525"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耳介血腫開窓術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460</a:t>
                      </a:r>
                    </a:p>
                  </a:txBody>
                  <a:tcPr marL="9525" marR="9525" marT="9525"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K286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外耳道異物除去術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単純</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220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260</a:t>
                      </a:r>
                    </a:p>
                  </a:txBody>
                  <a:tcPr marL="9525" marR="9525" marT="9525" marB="0" anchor="ctr"/>
                </a:tc>
                <a:extLst>
                  <a:ext uri="{0D108BD9-81ED-4DB2-BD59-A6C34878D82A}">
                    <a16:rowId xmlns:a16="http://schemas.microsoft.com/office/drawing/2014/main" val="54688948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K286 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外耳道異物除去術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複雑</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710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850</a:t>
                      </a:r>
                    </a:p>
                  </a:txBody>
                  <a:tcPr marL="9525" marR="9525" marT="9525" marB="0" anchor="ctr"/>
                </a:tc>
                <a:extLst>
                  <a:ext uri="{0D108BD9-81ED-4DB2-BD59-A6C34878D82A}">
                    <a16:rowId xmlns:a16="http://schemas.microsoft.com/office/drawing/2014/main" val="219655453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K289</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耳茸摘出術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1,000</a:t>
                      </a:r>
                    </a:p>
                  </a:txBody>
                  <a:tcPr marL="8420" marR="8420" marT="8420" marB="0" anchor="ctr"/>
                </a:tc>
                <a:extLst>
                  <a:ext uri="{0D108BD9-81ED-4DB2-BD59-A6C34878D82A}">
                    <a16:rowId xmlns:a16="http://schemas.microsoft.com/office/drawing/2014/main" val="874669024"/>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225849634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547344706"/>
              </p:ext>
            </p:extLst>
          </p:nvPr>
        </p:nvGraphicFramePr>
        <p:xfrm>
          <a:off x="200472" y="657076"/>
          <a:ext cx="9505056" cy="6120009"/>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68862">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K292</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外耳道腫瘍摘出術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外耳道真珠腫手術を含む</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6,330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7,600</a:t>
                      </a:r>
                    </a:p>
                  </a:txBody>
                  <a:tcPr marL="8420" marR="8420" marT="8420" marB="0" anchor="ctr"/>
                </a:tc>
                <a:extLst>
                  <a:ext uri="{0D108BD9-81ED-4DB2-BD59-A6C34878D82A}">
                    <a16:rowId xmlns:a16="http://schemas.microsoft.com/office/drawing/2014/main" val="10002"/>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K300</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鼓膜切開術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690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830</a:t>
                      </a:r>
                    </a:p>
                  </a:txBody>
                  <a:tcPr marL="8420" marR="8420" marT="8420" marB="0" anchor="ctr"/>
                </a:tc>
                <a:extLst>
                  <a:ext uri="{0D108BD9-81ED-4DB2-BD59-A6C34878D82A}">
                    <a16:rowId xmlns:a16="http://schemas.microsoft.com/office/drawing/2014/main" val="10003"/>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K311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鼓膜穿孔閉鎖術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1,580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1,900</a:t>
                      </a:r>
                    </a:p>
                  </a:txBody>
                  <a:tcPr marL="8420" marR="8420" marT="8420" marB="0" anchor="ctr"/>
                </a:tc>
                <a:extLst>
                  <a:ext uri="{0D108BD9-81ED-4DB2-BD59-A6C34878D82A}">
                    <a16:rowId xmlns:a16="http://schemas.microsoft.com/office/drawing/2014/main" val="10004"/>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鼻腔粘膜焼灼術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5"/>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K331-2</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下甲介粘膜焼灼術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6"/>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K333-3</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鼻骨骨折徒手整復術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1,640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1,970</a:t>
                      </a:r>
                    </a:p>
                  </a:txBody>
                  <a:tcPr marL="8420" marR="8420" marT="8420" marB="0" anchor="ctr"/>
                </a:tc>
                <a:extLst>
                  <a:ext uri="{0D108BD9-81ED-4DB2-BD59-A6C34878D82A}">
                    <a16:rowId xmlns:a16="http://schemas.microsoft.com/office/drawing/2014/main" val="10007"/>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K335</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鼻中隔骨折観血的手術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3,280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3,940</a:t>
                      </a:r>
                    </a:p>
                  </a:txBody>
                  <a:tcPr marL="8420" marR="8420" marT="8420" marB="0" anchor="ctr"/>
                </a:tc>
                <a:extLst>
                  <a:ext uri="{0D108BD9-81ED-4DB2-BD59-A6C34878D82A}">
                    <a16:rowId xmlns:a16="http://schemas.microsoft.com/office/drawing/2014/main" val="10008"/>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K338 1</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鼻甲介切除術（高周波電気凝固法による）</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900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1,080</a:t>
                      </a:r>
                    </a:p>
                  </a:txBody>
                  <a:tcPr marL="8420" marR="8420" marT="8420" marB="0" anchor="ctr"/>
                </a:tc>
                <a:extLst>
                  <a:ext uri="{0D108BD9-81ED-4DB2-BD59-A6C34878D82A}">
                    <a16:rowId xmlns:a16="http://schemas.microsoft.com/office/drawing/2014/main" val="10009"/>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K338 2</a:t>
                      </a:r>
                    </a:p>
                  </a:txBody>
                  <a:tcPr marL="8420" marR="8420" marT="8420" marB="0" anchor="ctr"/>
                </a:tc>
                <a:tc>
                  <a:txBody>
                    <a:bodyPr/>
                    <a:lstStyle/>
                    <a:p>
                      <a:pPr algn="l" fontAlgn="ctr"/>
                      <a:r>
                        <a:rPr kumimoji="1" lang="ja-JP"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鼻甲介手術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2,770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3,320</a:t>
                      </a:r>
                    </a:p>
                  </a:txBody>
                  <a:tcPr marL="8420" marR="8420" marT="8420" marB="0" anchor="ctr"/>
                </a:tc>
                <a:extLst>
                  <a:ext uri="{0D108BD9-81ED-4DB2-BD59-A6C34878D82A}">
                    <a16:rowId xmlns:a16="http://schemas.microsoft.com/office/drawing/2014/main" val="10010"/>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K339</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粘膜下下鼻甲介骨切除術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3,550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4,260</a:t>
                      </a:r>
                    </a:p>
                  </a:txBody>
                  <a:tcPr marL="8420" marR="8420" marT="8420" marB="0" anchor="ctr"/>
                </a:tc>
                <a:extLst>
                  <a:ext uri="{0D108BD9-81ED-4DB2-BD59-A6C34878D82A}">
                    <a16:rowId xmlns:a16="http://schemas.microsoft.com/office/drawing/2014/main" val="10011"/>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K340</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鼻茸摘出術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1,090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1,310</a:t>
                      </a:r>
                    </a:p>
                  </a:txBody>
                  <a:tcPr marL="8420" marR="8420" marT="8420" marB="0" anchor="ctr"/>
                </a:tc>
                <a:extLst>
                  <a:ext uri="{0D108BD9-81ED-4DB2-BD59-A6C34878D82A}">
                    <a16:rowId xmlns:a16="http://schemas.microsoft.com/office/drawing/2014/main" val="10012"/>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K347-4</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Ⅱ</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鼻中隔粘膜手術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2,440</a:t>
                      </a:r>
                    </a:p>
                  </a:txBody>
                  <a:tcPr marL="8420" marR="8420" marT="8420" marB="0" anchor="ctr"/>
                </a:tc>
                <a:extLst>
                  <a:ext uri="{0D108BD9-81ED-4DB2-BD59-A6C34878D82A}">
                    <a16:rowId xmlns:a16="http://schemas.microsoft.com/office/drawing/2014/main" val="10013"/>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K347-5</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鼻腔手術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Ⅰ</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下鼻甲介手術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内視鏡下</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7,940</a:t>
                      </a:r>
                    </a:p>
                  </a:txBody>
                  <a:tcPr marL="8420" marR="8420" marT="8420" marB="0" anchor="ctr"/>
                </a:tc>
                <a:extLst>
                  <a:ext uri="{0D108BD9-81ED-4DB2-BD59-A6C34878D82A}">
                    <a16:rowId xmlns:a16="http://schemas.microsoft.com/office/drawing/2014/main" val="10014"/>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K369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咽頭異物摘出術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簡単</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500</a:t>
                      </a:r>
                    </a:p>
                  </a:txBody>
                  <a:tcPr marL="8420" marR="8420" marT="8420" marB="0" anchor="ctr"/>
                </a:tc>
                <a:extLst>
                  <a:ext uri="{0D108BD9-81ED-4DB2-BD59-A6C34878D82A}">
                    <a16:rowId xmlns:a16="http://schemas.microsoft.com/office/drawing/2014/main" val="10015"/>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K377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口蓋扁桃切除術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1,430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1,720</a:t>
                      </a:r>
                    </a:p>
                  </a:txBody>
                  <a:tcPr marL="8420" marR="8420" marT="8420" marB="0" anchor="ctr"/>
                </a:tc>
                <a:extLst>
                  <a:ext uri="{0D108BD9-81ED-4DB2-BD59-A6C34878D82A}">
                    <a16:rowId xmlns:a16="http://schemas.microsoft.com/office/drawing/2014/main" val="10016"/>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K386</a:t>
                      </a:r>
                    </a:p>
                  </a:txBody>
                  <a:tcPr marL="8420" marR="8420" marT="8420"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気管切開術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2,570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3,080</a:t>
                      </a:r>
                    </a:p>
                  </a:txBody>
                  <a:tcPr marL="8420" marR="8420" marT="8420" marB="0" anchor="ctr"/>
                </a:tc>
                <a:extLst>
                  <a:ext uri="{0D108BD9-81ED-4DB2-BD59-A6C34878D82A}">
                    <a16:rowId xmlns:a16="http://schemas.microsoft.com/office/drawing/2014/main" val="10017"/>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K396</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気管切開孔閉鎖術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8420" marR="8420" marT="8420" marB="0" anchor="ctr"/>
                </a:tc>
                <a:extLst>
                  <a:ext uri="{0D108BD9-81ED-4DB2-BD59-A6C34878D82A}">
                    <a16:rowId xmlns:a16="http://schemas.microsoft.com/office/drawing/2014/main" val="10018"/>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K472</a:t>
                      </a:r>
                    </a:p>
                  </a:txBody>
                  <a:tcPr marL="8420" marR="8420" marT="8420" marB="0" anchor="ctr"/>
                </a:tc>
                <a:tc>
                  <a:txBody>
                    <a:bodyPr/>
                    <a:lstStyle/>
                    <a:p>
                      <a:pPr algn="l" fontAlgn="ctr"/>
                      <a:r>
                        <a:rPr kumimoji="1" lang="zh-TW" altLang="en-US" sz="1400" b="1" i="0" u="none" strike="noStrike" kern="1200">
                          <a:solidFill>
                            <a:srgbClr val="0070C0"/>
                          </a:solidFill>
                          <a:effectLst/>
                          <a:latin typeface="ＭＳ ゴシック" panose="020B0609070205080204" pitchFamily="49" charset="-128"/>
                          <a:ea typeface="ＭＳ ゴシック" panose="020B0609070205080204" pitchFamily="49" charset="-128"/>
                          <a:cs typeface="+mn-cs"/>
                        </a:rPr>
                        <a:t>乳腺膿瘍切開術</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820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980</a:t>
                      </a:r>
                    </a:p>
                  </a:txBody>
                  <a:tcPr marL="8420" marR="8420" marT="8420" marB="0" anchor="ctr"/>
                </a:tc>
                <a:extLst>
                  <a:ext uri="{0D108BD9-81ED-4DB2-BD59-A6C34878D82A}">
                    <a16:rowId xmlns:a16="http://schemas.microsoft.com/office/drawing/2014/main" val="10019"/>
                  </a:ext>
                </a:extLst>
              </a:tr>
              <a:tr h="267521">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K474 1</a:t>
                      </a:r>
                    </a:p>
                  </a:txBody>
                  <a:tcPr marL="8420" marR="8420" marT="8420"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乳腺腫瘍摘出術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長径</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未満</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2,660</a:t>
                      </a:r>
                    </a:p>
                  </a:txBody>
                  <a:tcPr marL="8420" marR="8420" marT="8420"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3,190</a:t>
                      </a:r>
                    </a:p>
                  </a:txBody>
                  <a:tcPr marL="8420" marR="8420" marT="8420" marB="0" anchor="ctr"/>
                </a:tc>
                <a:extLst>
                  <a:ext uri="{0D108BD9-81ED-4DB2-BD59-A6C34878D82A}">
                    <a16:rowId xmlns:a16="http://schemas.microsoft.com/office/drawing/2014/main" val="652413151"/>
                  </a:ext>
                </a:extLst>
              </a:tr>
              <a:tr h="442280">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K475-2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乳腺悪性腫瘍手術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乳房部分切除</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腋窩部郭清を伴わないもの</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冷凍凝固摘出</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7,240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8,690</a:t>
                      </a:r>
                    </a:p>
                  </a:txBody>
                  <a:tcPr marL="9525" marR="9525" marT="9525" marB="0" anchor="ctr"/>
                </a:tc>
                <a:extLst>
                  <a:ext uri="{0D108BD9-81ED-4DB2-BD59-A6C34878D82A}">
                    <a16:rowId xmlns:a16="http://schemas.microsoft.com/office/drawing/2014/main" val="183576229"/>
                  </a:ext>
                </a:extLst>
              </a:tr>
              <a:tr h="225968">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K604-2 4</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植込型補助人工心臓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日目以降</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9525" marR="9525" marT="9525" marB="0" anchor="ctr"/>
                </a:tc>
                <a:extLst>
                  <a:ext uri="{0D108BD9-81ED-4DB2-BD59-A6C34878D82A}">
                    <a16:rowId xmlns:a16="http://schemas.microsoft.com/office/drawing/2014/main" val="293426565"/>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353682094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565543978"/>
              </p:ext>
            </p:extLst>
          </p:nvPr>
        </p:nvGraphicFramePr>
        <p:xfrm>
          <a:off x="214615" y="647416"/>
          <a:ext cx="9505056" cy="6136360"/>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K607 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血管結紮術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開胸または開腹以外</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4,500</a:t>
                      </a:r>
                    </a:p>
                  </a:txBody>
                  <a:tcPr marL="9525" marR="9525" marT="9525" marB="0" anchor="ctr"/>
                </a:tc>
                <a:extLst>
                  <a:ext uri="{0D108BD9-81ED-4DB2-BD59-A6C34878D82A}">
                    <a16:rowId xmlns:a16="http://schemas.microsoft.com/office/drawing/2014/main" val="1000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K607-2</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血管縫合術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簡単なもの</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endPar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3,130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3,760</a:t>
                      </a:r>
                    </a:p>
                  </a:txBody>
                  <a:tcPr marL="9525" marR="9525" marT="9525"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K636</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試験開腹術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診断、組織試験採取</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6,660</a:t>
                      </a:r>
                    </a:p>
                  </a:txBody>
                  <a:tcPr marL="9525" marR="9525" marT="9525"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K725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小腸瘻造設術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7,360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8,830</a:t>
                      </a:r>
                    </a:p>
                  </a:txBody>
                  <a:tcPr marL="9525" marR="9525" marT="9525"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K743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痔核手術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硬化療法</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1,660</a:t>
                      </a:r>
                    </a:p>
                  </a:txBody>
                  <a:tcPr marL="9525" marR="9525" marT="9525"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K747</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肛門尖圭コンジローム切除術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0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K824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陰茎尖形コンジローム切除術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1,130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1,360</a:t>
                      </a:r>
                    </a:p>
                  </a:txBody>
                  <a:tcPr marL="9525" marR="9525" marT="9525" marB="0" anchor="ctr"/>
                </a:tc>
                <a:extLst>
                  <a:ext uri="{0D108BD9-81ED-4DB2-BD59-A6C34878D82A}">
                    <a16:rowId xmlns:a16="http://schemas.microsoft.com/office/drawing/2014/main" val="1000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バルトリン腺膿瘍切開術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940</a:t>
                      </a:r>
                    </a:p>
                  </a:txBody>
                  <a:tcPr marL="9525" marR="9525" marT="9525" marB="0" anchor="ctr"/>
                </a:tc>
                <a:extLst>
                  <a:ext uri="{0D108BD9-81ED-4DB2-BD59-A6C34878D82A}">
                    <a16:rowId xmlns:a16="http://schemas.microsoft.com/office/drawing/2014/main" val="1001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K848</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バルトリン腺嚢胞摘出術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2,760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3,310</a:t>
                      </a:r>
                    </a:p>
                  </a:txBody>
                  <a:tcPr marL="9525" marR="9525" marT="9525" marB="0" anchor="ctr"/>
                </a:tc>
                <a:extLst>
                  <a:ext uri="{0D108BD9-81ED-4DB2-BD59-A6C34878D82A}">
                    <a16:rowId xmlns:a16="http://schemas.microsoft.com/office/drawing/2014/main" val="10011"/>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K849</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女子外性器腫瘍摘出術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2,340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2,810</a:t>
                      </a:r>
                    </a:p>
                  </a:txBody>
                  <a:tcPr marL="9525" marR="9525" marT="9525" marB="0" anchor="ctr"/>
                </a:tc>
                <a:extLst>
                  <a:ext uri="{0D108BD9-81ED-4DB2-BD59-A6C34878D82A}">
                    <a16:rowId xmlns:a16="http://schemas.microsoft.com/office/drawing/2014/main" val="10012"/>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K851-2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外陰血腫除去術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1,600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1,920</a:t>
                      </a:r>
                    </a:p>
                  </a:txBody>
                  <a:tcPr marL="9525" marR="9525" marT="9525" marB="0" anchor="ctr"/>
                </a:tc>
                <a:extLst>
                  <a:ext uri="{0D108BD9-81ED-4DB2-BD59-A6C34878D82A}">
                    <a16:rowId xmlns:a16="http://schemas.microsoft.com/office/drawing/2014/main" val="10013"/>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K855 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腟中隔切除術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不全中隔</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1,260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1,510</a:t>
                      </a:r>
                    </a:p>
                  </a:txBody>
                  <a:tcPr marL="9525" marR="9525" marT="9525" marB="0" anchor="ctr"/>
                </a:tc>
                <a:extLst>
                  <a:ext uri="{0D108BD9-81ED-4DB2-BD59-A6C34878D82A}">
                    <a16:rowId xmlns:a16="http://schemas.microsoft.com/office/drawing/2014/main" val="1001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K856-3</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腟ポリープ切除術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1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K856-4</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腟壁尖圭コンジローム切除術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1,040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1,250</a:t>
                      </a:r>
                    </a:p>
                  </a:txBody>
                  <a:tcPr marL="9525" marR="9525" marT="9525" marB="0" anchor="ctr"/>
                </a:tc>
                <a:extLst>
                  <a:ext uri="{0D108BD9-81ED-4DB2-BD59-A6C34878D82A}">
                    <a16:rowId xmlns:a16="http://schemas.microsoft.com/office/drawing/2014/main" val="1001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K861</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子宮内膜掻爬術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1,180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1,420</a:t>
                      </a:r>
                    </a:p>
                  </a:txBody>
                  <a:tcPr marL="9525" marR="9525" marT="9525" marB="0" anchor="ctr"/>
                </a:tc>
                <a:extLst>
                  <a:ext uri="{0D108BD9-81ED-4DB2-BD59-A6C34878D82A}">
                    <a16:rowId xmlns:a16="http://schemas.microsoft.com/office/drawing/2014/main" val="1001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K866</a:t>
                      </a:r>
                    </a:p>
                  </a:txBody>
                  <a:tcPr marL="9525" marR="9525" marT="9525"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子宮頚管ポリープ切除術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8"/>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K866-2</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子宮腟部冷凍凝固術</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990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1,190</a:t>
                      </a:r>
                    </a:p>
                  </a:txBody>
                  <a:tcPr marL="9525" marR="9525" marT="9525" marB="0" anchor="ctr"/>
                </a:tc>
                <a:extLst>
                  <a:ext uri="{0D108BD9-81ED-4DB2-BD59-A6C34878D82A}">
                    <a16:rowId xmlns:a16="http://schemas.microsoft.com/office/drawing/2014/main" val="10019"/>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K885</a:t>
                      </a:r>
                    </a:p>
                  </a:txBody>
                  <a:tcPr marL="9525" marR="9525" marT="9525"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卵巣嚢腫内容排除術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膣式</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1,350</a:t>
                      </a:r>
                    </a:p>
                  </a:txBody>
                  <a:tcPr marL="9525" marR="9525" marT="9525"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1,620</a:t>
                      </a:r>
                    </a:p>
                  </a:txBody>
                  <a:tcPr marL="9525" marR="9525" marT="9525" marB="0" anchor="ctr"/>
                </a:tc>
                <a:extLst>
                  <a:ext uri="{0D108BD9-81ED-4DB2-BD59-A6C34878D82A}">
                    <a16:rowId xmlns:a16="http://schemas.microsoft.com/office/drawing/2014/main" val="1002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K896 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腟壁裂創縫合術・前または後壁裂創</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1,650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1,980</a:t>
                      </a:r>
                    </a:p>
                  </a:txBody>
                  <a:tcPr marL="8699" marR="8699" marT="8699" marB="0" anchor="ctr"/>
                </a:tc>
                <a:extLst>
                  <a:ext uri="{0D108BD9-81ED-4DB2-BD59-A6C34878D82A}">
                    <a16:rowId xmlns:a16="http://schemas.microsoft.com/office/drawing/2014/main" val="387341218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K896 2</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腟壁裂創縫合術・肛門に及ぶ</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4,630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5,560</a:t>
                      </a:r>
                    </a:p>
                  </a:txBody>
                  <a:tcPr marL="8699" marR="8699" marT="8699" marB="0" anchor="ctr"/>
                </a:tc>
                <a:extLst>
                  <a:ext uri="{0D108BD9-81ED-4DB2-BD59-A6C34878D82A}">
                    <a16:rowId xmlns:a16="http://schemas.microsoft.com/office/drawing/2014/main" val="127158547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K897</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頚管裂創縫合術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分娩時</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5,880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7,060</a:t>
                      </a:r>
                    </a:p>
                  </a:txBody>
                  <a:tcPr marL="8699" marR="8699" marT="8699" marB="0" anchor="ctr"/>
                </a:tc>
                <a:extLst>
                  <a:ext uri="{0D108BD9-81ED-4DB2-BD59-A6C34878D82A}">
                    <a16:rowId xmlns:a16="http://schemas.microsoft.com/office/drawing/2014/main" val="3874013100"/>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186070169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274015984"/>
              </p:ext>
            </p:extLst>
          </p:nvPr>
        </p:nvGraphicFramePr>
        <p:xfrm>
          <a:off x="193655" y="764704"/>
          <a:ext cx="9505056" cy="1749096"/>
        </p:xfrm>
        <a:graphic>
          <a:graphicData uri="http://schemas.openxmlformats.org/drawingml/2006/table">
            <a:tbl>
              <a:tblPr firstRow="1" bandRow="1">
                <a:tableStyleId>{00A15C55-8517-42AA-B614-E9B94910E393}</a:tableStyleId>
              </a:tblPr>
              <a:tblGrid>
                <a:gridCol w="920651">
                  <a:extLst>
                    <a:ext uri="{9D8B030D-6E8A-4147-A177-3AD203B41FA5}">
                      <a16:colId xmlns:a16="http://schemas.microsoft.com/office/drawing/2014/main" val="20000"/>
                    </a:ext>
                  </a:extLst>
                </a:gridCol>
                <a:gridCol w="5770908">
                  <a:extLst>
                    <a:ext uri="{9D8B030D-6E8A-4147-A177-3AD203B41FA5}">
                      <a16:colId xmlns:a16="http://schemas.microsoft.com/office/drawing/2014/main" val="20001"/>
                    </a:ext>
                  </a:extLst>
                </a:gridCol>
                <a:gridCol w="1444769">
                  <a:extLst>
                    <a:ext uri="{9D8B030D-6E8A-4147-A177-3AD203B41FA5}">
                      <a16:colId xmlns:a16="http://schemas.microsoft.com/office/drawing/2014/main" val="20002"/>
                    </a:ext>
                  </a:extLst>
                </a:gridCol>
                <a:gridCol w="1368728">
                  <a:extLst>
                    <a:ext uri="{9D8B030D-6E8A-4147-A177-3AD203B41FA5}">
                      <a16:colId xmlns:a16="http://schemas.microsoft.com/office/drawing/2014/main" val="20003"/>
                    </a:ext>
                  </a:extLst>
                </a:gridCol>
              </a:tblGrid>
              <a:tr h="378076">
                <a:tc>
                  <a:txBody>
                    <a:bodyPr/>
                    <a:lstStyle/>
                    <a:p>
                      <a:pPr algn="ctr">
                        <a:lnSpc>
                          <a:spcPts val="1500"/>
                        </a:lnSpc>
                      </a:pPr>
                      <a:r>
                        <a:rPr kumimoji="1" lang="ja-JP" altLang="en-US" sz="1200" b="1" dirty="0">
                          <a:solidFill>
                            <a:schemeClr val="tx1"/>
                          </a:solidFill>
                        </a:rPr>
                        <a:t>区分番号</a:t>
                      </a:r>
                    </a:p>
                  </a:txBody>
                  <a:tcPr marL="99060" marR="99060" anchor="ctr"/>
                </a:tc>
                <a:tc>
                  <a:txBody>
                    <a:bodyPr/>
                    <a:lstStyle/>
                    <a:p>
                      <a:pPr algn="ctr">
                        <a:lnSpc>
                          <a:spcPts val="1500"/>
                        </a:lnSpc>
                      </a:pPr>
                      <a:r>
                        <a:rPr kumimoji="1" lang="ja-JP" altLang="en-US" sz="1400" b="1" dirty="0">
                          <a:solidFill>
                            <a:schemeClr val="tx1"/>
                          </a:solidFill>
                        </a:rPr>
                        <a:t>手術名</a:t>
                      </a: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現行（点）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1" dirty="0">
                          <a:solidFill>
                            <a:schemeClr val="tx1"/>
                          </a:solidFill>
                          <a:latin typeface="ＭＳ ゴシック" pitchFamily="49" charset="-128"/>
                          <a:ea typeface="ＭＳ ゴシック" pitchFamily="49" charset="-128"/>
                        </a:rPr>
                        <a:t>改定（点）</a:t>
                      </a:r>
                      <a:endParaRPr kumimoji="1" lang="en-US" altLang="ja-JP" sz="1400" b="1" dirty="0">
                        <a:solidFill>
                          <a:schemeClr val="tx1"/>
                        </a:solidFill>
                        <a:latin typeface="ＭＳ ゴシック" pitchFamily="49" charset="-128"/>
                        <a:ea typeface="ＭＳ ゴシック" pitchFamily="49" charset="-128"/>
                      </a:endParaRPr>
                    </a:p>
                  </a:txBody>
                  <a:tcPr marL="99060" marR="99060" anchor="ctr"/>
                </a:tc>
                <a:extLst>
                  <a:ext uri="{0D108BD9-81ED-4DB2-BD59-A6C34878D82A}">
                    <a16:rowId xmlns:a16="http://schemas.microsoft.com/office/drawing/2014/main" val="10000"/>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子宮双手圧迫術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大動脈圧迫術を含む</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2,460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2,950</a:t>
                      </a:r>
                    </a:p>
                  </a:txBody>
                  <a:tcPr marL="8699" marR="8699" marT="8699" marB="0" anchor="ctr"/>
                </a:tc>
                <a:extLst>
                  <a:ext uri="{0D108BD9-81ED-4DB2-BD59-A6C34878D82A}">
                    <a16:rowId xmlns:a16="http://schemas.microsoft.com/office/drawing/2014/main" val="10004"/>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K906 1</a:t>
                      </a:r>
                    </a:p>
                  </a:txBody>
                  <a:tcPr marL="8699" marR="8699" marT="8699" marB="0" anchor="ctr"/>
                </a:tc>
                <a:tc>
                  <a:txBody>
                    <a:bodyPr/>
                    <a:lstStyle/>
                    <a:p>
                      <a:pPr algn="l" fontAlgn="ct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頚管縫縮術</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ja-JP"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マクドナルド法</a:t>
                      </a: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1,680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2,020</a:t>
                      </a:r>
                    </a:p>
                  </a:txBody>
                  <a:tcPr marL="8699" marR="8699" marT="8699" marB="0" anchor="ctr"/>
                </a:tc>
                <a:extLst>
                  <a:ext uri="{0D108BD9-81ED-4DB2-BD59-A6C34878D82A}">
                    <a16:rowId xmlns:a16="http://schemas.microsoft.com/office/drawing/2014/main" val="10005"/>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K906 3</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頚管縫縮術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縫縮解除術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1,500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1,800</a:t>
                      </a:r>
                    </a:p>
                  </a:txBody>
                  <a:tcPr marL="8699" marR="8699" marT="8699" marB="0" anchor="ctr"/>
                </a:tc>
                <a:extLst>
                  <a:ext uri="{0D108BD9-81ED-4DB2-BD59-A6C34878D82A}">
                    <a16:rowId xmlns:a16="http://schemas.microsoft.com/office/drawing/2014/main" val="10006"/>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K907</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胎児外回転術</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670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800</a:t>
                      </a:r>
                    </a:p>
                  </a:txBody>
                  <a:tcPr marL="8699" marR="8699" marT="8699" marB="0" anchor="ctr"/>
                </a:tc>
                <a:extLst>
                  <a:ext uri="{0D108BD9-81ED-4DB2-BD59-A6C34878D82A}">
                    <a16:rowId xmlns:a16="http://schemas.microsoft.com/office/drawing/2014/main" val="10007"/>
                  </a:ext>
                </a:extLst>
              </a:tr>
              <a:tr h="274204">
                <a:tc>
                  <a:txBody>
                    <a:bodyPr/>
                    <a:lstStyle/>
                    <a:p>
                      <a:pPr algn="l" fontAlgn="ctr"/>
                      <a:r>
                        <a:rPr kumimoji="1" 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K913 1</a:t>
                      </a:r>
                    </a:p>
                  </a:txBody>
                  <a:tcPr marL="8699" marR="8699" marT="8699" marB="0" anchor="ctr"/>
                </a:tc>
                <a:tc>
                  <a:txBody>
                    <a:bodyPr/>
                    <a:lstStyle/>
                    <a:p>
                      <a:pPr algn="l" fontAlgn="ct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新生児仮死蘇生術</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仮死第</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a:t>
                      </a:r>
                      <a:r>
                        <a:rPr kumimoji="1" lang="zh-TW" altLang="en-US"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度</a:t>
                      </a:r>
                      <a:r>
                        <a:rPr kumimoji="1" lang="en-US" altLang="zh-TW"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840</a:t>
                      </a:r>
                    </a:p>
                  </a:txBody>
                  <a:tcPr marL="8699" marR="8699" marT="8699" marB="0" anchor="ctr"/>
                </a:tc>
                <a:tc>
                  <a:txBody>
                    <a:bodyPr/>
                    <a:lstStyle/>
                    <a:p>
                      <a:pPr algn="r" fontAlgn="ctr"/>
                      <a:r>
                        <a:rPr kumimoji="1" lang="en-US" altLang="ja-JP" sz="1400" b="1" i="0" u="none" strike="noStrike" kern="1200" dirty="0">
                          <a:solidFill>
                            <a:srgbClr val="0070C0"/>
                          </a:solidFill>
                          <a:effectLst/>
                          <a:latin typeface="ＭＳ ゴシック" panose="020B0609070205080204" pitchFamily="49" charset="-128"/>
                          <a:ea typeface="ＭＳ ゴシック" panose="020B0609070205080204" pitchFamily="49" charset="-128"/>
                          <a:cs typeface="+mn-cs"/>
                        </a:rPr>
                        <a:t>1,010</a:t>
                      </a:r>
                    </a:p>
                  </a:txBody>
                  <a:tcPr marL="8699" marR="8699" marT="8699" marB="0" anchor="ctr"/>
                </a:tc>
                <a:extLst>
                  <a:ext uri="{0D108BD9-81ED-4DB2-BD59-A6C34878D82A}">
                    <a16:rowId xmlns:a16="http://schemas.microsoft.com/office/drawing/2014/main" val="10008"/>
                  </a:ext>
                </a:extLst>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Rectangle 2"/>
          <p:cNvSpPr>
            <a:spLocks noChangeArrowheads="1"/>
          </p:cNvSpPr>
          <p:nvPr/>
        </p:nvSpPr>
        <p:spPr bwMode="auto">
          <a:xfrm>
            <a:off x="202344" y="74224"/>
            <a:ext cx="9517327" cy="5464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Tree>
    <p:extLst>
      <p:ext uri="{BB962C8B-B14F-4D97-AF65-F5344CB8AC3E}">
        <p14:creationId xmlns:p14="http://schemas.microsoft.com/office/powerpoint/2010/main" val="99778515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85059" y="764704"/>
            <a:ext cx="9719658" cy="1296144"/>
          </a:xfrm>
          <a:prstGeom prst="rect">
            <a:avLst/>
          </a:prstGeom>
          <a:solidFill>
            <a:schemeClr val="bg1">
              <a:alpha val="49804"/>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（３）先進医療会議・医療技術評価分科会の検討結果を踏まえた新規技術の保険導入</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令和元年</a:t>
            </a:r>
            <a:r>
              <a:rPr kumimoji="1" lang="ja-JP" altLang="en-US" sz="1900" b="0" i="0" u="none" strike="noStrike" kern="1200" cap="none" spc="0" normalizeH="0" baseline="0" noProof="0" dirty="0">
                <a:ln>
                  <a:noFill/>
                </a:ln>
                <a:solidFill>
                  <a:prstClr val="black"/>
                </a:solidFill>
                <a:effectLst/>
                <a:uLnTx/>
                <a:uFillTx/>
                <a:latin typeface="ＭＳゴシック"/>
                <a:ea typeface="ＭＳ Ｐゴシック" panose="020B0600070205080204" pitchFamily="50" charset="-128"/>
                <a:cs typeface="+mn-cs"/>
              </a:rPr>
              <a:t>６月３０日時点で先進医療告示に掲げられている先進医療Ａ：２５技術及び総括報告書の報告を終えている先進医療Ｂ：１技術について、保険導入にかかる科学的根拠等を評価・検討し、</a:t>
            </a:r>
            <a:r>
              <a:rPr kumimoji="1" lang="ja-JP" altLang="ja-JP"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有効性、効率性等に鑑み、</a:t>
            </a:r>
            <a:r>
              <a:rPr kumimoji="1" lang="ja-JP" altLang="en-US" sz="1900" b="1"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６技術</a:t>
            </a:r>
            <a:r>
              <a:rPr kumimoji="1" lang="ja-JP" altLang="en-US" sz="1900" b="1" i="0" u="sng"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a:t>
            </a:r>
            <a:r>
              <a:rPr kumimoji="1" lang="ja-JP" altLang="ja-JP"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保険</a:t>
            </a:r>
            <a:r>
              <a:rPr kumimoji="1" lang="ja-JP" altLang="en-US" sz="1900" b="1"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導入</a:t>
            </a:r>
            <a:r>
              <a:rPr kumimoji="1" lang="ja-JP" altLang="en-US" sz="19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を行うこととなった。</a:t>
            </a:r>
            <a:endParaRPr kumimoji="1" lang="en-US" altLang="ja-JP" sz="19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p:txBody>
      </p:sp>
      <p:sp>
        <p:nvSpPr>
          <p:cNvPr id="20" name="Rectangle 2"/>
          <p:cNvSpPr>
            <a:spLocks noChangeArrowheads="1"/>
          </p:cNvSpPr>
          <p:nvPr/>
        </p:nvSpPr>
        <p:spPr bwMode="auto">
          <a:xfrm>
            <a:off x="85058" y="0"/>
            <a:ext cx="9719659" cy="5760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２．医療技術の適切な評価（モノから人へ）</a:t>
            </a:r>
          </a:p>
        </p:txBody>
      </p:sp>
      <p:sp>
        <p:nvSpPr>
          <p:cNvPr id="21"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Rectangle 37"/>
          <p:cNvSpPr>
            <a:spLocks noChangeArrowheads="1"/>
          </p:cNvSpPr>
          <p:nvPr/>
        </p:nvSpPr>
        <p:spPr bwMode="auto">
          <a:xfrm>
            <a:off x="85059" y="2300119"/>
            <a:ext cx="9719658" cy="4202417"/>
          </a:xfrm>
          <a:prstGeom prst="rect">
            <a:avLst/>
          </a:prstGeom>
          <a:solidFill>
            <a:schemeClr val="bg1">
              <a:lumMod val="95000"/>
              <a:alpha val="50000"/>
            </a:schemeClr>
          </a:solidFill>
          <a:ln w="9525">
            <a:solidFill>
              <a:schemeClr val="tx1"/>
            </a:solidFill>
            <a:miter lim="800000"/>
            <a:headEnd/>
            <a:tailEnd/>
          </a:ln>
        </p:spPr>
        <p:txBody>
          <a:bodyPr/>
          <a:lstStyle/>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a:t>
            </a:r>
            <a:r>
              <a:rPr kumimoji="1"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医科の６技術</a:t>
            </a:r>
            <a:r>
              <a:rPr kumimoji="1"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ＭＳゴシック"/>
              </a:rPr>
              <a:t>】</a:t>
            </a: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① 神経変性疾患の遺伝子診断</a:t>
            </a:r>
            <a:r>
              <a:rPr kumimoji="1" lang="en-US" altLang="ja-JP" sz="2000" b="0" i="0" strike="noStrike" kern="0" cap="none" spc="0" normalizeH="0" baseline="30000" noProof="0" dirty="0">
                <a:ln>
                  <a:noFill/>
                </a:ln>
                <a:solidFill>
                  <a:prstClr val="black"/>
                </a:solidFill>
                <a:effectLst/>
                <a:uLnTx/>
                <a:uFillTx/>
                <a:latin typeface="+mn-ea"/>
                <a:cs typeface="ＭＳゴシック"/>
              </a:rPr>
              <a:t>※</a:t>
            </a:r>
          </a:p>
          <a:p>
            <a:pPr lvl="0">
              <a:lnSpc>
                <a:spcPts val="2000"/>
              </a:lnSpc>
              <a:defRPr/>
            </a:pPr>
            <a:r>
              <a:rPr kumimoji="1" lang="ja-JP" altLang="en-US" sz="1800" b="0" i="0" u="none" strike="noStrike" kern="0" cap="none" spc="0" normalizeH="0" baseline="0" noProof="0" dirty="0">
                <a:ln>
                  <a:noFill/>
                </a:ln>
                <a:solidFill>
                  <a:srgbClr val="00B0F0"/>
                </a:solidFill>
                <a:effectLst/>
                <a:uLnTx/>
                <a:uFillTx/>
                <a:latin typeface="+mn-ea"/>
                <a:cs typeface="ＭＳゴシック"/>
              </a:rPr>
              <a:t>　　　　  </a:t>
            </a:r>
            <a:r>
              <a:rPr kumimoji="1" lang="ja-JP" altLang="en-US" sz="1800" b="0" i="0" u="none" strike="noStrike" kern="0" cap="none" spc="0" normalizeH="0" baseline="0" noProof="0" dirty="0">
                <a:ln>
                  <a:noFill/>
                </a:ln>
                <a:effectLst/>
                <a:uLnTx/>
                <a:uFillTx/>
                <a:latin typeface="+mn-ea"/>
                <a:cs typeface="ＭＳゴシック"/>
              </a:rPr>
              <a:t> </a:t>
            </a:r>
            <a:r>
              <a:rPr kumimoji="1" lang="en-US" altLang="ja-JP" sz="1600" b="0" i="0" u="none" strike="noStrike" kern="0" cap="none" spc="0" normalizeH="0" baseline="0" noProof="0" dirty="0">
                <a:ln>
                  <a:noFill/>
                </a:ln>
                <a:effectLst/>
                <a:uLnTx/>
                <a:uFillTx/>
                <a:latin typeface="+mn-ea"/>
                <a:cs typeface="ＭＳゴシック"/>
              </a:rPr>
              <a:t>※</a:t>
            </a:r>
            <a:r>
              <a:rPr kumimoji="1" lang="ja-JP" altLang="en-US" sz="1600" b="0" i="0" u="none" strike="noStrike" kern="0" cap="none" spc="0" normalizeH="0" baseline="0" noProof="0" dirty="0">
                <a:ln>
                  <a:noFill/>
                </a:ln>
                <a:effectLst/>
                <a:uLnTx/>
                <a:uFillTx/>
                <a:latin typeface="+mn-ea"/>
                <a:cs typeface="ＭＳゴシック"/>
              </a:rPr>
              <a:t>　適応症のうち脊髄小脳変性症のみ</a:t>
            </a:r>
            <a:r>
              <a:rPr kumimoji="1" lang="ja-JP" altLang="en-US" sz="1600" b="0" i="0" u="none" strike="noStrike" kern="0" cap="none" spc="0" normalizeH="0" baseline="0" noProof="0" dirty="0">
                <a:ln>
                  <a:noFill/>
                </a:ln>
                <a:solidFill>
                  <a:srgbClr val="00B0F0"/>
                </a:solidFill>
                <a:effectLst/>
                <a:uLnTx/>
                <a:uFillTx/>
                <a:latin typeface="+mn-ea"/>
                <a:cs typeface="ＭＳゴシック"/>
              </a:rPr>
              <a:t>　</a:t>
            </a:r>
            <a:endParaRPr kumimoji="1" lang="en-US" altLang="ja-JP" sz="1600" b="0" i="0" u="none" strike="noStrike" kern="0" cap="none" spc="0" normalizeH="0" baseline="0" noProof="0" dirty="0">
              <a:ln>
                <a:noFill/>
              </a:ln>
              <a:solidFill>
                <a:srgbClr val="00B0F0"/>
              </a:solidFill>
              <a:effectLst/>
              <a:uLnTx/>
              <a:uFillTx/>
              <a:latin typeface="+mn-ea"/>
              <a:cs typeface="ＭＳゴシック"/>
            </a:endParaRPr>
          </a:p>
          <a:p>
            <a:pPr lvl="0">
              <a:lnSpc>
                <a:spcPts val="2000"/>
              </a:lnSpc>
              <a:defRPr/>
            </a:pPr>
            <a:r>
              <a:rPr lang="ja-JP" altLang="en-US" sz="1900" dirty="0">
                <a:solidFill>
                  <a:srgbClr val="0070C0"/>
                </a:solidFill>
                <a:latin typeface="+mn-ea"/>
              </a:rPr>
              <a:t>　　　　 </a:t>
            </a:r>
            <a:r>
              <a:rPr lang="ja-JP" altLang="ja-JP" sz="1900" dirty="0">
                <a:solidFill>
                  <a:srgbClr val="0070C0"/>
                </a:solidFill>
                <a:latin typeface="+mn-ea"/>
              </a:rPr>
              <a:t>Ｄ０</a:t>
            </a:r>
            <a:r>
              <a:rPr kumimoji="1" lang="ja-JP" altLang="en-US" sz="1900" b="0" i="0" u="none" strike="noStrike" kern="0" cap="none" spc="0" normalizeH="0" baseline="0" noProof="0" dirty="0">
                <a:ln>
                  <a:noFill/>
                </a:ln>
                <a:solidFill>
                  <a:srgbClr val="0070C0"/>
                </a:solidFill>
                <a:effectLst/>
                <a:uLnTx/>
                <a:uFillTx/>
                <a:latin typeface="+mn-ea"/>
                <a:cs typeface="Times New Roman"/>
              </a:rPr>
              <a:t>０６－４ 遺伝学的検査　３　処理が極めて複雑なもの：</a:t>
            </a:r>
            <a:r>
              <a:rPr kumimoji="1" lang="en-US" altLang="ja-JP" sz="1900" b="0" i="0" u="none" strike="noStrike" kern="0" cap="none" spc="0" normalizeH="0" baseline="0" noProof="0" dirty="0">
                <a:ln>
                  <a:noFill/>
                </a:ln>
                <a:solidFill>
                  <a:srgbClr val="0070C0"/>
                </a:solidFill>
                <a:effectLst/>
                <a:uLnTx/>
                <a:uFillTx/>
                <a:latin typeface="+mn-ea"/>
                <a:cs typeface="Times New Roman"/>
              </a:rPr>
              <a:t>8,000</a:t>
            </a:r>
            <a:r>
              <a:rPr kumimoji="1" lang="ja-JP" altLang="en-US" sz="1900" b="0" i="0" u="none" strike="noStrike" kern="0" cap="none" spc="0" normalizeH="0" baseline="0" noProof="0" dirty="0">
                <a:ln>
                  <a:noFill/>
                </a:ln>
                <a:solidFill>
                  <a:srgbClr val="0070C0"/>
                </a:solidFill>
                <a:effectLst/>
                <a:uLnTx/>
                <a:uFillTx/>
                <a:latin typeface="+mn-ea"/>
                <a:cs typeface="Times New Roman"/>
              </a:rPr>
              <a:t>点</a:t>
            </a:r>
            <a:r>
              <a:rPr kumimoji="1" lang="ja-JP" altLang="ja-JP" sz="1200" b="0" i="0" u="none" strike="noStrike" kern="1200" cap="none" spc="0" normalizeH="0" baseline="0" noProof="0" dirty="0">
                <a:ln>
                  <a:noFill/>
                </a:ln>
                <a:solidFill>
                  <a:prstClr val="black"/>
                </a:solidFill>
                <a:effectLst/>
                <a:uLnTx/>
                <a:uFillTx/>
                <a:latin typeface="+mn-ea"/>
                <a:cs typeface="+mn-cs"/>
              </a:rPr>
              <a:t> </a:t>
            </a:r>
            <a:r>
              <a:rPr kumimoji="1" lang="ja-JP" altLang="en-US" sz="1200" b="0" i="0" u="none" strike="noStrike" kern="0" cap="none" spc="0" normalizeH="0" baseline="0" noProof="0" dirty="0">
                <a:ln>
                  <a:noFill/>
                </a:ln>
                <a:solidFill>
                  <a:prstClr val="black"/>
                </a:solidFill>
                <a:effectLst/>
                <a:uLnTx/>
                <a:uFillTx/>
                <a:latin typeface="+mn-ea"/>
                <a:cs typeface="ＭＳゴシック"/>
              </a:rPr>
              <a:t>　</a:t>
            </a: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r>
              <a:rPr kumimoji="1" lang="ja-JP" altLang="en-US" sz="1800" b="0" i="0" u="sng" strike="noStrike" kern="0" cap="none" spc="0" normalizeH="0" baseline="0" noProof="0" dirty="0">
                <a:ln>
                  <a:noFill/>
                </a:ln>
                <a:solidFill>
                  <a:prstClr val="black"/>
                </a:solidFill>
                <a:effectLst/>
                <a:uLnTx/>
                <a:uFillTx/>
                <a:latin typeface="+mn-ea"/>
                <a:cs typeface="ＭＳゴシック"/>
              </a:rPr>
              <a:t>         </a:t>
            </a:r>
            <a:r>
              <a:rPr kumimoji="1" lang="ja-JP" altLang="en-US" sz="1800" b="0" i="0" u="none" strike="noStrike" kern="0" cap="none" spc="0" normalizeH="0" baseline="0" noProof="0" dirty="0">
                <a:ln>
                  <a:noFill/>
                </a:ln>
                <a:solidFill>
                  <a:prstClr val="black"/>
                </a:solidFill>
                <a:effectLst/>
                <a:uLnTx/>
                <a:uFillTx/>
                <a:latin typeface="+mn-ea"/>
                <a:cs typeface="ＭＳゴシック"/>
              </a:rPr>
              <a:t>　　</a:t>
            </a:r>
            <a:endParaRPr kumimoji="1" lang="en-US" altLang="ja-JP" sz="1800" b="0" i="0" u="none" strike="noStrike" kern="0" cap="none" spc="0" normalizeH="0" baseline="0" noProof="0" dirty="0">
              <a:ln>
                <a:noFill/>
              </a:ln>
              <a:solidFill>
                <a:prstClr val="black"/>
              </a:solidFill>
              <a:effectLst/>
              <a:uLnTx/>
              <a:uFillTx/>
              <a:latin typeface="+mn-ea"/>
              <a:cs typeface="ＭＳゴシック"/>
            </a:endParaRP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en-US" altLang="ja-JP" sz="2000" b="0" i="0"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②</a:t>
            </a:r>
            <a:r>
              <a:rPr kumimoji="1" lang="en-US" altLang="ja-JP" sz="2000" b="0" i="0" u="sng" strike="noStrike" kern="0" cap="none" spc="0" normalizeH="0" baseline="0" noProof="0" dirty="0">
                <a:ln>
                  <a:noFill/>
                </a:ln>
                <a:solidFill>
                  <a:prstClr val="black"/>
                </a:solidFill>
                <a:effectLst/>
                <a:uLnTx/>
                <a:uFillTx/>
                <a:latin typeface="+mn-ea"/>
                <a:cs typeface="ＭＳゴシック"/>
              </a:rPr>
              <a:t> </a:t>
            </a:r>
            <a:r>
              <a:rPr kumimoji="1" lang="ja-JP" altLang="en-US" sz="2000" b="0" i="0" u="sng" strike="noStrike" kern="0" cap="none" spc="0" normalizeH="0" baseline="0" noProof="0" dirty="0">
                <a:ln>
                  <a:noFill/>
                </a:ln>
                <a:solidFill>
                  <a:prstClr val="black"/>
                </a:solidFill>
                <a:effectLst/>
                <a:uLnTx/>
                <a:uFillTx/>
                <a:latin typeface="+mn-ea"/>
                <a:cs typeface="ＭＳゴシック"/>
              </a:rPr>
              <a:t>泌尿生殖器腫瘍後腹膜リンパ節転移に対する腹腔鏡下リンパ節郭清術</a:t>
            </a:r>
            <a:endParaRPr kumimoji="1" lang="en-US" altLang="ja-JP" sz="2000" b="0" i="0" u="sng" strike="noStrike" kern="0" cap="none" spc="0" normalizeH="0" baseline="0" noProof="0" dirty="0">
              <a:ln>
                <a:noFill/>
              </a:ln>
              <a:solidFill>
                <a:prstClr val="black"/>
              </a:solidFill>
              <a:effectLst/>
              <a:uLnTx/>
              <a:uFillTx/>
              <a:latin typeface="+mn-ea"/>
              <a:cs typeface="ＭＳゴシック"/>
            </a:endParaRP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mn-ea"/>
                <a:cs typeface="+mn-cs"/>
              </a:rPr>
              <a:t>　　　</a:t>
            </a:r>
            <a:r>
              <a:rPr kumimoji="1" lang="en-US" altLang="ja-JP" sz="1900" b="0" i="0" u="none" strike="noStrike" kern="1200" cap="none" spc="0" normalizeH="0" baseline="0" noProof="0" dirty="0">
                <a:ln>
                  <a:noFill/>
                </a:ln>
                <a:solidFill>
                  <a:prstClr val="black"/>
                </a:solidFill>
                <a:effectLst/>
                <a:uLnTx/>
                <a:uFillTx/>
                <a:latin typeface="+mn-ea"/>
                <a:cs typeface="+mn-cs"/>
              </a:rPr>
              <a:t>    </a:t>
            </a:r>
            <a:r>
              <a:rPr kumimoji="1" lang="ja-JP" altLang="ja-JP" sz="1900" b="0" i="0" u="none" strike="noStrike" kern="1200" cap="none" spc="0" normalizeH="0" baseline="0" noProof="0" dirty="0">
                <a:ln>
                  <a:noFill/>
                </a:ln>
                <a:solidFill>
                  <a:srgbClr val="0070C0"/>
                </a:solidFill>
                <a:effectLst/>
                <a:uLnTx/>
                <a:uFillTx/>
                <a:latin typeface="+mn-ea"/>
                <a:cs typeface="+mn-cs"/>
              </a:rPr>
              <a:t>Ｄ</a:t>
            </a:r>
            <a:r>
              <a:rPr kumimoji="1" lang="ja-JP" altLang="en-US" sz="1900" b="0" i="0" u="none" strike="noStrike" kern="1200" cap="none" spc="0" normalizeH="0" baseline="0" noProof="0" dirty="0">
                <a:ln>
                  <a:noFill/>
                </a:ln>
                <a:solidFill>
                  <a:srgbClr val="0070C0"/>
                </a:solidFill>
                <a:effectLst/>
                <a:uLnTx/>
                <a:uFillTx/>
                <a:latin typeface="+mn-ea"/>
                <a:cs typeface="+mn-cs"/>
              </a:rPr>
              <a:t>６２７－２</a:t>
            </a:r>
            <a:r>
              <a:rPr kumimoji="1" lang="en-US" altLang="ja-JP" sz="1900" b="0" i="0" u="none" strike="noStrike" kern="1200" cap="none" spc="0" normalizeH="0" baseline="0" noProof="0" dirty="0">
                <a:ln>
                  <a:noFill/>
                </a:ln>
                <a:solidFill>
                  <a:srgbClr val="0070C0"/>
                </a:solidFill>
                <a:effectLst/>
                <a:uLnTx/>
                <a:uFillTx/>
                <a:latin typeface="+mn-ea"/>
                <a:cs typeface="+mn-cs"/>
              </a:rPr>
              <a:t> </a:t>
            </a:r>
            <a:r>
              <a:rPr kumimoji="1" lang="ja-JP" altLang="en-US" sz="1900" b="0" i="0" u="none" strike="noStrike" kern="1200" cap="none" spc="0" normalizeH="0" baseline="0" noProof="0" dirty="0">
                <a:ln>
                  <a:noFill/>
                </a:ln>
                <a:solidFill>
                  <a:srgbClr val="0070C0"/>
                </a:solidFill>
                <a:effectLst/>
                <a:uLnTx/>
                <a:uFillTx/>
                <a:latin typeface="+mn-ea"/>
                <a:cs typeface="+mn-cs"/>
              </a:rPr>
              <a:t>腹腔鏡下リンパ節群郭清術　１　後腹膜</a:t>
            </a:r>
            <a:r>
              <a:rPr kumimoji="1" lang="ja-JP" altLang="ja-JP" sz="1900" b="0" i="0" u="none" strike="noStrike" kern="1200" cap="none" spc="0" normalizeH="0" baseline="0" noProof="0" dirty="0">
                <a:ln>
                  <a:noFill/>
                </a:ln>
                <a:solidFill>
                  <a:srgbClr val="0070C0"/>
                </a:solidFill>
                <a:effectLst/>
                <a:uLnTx/>
                <a:uFillTx/>
                <a:latin typeface="+mn-ea"/>
                <a:cs typeface="+mn-cs"/>
              </a:rPr>
              <a:t>：</a:t>
            </a:r>
            <a:r>
              <a:rPr kumimoji="1" lang="en-US" altLang="ja-JP" sz="1900" b="0" i="0" u="none" strike="noStrike" kern="1200" cap="none" spc="0" normalizeH="0" baseline="0" noProof="0" dirty="0">
                <a:ln>
                  <a:noFill/>
                </a:ln>
                <a:solidFill>
                  <a:srgbClr val="0070C0"/>
                </a:solidFill>
                <a:effectLst/>
                <a:uLnTx/>
                <a:uFillTx/>
                <a:latin typeface="+mn-ea"/>
                <a:cs typeface="+mn-cs"/>
              </a:rPr>
              <a:t>40,670</a:t>
            </a:r>
            <a:r>
              <a:rPr kumimoji="1" lang="ja-JP" altLang="ja-JP" sz="1900" b="0" i="0" u="none" strike="noStrike" kern="1200" cap="none" spc="0" normalizeH="0" baseline="0" noProof="0" dirty="0">
                <a:ln>
                  <a:noFill/>
                </a:ln>
                <a:solidFill>
                  <a:srgbClr val="0070C0"/>
                </a:solidFill>
                <a:effectLst/>
                <a:uLnTx/>
                <a:uFillTx/>
                <a:latin typeface="+mn-ea"/>
                <a:cs typeface="+mn-cs"/>
              </a:rPr>
              <a:t>点</a:t>
            </a:r>
            <a:endParaRPr kumimoji="1" lang="en-US" altLang="ja-JP" sz="1900" b="0" i="0" u="none" strike="noStrike" kern="1200" cap="none" spc="0" normalizeH="0" baseline="0" noProof="0" dirty="0">
              <a:ln>
                <a:noFill/>
              </a:ln>
              <a:solidFill>
                <a:srgbClr val="0070C0"/>
              </a:solidFill>
              <a:effectLst/>
              <a:uLnTx/>
              <a:uFillTx/>
              <a:latin typeface="+mn-ea"/>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en-US" altLang="ja-JP" sz="2000" b="0" i="0" strike="noStrike" kern="100" cap="none" spc="0" normalizeH="0" baseline="0" noProof="0" dirty="0">
                <a:ln>
                  <a:noFill/>
                </a:ln>
                <a:effectLst/>
                <a:uLnTx/>
                <a:uFillTx/>
                <a:latin typeface="+mn-ea"/>
                <a:cs typeface="Times New Roman"/>
              </a:rPr>
              <a:t>    </a:t>
            </a:r>
            <a:r>
              <a:rPr kumimoji="1" lang="ja-JP" altLang="en-US" sz="2000" b="0" i="0" u="sng" strike="noStrike" kern="100" cap="none" spc="0" normalizeH="0" baseline="0" noProof="0" dirty="0">
                <a:ln>
                  <a:noFill/>
                </a:ln>
                <a:effectLst/>
                <a:uLnTx/>
                <a:uFillTx/>
                <a:latin typeface="+mn-ea"/>
                <a:cs typeface="Times New Roman"/>
              </a:rPr>
              <a:t>③</a:t>
            </a:r>
            <a:r>
              <a:rPr kumimoji="1" lang="en-US" altLang="ja-JP" sz="2000" b="0" i="0" u="sng" strike="noStrike" kern="100" cap="none" spc="0" normalizeH="0" baseline="0" noProof="0" dirty="0">
                <a:ln>
                  <a:noFill/>
                </a:ln>
                <a:effectLst/>
                <a:uLnTx/>
                <a:uFillTx/>
                <a:latin typeface="+mn-ea"/>
                <a:cs typeface="Times New Roman"/>
              </a:rPr>
              <a:t> </a:t>
            </a:r>
            <a:r>
              <a:rPr kumimoji="1" lang="ja-JP" altLang="en-US" sz="2000" b="0" i="0" u="sng" strike="noStrike" kern="100" cap="none" spc="0" normalizeH="0" baseline="0" noProof="0" dirty="0">
                <a:ln>
                  <a:noFill/>
                </a:ln>
                <a:effectLst/>
                <a:uLnTx/>
                <a:uFillTx/>
                <a:latin typeface="+mn-ea"/>
                <a:cs typeface="Times New Roman"/>
              </a:rPr>
              <a:t>角膜ジストロフィー遺伝子解析</a:t>
            </a:r>
            <a:endParaRPr kumimoji="1" lang="ja-JP" altLang="ja-JP" sz="2000" b="0" i="0" u="sng" strike="noStrike" kern="100" cap="none" spc="0" normalizeH="0" baseline="0" noProof="0" dirty="0">
              <a:ln>
                <a:noFill/>
              </a:ln>
              <a:solidFill>
                <a:prstClr val="black"/>
              </a:solidFill>
              <a:effectLst/>
              <a:uLnTx/>
              <a:uFillTx/>
              <a:latin typeface="+mn-ea"/>
              <a:cs typeface="Times New Roman"/>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ja-JP" sz="1800" b="0" i="0" u="none" strike="noStrike" kern="100" cap="none" spc="0" normalizeH="0" baseline="0" noProof="0" dirty="0">
                <a:ln>
                  <a:noFill/>
                </a:ln>
                <a:solidFill>
                  <a:prstClr val="black"/>
                </a:solidFill>
                <a:effectLst/>
                <a:uLnTx/>
                <a:uFillTx/>
                <a:latin typeface="+mn-ea"/>
                <a:cs typeface="Times New Roman"/>
              </a:rPr>
              <a:t>　　　</a:t>
            </a:r>
            <a:r>
              <a:rPr kumimoji="1" lang="en-US" altLang="ja-JP" sz="1800" b="0" i="0" u="none" strike="noStrike" kern="100" cap="none" spc="0" normalizeH="0" baseline="0" noProof="0" dirty="0">
                <a:ln>
                  <a:noFill/>
                </a:ln>
                <a:solidFill>
                  <a:prstClr val="black"/>
                </a:solidFill>
                <a:effectLst/>
                <a:uLnTx/>
                <a:uFillTx/>
                <a:latin typeface="+mn-ea"/>
                <a:cs typeface="Times New Roman"/>
              </a:rPr>
              <a:t>   </a:t>
            </a:r>
            <a:r>
              <a:rPr kumimoji="1" lang="ja-JP" altLang="ja-JP" sz="1900" b="0" i="0" u="none" strike="noStrike" kern="100" cap="none" spc="0" normalizeH="0" baseline="0" noProof="0" dirty="0">
                <a:ln>
                  <a:noFill/>
                </a:ln>
                <a:solidFill>
                  <a:srgbClr val="0070C0"/>
                </a:solidFill>
                <a:effectLst/>
                <a:uLnTx/>
                <a:uFillTx/>
                <a:latin typeface="+mn-ea"/>
                <a:cs typeface="Times New Roman"/>
              </a:rPr>
              <a:t>Ｄ</a:t>
            </a:r>
            <a:r>
              <a:rPr kumimoji="1" lang="ja-JP" altLang="en-US" sz="1900" b="0" i="0" u="none" strike="noStrike" kern="100" cap="none" spc="0" normalizeH="0" baseline="0" noProof="0" dirty="0">
                <a:ln>
                  <a:noFill/>
                </a:ln>
                <a:solidFill>
                  <a:srgbClr val="0070C0"/>
                </a:solidFill>
                <a:effectLst/>
                <a:uLnTx/>
                <a:uFillTx/>
                <a:latin typeface="+mn-ea"/>
                <a:cs typeface="Times New Roman"/>
              </a:rPr>
              <a:t>００６－２０</a:t>
            </a:r>
            <a:r>
              <a:rPr kumimoji="1" lang="en-US" altLang="ja-JP" sz="1900" b="0" i="0" u="none" strike="noStrike" kern="100" cap="none" spc="0" normalizeH="0" baseline="0" noProof="0" dirty="0">
                <a:ln>
                  <a:noFill/>
                </a:ln>
                <a:solidFill>
                  <a:srgbClr val="0070C0"/>
                </a:solidFill>
                <a:effectLst/>
                <a:uLnTx/>
                <a:uFillTx/>
                <a:latin typeface="+mn-ea"/>
                <a:cs typeface="Times New Roman"/>
              </a:rPr>
              <a:t> </a:t>
            </a:r>
            <a:r>
              <a:rPr kumimoji="1" lang="ja-JP" altLang="en-US" sz="1900" b="0" i="0" u="none" strike="noStrike" kern="100" cap="none" spc="0" normalizeH="0" baseline="0" noProof="0" dirty="0">
                <a:ln>
                  <a:noFill/>
                </a:ln>
                <a:solidFill>
                  <a:srgbClr val="0070C0"/>
                </a:solidFill>
                <a:effectLst/>
                <a:uLnTx/>
                <a:uFillTx/>
                <a:latin typeface="+mn-ea"/>
                <a:cs typeface="Times New Roman"/>
              </a:rPr>
              <a:t>角膜ジストロフィー遺伝子検査</a:t>
            </a:r>
            <a:r>
              <a:rPr kumimoji="1" lang="ja-JP" altLang="ja-JP" sz="1900" b="0" i="0" u="none" strike="noStrike" kern="100" cap="none" spc="0" normalizeH="0" baseline="0" noProof="0" dirty="0">
                <a:ln>
                  <a:noFill/>
                </a:ln>
                <a:solidFill>
                  <a:srgbClr val="0070C0"/>
                </a:solidFill>
                <a:effectLst/>
                <a:uLnTx/>
                <a:uFillTx/>
                <a:latin typeface="+mn-ea"/>
                <a:cs typeface="Times New Roman"/>
              </a:rPr>
              <a:t>：</a:t>
            </a:r>
            <a:r>
              <a:rPr kumimoji="1" lang="en-US" altLang="ja-JP" sz="1900" b="0" i="0" u="none" strike="noStrike" kern="100" cap="none" spc="0" normalizeH="0" baseline="0" noProof="0" dirty="0">
                <a:ln>
                  <a:noFill/>
                </a:ln>
                <a:solidFill>
                  <a:srgbClr val="0070C0"/>
                </a:solidFill>
                <a:effectLst/>
                <a:uLnTx/>
                <a:uFillTx/>
                <a:latin typeface="+mn-ea"/>
                <a:cs typeface="Times New Roman"/>
              </a:rPr>
              <a:t>1,200</a:t>
            </a:r>
            <a:r>
              <a:rPr kumimoji="1" lang="ja-JP" altLang="ja-JP" sz="1900" b="0" i="0" u="none" strike="noStrike" kern="100" cap="none" spc="0" normalizeH="0" baseline="0" noProof="0" dirty="0">
                <a:ln>
                  <a:noFill/>
                </a:ln>
                <a:solidFill>
                  <a:srgbClr val="0070C0"/>
                </a:solidFill>
                <a:effectLst/>
                <a:uLnTx/>
                <a:uFillTx/>
                <a:latin typeface="+mn-ea"/>
                <a:cs typeface="Times New Roman"/>
              </a:rPr>
              <a:t>点</a:t>
            </a:r>
          </a:p>
          <a:p>
            <a:pPr marL="0" marR="0" lvl="0" indent="0" algn="l" defTabSz="914400" rtl="0" eaLnBrk="1" fontAlgn="auto" latinLnBrk="0" hangingPunct="1">
              <a:lnSpc>
                <a:spcPts val="2000"/>
              </a:lnSpc>
              <a:spcBef>
                <a:spcPts val="600"/>
              </a:spcBef>
              <a:spcAft>
                <a:spcPts val="0"/>
              </a:spcAft>
              <a:buClrTx/>
              <a:buSzTx/>
              <a:buFontTx/>
              <a:buNone/>
              <a:tabLst/>
              <a:defRPr/>
            </a:pPr>
            <a:r>
              <a:rPr kumimoji="1" lang="en-US" altLang="ja-JP" sz="2000" b="0" i="0" u="none" strike="noStrike" kern="100" cap="none" spc="0" normalizeH="0" baseline="0" noProof="0" dirty="0">
                <a:ln>
                  <a:noFill/>
                </a:ln>
                <a:solidFill>
                  <a:prstClr val="black"/>
                </a:solidFill>
                <a:effectLst/>
                <a:uLnTx/>
                <a:uFillTx/>
                <a:latin typeface="+mn-ea"/>
                <a:cs typeface="Times New Roman"/>
              </a:rPr>
              <a:t>    </a:t>
            </a:r>
            <a:r>
              <a:rPr kumimoji="1" lang="ja-JP" altLang="en-US" sz="2000" b="0" i="0" u="sng" strike="noStrike" kern="100" cap="none" spc="0" normalizeH="0" baseline="0" noProof="0" dirty="0">
                <a:ln>
                  <a:noFill/>
                </a:ln>
                <a:solidFill>
                  <a:prstClr val="black"/>
                </a:solidFill>
                <a:effectLst/>
                <a:uLnTx/>
                <a:uFillTx/>
                <a:latin typeface="+mn-ea"/>
                <a:cs typeface="Times New Roman"/>
              </a:rPr>
              <a:t>④</a:t>
            </a:r>
            <a:r>
              <a:rPr kumimoji="1" lang="en-US" altLang="ja-JP" sz="2000" b="0" i="0" u="sng" strike="noStrike" kern="100" cap="none" spc="0" normalizeH="0" baseline="0" noProof="0" dirty="0">
                <a:ln>
                  <a:noFill/>
                </a:ln>
                <a:solidFill>
                  <a:prstClr val="black"/>
                </a:solidFill>
                <a:effectLst/>
                <a:uLnTx/>
                <a:uFillTx/>
                <a:latin typeface="+mn-ea"/>
                <a:cs typeface="Times New Roman"/>
              </a:rPr>
              <a:t> </a:t>
            </a:r>
            <a:r>
              <a:rPr kumimoji="1" lang="ja-JP" altLang="en-US" sz="2000" b="0" i="0" u="sng" strike="noStrike" kern="100" cap="none" spc="0" normalizeH="0" baseline="0" noProof="0" dirty="0">
                <a:ln>
                  <a:noFill/>
                </a:ln>
                <a:solidFill>
                  <a:prstClr val="black"/>
                </a:solidFill>
                <a:effectLst/>
                <a:uLnTx/>
                <a:uFillTx/>
                <a:latin typeface="+mn-ea"/>
                <a:cs typeface="Times New Roman"/>
              </a:rPr>
              <a:t>ＭＥＮ遺伝子診断</a:t>
            </a:r>
            <a:endParaRPr kumimoji="1" lang="en-US" altLang="ja-JP" sz="2000" b="0" i="0" u="sng" strike="noStrike" kern="100" cap="none" spc="0" normalizeH="0" baseline="0" noProof="0" dirty="0">
              <a:ln>
                <a:noFill/>
              </a:ln>
              <a:solidFill>
                <a:prstClr val="black"/>
              </a:solidFill>
              <a:effectLst/>
              <a:uLnTx/>
              <a:uFillTx/>
              <a:latin typeface="+mn-ea"/>
              <a:cs typeface="Times New Roman"/>
            </a:endParaRPr>
          </a:p>
          <a:p>
            <a:pPr lvl="0">
              <a:lnSpc>
                <a:spcPts val="2000"/>
              </a:lnSpc>
              <a:defRPr/>
            </a:pPr>
            <a:r>
              <a:rPr kumimoji="1" lang="ja-JP" altLang="ja-JP" sz="1800" b="0" i="0" u="none" strike="noStrike" kern="100" cap="none" spc="0" normalizeH="0" baseline="0" noProof="0" dirty="0">
                <a:ln>
                  <a:noFill/>
                </a:ln>
                <a:solidFill>
                  <a:prstClr val="black"/>
                </a:solidFill>
                <a:effectLst/>
                <a:uLnTx/>
                <a:uFillTx/>
                <a:latin typeface="Century"/>
                <a:ea typeface="ＭＳ Ｐゴシック" panose="020B0600070205080204" pitchFamily="50" charset="-128"/>
                <a:cs typeface="Times New Roman"/>
              </a:rPr>
              <a:t>　　　</a:t>
            </a:r>
            <a:r>
              <a:rPr kumimoji="1" lang="en-US" altLang="ja-JP" sz="1800" b="0" i="0" u="none" strike="noStrike" kern="100" cap="none" spc="0" normalizeH="0" baseline="0" noProof="0" dirty="0">
                <a:ln>
                  <a:noFill/>
                </a:ln>
                <a:solidFill>
                  <a:prstClr val="black"/>
                </a:solidFill>
                <a:effectLst/>
                <a:uLnTx/>
                <a:uFillTx/>
                <a:latin typeface="Century"/>
                <a:ea typeface="ＭＳ Ｐゴシック" panose="020B0600070205080204" pitchFamily="50" charset="-128"/>
                <a:cs typeface="Times New Roman"/>
              </a:rPr>
              <a:t>   </a:t>
            </a:r>
            <a:r>
              <a:rPr kumimoji="1" lang="ja-JP" altLang="ja-JP"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Ｄ００６－</a:t>
            </a:r>
            <a:r>
              <a:rPr kumimoji="1" lang="ja-JP" altLang="en-US"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４</a:t>
            </a:r>
            <a:r>
              <a:rPr kumimoji="1" lang="en-US" altLang="ja-JP"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 </a:t>
            </a:r>
            <a:r>
              <a:rPr kumimoji="1" lang="ja-JP" altLang="en-US" sz="1900" b="0" i="0" u="none" strike="noStrike" kern="100" cap="none" spc="0" normalizeH="0" baseline="0" noProof="0" dirty="0">
                <a:ln>
                  <a:noFill/>
                </a:ln>
                <a:solidFill>
                  <a:srgbClr val="0070C0"/>
                </a:solidFill>
                <a:effectLst/>
                <a:uLnTx/>
                <a:uFillTx/>
                <a:latin typeface="Century"/>
                <a:ea typeface="ＭＳ Ｐゴシック" panose="020B0600070205080204" pitchFamily="50" charset="-128"/>
                <a:cs typeface="Times New Roman"/>
              </a:rPr>
              <a:t>遺伝学的検査　２　処理が複雑なもの：</a:t>
            </a:r>
            <a:r>
              <a:rPr lang="en-US" altLang="ja-JP" sz="1900" kern="100" dirty="0">
                <a:solidFill>
                  <a:srgbClr val="0070C0"/>
                </a:solidFill>
                <a:latin typeface="ＭＳ Ｐゴシック"/>
                <a:ea typeface="ＭＳ Ｐゴシック" panose="020B0600070205080204" pitchFamily="50" charset="-128"/>
                <a:cs typeface="Times New Roman"/>
              </a:rPr>
              <a:t>5</a:t>
            </a:r>
            <a:r>
              <a:rPr kumimoji="1" lang="en-US"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rPr>
              <a:t>,000</a:t>
            </a:r>
            <a:r>
              <a:rPr kumimoji="1" lang="ja-JP"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rPr>
              <a:t>点</a:t>
            </a:r>
            <a:endParaRPr lang="ja-JP" altLang="ja-JP" sz="1900" kern="100" dirty="0">
              <a:solidFill>
                <a:srgbClr val="0070C0"/>
              </a:solidFill>
              <a:latin typeface="ＭＳ Ｐゴシック" panose="020B0600070205080204" pitchFamily="50" charset="-128"/>
              <a:cs typeface="Times New Roman"/>
            </a:endParaRPr>
          </a:p>
          <a:p>
            <a:pPr lvl="0">
              <a:lnSpc>
                <a:spcPts val="2000"/>
              </a:lnSpc>
              <a:spcBef>
                <a:spcPts val="600"/>
              </a:spcBef>
              <a:defRPr/>
            </a:pPr>
            <a:r>
              <a:rPr lang="en-US" altLang="ja-JP" sz="2000"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⑤</a:t>
            </a:r>
            <a:r>
              <a:rPr lang="en-US" altLang="ja-JP" sz="2000" u="sng"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腹腔鏡下傍大動脈リンパ節郭清術</a:t>
            </a:r>
            <a:endParaRPr lang="en-US" altLang="ja-JP" sz="2000" u="sng" kern="100" dirty="0">
              <a:solidFill>
                <a:prstClr val="black"/>
              </a:solidFill>
              <a:latin typeface="ＭＳ Ｐゴシック" panose="020B0600070205080204" pitchFamily="50" charset="-128"/>
              <a:cs typeface="Times New Roman"/>
            </a:endParaRPr>
          </a:p>
          <a:p>
            <a:pPr lvl="0">
              <a:lnSpc>
                <a:spcPts val="2000"/>
              </a:lnSpc>
              <a:defRPr/>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ja-JP" sz="1900" kern="100" dirty="0">
                <a:solidFill>
                  <a:srgbClr val="0070C0"/>
                </a:solidFill>
                <a:latin typeface="Century"/>
                <a:cs typeface="Times New Roman"/>
              </a:rPr>
              <a:t>Ｄ６</a:t>
            </a:r>
            <a:r>
              <a:rPr lang="ja-JP" altLang="en-US" sz="1900" kern="100" dirty="0">
                <a:solidFill>
                  <a:srgbClr val="0070C0"/>
                </a:solidFill>
                <a:latin typeface="Century"/>
                <a:cs typeface="Times New Roman"/>
              </a:rPr>
              <a:t>２７</a:t>
            </a:r>
            <a:r>
              <a:rPr lang="ja-JP" altLang="ja-JP" sz="1900" kern="100" dirty="0">
                <a:solidFill>
                  <a:srgbClr val="0070C0"/>
                </a:solidFill>
                <a:latin typeface="Century"/>
                <a:cs typeface="Times New Roman"/>
              </a:rPr>
              <a:t>－</a:t>
            </a:r>
            <a:r>
              <a:rPr lang="ja-JP" altLang="en-US" sz="1900" kern="100" dirty="0">
                <a:solidFill>
                  <a:srgbClr val="0070C0"/>
                </a:solidFill>
                <a:latin typeface="Century"/>
                <a:cs typeface="Times New Roman"/>
              </a:rPr>
              <a:t>２</a:t>
            </a:r>
            <a:r>
              <a:rPr lang="en-US" altLang="ja-JP" sz="1900" kern="100" dirty="0">
                <a:solidFill>
                  <a:srgbClr val="0070C0"/>
                </a:solidFill>
                <a:latin typeface="Century"/>
                <a:cs typeface="Times New Roman"/>
              </a:rPr>
              <a:t> </a:t>
            </a:r>
            <a:r>
              <a:rPr lang="ja-JP" altLang="en-US" sz="1900" kern="100" dirty="0">
                <a:solidFill>
                  <a:srgbClr val="0070C0"/>
                </a:solidFill>
                <a:latin typeface="Century"/>
                <a:cs typeface="Times New Roman"/>
              </a:rPr>
              <a:t>腹腔鏡下リンパ節群郭清術　２　傍大動脈：</a:t>
            </a:r>
            <a:r>
              <a:rPr lang="en-US" altLang="ja-JP" sz="1900" kern="100" dirty="0">
                <a:solidFill>
                  <a:srgbClr val="0070C0"/>
                </a:solidFill>
                <a:latin typeface="+mn-ea"/>
                <a:cs typeface="Times New Roman"/>
              </a:rPr>
              <a:t>35,500</a:t>
            </a:r>
            <a:r>
              <a:rPr lang="ja-JP" altLang="ja-JP" sz="1900" kern="100" dirty="0">
                <a:solidFill>
                  <a:srgbClr val="0070C0"/>
                </a:solidFill>
                <a:latin typeface="ＭＳ Ｐゴシック"/>
                <a:cs typeface="Times New Roman"/>
              </a:rPr>
              <a:t>点</a:t>
            </a:r>
            <a:endParaRPr lang="ja-JP" altLang="ja-JP" sz="1900" kern="100" dirty="0">
              <a:solidFill>
                <a:srgbClr val="0070C0"/>
              </a:solidFill>
              <a:latin typeface="ＭＳ Ｐゴシック" panose="020B0600070205080204" pitchFamily="50" charset="-128"/>
              <a:cs typeface="Times New Roman"/>
            </a:endParaRPr>
          </a:p>
          <a:p>
            <a:pPr lvl="0">
              <a:lnSpc>
                <a:spcPts val="2000"/>
              </a:lnSpc>
              <a:spcBef>
                <a:spcPts val="600"/>
              </a:spcBef>
              <a:defRPr/>
            </a:pPr>
            <a:r>
              <a:rPr lang="en-US" altLang="ja-JP" sz="2000"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⑥</a:t>
            </a:r>
            <a:r>
              <a:rPr lang="en-US" altLang="ja-JP" sz="2000" u="sng" kern="100" dirty="0">
                <a:solidFill>
                  <a:prstClr val="black"/>
                </a:solidFill>
                <a:latin typeface="ＭＳ Ｐゴシック" panose="020B0600070205080204" pitchFamily="50" charset="-128"/>
                <a:cs typeface="Times New Roman"/>
              </a:rPr>
              <a:t> </a:t>
            </a:r>
            <a:r>
              <a:rPr lang="ja-JP" altLang="en-US" sz="2000" u="sng" kern="100" dirty="0">
                <a:solidFill>
                  <a:prstClr val="black"/>
                </a:solidFill>
                <a:latin typeface="ＭＳ Ｐゴシック" panose="020B0600070205080204" pitchFamily="50" charset="-128"/>
                <a:cs typeface="Times New Roman"/>
              </a:rPr>
              <a:t>多血小板血漿を用いた難治性皮膚潰瘍の治療</a:t>
            </a:r>
            <a:endParaRPr lang="en-US" altLang="ja-JP" sz="2000" u="sng" kern="100" dirty="0">
              <a:solidFill>
                <a:prstClr val="black"/>
              </a:solidFill>
              <a:latin typeface="ＭＳ Ｐゴシック" panose="020B0600070205080204" pitchFamily="50" charset="-128"/>
              <a:cs typeface="Times New Roman"/>
            </a:endParaRPr>
          </a:p>
          <a:p>
            <a:pPr lvl="0">
              <a:lnSpc>
                <a:spcPts val="2000"/>
              </a:lnSpc>
              <a:spcBef>
                <a:spcPts val="600"/>
              </a:spcBef>
              <a:defRPr/>
            </a:pPr>
            <a:r>
              <a:rPr lang="ja-JP" altLang="ja-JP" kern="100" dirty="0">
                <a:solidFill>
                  <a:prstClr val="black"/>
                </a:solidFill>
                <a:latin typeface="Century"/>
                <a:cs typeface="Times New Roman"/>
              </a:rPr>
              <a:t>　　　</a:t>
            </a:r>
            <a:r>
              <a:rPr lang="en-US" altLang="ja-JP" kern="100" dirty="0">
                <a:solidFill>
                  <a:prstClr val="black"/>
                </a:solidFill>
                <a:latin typeface="Century"/>
                <a:cs typeface="Times New Roman"/>
              </a:rPr>
              <a:t>   </a:t>
            </a:r>
            <a:r>
              <a:rPr lang="ja-JP" altLang="en-US" sz="1900" kern="100" dirty="0">
                <a:solidFill>
                  <a:srgbClr val="0070C0"/>
                </a:solidFill>
                <a:latin typeface="Century"/>
                <a:cs typeface="Times New Roman"/>
              </a:rPr>
              <a:t>Ｊ００３</a:t>
            </a:r>
            <a:r>
              <a:rPr lang="ja-JP" altLang="ja-JP" sz="1900" kern="100" dirty="0">
                <a:solidFill>
                  <a:srgbClr val="0070C0"/>
                </a:solidFill>
                <a:latin typeface="Century"/>
                <a:cs typeface="Times New Roman"/>
              </a:rPr>
              <a:t>－</a:t>
            </a:r>
            <a:r>
              <a:rPr lang="ja-JP" altLang="en-US" sz="1900" kern="100" dirty="0">
                <a:solidFill>
                  <a:srgbClr val="0070C0"/>
                </a:solidFill>
                <a:latin typeface="Century"/>
                <a:cs typeface="Times New Roman"/>
              </a:rPr>
              <a:t>４</a:t>
            </a:r>
            <a:r>
              <a:rPr lang="en-US" altLang="ja-JP" sz="1900" kern="100" dirty="0">
                <a:solidFill>
                  <a:srgbClr val="0070C0"/>
                </a:solidFill>
                <a:latin typeface="Century"/>
                <a:cs typeface="Times New Roman"/>
              </a:rPr>
              <a:t> </a:t>
            </a:r>
            <a:r>
              <a:rPr lang="ja-JP" altLang="en-US" sz="1900" kern="100" dirty="0">
                <a:solidFill>
                  <a:srgbClr val="0070C0"/>
                </a:solidFill>
                <a:latin typeface="Century"/>
                <a:cs typeface="Times New Roman"/>
              </a:rPr>
              <a:t>多血小板血漿処置：</a:t>
            </a:r>
            <a:r>
              <a:rPr lang="en-US" altLang="ja-JP" sz="1900" kern="100" dirty="0">
                <a:solidFill>
                  <a:srgbClr val="0070C0"/>
                </a:solidFill>
                <a:latin typeface="ＭＳ Ｐゴシック" panose="020B0600070205080204" pitchFamily="50" charset="-128"/>
                <a:cs typeface="Times New Roman"/>
              </a:rPr>
              <a:t>4,190</a:t>
            </a:r>
            <a:r>
              <a:rPr lang="ja-JP" altLang="ja-JP" sz="1900" kern="100" dirty="0">
                <a:solidFill>
                  <a:srgbClr val="0070C0"/>
                </a:solidFill>
                <a:latin typeface="ＭＳ Ｐゴシック"/>
                <a:cs typeface="Times New Roman"/>
              </a:rPr>
              <a:t>点</a:t>
            </a:r>
            <a:endParaRPr kumimoji="1" lang="en-US" altLang="ja-JP" sz="19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endParaRPr kumimoji="1" lang="ja-JP" altLang="ja-JP" sz="1700" b="0" i="0" u="none" strike="noStrike" kern="100" cap="none" spc="0" normalizeH="0" baseline="0" noProof="0" dirty="0">
              <a:ln>
                <a:noFill/>
              </a:ln>
              <a:solidFill>
                <a:srgbClr val="0070C0"/>
              </a:solidFill>
              <a:effectLst/>
              <a:uLnTx/>
              <a:uFillTx/>
              <a:latin typeface="ＭＳ Ｐゴシック"/>
              <a:ea typeface="ＭＳ Ｐゴシック" panose="020B0600070205080204" pitchFamily="50" charset="-128"/>
              <a:cs typeface="Times New Roman"/>
            </a:endParaRPr>
          </a:p>
        </p:txBody>
      </p:sp>
    </p:spTree>
    <p:extLst>
      <p:ext uri="{BB962C8B-B14F-4D97-AF65-F5344CB8AC3E}">
        <p14:creationId xmlns:p14="http://schemas.microsoft.com/office/powerpoint/2010/main" val="159736550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3049" y="1072485"/>
            <a:ext cx="9529762" cy="56711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44000" rIns="216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のニーズが相当程度あることを踏まえ、白内障に対する水晶体再建に使用する「眼鏡装用率の軽減効果」を一体不可分として有する多焦点眼内レンズの支給を新たに選定療養に位置付け、水晶体再建に係る療養費に相当する部分について保険給付の対象と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409465" y="879604"/>
            <a:ext cx="126937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概要</a:t>
            </a:r>
          </a:p>
        </p:txBody>
      </p:sp>
      <p:sp>
        <p:nvSpPr>
          <p:cNvPr id="9" name="テキスト ボックス 8">
            <a:extLst>
              <a:ext uri="{FF2B5EF4-FFF2-40B4-BE49-F238E27FC236}">
                <a16:creationId xmlns:a16="http://schemas.microsoft.com/office/drawing/2014/main" id="{27808248-A8CC-FC42-AF6F-8F93331D723A}"/>
              </a:ext>
            </a:extLst>
          </p:cNvPr>
          <p:cNvSpPr txBox="1"/>
          <p:nvPr/>
        </p:nvSpPr>
        <p:spPr>
          <a:xfrm>
            <a:off x="409465" y="4438500"/>
            <a:ext cx="4068000" cy="2230860"/>
          </a:xfrm>
          <a:prstGeom prst="rect">
            <a:avLst/>
          </a:prstGeom>
          <a:solidFill>
            <a:schemeClr val="accent1">
              <a:lumMod val="20000"/>
              <a:lumOff val="80000"/>
            </a:schemeClr>
          </a:solidFill>
          <a:ln>
            <a:noFill/>
          </a:ln>
        </p:spPr>
        <p:txBody>
          <a:bodyPr wrap="square"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27808248-A8CC-FC42-AF6F-8F93331D723A}"/>
              </a:ext>
            </a:extLst>
          </p:cNvPr>
          <p:cNvSpPr txBox="1"/>
          <p:nvPr/>
        </p:nvSpPr>
        <p:spPr>
          <a:xfrm>
            <a:off x="5411814" y="4438500"/>
            <a:ext cx="4068000" cy="2230859"/>
          </a:xfrm>
          <a:prstGeom prst="rect">
            <a:avLst/>
          </a:prstGeom>
          <a:solidFill>
            <a:srgbClr val="EBF1DE"/>
          </a:solidFill>
          <a:ln>
            <a:noFill/>
          </a:ln>
        </p:spPr>
        <p:txBody>
          <a:bodyPr wrap="square"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27808248-A8CC-FC42-AF6F-8F93331D723A}"/>
              </a:ext>
            </a:extLst>
          </p:cNvPr>
          <p:cNvSpPr txBox="1"/>
          <p:nvPr/>
        </p:nvSpPr>
        <p:spPr>
          <a:xfrm>
            <a:off x="7681627" y="5427750"/>
            <a:ext cx="1783193" cy="618118"/>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医療保険で給付</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（保険外併用療養費）</a:t>
            </a:r>
            <a:endParaRPr kumimoji="1" lang="en-US" altLang="ja-JP"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27808248-A8CC-FC42-AF6F-8F93331D723A}"/>
              </a:ext>
            </a:extLst>
          </p:cNvPr>
          <p:cNvSpPr txBox="1"/>
          <p:nvPr/>
        </p:nvSpPr>
        <p:spPr>
          <a:xfrm>
            <a:off x="2623435" y="5003751"/>
            <a:ext cx="1848163" cy="831190"/>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手術全体が</a:t>
            </a:r>
            <a:br>
              <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（患者の自己負担）</a:t>
            </a:r>
            <a:endPar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09464" y="4086039"/>
            <a:ext cx="4068000" cy="32400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現行：先進医療</a:t>
            </a:r>
          </a:p>
        </p:txBody>
      </p:sp>
      <p:sp>
        <p:nvSpPr>
          <p:cNvPr id="29" name="正方形/長方形 28"/>
          <p:cNvSpPr/>
          <p:nvPr/>
        </p:nvSpPr>
        <p:spPr>
          <a:xfrm>
            <a:off x="5411814" y="4086039"/>
            <a:ext cx="4068000" cy="324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改定後：選定療養</a:t>
            </a:r>
          </a:p>
        </p:txBody>
      </p:sp>
      <p:sp>
        <p:nvSpPr>
          <p:cNvPr id="32" name="正方形/長方形 31"/>
          <p:cNvSpPr/>
          <p:nvPr/>
        </p:nvSpPr>
        <p:spPr>
          <a:xfrm>
            <a:off x="721120" y="2313546"/>
            <a:ext cx="207423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46" name="グループ化 45"/>
          <p:cNvGrpSpPr>
            <a:grpSpLocks noChangeAspect="1"/>
          </p:cNvGrpSpPr>
          <p:nvPr/>
        </p:nvGrpSpPr>
        <p:grpSpPr>
          <a:xfrm>
            <a:off x="842611" y="2723578"/>
            <a:ext cx="1490254" cy="942261"/>
            <a:chOff x="7666051" y="1587119"/>
            <a:chExt cx="1056388" cy="667935"/>
          </a:xfrm>
        </p:grpSpPr>
        <p:grpSp>
          <p:nvGrpSpPr>
            <p:cNvPr id="47" name="グループ化 46"/>
            <p:cNvGrpSpPr>
              <a:grpSpLocks noChangeAspect="1"/>
            </p:cNvGrpSpPr>
            <p:nvPr/>
          </p:nvGrpSpPr>
          <p:grpSpPr>
            <a:xfrm>
              <a:off x="7666051" y="1587119"/>
              <a:ext cx="1050549" cy="667935"/>
              <a:chOff x="5889104" y="1927435"/>
              <a:chExt cx="2664296" cy="1501565"/>
            </a:xfrm>
          </p:grpSpPr>
          <p:sp>
            <p:nvSpPr>
              <p:cNvPr id="49" name="楕円 48"/>
              <p:cNvSpPr/>
              <p:nvPr/>
            </p:nvSpPr>
            <p:spPr>
              <a:xfrm>
                <a:off x="6986158" y="1927435"/>
                <a:ext cx="432048" cy="1501565"/>
              </a:xfrm>
              <a:prstGeom prst="ellipse">
                <a:avLst/>
              </a:prstGeom>
              <a:solidFill>
                <a:schemeClr val="accent1">
                  <a:lumMod val="20000"/>
                  <a:lumOff val="80000"/>
                </a:schemeClr>
              </a:solidFill>
              <a:ln w="12700">
                <a:solidFill>
                  <a:schemeClr val="accent1">
                    <a:lumMod val="75000"/>
                  </a:schemeClr>
                </a:solidFill>
                <a:tailEnd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0" name="直線矢印コネクタ 49"/>
              <p:cNvCxnSpPr/>
              <p:nvPr/>
            </p:nvCxnSpPr>
            <p:spPr>
              <a:xfrm>
                <a:off x="5889104" y="2132856"/>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a:off x="5889104" y="3284984"/>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a:off x="7257256" y="2132856"/>
                <a:ext cx="1296144" cy="550663"/>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flipV="1">
                <a:off x="7257256" y="2683519"/>
                <a:ext cx="1296144" cy="601465"/>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p:nvPr/>
            </p:nvCxnSpPr>
            <p:spPr>
              <a:xfrm>
                <a:off x="5889104" y="2416944"/>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a:off x="5889104" y="2967607"/>
                <a:ext cx="1368152" cy="0"/>
              </a:xfrm>
              <a:prstGeom prst="straightConnector1">
                <a:avLst/>
              </a:prstGeom>
              <a:ln>
                <a:headEnd type="none" w="med" len="med"/>
                <a:tailEnd type="arrow" w="sm" len="sm"/>
              </a:ln>
            </p:spPr>
            <p:style>
              <a:lnRef idx="1">
                <a:schemeClr val="accent1"/>
              </a:lnRef>
              <a:fillRef idx="0">
                <a:schemeClr val="accent1"/>
              </a:fillRef>
              <a:effectRef idx="0">
                <a:schemeClr val="accent1"/>
              </a:effectRef>
              <a:fontRef idx="minor">
                <a:schemeClr val="tx1"/>
              </a:fontRef>
            </p:style>
          </p:cxnSp>
          <p:cxnSp>
            <p:nvCxnSpPr>
              <p:cNvPr id="56" name="直線矢印コネクタ 55"/>
              <p:cNvCxnSpPr/>
              <p:nvPr/>
            </p:nvCxnSpPr>
            <p:spPr>
              <a:xfrm>
                <a:off x="7257255" y="2416943"/>
                <a:ext cx="1296144" cy="266574"/>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cxnSp>
            <p:nvCxnSpPr>
              <p:cNvPr id="57" name="直線矢印コネクタ 56"/>
              <p:cNvCxnSpPr/>
              <p:nvPr/>
            </p:nvCxnSpPr>
            <p:spPr>
              <a:xfrm flipV="1">
                <a:off x="7220481" y="2683520"/>
                <a:ext cx="1332918" cy="300733"/>
              </a:xfrm>
              <a:prstGeom prst="straightConnector1">
                <a:avLst/>
              </a:prstGeom>
              <a:ln>
                <a:headEnd type="none" w="med" len="med"/>
                <a:tailEnd type="none" w="sm" len="sm"/>
              </a:ln>
            </p:spPr>
            <p:style>
              <a:lnRef idx="1">
                <a:schemeClr val="accent1"/>
              </a:lnRef>
              <a:fillRef idx="0">
                <a:schemeClr val="accent1"/>
              </a:fillRef>
              <a:effectRef idx="0">
                <a:schemeClr val="accent1"/>
              </a:effectRef>
              <a:fontRef idx="minor">
                <a:schemeClr val="tx1"/>
              </a:fontRef>
            </p:style>
          </p:cxnSp>
        </p:grpSp>
        <p:cxnSp>
          <p:nvCxnSpPr>
            <p:cNvPr id="48" name="直線コネクタ 47"/>
            <p:cNvCxnSpPr/>
            <p:nvPr/>
          </p:nvCxnSpPr>
          <p:spPr>
            <a:xfrm>
              <a:off x="8722439" y="1609956"/>
              <a:ext cx="0" cy="62226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62" name="正方形/長方形 61"/>
          <p:cNvSpPr/>
          <p:nvPr/>
        </p:nvSpPr>
        <p:spPr>
          <a:xfrm>
            <a:off x="2558364" y="2676475"/>
            <a:ext cx="7003148" cy="1031051"/>
          </a:xfrm>
          <a:prstGeom prst="rect">
            <a:avLst/>
          </a:prstGeom>
        </p:spPr>
        <p:txBody>
          <a:bodyPr wrap="square">
            <a:spAutoFit/>
          </a:bodyPr>
          <a:lstStyle/>
          <a:p>
            <a:pPr marL="268288" marR="0" lvl="0" indent="-88900" algn="just" defTabSz="914400" rtl="0" eaLnBrk="1" fontAlgn="auto" latinLnBrk="0" hangingPunct="1">
              <a:lnSpc>
                <a:spcPct val="100000"/>
              </a:lnSpc>
              <a:spcBef>
                <a:spcPts val="0"/>
              </a:spcBef>
              <a:spcAft>
                <a:spcPts val="60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白内障に対する水晶体再建術では、通常、単焦点眼内レンズが使用され、遠方又は近方のみの焦点となるため、</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眼鏡が必要となる。</a:t>
            </a:r>
            <a:endPar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88900" algn="just" defTabSz="914400" rtl="0" eaLnBrk="1" fontAlgn="auto" latinLnBrk="0" hangingPunct="1">
              <a:lnSpc>
                <a:spcPct val="100000"/>
              </a:lnSpc>
              <a:spcBef>
                <a:spcPts val="0"/>
              </a:spcBef>
              <a:spcAft>
                <a:spcPts val="60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多焦点眼内レンズを使用した場合、その多焦点機構により遠方及び近方の視力回復が可能となり、それに伴い</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眼鏡装用率が軽減される。</a:t>
            </a:r>
          </a:p>
        </p:txBody>
      </p:sp>
      <p:sp>
        <p:nvSpPr>
          <p:cNvPr id="8" name="二等辺三角形 7"/>
          <p:cNvSpPr/>
          <p:nvPr/>
        </p:nvSpPr>
        <p:spPr>
          <a:xfrm rot="5400000">
            <a:off x="3840323" y="5189110"/>
            <a:ext cx="2242612" cy="327974"/>
          </a:xfrm>
          <a:prstGeom prst="triangle">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3AFC3714-1CDF-EA45-8D3D-BC81005F7F59}"/>
              </a:ext>
            </a:extLst>
          </p:cNvPr>
          <p:cNvSpPr/>
          <p:nvPr/>
        </p:nvSpPr>
        <p:spPr>
          <a:xfrm>
            <a:off x="689267" y="4581129"/>
            <a:ext cx="1817295" cy="794872"/>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2AB3D7FD-E330-724F-B74F-008B6D5B8AA4}"/>
              </a:ext>
            </a:extLst>
          </p:cNvPr>
          <p:cNvSpPr/>
          <p:nvPr/>
        </p:nvSpPr>
        <p:spPr>
          <a:xfrm>
            <a:off x="689268" y="5366956"/>
            <a:ext cx="1817295" cy="699478"/>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a:t>
            </a:r>
            <a:b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右中かっこ 37"/>
          <p:cNvSpPr/>
          <p:nvPr/>
        </p:nvSpPr>
        <p:spPr>
          <a:xfrm>
            <a:off x="2591426" y="4577031"/>
            <a:ext cx="194938" cy="148940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3AFC3714-1CDF-EA45-8D3D-BC81005F7F59}"/>
              </a:ext>
            </a:extLst>
          </p:cNvPr>
          <p:cNvSpPr/>
          <p:nvPr/>
        </p:nvSpPr>
        <p:spPr>
          <a:xfrm>
            <a:off x="5591836" y="4581129"/>
            <a:ext cx="1817295" cy="794872"/>
          </a:xfrm>
          <a:prstGeom prst="rect">
            <a:avLst/>
          </a:prstGeom>
          <a:pattFill prst="smCheck">
            <a:fgClr>
              <a:schemeClr val="bg1">
                <a:lumMod val="85000"/>
              </a:schemeClr>
            </a:fgClr>
            <a:bgClr>
              <a:schemeClr val="bg1">
                <a:lumMod val="95000"/>
              </a:schemeClr>
            </a:bgClr>
          </a:patt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眼鏡装用率の軽減に係る部分</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a:extLst>
              <a:ext uri="{FF2B5EF4-FFF2-40B4-BE49-F238E27FC236}">
                <a16:creationId xmlns:a16="http://schemas.microsoft.com/office/drawing/2014/main" id="{2AB3D7FD-E330-724F-B74F-008B6D5B8AA4}"/>
              </a:ext>
            </a:extLst>
          </p:cNvPr>
          <p:cNvSpPr/>
          <p:nvPr/>
        </p:nvSpPr>
        <p:spPr>
          <a:xfrm>
            <a:off x="5591837" y="5366956"/>
            <a:ext cx="1817295" cy="69947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ts val="21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水晶体再建</a:t>
            </a:r>
            <a:b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に係る部分</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テキスト ボックス 42">
            <a:extLst>
              <a:ext uri="{FF2B5EF4-FFF2-40B4-BE49-F238E27FC236}">
                <a16:creationId xmlns:a16="http://schemas.microsoft.com/office/drawing/2014/main" id="{27808248-A8CC-FC42-AF6F-8F93331D723A}"/>
              </a:ext>
            </a:extLst>
          </p:cNvPr>
          <p:cNvSpPr txBox="1"/>
          <p:nvPr/>
        </p:nvSpPr>
        <p:spPr>
          <a:xfrm>
            <a:off x="7560380" y="4691750"/>
            <a:ext cx="1848163" cy="587533"/>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6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3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（患者の自己負担）</a:t>
            </a:r>
            <a:endPar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テキスト ボックス 43">
            <a:extLst>
              <a:ext uri="{FF2B5EF4-FFF2-40B4-BE49-F238E27FC236}">
                <a16:creationId xmlns:a16="http://schemas.microsoft.com/office/drawing/2014/main" id="{27808248-A8CC-FC42-AF6F-8F93331D723A}"/>
              </a:ext>
            </a:extLst>
          </p:cNvPr>
          <p:cNvSpPr txBox="1"/>
          <p:nvPr/>
        </p:nvSpPr>
        <p:spPr>
          <a:xfrm>
            <a:off x="324178" y="6086329"/>
            <a:ext cx="2588568" cy="549061"/>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多焦点眼内レンズを用いた</a:t>
            </a:r>
            <a:br>
              <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水晶体再建術</a:t>
            </a:r>
            <a:endParaRPr kumimoji="1" lang="en-US" altLang="ja-JP" sz="12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27808248-A8CC-FC42-AF6F-8F93331D723A}"/>
              </a:ext>
            </a:extLst>
          </p:cNvPr>
          <p:cNvSpPr txBox="1"/>
          <p:nvPr/>
        </p:nvSpPr>
        <p:spPr>
          <a:xfrm>
            <a:off x="5226747" y="6085170"/>
            <a:ext cx="2588568" cy="549061"/>
          </a:xfrm>
          <a:prstGeom prst="rect">
            <a:avLst/>
          </a:prstGeom>
          <a:noFill/>
        </p:spPr>
        <p:txBody>
          <a:bodyPr wrap="square" rtlCol="0">
            <a:spAutoFit/>
          </a:bodyPr>
          <a:lstStyle/>
          <a:p>
            <a:pPr marL="0" marR="0" lvl="0" indent="0" algn="ctr" defTabSz="914400" rtl="0" eaLnBrk="1" fontAlgn="auto" latinLnBrk="0" hangingPunct="1">
              <a:lnSpc>
                <a:spcPts val="1900"/>
              </a:lnSpc>
              <a:spcBef>
                <a:spcPts val="0"/>
              </a:spcBef>
              <a:spcAft>
                <a:spcPts val="600"/>
              </a:spcAft>
              <a:buClrTx/>
              <a:buSzTx/>
              <a:buFontTx/>
              <a:buNone/>
              <a:tabLst/>
              <a:defRPr/>
            </a:pP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多焦点眼内レンズを用いた</a:t>
            </a:r>
            <a:br>
              <a:rPr kumimoji="1" lang="en-US" altLang="ja-JP"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rPr>
              <a:t>水晶体再建術</a:t>
            </a:r>
            <a:endParaRPr kumimoji="1" lang="en-US" altLang="ja-JP" sz="1200" b="0" i="0" u="none" strike="noStrike" kern="1200" cap="none" spc="0" normalizeH="0" baseline="0" noProof="0" dirty="0">
              <a:ln>
                <a:noFill/>
              </a:ln>
              <a:solidFill>
                <a:prstClr val="black">
                  <a:lumMod val="85000"/>
                  <a:lumOff val="15000"/>
                </a:prstClr>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右中かっこ 58"/>
          <p:cNvSpPr/>
          <p:nvPr/>
        </p:nvSpPr>
        <p:spPr>
          <a:xfrm>
            <a:off x="7500391" y="4596673"/>
            <a:ext cx="194938" cy="756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右中かっこ 59"/>
          <p:cNvSpPr/>
          <p:nvPr/>
        </p:nvSpPr>
        <p:spPr>
          <a:xfrm>
            <a:off x="7500391" y="5375115"/>
            <a:ext cx="194938" cy="684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1" name="Rectangle 2">
            <a:extLst>
              <a:ext uri="{FF2B5EF4-FFF2-40B4-BE49-F238E27FC236}">
                <a16:creationId xmlns:a16="http://schemas.microsoft.com/office/drawing/2014/main" id="{90D74C5D-09B4-41DC-A76D-D2B24BB5E343}"/>
              </a:ext>
            </a:extLst>
          </p:cNvPr>
          <p:cNvSpPr>
            <a:spLocks noChangeArrowheads="1"/>
          </p:cNvSpPr>
          <p:nvPr/>
        </p:nvSpPr>
        <p:spPr bwMode="auto">
          <a:xfrm>
            <a:off x="189267" y="0"/>
            <a:ext cx="9517327" cy="41760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base" latinLnBrk="0" hangingPunct="1">
              <a:lnSpc>
                <a:spcPct val="100000"/>
              </a:lnSpc>
              <a:spcBef>
                <a:spcPct val="0"/>
              </a:spcBef>
              <a:spcAft>
                <a:spcPct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２．医療技術の適切な評価</a:t>
            </a: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（モノから人へ）</a:t>
            </a:r>
          </a:p>
        </p:txBody>
      </p:sp>
      <p:sp>
        <p:nvSpPr>
          <p:cNvPr id="42" name="Rectangle 36">
            <a:extLst>
              <a:ext uri="{FF2B5EF4-FFF2-40B4-BE49-F238E27FC236}">
                <a16:creationId xmlns:a16="http://schemas.microsoft.com/office/drawing/2014/main" id="{2E40B567-A5D7-4593-8C16-92FCEE2384DC}"/>
              </a:ext>
            </a:extLst>
          </p:cNvPr>
          <p:cNvSpPr>
            <a:spLocks noChangeArrowheads="1"/>
          </p:cNvSpPr>
          <p:nvPr/>
        </p:nvSpPr>
        <p:spPr bwMode="auto">
          <a:xfrm>
            <a:off x="178656" y="483825"/>
            <a:ext cx="5267091"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多焦点眼内レンズに係る選定療養の新設</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8" name="スライド番号プレースホルダー 2">
            <a:extLst>
              <a:ext uri="{FF2B5EF4-FFF2-40B4-BE49-F238E27FC236}">
                <a16:creationId xmlns:a16="http://schemas.microsoft.com/office/drawing/2014/main" id="{4B8D4D7D-D4BB-4A87-A3D2-E0AA5C2D5A3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99022167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多焦点眼内レンズに係る選定療養の運用について（イメージ）</a:t>
            </a:r>
          </a:p>
        </p:txBody>
      </p:sp>
      <p:sp>
        <p:nvSpPr>
          <p:cNvPr id="38" name="正方形/長方形 37"/>
          <p:cNvSpPr/>
          <p:nvPr/>
        </p:nvSpPr>
        <p:spPr>
          <a:xfrm>
            <a:off x="188119" y="4962654"/>
            <a:ext cx="9529762" cy="169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216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60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対象となる多焦点眼内レンズは、眼鏡装用率の軽減効果を有するとして薬事承認されたもの及び先進医療において眼鏡装用率の軽減効果を有すると評価されたものとする。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本療養のメリット、デメリット及び費用に関して明確かつ懇切に説明を行い、患者の自由な選択に基づき、文書によりその同意を得る。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本制度趣旨及び特別の料金について院内の見やすい場所に患者にとって分かりやすく掲示する。</a:t>
            </a: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患者から特別の料金を徴収した保険医療機関は、毎年の定例報告の際に、その実施状況について、地方厚生（支）局長に報告する。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関係学会から示されている指針に基づき、本療養を適切に実施する。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09463" y="4797152"/>
            <a:ext cx="202325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その他の手続き等</a:t>
            </a:r>
          </a:p>
        </p:txBody>
      </p:sp>
      <p:sp>
        <p:nvSpPr>
          <p:cNvPr id="42" name="正方形/長方形 41"/>
          <p:cNvSpPr/>
          <p:nvPr/>
        </p:nvSpPr>
        <p:spPr>
          <a:xfrm>
            <a:off x="188119" y="1050495"/>
            <a:ext cx="9529762" cy="354331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72000" rIns="5328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600"/>
              </a:spcBef>
              <a:spcAft>
                <a:spcPts val="3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患者から徴収する特別の料金については、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273050"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眼鏡装用率の軽減効果を有する多焦点眼内レンズの費用から医科点数表に規定する水晶体再建術において使用する眼内レンズ（その他のものに限る。）の費用を控除した額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273050"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眼鏡装用率の軽減効果を有する多焦点眼内レンズの支給に必要な検査に係る費用（医科点数表に規定する基本点数をもとに計算される額を標準とする）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1463" marR="0" lvl="0" indent="-182563" algn="just"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を合算したものを標準として、社会的にみて妥当適切な範囲の額とする。（右図参照）</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300"/>
              </a:spcAft>
              <a:buClrTx/>
              <a:buSzTx/>
              <a:buFont typeface="Wingdings" panose="05000000000000000000" pitchFamily="2" charset="2"/>
              <a:buChar char="Ø"/>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の料金等の内容を定め又は変更しようとする場合は、地方厚生（支）局長にその都度報告する。その際、レンズの種類毎の報告を求めるとともに、特別の料金が社会的にみて妥当適切な範囲の額であることを示す資料として、</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0" algn="just" defTabSz="914400" rtl="0" eaLnBrk="1" fontAlgn="auto" latinLnBrk="0" hangingPunct="1">
              <a:lnSpc>
                <a:spcPct val="100000"/>
              </a:lnSpc>
              <a:spcBef>
                <a:spcPts val="0"/>
              </a:spcBef>
              <a:spcAft>
                <a:spcPts val="3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眼鏡装用率の軽減効果を有する多焦点眼内レンズ</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363" marR="0" lvl="0" indent="-271463" algn="just" defTabSz="914400" rtl="0" eaLnBrk="1" fontAlgn="auto" latinLnBrk="0" hangingPunct="1">
              <a:lnSpc>
                <a:spcPct val="100000"/>
              </a:lnSpc>
              <a:spcBef>
                <a:spcPts val="0"/>
              </a:spcBef>
              <a:spcAft>
                <a:spcPts val="3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当該医療機関で医科点数表に規定する水晶体再建術において使用する主たる眼内レンズ（その他のものに限る。）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363" marR="0" lvl="0" indent="-271463" algn="just" defTabSz="914400" rtl="0" eaLnBrk="1" fontAlgn="auto" latinLnBrk="0" hangingPunct="1">
              <a:lnSpc>
                <a:spcPct val="100000"/>
              </a:lnSpc>
              <a:spcBef>
                <a:spcPts val="0"/>
              </a:spcBef>
              <a:spcAft>
                <a:spcPts val="60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の購入価格を示す資料の提出を求める。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196850" algn="just" defTabSz="914400" rtl="0" eaLnBrk="1" fontAlgn="auto" latinLnBrk="0" hangingPunct="1">
              <a:lnSpc>
                <a:spcPct val="100000"/>
              </a:lnSpc>
              <a:spcBef>
                <a:spcPts val="0"/>
              </a:spcBef>
              <a:spcAft>
                <a:spcPts val="60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409465" y="889087"/>
            <a:ext cx="2023256"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4" name="グループ化 43"/>
          <p:cNvGrpSpPr>
            <a:grpSpLocks noChangeAspect="1"/>
          </p:cNvGrpSpPr>
          <p:nvPr/>
        </p:nvGrpSpPr>
        <p:grpSpPr>
          <a:xfrm>
            <a:off x="4448944" y="1360223"/>
            <a:ext cx="5260112" cy="3157972"/>
            <a:chOff x="391896" y="468826"/>
            <a:chExt cx="8774352" cy="5026653"/>
          </a:xfrm>
        </p:grpSpPr>
        <p:sp>
          <p:nvSpPr>
            <p:cNvPr id="45" name="正方形/長方形 44"/>
            <p:cNvSpPr/>
            <p:nvPr/>
          </p:nvSpPr>
          <p:spPr>
            <a:xfrm>
              <a:off x="4908847" y="471182"/>
              <a:ext cx="2268000" cy="2169671"/>
            </a:xfrm>
            <a:prstGeom prst="rect">
              <a:avLst/>
            </a:prstGeom>
            <a:pattFill prst="pct5">
              <a:fgClr>
                <a:schemeClr val="bg1">
                  <a:lumMod val="85000"/>
                </a:schemeClr>
              </a:fgClr>
              <a:bgClr>
                <a:schemeClr val="bg1">
                  <a:lumMod val="9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テキスト ボックス 57">
              <a:extLst>
                <a:ext uri="{FF2B5EF4-FFF2-40B4-BE49-F238E27FC236}">
                  <a16:creationId xmlns:a16="http://schemas.microsoft.com/office/drawing/2014/main" id="{27808248-A8CC-FC42-AF6F-8F93331D723A}"/>
                </a:ext>
              </a:extLst>
            </p:cNvPr>
            <p:cNvSpPr txBox="1"/>
            <p:nvPr/>
          </p:nvSpPr>
          <p:spPr>
            <a:xfrm>
              <a:off x="391896" y="4809621"/>
              <a:ext cx="4537780" cy="6858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医科点数表に規定する眼内レンズ（その他のもの）を用いた水晶体再建術</a:t>
              </a:r>
            </a:p>
          </p:txBody>
        </p:sp>
        <p:cxnSp>
          <p:nvCxnSpPr>
            <p:cNvPr id="59" name="直線コネクタ 58"/>
            <p:cNvCxnSpPr/>
            <p:nvPr/>
          </p:nvCxnSpPr>
          <p:spPr>
            <a:xfrm>
              <a:off x="2944609" y="3355782"/>
              <a:ext cx="1963204" cy="385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V="1">
              <a:off x="2931762" y="1189967"/>
              <a:ext cx="1976050" cy="144368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61" name="正方形/長方形 60">
              <a:extLst>
                <a:ext uri="{FF2B5EF4-FFF2-40B4-BE49-F238E27FC236}">
                  <a16:creationId xmlns:a16="http://schemas.microsoft.com/office/drawing/2014/main" id="{2AB3D7FD-E330-724F-B74F-008B6D5B8AA4}"/>
                </a:ext>
              </a:extLst>
            </p:cNvPr>
            <p:cNvSpPr/>
            <p:nvPr/>
          </p:nvSpPr>
          <p:spPr>
            <a:xfrm>
              <a:off x="4908847" y="4206642"/>
              <a:ext cx="2268000" cy="43894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その他（材料費等）</a:t>
              </a:r>
            </a:p>
          </p:txBody>
        </p:sp>
        <p:sp>
          <p:nvSpPr>
            <p:cNvPr id="63" name="正方形/長方形 62">
              <a:extLst>
                <a:ext uri="{FF2B5EF4-FFF2-40B4-BE49-F238E27FC236}">
                  <a16:creationId xmlns:a16="http://schemas.microsoft.com/office/drawing/2014/main" id="{2AB3D7FD-E330-724F-B74F-008B6D5B8AA4}"/>
                </a:ext>
              </a:extLst>
            </p:cNvPr>
            <p:cNvSpPr/>
            <p:nvPr/>
          </p:nvSpPr>
          <p:spPr>
            <a:xfrm>
              <a:off x="4908846" y="3364818"/>
              <a:ext cx="2268000" cy="8418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技術料</a:t>
              </a:r>
            </a:p>
          </p:txBody>
        </p:sp>
        <p:sp>
          <p:nvSpPr>
            <p:cNvPr id="64" name="正方形/長方形 63">
              <a:extLst>
                <a:ext uri="{FF2B5EF4-FFF2-40B4-BE49-F238E27FC236}">
                  <a16:creationId xmlns:a16="http://schemas.microsoft.com/office/drawing/2014/main" id="{2AB3D7FD-E330-724F-B74F-008B6D5B8AA4}"/>
                </a:ext>
              </a:extLst>
            </p:cNvPr>
            <p:cNvSpPr/>
            <p:nvPr/>
          </p:nvSpPr>
          <p:spPr>
            <a:xfrm>
              <a:off x="4908846" y="1189457"/>
              <a:ext cx="2268000" cy="217018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多焦点眼内レンズ</a:t>
              </a:r>
              <a:b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の費用</a:t>
              </a:r>
            </a:p>
          </p:txBody>
        </p:sp>
        <p:sp>
          <p:nvSpPr>
            <p:cNvPr id="65" name="正方形/長方形 64">
              <a:extLst>
                <a:ext uri="{FF2B5EF4-FFF2-40B4-BE49-F238E27FC236}">
                  <a16:creationId xmlns:a16="http://schemas.microsoft.com/office/drawing/2014/main" id="{2AB3D7FD-E330-724F-B74F-008B6D5B8AA4}"/>
                </a:ext>
              </a:extLst>
            </p:cNvPr>
            <p:cNvSpPr/>
            <p:nvPr/>
          </p:nvSpPr>
          <p:spPr>
            <a:xfrm>
              <a:off x="4908847" y="471182"/>
              <a:ext cx="2268000" cy="718275"/>
            </a:xfrm>
            <a:prstGeom prst="rect">
              <a:avLst/>
            </a:prstGeom>
            <a:pattFill prst="pct5">
              <a:fgClr>
                <a:schemeClr val="bg1">
                  <a:lumMod val="85000"/>
                </a:schemeClr>
              </a:fgClr>
              <a:bgClr>
                <a:schemeClr val="bg1">
                  <a:lumMod val="95000"/>
                </a:schemeClr>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本療養に必要な</a:t>
              </a:r>
              <a:b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検査費用</a:t>
              </a:r>
            </a:p>
          </p:txBody>
        </p:sp>
        <p:sp>
          <p:nvSpPr>
            <p:cNvPr id="66" name="正方形/長方形 65">
              <a:extLst>
                <a:ext uri="{FF2B5EF4-FFF2-40B4-BE49-F238E27FC236}">
                  <a16:creationId xmlns:a16="http://schemas.microsoft.com/office/drawing/2014/main" id="{2AB3D7FD-E330-724F-B74F-008B6D5B8AA4}"/>
                </a:ext>
              </a:extLst>
            </p:cNvPr>
            <p:cNvSpPr/>
            <p:nvPr/>
          </p:nvSpPr>
          <p:spPr>
            <a:xfrm>
              <a:off x="663762" y="2638376"/>
              <a:ext cx="2268000" cy="72126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眼内レンズの費用</a:t>
              </a:r>
            </a:p>
          </p:txBody>
        </p:sp>
        <p:sp>
          <p:nvSpPr>
            <p:cNvPr id="67" name="正方形/長方形 66">
              <a:extLst>
                <a:ext uri="{FF2B5EF4-FFF2-40B4-BE49-F238E27FC236}">
                  <a16:creationId xmlns:a16="http://schemas.microsoft.com/office/drawing/2014/main" id="{2AB3D7FD-E330-724F-B74F-008B6D5B8AA4}"/>
                </a:ext>
              </a:extLst>
            </p:cNvPr>
            <p:cNvSpPr/>
            <p:nvPr/>
          </p:nvSpPr>
          <p:spPr>
            <a:xfrm>
              <a:off x="663762" y="3355273"/>
              <a:ext cx="2268000" cy="85137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技術料</a:t>
              </a:r>
            </a:p>
          </p:txBody>
        </p:sp>
        <p:sp>
          <p:nvSpPr>
            <p:cNvPr id="68" name="正方形/長方形 67">
              <a:extLst>
                <a:ext uri="{FF2B5EF4-FFF2-40B4-BE49-F238E27FC236}">
                  <a16:creationId xmlns:a16="http://schemas.microsoft.com/office/drawing/2014/main" id="{2AB3D7FD-E330-724F-B74F-008B6D5B8AA4}"/>
                </a:ext>
              </a:extLst>
            </p:cNvPr>
            <p:cNvSpPr/>
            <p:nvPr/>
          </p:nvSpPr>
          <p:spPr>
            <a:xfrm>
              <a:off x="663762" y="4206642"/>
              <a:ext cx="2268000" cy="4389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その他（材料費等）</a:t>
              </a:r>
            </a:p>
          </p:txBody>
        </p:sp>
        <p:sp>
          <p:nvSpPr>
            <p:cNvPr id="69" name="上下矢印 68"/>
            <p:cNvSpPr/>
            <p:nvPr/>
          </p:nvSpPr>
          <p:spPr>
            <a:xfrm>
              <a:off x="7267576" y="468828"/>
              <a:ext cx="287999" cy="2177492"/>
            </a:xfrm>
            <a:prstGeom prst="upDownArrow">
              <a:avLst/>
            </a:prstGeom>
            <a:pattFill prst="pct5">
              <a:fgClr>
                <a:schemeClr val="bg1">
                  <a:lumMod val="85000"/>
                </a:schemeClr>
              </a:fgClr>
              <a:bgClr>
                <a:schemeClr val="bg1">
                  <a:lumMod val="95000"/>
                </a:schemeClr>
              </a:bgClr>
            </a:patt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右中かっこ 69"/>
            <p:cNvSpPr/>
            <p:nvPr/>
          </p:nvSpPr>
          <p:spPr>
            <a:xfrm flipH="1">
              <a:off x="4726771" y="468826"/>
              <a:ext cx="119364" cy="687629"/>
            </a:xfrm>
            <a:prstGeom prst="rightBrace">
              <a:avLst/>
            </a:prstGeom>
            <a:ln w="31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テキスト ボックス 70">
              <a:extLst>
                <a:ext uri="{FF2B5EF4-FFF2-40B4-BE49-F238E27FC236}">
                  <a16:creationId xmlns:a16="http://schemas.microsoft.com/office/drawing/2014/main" id="{27808248-A8CC-FC42-AF6F-8F93331D723A}"/>
                </a:ext>
              </a:extLst>
            </p:cNvPr>
            <p:cNvSpPr txBox="1"/>
            <p:nvPr/>
          </p:nvSpPr>
          <p:spPr>
            <a:xfrm>
              <a:off x="7646718" y="929159"/>
              <a:ext cx="1321129" cy="1378186"/>
            </a:xfrm>
            <a:prstGeom prst="rect">
              <a:avLst/>
            </a:prstGeom>
            <a:pattFill prst="pct5">
              <a:fgClr>
                <a:schemeClr val="bg1">
                  <a:lumMod val="85000"/>
                </a:schemeClr>
              </a:fgClr>
              <a:bgClr>
                <a:schemeClr val="bg1">
                  <a:lumMod val="95000"/>
                </a:schemeClr>
              </a:bgClr>
            </a:pattFill>
            <a:ln>
              <a:solidFill>
                <a:schemeClr val="tx1"/>
              </a:solidFill>
            </a:ln>
          </p:spPr>
          <p:txBody>
            <a:bodyPr wrap="square" lIns="36000" rIns="36000" rtlCol="0" anchor="ctr" anchorCtr="0">
              <a:noAutofit/>
            </a:bodyPr>
            <a:lstStyle/>
            <a:p>
              <a:pPr marL="0" marR="0" lvl="0" indent="0" algn="ctr" defTabSz="914400" rtl="0" eaLnBrk="1" fontAlgn="auto" latinLnBrk="0" hangingPunct="1">
                <a:lnSpc>
                  <a:spcPts val="1200"/>
                </a:lnSpc>
                <a:spcBef>
                  <a:spcPts val="0"/>
                </a:spcBef>
                <a:spcAft>
                  <a:spcPts val="30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保険適用外</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200"/>
                </a:lnSpc>
                <a:spcBef>
                  <a:spcPts val="0"/>
                </a:spcBef>
                <a:spcAft>
                  <a:spcPts val="60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（特別の料金として患者</a:t>
              </a:r>
              <a:b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から徴収）</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p:cNvSpPr/>
            <p:nvPr/>
          </p:nvSpPr>
          <p:spPr>
            <a:xfrm>
              <a:off x="663762" y="527709"/>
              <a:ext cx="3891241" cy="587878"/>
            </a:xfrm>
            <a:prstGeom prst="rect">
              <a:avLst/>
            </a:prstGeom>
            <a:pattFill prst="pct5">
              <a:fgClr>
                <a:schemeClr val="bg1">
                  <a:lumMod val="85000"/>
                </a:schemeClr>
              </a:fgClr>
              <a:bgClr>
                <a:schemeClr val="bg1">
                  <a:lumMod val="95000"/>
                </a:schemeClr>
              </a:bgClr>
            </a:pattFill>
            <a:ln w="3175">
              <a:solidFill>
                <a:schemeClr val="accent1">
                  <a:lumMod val="50000"/>
                </a:schemeClr>
              </a:solidFill>
              <a:prstDash val="dash"/>
            </a:ln>
          </p:spPr>
          <p:txBody>
            <a:bodyPr wrap="square" lIns="72000" rIns="72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コントラスト感度検査及び</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角膜形状解析検査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は、本療養の適否判断等に不可欠</a:t>
              </a:r>
            </a:p>
          </p:txBody>
        </p:sp>
        <p:sp>
          <p:nvSpPr>
            <p:cNvPr id="73" name="テキスト ボックス 72">
              <a:extLst>
                <a:ext uri="{FF2B5EF4-FFF2-40B4-BE49-F238E27FC236}">
                  <a16:creationId xmlns:a16="http://schemas.microsoft.com/office/drawing/2014/main" id="{27808248-A8CC-FC42-AF6F-8F93331D723A}"/>
                </a:ext>
              </a:extLst>
            </p:cNvPr>
            <p:cNvSpPr txBox="1"/>
            <p:nvPr/>
          </p:nvSpPr>
          <p:spPr>
            <a:xfrm>
              <a:off x="4820317" y="4809621"/>
              <a:ext cx="4345931" cy="6858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眼鏡装用率の軽減効果を有する多焦点眼内レンズを用いた水晶体再建術</a:t>
              </a:r>
            </a:p>
          </p:txBody>
        </p:sp>
        <p:sp>
          <p:nvSpPr>
            <p:cNvPr id="74" name="上下矢印 73"/>
            <p:cNvSpPr/>
            <p:nvPr/>
          </p:nvSpPr>
          <p:spPr>
            <a:xfrm>
              <a:off x="7270378" y="2657522"/>
              <a:ext cx="288000" cy="1988060"/>
            </a:xfrm>
            <a:prstGeom prst="up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a:extLst>
                <a:ext uri="{FF2B5EF4-FFF2-40B4-BE49-F238E27FC236}">
                  <a16:creationId xmlns:a16="http://schemas.microsoft.com/office/drawing/2014/main" id="{27808248-A8CC-FC42-AF6F-8F93331D723A}"/>
                </a:ext>
              </a:extLst>
            </p:cNvPr>
            <p:cNvSpPr txBox="1"/>
            <p:nvPr/>
          </p:nvSpPr>
          <p:spPr>
            <a:xfrm>
              <a:off x="7646716" y="3250022"/>
              <a:ext cx="1321129" cy="718926"/>
            </a:xfrm>
            <a:prstGeom prst="rect">
              <a:avLst/>
            </a:prstGeom>
            <a:noFill/>
            <a:ln>
              <a:solidFill>
                <a:schemeClr val="tx1"/>
              </a:solidFill>
            </a:ln>
          </p:spPr>
          <p:txBody>
            <a:bodyPr wrap="square" lIns="36000" rIns="3600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で給付</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上下矢印 75"/>
            <p:cNvSpPr/>
            <p:nvPr/>
          </p:nvSpPr>
          <p:spPr>
            <a:xfrm>
              <a:off x="3024259" y="2633648"/>
              <a:ext cx="287999" cy="1988059"/>
            </a:xfrm>
            <a:prstGeom prst="upDown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7" name="テキスト ボックス 76">
              <a:extLst>
                <a:ext uri="{FF2B5EF4-FFF2-40B4-BE49-F238E27FC236}">
                  <a16:creationId xmlns:a16="http://schemas.microsoft.com/office/drawing/2014/main" id="{27808248-A8CC-FC42-AF6F-8F93331D723A}"/>
                </a:ext>
              </a:extLst>
            </p:cNvPr>
            <p:cNvSpPr txBox="1"/>
            <p:nvPr/>
          </p:nvSpPr>
          <p:spPr>
            <a:xfrm>
              <a:off x="3369561" y="3250023"/>
              <a:ext cx="1321129" cy="718926"/>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で給付</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8" name="スライド番号プレースホルダー 2">
            <a:extLst>
              <a:ext uri="{FF2B5EF4-FFF2-40B4-BE49-F238E27FC236}">
                <a16:creationId xmlns:a16="http://schemas.microsoft.com/office/drawing/2014/main" id="{7E48A6F6-1F93-4913-807C-0CA11E9367A4}"/>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3544285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7623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３．医療従事者の負担軽減・働き方改革の推進</a:t>
            </a:r>
          </a:p>
        </p:txBody>
      </p:sp>
      <p:sp>
        <p:nvSpPr>
          <p:cNvPr id="7" name="正方形/長方形 6"/>
          <p:cNvSpPr/>
          <p:nvPr/>
        </p:nvSpPr>
        <p:spPr>
          <a:xfrm>
            <a:off x="173851" y="2340893"/>
            <a:ext cx="9519941" cy="3446264"/>
          </a:xfrm>
          <a:prstGeom prst="rect">
            <a:avLst/>
          </a:prstGeom>
          <a:solidFill>
            <a:schemeClr val="accent1">
              <a:lumMod val="60000"/>
              <a:lumOff val="40000"/>
            </a:schemeClr>
          </a:solidFill>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医師の働き方</a:t>
            </a:r>
            <a:r>
              <a:rPr lang="ja-JP" altLang="en-US" kern="100" dirty="0">
                <a:solidFill>
                  <a:prstClr val="black"/>
                </a:solidFill>
                <a:latin typeface="ＭＳ Ｐゴシック"/>
                <a:ea typeface="ＭＳ Ｐゴシック"/>
                <a:cs typeface="Times New Roman"/>
              </a:rPr>
              <a:t>改革</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を進めるに当たり、地域の救急医療が維持できるよう、診療報酬＋０．０  </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８％に当たる公費約１２６億円に加え、地域医療介護総合確保基金として公費約１４３億円が措</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置された。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救急用の自動車や救急医療用ヘリコプターによる搬送受入件数が年間２</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０００件以上の医療</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ja-JP" altLang="en-US"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機関は診療報酬で、２</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０００件未満で地域医療に特別な役割がある医療機関などは基金の補助</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lang="en-US" altLang="ja-JP" kern="100" dirty="0">
                <a:solidFill>
                  <a:prstClr val="black"/>
                </a:solidFill>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対象となった。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地域の実情に応じて適切に基金が使えるよう、日本医師会として改めて求めていく。</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その他、＋０．０８％に加え、医療提供の質の確保に配慮しつつ、より弾力的な運用が可能と</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なるよう、常勤配置・専従要件に関する要件緩和、業務分担・協働の推進、</a:t>
            </a: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ICT</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の利活用など、</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長時間労働などの厳しい勤務環境を改善する取組やタスク・シェアリング／タスク・シフティング</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a:t>
            </a: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のためのチーム医療等の推進が行われた。</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　負担軽減、働き方改革については、引き続き、対応していくべきものである。</a:t>
            </a: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9" name="Rectangle 7"/>
          <p:cNvSpPr>
            <a:spLocks noChangeArrowheads="1"/>
          </p:cNvSpPr>
          <p:nvPr/>
        </p:nvSpPr>
        <p:spPr bwMode="auto">
          <a:xfrm>
            <a:off x="165111" y="764704"/>
            <a:ext cx="9546631" cy="1440160"/>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l" defTabSz="914400" rtl="0" eaLnBrk="0" fontAlgn="auto" latinLnBrk="0" hangingPunct="0">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（１）地域医療の確保を図る観点から早急に対応が必要な救急医療体制等の評価</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（２）医師等の長時間労働などの厳しい勤務環境を改善する取組の評価</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（３）タスク・シェアリング／タスク・シフティングのためのチーム医療等の推進</a:t>
            </a:r>
            <a:endParaRPr kumimoji="1" lang="en-US"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1" fontAlgn="auto" latinLnBrk="0" hangingPunct="1">
              <a:spcBef>
                <a:spcPts val="0"/>
              </a:spcBef>
              <a:spcAft>
                <a:spcPts val="0"/>
              </a:spcAft>
              <a:buClrTx/>
              <a:buSzTx/>
              <a:buFont typeface="Arial" charset="0"/>
              <a:buNone/>
              <a:tabLst/>
              <a:defRPr/>
            </a:pPr>
            <a:r>
              <a:rPr kumimoji="1" lang="ja-JP" altLang="en-US" sz="20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（４）業務の効率化に資するＩＣＴの利活用の推進　等</a:t>
            </a:r>
            <a:endParaRPr kumimoji="1" lang="ja-JP" altLang="ja-JP" sz="20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3532715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615894" y="2226296"/>
            <a:ext cx="8808760" cy="1202704"/>
          </a:xfrm>
          <a:prstGeom prst="rect">
            <a:avLst/>
          </a:prstGeom>
        </p:spPr>
        <p:style>
          <a:lnRef idx="2">
            <a:schemeClr val="accent2"/>
          </a:lnRef>
          <a:fillRef idx="1">
            <a:schemeClr val="lt1"/>
          </a:fillRef>
          <a:effectRef idx="0">
            <a:schemeClr val="accent2"/>
          </a:effectRef>
          <a:fontRef idx="minor">
            <a:schemeClr val="dk1"/>
          </a:fontRef>
        </p:style>
        <p:txBody>
          <a:bodyPr rtlCol="0" anchor="b"/>
          <a:lstStyle/>
          <a:p>
            <a:pPr marL="411163" marR="0" lvl="0" indent="-228600" algn="l" defTabSz="914400" rtl="0" eaLnBrk="1" fontAlgn="auto" latinLnBrk="0" hangingPunct="1">
              <a:lnSpc>
                <a:spcPct val="100000"/>
              </a:lnSpc>
              <a:spcBef>
                <a:spcPts val="0"/>
              </a:spcBef>
              <a:spcAft>
                <a:spcPts val="0"/>
              </a:spcAft>
              <a:buClrTx/>
              <a:buSzTx/>
              <a:buFontTx/>
              <a:buAutoNum type="arabicDbPeriod"/>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救急医療に係る実績として、救急用の自動車又は救急医療用ヘリコプターによる搬送受入件数が年間で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件以上であること。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病院の医療従事者の負担の軽減及び処遇の改善に資する体制として、次の体制を整備していること。</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病院勤務医の勤務状況の把握とその改善の必要性等について提言するための責任者を配置すること</a:t>
            </a: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多職種からなる役割分担推進のための委員会又は会議を設置し、計画を作成すること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381000" y="1"/>
            <a:ext cx="9144000" cy="404664"/>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救急病院等における勤務医の働き方改革への特例的な対応について</a:t>
            </a:r>
          </a:p>
        </p:txBody>
      </p:sp>
      <p:sp>
        <p:nvSpPr>
          <p:cNvPr id="7" name="角丸四角形 6"/>
          <p:cNvSpPr/>
          <p:nvPr/>
        </p:nvSpPr>
        <p:spPr>
          <a:xfrm>
            <a:off x="560512" y="2106844"/>
            <a:ext cx="5112568" cy="386053"/>
          </a:xfrm>
          <a:prstGeom prst="roundRect">
            <a:avLst/>
          </a:prstGeom>
          <a:solidFill>
            <a:schemeClr val="accent2">
              <a:lumMod val="20000"/>
              <a:lumOff val="80000"/>
            </a:schemeClr>
          </a:solidFill>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診療報酬の対象要件のイメージ　　（公費ベース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8" name="正方形/長方形 7"/>
          <p:cNvSpPr/>
          <p:nvPr/>
        </p:nvSpPr>
        <p:spPr>
          <a:xfrm>
            <a:off x="615894" y="3736068"/>
            <a:ext cx="8808760" cy="286128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１．補助の対象となる医療機関は、以下のような都道府県知事が認める医療機関を想定。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救急車受入件数が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台以上</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台未満であり、地域医療に特別な役割がある医療機関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救急車受入件数が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台未満のうち、</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夜間・休日・時間外入院件数が</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件以上で、地域医療に特別な役割がある医療機関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離島、へき地等で、同一医療圏に他に救急対応可能な医療機関が存在しないなど、特別な理由の存在する医療機関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・地域医療の確保に必要な医療機関であって、</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周産期医療、小児救急医療機関、精神科救急等、公共性と不確実性が強く働く医療を提供している場合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720725" marR="0" lvl="0" indent="-53816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脳卒中や心筋梗塞等の心血管疾患の急性期医療を担う医療機関であって一定の実績と役割がある場合など、５疾病５事　業で重要な医療を提供している場合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その他在宅医療において特に積極的な役割を担う医療機関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２．基金の交付要件として、追加的健康確保措置に取り組み、かつ、時短計画を定めるなどを条件に交付する。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３．上記の総合的な取組に要する、ＩＣＴ等機器、休憩室整備費用、改善支援アドバイス費用、短時間勤務要員の確保経費等をパッ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ケージとして補助。</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角丸四角形 8"/>
          <p:cNvSpPr/>
          <p:nvPr/>
        </p:nvSpPr>
        <p:spPr>
          <a:xfrm>
            <a:off x="560512" y="3501008"/>
            <a:ext cx="5112568" cy="360040"/>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基金事業の対象要件のイメージ　　（公費ベース</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10" name="テキスト ボックス 9"/>
          <p:cNvSpPr txBox="1"/>
          <p:nvPr/>
        </p:nvSpPr>
        <p:spPr>
          <a:xfrm>
            <a:off x="651634" y="476672"/>
            <a:ext cx="8773020" cy="1569660"/>
          </a:xfrm>
          <a:prstGeom prst="rect">
            <a:avLst/>
          </a:prstGeom>
          <a:noFill/>
          <a:ln>
            <a:solidFill>
              <a:schemeClr val="tx2"/>
            </a:solidFill>
          </a:ln>
        </p:spPr>
        <p:txBody>
          <a:bodyPr wrap="square" rtlCol="0">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令和２年度の診療報酬改定においては、過酷な勤務環境となっている救急医療体制における重要な機能を担う医療機関</a:t>
            </a:r>
            <a:r>
              <a:rPr kumimoji="1" lang="ja-JP" altLang="en-US" sz="1600" i="0" u="none" strike="noStrike" kern="1200" cap="none" spc="0" normalizeH="0" baseline="0" noProof="0" dirty="0">
                <a:ln>
                  <a:noFill/>
                </a:ln>
                <a:solidFill>
                  <a:prstClr val="black"/>
                </a:solidFill>
                <a:effectLst/>
                <a:uLnTx/>
                <a:uFillTx/>
                <a:latin typeface="+mn-ea"/>
                <a:cs typeface="+mn-cs"/>
              </a:rPr>
              <a:t>（具体的には</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年間救急車</a:t>
            </a:r>
            <a:r>
              <a:rPr kumimoji="1" lang="ja-JP" altLang="en-US" sz="1600" i="0" u="none" strike="noStrike" kern="1200" cap="none" spc="0" normalizeH="0" baseline="0" noProof="0" dirty="0">
                <a:ln>
                  <a:noFill/>
                </a:ln>
                <a:solidFill>
                  <a:prstClr val="black"/>
                </a:solidFill>
                <a:effectLst/>
                <a:uLnTx/>
                <a:uFillTx/>
                <a:latin typeface="+mn-ea"/>
                <a:cs typeface="+mn-cs"/>
              </a:rPr>
              <a:t>等</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受入</a:t>
            </a:r>
            <a:r>
              <a:rPr kumimoji="1" lang="en-US" altLang="zh-TW"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2,000</a:t>
            </a:r>
            <a:r>
              <a:rPr kumimoji="1" lang="zh-TW" altLang="en-US" sz="160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台以上</a:t>
            </a:r>
            <a:r>
              <a:rPr kumimoji="1" lang="ja-JP" altLang="en-US" sz="1600" i="0" u="none" strike="noStrike" kern="1200" cap="none" spc="0" normalizeH="0" baseline="0" noProof="0" dirty="0">
                <a:ln>
                  <a:noFill/>
                </a:ln>
                <a:solidFill>
                  <a:prstClr val="black"/>
                </a:solidFill>
                <a:effectLst/>
                <a:uLnTx/>
                <a:uFillTx/>
                <a:latin typeface="+mn-ea"/>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について、地域医療の確保を図る観点から評価を行うことを検討。</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01600" marR="0" lvl="0" indent="-2016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一方、地域医療介護総合確保基金においては、診療報酬の対象とならない医療機関（Ｂ水準相当）を対象として、地域医療に特別な役割があり、かつ過酷な勤務環境となっている医療機関について、医師の労働時間短縮のための体制整備に関する支援を行う。</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テキスト ボックス 1"/>
          <p:cNvSpPr txBox="1"/>
          <p:nvPr/>
        </p:nvSpPr>
        <p:spPr>
          <a:xfrm>
            <a:off x="7113240" y="6608386"/>
            <a:ext cx="2304256"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金額は令和２年度予算案</a:t>
            </a:r>
          </a:p>
        </p:txBody>
      </p:sp>
      <p:sp>
        <p:nvSpPr>
          <p:cNvPr id="12" name="スライド番号プレースホルダー 2">
            <a:extLst>
              <a:ext uri="{FF2B5EF4-FFF2-40B4-BE49-F238E27FC236}">
                <a16:creationId xmlns:a16="http://schemas.microsoft.com/office/drawing/2014/main" id="{05CE1F0D-D9B2-46F1-B67A-604270F139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666380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四角形: 角を丸くする 4">
            <a:extLst>
              <a:ext uri="{FF2B5EF4-FFF2-40B4-BE49-F238E27FC236}">
                <a16:creationId xmlns:a16="http://schemas.microsoft.com/office/drawing/2014/main" id="{8BEA86C4-9ADE-422B-A63F-D00628CCF76D}"/>
              </a:ext>
            </a:extLst>
          </p:cNvPr>
          <p:cNvSpPr/>
          <p:nvPr/>
        </p:nvSpPr>
        <p:spPr>
          <a:xfrm>
            <a:off x="632520" y="116632"/>
            <a:ext cx="2808312" cy="374956"/>
          </a:xfrm>
          <a:prstGeom prst="roundRect">
            <a:avLst/>
          </a:prstGeom>
          <a:solidFill>
            <a:srgbClr val="CCFFCC"/>
          </a:solidFill>
          <a:ln w="15875">
            <a:solidFill>
              <a:srgbClr val="008000"/>
            </a:solidFill>
          </a:ln>
          <a:scene3d>
            <a:camera prst="orthographicFront"/>
            <a:lightRig rig="threePt" dir="t"/>
          </a:scene3d>
          <a:sp3d contourW="12700">
            <a:bevelT w="50800" h="38100" prst="angle"/>
            <a:contourClr>
              <a:srgbClr val="33CC33"/>
            </a:contourClr>
          </a:sp3d>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8000"/>
                </a:solidFill>
                <a:effectLst/>
                <a:uLnTx/>
                <a:uFillTx/>
                <a:latin typeface="メイリオ" panose="020B0604030504040204" pitchFamily="50" charset="-128"/>
                <a:ea typeface="メイリオ" panose="020B0604030504040204" pitchFamily="50" charset="-128"/>
                <a:cs typeface="+mn-cs"/>
              </a:rPr>
              <a:t>財政審の議論について</a:t>
            </a:r>
          </a:p>
        </p:txBody>
      </p:sp>
      <p:sp>
        <p:nvSpPr>
          <p:cNvPr id="6" name="正方形/長方形 5">
            <a:extLst>
              <a:ext uri="{FF2B5EF4-FFF2-40B4-BE49-F238E27FC236}">
                <a16:creationId xmlns:a16="http://schemas.microsoft.com/office/drawing/2014/main" id="{500CD57E-707C-4D79-94E7-B7BE41C25317}"/>
              </a:ext>
            </a:extLst>
          </p:cNvPr>
          <p:cNvSpPr/>
          <p:nvPr/>
        </p:nvSpPr>
        <p:spPr>
          <a:xfrm>
            <a:off x="522722" y="620688"/>
            <a:ext cx="8860556" cy="5832648"/>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日本医師会では以前から、社会保障の理念に基づき、所得や金融資産の多寡に応じた応能負担を行うべきであると主張してきた。こうした取り組みは進めていくべき。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「日医かかりつけ医機能研修制度」の応用研修の受講者は約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であり、ほぼ全ての都道府県で修了者が出ていることから、現行の「日医かかりつけ医機能研修制度」を更に一歩推し進め、今後のあるべき姿について前向きに議論していく必要があると考えている。また、国民に対し、社会保障に関する教育・啓発などを行って意識改革を促し、受療行動を変えて頂く施策も必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は、経済的な誘導を行うことで、経済格差が受療行動に影響を与える。少額で軽微な受診を抑制した結果、高額で深刻な受診が増える可能性もあるため、まずは所得の高い高齢者の自己負担のあり方を見直す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一方、特定機能病院等の大病院における再診時の定額負担については、あまり活用されていない現状を鑑み、実効性をもたせる見直しを行うとともに、対象病院の拡大についても検討していくべき。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基金創設前から存在している事業は、看護師等養成所への支援など、地域に大変重要な事業が多いことから、長期的な視野に立って検討するべき。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テキスト ボックス 6">
            <a:extLst>
              <a:ext uri="{FF2B5EF4-FFF2-40B4-BE49-F238E27FC236}">
                <a16:creationId xmlns:a16="http://schemas.microsoft.com/office/drawing/2014/main" id="{64225661-3C0F-4200-B451-4240723D4991}"/>
              </a:ext>
            </a:extLst>
          </p:cNvPr>
          <p:cNvSpPr txBox="1"/>
          <p:nvPr/>
        </p:nvSpPr>
        <p:spPr>
          <a:xfrm>
            <a:off x="632520" y="683404"/>
            <a:ext cx="7488832"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金融資産等を考慮に入れた負担を求める仕組みの医療保険への適用拡大</a:t>
            </a:r>
          </a:p>
        </p:txBody>
      </p:sp>
      <p:sp>
        <p:nvSpPr>
          <p:cNvPr id="8" name="テキスト ボックス 7">
            <a:extLst>
              <a:ext uri="{FF2B5EF4-FFF2-40B4-BE49-F238E27FC236}">
                <a16:creationId xmlns:a16="http://schemas.microsoft.com/office/drawing/2014/main" id="{DA1BCF04-727E-4D16-A309-5E2DA24C84A1}"/>
              </a:ext>
            </a:extLst>
          </p:cNvPr>
          <p:cNvSpPr txBox="1"/>
          <p:nvPr/>
        </p:nvSpPr>
        <p:spPr>
          <a:xfrm>
            <a:off x="632520" y="1772816"/>
            <a:ext cx="2520280"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受診時定額負担の導入</a:t>
            </a:r>
          </a:p>
        </p:txBody>
      </p:sp>
      <p:sp>
        <p:nvSpPr>
          <p:cNvPr id="9" name="テキスト ボックス 8">
            <a:extLst>
              <a:ext uri="{FF2B5EF4-FFF2-40B4-BE49-F238E27FC236}">
                <a16:creationId xmlns:a16="http://schemas.microsoft.com/office/drawing/2014/main" id="{F6F767EF-15B9-4498-A693-A1CD08BB14D3}"/>
              </a:ext>
            </a:extLst>
          </p:cNvPr>
          <p:cNvSpPr txBox="1"/>
          <p:nvPr/>
        </p:nvSpPr>
        <p:spPr>
          <a:xfrm>
            <a:off x="632520" y="5424283"/>
            <a:ext cx="8568952" cy="369332"/>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地域医療介護総合確保基金創設前から存在している事業についてもメリハリのある配分調整</a:t>
            </a:r>
          </a:p>
        </p:txBody>
      </p:sp>
      <p:sp>
        <p:nvSpPr>
          <p:cNvPr id="10" name="スライド番号プレースホルダー 2">
            <a:extLst>
              <a:ext uri="{FF2B5EF4-FFF2-40B4-BE49-F238E27FC236}">
                <a16:creationId xmlns:a16="http://schemas.microsoft.com/office/drawing/2014/main" id="{F8E705CC-0A03-450A-B84B-01FF6EDA2C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6540440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38690" y="1833744"/>
            <a:ext cx="9466838" cy="43315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30466" y="831439"/>
            <a:ext cx="9575062" cy="680385"/>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救急用の自動車や救急医療用ヘリコプターによる搬送</a:t>
            </a:r>
            <a:r>
              <a:rPr lang="ja-JP" altLang="en-US" sz="1662" dirty="0">
                <a:solidFill>
                  <a:prstClr val="black"/>
                </a:solidFill>
                <a:latin typeface="ＭＳ Ｐゴシック" panose="020B0600070205080204" pitchFamily="50" charset="-128"/>
                <a:ea typeface="ＭＳ Ｐゴシック" panose="020B0600070205080204" pitchFamily="50" charset="-128"/>
              </a:rPr>
              <a:t>受入</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件数が年間２</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０００件未満で地域医療に特別な役割がある医療機関などは地域医療介護総合確保基金の補助対象となった。</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7906620" y="1236595"/>
            <a:ext cx="1296144" cy="891024"/>
          </a:xfrm>
          <a:prstGeom prst="rect">
            <a:avLst/>
          </a:prstGeom>
        </p:spPr>
      </p:pic>
      <p:sp>
        <p:nvSpPr>
          <p:cNvPr id="9" name="正方形/長方形 8"/>
          <p:cNvSpPr/>
          <p:nvPr/>
        </p:nvSpPr>
        <p:spPr>
          <a:xfrm>
            <a:off x="245188" y="1553364"/>
            <a:ext cx="3987732"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中医協における厚生労働省の答弁</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B86DFF8A-4581-4562-BDEA-E744CA6FF3C5}"/>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1" name="Rectangle 36">
            <a:extLst>
              <a:ext uri="{FF2B5EF4-FFF2-40B4-BE49-F238E27FC236}">
                <a16:creationId xmlns:a16="http://schemas.microsoft.com/office/drawing/2014/main" id="{BD92BE42-BDE5-48B0-9263-4D44AB68D95D}"/>
              </a:ext>
            </a:extLst>
          </p:cNvPr>
          <p:cNvSpPr>
            <a:spLocks noChangeArrowheads="1"/>
          </p:cNvSpPr>
          <p:nvPr/>
        </p:nvSpPr>
        <p:spPr bwMode="auto">
          <a:xfrm>
            <a:off x="81267" y="502649"/>
            <a:ext cx="508775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地域医療介護総合確保基金の運用について</a:t>
            </a:r>
            <a:endParaRPr kumimoji="0" lang="ja-JP" altLang="en-US" sz="18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正方形/長方形 2">
            <a:extLst>
              <a:ext uri="{FF2B5EF4-FFF2-40B4-BE49-F238E27FC236}">
                <a16:creationId xmlns:a16="http://schemas.microsoft.com/office/drawing/2014/main" id="{7303B7CA-A210-4B25-8DA0-D88BA4CBE7F5}"/>
              </a:ext>
            </a:extLst>
          </p:cNvPr>
          <p:cNvSpPr/>
          <p:nvPr/>
        </p:nvSpPr>
        <p:spPr>
          <a:xfrm>
            <a:off x="238689" y="1935414"/>
            <a:ext cx="9549523" cy="443506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来年度、公費ベースで１４３億円の財源を確保し、確実な執行に努めていきたい。</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国が示す今回の補助要件の客観的な要件について、都道府県向けに十分な説明を行う。補助が必要</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な医療機関に対して財政的な支援が確実に行われるよう、都道府県に対して要請してまいりたい。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基金は基本的に都道府県からの要望に応じて支払われるものだが、今回、都道府県別の対象となる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可能性のある医療機関数を予め都道府県に示し、対象となる医療機関に確実に財源措置されるよう予算</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計上するよう要請する。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基金の負担は地方負担分が３分の１、国が３分の２であるが、地方負担分３分の１は地方消費税と地</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方交付税において都道府県別に財源保障が確実にされるという財源フレームとなっていることから、３分</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の１の都道府県負担分について、財源不足により予算計上されないことがないよう、都道府県への説明</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660" dirty="0">
                <a:solidFill>
                  <a:prstClr val="black"/>
                </a:solidFill>
                <a:latin typeface="Calibri"/>
                <a:ea typeface="ＭＳ Ｐゴシック" panose="020B0600070205080204" pitchFamily="50" charset="-128"/>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を徹底する。</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今回の基金は、医師の働き方改革の推進、地域医療の確保の両立を図るための診療報酬と相まって</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対応が必要なものであるため、従来の基金の区分とは異なる、この事業専用の新たな区分を設定して</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都道府県に対して、民間医療機関も含めてきちんと支援されるよう徹底したい。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予算成立後、都道府県に加え、各医療関係団体に向け説明会を開催して趣旨を徹底していく。</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昨年末の厚生労働大臣と財務大臣の合意も踏まえ、次年度以降も財務当局と調整を行い、</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必要な医師の働き方改革の支援が行われるよう厚生労働省として全力を尽くす。</a:t>
            </a:r>
            <a:endPar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ja-JP" altLang="en-US" sz="166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BD6113D9-7EB1-416D-9692-BA27C64B6DCA}"/>
              </a:ext>
            </a:extLst>
          </p:cNvPr>
          <p:cNvSpPr/>
          <p:nvPr/>
        </p:nvSpPr>
        <p:spPr>
          <a:xfrm>
            <a:off x="941123" y="6274257"/>
            <a:ext cx="8332357" cy="342851"/>
          </a:xfrm>
          <a:prstGeom prst="rect">
            <a:avLst/>
          </a:prstGeom>
          <a:solidFill>
            <a:srgbClr val="5B9BD5">
              <a:lumMod val="60000"/>
              <a:lumOff val="40000"/>
            </a:srgbClr>
          </a:solidFill>
          <a:ln w="6350" cap="flat" cmpd="sng" algn="ctr">
            <a:solidFill>
              <a:srgbClr val="4472C4"/>
            </a:solidFill>
            <a:prstDash val="solid"/>
            <a:miter lim="800000"/>
          </a:ln>
          <a:effectLst/>
        </p:spPr>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地域の実情に応じて適切に基金が使えるよう、日本医師会として改めて求めていく。</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5" name="矢印: 右 4">
            <a:extLst>
              <a:ext uri="{FF2B5EF4-FFF2-40B4-BE49-F238E27FC236}">
                <a16:creationId xmlns:a16="http://schemas.microsoft.com/office/drawing/2014/main" id="{827922A1-9899-49BB-BF9A-6E781770A408}"/>
              </a:ext>
            </a:extLst>
          </p:cNvPr>
          <p:cNvSpPr/>
          <p:nvPr/>
        </p:nvSpPr>
        <p:spPr>
          <a:xfrm>
            <a:off x="488504" y="6089429"/>
            <a:ext cx="369935" cy="704635"/>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C407995D-7908-4697-82FB-2C1D1CE605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1076045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53137"/>
            <a:ext cx="9529762" cy="58169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87914" y="1700862"/>
            <a:ext cx="1736767" cy="978379"/>
          </a:xfrm>
          <a:prstGeom prst="rect">
            <a:avLst/>
          </a:prstGeom>
        </p:spPr>
      </p:pic>
      <p:sp>
        <p:nvSpPr>
          <p:cNvPr id="13" name="正方形/長方形 12"/>
          <p:cNvSpPr/>
          <p:nvPr/>
        </p:nvSpPr>
        <p:spPr>
          <a:xfrm>
            <a:off x="188118" y="3845034"/>
            <a:ext cx="4764881" cy="288414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880992" y="4589743"/>
            <a:ext cx="4752008" cy="211894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880992" y="3732167"/>
            <a:ext cx="4752008" cy="801814"/>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1432" y="1707358"/>
            <a:ext cx="872409" cy="782987"/>
          </a:xfrm>
          <a:prstGeom prst="rect">
            <a:avLst/>
          </a:prstGeom>
        </p:spPr>
      </p:pic>
      <p:pic>
        <p:nvPicPr>
          <p:cNvPr id="11" name="図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5169" y="2243866"/>
            <a:ext cx="792088" cy="586145"/>
          </a:xfrm>
          <a:prstGeom prst="rect">
            <a:avLst/>
          </a:prstGeom>
        </p:spPr>
      </p:pic>
      <p:sp>
        <p:nvSpPr>
          <p:cNvPr id="15" name="雲形吹き出し 14"/>
          <p:cNvSpPr/>
          <p:nvPr/>
        </p:nvSpPr>
        <p:spPr>
          <a:xfrm rot="2129782">
            <a:off x="8529383" y="5776020"/>
            <a:ext cx="1080120" cy="705092"/>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8319" y="6091093"/>
            <a:ext cx="355003" cy="355003"/>
          </a:xfrm>
          <a:prstGeom prst="rect">
            <a:avLst/>
          </a:prstGeom>
        </p:spPr>
      </p:pic>
      <p:pic>
        <p:nvPicPr>
          <p:cNvPr id="17" name="図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4405" y="5789271"/>
            <a:ext cx="501036" cy="440912"/>
          </a:xfrm>
          <a:prstGeom prst="rect">
            <a:avLst/>
          </a:prstGeom>
        </p:spPr>
      </p:pic>
      <p:pic>
        <p:nvPicPr>
          <p:cNvPr id="18" name="Picture 4" descr="C:\Users\kc\AppData\Local\Microsoft\Windows\Temporary Internet Files\Content.IE5\BIL8PTIM\MC900446010[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34926" y="6119923"/>
            <a:ext cx="681166" cy="576421"/>
          </a:xfrm>
          <a:prstGeom prst="rect">
            <a:avLst/>
          </a:prstGeom>
          <a:noFill/>
          <a:extLst>
            <a:ext uri="{909E8E84-426E-40DD-AFC4-6F175D3DCCD1}">
              <a14:hiddenFill xmlns:a14="http://schemas.microsoft.com/office/drawing/2010/main">
                <a:solidFill>
                  <a:srgbClr val="FFFFFF"/>
                </a:solidFill>
              </a14:hiddenFill>
            </a:ext>
          </a:extLst>
        </p:spPr>
      </p:pic>
      <p:sp>
        <p:nvSpPr>
          <p:cNvPr id="6" name="テキスト ボックス 5"/>
          <p:cNvSpPr txBox="1"/>
          <p:nvPr/>
        </p:nvSpPr>
        <p:spPr>
          <a:xfrm>
            <a:off x="3143576" y="2417467"/>
            <a:ext cx="3170287" cy="400110"/>
          </a:xfrm>
          <a:prstGeom prst="rect">
            <a:avLst/>
          </a:prstGeom>
          <a:noFill/>
          <a:ln w="6350">
            <a:solidFill>
              <a:srgbClr val="0070C0"/>
            </a:solidFill>
            <a:prstDash val="dash"/>
          </a:ln>
        </p:spPr>
        <p:txBody>
          <a:bodyPr wrap="square" rtlCol="0">
            <a:spAutoFit/>
          </a:bodyPr>
          <a:lstStyle/>
          <a:p>
            <a:pPr marL="208800" marR="0" lvl="0" indent="-208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消費税財源を活用した救急病院における勤務医の働き方改革への特例的な対応として新設したもの。</a:t>
            </a:r>
          </a:p>
        </p:txBody>
      </p:sp>
      <p:sp>
        <p:nvSpPr>
          <p:cNvPr id="19" name="Rectangle 2">
            <a:extLst>
              <a:ext uri="{FF2B5EF4-FFF2-40B4-BE49-F238E27FC236}">
                <a16:creationId xmlns:a16="http://schemas.microsoft.com/office/drawing/2014/main" id="{DB94A742-8D25-4B12-8FE2-829D33B49716}"/>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0" name="Rectangle 36">
            <a:extLst>
              <a:ext uri="{FF2B5EF4-FFF2-40B4-BE49-F238E27FC236}">
                <a16:creationId xmlns:a16="http://schemas.microsoft.com/office/drawing/2014/main" id="{08B639F1-B976-452F-A934-610555C8170F}"/>
              </a:ext>
            </a:extLst>
          </p:cNvPr>
          <p:cNvSpPr>
            <a:spLocks noChangeArrowheads="1"/>
          </p:cNvSpPr>
          <p:nvPr/>
        </p:nvSpPr>
        <p:spPr bwMode="auto">
          <a:xfrm>
            <a:off x="101147" y="504748"/>
            <a:ext cx="828798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（２）地域の救急医療体制において重要な機能を担う医療機関に対する評価</a:t>
            </a:r>
          </a:p>
        </p:txBody>
      </p:sp>
      <p:sp>
        <p:nvSpPr>
          <p:cNvPr id="16" name="スライド番号プレースホルダー 2">
            <a:extLst>
              <a:ext uri="{FF2B5EF4-FFF2-40B4-BE49-F238E27FC236}">
                <a16:creationId xmlns:a16="http://schemas.microsoft.com/office/drawing/2014/main" id="{6ED25BEB-F7CD-4CCC-BE37-A78FE12916C9}"/>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AF6FFC76-E70F-4AB5-8AB8-EEF242C11EA5}"/>
              </a:ext>
            </a:extLst>
          </p:cNvPr>
          <p:cNvSpPr txBox="1"/>
          <p:nvPr/>
        </p:nvSpPr>
        <p:spPr>
          <a:xfrm>
            <a:off x="3687035" y="1829367"/>
            <a:ext cx="28850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772-773</a:t>
            </a:r>
          </a:p>
        </p:txBody>
      </p:sp>
    </p:spTree>
    <p:extLst>
      <p:ext uri="{BB962C8B-B14F-4D97-AF65-F5344CB8AC3E}">
        <p14:creationId xmlns:p14="http://schemas.microsoft.com/office/powerpoint/2010/main" val="119515477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5155" y="1105345"/>
            <a:ext cx="9433048" cy="419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救急医療体制の充実を図る観点から、夜間休日救急搬送医学管理料における救急搬送看護体制加算について、救急外来への搬送件数及び看護師の配置の実績に応じた新たな評価区分を設ける。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12979" y="927301"/>
            <a:ext cx="450019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救急搬送看護体制加算の評価区分の新設</a:t>
            </a:r>
          </a:p>
        </p:txBody>
      </p:sp>
      <p:sp>
        <p:nvSpPr>
          <p:cNvPr id="6" name="正方形/長方形 5"/>
          <p:cNvSpPr/>
          <p:nvPr/>
        </p:nvSpPr>
        <p:spPr>
          <a:xfrm>
            <a:off x="560512" y="1971291"/>
            <a:ext cx="393384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 （夜間休日救急搬送医学管理料の加算）</a:t>
            </a:r>
          </a:p>
        </p:txBody>
      </p:sp>
      <p:sp>
        <p:nvSpPr>
          <p:cNvPr id="8" name="正方形/長方形 7"/>
          <p:cNvSpPr/>
          <p:nvPr/>
        </p:nvSpPr>
        <p:spPr>
          <a:xfrm>
            <a:off x="560088" y="2259699"/>
            <a:ext cx="3933849" cy="235090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p:txBody>
      </p:sp>
      <p:sp>
        <p:nvSpPr>
          <p:cNvPr id="9" name="正方形/長方形 8"/>
          <p:cNvSpPr/>
          <p:nvPr/>
        </p:nvSpPr>
        <p:spPr>
          <a:xfrm>
            <a:off x="5205894" y="1968116"/>
            <a:ext cx="4139593"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（夜間休日救急搬送医学管理料の加算）</a:t>
            </a:r>
          </a:p>
        </p:txBody>
      </p:sp>
      <p:sp>
        <p:nvSpPr>
          <p:cNvPr id="12" name="右矢印 11"/>
          <p:cNvSpPr/>
          <p:nvPr/>
        </p:nvSpPr>
        <p:spPr>
          <a:xfrm>
            <a:off x="4661300" y="2743405"/>
            <a:ext cx="408843" cy="12823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05038" y="2256042"/>
            <a:ext cx="4140874" cy="25411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救急搬送看護体制加算１</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複数名</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配置。なお、院内トリアージ実施料にかかる専任の看護師を兼ねることができる。</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3333" y="3384568"/>
            <a:ext cx="1569742" cy="1569742"/>
          </a:xfrm>
          <a:prstGeom prst="rect">
            <a:avLst/>
          </a:prstGeom>
        </p:spPr>
      </p:pic>
      <p:sp>
        <p:nvSpPr>
          <p:cNvPr id="13" name="Rectangle 2">
            <a:extLst>
              <a:ext uri="{FF2B5EF4-FFF2-40B4-BE49-F238E27FC236}">
                <a16:creationId xmlns:a16="http://schemas.microsoft.com/office/drawing/2014/main" id="{A829456A-CEB4-4ACD-9AFD-006F0B10A0D3}"/>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4" name="Rectangle 36">
            <a:extLst>
              <a:ext uri="{FF2B5EF4-FFF2-40B4-BE49-F238E27FC236}">
                <a16:creationId xmlns:a16="http://schemas.microsoft.com/office/drawing/2014/main" id="{4F8FD49C-3722-49BC-B5D3-BB883566CA99}"/>
              </a:ext>
            </a:extLst>
          </p:cNvPr>
          <p:cNvSpPr>
            <a:spLocks noChangeArrowheads="1"/>
          </p:cNvSpPr>
          <p:nvPr/>
        </p:nvSpPr>
        <p:spPr bwMode="auto">
          <a:xfrm>
            <a:off x="101147" y="504748"/>
            <a:ext cx="305165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（３）救急医療体制の充実</a:t>
            </a:r>
          </a:p>
        </p:txBody>
      </p:sp>
      <p:sp>
        <p:nvSpPr>
          <p:cNvPr id="16" name="スライド番号プレースホルダー 2">
            <a:extLst>
              <a:ext uri="{FF2B5EF4-FFF2-40B4-BE49-F238E27FC236}">
                <a16:creationId xmlns:a16="http://schemas.microsoft.com/office/drawing/2014/main" id="{2697EB2A-AFE6-4F1A-82C4-FB4CD34DF4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DAF6A24A-20C5-4624-9F5B-9D5F11FC23A9}"/>
              </a:ext>
            </a:extLst>
          </p:cNvPr>
          <p:cNvSpPr txBox="1"/>
          <p:nvPr/>
        </p:nvSpPr>
        <p:spPr>
          <a:xfrm>
            <a:off x="4761679" y="974540"/>
            <a:ext cx="27116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210</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866</a:t>
            </a:r>
          </a:p>
        </p:txBody>
      </p:sp>
    </p:spTree>
    <p:extLst>
      <p:ext uri="{BB962C8B-B14F-4D97-AF65-F5344CB8AC3E}">
        <p14:creationId xmlns:p14="http://schemas.microsoft.com/office/powerpoint/2010/main" val="299719821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72480" y="1749672"/>
            <a:ext cx="4548857" cy="21113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週３日以上かつ週</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時間以上の勤務を行っている複数の非常勤職員を組み合わせた常勤換算でも配置可能としている項目について、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週３日以上かつ週</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の勤務を行っている複数の非常勤職員を組み合わせた常勤換算で配置可能とする。</a:t>
            </a:r>
          </a:p>
        </p:txBody>
      </p:sp>
      <p:sp>
        <p:nvSpPr>
          <p:cNvPr id="4" name="正方形/長方形 3"/>
          <p:cNvSpPr/>
          <p:nvPr/>
        </p:nvSpPr>
        <p:spPr>
          <a:xfrm>
            <a:off x="188119" y="788277"/>
            <a:ext cx="9529762" cy="73708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医師等の医療従事者の柔軟な働き方に対応する観点から、常勤配置に係る要件及び専従要件を見直す。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28850" y="1556792"/>
            <a:ext cx="24482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常勤換算の見直し</a:t>
            </a:r>
          </a:p>
        </p:txBody>
      </p:sp>
      <p:sp>
        <p:nvSpPr>
          <p:cNvPr id="10" name="正方形/長方形 9"/>
          <p:cNvSpPr/>
          <p:nvPr/>
        </p:nvSpPr>
        <p:spPr>
          <a:xfrm>
            <a:off x="5061185" y="1749672"/>
            <a:ext cx="4548857" cy="21113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医師については、複数の非常勤職員を組み合わせた</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常勤換算でも配置可能とする項目を拡大</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緩和ケア診療加算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栄養サポートチーム加算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感染防止対策加算　等</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230494" y="1555609"/>
            <a:ext cx="24482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医師の配置について</a:t>
            </a:r>
          </a:p>
        </p:txBody>
      </p:sp>
      <p:sp>
        <p:nvSpPr>
          <p:cNvPr id="12" name="正方形/長方形 11"/>
          <p:cNvSpPr/>
          <p:nvPr/>
        </p:nvSpPr>
        <p:spPr>
          <a:xfrm>
            <a:off x="269558" y="4390828"/>
            <a:ext cx="4548857" cy="11264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看護師については、</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外来化学療法加算について、非常勤職員でも配置可能</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とする。</a:t>
            </a:r>
          </a:p>
        </p:txBody>
      </p:sp>
      <p:sp>
        <p:nvSpPr>
          <p:cNvPr id="13" name="正方形/長方形 12"/>
          <p:cNvSpPr/>
          <p:nvPr/>
        </p:nvSpPr>
        <p:spPr>
          <a:xfrm>
            <a:off x="5058263" y="4390828"/>
            <a:ext cx="4548857" cy="22065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専従要件について、専従を求められる業務を実施していない勤務時間において、</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他の業務に従事できる項目を拡大</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ウイルス疾患指導料（注２）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障害児（者）リハビリテーション料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がん患者リハビリテーション料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正方形/長方形 13"/>
          <p:cNvSpPr/>
          <p:nvPr/>
        </p:nvSpPr>
        <p:spPr>
          <a:xfrm>
            <a:off x="427235" y="4158371"/>
            <a:ext cx="274845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看護師の配置について</a:t>
            </a:r>
          </a:p>
        </p:txBody>
      </p:sp>
      <p:sp>
        <p:nvSpPr>
          <p:cNvPr id="15" name="正方形/長方形 14"/>
          <p:cNvSpPr/>
          <p:nvPr/>
        </p:nvSpPr>
        <p:spPr>
          <a:xfrm>
            <a:off x="5228879" y="4157188"/>
            <a:ext cx="274845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専従要件について</a:t>
            </a:r>
          </a:p>
        </p:txBody>
      </p:sp>
      <p:pic>
        <p:nvPicPr>
          <p:cNvPr id="16" name="図 15"/>
          <p:cNvPicPr>
            <a:picLocks noChangeAspect="1"/>
          </p:cNvPicPr>
          <p:nvPr/>
        </p:nvPicPr>
        <p:blipFill>
          <a:blip r:embed="rId2"/>
          <a:stretch>
            <a:fillRect/>
          </a:stretch>
        </p:blipFill>
        <p:spPr>
          <a:xfrm>
            <a:off x="3064353" y="5561158"/>
            <a:ext cx="1783385" cy="1165357"/>
          </a:xfrm>
          <a:prstGeom prst="rect">
            <a:avLst/>
          </a:prstGeom>
        </p:spPr>
      </p:pic>
      <p:sp>
        <p:nvSpPr>
          <p:cNvPr id="17" name="Rectangle 2">
            <a:extLst>
              <a:ext uri="{FF2B5EF4-FFF2-40B4-BE49-F238E27FC236}">
                <a16:creationId xmlns:a16="http://schemas.microsoft.com/office/drawing/2014/main" id="{92285428-C54E-4032-A565-87D066AA6E3F}"/>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8" name="Rectangle 36">
            <a:extLst>
              <a:ext uri="{FF2B5EF4-FFF2-40B4-BE49-F238E27FC236}">
                <a16:creationId xmlns:a16="http://schemas.microsoft.com/office/drawing/2014/main" id="{D484FF79-DF17-4F97-901F-AC28B627B8B8}"/>
              </a:ext>
            </a:extLst>
          </p:cNvPr>
          <p:cNvSpPr>
            <a:spLocks noChangeArrowheads="1"/>
          </p:cNvSpPr>
          <p:nvPr/>
        </p:nvSpPr>
        <p:spPr bwMode="auto">
          <a:xfrm>
            <a:off x="81267" y="502649"/>
            <a:ext cx="7380312"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（４）医師等の従事者の常勤配置及び専従要件に関する要件緩和</a:t>
            </a:r>
          </a:p>
        </p:txBody>
      </p:sp>
      <p:sp>
        <p:nvSpPr>
          <p:cNvPr id="19" name="スライド番号プレースホルダー 2">
            <a:extLst>
              <a:ext uri="{FF2B5EF4-FFF2-40B4-BE49-F238E27FC236}">
                <a16:creationId xmlns:a16="http://schemas.microsoft.com/office/drawing/2014/main" id="{21BF4B69-3203-44F8-AA46-62B308DC213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294251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188119" y="995777"/>
            <a:ext cx="9529762" cy="403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医療従事者の勤務環境の改善に関する取組が推進されるよう、総合入院体制加算の要件である「医療従事者の負担の軽減及び処遇の改善に関する計画」の内容及び項目数を見直す。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290188" y="831814"/>
            <a:ext cx="6813993"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「医療従事者の負担の軽減及び処遇の改善に関する計画」の見直し</a:t>
            </a:r>
          </a:p>
        </p:txBody>
      </p:sp>
      <p:sp>
        <p:nvSpPr>
          <p:cNvPr id="11" name="正方形/長方形 10"/>
          <p:cNvSpPr/>
          <p:nvPr/>
        </p:nvSpPr>
        <p:spPr>
          <a:xfrm>
            <a:off x="344488" y="1700808"/>
            <a:ext cx="4396926" cy="22711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2" name="正方形/長方形 11"/>
          <p:cNvSpPr/>
          <p:nvPr/>
        </p:nvSpPr>
        <p:spPr>
          <a:xfrm>
            <a:off x="344489" y="1992109"/>
            <a:ext cx="4396926" cy="2952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病院の医療従事者の負担軽減及び処遇の改善に資する体制として、次の体制を整備していること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ア～ウ、オ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「医療従事者の負担の軽減及び処遇の改善に資する計画」には次に掲げる項目のうち少なくとも２項目以上を含んでいること。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外来診療時間の短縮、地域の他の保険医療機関との連携などの外来縮小の取組（許可病床数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床以上の病院は必ず含むこと）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院内保育所の設置（夜間帯の保育や病児保育を含むことが望ましい）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医師事務作業補助者の配置による病院勤務医の事務作業の負担軽減</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病院勤務医の時間外・休日・深夜の対応の負担軽減及び処遇改善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看護補助者の配置による看護職員の負担軽減</a:t>
            </a:r>
          </a:p>
        </p:txBody>
      </p:sp>
      <p:sp>
        <p:nvSpPr>
          <p:cNvPr id="13" name="正方形/長方形 12"/>
          <p:cNvSpPr/>
          <p:nvPr/>
        </p:nvSpPr>
        <p:spPr>
          <a:xfrm>
            <a:off x="5198760" y="1700808"/>
            <a:ext cx="4395968" cy="22711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a:t>
            </a:r>
          </a:p>
        </p:txBody>
      </p:sp>
      <p:sp>
        <p:nvSpPr>
          <p:cNvPr id="14" name="右矢印 13"/>
          <p:cNvSpPr/>
          <p:nvPr/>
        </p:nvSpPr>
        <p:spPr>
          <a:xfrm>
            <a:off x="4796690" y="2925487"/>
            <a:ext cx="346316"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198281" y="1992108"/>
            <a:ext cx="4396926" cy="295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病院の医療従事者の負担軽減及び処遇の改善に資する体制として、次の体制を整備していること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ア～ウ、オ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「医療従事者の負担の軽減及び処遇の改善に資する計画」には次に掲げる項目のうち少なくとも</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３項目以上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を含んでいること。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外来診療時間の短縮、地域の他の保険医療機関との連携などの外来縮小の取組（許可病床数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床以上の病院は必ず含むこと）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院内保育所の設置（夜間帯の保育や病児保育を含むことが望ましい）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医師事務作業補助者の配置による医師の事務作業の負担軽減</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医師の時間外・休日・深夜の対応の負担軽減及び処遇改善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 特定行為研修修了者である看護師の複数名配置及び活用による医師の負担軽減</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ヘ</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院内助産又は助産師外来の開設による医師の負担軽減</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endParaRPr kumimoji="1" lang="ja-JP" altLang="en-US"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 看護補助者の配置による看護職員の負担軽減</a:t>
            </a:r>
          </a:p>
        </p:txBody>
      </p:sp>
      <p:sp>
        <p:nvSpPr>
          <p:cNvPr id="18" name="正方形/長方形 17"/>
          <p:cNvSpPr/>
          <p:nvPr/>
        </p:nvSpPr>
        <p:spPr>
          <a:xfrm>
            <a:off x="188119" y="5247184"/>
            <a:ext cx="9529762" cy="154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管理者によるマネジメントを推進する観点から、総合入院体制加算等における「多職種からなる役割分担推進のための委員会・会議」について、管理者の年１回以上の出席を要件とする。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287503" y="5085184"/>
            <a:ext cx="5733873"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多職種からなる役割分担推進のための委員会等の見直し</a:t>
            </a:r>
          </a:p>
        </p:txBody>
      </p:sp>
      <p:sp>
        <p:nvSpPr>
          <p:cNvPr id="20" name="正方形/長方形 19"/>
          <p:cNvSpPr/>
          <p:nvPr/>
        </p:nvSpPr>
        <p:spPr>
          <a:xfrm>
            <a:off x="920552" y="5963156"/>
            <a:ext cx="311272" cy="7782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a:t>
            </a:r>
          </a:p>
        </p:txBody>
      </p:sp>
      <p:sp>
        <p:nvSpPr>
          <p:cNvPr id="21" name="正方形/長方形 20"/>
          <p:cNvSpPr/>
          <p:nvPr/>
        </p:nvSpPr>
        <p:spPr>
          <a:xfrm>
            <a:off x="1264307" y="5963157"/>
            <a:ext cx="6768751" cy="77821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（上記施設基準のイ）</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内に、多職種からなる役割分担推進のための委員会又は会議を設置し、「医療従事者の負担の軽減及び処遇の改善に資する計画」を作成すること。当該委員会等は、当該計画の達成状況の評価を行う際、その他適宜必要に応じて開催していること。</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また、当該委員会等において、当該保険医療機関の管理者が年１回以上出席すること。</a:t>
            </a:r>
          </a:p>
        </p:txBody>
      </p:sp>
      <p:pic>
        <p:nvPicPr>
          <p:cNvPr id="22" name="Picture 2" descr="医療チーム・医療従事者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378085" y="1415692"/>
            <a:ext cx="1194123" cy="1088642"/>
          </a:xfrm>
          <a:prstGeom prst="rect">
            <a:avLst/>
          </a:prstGeom>
          <a:noFill/>
          <a:extLst>
            <a:ext uri="{909E8E84-426E-40DD-AFC4-6F175D3DCCD1}">
              <a14:hiddenFill xmlns:a14="http://schemas.microsoft.com/office/drawing/2010/main">
                <a:solidFill>
                  <a:srgbClr val="FFFFFF"/>
                </a:solidFill>
              </a14:hiddenFill>
            </a:ext>
          </a:extLst>
        </p:spPr>
      </p:pic>
      <p:sp>
        <p:nvSpPr>
          <p:cNvPr id="23" name="正方形/長方形 22"/>
          <p:cNvSpPr/>
          <p:nvPr/>
        </p:nvSpPr>
        <p:spPr>
          <a:xfrm>
            <a:off x="8056250" y="5940439"/>
            <a:ext cx="1782441" cy="76006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処置及び手術の</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・休日加算１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・時間外加算１</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・深夜加算１　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7D0C79A-C444-4A32-8C2F-4AD32EB88EB3}"/>
              </a:ext>
            </a:extLst>
          </p:cNvPr>
          <p:cNvSpPr>
            <a:spLocks noChangeArrowheads="1"/>
          </p:cNvSpPr>
          <p:nvPr/>
        </p:nvSpPr>
        <p:spPr bwMode="auto">
          <a:xfrm>
            <a:off x="101147" y="17793"/>
            <a:ext cx="9687066" cy="41502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5" name="Rectangle 36">
            <a:extLst>
              <a:ext uri="{FF2B5EF4-FFF2-40B4-BE49-F238E27FC236}">
                <a16:creationId xmlns:a16="http://schemas.microsoft.com/office/drawing/2014/main" id="{45C97BA1-395B-49B6-9B97-108299383703}"/>
              </a:ext>
            </a:extLst>
          </p:cNvPr>
          <p:cNvSpPr>
            <a:spLocks noChangeArrowheads="1"/>
          </p:cNvSpPr>
          <p:nvPr/>
        </p:nvSpPr>
        <p:spPr bwMode="auto">
          <a:xfrm>
            <a:off x="88697" y="450783"/>
            <a:ext cx="535375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（５）医療従事者の勤務環境改善の取組の推進</a:t>
            </a:r>
          </a:p>
        </p:txBody>
      </p:sp>
      <p:sp>
        <p:nvSpPr>
          <p:cNvPr id="26" name="スライド番号プレースホルダー 2">
            <a:extLst>
              <a:ext uri="{FF2B5EF4-FFF2-40B4-BE49-F238E27FC236}">
                <a16:creationId xmlns:a16="http://schemas.microsoft.com/office/drawing/2014/main" id="{B3CE6851-E634-4EDA-9F76-FD6E9175D613}"/>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a:extLst>
              <a:ext uri="{FF2B5EF4-FFF2-40B4-BE49-F238E27FC236}">
                <a16:creationId xmlns:a16="http://schemas.microsoft.com/office/drawing/2014/main" id="{EC28E1A8-91FC-4358-91A4-76C64A4EBDBD}"/>
              </a:ext>
            </a:extLst>
          </p:cNvPr>
          <p:cNvSpPr txBox="1"/>
          <p:nvPr/>
        </p:nvSpPr>
        <p:spPr>
          <a:xfrm>
            <a:off x="6609184" y="2016520"/>
            <a:ext cx="17689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740-741</a:t>
            </a:r>
          </a:p>
        </p:txBody>
      </p:sp>
    </p:spTree>
    <p:extLst>
      <p:ext uri="{BB962C8B-B14F-4D97-AF65-F5344CB8AC3E}">
        <p14:creationId xmlns:p14="http://schemas.microsoft.com/office/powerpoint/2010/main" val="111195153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0472" y="1180029"/>
            <a:ext cx="9433048" cy="20567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薬剤師の病棟業務の実施により医師の負担軽減を推進する観点から、棟薬剤業務実施加算１及び２について、評価を充実する。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病棟薬剤業務実施加算２の対象病棟に、ハイケアユニット入院医療管理料を追加する。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病棟薬剤業務実施加算及び薬剤管理指導料について常勤薬剤師の配置要件を緩和する。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49102" y="1927118"/>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49102" y="2213752"/>
            <a:ext cx="3508132" cy="61009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病棟薬剤業務実施加算１（週１回）</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病棟薬剤業務実施加算２（１日につき）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4867748" y="1901724"/>
            <a:ext cx="3701672"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867745" y="2195311"/>
            <a:ext cx="3701675" cy="61009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病棟薬剤業務実施加算１（週１回）</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病棟薬剤業務実施加算２（１日につき）　　　　　</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258066" y="2027151"/>
            <a:ext cx="408843" cy="66547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1" name="図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81934" y="2149827"/>
            <a:ext cx="751586" cy="1040256"/>
          </a:xfrm>
          <a:prstGeom prst="rect">
            <a:avLst/>
          </a:prstGeom>
        </p:spPr>
      </p:pic>
      <p:sp>
        <p:nvSpPr>
          <p:cNvPr id="23" name="正方形/長方形 22"/>
          <p:cNvSpPr/>
          <p:nvPr/>
        </p:nvSpPr>
        <p:spPr>
          <a:xfrm>
            <a:off x="204342" y="947225"/>
            <a:ext cx="3954462" cy="37898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病棟薬剤業務実施加算の評価の充実</a:t>
            </a:r>
          </a:p>
        </p:txBody>
      </p:sp>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65724" y="2164711"/>
            <a:ext cx="767433" cy="1055839"/>
          </a:xfrm>
          <a:prstGeom prst="rect">
            <a:avLst/>
          </a:prstGeom>
        </p:spPr>
      </p:pic>
      <p:sp>
        <p:nvSpPr>
          <p:cNvPr id="25" name="正方形/長方形 24"/>
          <p:cNvSpPr/>
          <p:nvPr/>
        </p:nvSpPr>
        <p:spPr>
          <a:xfrm>
            <a:off x="200472" y="3422686"/>
            <a:ext cx="9433048" cy="32466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薬剤管理指導料についても同様。</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549102" y="3993759"/>
            <a:ext cx="396044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549102" y="4287345"/>
            <a:ext cx="3960440" cy="197147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当該保険医療機関に常勤の薬剤師が、２人以上配置されているとともに、病棟薬剤業務の実施に必要な体制がとられていること。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医薬品情報の収集及び伝達を行うための専用施設を有し、</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常勤の薬剤師が１人以上配置されていること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8" name="正方形/長方形 27"/>
          <p:cNvSpPr/>
          <p:nvPr/>
        </p:nvSpPr>
        <p:spPr>
          <a:xfrm>
            <a:off x="5241032" y="3993758"/>
            <a:ext cx="4248472"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5241032" y="4287345"/>
            <a:ext cx="4248472" cy="19714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病棟薬剤業務実施加算</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当該保険医療機関に常勤の薬剤師が、２名以上配置されているとともに、病棟薬剤業務の実施に必要な体制がとられていること。なお、</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週３日以上かつ週</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の勤務を行っている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非常勤薬剤師を２名組み合わせて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常勤換算し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常勤薬剤師数に算入することができる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。ただし、１名は常勤薬剤師であることが必要。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1196"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医薬品情報の収集及び伝達を行うための専用施設を有し、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院内からの相談に対応できる体制が整備されていること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0" name="右矢印 29"/>
          <p:cNvSpPr/>
          <p:nvPr/>
        </p:nvSpPr>
        <p:spPr>
          <a:xfrm>
            <a:off x="4669123" y="4693945"/>
            <a:ext cx="408843" cy="9840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200472" y="3262992"/>
            <a:ext cx="2791385" cy="37898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薬剤師の常勤要件の緩和</a:t>
            </a:r>
          </a:p>
        </p:txBody>
      </p:sp>
      <p:sp>
        <p:nvSpPr>
          <p:cNvPr id="22" name="Rectangle 2">
            <a:extLst>
              <a:ext uri="{FF2B5EF4-FFF2-40B4-BE49-F238E27FC236}">
                <a16:creationId xmlns:a16="http://schemas.microsoft.com/office/drawing/2014/main" id="{B385F578-7D5B-4EE2-9148-21F7E35311E9}"/>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2" name="Rectangle 36">
            <a:extLst>
              <a:ext uri="{FF2B5EF4-FFF2-40B4-BE49-F238E27FC236}">
                <a16:creationId xmlns:a16="http://schemas.microsoft.com/office/drawing/2014/main" id="{F8817A4F-6371-484F-9312-F35075E61C27}"/>
              </a:ext>
            </a:extLst>
          </p:cNvPr>
          <p:cNvSpPr>
            <a:spLocks noChangeArrowheads="1"/>
          </p:cNvSpPr>
          <p:nvPr/>
        </p:nvSpPr>
        <p:spPr bwMode="auto">
          <a:xfrm>
            <a:off x="85173" y="511138"/>
            <a:ext cx="500067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（６）薬剤師の病棟業務に対する評価の充実</a:t>
            </a:r>
          </a:p>
        </p:txBody>
      </p:sp>
      <p:sp>
        <p:nvSpPr>
          <p:cNvPr id="20" name="スライド番号プレースホルダー 2">
            <a:extLst>
              <a:ext uri="{FF2B5EF4-FFF2-40B4-BE49-F238E27FC236}">
                <a16:creationId xmlns:a16="http://schemas.microsoft.com/office/drawing/2014/main" id="{24732CC7-2C15-4BCD-8B6F-6BC69693967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a:extLst>
              <a:ext uri="{FF2B5EF4-FFF2-40B4-BE49-F238E27FC236}">
                <a16:creationId xmlns:a16="http://schemas.microsoft.com/office/drawing/2014/main" id="{57EC7945-4C23-41CE-890B-6E631A3EEF7D}"/>
              </a:ext>
            </a:extLst>
          </p:cNvPr>
          <p:cNvSpPr txBox="1"/>
          <p:nvPr/>
        </p:nvSpPr>
        <p:spPr>
          <a:xfrm>
            <a:off x="5292057" y="582041"/>
            <a:ext cx="340535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病棟薬剤業務実施加算：</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67-68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94-95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688-689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766</a:t>
            </a:r>
          </a:p>
        </p:txBody>
      </p:sp>
      <p:sp>
        <p:nvSpPr>
          <p:cNvPr id="34" name="テキスト ボックス 33">
            <a:extLst>
              <a:ext uri="{FF2B5EF4-FFF2-40B4-BE49-F238E27FC236}">
                <a16:creationId xmlns:a16="http://schemas.microsoft.com/office/drawing/2014/main" id="{0AA56BCE-7652-43A7-9703-DAFBC25BB4D1}"/>
              </a:ext>
            </a:extLst>
          </p:cNvPr>
          <p:cNvSpPr txBox="1"/>
          <p:nvPr/>
        </p:nvSpPr>
        <p:spPr>
          <a:xfrm>
            <a:off x="3060272" y="6346862"/>
            <a:ext cx="16066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874</a:t>
            </a:r>
          </a:p>
        </p:txBody>
      </p:sp>
    </p:spTree>
    <p:extLst>
      <p:ext uri="{BB962C8B-B14F-4D97-AF65-F5344CB8AC3E}">
        <p14:creationId xmlns:p14="http://schemas.microsoft.com/office/powerpoint/2010/main" val="259883282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88119" y="973991"/>
            <a:ext cx="9529762" cy="396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より柔軟に夜間における看護業務の負担軽減に資する業務管理等を行えるよう、夜間看護体制加算等における項目内容の見直しを行う。</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nvGraphicFramePr>
        <p:xfrm>
          <a:off x="297451" y="1598642"/>
          <a:ext cx="9311097" cy="3284220"/>
        </p:xfrm>
        <a:graphic>
          <a:graphicData uri="http://schemas.openxmlformats.org/drawingml/2006/table">
            <a:tbl>
              <a:tblPr firstRow="1" bandRow="1"/>
              <a:tblGrid>
                <a:gridCol w="3296141">
                  <a:extLst>
                    <a:ext uri="{9D8B030D-6E8A-4147-A177-3AD203B41FA5}">
                      <a16:colId xmlns:a16="http://schemas.microsoft.com/office/drawing/2014/main" val="3670742527"/>
                    </a:ext>
                  </a:extLst>
                </a:gridCol>
                <a:gridCol w="1163574">
                  <a:extLst>
                    <a:ext uri="{9D8B030D-6E8A-4147-A177-3AD203B41FA5}">
                      <a16:colId xmlns:a16="http://schemas.microsoft.com/office/drawing/2014/main" val="2967723645"/>
                    </a:ext>
                  </a:extLst>
                </a:gridCol>
                <a:gridCol w="1163574">
                  <a:extLst>
                    <a:ext uri="{9D8B030D-6E8A-4147-A177-3AD203B41FA5}">
                      <a16:colId xmlns:a16="http://schemas.microsoft.com/office/drawing/2014/main" val="2137469285"/>
                    </a:ext>
                  </a:extLst>
                </a:gridCol>
                <a:gridCol w="1163574">
                  <a:extLst>
                    <a:ext uri="{9D8B030D-6E8A-4147-A177-3AD203B41FA5}">
                      <a16:colId xmlns:a16="http://schemas.microsoft.com/office/drawing/2014/main" val="4040815087"/>
                    </a:ext>
                  </a:extLst>
                </a:gridCol>
                <a:gridCol w="1163574">
                  <a:extLst>
                    <a:ext uri="{9D8B030D-6E8A-4147-A177-3AD203B41FA5}">
                      <a16:colId xmlns:a16="http://schemas.microsoft.com/office/drawing/2014/main" val="2825480835"/>
                    </a:ext>
                  </a:extLst>
                </a:gridCol>
                <a:gridCol w="1360660">
                  <a:extLst>
                    <a:ext uri="{9D8B030D-6E8A-4147-A177-3AD203B41FA5}">
                      <a16:colId xmlns:a16="http://schemas.microsoft.com/office/drawing/2014/main" val="2337686148"/>
                    </a:ext>
                  </a:extLst>
                </a:gridCol>
              </a:tblGrid>
              <a:tr h="500986">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1000"/>
                        </a:lnSpc>
                      </a:pPr>
                      <a:r>
                        <a:rPr kumimoji="1" lang="en-US" altLang="ja-JP" sz="700" dirty="0">
                          <a:latin typeface="メイリオ" panose="020B0604030504040204" pitchFamily="50" charset="-128"/>
                          <a:ea typeface="メイリオ" panose="020B0604030504040204" pitchFamily="50" charset="-128"/>
                        </a:rPr>
                        <a:t>※</a:t>
                      </a:r>
                      <a:r>
                        <a:rPr kumimoji="1" lang="ja-JP" altLang="en-US" sz="700" dirty="0">
                          <a:latin typeface="メイリオ" panose="020B0604030504040204" pitchFamily="50" charset="-128"/>
                          <a:ea typeface="メイリオ" panose="020B0604030504040204" pitchFamily="50" charset="-128"/>
                        </a:rPr>
                        <a:t>１</a:t>
                      </a:r>
                      <a:r>
                        <a:rPr kumimoji="1" lang="en-US" altLang="ja-JP" sz="700" baseline="0" dirty="0">
                          <a:latin typeface="メイリオ" panose="020B0604030504040204" pitchFamily="50" charset="-128"/>
                          <a:ea typeface="メイリオ" panose="020B0604030504040204" pitchFamily="50" charset="-128"/>
                        </a:rPr>
                        <a:t> </a:t>
                      </a:r>
                      <a:r>
                        <a:rPr kumimoji="1" lang="ja-JP" altLang="en-US" sz="700" dirty="0">
                          <a:latin typeface="メイリオ" panose="020B0604030504040204" pitchFamily="50" charset="-128"/>
                          <a:ea typeface="メイリオ" panose="020B0604030504040204" pitchFamily="50" charset="-128"/>
                        </a:rPr>
                        <a:t>３交代制勤務又は変則３交代勤務の病棟のみが対象</a:t>
                      </a:r>
                      <a:endParaRPr kumimoji="1" lang="en-US" altLang="ja-JP" sz="700" dirty="0">
                        <a:latin typeface="メイリオ" panose="020B0604030504040204" pitchFamily="50" charset="-128"/>
                        <a:ea typeface="メイリオ" panose="020B0604030504040204" pitchFamily="50" charset="-128"/>
                      </a:endParaRPr>
                    </a:p>
                    <a:p>
                      <a:pPr>
                        <a:lnSpc>
                          <a:spcPts val="1000"/>
                        </a:lnSpc>
                      </a:pPr>
                      <a:r>
                        <a:rPr kumimoji="1" lang="en-US" altLang="ja-JP" sz="700" dirty="0">
                          <a:latin typeface="メイリオ" panose="020B0604030504040204" pitchFamily="50" charset="-128"/>
                          <a:ea typeface="メイリオ" panose="020B0604030504040204" pitchFamily="50" charset="-128"/>
                        </a:rPr>
                        <a:t>※</a:t>
                      </a:r>
                      <a:r>
                        <a:rPr kumimoji="1" lang="ja-JP" altLang="en-US" sz="700" dirty="0">
                          <a:latin typeface="メイリオ" panose="020B0604030504040204" pitchFamily="50" charset="-128"/>
                          <a:ea typeface="メイリオ" panose="020B0604030504040204" pitchFamily="50" charset="-128"/>
                        </a:rPr>
                        <a:t>２ 夜間</a:t>
                      </a:r>
                      <a:r>
                        <a:rPr kumimoji="1" lang="en-US" altLang="ja-JP" sz="700" dirty="0">
                          <a:latin typeface="メイリオ" panose="020B0604030504040204" pitchFamily="50" charset="-128"/>
                          <a:ea typeface="メイリオ" panose="020B0604030504040204" pitchFamily="50" charset="-128"/>
                        </a:rPr>
                        <a:t>30</a:t>
                      </a:r>
                      <a:r>
                        <a:rPr kumimoji="1" lang="ja-JP" altLang="en-US" sz="700" dirty="0">
                          <a:latin typeface="メイリオ" panose="020B0604030504040204" pitchFamily="50" charset="-128"/>
                          <a:ea typeface="メイリオ" panose="020B0604030504040204" pitchFamily="50" charset="-128"/>
                        </a:rPr>
                        <a:t>・</a:t>
                      </a:r>
                      <a:r>
                        <a:rPr kumimoji="1" lang="en-US" altLang="ja-JP" sz="700" dirty="0">
                          <a:latin typeface="メイリオ" panose="020B0604030504040204" pitchFamily="50" charset="-128"/>
                          <a:ea typeface="メイリオ" panose="020B0604030504040204" pitchFamily="50" charset="-128"/>
                        </a:rPr>
                        <a:t>50</a:t>
                      </a:r>
                      <a:r>
                        <a:rPr kumimoji="1" lang="ja-JP" altLang="en-US" sz="700" dirty="0">
                          <a:latin typeface="メイリオ" panose="020B0604030504040204" pitchFamily="50" charset="-128"/>
                          <a:ea typeface="メイリオ" panose="020B0604030504040204" pitchFamily="50" charset="-128"/>
                        </a:rPr>
                        <a:t>・</a:t>
                      </a:r>
                      <a:r>
                        <a:rPr kumimoji="1" lang="en-US" altLang="ja-JP" sz="700" dirty="0">
                          <a:latin typeface="メイリオ" panose="020B0604030504040204" pitchFamily="50" charset="-128"/>
                          <a:ea typeface="メイリオ" panose="020B0604030504040204" pitchFamily="50" charset="-128"/>
                        </a:rPr>
                        <a:t>100</a:t>
                      </a:r>
                      <a:r>
                        <a:rPr kumimoji="1" lang="ja-JP" altLang="en-US" sz="700" dirty="0">
                          <a:latin typeface="メイリオ" panose="020B0604030504040204" pitchFamily="50" charset="-128"/>
                          <a:ea typeface="メイリオ" panose="020B0604030504040204" pitchFamily="50" charset="-128"/>
                        </a:rPr>
                        <a:t>対１急性期看護補助体制加算の届出が該当</a:t>
                      </a: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12</a:t>
                      </a:r>
                      <a:r>
                        <a:rPr kumimoji="1" lang="ja-JP" altLang="en-US" sz="700" dirty="0">
                          <a:latin typeface="メイリオ" panose="020B0604030504040204" pitchFamily="50" charset="-128"/>
                          <a:ea typeface="メイリオ" panose="020B0604030504040204" pitchFamily="50" charset="-128"/>
                        </a:rPr>
                        <a:t>対１加算１</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en-US" altLang="ja-JP" sz="700" dirty="0">
                          <a:latin typeface="メイリオ" panose="020B0604030504040204" pitchFamily="50" charset="-128"/>
                          <a:ea typeface="メイリオ" panose="020B0604030504040204" pitchFamily="50" charset="-128"/>
                        </a:rPr>
                        <a:t>16</a:t>
                      </a:r>
                      <a:r>
                        <a:rPr kumimoji="1" lang="ja-JP" altLang="en-US" sz="700" dirty="0">
                          <a:latin typeface="メイリオ" panose="020B0604030504040204" pitchFamily="50" charset="-128"/>
                          <a:ea typeface="メイリオ" panose="020B0604030504040204" pitchFamily="50" charset="-128"/>
                        </a:rPr>
                        <a:t>対１加算１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急性期看護補助体制加算</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看護補助加算の注加算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夜間看護体制</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障害者施設等入院基本料</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1000"/>
                        </a:lnSpc>
                      </a:pPr>
                      <a:r>
                        <a:rPr kumimoji="1" lang="ja-JP" altLang="en-US" sz="1000" b="1" dirty="0">
                          <a:latin typeface="メイリオ" panose="020B0604030504040204" pitchFamily="50" charset="-128"/>
                          <a:ea typeface="メイリオ" panose="020B0604030504040204" pitchFamily="50" charset="-128"/>
                        </a:rPr>
                        <a:t>看護職員夜間</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1000" b="1" dirty="0">
                          <a:latin typeface="メイリオ" panose="020B0604030504040204" pitchFamily="50" charset="-128"/>
                          <a:ea typeface="メイリオ" panose="020B0604030504040204" pitchFamily="50" charset="-128"/>
                        </a:rPr>
                        <a:t>配置加算</a:t>
                      </a:r>
                      <a:endParaRPr kumimoji="1" lang="en-US" altLang="ja-JP" sz="1000" b="1"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精神科救急入院料、精神科</a:t>
                      </a:r>
                      <a:endParaRPr kumimoji="1" lang="en-US" altLang="ja-JP" sz="700" dirty="0">
                        <a:latin typeface="メイリオ" panose="020B0604030504040204" pitchFamily="50" charset="-128"/>
                        <a:ea typeface="メイリオ" panose="020B0604030504040204" pitchFamily="50" charset="-128"/>
                      </a:endParaRPr>
                    </a:p>
                    <a:p>
                      <a:pPr algn="ctr">
                        <a:lnSpc>
                          <a:spcPts val="1000"/>
                        </a:lnSpc>
                      </a:pPr>
                      <a:r>
                        <a:rPr kumimoji="1" lang="ja-JP" altLang="en-US" sz="700" dirty="0">
                          <a:latin typeface="メイリオ" panose="020B0604030504040204" pitchFamily="50" charset="-128"/>
                          <a:ea typeface="メイリオ" panose="020B0604030504040204" pitchFamily="50" charset="-128"/>
                        </a:rPr>
                        <a:t>救急・合併症入院料の注加算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val="262479953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1000" b="1" dirty="0">
                          <a:latin typeface="メイリオ" panose="020B0604030504040204" pitchFamily="50" charset="-128"/>
                          <a:ea typeface="メイリオ" panose="020B0604030504040204" pitchFamily="50" charset="-128"/>
                        </a:rPr>
                        <a:t>満たす必要がある項目数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３項目以上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４項目以上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b="1" dirty="0">
                          <a:latin typeface="メイリオ" panose="020B0604030504040204" pitchFamily="50" charset="-128"/>
                          <a:ea typeface="メイリオ" panose="020B0604030504040204" pitchFamily="50" charset="-128"/>
                        </a:rPr>
                        <a:t>２項目以上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40000"/>
                        <a:lumOff val="60000"/>
                      </a:schemeClr>
                    </a:solidFill>
                  </a:tcPr>
                </a:tc>
                <a:extLst>
                  <a:ext uri="{0D108BD9-81ED-4DB2-BD59-A6C34878D82A}">
                    <a16:rowId xmlns:a16="http://schemas.microsoft.com/office/drawing/2014/main" val="4150526109"/>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800" dirty="0">
                          <a:latin typeface="メイリオ" panose="020B0604030504040204" pitchFamily="50" charset="-128"/>
                          <a:ea typeface="メイリオ" panose="020B0604030504040204" pitchFamily="50" charset="-128"/>
                        </a:rPr>
                        <a:t>ア　</a:t>
                      </a:r>
                      <a:r>
                        <a:rPr kumimoji="1" lang="en-US" altLang="ja-JP" sz="800" dirty="0">
                          <a:latin typeface="メイリオ" panose="020B0604030504040204" pitchFamily="50" charset="-128"/>
                          <a:ea typeface="メイリオ" panose="020B0604030504040204" pitchFamily="50" charset="-128"/>
                        </a:rPr>
                        <a:t>11</a:t>
                      </a:r>
                      <a:r>
                        <a:rPr kumimoji="1" lang="ja-JP" altLang="en-US" sz="800" dirty="0">
                          <a:latin typeface="メイリオ" panose="020B0604030504040204" pitchFamily="50" charset="-128"/>
                          <a:ea typeface="メイリオ" panose="020B0604030504040204" pitchFamily="50" charset="-128"/>
                        </a:rPr>
                        <a:t>時間以上の勤務間隔の確保</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5258272"/>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gn="l">
                        <a:lnSpc>
                          <a:spcPts val="900"/>
                        </a:lnSpc>
                      </a:pPr>
                      <a:r>
                        <a:rPr kumimoji="1" lang="ja-JP" altLang="en-US" sz="800" dirty="0">
                          <a:latin typeface="メイリオ" panose="020B0604030504040204" pitchFamily="50" charset="-128"/>
                          <a:ea typeface="メイリオ" panose="020B0604030504040204" pitchFamily="50" charset="-128"/>
                        </a:rPr>
                        <a:t>イ　正循環の交代周期の確保（</a:t>
                      </a: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１）</a:t>
                      </a:r>
                      <a:endParaRPr kumimoji="1" lang="en-US" altLang="ja-JP" sz="8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50273355"/>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ウ　夜勤の連続回数が２連続（２回）まで</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9458169"/>
                  </a:ext>
                </a:extLst>
              </a:tr>
              <a:tr h="0">
                <a:tc>
                  <a:txBody>
                    <a:body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エ　</a:t>
                      </a:r>
                      <a:r>
                        <a:rPr kumimoji="1" lang="ja-JP" altLang="en-US" sz="900" b="1" u="sng" dirty="0">
                          <a:solidFill>
                            <a:srgbClr val="0070C0"/>
                          </a:solidFill>
                          <a:latin typeface="メイリオ" panose="020B0604030504040204" pitchFamily="50" charset="-128"/>
                          <a:ea typeface="メイリオ" panose="020B0604030504040204" pitchFamily="50" charset="-128"/>
                        </a:rPr>
                        <a:t>夜勤後の暦日の休日確保</a:t>
                      </a:r>
                      <a:r>
                        <a:rPr kumimoji="1" lang="ja-JP" altLang="en-US" sz="900" b="1" u="sng" baseline="0" dirty="0">
                          <a:solidFill>
                            <a:srgbClr val="0070C0"/>
                          </a:solidFill>
                          <a:latin typeface="メイリオ" panose="020B0604030504040204" pitchFamily="50" charset="-128"/>
                          <a:ea typeface="メイリオ" panose="020B0604030504040204" pitchFamily="50" charset="-128"/>
                        </a:rPr>
                        <a:t> </a:t>
                      </a:r>
                      <a:r>
                        <a:rPr kumimoji="1" lang="ja-JP" altLang="en-US" sz="900" dirty="0">
                          <a:solidFill>
                            <a:srgbClr val="FF0000"/>
                          </a:solidFill>
                          <a:latin typeface="メイリオ" panose="020B0604030504040204" pitchFamily="50" charset="-128"/>
                          <a:ea typeface="メイリオ" panose="020B0604030504040204" pitchFamily="50" charset="-128"/>
                        </a:rPr>
                        <a:t>（新）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61848277"/>
                  </a:ext>
                </a:extLst>
              </a:tr>
              <a:tr h="0">
                <a:tc>
                  <a:txBody>
                    <a:bodyPr/>
                    <a:lstStyle/>
                    <a:p>
                      <a:pPr marL="254000" marR="0" lvl="0" indent="-254000" algn="l" defTabSz="742950" rtl="0" eaLnBrk="1" fontAlgn="auto" latinLnBrk="0" hangingPunct="1">
                        <a:lnSpc>
                          <a:spcPts val="900"/>
                        </a:lnSpc>
                        <a:spcBef>
                          <a:spcPts val="0"/>
                        </a:spcBef>
                        <a:spcAft>
                          <a:spcPts val="0"/>
                        </a:spcAft>
                        <a:buClrTx/>
                        <a:buSzTx/>
                        <a:buFontTx/>
                        <a:buNone/>
                        <a:tabLst/>
                        <a:defRPr/>
                      </a:pPr>
                      <a:r>
                        <a:rPr kumimoji="1" lang="ja-JP" altLang="en-US" sz="800" dirty="0">
                          <a:latin typeface="メイリオ" panose="020B0604030504040204" pitchFamily="50" charset="-128"/>
                          <a:ea typeface="メイリオ" panose="020B0604030504040204" pitchFamily="50" charset="-128"/>
                        </a:rPr>
                        <a:t>オ　</a:t>
                      </a:r>
                      <a:r>
                        <a:rPr kumimoji="1" lang="ja-JP" altLang="en-US" sz="900" b="1" u="sng" dirty="0">
                          <a:solidFill>
                            <a:srgbClr val="0070C0"/>
                          </a:solidFill>
                          <a:latin typeface="メイリオ" panose="020B0604030504040204" pitchFamily="50" charset="-128"/>
                          <a:ea typeface="メイリオ" panose="020B0604030504040204" pitchFamily="50" charset="-128"/>
                        </a:rPr>
                        <a:t>夜勤帯のニーズに対応した柔軟な勤務体制の工夫 </a:t>
                      </a:r>
                      <a:r>
                        <a:rPr kumimoji="1" lang="ja-JP" altLang="en-US" sz="900" dirty="0">
                          <a:solidFill>
                            <a:srgbClr val="FF0000"/>
                          </a:solidFill>
                          <a:latin typeface="メイリオ" panose="020B0604030504040204" pitchFamily="50" charset="-128"/>
                          <a:ea typeface="メイリオ" panose="020B0604030504040204" pitchFamily="50" charset="-128"/>
                        </a:rPr>
                        <a:t>（新）</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0865477"/>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92075" marR="0" lvl="0" indent="-92075" algn="l" defTabSz="914400" rtl="0" eaLnBrk="1" fontAlgn="auto" latinLnBrk="0" hangingPunct="1">
                        <a:lnSpc>
                          <a:spcPts val="900"/>
                        </a:lnSpc>
                        <a:spcBef>
                          <a:spcPts val="0"/>
                        </a:spcBef>
                        <a:spcAft>
                          <a:spcPts val="0"/>
                        </a:spcAft>
                        <a:buClrTx/>
                        <a:buSzTx/>
                        <a:buFontTx/>
                        <a:buNone/>
                        <a:tabLst/>
                        <a:defRPr/>
                      </a:pPr>
                      <a:r>
                        <a:rPr kumimoji="1" lang="ja-JP" altLang="en-US" sz="800" dirty="0">
                          <a:latin typeface="メイリオ" panose="020B0604030504040204" pitchFamily="50" charset="-128"/>
                          <a:ea typeface="メイリオ" panose="020B0604030504040204" pitchFamily="50" charset="-128"/>
                        </a:rPr>
                        <a:t>カ　夜間を含めた各部署の業務量を把握・調整するシステムの構築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14416"/>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キ　看護補助業務のうち５割以上が療養生活上の世話</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74371257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0825" indent="-250825">
                        <a:lnSpc>
                          <a:spcPts val="900"/>
                        </a:lnSpc>
                      </a:pPr>
                      <a:r>
                        <a:rPr kumimoji="1" lang="ja-JP" altLang="en-US" sz="800" dirty="0">
                          <a:latin typeface="メイリオ" panose="020B0604030504040204" pitchFamily="50" charset="-128"/>
                          <a:ea typeface="メイリオ" panose="020B0604030504040204" pitchFamily="50" charset="-128"/>
                        </a:rPr>
                        <a:t>ク　看護補助者の夜間配置（</a:t>
                      </a:r>
                      <a:r>
                        <a:rPr kumimoji="1" lang="en-US" altLang="ja-JP" sz="800" dirty="0">
                          <a:latin typeface="メイリオ" panose="020B0604030504040204" pitchFamily="50" charset="-128"/>
                          <a:ea typeface="メイリオ" panose="020B0604030504040204" pitchFamily="50" charset="-128"/>
                        </a:rPr>
                        <a:t>※</a:t>
                      </a:r>
                      <a:r>
                        <a:rPr kumimoji="1" lang="ja-JP" altLang="en-US" sz="800" dirty="0">
                          <a:latin typeface="メイリオ" panose="020B0604030504040204" pitchFamily="50" charset="-128"/>
                          <a:ea typeface="メイリオ" panose="020B0604030504040204" pitchFamily="50" charset="-128"/>
                        </a:rPr>
                        <a:t>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no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1870354347"/>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254000" indent="-254000">
                        <a:lnSpc>
                          <a:spcPts val="900"/>
                        </a:lnSpc>
                      </a:pPr>
                      <a:r>
                        <a:rPr kumimoji="1" lang="ja-JP" altLang="en-US" sz="800" dirty="0">
                          <a:latin typeface="メイリオ" panose="020B0604030504040204" pitchFamily="50" charset="-128"/>
                          <a:ea typeface="メイリオ" panose="020B0604030504040204" pitchFamily="50" charset="-128"/>
                        </a:rPr>
                        <a:t>ケ　みなし看護補助者を除いた看護補助者比率５割以上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endParaRPr kumimoji="1" lang="ja-JP" altLang="en-US" sz="10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noFill/>
                  </a:tcPr>
                </a:tc>
                <a:extLst>
                  <a:ext uri="{0D108BD9-81ED-4DB2-BD59-A6C34878D82A}">
                    <a16:rowId xmlns:a16="http://schemas.microsoft.com/office/drawing/2014/main" val="2967349553"/>
                  </a:ext>
                </a:extLst>
              </a:tr>
              <a:tr h="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nSpc>
                          <a:spcPts val="900"/>
                        </a:lnSpc>
                      </a:pPr>
                      <a:r>
                        <a:rPr kumimoji="1" lang="ja-JP" altLang="en-US" sz="800" dirty="0">
                          <a:latin typeface="メイリオ" panose="020B0604030504040204" pitchFamily="50" charset="-128"/>
                          <a:ea typeface="メイリオ" panose="020B0604030504040204" pitchFamily="50" charset="-128"/>
                        </a:rPr>
                        <a:t>コ　夜間院内保育所の設置、</a:t>
                      </a:r>
                      <a:r>
                        <a:rPr kumimoji="1" lang="ja-JP" altLang="en-US" sz="900" b="1" u="sng" dirty="0">
                          <a:solidFill>
                            <a:srgbClr val="0070C0"/>
                          </a:solidFill>
                          <a:latin typeface="メイリオ" panose="020B0604030504040204" pitchFamily="50" charset="-128"/>
                          <a:ea typeface="メイリオ" panose="020B0604030504040204" pitchFamily="50" charset="-128"/>
                        </a:rPr>
                        <a:t>夜勤従事者の利用実績</a:t>
                      </a:r>
                      <a:r>
                        <a:rPr kumimoji="1" lang="ja-JP" altLang="en-US" sz="900" dirty="0">
                          <a:solidFill>
                            <a:srgbClr val="FF0000"/>
                          </a:solidFill>
                          <a:latin typeface="メイリオ" panose="020B0604030504040204" pitchFamily="50" charset="-128"/>
                          <a:ea typeface="メイリオ" panose="020B0604030504040204" pitchFamily="50" charset="-128"/>
                        </a:rPr>
                        <a:t>（見直し）</a:t>
                      </a:r>
                      <a:endParaRPr kumimoji="1" lang="en-US" altLang="ja-JP" sz="900" dirty="0">
                        <a:solidFill>
                          <a:srgbClr val="FF0000"/>
                        </a:solidFill>
                        <a:latin typeface="メイリオ" panose="020B0604030504040204" pitchFamily="50" charset="-128"/>
                        <a:ea typeface="メイリオ" panose="020B0604030504040204" pitchFamily="50" charset="-128"/>
                      </a:endParaRPr>
                    </a:p>
                    <a:p>
                      <a:pPr>
                        <a:lnSpc>
                          <a:spcPts val="900"/>
                        </a:lnSpc>
                      </a:pPr>
                      <a:r>
                        <a:rPr kumimoji="1" lang="ja-JP" altLang="en-US" sz="800" b="1" u="none" dirty="0">
                          <a:solidFill>
                            <a:srgbClr val="0070C0"/>
                          </a:solidFill>
                          <a:latin typeface="メイリオ" panose="020B0604030504040204" pitchFamily="50" charset="-128"/>
                          <a:ea typeface="メイリオ" panose="020B0604030504040204" pitchFamily="50" charset="-128"/>
                        </a:rPr>
                        <a:t>　　</a:t>
                      </a:r>
                      <a:r>
                        <a:rPr kumimoji="1" lang="en-US" altLang="ja-JP" sz="800" b="1" u="sng" dirty="0">
                          <a:solidFill>
                            <a:srgbClr val="0070C0"/>
                          </a:solidFill>
                          <a:latin typeface="メイリオ" panose="020B0604030504040204" pitchFamily="50" charset="-128"/>
                          <a:ea typeface="メイリオ" panose="020B0604030504040204" pitchFamily="50" charset="-128"/>
                        </a:rPr>
                        <a:t>※</a:t>
                      </a:r>
                      <a:r>
                        <a:rPr kumimoji="1" lang="ja-JP" altLang="en-US" sz="800" b="1" u="sng" dirty="0">
                          <a:solidFill>
                            <a:srgbClr val="0070C0"/>
                          </a:solidFill>
                          <a:latin typeface="メイリオ" panose="020B0604030504040204" pitchFamily="50" charset="-128"/>
                          <a:ea typeface="メイリオ" panose="020B0604030504040204" pitchFamily="50" charset="-128"/>
                        </a:rPr>
                        <a:t>ただし、利用者がいない日の開所は求めない</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lvl="0" indent="0" algn="ctr" defTabSz="99057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lnSpc>
                          <a:spcPts val="900"/>
                        </a:lnSpc>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8865835"/>
                  </a:ext>
                </a:extLst>
              </a:tr>
              <a:tr h="0">
                <a:tc>
                  <a:txBody>
                    <a:bodyPr/>
                    <a:lstStyle/>
                    <a:p>
                      <a:pPr>
                        <a:lnSpc>
                          <a:spcPts val="900"/>
                        </a:lnSpc>
                      </a:pPr>
                      <a:r>
                        <a:rPr kumimoji="1" lang="ja-JP" altLang="en-US" sz="800" dirty="0">
                          <a:latin typeface="メイリオ" panose="020B0604030504040204" pitchFamily="50" charset="-128"/>
                          <a:ea typeface="メイリオ" panose="020B0604030504040204" pitchFamily="50" charset="-128"/>
                        </a:rPr>
                        <a:t>サ　</a:t>
                      </a:r>
                      <a:r>
                        <a:rPr kumimoji="1" lang="en-US" altLang="ja-JP" sz="900" b="1" u="sng" dirty="0">
                          <a:solidFill>
                            <a:srgbClr val="0070C0"/>
                          </a:solidFill>
                          <a:latin typeface="メイリオ" panose="020B0604030504040204" pitchFamily="50" charset="-128"/>
                          <a:ea typeface="メイリオ" panose="020B0604030504040204" pitchFamily="50" charset="-128"/>
                        </a:rPr>
                        <a:t>ICT</a:t>
                      </a:r>
                      <a:r>
                        <a:rPr kumimoji="1" lang="ja-JP" altLang="en-US" sz="900" b="1" u="sng" dirty="0" err="1">
                          <a:solidFill>
                            <a:srgbClr val="0070C0"/>
                          </a:solidFill>
                          <a:latin typeface="メイリオ" panose="020B0604030504040204" pitchFamily="50" charset="-128"/>
                          <a:ea typeface="メイリオ" panose="020B0604030504040204" pitchFamily="50" charset="-128"/>
                        </a:rPr>
                        <a:t>、</a:t>
                      </a:r>
                      <a:r>
                        <a:rPr kumimoji="1" lang="en-US" altLang="ja-JP" sz="900" b="1" u="sng" dirty="0">
                          <a:solidFill>
                            <a:srgbClr val="0070C0"/>
                          </a:solidFill>
                          <a:latin typeface="メイリオ" panose="020B0604030504040204" pitchFamily="50" charset="-128"/>
                          <a:ea typeface="メイリオ" panose="020B0604030504040204" pitchFamily="50" charset="-128"/>
                        </a:rPr>
                        <a:t>AI</a:t>
                      </a:r>
                      <a:r>
                        <a:rPr kumimoji="1" lang="ja-JP" altLang="en-US" sz="900" b="1" u="sng" dirty="0" err="1">
                          <a:solidFill>
                            <a:srgbClr val="0070C0"/>
                          </a:solidFill>
                          <a:latin typeface="メイリオ" panose="020B0604030504040204" pitchFamily="50" charset="-128"/>
                          <a:ea typeface="メイリオ" panose="020B0604030504040204" pitchFamily="50" charset="-128"/>
                        </a:rPr>
                        <a:t>、</a:t>
                      </a:r>
                      <a:r>
                        <a:rPr kumimoji="1" lang="en-US" altLang="ja-JP" sz="900" b="1" u="sng" dirty="0" err="1">
                          <a:solidFill>
                            <a:srgbClr val="0070C0"/>
                          </a:solidFill>
                          <a:latin typeface="メイリオ" panose="020B0604030504040204" pitchFamily="50" charset="-128"/>
                          <a:ea typeface="メイリオ" panose="020B0604030504040204" pitchFamily="50" charset="-128"/>
                        </a:rPr>
                        <a:t>IoT</a:t>
                      </a:r>
                      <a:r>
                        <a:rPr kumimoji="1" lang="ja-JP" altLang="en-US" sz="900" b="1" u="sng" dirty="0">
                          <a:solidFill>
                            <a:srgbClr val="0070C0"/>
                          </a:solidFill>
                          <a:latin typeface="メイリオ" panose="020B0604030504040204" pitchFamily="50" charset="-128"/>
                          <a:ea typeface="メイリオ" panose="020B0604030504040204" pitchFamily="50" charset="-128"/>
                        </a:rPr>
                        <a:t>等の活用による業務負担軽減</a:t>
                      </a:r>
                      <a:r>
                        <a:rPr kumimoji="1" lang="ja-JP" altLang="en-US" sz="900" b="1" dirty="0">
                          <a:latin typeface="メイリオ" panose="020B0604030504040204" pitchFamily="50" charset="-128"/>
                          <a:ea typeface="メイリオ" panose="020B0604030504040204" pitchFamily="50" charset="-128"/>
                        </a:rPr>
                        <a:t> </a:t>
                      </a:r>
                      <a:r>
                        <a:rPr kumimoji="1" lang="ja-JP" altLang="en-US" sz="900" dirty="0">
                          <a:solidFill>
                            <a:srgbClr val="FF0000"/>
                          </a:solidFill>
                          <a:latin typeface="メイリオ" panose="020B0604030504040204" pitchFamily="50" charset="-128"/>
                          <a:ea typeface="メイリオ" panose="020B0604030504040204" pitchFamily="50" charset="-128"/>
                        </a:rPr>
                        <a:t>（新）</a:t>
                      </a:r>
                      <a:endParaRPr kumimoji="1" lang="ja-JP" altLang="en-US" sz="900" dirty="0">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742950" rtl="0" eaLnBrk="1" fontAlgn="auto" latinLnBrk="0" hangingPunct="1">
                        <a:lnSpc>
                          <a:spcPts val="900"/>
                        </a:lnSpc>
                        <a:spcBef>
                          <a:spcPts val="0"/>
                        </a:spcBef>
                        <a:spcAft>
                          <a:spcPts val="0"/>
                        </a:spcAft>
                        <a:buClrTx/>
                        <a:buSzTx/>
                        <a:buFontTx/>
                        <a:buNone/>
                        <a:tabLst/>
                        <a:defRPr/>
                      </a:pPr>
                      <a:r>
                        <a:rPr kumimoji="1" lang="ja-JP" altLang="en-US" sz="1000" dirty="0">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3593315"/>
                  </a:ext>
                </a:extLst>
              </a:tr>
            </a:tbl>
          </a:graphicData>
        </a:graphic>
      </p:graphicFrame>
      <p:sp>
        <p:nvSpPr>
          <p:cNvPr id="21" name="正方形/長方形 20"/>
          <p:cNvSpPr/>
          <p:nvPr/>
        </p:nvSpPr>
        <p:spPr>
          <a:xfrm>
            <a:off x="188119" y="5166520"/>
            <a:ext cx="9529762" cy="165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看護職員の負担軽減を推進する観点から、看護職員夜間配置加算の評価を充実する。</a:t>
            </a:r>
          </a:p>
        </p:txBody>
      </p:sp>
      <p:sp>
        <p:nvSpPr>
          <p:cNvPr id="26" name="正方形/長方形 25"/>
          <p:cNvSpPr/>
          <p:nvPr/>
        </p:nvSpPr>
        <p:spPr>
          <a:xfrm>
            <a:off x="646910" y="5585189"/>
            <a:ext cx="1721576" cy="180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646909" y="5805368"/>
            <a:ext cx="1721577" cy="936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右矢印 28"/>
          <p:cNvSpPr/>
          <p:nvPr/>
        </p:nvSpPr>
        <p:spPr>
          <a:xfrm>
            <a:off x="2438443" y="6051324"/>
            <a:ext cx="172570" cy="46052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2680971" y="5802609"/>
            <a:ext cx="1721577" cy="93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対１加算２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687067" y="5582430"/>
            <a:ext cx="2225796" cy="180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687066" y="5802609"/>
            <a:ext cx="2225798" cy="936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注加算の看護職員夜間配置加算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精神科救急・合併症入院料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右矢印 33"/>
          <p:cNvSpPr/>
          <p:nvPr/>
        </p:nvSpPr>
        <p:spPr>
          <a:xfrm>
            <a:off x="6986887" y="6051324"/>
            <a:ext cx="172570" cy="46052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7233192" y="5796870"/>
            <a:ext cx="2225798" cy="93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注加算の看護職員夜間配置加算</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精神科救急・合併症入院料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 name="グループ化 5"/>
          <p:cNvGrpSpPr/>
          <p:nvPr/>
        </p:nvGrpSpPr>
        <p:grpSpPr>
          <a:xfrm>
            <a:off x="8805504" y="4758843"/>
            <a:ext cx="684000" cy="632700"/>
            <a:chOff x="8841544" y="4758843"/>
            <a:chExt cx="684000" cy="632700"/>
          </a:xfrm>
        </p:grpSpPr>
        <p:sp>
          <p:nvSpPr>
            <p:cNvPr id="36" name="正方形/長方形 35"/>
            <p:cNvSpPr/>
            <p:nvPr/>
          </p:nvSpPr>
          <p:spPr>
            <a:xfrm>
              <a:off x="8896418" y="4881546"/>
              <a:ext cx="574252" cy="1086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37" name="正方形/長方形 36"/>
            <p:cNvSpPr/>
            <p:nvPr/>
          </p:nvSpPr>
          <p:spPr>
            <a:xfrm>
              <a:off x="8896418" y="5084209"/>
              <a:ext cx="574252" cy="1086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pic>
          <p:nvPicPr>
            <p:cNvPr id="38"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841544" y="4758843"/>
              <a:ext cx="684000" cy="6327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sp>
        <p:nvSpPr>
          <p:cNvPr id="42" name="正方形/長方形 41"/>
          <p:cNvSpPr/>
          <p:nvPr/>
        </p:nvSpPr>
        <p:spPr>
          <a:xfrm>
            <a:off x="297450" y="805086"/>
            <a:ext cx="6455749" cy="25880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夜間における看護業務の負担軽減に資する業務管理等の項目の見直し</a:t>
            </a:r>
          </a:p>
        </p:txBody>
      </p:sp>
      <p:sp>
        <p:nvSpPr>
          <p:cNvPr id="44" name="正方形/長方形 43"/>
          <p:cNvSpPr/>
          <p:nvPr/>
        </p:nvSpPr>
        <p:spPr>
          <a:xfrm>
            <a:off x="301114" y="5008113"/>
            <a:ext cx="3632673" cy="2664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看護職員の夜間配置に係る評価の充実</a:t>
            </a:r>
          </a:p>
        </p:txBody>
      </p:sp>
      <p:sp>
        <p:nvSpPr>
          <p:cNvPr id="45" name="正方形/長方形 44"/>
          <p:cNvSpPr/>
          <p:nvPr/>
        </p:nvSpPr>
        <p:spPr>
          <a:xfrm>
            <a:off x="2678763" y="5582430"/>
            <a:ext cx="1720800" cy="180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6" name="正方形/長方形 45"/>
          <p:cNvSpPr/>
          <p:nvPr/>
        </p:nvSpPr>
        <p:spPr>
          <a:xfrm>
            <a:off x="7233192" y="5576083"/>
            <a:ext cx="2224800" cy="180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39" name="図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010496" y="4819373"/>
            <a:ext cx="742363" cy="1282700"/>
          </a:xfrm>
          <a:prstGeom prst="rect">
            <a:avLst/>
          </a:prstGeom>
        </p:spPr>
      </p:pic>
      <p:sp>
        <p:nvSpPr>
          <p:cNvPr id="25" name="Rectangle 2">
            <a:extLst>
              <a:ext uri="{FF2B5EF4-FFF2-40B4-BE49-F238E27FC236}">
                <a16:creationId xmlns:a16="http://schemas.microsoft.com/office/drawing/2014/main" id="{D29FB941-A73F-401A-A639-C4FF307E4220}"/>
              </a:ext>
            </a:extLst>
          </p:cNvPr>
          <p:cNvSpPr>
            <a:spLocks noChangeArrowheads="1"/>
          </p:cNvSpPr>
          <p:nvPr/>
        </p:nvSpPr>
        <p:spPr bwMode="auto">
          <a:xfrm>
            <a:off x="101147" y="17793"/>
            <a:ext cx="9687066" cy="4245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8" name="Rectangle 36">
            <a:extLst>
              <a:ext uri="{FF2B5EF4-FFF2-40B4-BE49-F238E27FC236}">
                <a16:creationId xmlns:a16="http://schemas.microsoft.com/office/drawing/2014/main" id="{099B7993-5461-4D72-999D-9126F9D4B7E4}"/>
              </a:ext>
            </a:extLst>
          </p:cNvPr>
          <p:cNvSpPr>
            <a:spLocks noChangeArrowheads="1"/>
          </p:cNvSpPr>
          <p:nvPr/>
        </p:nvSpPr>
        <p:spPr bwMode="auto">
          <a:xfrm>
            <a:off x="101147" y="432005"/>
            <a:ext cx="340953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（７）夜間看護体制の見直し</a:t>
            </a:r>
          </a:p>
        </p:txBody>
      </p:sp>
      <p:sp>
        <p:nvSpPr>
          <p:cNvPr id="24" name="スライド番号プレースホルダー 2">
            <a:extLst>
              <a:ext uri="{FF2B5EF4-FFF2-40B4-BE49-F238E27FC236}">
                <a16:creationId xmlns:a16="http://schemas.microsoft.com/office/drawing/2014/main" id="{0AB281D8-FCC3-40BC-8D9C-6360736D3C2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47473014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420058" y="4875866"/>
            <a:ext cx="1884230" cy="173736"/>
          </a:xfrm>
          <a:prstGeom prst="rect">
            <a:avLst/>
          </a:prstGeom>
          <a:solidFill>
            <a:srgbClr val="FFFFCC"/>
          </a:solidFill>
          <a:ln w="19050">
            <a:solidFill>
              <a:srgbClr val="FFC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特定集中治療室管理料１・２の専門の研修を受けた看護師の配置について、より柔軟な働き方に対応する観点から要件の緩和を行う。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専門性の高い看護師の配置に係る経過措置は、予定通り令和２年３月</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日で終了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762593"/>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125903"/>
            <a:ext cx="4371398" cy="15866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560872"/>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220466" y="2125903"/>
            <a:ext cx="4371398" cy="15866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専任の常勤看護師を２名組み合わせることにより、当該治療室内に週</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時間以上配置しても差し支えない</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が、当該２名の勤務が重複する時間帯については１名についてのみ計上すること。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188119" y="4041030"/>
            <a:ext cx="9529762" cy="277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特定集中治療室管理料１・２において提出が要件となっている生理学的スコア（ＳＯＦＡスコア）について、特定集中治療室管理料３・４についても要件とする。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月１日以降に当該治療室に入室した患者が提出対象</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生理学的スコア（ＳＯＦＡスコア）</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呼吸機能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凝固機能、肝機能、循環機能、中枢神経機能、腎機能の６項目を、それぞれ５段階の点数でスコア化し、全身の臓器障害の程度を判定するもの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326362" y="5303157"/>
          <a:ext cx="9265502" cy="1419797"/>
        </p:xfrm>
        <a:graphic>
          <a:graphicData uri="http://schemas.openxmlformats.org/drawingml/2006/table">
            <a:tbl>
              <a:tblPr/>
              <a:tblGrid>
                <a:gridCol w="745553">
                  <a:extLst>
                    <a:ext uri="{9D8B030D-6E8A-4147-A177-3AD203B41FA5}">
                      <a16:colId xmlns:a16="http://schemas.microsoft.com/office/drawing/2014/main" val="20000"/>
                    </a:ext>
                  </a:extLst>
                </a:gridCol>
                <a:gridCol w="1152069">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1199695">
                  <a:extLst>
                    <a:ext uri="{9D8B030D-6E8A-4147-A177-3AD203B41FA5}">
                      <a16:colId xmlns:a16="http://schemas.microsoft.com/office/drawing/2014/main" val="20003"/>
                    </a:ext>
                  </a:extLst>
                </a:gridCol>
                <a:gridCol w="1199695">
                  <a:extLst>
                    <a:ext uri="{9D8B030D-6E8A-4147-A177-3AD203B41FA5}">
                      <a16:colId xmlns:a16="http://schemas.microsoft.com/office/drawing/2014/main" val="20004"/>
                    </a:ext>
                  </a:extLst>
                </a:gridCol>
                <a:gridCol w="2196245">
                  <a:extLst>
                    <a:ext uri="{9D8B030D-6E8A-4147-A177-3AD203B41FA5}">
                      <a16:colId xmlns:a16="http://schemas.microsoft.com/office/drawing/2014/main" val="20005"/>
                    </a:ext>
                  </a:extLst>
                </a:gridCol>
                <a:gridCol w="2196245">
                  <a:extLst>
                    <a:ext uri="{9D8B030D-6E8A-4147-A177-3AD203B41FA5}">
                      <a16:colId xmlns:a16="http://schemas.microsoft.com/office/drawing/2014/main" val="20006"/>
                    </a:ext>
                  </a:extLst>
                </a:gridCol>
              </a:tblGrid>
              <a:tr h="177359">
                <a:tc gridSpan="2">
                  <a:txBody>
                    <a:bodyPr/>
                    <a:lstStyle/>
                    <a:p>
                      <a:pPr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pPr algn="l" fontAlgn="ctr"/>
                      <a:endPar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val="10000"/>
                  </a:ext>
                </a:extLst>
              </a:tr>
              <a:tr h="144000">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a:solidFill>
                            <a:srgbClr val="000000"/>
                          </a:solidFill>
                          <a:effectLst/>
                          <a:latin typeface="ＭＳ ゴシック" panose="020B0609070205080204" pitchFamily="49" charset="-128"/>
                          <a:ea typeface="ＭＳ ゴシック" panose="020B0609070205080204" pitchFamily="49" charset="-128"/>
                        </a:rPr>
                        <a:t>PaO2/FiO2(mmHg)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300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200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凝固機能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血小板数（</a:t>
                      </a:r>
                      <a:r>
                        <a:rPr lang="en-US" altLang="zh-CN" sz="800" b="0" i="0" u="none" strike="noStrike" dirty="0">
                          <a:solidFill>
                            <a:srgbClr val="000000"/>
                          </a:solidFill>
                          <a:effectLst/>
                          <a:latin typeface="ＭＳ ゴシック" panose="020B0609070205080204" pitchFamily="49" charset="-128"/>
                          <a:ea typeface="ＭＳ ゴシック" panose="020B0609070205080204" pitchFamily="49" charset="-128"/>
                        </a:rPr>
                        <a:t>×103/mm2</a:t>
                      </a: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肝機能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ビリルビン値（</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mg/dL</a:t>
                      </a: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2.0-5.9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6.0-11.9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558">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循環機能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血圧低下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なし</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平均動脈圧＜</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70mmHg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あるいはドブタミン投与</a:t>
                      </a:r>
                      <a:b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（投与量は問わない）</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38734">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中枢神経機能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dirty="0">
                          <a:solidFill>
                            <a:srgbClr val="000000"/>
                          </a:solidFill>
                          <a:effectLst/>
                          <a:latin typeface="ＭＳ ゴシック" panose="020B0609070205080204" pitchFamily="49" charset="-128"/>
                          <a:ea typeface="ＭＳ ゴシック" panose="020B0609070205080204" pitchFamily="49" charset="-128"/>
                        </a:rPr>
                        <a:t>Glasgow Coma Scale</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15</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13-14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0146">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腎機能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クレアチニン値（</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mg/</a:t>
                      </a:r>
                      <a:r>
                        <a:rPr lang="en-US" altLang="ja-JP" sz="800" b="0" i="0" u="none" strike="noStrike" dirty="0" err="1">
                          <a:solidFill>
                            <a:srgbClr val="000000"/>
                          </a:solidFill>
                          <a:effectLst/>
                          <a:latin typeface="ＭＳ ゴシック" panose="020B0609070205080204" pitchFamily="49" charset="-128"/>
                          <a:ea typeface="ＭＳ ゴシック" panose="020B0609070205080204" pitchFamily="49" charset="-128"/>
                        </a:rPr>
                        <a:t>dL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2.0-3.4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3.5-4.9</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8" name="正方形/長方形 17"/>
          <p:cNvSpPr/>
          <p:nvPr/>
        </p:nvSpPr>
        <p:spPr>
          <a:xfrm>
            <a:off x="299247" y="794649"/>
            <a:ext cx="5601072"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専門の研修を受けた看護師の配置要件の見直し</a:t>
            </a:r>
          </a:p>
        </p:txBody>
      </p:sp>
      <p:sp>
        <p:nvSpPr>
          <p:cNvPr id="33" name="正方形/長方形 32"/>
          <p:cNvSpPr/>
          <p:nvPr/>
        </p:nvSpPr>
        <p:spPr>
          <a:xfrm>
            <a:off x="293050" y="3857768"/>
            <a:ext cx="4812566"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生理学的スコアの測定に係る要件の見直し</a:t>
            </a:r>
          </a:p>
        </p:txBody>
      </p:sp>
      <p:sp>
        <p:nvSpPr>
          <p:cNvPr id="34" name="正方形/長方形 33"/>
          <p:cNvSpPr/>
          <p:nvPr/>
        </p:nvSpPr>
        <p:spPr>
          <a:xfrm>
            <a:off x="5221464" y="1761209"/>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Rectangle 2">
            <a:extLst>
              <a:ext uri="{FF2B5EF4-FFF2-40B4-BE49-F238E27FC236}">
                <a16:creationId xmlns:a16="http://schemas.microsoft.com/office/drawing/2014/main" id="{9D347DC3-411F-4076-A0AC-EFF6D3225405}"/>
              </a:ext>
            </a:extLst>
          </p:cNvPr>
          <p:cNvSpPr>
            <a:spLocks noChangeArrowheads="1"/>
          </p:cNvSpPr>
          <p:nvPr/>
        </p:nvSpPr>
        <p:spPr bwMode="auto">
          <a:xfrm>
            <a:off x="101147" y="17793"/>
            <a:ext cx="9687066" cy="392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7" name="Rectangle 36">
            <a:extLst>
              <a:ext uri="{FF2B5EF4-FFF2-40B4-BE49-F238E27FC236}">
                <a16:creationId xmlns:a16="http://schemas.microsoft.com/office/drawing/2014/main" id="{CA86C451-2093-45D4-BA62-6F89CD37B1EF}"/>
              </a:ext>
            </a:extLst>
          </p:cNvPr>
          <p:cNvSpPr>
            <a:spLocks noChangeArrowheads="1"/>
          </p:cNvSpPr>
          <p:nvPr/>
        </p:nvSpPr>
        <p:spPr bwMode="auto">
          <a:xfrm>
            <a:off x="101147" y="436267"/>
            <a:ext cx="4273633" cy="35838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（８）特定集中治療室管理料の見直し</a:t>
            </a:r>
          </a:p>
        </p:txBody>
      </p:sp>
      <p:pic>
        <p:nvPicPr>
          <p:cNvPr id="23" name="図 22">
            <a:extLst>
              <a:ext uri="{FF2B5EF4-FFF2-40B4-BE49-F238E27FC236}">
                <a16:creationId xmlns:a16="http://schemas.microsoft.com/office/drawing/2014/main" id="{04127EA7-1924-4B8C-916B-11307CEC4B7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93160" y="529253"/>
            <a:ext cx="695859" cy="672600"/>
          </a:xfrm>
          <a:prstGeom prst="rect">
            <a:avLst/>
          </a:prstGeom>
        </p:spPr>
      </p:pic>
      <p:sp>
        <p:nvSpPr>
          <p:cNvPr id="24" name="スライド番号プレースホルダー 2">
            <a:extLst>
              <a:ext uri="{FF2B5EF4-FFF2-40B4-BE49-F238E27FC236}">
                <a16:creationId xmlns:a16="http://schemas.microsoft.com/office/drawing/2014/main" id="{CD97D202-39B6-4533-81BB-E8CCFBC44E9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C4718D11-91E5-43ED-8A19-81963E8C4255}"/>
              </a:ext>
            </a:extLst>
          </p:cNvPr>
          <p:cNvSpPr txBox="1"/>
          <p:nvPr/>
        </p:nvSpPr>
        <p:spPr>
          <a:xfrm>
            <a:off x="7647648" y="2125903"/>
            <a:ext cx="1944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778-779</a:t>
            </a:r>
          </a:p>
        </p:txBody>
      </p:sp>
    </p:spTree>
    <p:extLst>
      <p:ext uri="{BB962C8B-B14F-4D97-AF65-F5344CB8AC3E}">
        <p14:creationId xmlns:p14="http://schemas.microsoft.com/office/powerpoint/2010/main" val="1758759029"/>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56757" y="962290"/>
            <a:ext cx="9622972" cy="207252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心停止後臓器提供では業務が多岐にわたることから、同種死体腎移植術について、移植臓器提供加算として、実態に見合った評価の見直しを行う。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また、同種死体膵移植術及び同種死体膵腎移植術においても移植臓器提供加算を新設する。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同種死体膵移植術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同種死体膵腎移植術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についても同様。</a:t>
            </a: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56758" y="3198305"/>
            <a:ext cx="9622972" cy="198176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ナーや家族の意向に沿った臓器提供を更に円滑に進めていくため、臓器提供時の臓器提供施設や担当医の負担を踏まえ、脳死臓器提供管理料について評価を見直す。また、当該管理料においてコーディネートの評価を明確化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脳死臓器提供管理料の所定点数には、臓器の移植に関する法律に規定する脳死判定並びに判定後の脳死した者の身体への処置、検査、医学的管理、看護、</a:t>
            </a:r>
            <a:r>
              <a:rPr kumimoji="1" lang="ja-JP" altLang="en-US" sz="110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院内の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コーディネート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、薬剤及び材料の使用、採取対象臓器の評価及び脳死した者の身体から臓器を採取する際の術中全身管理に係る費用等が含まれる。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316666" y="3085288"/>
            <a:ext cx="3223474"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脳死臓器提供管理料の見直し</a:t>
            </a:r>
          </a:p>
        </p:txBody>
      </p:sp>
      <p:sp>
        <p:nvSpPr>
          <p:cNvPr id="14" name="正方形/長方形 13"/>
          <p:cNvSpPr/>
          <p:nvPr/>
        </p:nvSpPr>
        <p:spPr>
          <a:xfrm>
            <a:off x="316666" y="841988"/>
            <a:ext cx="4002787" cy="28447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心停止後臓器提供に係る評価の見直し</a:t>
            </a:r>
          </a:p>
        </p:txBody>
      </p:sp>
      <p:graphicFrame>
        <p:nvGraphicFramePr>
          <p:cNvPr id="28" name="表 27"/>
          <p:cNvGraphicFramePr>
            <a:graphicFrameLocks noGrp="1"/>
          </p:cNvGraphicFramePr>
          <p:nvPr/>
        </p:nvGraphicFramePr>
        <p:xfrm>
          <a:off x="488504" y="1844824"/>
          <a:ext cx="4707573" cy="914400"/>
        </p:xfrm>
        <a:graphic>
          <a:graphicData uri="http://schemas.openxmlformats.org/drawingml/2006/table">
            <a:tbl>
              <a:tblPr firstRow="1" bandRow="1">
                <a:tableStyleId>{7DF18680-E054-41AD-8BC1-D1AEF772440D}</a:tableStyleId>
              </a:tblPr>
              <a:tblGrid>
                <a:gridCol w="3811905">
                  <a:extLst>
                    <a:ext uri="{9D8B030D-6E8A-4147-A177-3AD203B41FA5}">
                      <a16:colId xmlns:a16="http://schemas.microsoft.com/office/drawing/2014/main" val="20000"/>
                    </a:ext>
                  </a:extLst>
                </a:gridCol>
                <a:gridCol w="895668">
                  <a:extLst>
                    <a:ext uri="{9D8B030D-6E8A-4147-A177-3AD203B41FA5}">
                      <a16:colId xmlns:a16="http://schemas.microsoft.com/office/drawing/2014/main" val="3651761380"/>
                    </a:ext>
                  </a:extLst>
                </a:gridCol>
              </a:tblGrid>
              <a:tr h="240104">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同種死体腎移植術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移植腎の提供のために要する費用としての加算</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40,000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6602563" y="1844824"/>
          <a:ext cx="2814933" cy="921516"/>
        </p:xfrm>
        <a:graphic>
          <a:graphicData uri="http://schemas.openxmlformats.org/drawingml/2006/table">
            <a:tbl>
              <a:tblPr firstRow="1" bandRow="1">
                <a:tableStyleId>{21E4AEA4-8DFA-4A89-87EB-49C32662AFE0}</a:tableStyleId>
              </a:tblPr>
              <a:tblGrid>
                <a:gridCol w="1917678">
                  <a:extLst>
                    <a:ext uri="{9D8B030D-6E8A-4147-A177-3AD203B41FA5}">
                      <a16:colId xmlns:a16="http://schemas.microsoft.com/office/drawing/2014/main" val="20000"/>
                    </a:ext>
                  </a:extLst>
                </a:gridCol>
                <a:gridCol w="897255">
                  <a:extLst>
                    <a:ext uri="{9D8B030D-6E8A-4147-A177-3AD203B41FA5}">
                      <a16:colId xmlns:a16="http://schemas.microsoft.com/office/drawing/2014/main" val="3651761380"/>
                    </a:ext>
                  </a:extLst>
                </a:gridCol>
              </a:tblGrid>
              <a:tr h="307172">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同種死体腎移植術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移植臓器提供加算</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55,000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5" name="表 14"/>
          <p:cNvGraphicFramePr>
            <a:graphicFrameLocks noGrp="1"/>
          </p:cNvGraphicFramePr>
          <p:nvPr/>
        </p:nvGraphicFramePr>
        <p:xfrm>
          <a:off x="560512" y="3877376"/>
          <a:ext cx="3823070" cy="609600"/>
        </p:xfrm>
        <a:graphic>
          <a:graphicData uri="http://schemas.openxmlformats.org/drawingml/2006/table">
            <a:tbl>
              <a:tblPr firstRow="1" bandRow="1">
                <a:tableStyleId>{7DF18680-E054-41AD-8BC1-D1AEF772440D}</a:tableStyleId>
              </a:tblPr>
              <a:tblGrid>
                <a:gridCol w="2646579">
                  <a:extLst>
                    <a:ext uri="{9D8B030D-6E8A-4147-A177-3AD203B41FA5}">
                      <a16:colId xmlns:a16="http://schemas.microsoft.com/office/drawing/2014/main" val="20000"/>
                    </a:ext>
                  </a:extLst>
                </a:gridCol>
                <a:gridCol w="1176491">
                  <a:extLst>
                    <a:ext uri="{9D8B030D-6E8A-4147-A177-3AD203B41FA5}">
                      <a16:colId xmlns:a16="http://schemas.microsoft.com/office/drawing/2014/main" val="3651761380"/>
                    </a:ext>
                  </a:extLst>
                </a:gridCol>
              </a:tblGrid>
              <a:tr h="240104">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40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TW" altLang="en-US" sz="1400" baseline="0" dirty="0">
                          <a:latin typeface="ＭＳ Ｐゴシック" panose="020B0600070205080204" pitchFamily="50" charset="-128"/>
                          <a:ea typeface="ＭＳ Ｐゴシック" panose="020B0600070205080204" pitchFamily="50" charset="-128"/>
                        </a:rPr>
                        <a:t>脳死臓器提供管理料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20,000</a:t>
                      </a:r>
                      <a:r>
                        <a:rPr kumimoji="1" lang="ja-JP" altLang="en-US" sz="1400" baseline="0" dirty="0">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bl>
          </a:graphicData>
        </a:graphic>
      </p:graphicFrame>
      <p:graphicFrame>
        <p:nvGraphicFramePr>
          <p:cNvPr id="16" name="表 15"/>
          <p:cNvGraphicFramePr>
            <a:graphicFrameLocks noGrp="1"/>
          </p:cNvGraphicFramePr>
          <p:nvPr/>
        </p:nvGraphicFramePr>
        <p:xfrm>
          <a:off x="5842620" y="3882425"/>
          <a:ext cx="3574876" cy="614344"/>
        </p:xfrm>
        <a:graphic>
          <a:graphicData uri="http://schemas.openxmlformats.org/drawingml/2006/table">
            <a:tbl>
              <a:tblPr firstRow="1" bandRow="1">
                <a:tableStyleId>{21E4AEA4-8DFA-4A89-87EB-49C32662AFE0}</a:tableStyleId>
              </a:tblPr>
              <a:tblGrid>
                <a:gridCol w="2473415">
                  <a:extLst>
                    <a:ext uri="{9D8B030D-6E8A-4147-A177-3AD203B41FA5}">
                      <a16:colId xmlns:a16="http://schemas.microsoft.com/office/drawing/2014/main" val="20000"/>
                    </a:ext>
                  </a:extLst>
                </a:gridCol>
                <a:gridCol w="1101461">
                  <a:extLst>
                    <a:ext uri="{9D8B030D-6E8A-4147-A177-3AD203B41FA5}">
                      <a16:colId xmlns:a16="http://schemas.microsoft.com/office/drawing/2014/main" val="3651761380"/>
                    </a:ext>
                  </a:extLst>
                </a:gridCol>
              </a:tblGrid>
              <a:tr h="307172">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30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ja-JP" sz="1400" kern="1200" dirty="0">
                          <a:solidFill>
                            <a:schemeClr val="dk1"/>
                          </a:solidFill>
                          <a:effectLst/>
                          <a:latin typeface="ＭＳ Ｐゴシック" panose="020B0600070205080204" pitchFamily="50" charset="-128"/>
                          <a:ea typeface="ＭＳ Ｐゴシック" panose="020B0600070205080204" pitchFamily="50" charset="-128"/>
                          <a:cs typeface="+mn-cs"/>
                        </a:rPr>
                        <a:t>脳死臓器提供管理料</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40,000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bl>
          </a:graphicData>
        </a:graphic>
      </p:graphicFrame>
      <p:sp>
        <p:nvSpPr>
          <p:cNvPr id="17" name="右矢印 16"/>
          <p:cNvSpPr/>
          <p:nvPr/>
        </p:nvSpPr>
        <p:spPr>
          <a:xfrm>
            <a:off x="4959919" y="3996256"/>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右矢印 19"/>
          <p:cNvSpPr/>
          <p:nvPr/>
        </p:nvSpPr>
        <p:spPr>
          <a:xfrm>
            <a:off x="5722759" y="2120167"/>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141514" y="5422810"/>
            <a:ext cx="9622972" cy="13931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同種死体膵島移植術：</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56,490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免疫抑制剤</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（ミコフェノール酸モフェチル及びエベロリムス）の</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血中濃度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測定に対する加算：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HLA</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抗体検査加算</a:t>
            </a:r>
            <a:r>
              <a:rPr kumimoji="1" lang="en-US" altLang="ja-JP" sz="16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316666" y="5231533"/>
            <a:ext cx="5284406"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その他移植医療の充実に資する技術の保険適用</a:t>
            </a:r>
            <a:r>
              <a:rPr kumimoji="1" lang="en-US" altLang="ja-JP"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16666" y="6308131"/>
            <a:ext cx="9198065" cy="507831"/>
          </a:xfrm>
          <a:prstGeom prst="rect">
            <a:avLst/>
          </a:prstGeom>
        </p:spPr>
        <p:txBody>
          <a:bodyPr wrap="square">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医療技術評価分科会に対して関連学会等から提案のあった技術。</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同種心移植術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同種心肺移植術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生体部分肝移植術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同種死体肝移植術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同種死体膵腎移植術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同種死体膵島移植術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生体部分小腸移植術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同種死体小腸移植術</a:t>
            </a:r>
            <a:r>
              <a:rPr kumimoji="1" lang="ja-JP" altLang="en-US" sz="9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同種死体腎移植術</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a:t>
            </a:r>
            <a:r>
              <a:rPr kumimoji="1" lang="zh-TW" altLang="en-US" sz="900" b="0" i="0" u="none" strike="noStrike" kern="1200" cap="none" spc="0" normalizeH="0" baseline="0" noProof="0" dirty="0">
                <a:ln>
                  <a:noFill/>
                </a:ln>
                <a:solidFill>
                  <a:prstClr val="black"/>
                </a:solidFill>
                <a:effectLst/>
                <a:uLnTx/>
                <a:uFillTx/>
                <a:latin typeface="Calibri"/>
                <a:ea typeface="新細明體" panose="02020500000000000000" pitchFamily="18" charset="-120"/>
                <a:cs typeface="+mn-cs"/>
              </a:rPr>
              <a:t>生体腎移植術</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における加算として新設。</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0FAC0E36-3C6B-4091-9E0B-3C60739A032A}"/>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9" name="Rectangle 36">
            <a:extLst>
              <a:ext uri="{FF2B5EF4-FFF2-40B4-BE49-F238E27FC236}">
                <a16:creationId xmlns:a16="http://schemas.microsoft.com/office/drawing/2014/main" id="{9D4EE39E-F35D-4A90-AC5C-003E2AB046A0}"/>
              </a:ext>
            </a:extLst>
          </p:cNvPr>
          <p:cNvSpPr>
            <a:spLocks noChangeArrowheads="1"/>
          </p:cNvSpPr>
          <p:nvPr/>
        </p:nvSpPr>
        <p:spPr bwMode="auto">
          <a:xfrm>
            <a:off x="101147" y="457476"/>
            <a:ext cx="839299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（９）臓器提供施設や担当医の負担を踏まえた臓器提供に係る評価の見直し</a:t>
            </a:r>
          </a:p>
        </p:txBody>
      </p:sp>
      <p:sp>
        <p:nvSpPr>
          <p:cNvPr id="24" name="スライド番号プレースホルダー 2">
            <a:extLst>
              <a:ext uri="{FF2B5EF4-FFF2-40B4-BE49-F238E27FC236}">
                <a16:creationId xmlns:a16="http://schemas.microsoft.com/office/drawing/2014/main" id="{065B7ABD-97F1-4FFF-BBBF-3C7887C7828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04FEE272-34D2-4971-93EB-620644593EAF}"/>
              </a:ext>
            </a:extLst>
          </p:cNvPr>
          <p:cNvSpPr txBox="1"/>
          <p:nvPr/>
        </p:nvSpPr>
        <p:spPr>
          <a:xfrm>
            <a:off x="4390574" y="840918"/>
            <a:ext cx="20162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580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583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619</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622</a:t>
            </a:r>
          </a:p>
        </p:txBody>
      </p:sp>
      <p:sp>
        <p:nvSpPr>
          <p:cNvPr id="27" name="テキスト ボックス 26">
            <a:extLst>
              <a:ext uri="{FF2B5EF4-FFF2-40B4-BE49-F238E27FC236}">
                <a16:creationId xmlns:a16="http://schemas.microsoft.com/office/drawing/2014/main" id="{D5912142-34F6-4218-9BD4-3994885EF496}"/>
              </a:ext>
            </a:extLst>
          </p:cNvPr>
          <p:cNvSpPr txBox="1"/>
          <p:nvPr/>
        </p:nvSpPr>
        <p:spPr>
          <a:xfrm>
            <a:off x="3700048" y="3135081"/>
            <a:ext cx="12896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587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624</a:t>
            </a:r>
          </a:p>
        </p:txBody>
      </p:sp>
    </p:spTree>
    <p:extLst>
      <p:ext uri="{BB962C8B-B14F-4D97-AF65-F5344CB8AC3E}">
        <p14:creationId xmlns:p14="http://schemas.microsoft.com/office/powerpoint/2010/main" val="305744314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より多くの医療機関で質の高い入退院支援を行うことができるよう、入退院支援加算３について、入退院支援部門の看護師の配置要件を見直す。</a:t>
            </a:r>
            <a:endPar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846208"/>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209518"/>
            <a:ext cx="4371398" cy="14471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入退院支援部門に以下のいずれかを配置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入退院支援及び５年以上の新生児集中治療に係る業務の経験を有する専従の看護師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入退院支援及び５年以上の新生児集中治療に係る業務の経験を有する専任の看護師　及び　専従の社会福祉士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644487"/>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794649"/>
            <a:ext cx="4492208"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入退院支援加算３の配置要件の見直し</a:t>
            </a:r>
          </a:p>
        </p:txBody>
      </p:sp>
      <p:sp>
        <p:nvSpPr>
          <p:cNvPr id="34" name="正方形/長方形 33"/>
          <p:cNvSpPr/>
          <p:nvPr/>
        </p:nvSpPr>
        <p:spPr>
          <a:xfrm>
            <a:off x="5221464" y="1844824"/>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5220965" y="2209518"/>
            <a:ext cx="4371398" cy="14471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入退院支援部門に以下のいずれかを配置</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小児患者の在宅移行に係る適切な研修を修了</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の看護師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入退院支援及び５年以上の新生児集中治療に係る業務の経験を有する専任の看護師　及び　専従の社会福祉士</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188119" y="4039623"/>
            <a:ext cx="9529762" cy="255772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入退院支援加算及び入院時支援加算について、入退院支援部門の職員を非常勤職員でも可能とする。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1400794" y="5219375"/>
            <a:ext cx="7152606" cy="126312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入退院支援加算、入院時支援加算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（入退院支援部門について）当該専従の看護師（社会福祉士）については、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週３日以上常態として勤務しており、かつ、所定労働時間が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時間以上の勤務を行っている専従の非常勤看護師</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（社会福祉士）（入退院支援及び地域連携業務に関する十分な経験を有する者に限る。）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を２名以上組み合わせる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ことにより、常勤看護師（社会福祉士）と同じ時間帯にこれらの非常勤看護師（社会福祉士）が配置されている場合には、基準を満たしているとみなすことができる。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299246" y="3853232"/>
            <a:ext cx="4725761"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入退院支援部門の職員の常勤要件緩和</a:t>
            </a:r>
          </a:p>
        </p:txBody>
      </p:sp>
      <p:sp>
        <p:nvSpPr>
          <p:cNvPr id="32" name="正方形/長方形 31"/>
          <p:cNvSpPr/>
          <p:nvPr/>
        </p:nvSpPr>
        <p:spPr>
          <a:xfrm>
            <a:off x="1401791" y="4866078"/>
            <a:ext cx="7150973"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37" name="Picture 8" descr="カウンセリングのイラスト（女性医師）">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52071" y="1928127"/>
            <a:ext cx="626973" cy="626973"/>
          </a:xfrm>
          <a:prstGeom prst="rect">
            <a:avLst/>
          </a:prstGeom>
          <a:noFill/>
          <a:extLst>
            <a:ext uri="{909E8E84-426E-40DD-AFC4-6F175D3DCCD1}">
              <a14:hiddenFill xmlns:a14="http://schemas.microsoft.com/office/drawing/2010/main">
                <a:solidFill>
                  <a:srgbClr val="FFFFFF"/>
                </a:solidFill>
              </a14:hiddenFill>
            </a:ext>
          </a:extLst>
        </p:spPr>
      </p:pic>
      <p:pic>
        <p:nvPicPr>
          <p:cNvPr id="19" name="図 18"/>
          <p:cNvPicPr>
            <a:picLocks noChangeAspect="1"/>
          </p:cNvPicPr>
          <p:nvPr/>
        </p:nvPicPr>
        <p:blipFill>
          <a:blip r:embed="rId4"/>
          <a:stretch>
            <a:fillRect/>
          </a:stretch>
        </p:blipFill>
        <p:spPr>
          <a:xfrm>
            <a:off x="8791575" y="2280756"/>
            <a:ext cx="566033" cy="548688"/>
          </a:xfrm>
          <a:prstGeom prst="rect">
            <a:avLst/>
          </a:prstGeom>
        </p:spPr>
      </p:pic>
      <p:sp>
        <p:nvSpPr>
          <p:cNvPr id="24" name="Rectangle 2">
            <a:extLst>
              <a:ext uri="{FF2B5EF4-FFF2-40B4-BE49-F238E27FC236}">
                <a16:creationId xmlns:a16="http://schemas.microsoft.com/office/drawing/2014/main" id="{4264D440-DD09-45F9-A442-233C2B98131F}"/>
              </a:ext>
            </a:extLst>
          </p:cNvPr>
          <p:cNvSpPr>
            <a:spLocks noChangeArrowheads="1"/>
          </p:cNvSpPr>
          <p:nvPr/>
        </p:nvSpPr>
        <p:spPr bwMode="auto">
          <a:xfrm>
            <a:off x="101147" y="17793"/>
            <a:ext cx="9687066" cy="3834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6" name="Rectangle 36">
            <a:extLst>
              <a:ext uri="{FF2B5EF4-FFF2-40B4-BE49-F238E27FC236}">
                <a16:creationId xmlns:a16="http://schemas.microsoft.com/office/drawing/2014/main" id="{C79B63B5-79AC-4B06-B957-C53F4A5A4B83}"/>
              </a:ext>
            </a:extLst>
          </p:cNvPr>
          <p:cNvSpPr>
            <a:spLocks noChangeArrowheads="1"/>
          </p:cNvSpPr>
          <p:nvPr/>
        </p:nvSpPr>
        <p:spPr bwMode="auto">
          <a:xfrm>
            <a:off x="103302" y="411207"/>
            <a:ext cx="492170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（１０）入退院支援に係る人員配置の見直し</a:t>
            </a:r>
          </a:p>
        </p:txBody>
      </p:sp>
      <p:sp>
        <p:nvSpPr>
          <p:cNvPr id="28" name="スライド番号プレースホルダー 2">
            <a:extLst>
              <a:ext uri="{FF2B5EF4-FFF2-40B4-BE49-F238E27FC236}">
                <a16:creationId xmlns:a16="http://schemas.microsoft.com/office/drawing/2014/main" id="{8BEB2048-BC19-42D1-A22F-492E7C8B1FF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EF5DC3B9-0916-488B-8E47-6BBFC59F3F70}"/>
              </a:ext>
            </a:extLst>
          </p:cNvPr>
          <p:cNvSpPr txBox="1"/>
          <p:nvPr/>
        </p:nvSpPr>
        <p:spPr>
          <a:xfrm>
            <a:off x="5258590" y="476717"/>
            <a:ext cx="222962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99-100</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689-690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768-769</a:t>
            </a:r>
          </a:p>
        </p:txBody>
      </p:sp>
    </p:spTree>
    <p:extLst>
      <p:ext uri="{BB962C8B-B14F-4D97-AF65-F5344CB8AC3E}">
        <p14:creationId xmlns:p14="http://schemas.microsoft.com/office/powerpoint/2010/main" val="36404378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99593739-C937-42FB-8A6C-C6818385109F}"/>
              </a:ext>
            </a:extLst>
          </p:cNvPr>
          <p:cNvSpPr/>
          <p:nvPr/>
        </p:nvSpPr>
        <p:spPr>
          <a:xfrm>
            <a:off x="522722" y="260648"/>
            <a:ext cx="8860556" cy="4968552"/>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新しい評価体系が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の診療報酬改定で導入されたばかりで、医療機関は自院の将来像を描いて改革をしているところである。改定のたびに入院基本料の要件を改変するのではなく、中長期的な方向性を踏まえた議論を行う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30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域医療構想の推進において、知事の権限強化による強制的な機能分化は現場に混乱を招き、医療提供体制を崩壊させかねない。知事の権限のあり方を検討する前に、公立病院のあり方について検討し、その地域にふさわしい病床数に調整していくことが重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急激な制度変更による医療費の抑制政策は、後期高齢者医療制度導入の時のように国民の理解を得られず、</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月の参議院議員選挙で国民から与党は厳しい審判を突きつけられることになりかねない。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医療政策は財政主導で行うのではなく、社会保障が社会の安定に寄与していることを念頭に置いて実行すべき。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CAC4DEA7-D100-4720-9927-A1AB42B55C2D}"/>
              </a:ext>
            </a:extLst>
          </p:cNvPr>
          <p:cNvSpPr txBox="1"/>
          <p:nvPr/>
        </p:nvSpPr>
        <p:spPr>
          <a:xfrm>
            <a:off x="632520" y="323364"/>
            <a:ext cx="5760640"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急性期病床の次期診療報酬改定での更なる要件厳格化</a:t>
            </a:r>
          </a:p>
        </p:txBody>
      </p:sp>
      <p:sp>
        <p:nvSpPr>
          <p:cNvPr id="7" name="テキスト ボックス 6">
            <a:extLst>
              <a:ext uri="{FF2B5EF4-FFF2-40B4-BE49-F238E27FC236}">
                <a16:creationId xmlns:a16="http://schemas.microsoft.com/office/drawing/2014/main" id="{0A6B98DE-1239-4B8C-93A1-4E6591BD4831}"/>
              </a:ext>
            </a:extLst>
          </p:cNvPr>
          <p:cNvSpPr txBox="1"/>
          <p:nvPr/>
        </p:nvSpPr>
        <p:spPr>
          <a:xfrm>
            <a:off x="632520" y="1691516"/>
            <a:ext cx="734481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民間医療機関に対する他の病床機能への転換命令に係る権限等の付与</a:t>
            </a:r>
          </a:p>
        </p:txBody>
      </p:sp>
      <p:sp>
        <p:nvSpPr>
          <p:cNvPr id="8" name="テキスト ボックス 7">
            <a:extLst>
              <a:ext uri="{FF2B5EF4-FFF2-40B4-BE49-F238E27FC236}">
                <a16:creationId xmlns:a16="http://schemas.microsoft.com/office/drawing/2014/main" id="{BC936703-FB8B-458B-AA98-4876D54FC148}"/>
              </a:ext>
            </a:extLst>
          </p:cNvPr>
          <p:cNvSpPr txBox="1"/>
          <p:nvPr/>
        </p:nvSpPr>
        <p:spPr>
          <a:xfrm>
            <a:off x="632520" y="3307050"/>
            <a:ext cx="122413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まとめ</a:t>
            </a:r>
          </a:p>
        </p:txBody>
      </p:sp>
      <p:pic>
        <p:nvPicPr>
          <p:cNvPr id="11" name="図 10">
            <a:extLst>
              <a:ext uri="{FF2B5EF4-FFF2-40B4-BE49-F238E27FC236}">
                <a16:creationId xmlns:a16="http://schemas.microsoft.com/office/drawing/2014/main" id="{276C53B2-5095-43C8-AADF-8FFC7959B12E}"/>
              </a:ext>
            </a:extLst>
          </p:cNvPr>
          <p:cNvPicPr>
            <a:picLocks noChangeAspect="1"/>
          </p:cNvPicPr>
          <p:nvPr/>
        </p:nvPicPr>
        <p:blipFill>
          <a:blip r:embed="rId2"/>
          <a:stretch>
            <a:fillRect/>
          </a:stretch>
        </p:blipFill>
        <p:spPr>
          <a:xfrm>
            <a:off x="5529064" y="4968381"/>
            <a:ext cx="3002280" cy="1767840"/>
          </a:xfrm>
          <a:prstGeom prst="rect">
            <a:avLst/>
          </a:prstGeom>
        </p:spPr>
      </p:pic>
      <p:sp>
        <p:nvSpPr>
          <p:cNvPr id="9" name="スライド番号プレースホルダー 2">
            <a:extLst>
              <a:ext uri="{FF2B5EF4-FFF2-40B4-BE49-F238E27FC236}">
                <a16:creationId xmlns:a16="http://schemas.microsoft.com/office/drawing/2014/main" id="{D08C8932-A4EE-40E2-BA8A-AD696B8DCC1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19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1111549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5489" y="4618226"/>
            <a:ext cx="4672392" cy="19791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の医療機関において、一般病棟入院基本料（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急性期一般入院料１～６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特定機能病院入院基本料</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（一般病棟７対１に限る）について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日時点において現に一般病棟入院基本料（急性期一般入院料１～６に限る）又は特定機能病院入院基本料（一般病棟７対１に限る）を届け出ているものについては、令和２年９月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5097016" y="4462094"/>
            <a:ext cx="206146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の要件化</a:t>
            </a:r>
          </a:p>
        </p:txBody>
      </p:sp>
      <p:sp>
        <p:nvSpPr>
          <p:cNvPr id="14" name="正方形/長方形 13"/>
          <p:cNvSpPr/>
          <p:nvPr/>
        </p:nvSpPr>
        <p:spPr>
          <a:xfrm>
            <a:off x="188119" y="1007352"/>
            <a:ext cx="9529762" cy="3348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患者の状態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介助の実施</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」に分けた評価とし、「評価の手引き」により求めている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「根拠となる記録」を不要とする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849225"/>
            <a:ext cx="2853553"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23" name="正方形/長方形 22"/>
          <p:cNvSpPr/>
          <p:nvPr/>
        </p:nvSpPr>
        <p:spPr>
          <a:xfrm>
            <a:off x="4929137" y="6606950"/>
            <a:ext cx="4788744" cy="2332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B</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項目及び院外研修の見直しについて、特定集中治療室用・ハイケアユニット用の必要度についても同様。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68534" y="5851876"/>
            <a:ext cx="4784466" cy="933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重症度、医療・看護必要度の院内研修の指導者に係る要件について、「所定の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（院外）研修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を修了したものが行う研修であることが望ましい」との記載を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08667" y="5695744"/>
            <a:ext cx="196286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院外研修の見直し</a:t>
            </a:r>
          </a:p>
        </p:txBody>
      </p:sp>
      <p:graphicFrame>
        <p:nvGraphicFramePr>
          <p:cNvPr id="13" name="表 12"/>
          <p:cNvGraphicFramePr>
            <a:graphicFrameLocks noGrp="1"/>
          </p:cNvGraphicFramePr>
          <p:nvPr/>
        </p:nvGraphicFramePr>
        <p:xfrm>
          <a:off x="596515" y="1724929"/>
          <a:ext cx="8712970" cy="2553748"/>
        </p:xfrm>
        <a:graphic>
          <a:graphicData uri="http://schemas.openxmlformats.org/drawingml/2006/table">
            <a:tbl>
              <a:tblPr firstRow="1" firstCol="1" bandRow="1"/>
              <a:tblGrid>
                <a:gridCol w="435653">
                  <a:extLst>
                    <a:ext uri="{9D8B030D-6E8A-4147-A177-3AD203B41FA5}">
                      <a16:colId xmlns:a16="http://schemas.microsoft.com/office/drawing/2014/main" val="3789353073"/>
                    </a:ext>
                  </a:extLst>
                </a:gridCol>
                <a:gridCol w="1234332">
                  <a:extLst>
                    <a:ext uri="{9D8B030D-6E8A-4147-A177-3AD203B41FA5}">
                      <a16:colId xmlns:a16="http://schemas.microsoft.com/office/drawing/2014/main" val="4152001423"/>
                    </a:ext>
                  </a:extLst>
                </a:gridCol>
                <a:gridCol w="871297">
                  <a:extLst>
                    <a:ext uri="{9D8B030D-6E8A-4147-A177-3AD203B41FA5}">
                      <a16:colId xmlns:a16="http://schemas.microsoft.com/office/drawing/2014/main" val="2002219669"/>
                    </a:ext>
                  </a:extLst>
                </a:gridCol>
                <a:gridCol w="1089126">
                  <a:extLst>
                    <a:ext uri="{9D8B030D-6E8A-4147-A177-3AD203B41FA5}">
                      <a16:colId xmlns:a16="http://schemas.microsoft.com/office/drawing/2014/main" val="1618396881"/>
                    </a:ext>
                  </a:extLst>
                </a:gridCol>
                <a:gridCol w="798689">
                  <a:extLst>
                    <a:ext uri="{9D8B030D-6E8A-4147-A177-3AD203B41FA5}">
                      <a16:colId xmlns:a16="http://schemas.microsoft.com/office/drawing/2014/main" val="1918129422"/>
                    </a:ext>
                  </a:extLst>
                </a:gridCol>
                <a:gridCol w="435643">
                  <a:extLst>
                    <a:ext uri="{9D8B030D-6E8A-4147-A177-3AD203B41FA5}">
                      <a16:colId xmlns:a16="http://schemas.microsoft.com/office/drawing/2014/main" val="3407742345"/>
                    </a:ext>
                  </a:extLst>
                </a:gridCol>
                <a:gridCol w="1089121">
                  <a:extLst>
                    <a:ext uri="{9D8B030D-6E8A-4147-A177-3AD203B41FA5}">
                      <a16:colId xmlns:a16="http://schemas.microsoft.com/office/drawing/2014/main" val="85894884"/>
                    </a:ext>
                  </a:extLst>
                </a:gridCol>
                <a:gridCol w="1016513">
                  <a:extLst>
                    <a:ext uri="{9D8B030D-6E8A-4147-A177-3AD203B41FA5}">
                      <a16:colId xmlns:a16="http://schemas.microsoft.com/office/drawing/2014/main" val="1208172235"/>
                    </a:ext>
                  </a:extLst>
                </a:gridCol>
                <a:gridCol w="435653">
                  <a:extLst>
                    <a:ext uri="{9D8B030D-6E8A-4147-A177-3AD203B41FA5}">
                      <a16:colId xmlns:a16="http://schemas.microsoft.com/office/drawing/2014/main" val="4232510833"/>
                    </a:ext>
                  </a:extLst>
                </a:gridCol>
                <a:gridCol w="1306943">
                  <a:extLst>
                    <a:ext uri="{9D8B030D-6E8A-4147-A177-3AD203B41FA5}">
                      <a16:colId xmlns:a16="http://schemas.microsoft.com/office/drawing/2014/main" val="2266311999"/>
                    </a:ext>
                  </a:extLst>
                </a:gridCol>
              </a:tblGrid>
              <a:tr h="203678">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Ｂ</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just">
                        <a:spcAft>
                          <a:spcPts val="0"/>
                        </a:spcAft>
                      </a:pPr>
                      <a:r>
                        <a:rPr lang="ja-JP" sz="1150" kern="100" dirty="0">
                          <a:effectLst/>
                          <a:latin typeface="+mn-ea"/>
                          <a:ea typeface="+mn-ea"/>
                        </a:rPr>
                        <a:t>患者の状態等</a:t>
                      </a:r>
                      <a:endParaRPr lang="ja-JP" sz="11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3">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患者の状態</a:t>
                      </a: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150" kern="100" dirty="0">
                          <a:effectLst/>
                          <a:latin typeface="+mn-ea"/>
                          <a:ea typeface="+mn-ea"/>
                          <a:cs typeface="Times New Roman" panose="02020603050405020304" pitchFamily="18" charset="0"/>
                        </a:rPr>
                        <a:t>介助の実施</a:t>
                      </a:r>
                      <a:endParaRPr lang="ja-JP" sz="1150" kern="100" dirty="0">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pPr algn="ctr">
                        <a:spcAft>
                          <a:spcPts val="0"/>
                        </a:spcAft>
                      </a:pPr>
                      <a:endParaRPr lang="ja-JP" sz="12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評価</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260905276"/>
                  </a:ext>
                </a:extLst>
              </a:tr>
              <a:tr h="203678">
                <a:tc vMerge="1">
                  <a:txBody>
                    <a:bodyPr/>
                    <a:lstStyle/>
                    <a:p>
                      <a:pPr algn="ctr">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just">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０点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１点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２点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０</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１</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6834031"/>
                  </a:ext>
                </a:extLst>
              </a:tr>
              <a:tr h="407355">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９</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寝返り</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何かにつかまればできる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できない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286836728"/>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10</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移乗</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703087291"/>
                  </a:ext>
                </a:extLst>
              </a:tr>
              <a:tr h="223426">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11</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口腔清潔</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rPr>
                        <a:t>要</a:t>
                      </a:r>
                      <a:r>
                        <a:rPr lang="ja-JP" sz="1050" b="1" u="sng" kern="100" dirty="0">
                          <a:solidFill>
                            <a:srgbClr val="0070C0"/>
                          </a:solidFill>
                          <a:effectLst/>
                          <a:latin typeface="+mn-ea"/>
                          <a:ea typeface="+mn-ea"/>
                        </a:rPr>
                        <a:t>介助</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5389611"/>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12</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食事摂取</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758633630"/>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13</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衣服の着脱</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26386624"/>
                  </a:ext>
                </a:extLst>
              </a:tr>
              <a:tr h="335139">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14</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診療・療養上の指示が通じる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はい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いいえ</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414405605"/>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15</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危険行動</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kern="100" dirty="0">
                          <a:effectLst/>
                          <a:latin typeface="+mn-ea"/>
                          <a:ea typeface="+mn-ea"/>
                        </a:rPr>
                        <a:t>な</a:t>
                      </a:r>
                      <a:r>
                        <a:rPr lang="ja-JP" sz="1050" kern="100" dirty="0">
                          <a:effectLst/>
                          <a:latin typeface="+mn-ea"/>
                          <a:ea typeface="+mn-ea"/>
                        </a:rPr>
                        <a:t>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ある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4898590"/>
                  </a:ext>
                </a:extLst>
              </a:tr>
              <a:tr h="324000">
                <a:tc grid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endParaRPr lang="ja-JP" sz="1200" kern="100" dirty="0">
                        <a:effectLst/>
                        <a:latin typeface="+mn-ea"/>
                        <a:ea typeface="+mn-ea"/>
                        <a:cs typeface="Times New Roman" panose="02020603050405020304" pitchFamily="18" charset="0"/>
                      </a:endParaRPr>
                    </a:p>
                    <a:p>
                      <a:pPr algn="just">
                        <a:spcAft>
                          <a:spcPts val="0"/>
                        </a:spcAft>
                      </a:pPr>
                      <a:r>
                        <a:rPr lang="en-US" sz="1200" kern="100" dirty="0">
                          <a:effectLst/>
                          <a:latin typeface="+mn-ea"/>
                          <a:ea typeface="+mn-ea"/>
                        </a:rPr>
                        <a:t> </a:t>
                      </a:r>
                      <a:endParaRPr lang="ja-JP" sz="1200" kern="100" dirty="0">
                        <a:effectLst/>
                        <a:latin typeface="+mn-ea"/>
                        <a:ea typeface="+mn-ea"/>
                        <a:cs typeface="Times New Roman" panose="02020603050405020304" pitchFamily="18" charset="0"/>
                      </a:endParaRPr>
                    </a:p>
                  </a:txBody>
                  <a:tcPr marL="68580" marR="68580" marT="0" marB="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spcAft>
                          <a:spcPts val="0"/>
                        </a:spcAft>
                      </a:pPr>
                      <a:r>
                        <a:rPr lang="ja-JP" sz="1150" b="1" kern="100" dirty="0">
                          <a:solidFill>
                            <a:schemeClr val="bg1"/>
                          </a:solidFill>
                          <a:effectLst/>
                          <a:latin typeface="+mn-ea"/>
                          <a:ea typeface="+mn-ea"/>
                        </a:rPr>
                        <a:t>Ｂ得点</a:t>
                      </a:r>
                      <a:r>
                        <a:rPr lang="ja-JP" altLang="en-US" sz="1150" b="1" kern="100" dirty="0">
                          <a:solidFill>
                            <a:schemeClr val="bg1"/>
                          </a:solidFill>
                          <a:effectLst/>
                          <a:latin typeface="+mn-ea"/>
                          <a:ea typeface="+mn-ea"/>
                        </a:rPr>
                        <a:t>　</a:t>
                      </a:r>
                      <a:r>
                        <a:rPr lang="en-US" altLang="ja-JP" sz="1150" b="1" kern="100" dirty="0">
                          <a:solidFill>
                            <a:schemeClr val="bg1"/>
                          </a:solidFill>
                          <a:effectLst/>
                          <a:latin typeface="+mn-ea"/>
                          <a:ea typeface="+mn-ea"/>
                        </a:rPr>
                        <a:t> </a:t>
                      </a:r>
                      <a:r>
                        <a:rPr lang="ja-JP" altLang="en-US" sz="1150" b="1" kern="100" dirty="0">
                          <a:solidFill>
                            <a:schemeClr val="bg1"/>
                          </a:solidFill>
                          <a:effectLst/>
                          <a:latin typeface="+mn-ea"/>
                          <a:ea typeface="+mn-ea"/>
                        </a:rPr>
                        <a:t>　 </a:t>
                      </a:r>
                      <a:r>
                        <a:rPr lang="ja-JP" altLang="en-US" sz="1150" b="1" kern="100" baseline="0" dirty="0">
                          <a:solidFill>
                            <a:schemeClr val="bg1"/>
                          </a:solidFill>
                          <a:effectLst/>
                          <a:latin typeface="+mn-ea"/>
                          <a:ea typeface="+mn-ea"/>
                        </a:rPr>
                        <a:t> </a:t>
                      </a:r>
                      <a:r>
                        <a:rPr lang="ja-JP" altLang="en-US" sz="1150" b="1" kern="100" dirty="0">
                          <a:solidFill>
                            <a:schemeClr val="bg1"/>
                          </a:solidFill>
                          <a:effectLst/>
                          <a:latin typeface="+mn-ea"/>
                          <a:ea typeface="+mn-ea"/>
                        </a:rPr>
                        <a:t>  　　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12335508"/>
                  </a:ext>
                </a:extLst>
              </a:tr>
            </a:tbl>
          </a:graphicData>
        </a:graphic>
      </p:graphicFrame>
      <p:sp>
        <p:nvSpPr>
          <p:cNvPr id="15" name="正方形/長方形 14"/>
          <p:cNvSpPr/>
          <p:nvPr/>
        </p:nvSpPr>
        <p:spPr>
          <a:xfrm>
            <a:off x="168534" y="4618226"/>
            <a:ext cx="4784466" cy="95893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Ａ項目（専門的な治療・処置のうち薬剤を使用するものに限る）及びＣ項目について、必要度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においても、</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レセプト電算処理システム用コードを用いた評価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08667" y="4462094"/>
            <a:ext cx="322077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17" name="Rectangle 2">
            <a:extLst>
              <a:ext uri="{FF2B5EF4-FFF2-40B4-BE49-F238E27FC236}">
                <a16:creationId xmlns:a16="http://schemas.microsoft.com/office/drawing/2014/main" id="{AA0A9733-5723-4B5B-98EB-CA052C48391E}"/>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9" name="Rectangle 36">
            <a:extLst>
              <a:ext uri="{FF2B5EF4-FFF2-40B4-BE49-F238E27FC236}">
                <a16:creationId xmlns:a16="http://schemas.microsoft.com/office/drawing/2014/main" id="{11C471C9-09FD-454E-8D3D-48CFF3D3CC5C}"/>
              </a:ext>
            </a:extLst>
          </p:cNvPr>
          <p:cNvSpPr>
            <a:spLocks noChangeArrowheads="1"/>
          </p:cNvSpPr>
          <p:nvPr/>
        </p:nvSpPr>
        <p:spPr bwMode="auto">
          <a:xfrm>
            <a:off x="92064" y="484231"/>
            <a:ext cx="630798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（１１）重症度、医療・看護必要度の測定に係る負担軽減</a:t>
            </a:r>
          </a:p>
        </p:txBody>
      </p:sp>
      <p:sp>
        <p:nvSpPr>
          <p:cNvPr id="20" name="スライド番号プレースホルダー 2">
            <a:extLst>
              <a:ext uri="{FF2B5EF4-FFF2-40B4-BE49-F238E27FC236}">
                <a16:creationId xmlns:a16="http://schemas.microsoft.com/office/drawing/2014/main" id="{B669D1D4-2056-4A0B-B4CE-714E599B006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FF7C44C7-794B-4FC3-B146-03B73AEE5E09}"/>
              </a:ext>
            </a:extLst>
          </p:cNvPr>
          <p:cNvSpPr txBox="1"/>
          <p:nvPr/>
        </p:nvSpPr>
        <p:spPr>
          <a:xfrm>
            <a:off x="3359983" y="897864"/>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
        <p:nvSpPr>
          <p:cNvPr id="22" name="テキスト ボックス 21">
            <a:extLst>
              <a:ext uri="{FF2B5EF4-FFF2-40B4-BE49-F238E27FC236}">
                <a16:creationId xmlns:a16="http://schemas.microsoft.com/office/drawing/2014/main" id="{B8D97CA5-BCD9-462C-A9DB-B29B9F4B1B37}"/>
              </a:ext>
            </a:extLst>
          </p:cNvPr>
          <p:cNvSpPr txBox="1"/>
          <p:nvPr/>
        </p:nvSpPr>
        <p:spPr>
          <a:xfrm>
            <a:off x="7239695" y="4381490"/>
            <a:ext cx="24436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急性期一般：　施告ｐ</a:t>
            </a:r>
            <a:r>
              <a:rPr lang="en-US" altLang="ja-JP" sz="1100" dirty="0">
                <a:solidFill>
                  <a:srgbClr val="002060"/>
                </a:solidFill>
                <a:latin typeface="ＭＳ Ｐゴシック" panose="020B0600070205080204" pitchFamily="50" charset="-128"/>
              </a:rPr>
              <a:t>668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a:p>
            <a:pPr algn="ctr">
              <a:defRPr/>
            </a:pPr>
            <a:r>
              <a:rPr lang="ja-JP" altLang="en-US" sz="1100" dirty="0">
                <a:solidFill>
                  <a:srgbClr val="002060"/>
                </a:solidFill>
                <a:latin typeface="ＭＳ Ｐゴシック" panose="020B0600070205080204" pitchFamily="50" charset="-128"/>
              </a:rPr>
              <a:t>特定機能病院：　施告ｐ</a:t>
            </a:r>
            <a:r>
              <a:rPr lang="en-US" altLang="ja-JP" sz="1100" dirty="0">
                <a:solidFill>
                  <a:srgbClr val="002060"/>
                </a:solidFill>
                <a:latin typeface="ＭＳ Ｐゴシック" panose="020B0600070205080204" pitchFamily="50" charset="-128"/>
              </a:rPr>
              <a:t>675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p:txBody>
      </p:sp>
    </p:spTree>
    <p:extLst>
      <p:ext uri="{BB962C8B-B14F-4D97-AF65-F5344CB8AC3E}">
        <p14:creationId xmlns:p14="http://schemas.microsoft.com/office/powerpoint/2010/main" val="205644143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43078" y="1109591"/>
            <a:ext cx="9545135" cy="17210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292" dirty="0">
                <a:solidFill>
                  <a:prstClr val="black"/>
                </a:solidFill>
                <a:latin typeface="ＭＳ Ｐゴシック" panose="020B0600070205080204" pitchFamily="50" charset="-128"/>
                <a:ea typeface="ＭＳ Ｐゴシック" panose="020B0600070205080204" pitchFamily="50" charset="-128"/>
              </a:rPr>
              <a:t>医師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の働き方改革を推進し、質の高い診療を提供する観点から、医師事務作業補助体制加算について、</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算定が可能な病棟等を拡大するとともに、評価の見直しを行う。</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対１補助体制加算について、医療資源の少ない地域に所在する保険医療機関であれば、要件を満たすこととする。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88181" y="1700809"/>
            <a:ext cx="3145775" cy="16947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4088905" y="1700809"/>
            <a:ext cx="3020677" cy="16947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82781" y="1870285"/>
            <a:ext cx="159529" cy="36498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684281" y="1898939"/>
            <a:ext cx="3145111" cy="41123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医師事務作業補助体制加算１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198</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920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医師事務作業補助体制加算２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188</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8" name="正方形/長方形 27"/>
          <p:cNvSpPr/>
          <p:nvPr/>
        </p:nvSpPr>
        <p:spPr>
          <a:xfrm>
            <a:off x="4093468" y="1898937"/>
            <a:ext cx="3021524" cy="43655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医師事務作業補助体制加算１</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248</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970</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zh-TW"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医師事務作業補助体制加算２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23</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zh-TW"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910</a:t>
            </a:r>
            <a:r>
              <a:rPr kumimoji="1" lang="zh-TW"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9" name="正方形/長方形 28"/>
          <p:cNvSpPr/>
          <p:nvPr/>
        </p:nvSpPr>
        <p:spPr>
          <a:xfrm>
            <a:off x="261409" y="985360"/>
            <a:ext cx="3921629"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医師事務作業補助者の配置に係る評価の充実</a:t>
            </a:r>
          </a:p>
        </p:txBody>
      </p:sp>
      <p:sp>
        <p:nvSpPr>
          <p:cNvPr id="31" name="正方形/長方形 30"/>
          <p:cNvSpPr/>
          <p:nvPr/>
        </p:nvSpPr>
        <p:spPr>
          <a:xfrm>
            <a:off x="243078" y="2997595"/>
            <a:ext cx="9545135" cy="13110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看護職員の負担軽減を推進する観点から、看護職員夜間配置加算の評価を充実する。</a:t>
            </a:r>
            <a:endParaRPr kumimoji="1" lang="en-US" altLang="ja-JP" sz="13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261409" y="2870961"/>
            <a:ext cx="3353237"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看護職員の夜間配置に係る評価の充実</a:t>
            </a:r>
          </a:p>
        </p:txBody>
      </p:sp>
      <p:sp>
        <p:nvSpPr>
          <p:cNvPr id="33" name="正方形/長方形 32"/>
          <p:cNvSpPr/>
          <p:nvPr/>
        </p:nvSpPr>
        <p:spPr>
          <a:xfrm>
            <a:off x="709677" y="3444016"/>
            <a:ext cx="4063299" cy="16870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5" name="右矢印 34"/>
          <p:cNvSpPr/>
          <p:nvPr/>
        </p:nvSpPr>
        <p:spPr>
          <a:xfrm>
            <a:off x="4836711" y="3683120"/>
            <a:ext cx="221626" cy="42509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709675" y="3649970"/>
            <a:ext cx="4064134" cy="59302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（地域包括ケア病棟入院料、精神科救急入院料、精神科救急・合併症入院料の注加算）</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8628569" y="2950652"/>
            <a:ext cx="428885" cy="10710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8549691" y="2854302"/>
            <a:ext cx="631385" cy="58403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46" name="正方形/長方形 45"/>
          <p:cNvSpPr/>
          <p:nvPr/>
        </p:nvSpPr>
        <p:spPr>
          <a:xfrm>
            <a:off x="5121240" y="3444016"/>
            <a:ext cx="4063299" cy="16870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7" name="正方形/長方形 46"/>
          <p:cNvSpPr/>
          <p:nvPr/>
        </p:nvSpPr>
        <p:spPr>
          <a:xfrm>
            <a:off x="5121238" y="3649970"/>
            <a:ext cx="4064134" cy="5930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（地域包括ケア病棟入院料、精神科救急入院料、精神科救急・合併症入院料の注加算）</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5" name="図 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65384" y="2888851"/>
            <a:ext cx="541035" cy="934833"/>
          </a:xfrm>
          <a:prstGeom prst="rect">
            <a:avLst/>
          </a:prstGeom>
        </p:spPr>
      </p:pic>
      <p:sp>
        <p:nvSpPr>
          <p:cNvPr id="49" name="正方形/長方形 48"/>
          <p:cNvSpPr/>
          <p:nvPr/>
        </p:nvSpPr>
        <p:spPr>
          <a:xfrm>
            <a:off x="243078" y="4492844"/>
            <a:ext cx="9545135" cy="19937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看護補助者との業務分担・協働を推進する観点から、急性期看護補助体制加算等の評価を充実する。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261409" y="4360324"/>
            <a:ext cx="3190154"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看護補助者の配置に係る評価の充実</a:t>
            </a:r>
          </a:p>
        </p:txBody>
      </p:sp>
      <p:sp>
        <p:nvSpPr>
          <p:cNvPr id="51" name="正方形/長方形 50"/>
          <p:cNvSpPr/>
          <p:nvPr/>
        </p:nvSpPr>
        <p:spPr>
          <a:xfrm>
            <a:off x="709677" y="4939265"/>
            <a:ext cx="4063299" cy="16870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52" name="右矢印 51"/>
          <p:cNvSpPr/>
          <p:nvPr/>
        </p:nvSpPr>
        <p:spPr>
          <a:xfrm>
            <a:off x="4961091" y="5257291"/>
            <a:ext cx="221626" cy="42509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p:cNvSpPr/>
          <p:nvPr/>
        </p:nvSpPr>
        <p:spPr>
          <a:xfrm>
            <a:off x="709675" y="5145219"/>
            <a:ext cx="4127036" cy="126903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看護補助加算１～３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129</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対１看護補助加算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夜間看護加算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（障害者施設等入院基本料の注加算）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129</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（地域包括ケア病棟入院料の注加算）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p:cNvSpPr/>
          <p:nvPr/>
        </p:nvSpPr>
        <p:spPr>
          <a:xfrm>
            <a:off x="5342836" y="4948323"/>
            <a:ext cx="4320086" cy="16870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テキスト ボックス 12"/>
          <p:cNvSpPr txBox="1"/>
          <p:nvPr/>
        </p:nvSpPr>
        <p:spPr>
          <a:xfrm>
            <a:off x="7436460" y="1495775"/>
            <a:ext cx="2226462" cy="913070"/>
          </a:xfrm>
          <a:prstGeom prst="rect">
            <a:avLst/>
          </a:prstGeom>
          <a:noFill/>
          <a:ln>
            <a:solidFill>
              <a:schemeClr val="tx1"/>
            </a:solidFill>
            <a:prstDash val="sysDash"/>
          </a:ln>
        </p:spPr>
        <p:txBody>
          <a:bodyPr wrap="square" rtlCol="0" anchor="ctr">
            <a:spAutoFit/>
          </a:bodyPr>
          <a:lstStyle/>
          <a:p>
            <a:pPr marL="0" marR="0" lvl="0" indent="0" algn="l" defTabSz="844083" rtl="0" eaLnBrk="1" fontAlgn="auto" latinLnBrk="0" hangingPunct="1">
              <a:lnSpc>
                <a:spcPts val="831"/>
              </a:lnSpc>
              <a:spcBef>
                <a:spcPts val="0"/>
              </a:spcBef>
              <a:spcAft>
                <a:spcPts val="0"/>
              </a:spcAft>
              <a:buClrTx/>
              <a:buSzTx/>
              <a:buFontTx/>
              <a:buNone/>
              <a:tabLst/>
              <a:defRPr/>
            </a:pP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新たに算定可能となる入院料</a:t>
            </a:r>
            <a:r>
              <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回復期リハビリテーション病棟入院料（療養病棟）</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a:t>
            </a:r>
            <a:r>
              <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入院医療管理料（療養病棟）</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結核病棟入院基本料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有床診療所療養病床入院基本料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844083" rtl="0" eaLnBrk="1" fontAlgn="auto" latinLnBrk="0" hangingPunct="1">
              <a:lnSpc>
                <a:spcPts val="831"/>
              </a:lnSpc>
              <a:spcBef>
                <a:spcPts val="0"/>
              </a:spcBef>
              <a:spcAft>
                <a:spcPts val="0"/>
              </a:spcAft>
              <a:buClrTx/>
              <a:buSzTx/>
              <a:buFont typeface="Arial" panose="020B0604020202020204" pitchFamily="34" charset="0"/>
              <a:buChar char="•"/>
              <a:tabLst/>
              <a:defRPr/>
            </a:pPr>
            <a:r>
              <a:rPr kumimoji="1" lang="ja-JP" altLang="en-US"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精神療養病棟入院料　　等</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0" name="Picture 2" descr="事務"/>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56870" y="610638"/>
            <a:ext cx="923609" cy="923609"/>
          </a:xfrm>
          <a:prstGeom prst="rect">
            <a:avLst/>
          </a:prstGeom>
          <a:noFill/>
          <a:extLst>
            <a:ext uri="{909E8E84-426E-40DD-AFC4-6F175D3DCCD1}">
              <a14:hiddenFill xmlns:a14="http://schemas.microsoft.com/office/drawing/2010/main">
                <a:solidFill>
                  <a:srgbClr val="FFFFFF"/>
                </a:solidFill>
              </a14:hiddenFill>
            </a:ext>
          </a:extLst>
        </p:spPr>
      </p:pic>
      <p:sp>
        <p:nvSpPr>
          <p:cNvPr id="57" name="正方形/長方形 56"/>
          <p:cNvSpPr/>
          <p:nvPr/>
        </p:nvSpPr>
        <p:spPr>
          <a:xfrm>
            <a:off x="5342836" y="5145219"/>
            <a:ext cx="4320086" cy="12690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対１急性期看護補助体制加算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看護補助加算１～３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141</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対１看護補助加算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夜間看護加算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（障害者施設等入院基本料の注加算）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116</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141</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看護補助者配置加算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（地域包括ケア病棟入院料の注加算）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4" name="図 3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622562" y="4319638"/>
            <a:ext cx="534480" cy="614346"/>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124061" y="4258570"/>
            <a:ext cx="631171" cy="700329"/>
          </a:xfrm>
          <a:prstGeom prst="rect">
            <a:avLst/>
          </a:prstGeom>
        </p:spPr>
      </p:pic>
      <p:sp>
        <p:nvSpPr>
          <p:cNvPr id="37" name="Rectangle 2">
            <a:extLst>
              <a:ext uri="{FF2B5EF4-FFF2-40B4-BE49-F238E27FC236}">
                <a16:creationId xmlns:a16="http://schemas.microsoft.com/office/drawing/2014/main" id="{6FBDC3A2-54E0-4D78-8DB1-9B893FF211F8}"/>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8" name="Rectangle 36">
            <a:extLst>
              <a:ext uri="{FF2B5EF4-FFF2-40B4-BE49-F238E27FC236}">
                <a16:creationId xmlns:a16="http://schemas.microsoft.com/office/drawing/2014/main" id="{D15569A5-EA23-4E6E-9918-53E03AC3BC37}"/>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40" name="スライド番号プレースホルダー 2">
            <a:extLst>
              <a:ext uri="{FF2B5EF4-FFF2-40B4-BE49-F238E27FC236}">
                <a16:creationId xmlns:a16="http://schemas.microsoft.com/office/drawing/2014/main" id="{CD79DDF0-530C-4F22-A787-8DC4C457688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2195977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98556" y="793736"/>
            <a:ext cx="9689654" cy="5947632"/>
          </a:xfrm>
          <a:prstGeom prst="rect">
            <a:avLst/>
          </a:prstGeom>
          <a:noFill/>
          <a:ln w="9525">
            <a:noFill/>
            <a:miter lim="800000"/>
            <a:headEnd/>
            <a:tailEnd/>
          </a:ln>
        </p:spPr>
        <p:txBody>
          <a:bodyPr tIns="108000"/>
          <a:lstStyle/>
          <a:p>
            <a:pPr marR="0" lvl="0" algn="l" defTabSz="914400" rtl="0" eaLnBrk="1" fontAlgn="auto" latinLnBrk="0" hangingPunct="1">
              <a:lnSpc>
                <a:spcPts val="2000"/>
              </a:lnSpc>
              <a:spcBef>
                <a:spcPts val="600"/>
              </a:spcBef>
              <a:spcAft>
                <a:spcPts val="0"/>
              </a:spcAft>
              <a:buClrTx/>
              <a:buSzTx/>
              <a:tabLst/>
              <a:defRPr/>
            </a:pPr>
            <a:endPar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R="0" lvl="0" algn="l" defTabSz="914400" rtl="0" eaLnBrk="1" fontAlgn="auto" latinLnBrk="0" hangingPunct="1">
              <a:lnSpc>
                <a:spcPct val="100000"/>
              </a:lnSpc>
              <a:spcBef>
                <a:spcPts val="600"/>
              </a:spcBef>
              <a:spcAft>
                <a:spcPts val="0"/>
              </a:spcAft>
              <a:buClrTx/>
              <a:buSzTx/>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2411127024"/>
              </p:ext>
            </p:extLst>
          </p:nvPr>
        </p:nvGraphicFramePr>
        <p:xfrm>
          <a:off x="439878" y="1809249"/>
          <a:ext cx="4140264" cy="2549580"/>
        </p:xfrm>
        <a:graphic>
          <a:graphicData uri="http://schemas.openxmlformats.org/drawingml/2006/table">
            <a:tbl>
              <a:tblPr firstRow="1" bandRow="1">
                <a:tableStyleId>{FABFCF23-3B69-468F-B69F-88F6DE6A72F2}</a:tableStyleId>
              </a:tblPr>
              <a:tblGrid>
                <a:gridCol w="2376264">
                  <a:extLst>
                    <a:ext uri="{9D8B030D-6E8A-4147-A177-3AD203B41FA5}">
                      <a16:colId xmlns:a16="http://schemas.microsoft.com/office/drawing/2014/main" val="20000"/>
                    </a:ext>
                  </a:extLst>
                </a:gridCol>
                <a:gridCol w="1764000">
                  <a:extLst>
                    <a:ext uri="{9D8B030D-6E8A-4147-A177-3AD203B41FA5}">
                      <a16:colId xmlns:a16="http://schemas.microsoft.com/office/drawing/2014/main" val="20001"/>
                    </a:ext>
                  </a:extLst>
                </a:gridCol>
              </a:tblGrid>
              <a:tr h="144534">
                <a:tc gridSpan="2">
                  <a:txBody>
                    <a:bodyPr/>
                    <a:lstStyle/>
                    <a:p>
                      <a:pPr algn="ctr">
                        <a:lnSpc>
                          <a:spcPts val="1500"/>
                        </a:lnSpc>
                      </a:pPr>
                      <a:r>
                        <a:rPr kumimoji="1" lang="ja-JP" altLang="en-US" sz="1400" dirty="0"/>
                        <a:t>現行</a:t>
                      </a:r>
                      <a:endParaRPr kumimoji="1" lang="ja-JP" altLang="en-US" sz="1400" u="none" dirty="0">
                        <a:solidFill>
                          <a:schemeClr val="bg1"/>
                        </a:solidFill>
                      </a:endParaRPr>
                    </a:p>
                  </a:txBody>
                  <a:tcPr marL="99060" marR="99060" marT="28800" marB="28800" anchor="ctr"/>
                </a:tc>
                <a:tc hMerge="1">
                  <a:txBody>
                    <a:bodyPr/>
                    <a:lstStyle/>
                    <a:p>
                      <a:endParaRPr kumimoji="1" lang="ja-JP" altLang="en-US" dirty="0"/>
                    </a:p>
                  </a:txBody>
                  <a:tcPr/>
                </a:tc>
                <a:extLst>
                  <a:ext uri="{0D108BD9-81ED-4DB2-BD59-A6C34878D82A}">
                    <a16:rowId xmlns:a16="http://schemas.microsoft.com/office/drawing/2014/main" val="10000"/>
                  </a:ext>
                </a:extLst>
              </a:tr>
              <a:tr h="0">
                <a:tc>
                  <a:txBody>
                    <a:bodyPr/>
                    <a:lstStyle/>
                    <a:p>
                      <a:pPr algn="ctr"/>
                      <a:r>
                        <a:rPr kumimoji="1" lang="ja-JP" altLang="en-US" sz="1300" u="none" dirty="0"/>
                        <a:t>医師事務作業補助者の配置</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u="none" dirty="0"/>
                        <a:t>点数（加算１／加算２）</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1"/>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９２０点／８６０点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2"/>
                  </a:ext>
                </a:extLst>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７０８点／６６０点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3"/>
                  </a:ext>
                </a:extLst>
              </a:tr>
              <a:tr h="0">
                <a:tc>
                  <a:txBody>
                    <a:bodyPr/>
                    <a:lstStyle/>
                    <a:p>
                      <a:pPr algn="ctr"/>
                      <a:r>
                        <a:rPr kumimoji="1" lang="ja-JP" altLang="en-US" sz="1300" u="none" dirty="0"/>
                        <a:t>２５対１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５８０点／５４０点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4"/>
                  </a:ext>
                </a:extLst>
              </a:tr>
              <a:tr h="0">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４９５点／４６０点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5"/>
                  </a:ext>
                </a:extLst>
              </a:tr>
              <a:tr h="0">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４０５点／３８０点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6"/>
                  </a:ext>
                </a:extLst>
              </a:tr>
              <a:tr h="0">
                <a:tc>
                  <a:txBody>
                    <a:bodyPr/>
                    <a:lstStyle/>
                    <a:p>
                      <a:pPr algn="ctr"/>
                      <a:r>
                        <a:rPr kumimoji="1" lang="ja-JP" altLang="en-US" sz="1300" dirty="0"/>
                        <a:t>５０対１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３２５点／３０５点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7"/>
                  </a:ext>
                </a:extLst>
              </a:tr>
              <a:tr h="0">
                <a:tc>
                  <a:txBody>
                    <a:bodyPr/>
                    <a:lstStyle/>
                    <a:p>
                      <a:pPr algn="ctr"/>
                      <a:r>
                        <a:rPr kumimoji="1" lang="ja-JP" altLang="en-US" sz="1300" dirty="0"/>
                        <a:t>７５対１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２４５点／２３０点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8"/>
                  </a:ext>
                </a:extLst>
              </a:tr>
              <a:tr h="0">
                <a:tc>
                  <a:txBody>
                    <a:bodyPr/>
                    <a:lstStyle/>
                    <a:p>
                      <a:pPr algn="ctr"/>
                      <a:r>
                        <a:rPr kumimoji="1" lang="ja-JP" altLang="en-US" sz="1300" dirty="0"/>
                        <a:t>１００対１</a:t>
                      </a:r>
                    </a:p>
                  </a:txBody>
                  <a:tcPr marL="99060" marR="99060" marT="28800" marB="2880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300" b="0" u="none" dirty="0">
                          <a:solidFill>
                            <a:schemeClr val="tx1"/>
                          </a:solidFill>
                        </a:rPr>
                        <a:t>１９８点／１８８点</a:t>
                      </a:r>
                    </a:p>
                  </a:txBody>
                  <a:tcPr marL="99060" marR="99060" marT="28800" marB="28800" anchor="ctr">
                    <a:lnL w="12700" cap="flat" cmpd="sng" algn="ctr">
                      <a:solidFill>
                        <a:schemeClr val="accent5">
                          <a:lumMod val="60000"/>
                          <a:lumOff val="40000"/>
                        </a:schemeClr>
                      </a:solidFill>
                      <a:prstDash val="solid"/>
                      <a:round/>
                      <a:headEnd type="none" w="med" len="med"/>
                      <a:tailEnd type="none" w="med" len="med"/>
                    </a:lnL>
                  </a:tcPr>
                </a:tc>
                <a:extLst>
                  <a:ext uri="{0D108BD9-81ED-4DB2-BD59-A6C34878D82A}">
                    <a16:rowId xmlns:a16="http://schemas.microsoft.com/office/drawing/2014/main" val="10009"/>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3669547012"/>
              </p:ext>
            </p:extLst>
          </p:nvPr>
        </p:nvGraphicFramePr>
        <p:xfrm>
          <a:off x="5272035" y="1790542"/>
          <a:ext cx="4169389" cy="2586993"/>
        </p:xfrm>
        <a:graphic>
          <a:graphicData uri="http://schemas.openxmlformats.org/drawingml/2006/table">
            <a:tbl>
              <a:tblPr firstRow="1" bandRow="1">
                <a:tableStyleId>{9DCAF9ED-07DC-4A11-8D7F-57B35C25682E}</a:tableStyleId>
              </a:tblPr>
              <a:tblGrid>
                <a:gridCol w="2405389">
                  <a:extLst>
                    <a:ext uri="{9D8B030D-6E8A-4147-A177-3AD203B41FA5}">
                      <a16:colId xmlns:a16="http://schemas.microsoft.com/office/drawing/2014/main" val="20000"/>
                    </a:ext>
                  </a:extLst>
                </a:gridCol>
                <a:gridCol w="1764000">
                  <a:extLst>
                    <a:ext uri="{9D8B030D-6E8A-4147-A177-3AD203B41FA5}">
                      <a16:colId xmlns:a16="http://schemas.microsoft.com/office/drawing/2014/main" val="20001"/>
                    </a:ext>
                  </a:extLst>
                </a:gridCol>
              </a:tblGrid>
              <a:tr h="230396">
                <a:tc gridSpan="2">
                  <a:txBody>
                    <a:bodyPr/>
                    <a:lstStyle/>
                    <a:p>
                      <a:pPr algn="ctr">
                        <a:lnSpc>
                          <a:spcPts val="1500"/>
                        </a:lnSpc>
                      </a:pPr>
                      <a:r>
                        <a:rPr kumimoji="1" lang="ja-JP" altLang="en-US" sz="1400" dirty="0"/>
                        <a:t>改定後</a:t>
                      </a:r>
                    </a:p>
                  </a:txBody>
                  <a:tcPr marL="99060" marR="99060" marT="28800" marB="28800" anchor="ctr"/>
                </a:tc>
                <a:tc hMerge="1">
                  <a:txBody>
                    <a:bodyPr/>
                    <a:lstStyle/>
                    <a:p>
                      <a:endParaRPr kumimoji="1" lang="ja-JP" altLang="en-US" dirty="0"/>
                    </a:p>
                  </a:txBody>
                  <a:tcPr/>
                </a:tc>
                <a:extLst>
                  <a:ext uri="{0D108BD9-81ED-4DB2-BD59-A6C34878D82A}">
                    <a16:rowId xmlns:a16="http://schemas.microsoft.com/office/drawing/2014/main" val="10000"/>
                  </a:ext>
                </a:extLst>
              </a:tr>
              <a:tr h="259877">
                <a:tc>
                  <a:txBody>
                    <a:bodyPr/>
                    <a:lstStyle/>
                    <a:p>
                      <a:pPr algn="ctr"/>
                      <a:r>
                        <a:rPr kumimoji="1" lang="ja-JP" altLang="en-US" sz="1300" dirty="0"/>
                        <a:t>医師事務作業補助者の配置</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u="none" dirty="0"/>
                        <a:t>点数（加算１／加算２）</a:t>
                      </a:r>
                      <a:endParaRPr kumimoji="1" lang="ja-JP" altLang="en-US" sz="1300" dirty="0"/>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1"/>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１５対１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９７０点／９１０点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2"/>
                  </a:ext>
                </a:extLst>
              </a:tr>
              <a:tr h="25987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u="none" dirty="0"/>
                        <a:t>２０対１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７５８点／７１０点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3"/>
                  </a:ext>
                </a:extLst>
              </a:tr>
              <a:tr h="259877">
                <a:tc>
                  <a:txBody>
                    <a:bodyPr/>
                    <a:lstStyle/>
                    <a:p>
                      <a:pPr algn="ctr"/>
                      <a:r>
                        <a:rPr kumimoji="1" lang="ja-JP" altLang="en-US" sz="1300" u="none" dirty="0"/>
                        <a:t>２５対１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６３０点／５９０点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4"/>
                  </a:ext>
                </a:extLst>
              </a:tr>
              <a:tr h="259877">
                <a:tc>
                  <a:txBody>
                    <a:bodyPr/>
                    <a:lstStyle/>
                    <a:p>
                      <a:pPr algn="ctr"/>
                      <a:r>
                        <a:rPr kumimoji="1" lang="ja-JP" altLang="en-US" sz="1300" u="none" dirty="0"/>
                        <a:t>３０対１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５４５点／５１０点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5"/>
                  </a:ext>
                </a:extLst>
              </a:tr>
              <a:tr h="259877">
                <a:tc>
                  <a:txBody>
                    <a:bodyPr/>
                    <a:lstStyle/>
                    <a:p>
                      <a:pPr algn="ctr"/>
                      <a:r>
                        <a:rPr kumimoji="1" lang="ja-JP" altLang="en-US" sz="1300" u="none" dirty="0"/>
                        <a:t>４０対１</a:t>
                      </a:r>
                      <a:endParaRPr kumimoji="1" lang="ja-JP" altLang="en-US" sz="1300" b="1" u="none" dirty="0">
                        <a:solidFill>
                          <a:srgbClr val="0070C0"/>
                        </a:solidFill>
                      </a:endParaRP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４５５点／４３０点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6"/>
                  </a:ext>
                </a:extLst>
              </a:tr>
              <a:tr h="259877">
                <a:tc>
                  <a:txBody>
                    <a:bodyPr/>
                    <a:lstStyle/>
                    <a:p>
                      <a:pPr algn="ctr"/>
                      <a:r>
                        <a:rPr kumimoji="1" lang="ja-JP" altLang="en-US" sz="1300" dirty="0"/>
                        <a:t>５０対１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３７５点／３５５点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7"/>
                  </a:ext>
                </a:extLst>
              </a:tr>
              <a:tr h="259877">
                <a:tc>
                  <a:txBody>
                    <a:bodyPr/>
                    <a:lstStyle/>
                    <a:p>
                      <a:pPr algn="ctr"/>
                      <a:r>
                        <a:rPr kumimoji="1" lang="ja-JP" altLang="en-US" sz="1300" dirty="0"/>
                        <a:t>７５対１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２９５点／２８０点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8"/>
                  </a:ext>
                </a:extLst>
              </a:tr>
              <a:tr h="259877">
                <a:tc>
                  <a:txBody>
                    <a:bodyPr/>
                    <a:lstStyle/>
                    <a:p>
                      <a:pPr algn="ctr"/>
                      <a:r>
                        <a:rPr kumimoji="1" lang="ja-JP" altLang="en-US" sz="1300" dirty="0"/>
                        <a:t>１００対１</a:t>
                      </a:r>
                    </a:p>
                  </a:txBody>
                  <a:tcPr marL="99060" marR="99060" marT="28800" marB="2880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300" b="1" u="sng" dirty="0">
                          <a:solidFill>
                            <a:srgbClr val="0070C0"/>
                          </a:solidFill>
                        </a:rPr>
                        <a:t>２４８点／２３８点</a:t>
                      </a:r>
                    </a:p>
                  </a:txBody>
                  <a:tcPr marL="99060" marR="99060" marT="28800" marB="28800" anchor="ctr">
                    <a:lnL w="12700" cap="flat" cmpd="sng" algn="ctr">
                      <a:solidFill>
                        <a:schemeClr val="accent2">
                          <a:lumMod val="40000"/>
                          <a:lumOff val="60000"/>
                        </a:schemeClr>
                      </a:solidFill>
                      <a:prstDash val="solid"/>
                      <a:round/>
                      <a:headEnd type="none" w="med" len="med"/>
                      <a:tailEnd type="none" w="med" len="med"/>
                    </a:lnL>
                  </a:tcPr>
                </a:tc>
                <a:extLst>
                  <a:ext uri="{0D108BD9-81ED-4DB2-BD59-A6C34878D82A}">
                    <a16:rowId xmlns:a16="http://schemas.microsoft.com/office/drawing/2014/main" val="10009"/>
                  </a:ext>
                </a:extLst>
              </a:tr>
            </a:tbl>
          </a:graphicData>
        </a:graphic>
      </p:graphicFrame>
      <p:sp>
        <p:nvSpPr>
          <p:cNvPr id="20" name="右矢印 19"/>
          <p:cNvSpPr/>
          <p:nvPr/>
        </p:nvSpPr>
        <p:spPr>
          <a:xfrm>
            <a:off x="4668017" y="2461778"/>
            <a:ext cx="493271" cy="1200328"/>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13" name="Picture 2" descr="事務"/>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5894" y="481848"/>
            <a:ext cx="1402316" cy="140231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2"/>
          <p:cNvSpPr>
            <a:spLocks noChangeArrowheads="1"/>
          </p:cNvSpPr>
          <p:nvPr/>
        </p:nvSpPr>
        <p:spPr bwMode="auto">
          <a:xfrm>
            <a:off x="101147" y="17793"/>
            <a:ext cx="9687066" cy="45888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effectLst/>
                <a:uLnTx/>
                <a:uFillTx/>
                <a:latin typeface="ＭＳ Ｐゴシック"/>
                <a:ea typeface="ＭＳ Ｐゴシック"/>
                <a:cs typeface="+mn-cs"/>
              </a:rPr>
              <a:t>３．医療従事者の負担軽減、働き方改革の推進</a:t>
            </a:r>
            <a:endParaRPr kumimoji="1" lang="en-US" altLang="ja-JP" sz="2400" b="0" i="0" u="none" strike="noStrike" kern="0" cap="none" spc="0" normalizeH="0" baseline="0" noProof="0" dirty="0">
              <a:ln>
                <a:noFill/>
              </a:ln>
              <a:effectLst/>
              <a:uLnTx/>
              <a:uFillTx/>
              <a:latin typeface="ＭＳ Ｐゴシック"/>
              <a:ea typeface="ＭＳ Ｐゴシック"/>
              <a:cs typeface="+mn-cs"/>
            </a:endParaRPr>
          </a:p>
        </p:txBody>
      </p:sp>
      <p:sp>
        <p:nvSpPr>
          <p:cNvPr id="1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正方形/長方形 13">
            <a:extLst>
              <a:ext uri="{FF2B5EF4-FFF2-40B4-BE49-F238E27FC236}">
                <a16:creationId xmlns:a16="http://schemas.microsoft.com/office/drawing/2014/main" id="{1A736865-8A3F-4CBD-8B97-FEEEE76D2D9F}"/>
              </a:ext>
            </a:extLst>
          </p:cNvPr>
          <p:cNvSpPr/>
          <p:nvPr/>
        </p:nvSpPr>
        <p:spPr>
          <a:xfrm>
            <a:off x="31771" y="895694"/>
            <a:ext cx="8651498" cy="630942"/>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医師の働き方改革を推進し、質の高い診療を提供する観点から、医師事務作業補助体制加算の算定可能な病棟等を拡大するとともに、評価の見直しを行う。</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EBB77657-F164-478F-81CE-12606B3A9E20}"/>
              </a:ext>
            </a:extLst>
          </p:cNvPr>
          <p:cNvSpPr/>
          <p:nvPr/>
        </p:nvSpPr>
        <p:spPr>
          <a:xfrm>
            <a:off x="323381" y="4464174"/>
            <a:ext cx="9117572" cy="1384995"/>
          </a:xfrm>
          <a:prstGeom prst="rect">
            <a:avLst/>
          </a:prstGeom>
          <a:ln w="6350">
            <a:solidFill>
              <a:schemeClr val="tx1"/>
            </a:solidFill>
            <a:prstDash val="dash"/>
          </a:ln>
        </p:spPr>
        <p:txBody>
          <a:bodyPr wrap="square">
            <a:spAutoFit/>
          </a:bodyPr>
          <a:lstStyle/>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［算定可能となった入院料等］</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一般病棟に限定されていた入院料</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地域包括ケア病棟入院料／入院医療管理料、回復期リハビリテーション病棟入院料、精神科急性期治療病棟入院料２</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５０対１、７５対１、１００対１に限る</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結核病棟入院基本料、有床診療所入院基本料、有床診療所療養病床入院基本料、特殊疾患病棟入院料、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児童・思春期精神科入院医療管理料、精神療養病棟入院料、認知症治療病棟入院料、地域移行機能強化病棟入院料</a:t>
            </a:r>
            <a:endParaRPr kumimoji="1" lang="ja-JP" altLang="ja-JP" sz="14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78D82210-5BE4-4397-AC51-71E27C43A3AF}"/>
              </a:ext>
            </a:extLst>
          </p:cNvPr>
          <p:cNvSpPr>
            <a:spLocks noChangeArrowheads="1"/>
          </p:cNvSpPr>
          <p:nvPr/>
        </p:nvSpPr>
        <p:spPr bwMode="auto">
          <a:xfrm>
            <a:off x="79443" y="523712"/>
            <a:ext cx="483521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　医師事務作業補助体制加算の見直し</a:t>
            </a:r>
          </a:p>
        </p:txBody>
      </p:sp>
      <p:sp>
        <p:nvSpPr>
          <p:cNvPr id="17" name="正方形/長方形 16">
            <a:extLst>
              <a:ext uri="{FF2B5EF4-FFF2-40B4-BE49-F238E27FC236}">
                <a16:creationId xmlns:a16="http://schemas.microsoft.com/office/drawing/2014/main" id="{5B6D95ED-351B-4AFA-AFF5-FA0DF27C4878}"/>
              </a:ext>
            </a:extLst>
          </p:cNvPr>
          <p:cNvSpPr/>
          <p:nvPr/>
        </p:nvSpPr>
        <p:spPr>
          <a:xfrm>
            <a:off x="51933" y="5580374"/>
            <a:ext cx="9232167" cy="877163"/>
          </a:xfrm>
          <a:prstGeom prst="rect">
            <a:avLst/>
          </a:prstGeom>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２０対１から１００対１までについて、医療資源の少ない地域に所在する医療機関であれば、要件を満たすこととする。</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933BBCF-A27B-41A6-83F5-130EF4F8A4FE}"/>
              </a:ext>
            </a:extLst>
          </p:cNvPr>
          <p:cNvSpPr txBox="1"/>
          <p:nvPr/>
        </p:nvSpPr>
        <p:spPr>
          <a:xfrm>
            <a:off x="5233029" y="521719"/>
            <a:ext cx="217129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62-63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75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745-747</a:t>
            </a:r>
          </a:p>
        </p:txBody>
      </p:sp>
    </p:spTree>
    <p:extLst>
      <p:ext uri="{BB962C8B-B14F-4D97-AF65-F5344CB8AC3E}">
        <p14:creationId xmlns:p14="http://schemas.microsoft.com/office/powerpoint/2010/main" val="354247134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250450" y="1683990"/>
            <a:ext cx="4337622" cy="316139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看護職員夜間１２対１配置加算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看護職員夜間１２対１配置加算１：９５点→</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１０５点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200" dirty="0">
                <a:solidFill>
                  <a:prstClr val="black"/>
                </a:solidFill>
                <a:latin typeface="ＭＳ Ｐゴシック" panose="020B0600070205080204" pitchFamily="50" charset="-128"/>
              </a:rPr>
              <a:t>ロ　看護職員夜間１２対１配置加算２：７５点→</a:t>
            </a:r>
            <a:r>
              <a:rPr lang="ja-JP" altLang="en-US" sz="1200" u="sng" dirty="0">
                <a:solidFill>
                  <a:srgbClr val="00B0F0"/>
                </a:solidFill>
                <a:latin typeface="ＭＳ Ｐゴシック" panose="020B0600070205080204" pitchFamily="50" charset="-128"/>
              </a:rPr>
              <a:t>８５点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看護職員夜間１６対１配置加算</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イ　看護職員夜間１６対１配置加算１：５５点→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ロ　看護職員夜間１６対１配置加算２：３０点→</a:t>
            </a:r>
            <a:r>
              <a:rPr lang="ja-JP" altLang="en-US" sz="1200" u="sng" dirty="0">
                <a:solidFill>
                  <a:srgbClr val="00B0F0"/>
                </a:solidFill>
                <a:latin typeface="ＭＳ Ｐゴシック" panose="020B0600070205080204" pitchFamily="50" charset="-128"/>
              </a:rPr>
              <a:t>４０点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看護職員夜間配置加算（地域包括ケア病棟入院料の注加算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看護職員夜間配置加算：５５点→</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６５点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lvl="0" defTabSz="844083">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200" dirty="0">
                <a:solidFill>
                  <a:prstClr val="black"/>
                </a:solidFill>
                <a:latin typeface="ＭＳ Ｐゴシック" panose="020B0600070205080204" pitchFamily="50" charset="-128"/>
              </a:rPr>
              <a:t>看護職員夜間配置加算（精神科救急入院料の注加算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defTabSz="844083">
              <a:defRPr/>
            </a:pPr>
            <a:r>
              <a:rPr lang="ja-JP" altLang="en-US" sz="1200" dirty="0">
                <a:solidFill>
                  <a:prstClr val="black"/>
                </a:solidFill>
                <a:latin typeface="ＭＳ Ｐゴシック" panose="020B0600070205080204" pitchFamily="50" charset="-128"/>
              </a:rPr>
              <a:t>看護職員夜間配置加算：５５点→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看護職員夜間配置加算（精神科救急・合併症入院料の注加算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看護職員夜間配置加算：５５点→</a:t>
            </a:r>
            <a:r>
              <a:rPr lang="ja-JP" altLang="en-US" sz="1200" u="sng" dirty="0">
                <a:solidFill>
                  <a:srgbClr val="00B0F0"/>
                </a:solidFill>
                <a:latin typeface="ＭＳ Ｐゴシック" panose="020B0600070205080204" pitchFamily="50" charset="-128"/>
              </a:rPr>
              <a:t>６５点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108" dirty="0">
              <a:solidFill>
                <a:prstClr val="black"/>
              </a:solidFill>
              <a:latin typeface="ＭＳ Ｐゴシック" panose="020B0600070205080204" pitchFamily="50" charset="-128"/>
            </a:endParaRPr>
          </a:p>
          <a:p>
            <a:pPr lvl="0" defTabSz="844083">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101147" y="880528"/>
            <a:ext cx="9545135" cy="583246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844083" rtl="0" eaLnBrk="1" fontAlgn="auto" latinLnBrk="0" hangingPunct="1">
              <a:lnSpc>
                <a:spcPct val="100000"/>
              </a:lnSpc>
              <a:spcBef>
                <a:spcPts val="0"/>
              </a:spcBef>
              <a:spcAft>
                <a:spcPts val="0"/>
              </a:spcAft>
              <a:buClrTx/>
              <a:buSzTx/>
              <a:tabLst/>
              <a:defRPr/>
            </a:pPr>
            <a:endParaRPr kumimoji="1" lang="en-US" altLang="ja-JP" sz="13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p:cNvSpPr/>
          <p:nvPr/>
        </p:nvSpPr>
        <p:spPr>
          <a:xfrm>
            <a:off x="4935350" y="1378181"/>
            <a:ext cx="2602502"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急性期看護補助体制加算等</a:t>
            </a:r>
          </a:p>
        </p:txBody>
      </p:sp>
      <p:sp>
        <p:nvSpPr>
          <p:cNvPr id="43" name="正方形/長方形 42"/>
          <p:cNvSpPr/>
          <p:nvPr/>
        </p:nvSpPr>
        <p:spPr>
          <a:xfrm>
            <a:off x="8628569" y="2950652"/>
            <a:ext cx="428885" cy="10710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descr="夜のイラスト">
            <a:hlinkClick r:id="rId2"/>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3339537" y="1265977"/>
            <a:ext cx="781475" cy="72286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45" name="図 4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72028" y="1253144"/>
            <a:ext cx="541035" cy="934833"/>
          </a:xfrm>
          <a:prstGeom prst="rect">
            <a:avLst/>
          </a:prstGeom>
        </p:spPr>
      </p:pic>
      <p:sp>
        <p:nvSpPr>
          <p:cNvPr id="50" name="正方形/長方形 49"/>
          <p:cNvSpPr/>
          <p:nvPr/>
        </p:nvSpPr>
        <p:spPr>
          <a:xfrm>
            <a:off x="237646" y="1378182"/>
            <a:ext cx="2165837" cy="26648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看護職員夜間配置加算</a:t>
            </a:r>
          </a:p>
        </p:txBody>
      </p:sp>
      <p:sp>
        <p:nvSpPr>
          <p:cNvPr id="37" name="Rectangle 2">
            <a:extLst>
              <a:ext uri="{FF2B5EF4-FFF2-40B4-BE49-F238E27FC236}">
                <a16:creationId xmlns:a16="http://schemas.microsoft.com/office/drawing/2014/main" id="{6FBDC3A2-54E0-4D78-8DB1-9B893FF211F8}"/>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8" name="Rectangle 36">
            <a:extLst>
              <a:ext uri="{FF2B5EF4-FFF2-40B4-BE49-F238E27FC236}">
                <a16:creationId xmlns:a16="http://schemas.microsoft.com/office/drawing/2014/main" id="{D15569A5-EA23-4E6E-9918-53E03AC3BC37}"/>
              </a:ext>
            </a:extLst>
          </p:cNvPr>
          <p:cNvSpPr>
            <a:spLocks noChangeArrowheads="1"/>
          </p:cNvSpPr>
          <p:nvPr/>
        </p:nvSpPr>
        <p:spPr bwMode="auto">
          <a:xfrm>
            <a:off x="93257" y="493358"/>
            <a:ext cx="615588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看護職員と看護補助者との業務分担・協働の推進</a:t>
            </a:r>
          </a:p>
        </p:txBody>
      </p:sp>
      <p:sp>
        <p:nvSpPr>
          <p:cNvPr id="40" name="スライド番号プレースホルダー 2">
            <a:extLst>
              <a:ext uri="{FF2B5EF4-FFF2-40B4-BE49-F238E27FC236}">
                <a16:creationId xmlns:a16="http://schemas.microsoft.com/office/drawing/2014/main" id="{CD79DDF0-530C-4F22-A787-8DC4C457688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1" name="正方形/長方形 40">
            <a:extLst>
              <a:ext uri="{FF2B5EF4-FFF2-40B4-BE49-F238E27FC236}">
                <a16:creationId xmlns:a16="http://schemas.microsoft.com/office/drawing/2014/main" id="{1504194D-4A4B-4F6C-BB61-00DBC94066FA}"/>
              </a:ext>
            </a:extLst>
          </p:cNvPr>
          <p:cNvSpPr/>
          <p:nvPr/>
        </p:nvSpPr>
        <p:spPr>
          <a:xfrm>
            <a:off x="144212" y="927020"/>
            <a:ext cx="9459003"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看護職員の負担軽減、看護補助者との業務分担・協働を推進する観点から、看護職員の夜間配置及び看護補助者の配置に係る評価等を見直す。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a:extLst>
              <a:ext uri="{FF2B5EF4-FFF2-40B4-BE49-F238E27FC236}">
                <a16:creationId xmlns:a16="http://schemas.microsoft.com/office/drawing/2014/main" id="{0F34734B-1277-4845-A060-08B73DF6582C}"/>
              </a:ext>
            </a:extLst>
          </p:cNvPr>
          <p:cNvSpPr/>
          <p:nvPr/>
        </p:nvSpPr>
        <p:spPr>
          <a:xfrm>
            <a:off x="4935350" y="1661602"/>
            <a:ext cx="4337622" cy="50513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２５対１急性期看護補助体制加算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（看護補助者５割以上）：２１０点</a:t>
            </a:r>
            <a:r>
              <a:rPr lang="ja-JP" altLang="en-US" sz="1200" dirty="0">
                <a:solidFill>
                  <a:prstClr val="black"/>
                </a:solidFill>
                <a:latin typeface="ＭＳ Ｐゴシック" panose="020B0600070205080204" pitchFamily="50" charset="-128"/>
              </a:rPr>
              <a:t>→</a:t>
            </a:r>
            <a:r>
              <a:rPr lang="ja-JP" altLang="en-US" sz="1200" u="sng" dirty="0">
                <a:solidFill>
                  <a:srgbClr val="00B0F0"/>
                </a:solidFill>
                <a:latin typeface="ＭＳ Ｐゴシック" panose="020B0600070205080204" pitchFamily="50" charset="-128"/>
              </a:rPr>
              <a:t>２４０点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２５対１急性期看護補助体制加算</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（看護補助者５割未満）：１９０点→</a:t>
            </a:r>
            <a:r>
              <a:rPr lang="ja-JP" altLang="en-US" sz="1200" u="sng" dirty="0">
                <a:solidFill>
                  <a:srgbClr val="00B0F0"/>
                </a:solidFill>
                <a:latin typeface="ＭＳ Ｐゴシック" panose="020B0600070205080204" pitchFamily="50" charset="-128"/>
              </a:rPr>
              <a:t>２２０点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３　５０対１急性期看護補助体制加算：１７０点→</a:t>
            </a:r>
            <a:r>
              <a:rPr lang="ja-JP" altLang="en-US" sz="1200" u="sng" dirty="0">
                <a:solidFill>
                  <a:srgbClr val="00B0F0"/>
                </a:solidFill>
                <a:latin typeface="ＭＳ Ｐゴシック" panose="020B0600070205080204" pitchFamily="50" charset="-128"/>
              </a:rPr>
              <a:t>２００点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４　７５対１急性期看護補助体制加算：１３０点→</a:t>
            </a:r>
            <a:r>
              <a:rPr lang="ja-JP" altLang="en-US" sz="1200" u="sng" dirty="0">
                <a:solidFill>
                  <a:srgbClr val="00B0F0"/>
                </a:solidFill>
                <a:latin typeface="ＭＳ Ｐゴシック" panose="020B0600070205080204" pitchFamily="50" charset="-128"/>
              </a:rPr>
              <a:t>１６０点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注２</a:t>
            </a:r>
            <a:endParaRPr lang="en-US" altLang="ja-JP" sz="1200" dirty="0">
              <a:solidFill>
                <a:prstClr val="black"/>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イ　夜間３０対１急性期看護補助体制加算：９０点→</a:t>
            </a:r>
            <a:r>
              <a:rPr lang="ja-JP" altLang="en-US" sz="1200" u="sng" dirty="0">
                <a:solidFill>
                  <a:srgbClr val="00B0F0"/>
                </a:solidFill>
                <a:latin typeface="ＭＳ Ｐゴシック" panose="020B0600070205080204" pitchFamily="50" charset="-128"/>
              </a:rPr>
              <a:t>１２０点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ロ　夜間５０対１急性期看護補助体制加算：８５点→</a:t>
            </a:r>
            <a:r>
              <a:rPr lang="ja-JP" altLang="en-US" sz="1200" dirty="0">
                <a:solidFill>
                  <a:srgbClr val="00B0F0"/>
                </a:solidFill>
                <a:latin typeface="ＭＳ Ｐゴシック" panose="020B0600070205080204" pitchFamily="50" charset="-128"/>
              </a:rPr>
              <a:t>１１５点</a:t>
            </a:r>
            <a:endParaRPr lang="en-US" altLang="ja-JP" sz="1200"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　ハ　夜間１００対１急性期看護補助体制加算：７０点→</a:t>
            </a:r>
            <a:r>
              <a:rPr lang="ja-JP" altLang="en-US" sz="1200" u="sng" dirty="0">
                <a:solidFill>
                  <a:srgbClr val="00B0F0"/>
                </a:solidFill>
                <a:latin typeface="ＭＳ Ｐゴシック" panose="020B0600070205080204" pitchFamily="50" charset="-128"/>
              </a:rPr>
              <a:t>１００点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１　看護補助加算１：１２９点→</a:t>
            </a:r>
            <a:r>
              <a:rPr lang="ja-JP" altLang="en-US" sz="1200" u="sng" dirty="0">
                <a:solidFill>
                  <a:srgbClr val="00B0F0"/>
                </a:solidFill>
                <a:latin typeface="ＭＳ Ｐゴシック" panose="020B0600070205080204" pitchFamily="50" charset="-128"/>
              </a:rPr>
              <a:t>１４１点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２　看護補助加算２：１０４点→</a:t>
            </a:r>
            <a:r>
              <a:rPr lang="ja-JP" altLang="en-US" sz="1200" u="sng" dirty="0">
                <a:solidFill>
                  <a:srgbClr val="00B0F0"/>
                </a:solidFill>
                <a:latin typeface="ＭＳ Ｐゴシック" panose="020B0600070205080204" pitchFamily="50" charset="-128"/>
              </a:rPr>
              <a:t>１１６点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３　看護補助加算３：７６点→</a:t>
            </a:r>
            <a:r>
              <a:rPr lang="ja-JP" altLang="en-US" sz="1200" u="sng" dirty="0">
                <a:solidFill>
                  <a:srgbClr val="00B0F0"/>
                </a:solidFill>
                <a:latin typeface="ＭＳ Ｐゴシック" panose="020B0600070205080204" pitchFamily="50" charset="-128"/>
              </a:rPr>
              <a:t>８８点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注２　夜間７５対１看護補助加算４０点→</a:t>
            </a:r>
            <a:r>
              <a:rPr lang="ja-JP" altLang="en-US" sz="1200" u="sng" dirty="0">
                <a:solidFill>
                  <a:srgbClr val="00B0F0"/>
                </a:solidFill>
                <a:latin typeface="ＭＳ Ｐゴシック" panose="020B0600070205080204" pitchFamily="50" charset="-128"/>
              </a:rPr>
              <a:t>５０点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夜間看護加算（療養病棟入院基本料の注加算）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夜間看護加算：３５点→</a:t>
            </a:r>
            <a:r>
              <a:rPr lang="ja-JP" altLang="en-US" sz="1200" u="sng" dirty="0">
                <a:solidFill>
                  <a:srgbClr val="00B0F0"/>
                </a:solidFill>
                <a:latin typeface="ＭＳ Ｐゴシック" panose="020B0600070205080204" pitchFamily="50" charset="-128"/>
              </a:rPr>
              <a:t>４５点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看護補助加算（障害者施設等入院基本料の注加算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イ　１４日以内の期間：１２９点→</a:t>
            </a:r>
            <a:r>
              <a:rPr lang="ja-JP" altLang="en-US" sz="1200" u="sng" dirty="0">
                <a:solidFill>
                  <a:srgbClr val="00B0F0"/>
                </a:solidFill>
                <a:latin typeface="ＭＳ Ｐゴシック" panose="020B0600070205080204" pitchFamily="50" charset="-128"/>
              </a:rPr>
              <a:t>１４１点</a:t>
            </a:r>
            <a:endParaRPr lang="en-US" altLang="ja-JP" sz="1200" u="sng" dirty="0">
              <a:solidFill>
                <a:srgbClr val="00B0F0"/>
              </a:solidFill>
              <a:latin typeface="ＭＳ Ｐゴシック" panose="020B0600070205080204" pitchFamily="50" charset="-128"/>
            </a:endParaRPr>
          </a:p>
          <a:p>
            <a:pPr lvl="0" defTabSz="844083">
              <a:defRPr/>
            </a:pPr>
            <a:r>
              <a:rPr lang="ja-JP" altLang="en-US" sz="1200" dirty="0">
                <a:solidFill>
                  <a:prstClr val="black"/>
                </a:solidFill>
                <a:latin typeface="ＭＳ Ｐゴシック" panose="020B0600070205080204" pitchFamily="50" charset="-128"/>
              </a:rPr>
              <a:t>ロ　１５日以上３０日以内の期間：１０４点→</a:t>
            </a:r>
            <a:r>
              <a:rPr lang="ja-JP" altLang="en-US" sz="1200" u="sng" dirty="0">
                <a:solidFill>
                  <a:srgbClr val="00B0F0"/>
                </a:solidFill>
                <a:latin typeface="ＭＳ Ｐゴシック" panose="020B0600070205080204" pitchFamily="50" charset="-128"/>
              </a:rPr>
              <a:t>１１６点</a:t>
            </a:r>
            <a:endParaRPr lang="en-US" altLang="ja-JP" sz="1200" u="sng" dirty="0">
              <a:solidFill>
                <a:srgbClr val="00B0F0"/>
              </a:solidFill>
              <a:latin typeface="ＭＳ Ｐゴシック" panose="020B0600070205080204" pitchFamily="50" charset="-128"/>
            </a:endParaRPr>
          </a:p>
          <a:p>
            <a:pPr lvl="0" defTabSz="844083">
              <a:defRPr/>
            </a:pPr>
            <a:endParaRPr lang="en-US" altLang="ja-JP" sz="1200" dirty="0">
              <a:solidFill>
                <a:prstClr val="black"/>
              </a:solidFill>
              <a:latin typeface="ＭＳ Ｐゴシック" panose="020B0600070205080204" pitchFamily="50" charset="-128"/>
            </a:endParaRPr>
          </a:p>
          <a:p>
            <a:pPr lvl="0" defTabSz="844083">
              <a:defRPr/>
            </a:pPr>
            <a:r>
              <a:rPr lang="en-US" altLang="ja-JP" sz="1200" dirty="0">
                <a:solidFill>
                  <a:prstClr val="black"/>
                </a:solidFill>
                <a:latin typeface="ＭＳ Ｐゴシック" panose="020B0600070205080204" pitchFamily="50" charset="-128"/>
              </a:rPr>
              <a:t>【</a:t>
            </a:r>
            <a:r>
              <a:rPr lang="ja-JP" altLang="en-US" sz="1200" dirty="0">
                <a:solidFill>
                  <a:prstClr val="black"/>
                </a:solidFill>
                <a:latin typeface="ＭＳ Ｐゴシック" panose="020B0600070205080204" pitchFamily="50" charset="-128"/>
              </a:rPr>
              <a:t>看護補助加算（地域包括ケア病棟入院料の注加算</a:t>
            </a:r>
            <a:r>
              <a:rPr lang="en-US" altLang="ja-JP" sz="1200" dirty="0">
                <a:solidFill>
                  <a:prstClr val="black"/>
                </a:solidFill>
                <a:latin typeface="ＭＳ Ｐゴシック" panose="020B0600070205080204" pitchFamily="50" charset="-128"/>
              </a:rPr>
              <a:t>】</a:t>
            </a:r>
          </a:p>
          <a:p>
            <a:pPr lvl="0" defTabSz="844083">
              <a:defRPr/>
            </a:pPr>
            <a:r>
              <a:rPr lang="ja-JP" altLang="en-US" sz="1200" dirty="0">
                <a:solidFill>
                  <a:prstClr val="black"/>
                </a:solidFill>
                <a:latin typeface="ＭＳ Ｐゴシック" panose="020B0600070205080204" pitchFamily="50" charset="-128"/>
              </a:rPr>
              <a:t>看護補助者配置加算：１５０点→</a:t>
            </a:r>
            <a:r>
              <a:rPr lang="ja-JP" altLang="en-US" sz="1200" u="sng" dirty="0">
                <a:solidFill>
                  <a:srgbClr val="00B0F0"/>
                </a:solidFill>
                <a:latin typeface="ＭＳ Ｐゴシック" panose="020B0600070205080204" pitchFamily="50" charset="-128"/>
              </a:rPr>
              <a:t>１６０点</a:t>
            </a:r>
            <a:endParaRPr lang="en-US" altLang="ja-JP" sz="1200" u="sng" dirty="0">
              <a:solidFill>
                <a:srgbClr val="00B0F0"/>
              </a:solidFill>
              <a:latin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defTabSz="844083">
              <a:defRPr/>
            </a:pPr>
            <a:endParaRPr lang="en-US" altLang="ja-JP" sz="1108" dirty="0">
              <a:solidFill>
                <a:prstClr val="black"/>
              </a:solidFill>
              <a:latin typeface="ＭＳ Ｐゴシック" panose="020B0600070205080204" pitchFamily="50" charset="-128"/>
            </a:endParaRPr>
          </a:p>
          <a:p>
            <a:pPr lvl="0" defTabSz="844083">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AD757986-CF77-40D7-959B-28C3BB744949}"/>
              </a:ext>
            </a:extLst>
          </p:cNvPr>
          <p:cNvSpPr/>
          <p:nvPr/>
        </p:nvSpPr>
        <p:spPr>
          <a:xfrm>
            <a:off x="127781" y="5050005"/>
            <a:ext cx="4609196"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急性期看護補助体制加算等の看護補助者に係る院内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研修の要件について見直す。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図 14">
            <a:extLst>
              <a:ext uri="{FF2B5EF4-FFF2-40B4-BE49-F238E27FC236}">
                <a16:creationId xmlns:a16="http://schemas.microsoft.com/office/drawing/2014/main" id="{E46BE4FA-219C-4F9F-9EAE-4BC62CC07F9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003638" y="1206165"/>
            <a:ext cx="762994" cy="877006"/>
          </a:xfrm>
          <a:prstGeom prst="rect">
            <a:avLst/>
          </a:prstGeom>
        </p:spPr>
      </p:pic>
      <p:pic>
        <p:nvPicPr>
          <p:cNvPr id="16" name="図 15">
            <a:extLst>
              <a:ext uri="{FF2B5EF4-FFF2-40B4-BE49-F238E27FC236}">
                <a16:creationId xmlns:a16="http://schemas.microsoft.com/office/drawing/2014/main" id="{0E81E59C-BE81-4955-91ED-5B167F73AEE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19991" y="1751551"/>
            <a:ext cx="913800" cy="1013926"/>
          </a:xfrm>
          <a:prstGeom prst="rect">
            <a:avLst/>
          </a:prstGeom>
        </p:spPr>
      </p:pic>
      <p:sp>
        <p:nvSpPr>
          <p:cNvPr id="17" name="テキスト ボックス 16">
            <a:extLst>
              <a:ext uri="{FF2B5EF4-FFF2-40B4-BE49-F238E27FC236}">
                <a16:creationId xmlns:a16="http://schemas.microsoft.com/office/drawing/2014/main" id="{50669051-0C97-4E98-AB6D-8D24B3A7E2D2}"/>
              </a:ext>
            </a:extLst>
          </p:cNvPr>
          <p:cNvSpPr txBox="1"/>
          <p:nvPr/>
        </p:nvSpPr>
        <p:spPr>
          <a:xfrm>
            <a:off x="2627484" y="1720561"/>
            <a:ext cx="68215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a:t>
            </a:r>
          </a:p>
        </p:txBody>
      </p:sp>
      <p:sp>
        <p:nvSpPr>
          <p:cNvPr id="18" name="テキスト ボックス 17">
            <a:extLst>
              <a:ext uri="{FF2B5EF4-FFF2-40B4-BE49-F238E27FC236}">
                <a16:creationId xmlns:a16="http://schemas.microsoft.com/office/drawing/2014/main" id="{DB01F131-3D6A-4954-A2D1-4B0E93D3A9A6}"/>
              </a:ext>
            </a:extLst>
          </p:cNvPr>
          <p:cNvSpPr txBox="1"/>
          <p:nvPr/>
        </p:nvSpPr>
        <p:spPr>
          <a:xfrm>
            <a:off x="3008784" y="3402016"/>
            <a:ext cx="68215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116</a:t>
            </a:r>
          </a:p>
        </p:txBody>
      </p:sp>
      <p:sp>
        <p:nvSpPr>
          <p:cNvPr id="19" name="テキスト ボックス 18">
            <a:extLst>
              <a:ext uri="{FF2B5EF4-FFF2-40B4-BE49-F238E27FC236}">
                <a16:creationId xmlns:a16="http://schemas.microsoft.com/office/drawing/2014/main" id="{A72FFBDE-102C-4C4E-8CBC-6045FD27CC65}"/>
              </a:ext>
            </a:extLst>
          </p:cNvPr>
          <p:cNvSpPr txBox="1"/>
          <p:nvPr/>
        </p:nvSpPr>
        <p:spPr>
          <a:xfrm>
            <a:off x="3016481" y="3957604"/>
            <a:ext cx="6821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117</a:t>
            </a:r>
          </a:p>
        </p:txBody>
      </p:sp>
      <p:sp>
        <p:nvSpPr>
          <p:cNvPr id="20" name="テキスト ボックス 19">
            <a:extLst>
              <a:ext uri="{FF2B5EF4-FFF2-40B4-BE49-F238E27FC236}">
                <a16:creationId xmlns:a16="http://schemas.microsoft.com/office/drawing/2014/main" id="{16337B9F-8858-429C-A6B7-B768E6C2A5A6}"/>
              </a:ext>
            </a:extLst>
          </p:cNvPr>
          <p:cNvSpPr txBox="1"/>
          <p:nvPr/>
        </p:nvSpPr>
        <p:spPr>
          <a:xfrm>
            <a:off x="3016481" y="4543717"/>
            <a:ext cx="67445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118</a:t>
            </a:r>
          </a:p>
        </p:txBody>
      </p:sp>
      <p:sp>
        <p:nvSpPr>
          <p:cNvPr id="21" name="テキスト ボックス 20">
            <a:extLst>
              <a:ext uri="{FF2B5EF4-FFF2-40B4-BE49-F238E27FC236}">
                <a16:creationId xmlns:a16="http://schemas.microsoft.com/office/drawing/2014/main" id="{4BCE7206-C196-4E14-A4E9-A67FEDC16C15}"/>
              </a:ext>
            </a:extLst>
          </p:cNvPr>
          <p:cNvSpPr txBox="1"/>
          <p:nvPr/>
        </p:nvSpPr>
        <p:spPr>
          <a:xfrm>
            <a:off x="7392518" y="1720315"/>
            <a:ext cx="62811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a:t>
            </a:r>
          </a:p>
        </p:txBody>
      </p:sp>
      <p:sp>
        <p:nvSpPr>
          <p:cNvPr id="22" name="テキスト ボックス 21">
            <a:extLst>
              <a:ext uri="{FF2B5EF4-FFF2-40B4-BE49-F238E27FC236}">
                <a16:creationId xmlns:a16="http://schemas.microsoft.com/office/drawing/2014/main" id="{DC7B6F76-D45F-485A-8CE6-81D9C929B95D}"/>
              </a:ext>
            </a:extLst>
          </p:cNvPr>
          <p:cNvSpPr txBox="1"/>
          <p:nvPr/>
        </p:nvSpPr>
        <p:spPr>
          <a:xfrm>
            <a:off x="6157772" y="3796762"/>
            <a:ext cx="6137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64</a:t>
            </a:r>
          </a:p>
        </p:txBody>
      </p:sp>
      <p:sp>
        <p:nvSpPr>
          <p:cNvPr id="23" name="テキスト ボックス 22">
            <a:extLst>
              <a:ext uri="{FF2B5EF4-FFF2-40B4-BE49-F238E27FC236}">
                <a16:creationId xmlns:a16="http://schemas.microsoft.com/office/drawing/2014/main" id="{F0558986-AB6F-481B-BD88-640BEE9BF85C}"/>
              </a:ext>
            </a:extLst>
          </p:cNvPr>
          <p:cNvSpPr txBox="1"/>
          <p:nvPr/>
        </p:nvSpPr>
        <p:spPr>
          <a:xfrm>
            <a:off x="8374554" y="4976152"/>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a:t>
            </a:r>
          </a:p>
        </p:txBody>
      </p:sp>
      <p:sp>
        <p:nvSpPr>
          <p:cNvPr id="24" name="テキスト ボックス 23">
            <a:extLst>
              <a:ext uri="{FF2B5EF4-FFF2-40B4-BE49-F238E27FC236}">
                <a16:creationId xmlns:a16="http://schemas.microsoft.com/office/drawing/2014/main" id="{F64F74AD-409D-46C5-AC35-2EC7DB09815F}"/>
              </a:ext>
            </a:extLst>
          </p:cNvPr>
          <p:cNvSpPr txBox="1"/>
          <p:nvPr/>
        </p:nvSpPr>
        <p:spPr>
          <a:xfrm>
            <a:off x="8516660" y="5490906"/>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a:t>
            </a:r>
          </a:p>
        </p:txBody>
      </p:sp>
      <p:sp>
        <p:nvSpPr>
          <p:cNvPr id="25" name="テキスト ボックス 24">
            <a:extLst>
              <a:ext uri="{FF2B5EF4-FFF2-40B4-BE49-F238E27FC236}">
                <a16:creationId xmlns:a16="http://schemas.microsoft.com/office/drawing/2014/main" id="{6560108E-A500-49B9-AAFD-55CDC448950C}"/>
              </a:ext>
            </a:extLst>
          </p:cNvPr>
          <p:cNvSpPr txBox="1"/>
          <p:nvPr/>
        </p:nvSpPr>
        <p:spPr>
          <a:xfrm>
            <a:off x="8516660" y="6282210"/>
            <a:ext cx="6980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116</a:t>
            </a:r>
          </a:p>
        </p:txBody>
      </p:sp>
    </p:spTree>
    <p:extLst>
      <p:ext uri="{BB962C8B-B14F-4D97-AF65-F5344CB8AC3E}">
        <p14:creationId xmlns:p14="http://schemas.microsoft.com/office/powerpoint/2010/main" val="390822582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01146" y="1071597"/>
            <a:ext cx="9532373" cy="55209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844083" rtl="0" eaLnBrk="1" fontAlgn="auto" latinLnBrk="0" hangingPunct="1">
              <a:lnSpc>
                <a:spcPct val="100000"/>
              </a:lnSpc>
              <a:spcBef>
                <a:spcPts val="0"/>
              </a:spcBef>
              <a:spcAft>
                <a:spcPts val="0"/>
              </a:spcAft>
              <a:buClrTx/>
              <a:buSzTx/>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麻酔を担当する医師の一部の行為を、適切な研修（特定行為研修）を修了した看護師が実施しても算定できるよう見直す。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lvl="0" indent="-263776" defTabSz="844083">
              <a:lnSpc>
                <a:spcPts val="1800"/>
              </a:lnSpc>
              <a:buFont typeface="Wingdings" panose="05000000000000000000" pitchFamily="2" charset="2"/>
              <a:buChar char="Ø"/>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麻酔前後の診察について、</a:t>
            </a:r>
            <a:r>
              <a:rPr lang="ja-JP" altLang="en-US" sz="1600" dirty="0">
                <a:solidFill>
                  <a:prstClr val="black"/>
                </a:solidFill>
                <a:latin typeface="ＭＳ Ｐゴシック" panose="020B0600070205080204" pitchFamily="50" charset="-128"/>
              </a:rPr>
              <a:t>当該医療機関の常勤の麻酔科標榜医が実施した場合についても算定できるよう見直す。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60510" y="2289582"/>
            <a:ext cx="263273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9" name="正方形/長方形 18"/>
          <p:cNvSpPr/>
          <p:nvPr/>
        </p:nvSpPr>
        <p:spPr>
          <a:xfrm>
            <a:off x="560510" y="2565691"/>
            <a:ext cx="2632739" cy="37171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厚生労働大臣が定める施設基準に適合している麻酔科を標榜する保険医療機関において、当該保険医療機関の常勤の麻酔科標榜医の指導の下に、麻酔を担当する医師が麻酔前後の診察を行い、硬膜外麻酔、脊椎麻酔又はマスク又は気管内挿管による閉鎖循環式全身麻酔を行った場合に算定する。</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555372" y="2141218"/>
            <a:ext cx="6006139"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0" name="右矢印 29"/>
          <p:cNvSpPr/>
          <p:nvPr/>
        </p:nvSpPr>
        <p:spPr>
          <a:xfrm>
            <a:off x="3251572" y="3951826"/>
            <a:ext cx="245478" cy="109464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3553290" y="2417326"/>
            <a:ext cx="6008221" cy="408611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厚生労働大臣が定める施設基準に適合している麻酔科を標榜する保険医療機関において、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常態として週３日以上かつ週</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時間以上の勤務を行っている医師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当該保険医療機関の常勤の麻酔科標榜医の指導の下に麻酔を担当する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担当医師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常勤の麻酔科標榜医</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が、麻酔前後の診察を行い</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担当医師が、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硬膜外麻酔、脊椎麻酔又はマスク又は気管内挿管による閉鎖循環式全身麻酔を行った場合に算定する。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麻酔前後の診察を麻酔科標榜医が行った場合、当該麻酔科標榜医は、診察の内容を担当医師に共有すること。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担当医師が実施する一部の行為を、麻酔中の患者の看護に係る適切な研修を修了した常勤看護師が実施しても差し支えない</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ものとする。また、この場合において、麻酔前後の診察を行った担当医師又は麻酔科標榜医は、当該診察の内容を当該看護師に共有すること。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担当医師が実施する一部の行為を、麻酔中の患者の看護に係る適切な研修（</a:t>
            </a: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）を修了した常勤看護師が実施する場合にあっては、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当該研修を修了した専任の常勤看護師が１名以上配置されている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r>
              <a:rPr kumimoji="1" lang="ja-JP" altLang="en-US"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保健師助産師看護師法第</a:t>
            </a:r>
            <a:r>
              <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条の２第２項第５号の規定による指定研修機関において行われる麻酔中の患者の看護に係る研修</a:t>
            </a:r>
            <a:endParaRPr kumimoji="1" lang="en-US" altLang="ja-JP" sz="7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844083"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84408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上記の場合にあっては、麻酔科標榜医又は麻酔を担当する当該医師と連携することが可能な体制が確保されていること。</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5" name="図 3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76879" y="4350071"/>
            <a:ext cx="1230496" cy="1839992"/>
          </a:xfrm>
          <a:prstGeom prst="rect">
            <a:avLst/>
          </a:prstGeom>
        </p:spPr>
      </p:pic>
      <p:pic>
        <p:nvPicPr>
          <p:cNvPr id="36" name="図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05051" y="1973812"/>
            <a:ext cx="956460" cy="887030"/>
          </a:xfrm>
          <a:prstGeom prst="rect">
            <a:avLst/>
          </a:prstGeom>
        </p:spPr>
      </p:pic>
      <p:sp>
        <p:nvSpPr>
          <p:cNvPr id="4" name="正方形/長方形 3"/>
          <p:cNvSpPr/>
          <p:nvPr/>
        </p:nvSpPr>
        <p:spPr>
          <a:xfrm>
            <a:off x="93257" y="907657"/>
            <a:ext cx="7560840" cy="38344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麻酔科領域における医師の働き方改革の推進　麻酔管理料（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14" name="Rectangle 2">
            <a:extLst>
              <a:ext uri="{FF2B5EF4-FFF2-40B4-BE49-F238E27FC236}">
                <a16:creationId xmlns:a16="http://schemas.microsoft.com/office/drawing/2014/main" id="{7D79BCE9-1682-47C4-915D-6A45F79AD22A}"/>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5" name="Rectangle 36">
            <a:extLst>
              <a:ext uri="{FF2B5EF4-FFF2-40B4-BE49-F238E27FC236}">
                <a16:creationId xmlns:a16="http://schemas.microsoft.com/office/drawing/2014/main" id="{FB56A26D-7DD5-46A5-B12F-A4C21D0566F7}"/>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13" name="スライド番号プレースホルダー 2">
            <a:extLst>
              <a:ext uri="{FF2B5EF4-FFF2-40B4-BE49-F238E27FC236}">
                <a16:creationId xmlns:a16="http://schemas.microsoft.com/office/drawing/2014/main" id="{3A7624BD-8F30-4246-9F95-DC7DA05AEA8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a:extLst>
              <a:ext uri="{FF2B5EF4-FFF2-40B4-BE49-F238E27FC236}">
                <a16:creationId xmlns:a16="http://schemas.microsoft.com/office/drawing/2014/main" id="{DDA60C94-517B-49E4-B2E5-FDF99D6FF405}"/>
              </a:ext>
            </a:extLst>
          </p:cNvPr>
          <p:cNvSpPr txBox="1"/>
          <p:nvPr/>
        </p:nvSpPr>
        <p:spPr>
          <a:xfrm>
            <a:off x="7789177" y="551605"/>
            <a:ext cx="177233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630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639</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830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958-959</a:t>
            </a:r>
          </a:p>
        </p:txBody>
      </p:sp>
    </p:spTree>
    <p:extLst>
      <p:ext uri="{BB962C8B-B14F-4D97-AF65-F5344CB8AC3E}">
        <p14:creationId xmlns:p14="http://schemas.microsoft.com/office/powerpoint/2010/main" val="214361297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a:spLocks noChangeArrowheads="1"/>
          </p:cNvSpPr>
          <p:nvPr/>
        </p:nvSpPr>
        <p:spPr bwMode="auto">
          <a:xfrm>
            <a:off x="381000" y="268320"/>
            <a:ext cx="9144000" cy="426083"/>
          </a:xfrm>
          <a:prstGeom prst="rect">
            <a:avLst/>
          </a:prstGeom>
          <a:gradFill flip="none" rotWithShape="1">
            <a:gsLst>
              <a:gs pos="0">
                <a:srgbClr val="4F81BD">
                  <a:shade val="30000"/>
                  <a:satMod val="115000"/>
                </a:srgbClr>
              </a:gs>
              <a:gs pos="50000">
                <a:srgbClr val="4F81BD">
                  <a:shade val="67500"/>
                  <a:satMod val="115000"/>
                </a:srgbClr>
              </a:gs>
              <a:gs pos="100000">
                <a:srgbClr val="4F81BD">
                  <a:shade val="100000"/>
                  <a:satMod val="115000"/>
                </a:srgbClr>
              </a:gs>
            </a:gsLst>
            <a:path path="circle">
              <a:fillToRect l="100000" b="100000"/>
            </a:path>
            <a:tileRect t="-100000" r="-100000"/>
          </a:gradFill>
          <a:ln>
            <a:noFill/>
          </a:ln>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defTabSz="844083">
              <a:defRPr/>
            </a:pPr>
            <a:r>
              <a:rPr kumimoji="0" lang="ja-JP" altLang="en-US" sz="2215" kern="0" dirty="0">
                <a:solidFill>
                  <a:prstClr val="white"/>
                </a:solidFill>
                <a:latin typeface="ＭＳ Ｐゴシック" panose="020B0600070205080204" pitchFamily="50" charset="-128"/>
                <a:ea typeface="ＭＳ Ｐゴシック" panose="020B0600070205080204" pitchFamily="50" charset="-128"/>
              </a:rPr>
              <a:t>全身麻酔の場合の麻酔管理における主な医行為等</a:t>
            </a:r>
            <a:endParaRPr kumimoji="0" lang="ja-JP" altLang="en-US" sz="2215" kern="0" dirty="0">
              <a:solidFill>
                <a:prstClr val="white"/>
              </a:solidFill>
            </a:endParaRPr>
          </a:p>
        </p:txBody>
      </p:sp>
      <p:graphicFrame>
        <p:nvGraphicFramePr>
          <p:cNvPr id="9" name="表 8"/>
          <p:cNvGraphicFramePr>
            <a:graphicFrameLocks noGrp="1"/>
          </p:cNvGraphicFramePr>
          <p:nvPr/>
        </p:nvGraphicFramePr>
        <p:xfrm>
          <a:off x="831927" y="1835400"/>
          <a:ext cx="3978564" cy="3986489"/>
        </p:xfrm>
        <a:graphic>
          <a:graphicData uri="http://schemas.openxmlformats.org/drawingml/2006/table">
            <a:tbl>
              <a:tblPr firstRow="1" bandRow="1">
                <a:tableStyleId>{69CF1AB2-1976-4502-BF36-3FF5EA218861}</a:tableStyleId>
              </a:tblPr>
              <a:tblGrid>
                <a:gridCol w="1329378">
                  <a:extLst>
                    <a:ext uri="{9D8B030D-6E8A-4147-A177-3AD203B41FA5}">
                      <a16:colId xmlns:a16="http://schemas.microsoft.com/office/drawing/2014/main" val="39188417"/>
                    </a:ext>
                  </a:extLst>
                </a:gridCol>
                <a:gridCol w="2649186">
                  <a:extLst>
                    <a:ext uri="{9D8B030D-6E8A-4147-A177-3AD203B41FA5}">
                      <a16:colId xmlns:a16="http://schemas.microsoft.com/office/drawing/2014/main" val="1609169657"/>
                    </a:ext>
                  </a:extLst>
                </a:gridCol>
              </a:tblGrid>
              <a:tr h="262604">
                <a:tc>
                  <a:txBody>
                    <a:bodyPr/>
                    <a:lstStyle/>
                    <a:p>
                      <a:pPr algn="ctr"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麻酔管理の時期</a:t>
                      </a:r>
                    </a:p>
                  </a:txBody>
                  <a:tcPr marL="8792" marR="8792" marT="8792" marB="0" anchor="ctr">
                    <a:solidFill>
                      <a:schemeClr val="accent1">
                        <a:lumMod val="20000"/>
                        <a:lumOff val="80000"/>
                      </a:schemeClr>
                    </a:solidFill>
                  </a:tcPr>
                </a:tc>
                <a:tc>
                  <a:txBody>
                    <a:bodyPr/>
                    <a:lstStyle/>
                    <a:p>
                      <a:pPr algn="ctr"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主な医行為等</a:t>
                      </a:r>
                    </a:p>
                  </a:txBody>
                  <a:tcPr marL="8792" marR="8792" marT="8792" marB="0" anchor="ctr">
                    <a:noFill/>
                  </a:tcPr>
                </a:tc>
                <a:extLst>
                  <a:ext uri="{0D108BD9-81ED-4DB2-BD59-A6C34878D82A}">
                    <a16:rowId xmlns:a16="http://schemas.microsoft.com/office/drawing/2014/main" val="1426859351"/>
                  </a:ext>
                </a:extLst>
              </a:tr>
              <a:tr h="338535">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術前</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060851943"/>
                  </a:ext>
                </a:extLst>
              </a:tr>
              <a:tr h="338535">
                <a:tc rowSpan="10">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麻酔導入</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麻酔薬等の投与</a:t>
                      </a:r>
                    </a:p>
                  </a:txBody>
                  <a:tcPr marL="8792" marR="8792" marT="8792" marB="0" anchor="ctr">
                    <a:noFill/>
                  </a:tcPr>
                </a:tc>
                <a:extLst>
                  <a:ext uri="{0D108BD9-81ED-4DB2-BD59-A6C34878D82A}">
                    <a16:rowId xmlns:a16="http://schemas.microsoft.com/office/drawing/2014/main" val="4276147322"/>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マスク換気</a:t>
                      </a:r>
                    </a:p>
                  </a:txBody>
                  <a:tcPr marL="8792" marR="8792" marT="8792" marB="0" anchor="ctr">
                    <a:noFill/>
                  </a:tcPr>
                </a:tc>
                <a:extLst>
                  <a:ext uri="{0D108BD9-81ED-4DB2-BD59-A6C34878D82A}">
                    <a16:rowId xmlns:a16="http://schemas.microsoft.com/office/drawing/2014/main" val="33925537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膀胱留置カテ－テルの挿入</a:t>
                      </a:r>
                    </a:p>
                  </a:txBody>
                  <a:tcPr marL="8792" marR="8792" marT="8792" marB="0" anchor="ctr">
                    <a:noFill/>
                  </a:tcPr>
                </a:tc>
                <a:extLst>
                  <a:ext uri="{0D108BD9-81ED-4DB2-BD59-A6C34878D82A}">
                    <a16:rowId xmlns:a16="http://schemas.microsoft.com/office/drawing/2014/main" val="161243554"/>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気管挿管</a:t>
                      </a:r>
                    </a:p>
                  </a:txBody>
                  <a:tcPr marL="8792" marR="8792" marT="8792" marB="0" anchor="ctr">
                    <a:noFill/>
                  </a:tcPr>
                </a:tc>
                <a:extLst>
                  <a:ext uri="{0D108BD9-81ED-4DB2-BD59-A6C34878D82A}">
                    <a16:rowId xmlns:a16="http://schemas.microsoft.com/office/drawing/2014/main" val="193384260"/>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橈骨動脈ラインの確保</a:t>
                      </a:r>
                    </a:p>
                  </a:txBody>
                  <a:tcPr marL="8792" marR="8792" marT="8792" marB="0" anchor="ctr">
                    <a:solidFill>
                      <a:schemeClr val="accent6">
                        <a:lumMod val="40000"/>
                        <a:lumOff val="60000"/>
                      </a:schemeClr>
                    </a:solidFill>
                  </a:tcPr>
                </a:tc>
                <a:extLst>
                  <a:ext uri="{0D108BD9-81ED-4DB2-BD59-A6C34878D82A}">
                    <a16:rowId xmlns:a16="http://schemas.microsoft.com/office/drawing/2014/main" val="2424383744"/>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直接動脈穿刺法による採血</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9624834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中心静脈ラインの確保</a:t>
                      </a:r>
                    </a:p>
                  </a:txBody>
                  <a:tcPr marL="8792" marR="8792" marT="8792" marB="0" anchor="ctr">
                    <a:noFill/>
                  </a:tcPr>
                </a:tc>
                <a:extLst>
                  <a:ext uri="{0D108BD9-81ED-4DB2-BD59-A6C34878D82A}">
                    <a16:rowId xmlns:a16="http://schemas.microsoft.com/office/drawing/2014/main" val="1899323051"/>
                  </a:ext>
                </a:extLst>
              </a:tr>
              <a:tr h="338535">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末梢留置型中心静脈ラインの確保</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68991319"/>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経鼻胃管の挿入</a:t>
                      </a:r>
                    </a:p>
                  </a:txBody>
                  <a:tcPr marL="8792" marR="8792" marT="8792" marB="0" anchor="ctr">
                    <a:noFill/>
                  </a:tcPr>
                </a:tc>
                <a:extLst>
                  <a:ext uri="{0D108BD9-81ED-4DB2-BD59-A6C34878D82A}">
                    <a16:rowId xmlns:a16="http://schemas.microsoft.com/office/drawing/2014/main" val="1818988997"/>
                  </a:ext>
                </a:extLst>
              </a:tr>
              <a:tr h="338535">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体位変換</a:t>
                      </a:r>
                    </a:p>
                  </a:txBody>
                  <a:tcPr marL="8792" marR="8792" marT="8792" marB="0" anchor="ctr">
                    <a:noFill/>
                  </a:tcPr>
                </a:tc>
                <a:extLst>
                  <a:ext uri="{0D108BD9-81ED-4DB2-BD59-A6C34878D82A}">
                    <a16:rowId xmlns:a16="http://schemas.microsoft.com/office/drawing/2014/main" val="3016448128"/>
                  </a:ext>
                </a:extLst>
              </a:tr>
            </a:tbl>
          </a:graphicData>
        </a:graphic>
      </p:graphicFrame>
      <p:graphicFrame>
        <p:nvGraphicFramePr>
          <p:cNvPr id="11" name="表 10"/>
          <p:cNvGraphicFramePr>
            <a:graphicFrameLocks noGrp="1"/>
          </p:cNvGraphicFramePr>
          <p:nvPr/>
        </p:nvGraphicFramePr>
        <p:xfrm>
          <a:off x="4952999" y="1801043"/>
          <a:ext cx="4187542" cy="4220238"/>
        </p:xfrm>
        <a:graphic>
          <a:graphicData uri="http://schemas.openxmlformats.org/drawingml/2006/table">
            <a:tbl>
              <a:tblPr firstRow="1" bandRow="1">
                <a:tableStyleId>{69CF1AB2-1976-4502-BF36-3FF5EA218861}</a:tableStyleId>
              </a:tblPr>
              <a:tblGrid>
                <a:gridCol w="802259">
                  <a:extLst>
                    <a:ext uri="{9D8B030D-6E8A-4147-A177-3AD203B41FA5}">
                      <a16:colId xmlns:a16="http://schemas.microsoft.com/office/drawing/2014/main" val="1638657002"/>
                    </a:ext>
                  </a:extLst>
                </a:gridCol>
                <a:gridCol w="3385283">
                  <a:extLst>
                    <a:ext uri="{9D8B030D-6E8A-4147-A177-3AD203B41FA5}">
                      <a16:colId xmlns:a16="http://schemas.microsoft.com/office/drawing/2014/main" val="1677849615"/>
                    </a:ext>
                  </a:extLst>
                </a:gridCol>
              </a:tblGrid>
              <a:tr h="383658">
                <a:tc rowSpan="5">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麻酔維持</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薬剤投与量の調整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0875956"/>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脱水症状に対する輸液による補正</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24522299"/>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糖質・電解質輸液投与量の調整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801355590"/>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人工呼吸器の設定調整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873747588"/>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気管チューブ位置の調整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31223882"/>
                  </a:ext>
                </a:extLst>
              </a:tr>
              <a:tr h="383658">
                <a:tc rowSpan="5">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麻酔覚醒</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人工呼吸器からの離脱</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78923556"/>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気管チューブの抜管</a:t>
                      </a:r>
                    </a:p>
                  </a:txBody>
                  <a:tcPr marL="8792" marR="8792" marT="8792" marB="0" anchor="ctr">
                    <a:noFill/>
                  </a:tcPr>
                </a:tc>
                <a:extLst>
                  <a:ext uri="{0D108BD9-81ED-4DB2-BD59-A6C34878D82A}">
                    <a16:rowId xmlns:a16="http://schemas.microsoft.com/office/drawing/2014/main" val="3028865455"/>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経鼻胃管の抜去</a:t>
                      </a:r>
                    </a:p>
                  </a:txBody>
                  <a:tcPr marL="8792" marR="8792" marT="8792" marB="0" anchor="ctr">
                    <a:noFill/>
                  </a:tcPr>
                </a:tc>
                <a:extLst>
                  <a:ext uri="{0D108BD9-81ED-4DB2-BD59-A6C34878D82A}">
                    <a16:rowId xmlns:a16="http://schemas.microsoft.com/office/drawing/2014/main" val="3103272186"/>
                  </a:ext>
                </a:extLst>
              </a:tr>
              <a:tr h="383658">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中心静脈ラインの抜去</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954858265"/>
                  </a:ext>
                </a:extLst>
              </a:tr>
              <a:tr h="383658">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動脈ラインの抜去</a:t>
                      </a:r>
                    </a:p>
                  </a:txBody>
                  <a:tcPr marL="8792" marR="8792" marT="8792" marB="0" anchor="ctr">
                    <a:noFill/>
                  </a:tcPr>
                </a:tc>
                <a:extLst>
                  <a:ext uri="{0D108BD9-81ED-4DB2-BD59-A6C34878D82A}">
                    <a16:rowId xmlns:a16="http://schemas.microsoft.com/office/drawing/2014/main" val="76804169"/>
                  </a:ext>
                </a:extLst>
              </a:tr>
              <a:tr h="383658">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術後</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52218245"/>
                  </a:ext>
                </a:extLst>
              </a:tr>
            </a:tbl>
          </a:graphicData>
        </a:graphic>
      </p:graphicFrame>
      <p:sp>
        <p:nvSpPr>
          <p:cNvPr id="6" name="Rectangle 5" descr="20%"/>
          <p:cNvSpPr>
            <a:spLocks noChangeArrowheads="1"/>
          </p:cNvSpPr>
          <p:nvPr/>
        </p:nvSpPr>
        <p:spPr bwMode="auto">
          <a:xfrm>
            <a:off x="514559" y="732541"/>
            <a:ext cx="8876883" cy="938719"/>
          </a:xfrm>
          <a:prstGeom prst="rect">
            <a:avLst/>
          </a:prstGeom>
          <a:solidFill>
            <a:sysClr val="window" lastClr="FFFFFF"/>
          </a:solidFill>
          <a:ln w="9525" cap="flat" cmpd="sng" algn="ctr">
            <a:solidFill>
              <a:sysClr val="windowText" lastClr="000000"/>
            </a:solidFill>
            <a:prstDash val="solid"/>
            <a:headEnd/>
            <a:tailEnd/>
          </a:ln>
          <a:effectLst/>
        </p:spPr>
        <p:txBody>
          <a:bodyPr wrap="square">
            <a:spAutoFit/>
          </a:bodyPr>
          <a:lstStyle/>
          <a:p>
            <a:pPr marL="167058" indent="-167058"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麻酔管理における一部の医行為については、特定行為研修を修了した看護師が、医師又は歯科医師が診療の補助行為を行わせるために指示として作成した手順書に基づき、実施できる。</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161196" indent="-161196"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 特に麻酔維持期において、特定行為研修修了者が手順書に基づき実施できる診療の補助行為が多く認めら　れる。</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7" name="テキスト ボックス 6"/>
          <p:cNvSpPr txBox="1"/>
          <p:nvPr/>
        </p:nvSpPr>
        <p:spPr>
          <a:xfrm>
            <a:off x="831928" y="5934442"/>
            <a:ext cx="3969011" cy="490006"/>
          </a:xfrm>
          <a:prstGeom prst="rect">
            <a:avLst/>
          </a:prstGeom>
          <a:noFill/>
        </p:spPr>
        <p:txBody>
          <a:bodyPr wrap="square" rtlCol="0">
            <a:spAutoFit/>
          </a:bodyPr>
          <a:lstStyle/>
          <a:p>
            <a:pPr defTabSz="844083">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（注）下線の医行為等は該当する特定行為研修修了者であれば、手順書に基づき実施できると考えられるもの。</a:t>
            </a:r>
          </a:p>
        </p:txBody>
      </p:sp>
      <p:sp>
        <p:nvSpPr>
          <p:cNvPr id="8" name="Text Box 2">
            <a:extLst>
              <a:ext uri="{FF2B5EF4-FFF2-40B4-BE49-F238E27FC236}">
                <a16:creationId xmlns:a16="http://schemas.microsoft.com/office/drawing/2014/main" id="{8FA16BE5-0AE7-4023-B1C0-C7333676A850}"/>
              </a:ext>
            </a:extLst>
          </p:cNvPr>
          <p:cNvSpPr txBox="1">
            <a:spLocks noChangeArrowheads="1"/>
          </p:cNvSpPr>
          <p:nvPr/>
        </p:nvSpPr>
        <p:spPr bwMode="auto">
          <a:xfrm>
            <a:off x="8471328" y="58857"/>
            <a:ext cx="1338425" cy="543901"/>
          </a:xfrm>
          <a:prstGeom prst="rect">
            <a:avLst/>
          </a:prstGeom>
          <a:solidFill>
            <a:srgbClr val="FFFFFF"/>
          </a:solidFill>
          <a:ln w="19050">
            <a:solidFill>
              <a:srgbClr val="000000"/>
            </a:solidFill>
            <a:miter lim="800000"/>
            <a:headEnd/>
            <a:tailEnd/>
          </a:ln>
        </p:spPr>
        <p:txBody>
          <a:bodyPr vert="horz" wrap="square" lIns="67949" tIns="8202" rIns="67949" bIns="8202" numCol="1" anchor="t" anchorCtr="0" compatLnSpc="1">
            <a:prstTxWarp prst="textNoShape">
              <a:avLst/>
            </a:prstTxWarp>
          </a:bodyPr>
          <a:lstStyle/>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中医協　総－４　</a:t>
            </a:r>
          </a:p>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元．１２．１８　</a:t>
            </a:r>
          </a:p>
          <a:p>
            <a:pPr defTabSz="836355" fontAlgn="base">
              <a:spcBef>
                <a:spcPct val="0"/>
              </a:spcBef>
              <a:spcAft>
                <a:spcPct val="0"/>
              </a:spcAft>
              <a:defRPr/>
            </a:pPr>
            <a:endParaRPr lang="ja-JP" altLang="ja-JP" sz="1292" dirty="0">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10" name="スライド番号プレースホルダー 2">
            <a:extLst>
              <a:ext uri="{FF2B5EF4-FFF2-40B4-BE49-F238E27FC236}">
                <a16:creationId xmlns:a16="http://schemas.microsoft.com/office/drawing/2014/main" id="{812120B3-B614-43F8-85CB-57648AAA482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2318102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a:spLocks noChangeArrowheads="1"/>
          </p:cNvSpPr>
          <p:nvPr/>
        </p:nvSpPr>
        <p:spPr bwMode="auto">
          <a:xfrm>
            <a:off x="381000" y="268320"/>
            <a:ext cx="9144000" cy="426083"/>
          </a:xfrm>
          <a:prstGeom prst="rect">
            <a:avLst/>
          </a:prstGeom>
          <a:gradFill flip="none" rotWithShape="1">
            <a:gsLst>
              <a:gs pos="0">
                <a:srgbClr val="4F81BD">
                  <a:shade val="30000"/>
                  <a:satMod val="115000"/>
                </a:srgbClr>
              </a:gs>
              <a:gs pos="50000">
                <a:srgbClr val="4F81BD">
                  <a:shade val="67500"/>
                  <a:satMod val="115000"/>
                </a:srgbClr>
              </a:gs>
              <a:gs pos="100000">
                <a:srgbClr val="4F81BD">
                  <a:shade val="100000"/>
                  <a:satMod val="115000"/>
                </a:srgbClr>
              </a:gs>
            </a:gsLst>
            <a:path path="circle">
              <a:fillToRect l="100000" b="100000"/>
            </a:path>
            <a:tileRect t="-100000" r="-100000"/>
          </a:gradFill>
          <a:ln>
            <a:noFill/>
          </a:ln>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defTabSz="844083">
              <a:defRPr/>
            </a:pPr>
            <a:r>
              <a:rPr kumimoji="0" lang="ja-JP" altLang="en-US" sz="2215" kern="0" dirty="0">
                <a:solidFill>
                  <a:prstClr val="white"/>
                </a:solidFill>
                <a:latin typeface="ＭＳ Ｐゴシック" panose="020B0600070205080204" pitchFamily="50" charset="-128"/>
                <a:ea typeface="ＭＳ Ｐゴシック" panose="020B0600070205080204" pitchFamily="50" charset="-128"/>
              </a:rPr>
              <a:t>硬膜外麻酔等の場合の麻酔管理における主な医行為等</a:t>
            </a:r>
            <a:endParaRPr kumimoji="0" lang="ja-JP" altLang="en-US" sz="2215" kern="0" dirty="0">
              <a:solidFill>
                <a:prstClr val="white"/>
              </a:solidFill>
            </a:endParaRPr>
          </a:p>
        </p:txBody>
      </p:sp>
      <p:graphicFrame>
        <p:nvGraphicFramePr>
          <p:cNvPr id="9" name="表 8"/>
          <p:cNvGraphicFramePr>
            <a:graphicFrameLocks noGrp="1"/>
          </p:cNvGraphicFramePr>
          <p:nvPr/>
        </p:nvGraphicFramePr>
        <p:xfrm>
          <a:off x="653274" y="1627499"/>
          <a:ext cx="3978564" cy="2305974"/>
        </p:xfrm>
        <a:graphic>
          <a:graphicData uri="http://schemas.openxmlformats.org/drawingml/2006/table">
            <a:tbl>
              <a:tblPr firstRow="1" bandRow="1">
                <a:tableStyleId>{69CF1AB2-1976-4502-BF36-3FF5EA218861}</a:tableStyleId>
              </a:tblPr>
              <a:tblGrid>
                <a:gridCol w="1329378">
                  <a:extLst>
                    <a:ext uri="{9D8B030D-6E8A-4147-A177-3AD203B41FA5}">
                      <a16:colId xmlns:a16="http://schemas.microsoft.com/office/drawing/2014/main" val="39188417"/>
                    </a:ext>
                  </a:extLst>
                </a:gridCol>
                <a:gridCol w="2649186">
                  <a:extLst>
                    <a:ext uri="{9D8B030D-6E8A-4147-A177-3AD203B41FA5}">
                      <a16:colId xmlns:a16="http://schemas.microsoft.com/office/drawing/2014/main" val="1609169657"/>
                    </a:ext>
                  </a:extLst>
                </a:gridCol>
              </a:tblGrid>
              <a:tr h="309704">
                <a:tc>
                  <a:txBody>
                    <a:bodyPr/>
                    <a:lstStyle/>
                    <a:p>
                      <a:pPr algn="ctr"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麻酔管理の時期</a:t>
                      </a:r>
                    </a:p>
                  </a:txBody>
                  <a:tcPr marL="8792" marR="8792" marT="8792" marB="0" anchor="ctr">
                    <a:solidFill>
                      <a:schemeClr val="accent1">
                        <a:lumMod val="20000"/>
                        <a:lumOff val="80000"/>
                      </a:schemeClr>
                    </a:solidFill>
                  </a:tcPr>
                </a:tc>
                <a:tc>
                  <a:txBody>
                    <a:bodyPr/>
                    <a:lstStyle/>
                    <a:p>
                      <a:pPr algn="ctr" fontAlgn="ctr"/>
                      <a:r>
                        <a:rPr lang="ja-JP" altLang="en-US" sz="1100" b="0" i="0" u="none" strike="noStrike" dirty="0">
                          <a:solidFill>
                            <a:srgbClr val="000000"/>
                          </a:solidFill>
                          <a:effectLst/>
                          <a:latin typeface="游ゴシック" panose="020B0400000000000000" pitchFamily="50" charset="-128"/>
                          <a:ea typeface="游ゴシック" panose="020B0400000000000000" pitchFamily="50" charset="-128"/>
                        </a:rPr>
                        <a:t>主な医行為等</a:t>
                      </a:r>
                    </a:p>
                  </a:txBody>
                  <a:tcPr marL="8792" marR="8792" marT="8792" marB="0" anchor="ctr">
                    <a:noFill/>
                  </a:tcPr>
                </a:tc>
                <a:extLst>
                  <a:ext uri="{0D108BD9-81ED-4DB2-BD59-A6C34878D82A}">
                    <a16:rowId xmlns:a16="http://schemas.microsoft.com/office/drawing/2014/main" val="1426859351"/>
                  </a:ext>
                </a:extLst>
              </a:tr>
              <a:tr h="399254">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術前</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060851943"/>
                  </a:ext>
                </a:extLst>
              </a:tr>
              <a:tr h="399254">
                <a:tc rowSpan="4">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麻酔導入</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硬膜外カテーテルの挿入</a:t>
                      </a:r>
                    </a:p>
                  </a:txBody>
                  <a:tcPr marL="8792" marR="8792" marT="8792" marB="0" anchor="ctr">
                    <a:noFill/>
                  </a:tcPr>
                </a:tc>
                <a:extLst>
                  <a:ext uri="{0D108BD9-81ED-4DB2-BD59-A6C34878D82A}">
                    <a16:rowId xmlns:a16="http://schemas.microsoft.com/office/drawing/2014/main" val="835356392"/>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麻酔薬等の投与</a:t>
                      </a:r>
                    </a:p>
                  </a:txBody>
                  <a:tcPr marL="8792" marR="8792" marT="8792" marB="0" anchor="ctr">
                    <a:noFill/>
                  </a:tcPr>
                </a:tc>
                <a:extLst>
                  <a:ext uri="{0D108BD9-81ED-4DB2-BD59-A6C34878D82A}">
                    <a16:rowId xmlns:a16="http://schemas.microsoft.com/office/drawing/2014/main" val="4276147322"/>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膀胱留置カテ－テルの挿入</a:t>
                      </a:r>
                    </a:p>
                  </a:txBody>
                  <a:tcPr marL="8792" marR="8792" marT="8792" marB="0" anchor="ctr">
                    <a:noFill/>
                  </a:tcPr>
                </a:tc>
                <a:extLst>
                  <a:ext uri="{0D108BD9-81ED-4DB2-BD59-A6C34878D82A}">
                    <a16:rowId xmlns:a16="http://schemas.microsoft.com/office/drawing/2014/main" val="161243554"/>
                  </a:ext>
                </a:extLst>
              </a:tr>
              <a:tr h="399254">
                <a:tc vMerge="1">
                  <a:txBody>
                    <a:bodyPr/>
                    <a:lstStyle/>
                    <a:p>
                      <a:endParaRPr kumimoji="1" lang="ja-JP" altLang="en-US"/>
                    </a:p>
                  </a:txBody>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体位変換</a:t>
                      </a:r>
                    </a:p>
                  </a:txBody>
                  <a:tcPr marL="8792" marR="8792" marT="8792" marB="0" anchor="ctr">
                    <a:noFill/>
                  </a:tcPr>
                </a:tc>
                <a:extLst>
                  <a:ext uri="{0D108BD9-81ED-4DB2-BD59-A6C34878D82A}">
                    <a16:rowId xmlns:a16="http://schemas.microsoft.com/office/drawing/2014/main" val="3016448128"/>
                  </a:ext>
                </a:extLst>
              </a:tr>
            </a:tbl>
          </a:graphicData>
        </a:graphic>
      </p:graphicFrame>
      <p:graphicFrame>
        <p:nvGraphicFramePr>
          <p:cNvPr id="11" name="表 10"/>
          <p:cNvGraphicFramePr>
            <a:graphicFrameLocks noGrp="1"/>
          </p:cNvGraphicFramePr>
          <p:nvPr/>
        </p:nvGraphicFramePr>
        <p:xfrm>
          <a:off x="4966794" y="1714445"/>
          <a:ext cx="4243084" cy="1338543"/>
        </p:xfrm>
        <a:graphic>
          <a:graphicData uri="http://schemas.openxmlformats.org/drawingml/2006/table">
            <a:tbl>
              <a:tblPr firstRow="1" bandRow="1">
                <a:tableStyleId>{69CF1AB2-1976-4502-BF36-3FF5EA218861}</a:tableStyleId>
              </a:tblPr>
              <a:tblGrid>
                <a:gridCol w="819481">
                  <a:extLst>
                    <a:ext uri="{9D8B030D-6E8A-4147-A177-3AD203B41FA5}">
                      <a16:colId xmlns:a16="http://schemas.microsoft.com/office/drawing/2014/main" val="1638657002"/>
                    </a:ext>
                  </a:extLst>
                </a:gridCol>
                <a:gridCol w="3423603">
                  <a:extLst>
                    <a:ext uri="{9D8B030D-6E8A-4147-A177-3AD203B41FA5}">
                      <a16:colId xmlns:a16="http://schemas.microsoft.com/office/drawing/2014/main" val="1677849615"/>
                    </a:ext>
                  </a:extLst>
                </a:gridCol>
              </a:tblGrid>
              <a:tr h="446181">
                <a:tc rowSpan="3">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麻酔維持</a:t>
                      </a:r>
                    </a:p>
                  </a:txBody>
                  <a:tcPr marL="8792" marR="8792" marT="8792" marB="0" anchor="ctr">
                    <a:solidFill>
                      <a:schemeClr val="accent1">
                        <a:lumMod val="20000"/>
                        <a:lumOff val="80000"/>
                      </a:schemeClr>
                    </a:solidFill>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薬剤投与量の調整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0875956"/>
                  </a:ext>
                </a:extLst>
              </a:tr>
              <a:tr h="446181">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脱水症状に対する輸液による補正</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724522299"/>
                  </a:ext>
                </a:extLst>
              </a:tr>
              <a:tr h="446181">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糖質・電解質輸液投与量の調整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3801355590"/>
                  </a:ext>
                </a:extLst>
              </a:tr>
            </a:tbl>
          </a:graphicData>
        </a:graphic>
      </p:graphicFrame>
      <p:sp>
        <p:nvSpPr>
          <p:cNvPr id="6" name="Rectangle 5" descr="20%"/>
          <p:cNvSpPr>
            <a:spLocks noChangeArrowheads="1"/>
          </p:cNvSpPr>
          <p:nvPr/>
        </p:nvSpPr>
        <p:spPr bwMode="auto">
          <a:xfrm>
            <a:off x="514560" y="743473"/>
            <a:ext cx="8876883" cy="477054"/>
          </a:xfrm>
          <a:prstGeom prst="rect">
            <a:avLst/>
          </a:prstGeom>
          <a:solidFill>
            <a:sysClr val="window" lastClr="FFFFFF"/>
          </a:solidFill>
          <a:ln w="9525" cap="flat" cmpd="sng" algn="ctr">
            <a:solidFill>
              <a:sysClr val="windowText" lastClr="000000"/>
            </a:solidFill>
            <a:prstDash val="solid"/>
            <a:headEnd/>
            <a:tailEnd/>
          </a:ln>
          <a:effectLst/>
        </p:spPr>
        <p:txBody>
          <a:bodyPr wrap="square">
            <a:spAutoFit/>
          </a:bodyPr>
          <a:lstStyle/>
          <a:p>
            <a:pPr marL="167058" indent="-167058" defTabSz="844083">
              <a:lnSpc>
                <a:spcPts val="1477"/>
              </a:lnSpc>
              <a:spcBef>
                <a:spcPts val="554"/>
              </a:spcBef>
              <a:defRPr/>
            </a:pP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○全身麻酔より侵襲性が低い硬膜外麻酔や脊椎麻酔においても、全身麻酔と同様に麻酔管理における一部の医行為については</a:t>
            </a:r>
            <a:r>
              <a:rPr kumimoji="0" lang="ja-JP" altLang="en-US" sz="1477" kern="0" dirty="0" err="1">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0" lang="ja-JP" altLang="en-US"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特定行為研修修了者が手順書に基づき実施できる</a:t>
            </a:r>
            <a:r>
              <a:rPr kumimoji="0" lang="ja-JP" altLang="en-US" sz="1477" kern="0" dirty="0" err="1">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rPr>
              <a:t>。</a:t>
            </a:r>
            <a:endParaRPr kumimoji="0" lang="en-US" altLang="ja-JP" sz="1477" kern="0" dirty="0">
              <a:solidFill>
                <a:prstClr val="black"/>
              </a:solidFill>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graphicFrame>
        <p:nvGraphicFramePr>
          <p:cNvPr id="10" name="表 9"/>
          <p:cNvGraphicFramePr>
            <a:graphicFrameLocks noGrp="1"/>
          </p:cNvGraphicFramePr>
          <p:nvPr/>
        </p:nvGraphicFramePr>
        <p:xfrm>
          <a:off x="4962293" y="3062147"/>
          <a:ext cx="4224571" cy="1094515"/>
        </p:xfrm>
        <a:graphic>
          <a:graphicData uri="http://schemas.openxmlformats.org/drawingml/2006/table">
            <a:tbl>
              <a:tblPr firstRow="1" bandRow="1">
                <a:tableStyleId>{69CF1AB2-1976-4502-BF36-3FF5EA218861}</a:tableStyleId>
              </a:tblPr>
              <a:tblGrid>
                <a:gridCol w="809353">
                  <a:extLst>
                    <a:ext uri="{9D8B030D-6E8A-4147-A177-3AD203B41FA5}">
                      <a16:colId xmlns:a16="http://schemas.microsoft.com/office/drawing/2014/main" val="1638657002"/>
                    </a:ext>
                  </a:extLst>
                </a:gridCol>
                <a:gridCol w="3415218">
                  <a:extLst>
                    <a:ext uri="{9D8B030D-6E8A-4147-A177-3AD203B41FA5}">
                      <a16:colId xmlns:a16="http://schemas.microsoft.com/office/drawing/2014/main" val="1677849615"/>
                    </a:ext>
                  </a:extLst>
                </a:gridCol>
              </a:tblGrid>
              <a:tr h="377221">
                <a:tc rowSpan="2">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術後</a:t>
                      </a:r>
                    </a:p>
                  </a:txBody>
                  <a:tcPr marL="8792" marR="8792" marT="8792" marB="0" anchor="ctr">
                    <a:solidFill>
                      <a:schemeClr val="accent1">
                        <a:lumMod val="20000"/>
                        <a:lumOff val="80000"/>
                      </a:schemeClr>
                    </a:solidFill>
                  </a:tcPr>
                </a:tc>
                <a:tc>
                  <a:txBody>
                    <a:bodyPr/>
                    <a:lstStyle/>
                    <a:p>
                      <a:pPr algn="l" fontAlgn="ctr"/>
                      <a:r>
                        <a:rPr lang="ja-JP" altLang="en-US" sz="1300" b="0" i="0" u="none" strike="noStrike" dirty="0">
                          <a:solidFill>
                            <a:srgbClr val="000000"/>
                          </a:solidFill>
                          <a:effectLst/>
                          <a:latin typeface="游ゴシック" panose="020B0400000000000000" pitchFamily="50" charset="-128"/>
                          <a:ea typeface="游ゴシック" panose="020B0400000000000000" pitchFamily="50" charset="-128"/>
                        </a:rPr>
                        <a:t>診察</a:t>
                      </a:r>
                    </a:p>
                  </a:txBody>
                  <a:tcPr marL="8792" marR="8792" marT="8792" marB="0" anchor="ctr">
                    <a:noFill/>
                  </a:tcPr>
                </a:tc>
                <a:extLst>
                  <a:ext uri="{0D108BD9-81ED-4DB2-BD59-A6C34878D82A}">
                    <a16:rowId xmlns:a16="http://schemas.microsoft.com/office/drawing/2014/main" val="352218245"/>
                  </a:ext>
                </a:extLst>
              </a:tr>
              <a:tr h="717294">
                <a:tc vMerge="1">
                  <a:txBody>
                    <a:bodyPr/>
                    <a:lstStyle/>
                    <a:p>
                      <a:endParaRPr kumimoji="1" lang="ja-JP" altLang="en-US"/>
                    </a:p>
                  </a:txBody>
                  <a:tcPr/>
                </a:tc>
                <a:tc>
                  <a:txBody>
                    <a:bodyPr/>
                    <a:lstStyle/>
                    <a:p>
                      <a:pPr algn="l" fontAlgn="ctr"/>
                      <a:r>
                        <a:rPr lang="ja-JP" altLang="en-US" sz="1300" b="0" i="0" u="sng" strike="noStrike" dirty="0">
                          <a:solidFill>
                            <a:srgbClr val="000000"/>
                          </a:solidFill>
                          <a:effectLst/>
                          <a:latin typeface="游ゴシック" panose="020B0400000000000000" pitchFamily="50" charset="-128"/>
                          <a:ea typeface="游ゴシック" panose="020B0400000000000000" pitchFamily="50" charset="-128"/>
                        </a:rPr>
                        <a:t>硬膜外カテーテルによる鎮痛剤の投与及び投与量の調整</a:t>
                      </a:r>
                    </a:p>
                  </a:txBody>
                  <a:tcPr marL="8792" marR="8792" marT="8792" marB="0" anchor="ctr">
                    <a:solidFill>
                      <a:schemeClr val="accent6">
                        <a:lumMod val="40000"/>
                        <a:lumOff val="60000"/>
                      </a:schemeClr>
                    </a:solidFill>
                  </a:tcPr>
                </a:tc>
                <a:extLst>
                  <a:ext uri="{0D108BD9-81ED-4DB2-BD59-A6C34878D82A}">
                    <a16:rowId xmlns:a16="http://schemas.microsoft.com/office/drawing/2014/main" val="1139186819"/>
                  </a:ext>
                </a:extLst>
              </a:tr>
            </a:tbl>
          </a:graphicData>
        </a:graphic>
      </p:graphicFrame>
      <p:sp>
        <p:nvSpPr>
          <p:cNvPr id="5" name="対角する 2 つの角を切り取った四角形 4"/>
          <p:cNvSpPr/>
          <p:nvPr/>
        </p:nvSpPr>
        <p:spPr>
          <a:xfrm>
            <a:off x="2142217" y="4408242"/>
            <a:ext cx="7162380" cy="2117173"/>
          </a:xfrm>
          <a:prstGeom prst="snip2DiagRect">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44083">
              <a:defRPr/>
            </a:pPr>
            <a:r>
              <a:rPr lang="ja-JP" altLang="en-US" sz="923" dirty="0">
                <a:solidFill>
                  <a:prstClr val="black"/>
                </a:solidFill>
                <a:latin typeface="Calibri"/>
                <a:ea typeface="ＭＳ Ｐゴシック" panose="020B0600070205080204" pitchFamily="50" charset="-128"/>
              </a:rPr>
              <a:t>　手順書は、医師又は歯科医師が看護師に診療の補助を行わせるために、その指示として作成する文書であって、「看護師に診療の補助を行わせる患者の病状の範囲」、「診療の補助の内容」等が定められているものです。</a:t>
            </a:r>
          </a:p>
          <a:p>
            <a:pPr defTabSz="844083">
              <a:defRPr/>
            </a:pPr>
            <a:r>
              <a:rPr lang="ja-JP" altLang="en-US" sz="923" dirty="0">
                <a:solidFill>
                  <a:prstClr val="black"/>
                </a:solidFill>
                <a:latin typeface="Calibri"/>
                <a:ea typeface="ＭＳ Ｐゴシック" panose="020B0600070205080204" pitchFamily="50" charset="-128"/>
              </a:rPr>
              <a:t>具体的に、</a:t>
            </a:r>
            <a:r>
              <a:rPr lang="ja-JP" altLang="en-US" sz="923" u="sng" dirty="0">
                <a:solidFill>
                  <a:prstClr val="black"/>
                </a:solidFill>
                <a:latin typeface="Calibri"/>
                <a:ea typeface="ＭＳ Ｐゴシック" panose="020B0600070205080204" pitchFamily="50" charset="-128"/>
              </a:rPr>
              <a:t>手順書の記載事項</a:t>
            </a:r>
            <a:r>
              <a:rPr lang="ja-JP" altLang="en-US" sz="923" dirty="0">
                <a:solidFill>
                  <a:prstClr val="black"/>
                </a:solidFill>
                <a:latin typeface="Calibri"/>
                <a:ea typeface="ＭＳ Ｐゴシック" panose="020B0600070205080204" pitchFamily="50" charset="-128"/>
              </a:rPr>
              <a:t>としては、以下の事項となります。</a:t>
            </a:r>
          </a:p>
          <a:p>
            <a:pPr defTabSz="844083">
              <a:defRPr/>
            </a:pPr>
            <a:r>
              <a:rPr lang="ja-JP" altLang="en-US" sz="923" dirty="0">
                <a:solidFill>
                  <a:prstClr val="black"/>
                </a:solidFill>
                <a:latin typeface="Calibri"/>
                <a:ea typeface="ＭＳ Ｐゴシック" panose="020B0600070205080204" pitchFamily="50" charset="-128"/>
              </a:rPr>
              <a:t>１．看護師に診療の補助を行わせる患者の病状の範囲</a:t>
            </a:r>
          </a:p>
          <a:p>
            <a:pPr defTabSz="844083">
              <a:defRPr/>
            </a:pPr>
            <a:r>
              <a:rPr lang="ja-JP" altLang="en-US" sz="923" dirty="0">
                <a:solidFill>
                  <a:prstClr val="black"/>
                </a:solidFill>
                <a:latin typeface="Calibri"/>
                <a:ea typeface="ＭＳ Ｐゴシック" panose="020B0600070205080204" pitchFamily="50" charset="-128"/>
              </a:rPr>
              <a:t>２．診療の補助の内容</a:t>
            </a:r>
          </a:p>
          <a:p>
            <a:pPr defTabSz="844083">
              <a:defRPr/>
            </a:pPr>
            <a:r>
              <a:rPr lang="ja-JP" altLang="en-US" sz="923" dirty="0">
                <a:solidFill>
                  <a:prstClr val="black"/>
                </a:solidFill>
                <a:latin typeface="Calibri"/>
                <a:ea typeface="ＭＳ Ｐゴシック" panose="020B0600070205080204" pitchFamily="50" charset="-128"/>
              </a:rPr>
              <a:t>３．当該手順書に係る特定行為の対象となる患者</a:t>
            </a:r>
          </a:p>
          <a:p>
            <a:pPr defTabSz="844083">
              <a:defRPr/>
            </a:pPr>
            <a:r>
              <a:rPr lang="ja-JP" altLang="en-US" sz="923" dirty="0">
                <a:solidFill>
                  <a:prstClr val="black"/>
                </a:solidFill>
                <a:latin typeface="Calibri"/>
                <a:ea typeface="ＭＳ Ｐゴシック" panose="020B0600070205080204" pitchFamily="50" charset="-128"/>
              </a:rPr>
              <a:t>４．特定行為を行うときに確認すべき事項</a:t>
            </a:r>
          </a:p>
          <a:p>
            <a:pPr defTabSz="844083">
              <a:defRPr/>
            </a:pPr>
            <a:r>
              <a:rPr lang="ja-JP" altLang="en-US" sz="923" dirty="0">
                <a:solidFill>
                  <a:prstClr val="black"/>
                </a:solidFill>
                <a:latin typeface="Calibri"/>
                <a:ea typeface="ＭＳ Ｐゴシック" panose="020B0600070205080204" pitchFamily="50" charset="-128"/>
              </a:rPr>
              <a:t>５．医療の安全を確保するために医師又は歯科医師との連絡が必要となった場合の連絡体制</a:t>
            </a:r>
          </a:p>
          <a:p>
            <a:pPr defTabSz="844083">
              <a:defRPr/>
            </a:pPr>
            <a:r>
              <a:rPr lang="ja-JP" altLang="en-US" sz="923" dirty="0">
                <a:solidFill>
                  <a:prstClr val="black"/>
                </a:solidFill>
                <a:latin typeface="Calibri"/>
                <a:ea typeface="ＭＳ Ｐゴシック" panose="020B0600070205080204" pitchFamily="50" charset="-128"/>
              </a:rPr>
              <a:t>６．特定行為を行った後の医師又は歯科医師に対する報告の方法</a:t>
            </a:r>
          </a:p>
          <a:p>
            <a:pPr defTabSz="844083">
              <a:defRPr/>
            </a:pPr>
            <a:endParaRPr lang="ja-JP" altLang="en-US" sz="923" dirty="0">
              <a:solidFill>
                <a:prstClr val="black"/>
              </a:solidFill>
              <a:latin typeface="Calibri"/>
              <a:ea typeface="ＭＳ Ｐゴシック" panose="020B0600070205080204" pitchFamily="50" charset="-128"/>
            </a:endParaRPr>
          </a:p>
          <a:p>
            <a:pPr defTabSz="844083">
              <a:defRPr/>
            </a:pPr>
            <a:r>
              <a:rPr lang="ja-JP" altLang="en-US" sz="923" dirty="0">
                <a:solidFill>
                  <a:prstClr val="black"/>
                </a:solidFill>
                <a:latin typeface="Calibri"/>
                <a:ea typeface="ＭＳ Ｐゴシック" panose="020B0600070205080204" pitchFamily="50" charset="-128"/>
              </a:rPr>
              <a:t>　なお、「３．当該手順書に係る特定行為の対象となる患者」とは、その手順書を適用する患者の状態を指し、</a:t>
            </a:r>
            <a:r>
              <a:rPr lang="ja-JP" altLang="en-US" sz="923" u="sng" dirty="0">
                <a:solidFill>
                  <a:prstClr val="black"/>
                </a:solidFill>
                <a:latin typeface="Calibri"/>
                <a:ea typeface="ＭＳ Ｐゴシック" panose="020B0600070205080204" pitchFamily="50" charset="-128"/>
              </a:rPr>
              <a:t>患者は、医師又は歯科医師が手順書により指示を行う時点において特定されている</a:t>
            </a:r>
            <a:r>
              <a:rPr lang="ja-JP" altLang="en-US" sz="923" dirty="0">
                <a:solidFill>
                  <a:prstClr val="black"/>
                </a:solidFill>
                <a:latin typeface="Calibri"/>
                <a:ea typeface="ＭＳ Ｐゴシック" panose="020B0600070205080204" pitchFamily="50" charset="-128"/>
              </a:rPr>
              <a:t>必要があります。</a:t>
            </a:r>
          </a:p>
          <a:p>
            <a:pPr defTabSz="844083">
              <a:defRPr/>
            </a:pPr>
            <a:r>
              <a:rPr lang="ja-JP" altLang="en-US" sz="923" dirty="0">
                <a:solidFill>
                  <a:prstClr val="black"/>
                </a:solidFill>
                <a:latin typeface="Calibri"/>
                <a:ea typeface="ＭＳ Ｐゴシック" panose="020B0600070205080204" pitchFamily="50" charset="-128"/>
              </a:rPr>
              <a:t>手順書の具体的な内容については、１．から６．の手順書の記載事項に沿って、</a:t>
            </a:r>
            <a:r>
              <a:rPr lang="ja-JP" altLang="en-US" sz="923" u="sng" dirty="0">
                <a:solidFill>
                  <a:prstClr val="black"/>
                </a:solidFill>
                <a:latin typeface="Calibri"/>
                <a:ea typeface="ＭＳ Ｐゴシック" panose="020B0600070205080204" pitchFamily="50" charset="-128"/>
              </a:rPr>
              <a:t>各医療現場において</a:t>
            </a:r>
            <a:r>
              <a:rPr lang="ja-JP" altLang="en-US" sz="923" dirty="0">
                <a:solidFill>
                  <a:prstClr val="black"/>
                </a:solidFill>
                <a:latin typeface="Calibri"/>
                <a:ea typeface="ＭＳ Ｐゴシック" panose="020B0600070205080204" pitchFamily="50" charset="-128"/>
              </a:rPr>
              <a:t>、必要に応じて看護師等と連携し、医師又は歯科医師が</a:t>
            </a:r>
            <a:r>
              <a:rPr lang="ja-JP" altLang="en-US" sz="923" u="sng" dirty="0">
                <a:solidFill>
                  <a:prstClr val="black"/>
                </a:solidFill>
                <a:latin typeface="Calibri"/>
                <a:ea typeface="ＭＳ Ｐゴシック" panose="020B0600070205080204" pitchFamily="50" charset="-128"/>
              </a:rPr>
              <a:t>あらかじめ作成する</a:t>
            </a:r>
            <a:r>
              <a:rPr lang="ja-JP" altLang="en-US" sz="923" dirty="0">
                <a:solidFill>
                  <a:prstClr val="black"/>
                </a:solidFill>
                <a:latin typeface="Calibri"/>
                <a:ea typeface="ＭＳ Ｐゴシック" panose="020B0600070205080204" pitchFamily="50" charset="-128"/>
              </a:rPr>
              <a:t>ことになっています。</a:t>
            </a:r>
          </a:p>
          <a:p>
            <a:pPr defTabSz="844083">
              <a:defRPr/>
            </a:pPr>
            <a:r>
              <a:rPr lang="ja-JP" altLang="en-US" sz="923" dirty="0">
                <a:solidFill>
                  <a:prstClr val="black"/>
                </a:solidFill>
                <a:latin typeface="Calibri"/>
                <a:ea typeface="ＭＳ Ｐゴシック" panose="020B0600070205080204" pitchFamily="50" charset="-128"/>
              </a:rPr>
              <a:t>また、各医療現場の判断で、記載事項以外の事項やその具体的内容を追加することもできます。 </a:t>
            </a:r>
          </a:p>
        </p:txBody>
      </p:sp>
      <p:sp>
        <p:nvSpPr>
          <p:cNvPr id="17" name="テキスト ボックス 16"/>
          <p:cNvSpPr txBox="1"/>
          <p:nvPr/>
        </p:nvSpPr>
        <p:spPr>
          <a:xfrm>
            <a:off x="765458" y="4417217"/>
            <a:ext cx="1392518" cy="313666"/>
          </a:xfrm>
          <a:prstGeom prst="snip2DiagRect">
            <a:avLst/>
          </a:prstGeom>
          <a:solidFill>
            <a:schemeClr val="accent3">
              <a:lumMod val="20000"/>
              <a:lumOff val="80000"/>
            </a:schemeClr>
          </a:solidFill>
          <a:ln w="9525"/>
        </p:spPr>
        <p:style>
          <a:lnRef idx="2">
            <a:schemeClr val="accent3"/>
          </a:lnRef>
          <a:fillRef idx="1">
            <a:schemeClr val="lt1"/>
          </a:fillRef>
          <a:effectRef idx="0">
            <a:schemeClr val="accent3"/>
          </a:effectRef>
          <a:fontRef idx="minor">
            <a:schemeClr val="dk1"/>
          </a:fontRef>
        </p:style>
        <p:txBody>
          <a:bodyPr wrap="none" rtlCol="0">
            <a:spAutoFit/>
          </a:bodyPr>
          <a:lstStyle/>
          <a:p>
            <a:pPr defTabSz="844083">
              <a:defRPr/>
            </a:pPr>
            <a:r>
              <a:rPr lang="ja-JP" altLang="en-US" sz="1108" dirty="0">
                <a:solidFill>
                  <a:prstClr val="black"/>
                </a:solidFill>
                <a:latin typeface="Calibri"/>
                <a:ea typeface="ＭＳ Ｐゴシック" panose="020B0600070205080204" pitchFamily="50" charset="-128"/>
              </a:rPr>
              <a:t>（参考）手順書とは</a:t>
            </a:r>
            <a:r>
              <a:rPr lang="ja-JP" altLang="en-US" sz="738" dirty="0">
                <a:solidFill>
                  <a:prstClr val="black"/>
                </a:solidFill>
                <a:latin typeface="Calibri"/>
                <a:ea typeface="ＭＳ Ｐゴシック" panose="020B0600070205080204" pitchFamily="50" charset="-128"/>
              </a:rPr>
              <a:t>　</a:t>
            </a:r>
          </a:p>
        </p:txBody>
      </p:sp>
      <p:sp>
        <p:nvSpPr>
          <p:cNvPr id="2" name="テキスト ボックス 1"/>
          <p:cNvSpPr txBox="1"/>
          <p:nvPr/>
        </p:nvSpPr>
        <p:spPr>
          <a:xfrm>
            <a:off x="419923" y="1352175"/>
            <a:ext cx="1507144" cy="291170"/>
          </a:xfrm>
          <a:prstGeom prst="rect">
            <a:avLst/>
          </a:prstGeom>
          <a:noFill/>
        </p:spPr>
        <p:txBody>
          <a:bodyPr wrap="none" rtlCol="0">
            <a:spAutoFit/>
          </a:bodyPr>
          <a:lstStyle/>
          <a:p>
            <a:pPr defTabSz="844083">
              <a:defRPr/>
            </a:pPr>
            <a:r>
              <a:rPr lang="en-US" altLang="ja-JP" sz="1292" dirty="0">
                <a:solidFill>
                  <a:prstClr val="black"/>
                </a:solidFill>
                <a:latin typeface="Calibri"/>
                <a:ea typeface="ＭＳ Ｐゴシック" panose="020B0600070205080204" pitchFamily="50" charset="-128"/>
              </a:rPr>
              <a:t>【</a:t>
            </a:r>
            <a:r>
              <a:rPr lang="ja-JP" altLang="en-US" sz="1292" dirty="0">
                <a:solidFill>
                  <a:prstClr val="black"/>
                </a:solidFill>
                <a:latin typeface="Calibri"/>
                <a:ea typeface="ＭＳ Ｐゴシック" panose="020B0600070205080204" pitchFamily="50" charset="-128"/>
              </a:rPr>
              <a:t>硬膜外麻酔の例</a:t>
            </a:r>
            <a:r>
              <a:rPr lang="en-US" altLang="ja-JP" sz="1292" dirty="0">
                <a:solidFill>
                  <a:prstClr val="black"/>
                </a:solidFill>
                <a:latin typeface="Calibri"/>
                <a:ea typeface="ＭＳ Ｐゴシック" panose="020B0600070205080204" pitchFamily="50" charset="-128"/>
              </a:rPr>
              <a:t>】</a:t>
            </a:r>
            <a:endParaRPr lang="ja-JP" altLang="en-US" sz="1292" dirty="0">
              <a:solidFill>
                <a:prstClr val="black"/>
              </a:solidFill>
              <a:latin typeface="Calibri"/>
              <a:ea typeface="ＭＳ Ｐゴシック" panose="020B0600070205080204" pitchFamily="50" charset="-128"/>
            </a:endParaRPr>
          </a:p>
        </p:txBody>
      </p:sp>
      <p:sp>
        <p:nvSpPr>
          <p:cNvPr id="15" name="テキスト ボックス 14"/>
          <p:cNvSpPr txBox="1"/>
          <p:nvPr/>
        </p:nvSpPr>
        <p:spPr>
          <a:xfrm>
            <a:off x="549777" y="3929513"/>
            <a:ext cx="3969011" cy="490006"/>
          </a:xfrm>
          <a:prstGeom prst="rect">
            <a:avLst/>
          </a:prstGeom>
          <a:noFill/>
        </p:spPr>
        <p:txBody>
          <a:bodyPr wrap="square" rtlCol="0">
            <a:spAutoFit/>
          </a:bodyPr>
          <a:lstStyle/>
          <a:p>
            <a:pPr defTabSz="844083">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（注）下線の医行為等は該当する特定行為研修修了者であれば、手順書に基づき実施できると考えられるもの。</a:t>
            </a:r>
          </a:p>
        </p:txBody>
      </p:sp>
      <p:sp>
        <p:nvSpPr>
          <p:cNvPr id="7" name="テキスト ボックス 6"/>
          <p:cNvSpPr txBox="1"/>
          <p:nvPr/>
        </p:nvSpPr>
        <p:spPr>
          <a:xfrm>
            <a:off x="7478819" y="6380717"/>
            <a:ext cx="1580882" cy="191719"/>
          </a:xfrm>
          <a:prstGeom prst="rect">
            <a:avLst/>
          </a:prstGeom>
          <a:noFill/>
        </p:spPr>
        <p:txBody>
          <a:bodyPr wrap="none" rtlCol="0">
            <a:spAutoFit/>
          </a:bodyPr>
          <a:lstStyle/>
          <a:p>
            <a:pPr defTabSz="844083">
              <a:defRPr/>
            </a:pPr>
            <a:r>
              <a:rPr lang="ja-JP" altLang="en-US" sz="646" dirty="0">
                <a:solidFill>
                  <a:prstClr val="black"/>
                </a:solidFill>
                <a:latin typeface="Calibri"/>
                <a:ea typeface="ＭＳ Ｐゴシック" panose="020B0600070205080204" pitchFamily="50" charset="-128"/>
              </a:rPr>
              <a:t>出典：厚生労働省ホームページより引用</a:t>
            </a:r>
          </a:p>
        </p:txBody>
      </p:sp>
      <p:sp>
        <p:nvSpPr>
          <p:cNvPr id="13" name="Text Box 2">
            <a:extLst>
              <a:ext uri="{FF2B5EF4-FFF2-40B4-BE49-F238E27FC236}">
                <a16:creationId xmlns:a16="http://schemas.microsoft.com/office/drawing/2014/main" id="{041B3D0A-A83C-488F-9212-F0EF1A3BBA82}"/>
              </a:ext>
            </a:extLst>
          </p:cNvPr>
          <p:cNvSpPr txBox="1">
            <a:spLocks noChangeArrowheads="1"/>
          </p:cNvSpPr>
          <p:nvPr/>
        </p:nvSpPr>
        <p:spPr bwMode="auto">
          <a:xfrm>
            <a:off x="8471328" y="58857"/>
            <a:ext cx="1338425" cy="543901"/>
          </a:xfrm>
          <a:prstGeom prst="rect">
            <a:avLst/>
          </a:prstGeom>
          <a:solidFill>
            <a:srgbClr val="FFFFFF"/>
          </a:solidFill>
          <a:ln w="19050">
            <a:solidFill>
              <a:srgbClr val="000000"/>
            </a:solidFill>
            <a:miter lim="800000"/>
            <a:headEnd/>
            <a:tailEnd/>
          </a:ln>
        </p:spPr>
        <p:txBody>
          <a:bodyPr vert="horz" wrap="square" lIns="67949" tIns="8202" rIns="67949" bIns="8202" numCol="1" anchor="t" anchorCtr="0" compatLnSpc="1">
            <a:prstTxWarp prst="textNoShape">
              <a:avLst/>
            </a:prstTxWarp>
          </a:bodyPr>
          <a:lstStyle/>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中医協　総－４　</a:t>
            </a:r>
          </a:p>
          <a:p>
            <a:pPr algn="dist" defTabSz="836355" fontAlgn="base">
              <a:lnSpc>
                <a:spcPct val="144000"/>
              </a:lnSpc>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cs typeface="ＭＳ Ｐゴシック" pitchFamily="50" charset="-128"/>
              </a:rPr>
              <a:t>元．１２．１８　</a:t>
            </a:r>
          </a:p>
          <a:p>
            <a:pPr defTabSz="836355" fontAlgn="base">
              <a:spcBef>
                <a:spcPct val="0"/>
              </a:spcBef>
              <a:spcAft>
                <a:spcPct val="0"/>
              </a:spcAft>
              <a:defRPr/>
            </a:pPr>
            <a:endParaRPr lang="ja-JP" altLang="ja-JP" sz="1292" dirty="0">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14" name="スライド番号プレースホルダー 2">
            <a:extLst>
              <a:ext uri="{FF2B5EF4-FFF2-40B4-BE49-F238E27FC236}">
                <a16:creationId xmlns:a16="http://schemas.microsoft.com/office/drawing/2014/main" id="{693C9F31-9123-4205-9F2D-291BB728CA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3398547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29216" y="1497978"/>
            <a:ext cx="9476312" cy="39472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結核病棟や精神病棟の入院患者に対する栄養面への積極的な介入を推進する観点から栄養サポートチーム加算の対象となる病棟を見直す。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29215" y="903334"/>
            <a:ext cx="363108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栄養サポートチーム加算の見直し</a:t>
            </a:r>
          </a:p>
        </p:txBody>
      </p:sp>
      <p:sp>
        <p:nvSpPr>
          <p:cNvPr id="6" name="正方形/長方形 5"/>
          <p:cNvSpPr/>
          <p:nvPr/>
        </p:nvSpPr>
        <p:spPr>
          <a:xfrm>
            <a:off x="698466" y="2413969"/>
            <a:ext cx="4018077"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98466" y="2707255"/>
            <a:ext cx="4018078" cy="22348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endPar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9" name="正方形/長方形 8"/>
          <p:cNvSpPr/>
          <p:nvPr/>
        </p:nvSpPr>
        <p:spPr>
          <a:xfrm>
            <a:off x="5262936" y="2413969"/>
            <a:ext cx="429857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85316" y="3401938"/>
            <a:ext cx="408843" cy="11915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62932" y="2707255"/>
            <a:ext cx="4298579" cy="27007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結核病棟入院基本料、精神病棟入院基本料、特定機能病院入院基本料（結核病棟、精神病棟）</a:t>
            </a:r>
            <a:endPar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、結核病棟、精神病棟</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pic>
        <p:nvPicPr>
          <p:cNvPr id="22" name="Picture 2" descr="医療チーム・医療従事者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52766" y="551922"/>
            <a:ext cx="1338314" cy="122009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2">
            <a:extLst>
              <a:ext uri="{FF2B5EF4-FFF2-40B4-BE49-F238E27FC236}">
                <a16:creationId xmlns:a16="http://schemas.microsoft.com/office/drawing/2014/main" id="{E39332C1-F85A-4B3B-A0A7-7B6AB0D492B2}"/>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4" name="Rectangle 36">
            <a:extLst>
              <a:ext uri="{FF2B5EF4-FFF2-40B4-BE49-F238E27FC236}">
                <a16:creationId xmlns:a16="http://schemas.microsoft.com/office/drawing/2014/main" id="{276EFBCC-A72B-4ACF-B623-29619681E522}"/>
              </a:ext>
            </a:extLst>
          </p:cNvPr>
          <p:cNvSpPr>
            <a:spLocks noChangeArrowheads="1"/>
          </p:cNvSpPr>
          <p:nvPr/>
        </p:nvSpPr>
        <p:spPr bwMode="auto">
          <a:xfrm>
            <a:off x="93257" y="493358"/>
            <a:ext cx="7472269"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（１２）タスク・シェアリング／タスク・シフティングのための評価の充実</a:t>
            </a:r>
          </a:p>
        </p:txBody>
      </p:sp>
      <p:sp>
        <p:nvSpPr>
          <p:cNvPr id="16" name="スライド番号プレースホルダー 2">
            <a:extLst>
              <a:ext uri="{FF2B5EF4-FFF2-40B4-BE49-F238E27FC236}">
                <a16:creationId xmlns:a16="http://schemas.microsoft.com/office/drawing/2014/main" id="{979671ED-1FE4-4847-AFB1-E1D7CD3F3BB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E8087D32-A474-44EC-855E-E088474C124D}"/>
              </a:ext>
            </a:extLst>
          </p:cNvPr>
          <p:cNvSpPr txBox="1"/>
          <p:nvPr/>
        </p:nvSpPr>
        <p:spPr>
          <a:xfrm>
            <a:off x="4088904" y="950573"/>
            <a:ext cx="27036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87</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759</a:t>
            </a:r>
          </a:p>
        </p:txBody>
      </p:sp>
    </p:spTree>
    <p:extLst>
      <p:ext uri="{BB962C8B-B14F-4D97-AF65-F5344CB8AC3E}">
        <p14:creationId xmlns:p14="http://schemas.microsoft.com/office/powerpoint/2010/main" val="334844642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6064" y="1269093"/>
            <a:ext cx="9653873" cy="17918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164726" y="726985"/>
            <a:ext cx="9529762" cy="447392"/>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医療機関における業務の効率化・合理化を促進する観点から、以下のような見直しを行う。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10345" y="1124744"/>
            <a:ext cx="2870447" cy="28803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会議や研修の効率化・合理化</a:t>
            </a:r>
          </a:p>
        </p:txBody>
      </p:sp>
      <p:sp>
        <p:nvSpPr>
          <p:cNvPr id="12" name="正方形/長方形 11"/>
          <p:cNvSpPr/>
          <p:nvPr/>
        </p:nvSpPr>
        <p:spPr>
          <a:xfrm>
            <a:off x="134340" y="3501235"/>
            <a:ext cx="9653873" cy="195076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210345" y="3350110"/>
            <a:ext cx="2150367" cy="32820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記録の効率化・合理化</a:t>
            </a:r>
          </a:p>
        </p:txBody>
      </p:sp>
      <p:sp>
        <p:nvSpPr>
          <p:cNvPr id="14" name="正方形/長方形 13"/>
          <p:cNvSpPr/>
          <p:nvPr/>
        </p:nvSpPr>
        <p:spPr>
          <a:xfrm>
            <a:off x="126062" y="5667245"/>
            <a:ext cx="9653873" cy="10021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施設基準の届出について、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様式の簡素化や添付資料の低減</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文書による患者の同意</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を要件としているものについて、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電磁的記録によるものでもよいことを明確化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15841" y="5594906"/>
            <a:ext cx="2144871" cy="28236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事務の効率化・合理化</a:t>
            </a:r>
          </a:p>
        </p:txBody>
      </p:sp>
      <p:pic>
        <p:nvPicPr>
          <p:cNvPr id="16" name="図 15"/>
          <p:cNvPicPr>
            <a:picLocks noChangeAspect="1"/>
          </p:cNvPicPr>
          <p:nvPr/>
        </p:nvPicPr>
        <p:blipFill>
          <a:blip r:embed="rId2"/>
          <a:stretch>
            <a:fillRect/>
          </a:stretch>
        </p:blipFill>
        <p:spPr>
          <a:xfrm>
            <a:off x="9088078" y="1405998"/>
            <a:ext cx="560364" cy="584178"/>
          </a:xfrm>
          <a:prstGeom prst="rect">
            <a:avLst/>
          </a:prstGeom>
        </p:spPr>
      </p:pic>
      <p:graphicFrame>
        <p:nvGraphicFramePr>
          <p:cNvPr id="17" name="表 16"/>
          <p:cNvGraphicFramePr>
            <a:graphicFrameLocks noGrp="1"/>
          </p:cNvGraphicFramePr>
          <p:nvPr/>
        </p:nvGraphicFramePr>
        <p:xfrm>
          <a:off x="126062" y="1504900"/>
          <a:ext cx="9650450" cy="1491886"/>
        </p:xfrm>
        <a:graphic>
          <a:graphicData uri="http://schemas.openxmlformats.org/drawingml/2006/table">
            <a:tbl>
              <a:tblPr firstRow="1" bandRow="1">
                <a:tableStyleId>{5C22544A-7EE6-4342-B048-85BDC9FD1C3A}</a:tableStyleId>
              </a:tblPr>
              <a:tblGrid>
                <a:gridCol w="1173003">
                  <a:extLst>
                    <a:ext uri="{9D8B030D-6E8A-4147-A177-3AD203B41FA5}">
                      <a16:colId xmlns:a16="http://schemas.microsoft.com/office/drawing/2014/main" val="1222881379"/>
                    </a:ext>
                  </a:extLst>
                </a:gridCol>
                <a:gridCol w="8477447">
                  <a:extLst>
                    <a:ext uri="{9D8B030D-6E8A-4147-A177-3AD203B41FA5}">
                      <a16:colId xmlns:a16="http://schemas.microsoft.com/office/drawing/2014/main" val="2177749911"/>
                    </a:ext>
                  </a:extLst>
                </a:gridCol>
              </a:tblGrid>
              <a:tr h="560523">
                <a:tc>
                  <a:txBody>
                    <a:bodyPr/>
                    <a:lstStyle/>
                    <a:p>
                      <a:pPr algn="ctr"/>
                      <a:r>
                        <a:rPr kumimoji="1" lang="ja-JP" altLang="en-US" sz="1400" b="0" u="none" dirty="0">
                          <a:solidFill>
                            <a:schemeClr val="tx1"/>
                          </a:solidFill>
                        </a:rPr>
                        <a:t>会議</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安全管理の責任者等で構成される会議等について、安全管理の責任者が必ずしも対面でなくてよいと</a:t>
                      </a:r>
                    </a:p>
                    <a:p>
                      <a:pPr algn="l"/>
                      <a:r>
                        <a:rPr kumimoji="1" lang="ja-JP" altLang="en-US" sz="1400" b="0" u="none" dirty="0">
                          <a:solidFill>
                            <a:schemeClr val="tx1"/>
                          </a:solidFill>
                        </a:rPr>
                        <a:t>判断した場合においては、ＩＣＴを活用する等の対面によらない方法でも開催可能とする。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655980"/>
                  </a:ext>
                </a:extLst>
              </a:tr>
              <a:tr h="560523">
                <a:tc>
                  <a:txBody>
                    <a:bodyPr/>
                    <a:lstStyle/>
                    <a:p>
                      <a:pPr algn="ctr"/>
                      <a:r>
                        <a:rPr kumimoji="1" lang="ja-JP" altLang="en-US" sz="1400" b="0" u="none" dirty="0">
                          <a:solidFill>
                            <a:schemeClr val="tx1"/>
                          </a:solidFill>
                        </a:rPr>
                        <a:t>院内研修</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a:t>
                      </a:r>
                      <a:r>
                        <a:rPr kumimoji="1" lang="ja-JP" altLang="en-US" sz="1400" b="1" u="sng" dirty="0">
                          <a:solidFill>
                            <a:srgbClr val="0070C0"/>
                          </a:solidFill>
                        </a:rPr>
                        <a:t>抗菌薬適正使用支援加算に係る院内研修</a:t>
                      </a:r>
                      <a:r>
                        <a:rPr kumimoji="1" lang="ja-JP" altLang="en-US" sz="1400" b="0" u="none" dirty="0">
                          <a:solidFill>
                            <a:schemeClr val="tx1"/>
                          </a:solidFill>
                        </a:rPr>
                        <a:t>を院内感染対策に係る研修と併せて実施してよいことを明確化。</a:t>
                      </a:r>
                      <a:endParaRPr kumimoji="1" lang="en-US" altLang="ja-JP" sz="1400" b="0" u="none" dirty="0">
                        <a:solidFill>
                          <a:schemeClr val="tx1"/>
                        </a:solidFill>
                      </a:endParaRPr>
                    </a:p>
                    <a:p>
                      <a:pPr algn="l"/>
                      <a:r>
                        <a:rPr kumimoji="1" lang="ja-JP" altLang="en-US" sz="1400" b="0" u="none" dirty="0">
                          <a:solidFill>
                            <a:schemeClr val="tx1"/>
                          </a:solidFill>
                        </a:rPr>
                        <a:t>・急性期看護補助体制加算等の</a:t>
                      </a:r>
                      <a:r>
                        <a:rPr kumimoji="1" lang="ja-JP" altLang="en-US" sz="1400" b="1" u="sng" dirty="0">
                          <a:solidFill>
                            <a:srgbClr val="0070C0"/>
                          </a:solidFill>
                        </a:rPr>
                        <a:t>看護補助者に係る院内研修</a:t>
                      </a:r>
                      <a:r>
                        <a:rPr kumimoji="1" lang="ja-JP" altLang="en-US" sz="1400" b="0" u="none" dirty="0">
                          <a:solidFill>
                            <a:schemeClr val="tx1"/>
                          </a:solidFill>
                        </a:rPr>
                        <a:t>の要件を見直す。</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0453493"/>
                  </a:ext>
                </a:extLst>
              </a:tr>
              <a:tr h="370840">
                <a:tc>
                  <a:txBody>
                    <a:bodyPr/>
                    <a:lstStyle/>
                    <a:p>
                      <a:pPr algn="ctr"/>
                      <a:r>
                        <a:rPr kumimoji="1" lang="ja-JP" altLang="en-US" sz="1400" b="0" u="none" dirty="0">
                          <a:solidFill>
                            <a:schemeClr val="tx1"/>
                          </a:solidFill>
                        </a:rPr>
                        <a:t>院外研修</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一般病棟用の重症度、医療・看護必要度の</a:t>
                      </a:r>
                      <a:r>
                        <a:rPr kumimoji="1" lang="ja-JP" altLang="en-US" sz="1400" b="1" u="sng" dirty="0">
                          <a:solidFill>
                            <a:srgbClr val="0070C0"/>
                          </a:solidFill>
                        </a:rPr>
                        <a:t>院内研修の指導者に係る要件</a:t>
                      </a:r>
                      <a:r>
                        <a:rPr kumimoji="1" lang="ja-JP" altLang="en-US" sz="1400" b="0" u="none" dirty="0">
                          <a:solidFill>
                            <a:schemeClr val="tx1"/>
                          </a:solidFill>
                        </a:rPr>
                        <a:t>を見直す。</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604807"/>
                  </a:ext>
                </a:extLst>
              </a:tr>
            </a:tbl>
          </a:graphicData>
        </a:graphic>
      </p:graphicFrame>
      <p:sp>
        <p:nvSpPr>
          <p:cNvPr id="10" name="右矢印 9"/>
          <p:cNvSpPr/>
          <p:nvPr/>
        </p:nvSpPr>
        <p:spPr>
          <a:xfrm>
            <a:off x="1148225" y="1612103"/>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右矢印 18"/>
          <p:cNvSpPr/>
          <p:nvPr/>
        </p:nvSpPr>
        <p:spPr>
          <a:xfrm>
            <a:off x="1136576" y="2188059"/>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右矢印 19"/>
          <p:cNvSpPr/>
          <p:nvPr/>
        </p:nvSpPr>
        <p:spPr>
          <a:xfrm>
            <a:off x="1146141" y="2649456"/>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1" name="図 20"/>
          <p:cNvPicPr>
            <a:picLocks noChangeAspect="1"/>
          </p:cNvPicPr>
          <p:nvPr/>
        </p:nvPicPr>
        <p:blipFill>
          <a:blip r:embed="rId3"/>
          <a:stretch>
            <a:fillRect/>
          </a:stretch>
        </p:blipFill>
        <p:spPr>
          <a:xfrm>
            <a:off x="8595383" y="5895388"/>
            <a:ext cx="831723" cy="662117"/>
          </a:xfrm>
          <a:prstGeom prst="rect">
            <a:avLst/>
          </a:prstGeom>
        </p:spPr>
      </p:pic>
      <p:graphicFrame>
        <p:nvGraphicFramePr>
          <p:cNvPr id="22" name="表 21"/>
          <p:cNvGraphicFramePr>
            <a:graphicFrameLocks noGrp="1"/>
          </p:cNvGraphicFramePr>
          <p:nvPr>
            <p:extLst>
              <p:ext uri="{D42A27DB-BD31-4B8C-83A1-F6EECF244321}">
                <p14:modId xmlns:p14="http://schemas.microsoft.com/office/powerpoint/2010/main" val="730816484"/>
              </p:ext>
            </p:extLst>
          </p:nvPr>
        </p:nvGraphicFramePr>
        <p:xfrm>
          <a:off x="124326" y="3594273"/>
          <a:ext cx="9650450" cy="1909509"/>
        </p:xfrm>
        <a:graphic>
          <a:graphicData uri="http://schemas.openxmlformats.org/drawingml/2006/table">
            <a:tbl>
              <a:tblPr firstRow="1" bandRow="1">
                <a:tableStyleId>{5C22544A-7EE6-4342-B048-85BDC9FD1C3A}</a:tableStyleId>
              </a:tblPr>
              <a:tblGrid>
                <a:gridCol w="1154530">
                  <a:extLst>
                    <a:ext uri="{9D8B030D-6E8A-4147-A177-3AD203B41FA5}">
                      <a16:colId xmlns:a16="http://schemas.microsoft.com/office/drawing/2014/main" val="1222881379"/>
                    </a:ext>
                  </a:extLst>
                </a:gridCol>
                <a:gridCol w="8495920">
                  <a:extLst>
                    <a:ext uri="{9D8B030D-6E8A-4147-A177-3AD203B41FA5}">
                      <a16:colId xmlns:a16="http://schemas.microsoft.com/office/drawing/2014/main" val="2177749911"/>
                    </a:ext>
                  </a:extLst>
                </a:gridCol>
              </a:tblGrid>
              <a:tr h="1198370">
                <a:tc>
                  <a:txBody>
                    <a:bodyPr/>
                    <a:lstStyle/>
                    <a:p>
                      <a:pPr algn="ctr"/>
                      <a:r>
                        <a:rPr kumimoji="1" lang="ja-JP" altLang="en-US" sz="1400" b="0" u="none" dirty="0">
                          <a:solidFill>
                            <a:schemeClr val="tx1"/>
                          </a:solidFill>
                        </a:rPr>
                        <a:t>診療録</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gn="l">
                        <a:lnSpc>
                          <a:spcPts val="1700"/>
                        </a:lnSpc>
                      </a:pPr>
                      <a:endParaRPr kumimoji="1" lang="en-US" altLang="ja-JP" sz="1400" b="0" u="none" dirty="0">
                        <a:solidFill>
                          <a:schemeClr val="tx1"/>
                        </a:solidFill>
                      </a:endParaRPr>
                    </a:p>
                    <a:p>
                      <a:pPr marL="88900" indent="-88900" algn="l">
                        <a:lnSpc>
                          <a:spcPts val="1700"/>
                        </a:lnSpc>
                      </a:pPr>
                      <a:r>
                        <a:rPr kumimoji="1" lang="ja-JP" altLang="en-US" sz="1400" b="0" u="none" dirty="0">
                          <a:solidFill>
                            <a:schemeClr val="tx1"/>
                          </a:solidFill>
                        </a:rPr>
                        <a:t>・　栄養サポートチーム加算注２等について、</a:t>
                      </a:r>
                      <a:r>
                        <a:rPr kumimoji="1" lang="ja-JP" altLang="en-US" sz="1400" b="1" u="sng" dirty="0">
                          <a:solidFill>
                            <a:srgbClr val="0070C0"/>
                          </a:solidFill>
                        </a:rPr>
                        <a:t>栄養治療実施計画の写しを診療録に添付すれば良い</a:t>
                      </a:r>
                      <a:r>
                        <a:rPr kumimoji="1" lang="ja-JP" altLang="en-US" sz="1400" b="0" u="none" dirty="0">
                          <a:solidFill>
                            <a:schemeClr val="tx1"/>
                          </a:solidFill>
                        </a:rPr>
                        <a:t>こととし、</a:t>
                      </a:r>
                      <a:endParaRPr kumimoji="1" lang="en-US" altLang="ja-JP" sz="1400" b="0" u="none" dirty="0">
                        <a:solidFill>
                          <a:schemeClr val="tx1"/>
                        </a:solidFill>
                      </a:endParaRPr>
                    </a:p>
                    <a:p>
                      <a:pPr marL="88900" indent="-3175" algn="l">
                        <a:lnSpc>
                          <a:spcPts val="1700"/>
                        </a:lnSpc>
                      </a:pPr>
                      <a:r>
                        <a:rPr kumimoji="1" lang="ja-JP" altLang="en-US" sz="1400" b="0" u="none" dirty="0">
                          <a:solidFill>
                            <a:schemeClr val="tx1"/>
                          </a:solidFill>
                        </a:rPr>
                        <a:t>診療録への記載を、算定に当たっての留意事項として求めないこととする。</a:t>
                      </a:r>
                      <a:endParaRPr kumimoji="1" lang="en-US" altLang="ja-JP" sz="1400" b="0" u="none" dirty="0">
                        <a:solidFill>
                          <a:schemeClr val="tx1"/>
                        </a:solidFill>
                      </a:endParaRPr>
                    </a:p>
                    <a:p>
                      <a:pPr marL="88900" indent="-88900" algn="l">
                        <a:lnSpc>
                          <a:spcPts val="1700"/>
                        </a:lnSpc>
                      </a:pPr>
                      <a:r>
                        <a:rPr kumimoji="1" lang="ja-JP" altLang="en-US" sz="1400" b="0" u="none" dirty="0">
                          <a:solidFill>
                            <a:schemeClr val="tx1"/>
                          </a:solidFill>
                        </a:rPr>
                        <a:t>・　在宅療養指導料等について、</a:t>
                      </a:r>
                      <a:r>
                        <a:rPr kumimoji="1" lang="ja-JP" altLang="en-US" sz="1400" b="1" u="sng" dirty="0">
                          <a:solidFill>
                            <a:srgbClr val="0070C0"/>
                          </a:solidFill>
                        </a:rPr>
                        <a:t>医師が他の職種への指示内容を診療録に記載</a:t>
                      </a:r>
                      <a:r>
                        <a:rPr kumimoji="1" lang="ja-JP" altLang="en-US" sz="1400" b="0" u="none" dirty="0">
                          <a:solidFill>
                            <a:schemeClr val="tx1"/>
                          </a:solidFill>
                        </a:rPr>
                        <a:t>することを、算定に当たっての留意事項として求めないこととする。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8655980"/>
                  </a:ext>
                </a:extLst>
              </a:tr>
              <a:tr h="711139">
                <a:tc>
                  <a:txBody>
                    <a:bodyPr/>
                    <a:lstStyle/>
                    <a:p>
                      <a:pPr algn="ctr"/>
                      <a:r>
                        <a:rPr kumimoji="1" lang="ja-JP" altLang="en-US" sz="1400" b="0" u="none" dirty="0">
                          <a:solidFill>
                            <a:schemeClr val="tx1"/>
                          </a:solidFill>
                        </a:rPr>
                        <a:t>レセプト</a:t>
                      </a:r>
                      <a:endParaRPr kumimoji="1" lang="en-US" altLang="ja-JP" sz="1400" b="0" u="none" dirty="0">
                        <a:solidFill>
                          <a:schemeClr val="tx1"/>
                        </a:solidFill>
                      </a:endParaRPr>
                    </a:p>
                    <a:p>
                      <a:pPr algn="ctr"/>
                      <a:r>
                        <a:rPr kumimoji="1" lang="ja-JP" altLang="en-US" sz="1400" b="0" u="none" dirty="0">
                          <a:solidFill>
                            <a:schemeClr val="tx1"/>
                          </a:solidFill>
                        </a:rPr>
                        <a:t>摘要欄</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400" b="0" u="none" dirty="0">
                          <a:solidFill>
                            <a:schemeClr val="tx1"/>
                          </a:solidFill>
                        </a:rPr>
                        <a:t>画像診断の撮影部位や算定日等について</a:t>
                      </a:r>
                      <a:r>
                        <a:rPr kumimoji="1" lang="ja-JP" altLang="en-US" sz="1400" b="1" u="sng" dirty="0">
                          <a:solidFill>
                            <a:srgbClr val="0070C0"/>
                          </a:solidFill>
                        </a:rPr>
                        <a:t>選択式記載</a:t>
                      </a:r>
                      <a:r>
                        <a:rPr kumimoji="1" lang="ja-JP" altLang="en-US" sz="1400" b="0" u="none" dirty="0">
                          <a:solidFill>
                            <a:schemeClr val="tx1"/>
                          </a:solidFill>
                        </a:rPr>
                        <a:t>とする。</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0453493"/>
                  </a:ext>
                </a:extLst>
              </a:tr>
            </a:tbl>
          </a:graphicData>
        </a:graphic>
      </p:graphicFrame>
      <p:sp>
        <p:nvSpPr>
          <p:cNvPr id="23" name="右矢印 22"/>
          <p:cNvSpPr/>
          <p:nvPr/>
        </p:nvSpPr>
        <p:spPr>
          <a:xfrm>
            <a:off x="1127011" y="3985897"/>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右矢印 23"/>
          <p:cNvSpPr/>
          <p:nvPr/>
        </p:nvSpPr>
        <p:spPr>
          <a:xfrm>
            <a:off x="1127011" y="4972762"/>
            <a:ext cx="144016" cy="328446"/>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D0DDCB4B-BF9A-4589-A49B-BC77744E29CE}"/>
              </a:ext>
            </a:extLst>
          </p:cNvPr>
          <p:cNvSpPr>
            <a:spLocks noChangeArrowheads="1"/>
          </p:cNvSpPr>
          <p:nvPr/>
        </p:nvSpPr>
        <p:spPr bwMode="auto">
          <a:xfrm>
            <a:off x="101147" y="17793"/>
            <a:ext cx="9687066" cy="42358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6" name="Rectangle 36">
            <a:extLst>
              <a:ext uri="{FF2B5EF4-FFF2-40B4-BE49-F238E27FC236}">
                <a16:creationId xmlns:a16="http://schemas.microsoft.com/office/drawing/2014/main" id="{9CA9126F-947E-41BC-9909-C3AAAE81F18F}"/>
              </a:ext>
            </a:extLst>
          </p:cNvPr>
          <p:cNvSpPr>
            <a:spLocks noChangeArrowheads="1"/>
          </p:cNvSpPr>
          <p:nvPr/>
        </p:nvSpPr>
        <p:spPr bwMode="auto">
          <a:xfrm>
            <a:off x="101147" y="457717"/>
            <a:ext cx="5210707" cy="33109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（１３）医療機関における業務の効率化・合理化</a:t>
            </a:r>
          </a:p>
        </p:txBody>
      </p:sp>
      <p:sp>
        <p:nvSpPr>
          <p:cNvPr id="27" name="スライド番号プレースホルダー 2">
            <a:extLst>
              <a:ext uri="{FF2B5EF4-FFF2-40B4-BE49-F238E27FC236}">
                <a16:creationId xmlns:a16="http://schemas.microsoft.com/office/drawing/2014/main" id="{86D146CA-53A3-4BC8-96FC-259CCDDEE42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57426900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6064" y="1148170"/>
            <a:ext cx="9653873" cy="516114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情報通信機器を用いたカンファレンスや共同指導について、</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8288"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日常的に活用しやすいもの</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となるよう、実施要件を見直す。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6" name="Picture 2" descr="隔医療のイラスト（男性医師）"/>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7387041" y="1315664"/>
            <a:ext cx="593211" cy="764762"/>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7" name="Picture 4" descr="C:\Users\kc\AppData\Local\Microsoft\Windows\Temporary Internet Files\Content.IE5\BIL8PTIM\MC900446010[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96252" y="1597591"/>
            <a:ext cx="1027671" cy="869639"/>
          </a:xfrm>
          <a:prstGeom prst="rect">
            <a:avLst/>
          </a:prstGeom>
          <a:noFill/>
          <a:extLst>
            <a:ext uri="{909E8E84-426E-40DD-AFC4-6F175D3DCCD1}">
              <a14:hiddenFill xmlns:a14="http://schemas.microsoft.com/office/drawing/2010/main">
                <a:solidFill>
                  <a:srgbClr val="FFFFFF"/>
                </a:solidFill>
              </a14:hiddenFill>
            </a:ext>
          </a:extLst>
        </p:spPr>
      </p:pic>
      <p:sp>
        <p:nvSpPr>
          <p:cNvPr id="9" name="角丸四角形 8"/>
          <p:cNvSpPr/>
          <p:nvPr/>
        </p:nvSpPr>
        <p:spPr>
          <a:xfrm>
            <a:off x="412502" y="2812568"/>
            <a:ext cx="4104456" cy="3323776"/>
          </a:xfrm>
          <a:prstGeom prst="roundRect">
            <a:avLst>
              <a:gd name="adj" fmla="val 9444"/>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対象となる項目</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感染防止対策加算</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入退院支援加算１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退院時共同指導料１・２　注１</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退院時共同指導料２　注３</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介護支援等連携指導料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在宅患者訪問看護・指導料　注９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同一建物居住者訪問看護・指導料　注４</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在宅患者緊急時等カンファレンス料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在宅患者訪問褥瘡管理指導料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（訪問看護療養費における在宅患者緊急時等カンファレンス加算及び退院時共同指導加算も同様）</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6207569" y="2794204"/>
            <a:ext cx="1352155" cy="276999"/>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原則、対面で実施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8" name="テキスト ボックス 17"/>
          <p:cNvSpPr txBox="1"/>
          <p:nvPr/>
        </p:nvSpPr>
        <p:spPr>
          <a:xfrm>
            <a:off x="6162751" y="3712012"/>
            <a:ext cx="1728000" cy="461665"/>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やむを得ない場合に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限り、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ICT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11" name="右矢印 10"/>
          <p:cNvSpPr/>
          <p:nvPr/>
        </p:nvSpPr>
        <p:spPr>
          <a:xfrm>
            <a:off x="6065430" y="3334769"/>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2" name="Picture 4" descr="訪問診療のイラスト「お医者さんと看護婦さん」キャップなし"/>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520451" y="3063436"/>
            <a:ext cx="661665" cy="57047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4" descr="個人病院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75480" y="3208328"/>
            <a:ext cx="689456" cy="663602"/>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p:cNvSpPr txBox="1"/>
          <p:nvPr/>
        </p:nvSpPr>
        <p:spPr>
          <a:xfrm>
            <a:off x="6143689" y="4859238"/>
            <a:ext cx="1352155" cy="276999"/>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原則、対面で実施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0" name="右矢印 29"/>
          <p:cNvSpPr/>
          <p:nvPr/>
        </p:nvSpPr>
        <p:spPr>
          <a:xfrm>
            <a:off x="6069326" y="5096085"/>
            <a:ext cx="1571087" cy="200653"/>
          </a:xfrm>
          <a:prstGeom prst="rightArrow">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3" name="Picture 4" descr="個人病院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80596" y="5035201"/>
            <a:ext cx="689456" cy="663602"/>
          </a:xfrm>
          <a:prstGeom prst="rect">
            <a:avLst/>
          </a:prstGeom>
          <a:noFill/>
          <a:extLst>
            <a:ext uri="{909E8E84-426E-40DD-AFC4-6F175D3DCCD1}">
              <a14:hiddenFill xmlns:a14="http://schemas.microsoft.com/office/drawing/2010/main">
                <a:solidFill>
                  <a:srgbClr val="FFFFFF"/>
                </a:solidFill>
              </a14:hiddenFill>
            </a:ext>
          </a:extLst>
        </p:spPr>
      </p:pic>
      <p:cxnSp>
        <p:nvCxnSpPr>
          <p:cNvPr id="35" name="直線矢印コネクタ 34"/>
          <p:cNvCxnSpPr/>
          <p:nvPr/>
        </p:nvCxnSpPr>
        <p:spPr>
          <a:xfrm>
            <a:off x="6052837" y="3706252"/>
            <a:ext cx="1556316" cy="0"/>
          </a:xfrm>
          <a:prstGeom prst="straightConnector1">
            <a:avLst/>
          </a:prstGeom>
          <a:ln w="38100">
            <a:solidFill>
              <a:schemeClr val="tx1">
                <a:lumMod val="50000"/>
                <a:lumOff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6" name="右矢印 35"/>
          <p:cNvSpPr/>
          <p:nvPr/>
        </p:nvSpPr>
        <p:spPr>
          <a:xfrm>
            <a:off x="6058554" y="5468212"/>
            <a:ext cx="1571087" cy="200653"/>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7" name="Picture 2" descr="隔医療のイラスト（男性医師）"/>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632174" y="5179697"/>
            <a:ext cx="549942" cy="708981"/>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a:off x="5975929" y="5790921"/>
            <a:ext cx="1914822" cy="307777"/>
          </a:xfrm>
          <a:prstGeom prst="rect">
            <a:avLst/>
          </a:prstGeom>
          <a:noFill/>
          <a:ln>
            <a:noFill/>
            <a:prstDash val="solid"/>
          </a:ln>
        </p:spPr>
        <p:txBody>
          <a:bodyPr wrap="square" rtlCol="0">
            <a:spAutoFit/>
          </a:bodyPr>
          <a:lstStyle/>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日常的に、</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ICT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活用可</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39" name="右矢印 38"/>
          <p:cNvSpPr/>
          <p:nvPr/>
        </p:nvSpPr>
        <p:spPr>
          <a:xfrm rot="5400000">
            <a:off x="6981698" y="3814996"/>
            <a:ext cx="302167" cy="129470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角丸四角形 39"/>
          <p:cNvSpPr/>
          <p:nvPr/>
        </p:nvSpPr>
        <p:spPr>
          <a:xfrm>
            <a:off x="4717452" y="2812567"/>
            <a:ext cx="4700044" cy="1376642"/>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角丸四角形 40"/>
          <p:cNvSpPr/>
          <p:nvPr/>
        </p:nvSpPr>
        <p:spPr>
          <a:xfrm>
            <a:off x="4823274" y="2606866"/>
            <a:ext cx="878679" cy="356931"/>
          </a:xfrm>
          <a:prstGeom prst="round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42" name="角丸四角形 41"/>
          <p:cNvSpPr/>
          <p:nvPr/>
        </p:nvSpPr>
        <p:spPr>
          <a:xfrm>
            <a:off x="4717452" y="4759701"/>
            <a:ext cx="4700044" cy="1376642"/>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4805508" y="4561917"/>
            <a:ext cx="878679" cy="356931"/>
          </a:xfrm>
          <a:prstGeom prst="round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pic>
        <p:nvPicPr>
          <p:cNvPr id="31"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77901" y="3002804"/>
            <a:ext cx="789249" cy="934022"/>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0095" y="4856899"/>
            <a:ext cx="789249" cy="934022"/>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
            <a:extLst>
              <a:ext uri="{FF2B5EF4-FFF2-40B4-BE49-F238E27FC236}">
                <a16:creationId xmlns:a16="http://schemas.microsoft.com/office/drawing/2014/main" id="{2B755243-907B-4840-B71C-E77EE2105C0D}"/>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32" name="Rectangle 36">
            <a:extLst>
              <a:ext uri="{FF2B5EF4-FFF2-40B4-BE49-F238E27FC236}">
                <a16:creationId xmlns:a16="http://schemas.microsoft.com/office/drawing/2014/main" id="{314ECAD5-17C4-46D4-B2BF-11581C55EDA6}"/>
              </a:ext>
            </a:extLst>
          </p:cNvPr>
          <p:cNvSpPr>
            <a:spLocks noChangeArrowheads="1"/>
          </p:cNvSpPr>
          <p:nvPr/>
        </p:nvSpPr>
        <p:spPr bwMode="auto">
          <a:xfrm>
            <a:off x="93481" y="510450"/>
            <a:ext cx="7293560"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（１４）情報通信機器を用いたカンファレンス等に係る要件の見直し</a:t>
            </a:r>
          </a:p>
        </p:txBody>
      </p:sp>
      <p:sp>
        <p:nvSpPr>
          <p:cNvPr id="28" name="スライド番号プレースホルダー 2">
            <a:extLst>
              <a:ext uri="{FF2B5EF4-FFF2-40B4-BE49-F238E27FC236}">
                <a16:creationId xmlns:a16="http://schemas.microsoft.com/office/drawing/2014/main" id="{3599CF39-359F-43F6-B5D7-973CE9B7130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266909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6197" y="11071"/>
            <a:ext cx="9906000" cy="472400"/>
          </a:xfrm>
          <a:prstGeom prst="rect">
            <a:avLst/>
          </a:prstGeom>
          <a:solidFill>
            <a:srgbClr val="000066"/>
          </a:solidFill>
        </p:spPr>
        <p:style>
          <a:lnRef idx="2">
            <a:schemeClr val="dk1"/>
          </a:lnRef>
          <a:fillRef idx="1">
            <a:schemeClr val="lt1"/>
          </a:fillRef>
          <a:effectRef idx="0">
            <a:schemeClr val="dk1"/>
          </a:effectRef>
          <a:fontRef idx="minor">
            <a:schemeClr val="dk1"/>
          </a:fontRef>
        </p:style>
        <p:txBody>
          <a:bodyPr wrap="square" rtlCol="0" anchor="b"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令和２年度診療報酬改定</a:t>
            </a:r>
            <a:endParaRPr kumimoji="1" lang="en-US" altLang="ja-JP" sz="22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正方形/長方形 2"/>
          <p:cNvSpPr/>
          <p:nvPr/>
        </p:nvSpPr>
        <p:spPr>
          <a:xfrm>
            <a:off x="69320" y="4530013"/>
            <a:ext cx="9763291" cy="2145107"/>
          </a:xfrm>
          <a:prstGeom prst="rect">
            <a:avLst/>
          </a:prstGeom>
          <a:noFill/>
          <a:ln w="57150" cmpd="thickThi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6716" tIns="33358" rIns="66716" bIns="33358" rtlCol="0" anchor="ctr"/>
          <a:lstStyle/>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診療報酬として　　　　　　　　　　　　　　　　公費　１２６億円程度</a:t>
            </a:r>
            <a:endParaRPr kumimoji="1" lang="en-US" altLang="ja-JP"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地域医療介護総合確保基金として　　　  公費　１４３億円程度</a:t>
            </a:r>
          </a:p>
          <a:p>
            <a:pPr marL="159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なお、勤務医の働き方改革への対応については、今後、医師に対する時間外労働の上限規制の適用及び暫定特例水準の適用終了に向けて、上限を超える時間外労働ができる限り早期に解消されるよう、医療機関による労働時間短縮を促進する制度的対応等とあわせ、</a:t>
            </a:r>
            <a:endParaRPr kumimoji="1" lang="en-US" altLang="ja-JP"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159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4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診療報酬及び地域医療介護総合確保基金の対応を検討する。</a:t>
            </a:r>
          </a:p>
        </p:txBody>
      </p:sp>
      <p:sp>
        <p:nvSpPr>
          <p:cNvPr id="64" name="ホームベース 63"/>
          <p:cNvSpPr/>
          <p:nvPr/>
        </p:nvSpPr>
        <p:spPr>
          <a:xfrm>
            <a:off x="41202" y="4273696"/>
            <a:ext cx="4073598" cy="316973"/>
          </a:xfrm>
          <a:prstGeom prst="homePlate">
            <a:avLst>
              <a:gd name="adj" fmla="val 0"/>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勤務医への働き方改革への対応について</a:t>
            </a:r>
          </a:p>
        </p:txBody>
      </p:sp>
      <p:sp>
        <p:nvSpPr>
          <p:cNvPr id="68" name="正方形/長方形 67"/>
          <p:cNvSpPr/>
          <p:nvPr/>
        </p:nvSpPr>
        <p:spPr>
          <a:xfrm>
            <a:off x="69320" y="845451"/>
            <a:ext cx="9763291" cy="3324213"/>
          </a:xfrm>
          <a:prstGeom prst="rect">
            <a:avLst/>
          </a:prstGeom>
          <a:noFill/>
          <a:ln w="57150" cmpd="thickThi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6716" tIns="33358" rIns="66716" bIns="33358" rtlCol="0" anchor="ctr"/>
          <a:lstStyle/>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１．診療報酬　　　　＋０．５５％</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うち、</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２を除く改定分　＋０．４７％</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各科改定率　　　　　医科　＋０．５３％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歯科　＋０．５９％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調剤　＋０．１６％</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うち、消費税財源を活用した救急病院における勤務医の働き方改革への特例的な対応　＋０．０８％</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２．薬価等</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➀　薬価　　　　　▲０．９９％</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うち、実勢価等改定　▲０．４３％</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市場拡大再算定の見直し等　▲０．０１％</a:t>
            </a:r>
          </a:p>
          <a:p>
            <a:pPr marL="180975"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➁　材料価格　　　▲０．０２％</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うち、実勢価等改定　▲０．０１％</a:t>
            </a:r>
          </a:p>
        </p:txBody>
      </p:sp>
      <p:sp>
        <p:nvSpPr>
          <p:cNvPr id="69" name="ホームベース 68"/>
          <p:cNvSpPr/>
          <p:nvPr/>
        </p:nvSpPr>
        <p:spPr>
          <a:xfrm>
            <a:off x="44333" y="620688"/>
            <a:ext cx="1574155" cy="316973"/>
          </a:xfrm>
          <a:prstGeom prst="homePlate">
            <a:avLst>
              <a:gd name="adj" fmla="val 0"/>
            </a:avLst>
          </a:prstGeom>
          <a:solidFill>
            <a:srgbClr val="00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診療報酬改定</a:t>
            </a:r>
          </a:p>
        </p:txBody>
      </p:sp>
      <p:sp>
        <p:nvSpPr>
          <p:cNvPr id="7" name="スライド番号プレースホルダー 2">
            <a:extLst>
              <a:ext uri="{FF2B5EF4-FFF2-40B4-BE49-F238E27FC236}">
                <a16:creationId xmlns:a16="http://schemas.microsoft.com/office/drawing/2014/main" id="{5851565C-B338-458F-8188-DC865FE3B44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8059959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488504" y="322352"/>
            <a:ext cx="89289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5</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8</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厚生労働省で「</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年度概算要求に対する日本医師会要望の説明会」を開催</a:t>
            </a:r>
          </a:p>
        </p:txBody>
      </p:sp>
      <p:sp>
        <p:nvSpPr>
          <p:cNvPr id="6" name="Text Box 3"/>
          <p:cNvSpPr txBox="1">
            <a:spLocks noChangeArrowheads="1"/>
          </p:cNvSpPr>
          <p:nvPr/>
        </p:nvSpPr>
        <p:spPr bwMode="auto">
          <a:xfrm>
            <a:off x="765458" y="1196752"/>
            <a:ext cx="8424936" cy="5040560"/>
          </a:xfrm>
          <a:prstGeom prst="rect">
            <a:avLst/>
          </a:prstGeom>
          <a:noFill/>
          <a:ln w="9525">
            <a:solidFill>
              <a:schemeClr val="tx1"/>
            </a:solidFill>
            <a:prstDash val="solid"/>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08000" rIns="108000" anchor="ctr" anchorCtr="0">
            <a:no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　国民が生涯にわたり健やかでいきいきと活躍し続ける「人生</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100</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年時代」を見据えた社会を実現するため、　</a:t>
            </a:r>
            <a:endPar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予防・健康への予算確保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働き方改革への予算確保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オリンピック・パラリンピック対策への予算確保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地域医療への予算確保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ICT</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AI</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a:t>
            </a:r>
            <a:r>
              <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IoT</a:t>
            </a: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活用への予算確保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災害対策への予算確保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薬務対策への予算確保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介護保険への予算確保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医療の国際貢献推進への予算確保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医学・学術への予算確保</a:t>
            </a:r>
          </a:p>
          <a:p>
            <a:pPr marL="457200" marR="0" lvl="0" indent="-365125" algn="l"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医療安全への予算確保</a:t>
            </a:r>
          </a:p>
          <a:p>
            <a:pPr marL="361950" marR="0" lvl="0" indent="-36195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について、具体的な事項と</a:t>
            </a:r>
            <a:endParaRPr kumimoji="1" lang="en-US" altLang="ja-JP"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要望額を示し、その実現を強く要求。</a:t>
            </a:r>
          </a:p>
        </p:txBody>
      </p:sp>
      <p:pic>
        <p:nvPicPr>
          <p:cNvPr id="2" name="図 1">
            <a:extLst>
              <a:ext uri="{FF2B5EF4-FFF2-40B4-BE49-F238E27FC236}">
                <a16:creationId xmlns:a16="http://schemas.microsoft.com/office/drawing/2014/main" id="{62BF11FC-3824-4F1A-B923-92F9761F1DB1}"/>
              </a:ext>
            </a:extLst>
          </p:cNvPr>
          <p:cNvPicPr>
            <a:picLocks noChangeAspect="1"/>
          </p:cNvPicPr>
          <p:nvPr/>
        </p:nvPicPr>
        <p:blipFill>
          <a:blip r:embed="rId2"/>
          <a:stretch>
            <a:fillRect/>
          </a:stretch>
        </p:blipFill>
        <p:spPr>
          <a:xfrm>
            <a:off x="5313040" y="3933056"/>
            <a:ext cx="3683486" cy="2176605"/>
          </a:xfrm>
          <a:prstGeom prst="rect">
            <a:avLst/>
          </a:prstGeom>
        </p:spPr>
      </p:pic>
      <p:sp>
        <p:nvSpPr>
          <p:cNvPr id="7" name="スライド番号プレースホルダー 2">
            <a:extLst>
              <a:ext uri="{FF2B5EF4-FFF2-40B4-BE49-F238E27FC236}">
                <a16:creationId xmlns:a16="http://schemas.microsoft.com/office/drawing/2014/main" id="{C2C8FC16-A11E-4843-A926-26FEFD6D3F5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0590963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99784"/>
            <a:ext cx="9529762" cy="57135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栄養食事指導の効果を高めるため、外来における栄養食事指導における継続的なフォローアップについて、情報通信機器等を活用して実施した場合の評価を見直す。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8" y="857822"/>
            <a:ext cx="3645640"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外来栄養食事指導料の見直し</a:t>
            </a:r>
          </a:p>
        </p:txBody>
      </p:sp>
      <p:sp>
        <p:nvSpPr>
          <p:cNvPr id="6" name="正方形/長方形 5"/>
          <p:cNvSpPr/>
          <p:nvPr/>
        </p:nvSpPr>
        <p:spPr>
          <a:xfrm>
            <a:off x="332906" y="2009988"/>
            <a:ext cx="395774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373295"/>
            <a:ext cx="3957741" cy="191980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入院中の患者以外の患者であって、別に厚生労働大臣が定めるものに対して、医師の指示に基づき管理栄養士が具体的な献立等によって指導を行った場合に、初回の指導を行った月にあっては月２回に限り、その他の月にあっては月１回に限り算定する。</a:t>
            </a:r>
          </a:p>
        </p:txBody>
      </p:sp>
      <p:sp>
        <p:nvSpPr>
          <p:cNvPr id="9" name="正方形/長方形 8"/>
          <p:cNvSpPr/>
          <p:nvPr/>
        </p:nvSpPr>
        <p:spPr>
          <a:xfrm>
            <a:off x="4895558" y="2009988"/>
            <a:ext cx="474612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376936" y="3017707"/>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4895557" y="2373295"/>
            <a:ext cx="4746122" cy="22078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対面で行った場合</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情報通信機器を使用する場合</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180</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a:t>
            </a:r>
            <a:r>
              <a:rPr lang="ja-JP" altLang="en-US" sz="1050" dirty="0">
                <a:solidFill>
                  <a:prstClr val="black"/>
                </a:solidFill>
                <a:latin typeface="ＭＳ Ｐゴシック" panose="020B0600070205080204" pitchFamily="50" charset="-128"/>
                <a:ea typeface="ＭＳ Ｐゴシック" panose="020B0600070205080204" pitchFamily="50" charset="-128"/>
              </a:rPr>
              <a:t>イ及びロの</a:t>
            </a:r>
            <a:r>
              <a:rPr lang="en-US" altLang="ja-JP" sz="1050" dirty="0">
                <a:solidFill>
                  <a:prstClr val="black"/>
                </a:solidFill>
                <a:latin typeface="ＭＳ Ｐゴシック" panose="020B0600070205080204" pitchFamily="50" charset="-128"/>
                <a:ea typeface="ＭＳ Ｐゴシック" panose="020B0600070205080204" pitchFamily="50" charset="-128"/>
              </a:rPr>
              <a:t>(1)</a:t>
            </a:r>
            <a:r>
              <a:rPr lang="ja-JP" altLang="en-US" sz="1050" dirty="0">
                <a:solidFill>
                  <a:prstClr val="black"/>
                </a:solidFill>
                <a:latin typeface="ＭＳ Ｐゴシック" panose="020B0600070205080204" pitchFamily="50" charset="-128"/>
                <a:ea typeface="ＭＳ Ｐゴシック" panose="020B0600070205080204" pitchFamily="50" charset="-128"/>
              </a:rPr>
              <a:t>については</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以外の患者であって、別に厚生労働大臣が定めるものに対して、医師の指示に基づき管理栄養士が具体的な献立等によって指導を行った場合に、初回の指導を行った月にあっては月２回に限り、その他の月にあっては月１回に限り算定する。</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05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ロの</a:t>
            </a:r>
            <a:r>
              <a:rPr kumimoji="1" lang="en-US"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ja-JP"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医師の指示に基づき管理栄養士が電話</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又は情報通信機器</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等によって必要な指導を行った場合に、月１回に限り算定する。</a:t>
            </a:r>
            <a:endParaRPr kumimoji="1" lang="ja-JP" altLang="ja-JP"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6" descr="「女性医師」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39900" y="2428843"/>
            <a:ext cx="984493" cy="876944"/>
          </a:xfrm>
          <a:prstGeom prst="rect">
            <a:avLst/>
          </a:prstGeom>
          <a:noFill/>
          <a:extLst>
            <a:ext uri="{909E8E84-426E-40DD-AFC4-6F175D3DCCD1}">
              <a14:hiddenFill xmlns:a14="http://schemas.microsoft.com/office/drawing/2010/main">
                <a:solidFill>
                  <a:srgbClr val="FFFFFF"/>
                </a:solidFill>
              </a14:hiddenFill>
            </a:ext>
          </a:extLst>
        </p:spPr>
      </p:pic>
      <p:sp>
        <p:nvSpPr>
          <p:cNvPr id="14" name="正方形/長方形 13"/>
          <p:cNvSpPr/>
          <p:nvPr/>
        </p:nvSpPr>
        <p:spPr>
          <a:xfrm>
            <a:off x="1064568" y="5589240"/>
            <a:ext cx="8280920" cy="216024"/>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992560"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2879323"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4520952"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6393160"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8049344"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88504" y="4797152"/>
            <a:ext cx="126188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初診</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栄養指導（対面）</a:t>
            </a:r>
          </a:p>
        </p:txBody>
      </p:sp>
      <p:sp>
        <p:nvSpPr>
          <p:cNvPr id="24" name="テキスト ボックス 23"/>
          <p:cNvSpPr txBox="1"/>
          <p:nvPr/>
        </p:nvSpPr>
        <p:spPr>
          <a:xfrm>
            <a:off x="5889104" y="4797152"/>
            <a:ext cx="126188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a:t>
            </a:r>
            <a:r>
              <a:rPr kumimoji="1" lang="en-US" altLang="ja-JP"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栄養指導（対面）</a:t>
            </a:r>
          </a:p>
        </p:txBody>
      </p:sp>
      <p:sp>
        <p:nvSpPr>
          <p:cNvPr id="25" name="テキスト ボックス 24"/>
          <p:cNvSpPr txBox="1"/>
          <p:nvPr/>
        </p:nvSpPr>
        <p:spPr>
          <a:xfrm>
            <a:off x="2568605"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26" name="テキスト ボックス 25"/>
          <p:cNvSpPr txBox="1"/>
          <p:nvPr/>
        </p:nvSpPr>
        <p:spPr>
          <a:xfrm>
            <a:off x="848544"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260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29" name="テキスト ボックス 28"/>
          <p:cNvSpPr txBox="1"/>
          <p:nvPr/>
        </p:nvSpPr>
        <p:spPr>
          <a:xfrm>
            <a:off x="1280592" y="5575847"/>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30" name="正方形/長方形 29"/>
          <p:cNvSpPr/>
          <p:nvPr/>
        </p:nvSpPr>
        <p:spPr>
          <a:xfrm>
            <a:off x="416496" y="4797152"/>
            <a:ext cx="9073008" cy="1944216"/>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3606206"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6" name="テキスト ボックス 35"/>
          <p:cNvSpPr txBox="1"/>
          <p:nvPr/>
        </p:nvSpPr>
        <p:spPr>
          <a:xfrm>
            <a:off x="5385048"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7" name="テキスト ボックス 36"/>
          <p:cNvSpPr txBox="1"/>
          <p:nvPr/>
        </p:nvSpPr>
        <p:spPr>
          <a:xfrm>
            <a:off x="7041232" y="5565794"/>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8" name="テキスト ボックス 37"/>
          <p:cNvSpPr txBox="1"/>
          <p:nvPr/>
        </p:nvSpPr>
        <p:spPr>
          <a:xfrm>
            <a:off x="4232920"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39" name="テキスト ボックス 38"/>
          <p:cNvSpPr txBox="1"/>
          <p:nvPr/>
        </p:nvSpPr>
        <p:spPr>
          <a:xfrm>
            <a:off x="7761312"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40" name="テキスト ボックス 39"/>
          <p:cNvSpPr txBox="1"/>
          <p:nvPr/>
        </p:nvSpPr>
        <p:spPr>
          <a:xfrm>
            <a:off x="2735307"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4376936"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7905328"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43" name="テキスト ボックス 42"/>
          <p:cNvSpPr txBox="1"/>
          <p:nvPr/>
        </p:nvSpPr>
        <p:spPr>
          <a:xfrm>
            <a:off x="6321152"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pic>
        <p:nvPicPr>
          <p:cNvPr id="44"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686745" y="5951283"/>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47" name="正方形/長方形 46"/>
          <p:cNvSpPr/>
          <p:nvPr/>
        </p:nvSpPr>
        <p:spPr>
          <a:xfrm>
            <a:off x="416496" y="4437112"/>
            <a:ext cx="1008112" cy="288032"/>
          </a:xfrm>
          <a:prstGeom prst="rect">
            <a:avLst/>
          </a:prstGeom>
          <a:solidFill>
            <a:schemeClr val="accent6">
              <a:lumMod val="60000"/>
              <a:lumOff val="40000"/>
            </a:schemeClr>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算定の例</a:t>
            </a:r>
          </a:p>
        </p:txBody>
      </p:sp>
      <p:pic>
        <p:nvPicPr>
          <p:cNvPr id="48" name="図 47"/>
          <p:cNvPicPr>
            <a:picLocks noChangeAspect="1"/>
          </p:cNvPicPr>
          <p:nvPr/>
        </p:nvPicPr>
        <p:blipFill>
          <a:blip r:embed="rId5"/>
          <a:stretch>
            <a:fillRect/>
          </a:stretch>
        </p:blipFill>
        <p:spPr>
          <a:xfrm>
            <a:off x="6033120" y="5986452"/>
            <a:ext cx="432048" cy="417595"/>
          </a:xfrm>
          <a:prstGeom prst="rect">
            <a:avLst/>
          </a:prstGeom>
        </p:spPr>
      </p:pic>
      <p:pic>
        <p:nvPicPr>
          <p:cNvPr id="49" name="図 48"/>
          <p:cNvPicPr>
            <a:picLocks noChangeAspect="1"/>
          </p:cNvPicPr>
          <p:nvPr/>
        </p:nvPicPr>
        <p:blipFill>
          <a:blip r:embed="rId5"/>
          <a:stretch>
            <a:fillRect/>
          </a:stretch>
        </p:blipFill>
        <p:spPr>
          <a:xfrm>
            <a:off x="560512" y="5986452"/>
            <a:ext cx="432048" cy="417595"/>
          </a:xfrm>
          <a:prstGeom prst="rect">
            <a:avLst/>
          </a:prstGeom>
        </p:spPr>
      </p:pic>
      <p:pic>
        <p:nvPicPr>
          <p:cNvPr id="50" name="図 4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6537176" y="5986452"/>
            <a:ext cx="432048" cy="432048"/>
          </a:xfrm>
          <a:prstGeom prst="rect">
            <a:avLst/>
          </a:prstGeom>
        </p:spPr>
      </p:pic>
      <p:pic>
        <p:nvPicPr>
          <p:cNvPr id="51" name="図 5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064568" y="5986452"/>
            <a:ext cx="432048" cy="432048"/>
          </a:xfrm>
          <a:prstGeom prst="rect">
            <a:avLst/>
          </a:prstGeom>
        </p:spPr>
      </p:pic>
      <p:pic>
        <p:nvPicPr>
          <p:cNvPr id="52"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53490" y="5961336"/>
            <a:ext cx="576064" cy="513133"/>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81882" y="5961336"/>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54" name="テキスト ボックス 53"/>
          <p:cNvSpPr txBox="1"/>
          <p:nvPr/>
        </p:nvSpPr>
        <p:spPr>
          <a:xfrm>
            <a:off x="2360712" y="5551348"/>
            <a:ext cx="410690"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55" name="二等辺三角形 54"/>
          <p:cNvSpPr/>
          <p:nvPr/>
        </p:nvSpPr>
        <p:spPr>
          <a:xfrm flipV="1">
            <a:off x="1943219" y="5301208"/>
            <a:ext cx="213174" cy="302826"/>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1632501" y="4797152"/>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栄養指導</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（電話等）</a:t>
            </a:r>
          </a:p>
        </p:txBody>
      </p:sp>
      <p:sp>
        <p:nvSpPr>
          <p:cNvPr id="57" name="テキスト ボックス 56"/>
          <p:cNvSpPr txBox="1"/>
          <p:nvPr/>
        </p:nvSpPr>
        <p:spPr>
          <a:xfrm>
            <a:off x="1799203" y="577042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180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pic>
        <p:nvPicPr>
          <p:cNvPr id="58" name="Picture 6" descr="「女性医師」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50641" y="5951283"/>
            <a:ext cx="576064" cy="513133"/>
          </a:xfrm>
          <a:prstGeom prst="rect">
            <a:avLst/>
          </a:prstGeom>
          <a:noFill/>
          <a:extLst>
            <a:ext uri="{909E8E84-426E-40DD-AFC4-6F175D3DCCD1}">
              <a14:hiddenFill xmlns:a14="http://schemas.microsoft.com/office/drawing/2010/main">
                <a:solidFill>
                  <a:srgbClr val="FFFFFF"/>
                </a:solidFill>
              </a14:hiddenFill>
            </a:ext>
          </a:extLst>
        </p:spPr>
      </p:pic>
      <p:sp>
        <p:nvSpPr>
          <p:cNvPr id="59" name="テキスト ボックス 58"/>
          <p:cNvSpPr txBox="1"/>
          <p:nvPr/>
        </p:nvSpPr>
        <p:spPr>
          <a:xfrm>
            <a:off x="6609184" y="6495147"/>
            <a:ext cx="288412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：外来受診時は、対面での栄養食事指導を実施</a:t>
            </a:r>
          </a:p>
        </p:txBody>
      </p:sp>
      <p:sp>
        <p:nvSpPr>
          <p:cNvPr id="60" name="Rectangle 2">
            <a:extLst>
              <a:ext uri="{FF2B5EF4-FFF2-40B4-BE49-F238E27FC236}">
                <a16:creationId xmlns:a16="http://schemas.microsoft.com/office/drawing/2014/main" id="{CC8E5663-8EFE-4CF5-ADB3-4F0D8D02DACD}"/>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３．</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医療従事者の負担軽減、働き方改革の推進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61" name="Rectangle 36">
            <a:extLst>
              <a:ext uri="{FF2B5EF4-FFF2-40B4-BE49-F238E27FC236}">
                <a16:creationId xmlns:a16="http://schemas.microsoft.com/office/drawing/2014/main" id="{65E68F33-C51A-4DEA-9D53-FFCE3A517BE4}"/>
              </a:ext>
            </a:extLst>
          </p:cNvPr>
          <p:cNvSpPr>
            <a:spLocks noChangeArrowheads="1"/>
          </p:cNvSpPr>
          <p:nvPr/>
        </p:nvSpPr>
        <p:spPr bwMode="auto">
          <a:xfrm>
            <a:off x="76352" y="480090"/>
            <a:ext cx="644369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（１５）外来栄養食事指導（情報通信機器の活用）の見直し</a:t>
            </a:r>
          </a:p>
        </p:txBody>
      </p:sp>
      <p:sp>
        <p:nvSpPr>
          <p:cNvPr id="62" name="スライド番号プレースホルダー 2">
            <a:extLst>
              <a:ext uri="{FF2B5EF4-FFF2-40B4-BE49-F238E27FC236}">
                <a16:creationId xmlns:a16="http://schemas.microsoft.com/office/drawing/2014/main" id="{7303E3F8-C0AB-4EEC-AF31-F8B4D4E18158}"/>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3" name="テキスト ボックス 62">
            <a:extLst>
              <a:ext uri="{FF2B5EF4-FFF2-40B4-BE49-F238E27FC236}">
                <a16:creationId xmlns:a16="http://schemas.microsoft.com/office/drawing/2014/main" id="{DC98A996-AD44-4078-930E-AEA957C77FBC}"/>
              </a:ext>
            </a:extLst>
          </p:cNvPr>
          <p:cNvSpPr txBox="1"/>
          <p:nvPr/>
        </p:nvSpPr>
        <p:spPr>
          <a:xfrm>
            <a:off x="4230397" y="966557"/>
            <a:ext cx="14285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156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191-193</a:t>
            </a:r>
          </a:p>
        </p:txBody>
      </p:sp>
    </p:spTree>
    <p:extLst>
      <p:ext uri="{BB962C8B-B14F-4D97-AF65-F5344CB8AC3E}">
        <p14:creationId xmlns:p14="http://schemas.microsoft.com/office/powerpoint/2010/main" val="141799999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４．指導・監査・適時調査への対応</a:t>
            </a:r>
          </a:p>
        </p:txBody>
      </p:sp>
      <p:sp>
        <p:nvSpPr>
          <p:cNvPr id="6" name="Rectangle 36"/>
          <p:cNvSpPr>
            <a:spLocks noChangeArrowheads="1"/>
          </p:cNvSpPr>
          <p:nvPr/>
        </p:nvSpPr>
        <p:spPr bwMode="auto">
          <a:xfrm>
            <a:off x="194418" y="620688"/>
            <a:ext cx="4398542"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重複書類、診療録の記載の省略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261" y="1016732"/>
            <a:ext cx="9599480" cy="9233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患者に文書を交付してその写しを保存しているのに、さらにその要点を診療録に記載させる規定はできるだけなくす。</a:t>
            </a:r>
            <a:endParaRPr kumimoji="1" lang="en-US" altLang="ja-JP"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rPr>
              <a:t>　「貼付」という表現はのり付けして貼るという意味なので、「添付」に改める。</a:t>
            </a:r>
            <a:endParaRPr kumimoji="1" lang="en-US" altLang="ja-JP" sz="1800" b="0" i="0" u="none" strike="noStrike" kern="1200" cap="none" spc="0" normalizeH="0" baseline="0" noProof="0" dirty="0">
              <a:ln>
                <a:noFill/>
              </a:ln>
              <a:effectLst/>
              <a:uLnTx/>
              <a:uFillTx/>
              <a:latin typeface="Calibri" panose="020F0502020204030204"/>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EA96F054-3FA9-4E06-938D-F266E2C98C53}"/>
              </a:ext>
            </a:extLst>
          </p:cNvPr>
          <p:cNvGraphicFramePr>
            <a:graphicFrameLocks noGrp="1"/>
          </p:cNvGraphicFramePr>
          <p:nvPr>
            <p:extLst>
              <p:ext uri="{D42A27DB-BD31-4B8C-83A1-F6EECF244321}">
                <p14:modId xmlns:p14="http://schemas.microsoft.com/office/powerpoint/2010/main" val="1894471431"/>
              </p:ext>
            </p:extLst>
          </p:nvPr>
        </p:nvGraphicFramePr>
        <p:xfrm>
          <a:off x="194259" y="1902525"/>
          <a:ext cx="9532676" cy="4904179"/>
        </p:xfrm>
        <a:graphic>
          <a:graphicData uri="http://schemas.openxmlformats.org/drawingml/2006/table">
            <a:tbl>
              <a:tblPr firstRow="1" bandRow="1">
                <a:tableStyleId>{5C22544A-7EE6-4342-B048-85BDC9FD1C3A}</a:tableStyleId>
              </a:tblPr>
              <a:tblGrid>
                <a:gridCol w="2253655">
                  <a:extLst>
                    <a:ext uri="{9D8B030D-6E8A-4147-A177-3AD203B41FA5}">
                      <a16:colId xmlns:a16="http://schemas.microsoft.com/office/drawing/2014/main" val="2603111682"/>
                    </a:ext>
                  </a:extLst>
                </a:gridCol>
                <a:gridCol w="7279021">
                  <a:extLst>
                    <a:ext uri="{9D8B030D-6E8A-4147-A177-3AD203B41FA5}">
                      <a16:colId xmlns:a16="http://schemas.microsoft.com/office/drawing/2014/main" val="791530474"/>
                    </a:ext>
                  </a:extLst>
                </a:gridCol>
              </a:tblGrid>
              <a:tr h="371865">
                <a:tc>
                  <a:txBody>
                    <a:bodyPr/>
                    <a:lstStyle/>
                    <a:p>
                      <a:pPr algn="ctr">
                        <a:lnSpc>
                          <a:spcPts val="2000"/>
                        </a:lnSpc>
                      </a:pPr>
                      <a:endParaRPr kumimoji="1" lang="ja-JP" altLang="en-US" sz="1400" dirty="0"/>
                    </a:p>
                  </a:txBody>
                  <a:tcPr anchor="ctr"/>
                </a:tc>
                <a:tc>
                  <a:txBody>
                    <a:bodyPr/>
                    <a:lstStyle/>
                    <a:p>
                      <a:pPr algn="ctr">
                        <a:lnSpc>
                          <a:spcPts val="2000"/>
                        </a:lnSpc>
                      </a:pPr>
                      <a:r>
                        <a:rPr kumimoji="1" lang="ja-JP" altLang="en-US" sz="1400" dirty="0">
                          <a:latin typeface="BIZ UDPゴシック" panose="020B0400000000000000" pitchFamily="50" charset="-128"/>
                          <a:ea typeface="BIZ UDPゴシック" panose="020B0400000000000000" pitchFamily="50" charset="-128"/>
                        </a:rPr>
                        <a:t>対　応　例</a:t>
                      </a:r>
                    </a:p>
                  </a:txBody>
                  <a:tcPr anchor="ctr"/>
                </a:tc>
                <a:extLst>
                  <a:ext uri="{0D108BD9-81ED-4DB2-BD59-A6C34878D82A}">
                    <a16:rowId xmlns:a16="http://schemas.microsoft.com/office/drawing/2014/main" val="3054625166"/>
                  </a:ext>
                </a:extLst>
              </a:tr>
              <a:tr h="1321698">
                <a:tc>
                  <a:txBody>
                    <a:bodyPr/>
                    <a:lstStyle/>
                    <a:p>
                      <a:pPr algn="ctr">
                        <a:lnSpc>
                          <a:spcPts val="2000"/>
                        </a:lnSpc>
                      </a:pPr>
                      <a:r>
                        <a:rPr kumimoji="1" lang="ja-JP" altLang="en-US" sz="1400" dirty="0"/>
                        <a:t>貼付　→　</a:t>
                      </a:r>
                      <a:r>
                        <a:rPr kumimoji="1" lang="ja-JP" altLang="en-US" sz="1400" b="1" u="sng" dirty="0">
                          <a:solidFill>
                            <a:srgbClr val="FF0000"/>
                          </a:solidFill>
                        </a:rPr>
                        <a:t>添付</a:t>
                      </a:r>
                    </a:p>
                  </a:txBody>
                  <a:tcPr anchor="ctr"/>
                </a:tc>
                <a:tc>
                  <a:txBody>
                    <a:bodyPr/>
                    <a:lstStyle/>
                    <a:p>
                      <a:pPr>
                        <a:lnSpc>
                          <a:spcPts val="2000"/>
                        </a:lnSpc>
                      </a:pPr>
                      <a:r>
                        <a:rPr kumimoji="1" lang="ja-JP" altLang="en-US" sz="1400" dirty="0"/>
                        <a:t>・入院診療計画の基準</a:t>
                      </a:r>
                      <a:r>
                        <a:rPr kumimoji="1" lang="ja-JP" altLang="en-US" sz="1400" b="1" dirty="0"/>
                        <a:t>（診療録に説明に用いた文書）</a:t>
                      </a:r>
                      <a:endParaRPr kumimoji="1" lang="en-US" altLang="ja-JP" sz="1400" b="1" dirty="0"/>
                    </a:p>
                    <a:p>
                      <a:pPr>
                        <a:lnSpc>
                          <a:spcPts val="2000"/>
                        </a:lnSpc>
                      </a:pPr>
                      <a:r>
                        <a:rPr kumimoji="1" lang="ja-JP" altLang="en-US" sz="1400" dirty="0"/>
                        <a:t>・栄養管理体制の基準</a:t>
                      </a:r>
                      <a:r>
                        <a:rPr kumimoji="1" lang="ja-JP" altLang="en-US" sz="1400" b="1" dirty="0"/>
                        <a:t>（診療録等に栄養管理計画）</a:t>
                      </a:r>
                      <a:endParaRPr kumimoji="1" lang="en-US" altLang="ja-JP" sz="1400" b="1" dirty="0"/>
                    </a:p>
                    <a:p>
                      <a:pPr>
                        <a:lnSpc>
                          <a:spcPts val="2000"/>
                        </a:lnSpc>
                      </a:pPr>
                      <a:r>
                        <a:rPr kumimoji="1" lang="ja-JP" altLang="en-US" sz="1400" dirty="0"/>
                        <a:t>・</a:t>
                      </a:r>
                      <a:r>
                        <a:rPr kumimoji="1" lang="en-US" altLang="ja-JP" sz="1400" dirty="0"/>
                        <a:t>A246</a:t>
                      </a:r>
                      <a:r>
                        <a:rPr kumimoji="1" lang="ja-JP" altLang="en-US" sz="1400" dirty="0"/>
                        <a:t>　入退院支援加算</a:t>
                      </a:r>
                      <a:r>
                        <a:rPr kumimoji="1" lang="ja-JP" altLang="en-US" sz="1400" b="1" dirty="0"/>
                        <a:t>（診療録に退院支援計画を診療録等、地域連携診療計画）</a:t>
                      </a:r>
                      <a:endParaRPr kumimoji="1" lang="en-US" altLang="ja-JP" sz="1400" b="1" dirty="0"/>
                    </a:p>
                    <a:p>
                      <a:pPr>
                        <a:lnSpc>
                          <a:spcPts val="2000"/>
                        </a:lnSpc>
                      </a:pPr>
                      <a:r>
                        <a:rPr kumimoji="1" lang="ja-JP" altLang="en-US" sz="1400" dirty="0"/>
                        <a:t>・</a:t>
                      </a:r>
                      <a:r>
                        <a:rPr kumimoji="1" lang="en-US" altLang="ja-JP" sz="1400" dirty="0"/>
                        <a:t>B001-3</a:t>
                      </a:r>
                      <a:r>
                        <a:rPr kumimoji="1" lang="ja-JP" altLang="en-US" sz="1400" dirty="0"/>
                        <a:t>　生活習慣病管理料</a:t>
                      </a:r>
                      <a:r>
                        <a:rPr kumimoji="1" lang="ja-JP" altLang="en-US" sz="1400" b="1" dirty="0"/>
                        <a:t>（診療録に療養計画書）</a:t>
                      </a:r>
                      <a:endParaRPr kumimoji="1" lang="en-US" altLang="ja-JP" sz="1400" b="1" dirty="0"/>
                    </a:p>
                    <a:p>
                      <a:pPr>
                        <a:lnSpc>
                          <a:spcPts val="2000"/>
                        </a:lnSpc>
                      </a:pPr>
                      <a:r>
                        <a:rPr kumimoji="1" lang="ja-JP" altLang="en-US" sz="1400" dirty="0"/>
                        <a:t>・</a:t>
                      </a:r>
                      <a:r>
                        <a:rPr kumimoji="1" lang="en-US" altLang="ja-JP" sz="1400" dirty="0"/>
                        <a:t>B005-7-3</a:t>
                      </a:r>
                      <a:r>
                        <a:rPr kumimoji="1" lang="ja-JP" altLang="en-US" sz="1400" dirty="0"/>
                        <a:t>　認知症サポート指導料</a:t>
                      </a:r>
                      <a:r>
                        <a:rPr kumimoji="1" lang="ja-JP" altLang="en-US" sz="1400" b="1" dirty="0"/>
                        <a:t>（診療録に療養上の指導、今後の療養方針）　　　</a:t>
                      </a:r>
                      <a:r>
                        <a:rPr kumimoji="1" lang="ja-JP" altLang="en-US" sz="1400" dirty="0"/>
                        <a:t>等　</a:t>
                      </a:r>
                    </a:p>
                  </a:txBody>
                  <a:tcPr/>
                </a:tc>
                <a:extLst>
                  <a:ext uri="{0D108BD9-81ED-4DB2-BD59-A6C34878D82A}">
                    <a16:rowId xmlns:a16="http://schemas.microsoft.com/office/drawing/2014/main" val="1581722699"/>
                  </a:ext>
                </a:extLst>
              </a:tr>
              <a:tr h="1822223">
                <a:tc>
                  <a:txBody>
                    <a:bodyPr/>
                    <a:lstStyle/>
                    <a:p>
                      <a:pPr algn="ctr">
                        <a:lnSpc>
                          <a:spcPts val="2000"/>
                        </a:lnSpc>
                      </a:pPr>
                      <a:r>
                        <a:rPr kumimoji="1" lang="ja-JP" altLang="en-US" sz="1400" dirty="0"/>
                        <a:t>診療録　→　診療録</a:t>
                      </a:r>
                      <a:r>
                        <a:rPr kumimoji="1" lang="ja-JP" altLang="en-US" sz="1400" b="1" u="sng" dirty="0">
                          <a:solidFill>
                            <a:srgbClr val="FF0000"/>
                          </a:solidFill>
                        </a:rPr>
                        <a:t>等</a:t>
                      </a:r>
                    </a:p>
                  </a:txBody>
                  <a:tcPr anchor="ctr"/>
                </a:tc>
                <a:tc>
                  <a:txBody>
                    <a:bodyPr/>
                    <a:lstStyle/>
                    <a:p>
                      <a:pPr>
                        <a:lnSpc>
                          <a:spcPts val="2000"/>
                        </a:lnSpc>
                      </a:pPr>
                      <a:r>
                        <a:rPr kumimoji="1" lang="ja-JP" altLang="en-US" sz="1400" dirty="0"/>
                        <a:t>・栄養管理体制の基準</a:t>
                      </a:r>
                      <a:r>
                        <a:rPr kumimoji="1" lang="ja-JP" altLang="en-US" sz="1400" b="1" dirty="0"/>
                        <a:t>（栄養管理計画の添付）</a:t>
                      </a:r>
                      <a:endParaRPr kumimoji="1" lang="en-US" altLang="ja-JP" sz="1400" b="1" dirty="0"/>
                    </a:p>
                    <a:p>
                      <a:pPr>
                        <a:lnSpc>
                          <a:spcPts val="2000"/>
                        </a:lnSpc>
                      </a:pPr>
                      <a:r>
                        <a:rPr kumimoji="1" lang="ja-JP" altLang="en-US" sz="1400" dirty="0"/>
                        <a:t>・</a:t>
                      </a:r>
                      <a:r>
                        <a:rPr kumimoji="1" lang="en-US" altLang="ja-JP" sz="1400" dirty="0"/>
                        <a:t>A226-2</a:t>
                      </a:r>
                      <a:r>
                        <a:rPr kumimoji="1" lang="ja-JP" altLang="en-US" sz="1400" dirty="0"/>
                        <a:t>　緩和ケア診療加算・</a:t>
                      </a:r>
                      <a:r>
                        <a:rPr kumimoji="1" lang="en-US" altLang="ja-JP" sz="1400" dirty="0"/>
                        <a:t>A226-3</a:t>
                      </a:r>
                      <a:r>
                        <a:rPr kumimoji="1" lang="ja-JP" altLang="en-US" sz="1400" dirty="0"/>
                        <a:t>有床診療所緩和ケア診療加算</a:t>
                      </a:r>
                      <a:br>
                        <a:rPr kumimoji="1" lang="en-US" altLang="ja-JP" sz="1400" dirty="0"/>
                      </a:br>
                      <a:r>
                        <a:rPr kumimoji="1" lang="ja-JP" altLang="en-US" sz="1400" dirty="0"/>
                        <a:t>　　　　　</a:t>
                      </a:r>
                      <a:r>
                        <a:rPr kumimoji="1" lang="ja-JP" altLang="en-US" sz="1400" b="1" dirty="0"/>
                        <a:t>（緩和ケア診療実績計画書の添付）</a:t>
                      </a:r>
                      <a:endParaRPr kumimoji="1" lang="en-US" altLang="ja-JP" sz="1400" b="1" dirty="0"/>
                    </a:p>
                    <a:p>
                      <a:pPr>
                        <a:lnSpc>
                          <a:spcPts val="2000"/>
                        </a:lnSpc>
                      </a:pPr>
                      <a:r>
                        <a:rPr kumimoji="1" lang="ja-JP" altLang="en-US" sz="1400" dirty="0"/>
                        <a:t>・</a:t>
                      </a:r>
                      <a:r>
                        <a:rPr kumimoji="1" lang="en-US" altLang="ja-JP" sz="1400" dirty="0"/>
                        <a:t>A233-2</a:t>
                      </a:r>
                      <a:r>
                        <a:rPr kumimoji="1" lang="ja-JP" altLang="en-US" sz="1400" dirty="0"/>
                        <a:t>　栄養サポートチーム加算</a:t>
                      </a:r>
                      <a:r>
                        <a:rPr kumimoji="1" lang="ja-JP" altLang="en-US" sz="1400" b="1" dirty="0"/>
                        <a:t>（栄養治療実施計画書の添付）</a:t>
                      </a:r>
                      <a:endParaRPr kumimoji="1" lang="en-US" altLang="ja-JP" sz="1400" b="1" dirty="0"/>
                    </a:p>
                    <a:p>
                      <a:pPr>
                        <a:lnSpc>
                          <a:spcPts val="2000"/>
                        </a:lnSpc>
                      </a:pPr>
                      <a:r>
                        <a:rPr kumimoji="1" lang="ja-JP" altLang="en-US" sz="1400" dirty="0"/>
                        <a:t>・</a:t>
                      </a:r>
                      <a:r>
                        <a:rPr kumimoji="1" lang="en-US" altLang="ja-JP" sz="1400" dirty="0"/>
                        <a:t>B004</a:t>
                      </a:r>
                      <a:r>
                        <a:rPr kumimoji="1" lang="ja-JP" altLang="en-US" sz="1400" dirty="0"/>
                        <a:t>　退院時共同指導料１・</a:t>
                      </a:r>
                      <a:r>
                        <a:rPr kumimoji="1" lang="en-US" altLang="ja-JP" sz="1400" dirty="0"/>
                        <a:t>B005</a:t>
                      </a:r>
                      <a:r>
                        <a:rPr kumimoji="1" lang="ja-JP" altLang="en-US" sz="1400" dirty="0"/>
                        <a:t>退院時共同指導料２</a:t>
                      </a:r>
                      <a:br>
                        <a:rPr kumimoji="1" lang="en-US" altLang="ja-JP" sz="1400" dirty="0"/>
                      </a:br>
                      <a:r>
                        <a:rPr kumimoji="1" lang="ja-JP" altLang="en-US" sz="1400" dirty="0"/>
                        <a:t>　　　</a:t>
                      </a:r>
                      <a:r>
                        <a:rPr kumimoji="1" lang="ja-JP" altLang="en-US" sz="1400" b="1" dirty="0"/>
                        <a:t>　（指導内容等の要点の記載、患者若しくは家族に提供した文書の写しの添付）</a:t>
                      </a:r>
                      <a:endParaRPr kumimoji="1" lang="en-US" altLang="ja-JP" sz="1400" b="1" dirty="0"/>
                    </a:p>
                    <a:p>
                      <a:pPr>
                        <a:lnSpc>
                          <a:spcPts val="2000"/>
                        </a:lnSpc>
                      </a:pPr>
                      <a:r>
                        <a:rPr kumimoji="1" lang="ja-JP" altLang="en-US" sz="1400" dirty="0"/>
                        <a:t>・</a:t>
                      </a:r>
                      <a:r>
                        <a:rPr kumimoji="1" lang="en-US" altLang="ja-JP" sz="1400" dirty="0"/>
                        <a:t>B005-1-2</a:t>
                      </a:r>
                      <a:r>
                        <a:rPr kumimoji="1" lang="ja-JP" altLang="en-US" sz="1400" dirty="0"/>
                        <a:t>　介護支援等連携指導料</a:t>
                      </a:r>
                      <a:r>
                        <a:rPr kumimoji="1" lang="ja-JP" altLang="en-US" sz="1400" b="1" dirty="0"/>
                        <a:t>（指導内容等の要点を記載、ケアプラン等の添付）　　　</a:t>
                      </a:r>
                      <a:r>
                        <a:rPr kumimoji="1" lang="ja-JP" altLang="en-US" sz="1400" dirty="0"/>
                        <a:t>等</a:t>
                      </a:r>
                      <a:endParaRPr kumimoji="1" lang="en-US" altLang="ja-JP" sz="1400" dirty="0"/>
                    </a:p>
                  </a:txBody>
                  <a:tcPr/>
                </a:tc>
                <a:extLst>
                  <a:ext uri="{0D108BD9-81ED-4DB2-BD59-A6C34878D82A}">
                    <a16:rowId xmlns:a16="http://schemas.microsoft.com/office/drawing/2014/main" val="1570994137"/>
                  </a:ext>
                </a:extLst>
              </a:tr>
              <a:tr h="1321698">
                <a:tc>
                  <a:txBody>
                    <a:bodyPr/>
                    <a:lstStyle/>
                    <a:p>
                      <a:pPr algn="ctr">
                        <a:lnSpc>
                          <a:spcPts val="2000"/>
                        </a:lnSpc>
                      </a:pPr>
                      <a:r>
                        <a:rPr kumimoji="1" lang="ja-JP" altLang="en-US" sz="1400" dirty="0"/>
                        <a:t>記載　→　</a:t>
                      </a:r>
                      <a:r>
                        <a:rPr kumimoji="1" lang="ja-JP" altLang="en-US" sz="1400" b="1" u="sng" dirty="0">
                          <a:solidFill>
                            <a:srgbClr val="FF0000"/>
                          </a:solidFill>
                        </a:rPr>
                        <a:t>添付又は</a:t>
                      </a:r>
                      <a:r>
                        <a:rPr kumimoji="1" lang="ja-JP" altLang="en-US" sz="1400" dirty="0"/>
                        <a:t>記載</a:t>
                      </a:r>
                    </a:p>
                  </a:txBody>
                  <a:tcPr anchor="ctr"/>
                </a:tc>
                <a:tc>
                  <a:txBody>
                    <a:bodyPr/>
                    <a:lstStyle/>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2</a:t>
                      </a:r>
                      <a:r>
                        <a:rPr kumimoji="1" lang="ja-JP" altLang="en-US" sz="1400" dirty="0"/>
                        <a:t>」　特定薬剤治療管理料</a:t>
                      </a:r>
                      <a:r>
                        <a:rPr kumimoji="1" lang="ja-JP" altLang="en-US" sz="1400" b="1" dirty="0"/>
                        <a:t>（診療録に薬剤の血中濃度、治療計画の要点）</a:t>
                      </a:r>
                      <a:endParaRPr kumimoji="1" lang="en-US" altLang="ja-JP" sz="1400" b="1" dirty="0"/>
                    </a:p>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3</a:t>
                      </a:r>
                      <a:r>
                        <a:rPr kumimoji="1" lang="ja-JP" altLang="en-US" sz="1400" dirty="0"/>
                        <a:t>」　悪性腫瘍特異物質治療管理料</a:t>
                      </a:r>
                      <a:br>
                        <a:rPr kumimoji="1" lang="en-US" altLang="ja-JP" sz="1400" dirty="0"/>
                      </a:br>
                      <a:r>
                        <a:rPr kumimoji="1" lang="ja-JP" altLang="en-US" sz="1400" dirty="0"/>
                        <a:t>　　　　　　</a:t>
                      </a:r>
                      <a:r>
                        <a:rPr kumimoji="1" lang="ja-JP" altLang="en-US" sz="1400" b="1" dirty="0"/>
                        <a:t>（診療録に腫瘍マーカー検査の結果及び治療計画の要点）</a:t>
                      </a:r>
                      <a:endParaRPr kumimoji="1" lang="en-US" altLang="ja-JP" sz="1400" b="1" dirty="0"/>
                    </a:p>
                    <a:p>
                      <a:pPr>
                        <a:lnSpc>
                          <a:spcPts val="2000"/>
                        </a:lnSpc>
                      </a:pPr>
                      <a:r>
                        <a:rPr kumimoji="1" lang="ja-JP" altLang="en-US" sz="1400" dirty="0"/>
                        <a:t>・</a:t>
                      </a:r>
                      <a:r>
                        <a:rPr kumimoji="1" lang="en-US" altLang="ja-JP" sz="1400" dirty="0"/>
                        <a:t>B001</a:t>
                      </a:r>
                      <a:r>
                        <a:rPr kumimoji="1" lang="ja-JP" altLang="en-US" sz="1400" dirty="0"/>
                        <a:t>「</a:t>
                      </a:r>
                      <a:r>
                        <a:rPr kumimoji="1" lang="en-US" altLang="ja-JP" sz="1400" dirty="0"/>
                        <a:t>15</a:t>
                      </a:r>
                      <a:r>
                        <a:rPr kumimoji="1" lang="ja-JP" altLang="en-US" sz="1400" dirty="0"/>
                        <a:t>」　慢性維持透析患者外来医学管理料</a:t>
                      </a:r>
                      <a:br>
                        <a:rPr kumimoji="1" lang="en-US" altLang="ja-JP" sz="1400" dirty="0"/>
                      </a:br>
                      <a:r>
                        <a:rPr kumimoji="1" lang="ja-JP" altLang="en-US" sz="1400" dirty="0"/>
                        <a:t>　　　　　　</a:t>
                      </a:r>
                      <a:r>
                        <a:rPr kumimoji="1" lang="ja-JP" altLang="en-US" sz="1400" b="1" dirty="0"/>
                        <a:t>　（診療録に特定の検査結果及び計画的な治療管理の要点）　</a:t>
                      </a:r>
                      <a:r>
                        <a:rPr kumimoji="1" lang="ja-JP" altLang="en-US" sz="1400" dirty="0"/>
                        <a:t>　　等</a:t>
                      </a:r>
                    </a:p>
                  </a:txBody>
                  <a:tcPr/>
                </a:tc>
                <a:extLst>
                  <a:ext uri="{0D108BD9-81ED-4DB2-BD59-A6C34878D82A}">
                    <a16:rowId xmlns:a16="http://schemas.microsoft.com/office/drawing/2014/main" val="3689548633"/>
                  </a:ext>
                </a:extLst>
              </a:tr>
            </a:tbl>
          </a:graphicData>
        </a:graphic>
      </p:graphicFrame>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63118245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7198" y="1012856"/>
            <a:ext cx="4764881" cy="3568271"/>
          </a:xfrm>
          <a:prstGeom prst="rect">
            <a:avLst/>
          </a:prstGeom>
          <a:solidFill>
            <a:schemeClr val="accent5">
              <a:lumMod val="20000"/>
              <a:lumOff val="80000"/>
            </a:schemeClr>
          </a:solidFill>
          <a:ln w="1905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複数の医療機関による訪問診療の明確化</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在宅療養支援病院における診療体制の整備</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在宅医療における褥瘡管理の推進</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259207" y="845086"/>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質の高い在宅医療の確保</a:t>
            </a:r>
          </a:p>
        </p:txBody>
      </p:sp>
      <p:sp>
        <p:nvSpPr>
          <p:cNvPr id="19" name="正方形/長方形 18"/>
          <p:cNvSpPr/>
          <p:nvPr/>
        </p:nvSpPr>
        <p:spPr>
          <a:xfrm>
            <a:off x="187198" y="4862772"/>
            <a:ext cx="4764881" cy="1887390"/>
          </a:xfrm>
          <a:prstGeom prst="rect">
            <a:avLst/>
          </a:prstGeom>
          <a:solidFill>
            <a:schemeClr val="accent4">
              <a:lumMod val="20000"/>
              <a:lumOff val="80000"/>
            </a:schemeClr>
          </a:solidFill>
          <a:ln w="1905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57904" y="4646054"/>
            <a:ext cx="4392012" cy="39521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医療資源の少ない地域における在宅医療・訪問看護の推進</a:t>
            </a:r>
          </a:p>
        </p:txBody>
      </p:sp>
      <p:sp>
        <p:nvSpPr>
          <p:cNvPr id="20" name="正方形/長方形 19"/>
          <p:cNvSpPr/>
          <p:nvPr/>
        </p:nvSpPr>
        <p:spPr>
          <a:xfrm>
            <a:off x="5034428" y="1007352"/>
            <a:ext cx="4764881" cy="4124234"/>
          </a:xfrm>
          <a:prstGeom prst="rect">
            <a:avLst/>
          </a:prstGeom>
          <a:solidFill>
            <a:srgbClr val="FFE7FF"/>
          </a:solidFill>
          <a:ln w="19050">
            <a:solidFill>
              <a:srgbClr val="FFA7CF"/>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訪問看護の提供体制の確保</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利用者のニーズへの対応</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関係機関との連携の推進</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094087" y="846939"/>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質の高い訪問看護の確保</a:t>
            </a:r>
          </a:p>
        </p:txBody>
      </p:sp>
      <p:sp>
        <p:nvSpPr>
          <p:cNvPr id="21" name="正方形/長方形 20"/>
          <p:cNvSpPr/>
          <p:nvPr/>
        </p:nvSpPr>
        <p:spPr>
          <a:xfrm>
            <a:off x="5034427" y="5291998"/>
            <a:ext cx="4764881" cy="1458163"/>
          </a:xfrm>
          <a:prstGeom prst="rect">
            <a:avLst/>
          </a:prstGeom>
          <a:solidFill>
            <a:schemeClr val="accent3">
              <a:lumMod val="20000"/>
              <a:lumOff val="80000"/>
            </a:schemeClr>
          </a:solidFill>
          <a:ln w="190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緊急訪問の評価の拡充</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経管投薬の患者への服薬支援の評価</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5094087" y="5178873"/>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訪問薬剤管理指導の充実</a:t>
            </a:r>
          </a:p>
        </p:txBody>
      </p:sp>
      <p:sp>
        <p:nvSpPr>
          <p:cNvPr id="24" name="角丸四角形 23"/>
          <p:cNvSpPr/>
          <p:nvPr/>
        </p:nvSpPr>
        <p:spPr>
          <a:xfrm>
            <a:off x="301003" y="1637974"/>
            <a:ext cx="4464495" cy="894783"/>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在宅患者訪問診療料（</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）２について、複数の医療機関が継続的に訪問診療を実施する場合の要件明確化</a:t>
            </a:r>
          </a:p>
        </p:txBody>
      </p:sp>
      <p:sp>
        <p:nvSpPr>
          <p:cNvPr id="25" name="角丸四角形 24"/>
          <p:cNvSpPr/>
          <p:nvPr/>
        </p:nvSpPr>
        <p:spPr>
          <a:xfrm>
            <a:off x="301003" y="2953128"/>
            <a:ext cx="4464495" cy="576065"/>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在宅療養支援病院の往診医に係る要件を明確化</a:t>
            </a:r>
          </a:p>
        </p:txBody>
      </p:sp>
      <p:sp>
        <p:nvSpPr>
          <p:cNvPr id="29" name="角丸四角形 28"/>
          <p:cNvSpPr/>
          <p:nvPr/>
        </p:nvSpPr>
        <p:spPr>
          <a:xfrm>
            <a:off x="5169024" y="1572913"/>
            <a:ext cx="4464496" cy="1331813"/>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機能強化型訪問看護ステーションの要件見直し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訪問看護・指導体制充実加算の新設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複数名・複数回の訪問看護の見直し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理学療法士等による訪問看護の見直し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角丸四角形 29"/>
          <p:cNvSpPr/>
          <p:nvPr/>
        </p:nvSpPr>
        <p:spPr>
          <a:xfrm>
            <a:off x="5184621" y="3284984"/>
            <a:ext cx="4464495" cy="835868"/>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専門性の高い看護師による同行訪問の充実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精神障害を有する者への訪問看護の見直し</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訪問看護における特定保険医療材料の見直し　</a:t>
            </a:r>
          </a:p>
        </p:txBody>
      </p:sp>
      <p:sp>
        <p:nvSpPr>
          <p:cNvPr id="31" name="角丸四角形 30"/>
          <p:cNvSpPr/>
          <p:nvPr/>
        </p:nvSpPr>
        <p:spPr>
          <a:xfrm>
            <a:off x="5184621" y="4495507"/>
            <a:ext cx="4464494" cy="540604"/>
          </a:xfrm>
          <a:prstGeom prst="roundRect">
            <a:avLst/>
          </a:prstGeom>
          <a:solidFill>
            <a:schemeClr val="bg1"/>
          </a:solidFill>
          <a:ln>
            <a:solidFill>
              <a:srgbClr val="FFBD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小児への訪問看護に係る関係機関の連携強化 </a:t>
            </a:r>
          </a:p>
        </p:txBody>
      </p:sp>
      <p:sp>
        <p:nvSpPr>
          <p:cNvPr id="32" name="角丸四角形 31"/>
          <p:cNvSpPr/>
          <p:nvPr/>
        </p:nvSpPr>
        <p:spPr>
          <a:xfrm>
            <a:off x="301003" y="3901110"/>
            <a:ext cx="4464495" cy="564061"/>
          </a:xfrm>
          <a:prstGeom prst="roundRect">
            <a:avLst/>
          </a:prstGeom>
          <a:solidFill>
            <a:schemeClr val="bg1"/>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在宅患者訪問褥瘡管理指導料の要件見直し</a:t>
            </a:r>
          </a:p>
        </p:txBody>
      </p:sp>
      <p:sp>
        <p:nvSpPr>
          <p:cNvPr id="33" name="角丸四角形 32"/>
          <p:cNvSpPr/>
          <p:nvPr/>
        </p:nvSpPr>
        <p:spPr>
          <a:xfrm>
            <a:off x="5184621" y="5832775"/>
            <a:ext cx="4480091" cy="292810"/>
          </a:xfrm>
          <a:prstGeom prst="roundRect">
            <a:avLst/>
          </a:prstGeom>
          <a:solidFill>
            <a:schemeClr val="bg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計画的な訪問の対象でない疾患で緊急訪問した場合を評価</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4" name="角丸四角形 33"/>
          <p:cNvSpPr/>
          <p:nvPr/>
        </p:nvSpPr>
        <p:spPr>
          <a:xfrm>
            <a:off x="301004" y="5131586"/>
            <a:ext cx="4464495" cy="1448537"/>
          </a:xfrm>
          <a:prstGeom prst="roundRect">
            <a:avLst/>
          </a:prstGeom>
          <a:solidFill>
            <a:schemeClr val="bg1"/>
          </a:solidFill>
          <a:ln>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在宅療養支援病院として届出可能な医療機関を、許可病床数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床未満の保険医療機関まで拡大</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複数の訪問看護ステーションが連携して体制を確保した場合の対象地域を、医療資源の少ない地域にも拡大</a:t>
            </a:r>
          </a:p>
        </p:txBody>
      </p:sp>
      <p:sp>
        <p:nvSpPr>
          <p:cNvPr id="27" name="角丸四角形 26"/>
          <p:cNvSpPr/>
          <p:nvPr/>
        </p:nvSpPr>
        <p:spPr>
          <a:xfrm>
            <a:off x="5184621" y="6413544"/>
            <a:ext cx="4480091" cy="292810"/>
          </a:xfrm>
          <a:prstGeom prst="roundRect">
            <a:avLst/>
          </a:prstGeom>
          <a:solidFill>
            <a:schemeClr val="bg1"/>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360000" algn="l" defTabSz="914400" rtl="0" eaLnBrk="1" fontAlgn="auto" latinLnBrk="0" hangingPunct="1">
              <a:lnSpc>
                <a:spcPct val="15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簡易懸濁法を開始する患者に必要な支援を行った場合を評価</a:t>
            </a:r>
          </a:p>
          <a:p>
            <a:pPr marL="180000" marR="0" lvl="0" indent="-360000" algn="l" defTabSz="914400" rtl="0" eaLnBrk="1" fontAlgn="auto" latinLnBrk="0" hangingPunct="1">
              <a:lnSpc>
                <a:spcPct val="15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23" name="Rectangle 2">
            <a:extLst>
              <a:ext uri="{FF2B5EF4-FFF2-40B4-BE49-F238E27FC236}">
                <a16:creationId xmlns:a16="http://schemas.microsoft.com/office/drawing/2014/main" id="{7A387AA1-B632-4DCF-86CE-76AB27293C34}"/>
              </a:ext>
            </a:extLst>
          </p:cNvPr>
          <p:cNvSpPr>
            <a:spLocks noChangeArrowheads="1"/>
          </p:cNvSpPr>
          <p:nvPr/>
        </p:nvSpPr>
        <p:spPr bwMode="auto">
          <a:xfrm>
            <a:off x="194414" y="44451"/>
            <a:ext cx="9517327" cy="46042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6" name="スライド番号プレースホルダー 2">
            <a:extLst>
              <a:ext uri="{FF2B5EF4-FFF2-40B4-BE49-F238E27FC236}">
                <a16:creationId xmlns:a16="http://schemas.microsoft.com/office/drawing/2014/main" id="{B16D6C4B-2104-434A-BE13-61DA4FDDB41C}"/>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7185767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楕円 38"/>
          <p:cNvSpPr/>
          <p:nvPr/>
        </p:nvSpPr>
        <p:spPr>
          <a:xfrm>
            <a:off x="1722770" y="5765935"/>
            <a:ext cx="2726173" cy="708540"/>
          </a:xfrm>
          <a:prstGeom prst="ellipse">
            <a:avLst/>
          </a:prstGeom>
          <a:solidFill>
            <a:schemeClr val="accent3">
              <a:lumMod val="20000"/>
              <a:lumOff val="8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88119" y="1009911"/>
            <a:ext cx="9529762" cy="583264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lvl="0" indent="-285750">
              <a:buFont typeface="Wingdings" panose="05000000000000000000" pitchFamily="2" charset="2"/>
              <a:buChar char="Ø"/>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lang="ja-JP" altLang="en-US" sz="1400" dirty="0">
                <a:solidFill>
                  <a:prstClr val="black"/>
                </a:solidFill>
                <a:latin typeface="ＭＳ Ｐゴシック" panose="020B0600070205080204" pitchFamily="50" charset="-128"/>
              </a:rPr>
              <a:t> （同一建物居住者：１８７点、同一建物居住者以外：８８４点）</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について、主治医が他の保険医療機関と情報共有し、診療状況を把握した上で、診療の求めをした場合には、６月を超えても引き続き当該診療料を算定できるよう、要件を明確化する。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0512" y="2204864"/>
            <a:ext cx="8856983"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正方形/長方形 15"/>
          <p:cNvSpPr/>
          <p:nvPr/>
        </p:nvSpPr>
        <p:spPr>
          <a:xfrm>
            <a:off x="560512" y="2568174"/>
            <a:ext cx="8856984" cy="288843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２」は、当該患者の同意を得て、計画的な医学管理のもと、主治医として定期的に訪問診療を行っている保険医が属する他の保険医療機関の求めを受けて、当該他の保険医療機関が診療を求めた傷病に対し訪問診療を行った場合に、求めがあった日を含む月から</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として算定できる。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ただし、当該他の保険医療機関の求めに応じ、既に訪問診療を行った患者と同一の患者について、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当該他の保険医療機関との間で情報共有し、主治医である保険医がその診療状況を把握した上で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、医学的に必要と判断し、以下に該当する診療の求めが新たにあった場合には、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６月を超えて算定できる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38700" marR="0" lvl="0" indent="-45720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その診療科の医師でなければ困難な診療</a:t>
            </a:r>
          </a:p>
          <a:p>
            <a:pPr marL="3054350" marR="0" lvl="0" indent="-2787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既に診療した傷病やその関連疾患とは明らかに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054350" marR="0" lvl="0" indent="-27876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異なる傷病に対する診療</a:t>
            </a:r>
          </a:p>
          <a:p>
            <a:pPr marL="361950" marR="0" lvl="0" indent="-9525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角丸四角形吹き出し 17"/>
          <p:cNvSpPr/>
          <p:nvPr/>
        </p:nvSpPr>
        <p:spPr>
          <a:xfrm>
            <a:off x="4448944" y="4149080"/>
            <a:ext cx="4896544" cy="1201444"/>
          </a:xfrm>
          <a:prstGeom prst="wedgeRoundRectCallout">
            <a:avLst>
              <a:gd name="adj1" fmla="val -55271"/>
              <a:gd name="adj2" fmla="val -54015"/>
              <a:gd name="adj3" fmla="val 16667"/>
            </a:avLst>
          </a:prstGeom>
          <a:solidFill>
            <a:schemeClr val="bg1"/>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現行、主治医の求めを受けて診療する他の医療機関について、当該診療料を６月を限度として算定することされているところ、アまたはイに該当する患者については、さらに６月（６月＋６月＝１２月）算定できるとしてい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今回の改定により、アまたはイに該当する患者については、要件を満たせば、１２月を超えても算定できることを明確化する。</a:t>
            </a:r>
          </a:p>
        </p:txBody>
      </p:sp>
      <p:pic>
        <p:nvPicPr>
          <p:cNvPr id="40" name="Picture 2" descr="訪問診療のイラスト「お医者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67791" y="5520802"/>
            <a:ext cx="420258" cy="476932"/>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C:\Users\SYUMB\AppData\Local\Microsoft\Windows\Temporary Internet Files\Content.IE5\F53HZ2YO\MC900433856[1].png"/>
          <p:cNvPicPr>
            <a:picLocks noChangeAspect="1" noChangeArrowheads="1"/>
          </p:cNvPicPr>
          <p:nvPr/>
        </p:nvPicPr>
        <p:blipFill>
          <a:blip r:embed="rId4" cstate="print"/>
          <a:srcRect/>
          <a:stretch>
            <a:fillRect/>
          </a:stretch>
        </p:blipFill>
        <p:spPr bwMode="auto">
          <a:xfrm>
            <a:off x="1982377" y="5598979"/>
            <a:ext cx="541584" cy="541585"/>
          </a:xfrm>
          <a:prstGeom prst="rect">
            <a:avLst/>
          </a:prstGeom>
          <a:noFill/>
        </p:spPr>
      </p:pic>
      <p:pic>
        <p:nvPicPr>
          <p:cNvPr id="42" name="Picture 12" descr="訪問看護・訪問介護のイラスト（男性）">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80592" y="5858434"/>
            <a:ext cx="701785" cy="601976"/>
          </a:xfrm>
          <a:prstGeom prst="rect">
            <a:avLst/>
          </a:prstGeom>
          <a:noFill/>
          <a:extLst>
            <a:ext uri="{909E8E84-426E-40DD-AFC4-6F175D3DCCD1}">
              <a14:hiddenFill xmlns:a14="http://schemas.microsoft.com/office/drawing/2010/main">
                <a:solidFill>
                  <a:srgbClr val="FFFFFF"/>
                </a:solidFill>
              </a14:hiddenFill>
            </a:ext>
          </a:extLst>
        </p:spPr>
      </p:pic>
      <p:sp>
        <p:nvSpPr>
          <p:cNvPr id="9" name="左右矢印 8"/>
          <p:cNvSpPr/>
          <p:nvPr/>
        </p:nvSpPr>
        <p:spPr>
          <a:xfrm>
            <a:off x="2040701" y="6159422"/>
            <a:ext cx="1541050" cy="296195"/>
          </a:xfrm>
          <a:prstGeom prst="leftRightArrow">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情報共有</a:t>
            </a:r>
          </a:p>
        </p:txBody>
      </p:sp>
      <p:pic>
        <p:nvPicPr>
          <p:cNvPr id="43" name="Picture 6" descr="大病院のイラスト">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158280" y="5797172"/>
            <a:ext cx="613433" cy="485838"/>
          </a:xfrm>
          <a:prstGeom prst="rect">
            <a:avLst/>
          </a:prstGeom>
          <a:noFill/>
          <a:extLst>
            <a:ext uri="{909E8E84-426E-40DD-AFC4-6F175D3DCCD1}">
              <a14:hiddenFill xmlns:a14="http://schemas.microsoft.com/office/drawing/2010/main">
                <a:solidFill>
                  <a:srgbClr val="FFFFFF"/>
                </a:solidFill>
              </a14:hiddenFill>
            </a:ext>
          </a:extLst>
        </p:spPr>
      </p:pic>
      <p:sp>
        <p:nvSpPr>
          <p:cNvPr id="10" name="角丸四角形 9"/>
          <p:cNvSpPr/>
          <p:nvPr/>
        </p:nvSpPr>
        <p:spPr>
          <a:xfrm>
            <a:off x="1295477" y="6354745"/>
            <a:ext cx="588606" cy="21260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主治医</a:t>
            </a:r>
          </a:p>
        </p:txBody>
      </p:sp>
      <p:sp>
        <p:nvSpPr>
          <p:cNvPr id="44" name="角丸四角形 43"/>
          <p:cNvSpPr/>
          <p:nvPr/>
        </p:nvSpPr>
        <p:spPr>
          <a:xfrm>
            <a:off x="4013054" y="6318010"/>
            <a:ext cx="1155970" cy="212608"/>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他の保険医療機関</a:t>
            </a:r>
          </a:p>
        </p:txBody>
      </p:sp>
      <p:sp>
        <p:nvSpPr>
          <p:cNvPr id="17" name="角丸四角形 16"/>
          <p:cNvSpPr/>
          <p:nvPr/>
        </p:nvSpPr>
        <p:spPr>
          <a:xfrm>
            <a:off x="5625672" y="5704218"/>
            <a:ext cx="3719816" cy="1031477"/>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皮膚疾患（褥瘡等）</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歯科・口腔疾患</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循環器疾患（高血圧症、心不全など）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脳血管疾患（脳梗塞、脳出血など）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精神系疾患　　　等</a:t>
            </a:r>
          </a:p>
        </p:txBody>
      </p:sp>
      <p:sp>
        <p:nvSpPr>
          <p:cNvPr id="45" name="角丸四角形 44"/>
          <p:cNvSpPr/>
          <p:nvPr/>
        </p:nvSpPr>
        <p:spPr>
          <a:xfrm>
            <a:off x="5655898" y="5575101"/>
            <a:ext cx="3657074" cy="258233"/>
          </a:xfrm>
          <a:prstGeom prst="roundRect">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他の医療機関に訪問診療を依頼した対象病名のうち、多いもの</a:t>
            </a:r>
          </a:p>
        </p:txBody>
      </p:sp>
      <p:sp>
        <p:nvSpPr>
          <p:cNvPr id="46" name="テキスト ボックス 45"/>
          <p:cNvSpPr txBox="1"/>
          <p:nvPr/>
        </p:nvSpPr>
        <p:spPr>
          <a:xfrm>
            <a:off x="8276789" y="6530618"/>
            <a:ext cx="992579" cy="20005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保険局医療課調べ</a:t>
            </a:r>
          </a:p>
        </p:txBody>
      </p:sp>
      <p:sp>
        <p:nvSpPr>
          <p:cNvPr id="20" name="Rectangle 2">
            <a:extLst>
              <a:ext uri="{FF2B5EF4-FFF2-40B4-BE49-F238E27FC236}">
                <a16:creationId xmlns:a16="http://schemas.microsoft.com/office/drawing/2014/main" id="{29485404-84FC-46E5-ABBA-B5476D780080}"/>
              </a:ext>
            </a:extLst>
          </p:cNvPr>
          <p:cNvSpPr>
            <a:spLocks noChangeArrowheads="1"/>
          </p:cNvSpPr>
          <p:nvPr/>
        </p:nvSpPr>
        <p:spPr bwMode="auto">
          <a:xfrm>
            <a:off x="194414" y="44450"/>
            <a:ext cx="9517327" cy="44669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A6C54175-1899-4EB4-A5A7-21048E27364A}"/>
              </a:ext>
            </a:extLst>
          </p:cNvPr>
          <p:cNvSpPr>
            <a:spLocks noChangeArrowheads="1"/>
          </p:cNvSpPr>
          <p:nvPr/>
        </p:nvSpPr>
        <p:spPr bwMode="auto">
          <a:xfrm>
            <a:off x="174449" y="562209"/>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（１）複数の医療機関による訪問診療の明確化（再掲）</a:t>
            </a:r>
          </a:p>
        </p:txBody>
      </p:sp>
      <p:sp>
        <p:nvSpPr>
          <p:cNvPr id="19" name="スライド番号プレースホルダー 2">
            <a:extLst>
              <a:ext uri="{FF2B5EF4-FFF2-40B4-BE49-F238E27FC236}">
                <a16:creationId xmlns:a16="http://schemas.microsoft.com/office/drawing/2014/main" id="{92C445D9-3C77-4CD8-B1D9-A6893E114AC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BA8B52EC-C4E8-4697-A5A3-24F82A5C8B55}"/>
              </a:ext>
            </a:extLst>
          </p:cNvPr>
          <p:cNvSpPr txBox="1"/>
          <p:nvPr/>
        </p:nvSpPr>
        <p:spPr>
          <a:xfrm>
            <a:off x="6069299" y="659258"/>
            <a:ext cx="14023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Tree>
    <p:extLst>
      <p:ext uri="{BB962C8B-B14F-4D97-AF65-F5344CB8AC3E}">
        <p14:creationId xmlns:p14="http://schemas.microsoft.com/office/powerpoint/2010/main" val="94994669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円/楕円 9"/>
          <p:cNvSpPr/>
          <p:nvPr/>
        </p:nvSpPr>
        <p:spPr>
          <a:xfrm>
            <a:off x="2163979" y="5586995"/>
            <a:ext cx="4924309" cy="729433"/>
          </a:xfrm>
          <a:prstGeom prst="ellipse">
            <a:avLst/>
          </a:pr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88119" y="836712"/>
            <a:ext cx="9529762" cy="56886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）２について、主治医が診療状況を把握した上で、診療の求めをした場合には、</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６月を超えても引き続き当該診療料を算定できる</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よう、要件を明確化する。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医師の求めにより、計画的な訪問薬剤管理指導の対象とはなっていない疾患等に対応するために</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緊急に患家に訪問し、必要な薬学的管理及び指導を行った場合</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を新たに評価。</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在宅療養支援病院について、往診を担当する医師については、</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緊急時の連絡体制及び</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時間往診できる体制を確保</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していれば、</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当該病院内に待機していなくてもよい</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旨を明確化する。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医療資源の少ない地域においては、在宅療養支援病院として届出可能な医療機関を、現行の許可病床数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床未満から</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280</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床未満</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9" name="Picture 2" descr="C:\Users\KTIOM\AppData\Local\Microsoft\Windows\Temporary Internet Files\Content.IE5\YO97QDGR\MC900239657[1].wmf"/>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815838" y="5684967"/>
            <a:ext cx="647778" cy="574934"/>
          </a:xfrm>
          <a:prstGeom prst="rect">
            <a:avLst/>
          </a:prstGeom>
          <a:noFill/>
          <a:ln w="28575">
            <a:noFill/>
            <a:prstDash val="sysDash"/>
          </a:ln>
        </p:spPr>
      </p:pic>
      <p:pic>
        <p:nvPicPr>
          <p:cNvPr id="20" name="Picture 2" descr="C:\Users\SYUMB\AppData\Local\Microsoft\Windows\Temporary Internet Files\Content.IE5\F53HZ2YO\MC900433856[1].png"/>
          <p:cNvPicPr>
            <a:picLocks noChangeAspect="1" noChangeArrowheads="1"/>
          </p:cNvPicPr>
          <p:nvPr/>
        </p:nvPicPr>
        <p:blipFill>
          <a:blip r:embed="rId3" cstate="print"/>
          <a:srcRect/>
          <a:stretch>
            <a:fillRect/>
          </a:stretch>
        </p:blipFill>
        <p:spPr bwMode="auto">
          <a:xfrm>
            <a:off x="4402092" y="5692397"/>
            <a:ext cx="670465" cy="433281"/>
          </a:xfrm>
          <a:prstGeom prst="rect">
            <a:avLst/>
          </a:prstGeom>
          <a:noFill/>
          <a:ln>
            <a:noFill/>
          </a:ln>
        </p:spPr>
      </p:pic>
      <p:pic>
        <p:nvPicPr>
          <p:cNvPr id="21" name="図 20" descr="doctor4_3.gif"/>
          <p:cNvPicPr>
            <a:picLocks noChangeAspect="1"/>
          </p:cNvPicPr>
          <p:nvPr/>
        </p:nvPicPr>
        <p:blipFill>
          <a:blip r:embed="rId4" cstate="print"/>
          <a:stretch>
            <a:fillRect/>
          </a:stretch>
        </p:blipFill>
        <p:spPr>
          <a:xfrm>
            <a:off x="2487639" y="5782731"/>
            <a:ext cx="465868" cy="491230"/>
          </a:xfrm>
          <a:prstGeom prst="rect">
            <a:avLst/>
          </a:prstGeom>
          <a:noFill/>
          <a:ln>
            <a:noFill/>
          </a:ln>
        </p:spPr>
      </p:pic>
      <p:pic>
        <p:nvPicPr>
          <p:cNvPr id="22" name="図 21" descr="doctor_illust07_02.gif"/>
          <p:cNvPicPr>
            <a:picLocks noChangeAspect="1"/>
          </p:cNvPicPr>
          <p:nvPr/>
        </p:nvPicPr>
        <p:blipFill>
          <a:blip r:embed="rId5" cstate="print"/>
          <a:stretch>
            <a:fillRect/>
          </a:stretch>
        </p:blipFill>
        <p:spPr>
          <a:xfrm>
            <a:off x="6099063" y="5750651"/>
            <a:ext cx="421863" cy="467070"/>
          </a:xfrm>
          <a:prstGeom prst="rect">
            <a:avLst/>
          </a:prstGeom>
          <a:noFill/>
          <a:ln>
            <a:noFill/>
          </a:ln>
        </p:spPr>
      </p:pic>
      <p:pic>
        <p:nvPicPr>
          <p:cNvPr id="23" name="図 22" descr="building02_house1_cl.wmf"/>
          <p:cNvPicPr>
            <a:picLocks noChangeAspect="1"/>
          </p:cNvPicPr>
          <p:nvPr/>
        </p:nvPicPr>
        <p:blipFill>
          <a:blip r:embed="rId6" cstate="print"/>
          <a:stretch>
            <a:fillRect/>
          </a:stretch>
        </p:blipFill>
        <p:spPr>
          <a:xfrm>
            <a:off x="6418690" y="5961449"/>
            <a:ext cx="651129" cy="366320"/>
          </a:xfrm>
          <a:prstGeom prst="rect">
            <a:avLst/>
          </a:prstGeom>
          <a:solidFill>
            <a:schemeClr val="accent6">
              <a:lumMod val="20000"/>
              <a:lumOff val="80000"/>
            </a:schemeClr>
          </a:solidFill>
          <a:ln>
            <a:noFill/>
          </a:ln>
        </p:spPr>
      </p:pic>
      <p:pic>
        <p:nvPicPr>
          <p:cNvPr id="24" name="図 2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44716" y="5871678"/>
            <a:ext cx="538715" cy="491230"/>
          </a:xfrm>
          <a:prstGeom prst="rect">
            <a:avLst/>
          </a:prstGeom>
          <a:noFill/>
          <a:ln>
            <a:noFill/>
          </a:ln>
        </p:spPr>
      </p:pic>
      <p:sp>
        <p:nvSpPr>
          <p:cNvPr id="25" name="楕円 24"/>
          <p:cNvSpPr/>
          <p:nvPr/>
        </p:nvSpPr>
        <p:spPr>
          <a:xfrm>
            <a:off x="644849" y="5750652"/>
            <a:ext cx="1906046" cy="395954"/>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当直医</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往診医とは別の医師</a:t>
            </a:r>
          </a:p>
        </p:txBody>
      </p:sp>
      <p:sp>
        <p:nvSpPr>
          <p:cNvPr id="26" name="楕円 25"/>
          <p:cNvSpPr/>
          <p:nvPr/>
        </p:nvSpPr>
        <p:spPr>
          <a:xfrm>
            <a:off x="6737070" y="5642567"/>
            <a:ext cx="2702747" cy="614846"/>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往診医</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緊急時の連絡体制及び２４時間往診できる体制を確保していれば、病院内の待機は不要。</a:t>
            </a:r>
          </a:p>
        </p:txBody>
      </p:sp>
      <p:sp>
        <p:nvSpPr>
          <p:cNvPr id="27" name="左矢印 26"/>
          <p:cNvSpPr/>
          <p:nvPr/>
        </p:nvSpPr>
        <p:spPr>
          <a:xfrm>
            <a:off x="5431370" y="5951565"/>
            <a:ext cx="657882" cy="279337"/>
          </a:xfrm>
          <a:prstGeom prst="leftArrow">
            <a:avLst/>
          </a:prstGeom>
          <a:solidFill>
            <a:schemeClr val="bg1"/>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a:t>
            </a:r>
          </a:p>
        </p:txBody>
      </p:sp>
      <p:pic>
        <p:nvPicPr>
          <p:cNvPr id="28" name="図 27" descr="doctor_illust07_02.gif"/>
          <p:cNvPicPr>
            <a:picLocks noChangeAspect="1"/>
          </p:cNvPicPr>
          <p:nvPr/>
        </p:nvPicPr>
        <p:blipFill>
          <a:blip r:embed="rId5" cstate="print"/>
          <a:stretch>
            <a:fillRect/>
          </a:stretch>
        </p:blipFill>
        <p:spPr>
          <a:xfrm>
            <a:off x="3366585" y="5782731"/>
            <a:ext cx="421863" cy="467070"/>
          </a:xfrm>
          <a:prstGeom prst="rect">
            <a:avLst/>
          </a:prstGeom>
          <a:noFill/>
          <a:ln>
            <a:noFill/>
          </a:ln>
        </p:spPr>
      </p:pic>
      <p:sp>
        <p:nvSpPr>
          <p:cNvPr id="29" name="右矢印 28"/>
          <p:cNvSpPr/>
          <p:nvPr/>
        </p:nvSpPr>
        <p:spPr>
          <a:xfrm>
            <a:off x="3817446" y="5956184"/>
            <a:ext cx="671199" cy="270945"/>
          </a:xfrm>
          <a:prstGeom prst="rightArrow">
            <a:avLst/>
          </a:prstGeom>
          <a:solidFill>
            <a:schemeClr val="bg1"/>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往診</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楕円 29"/>
          <p:cNvSpPr/>
          <p:nvPr/>
        </p:nvSpPr>
        <p:spPr>
          <a:xfrm>
            <a:off x="3220212" y="6218068"/>
            <a:ext cx="800734" cy="201814"/>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往診医</a:t>
            </a:r>
          </a:p>
        </p:txBody>
      </p:sp>
      <p:sp>
        <p:nvSpPr>
          <p:cNvPr id="32" name="楕円 31"/>
          <p:cNvSpPr/>
          <p:nvPr/>
        </p:nvSpPr>
        <p:spPr>
          <a:xfrm>
            <a:off x="3842809" y="5499910"/>
            <a:ext cx="1941115" cy="172605"/>
          </a:xfrm>
          <a:prstGeom prst="ellipse">
            <a:avLst/>
          </a:prstGeom>
          <a:solidFill>
            <a:schemeClr val="accent6">
              <a:lumMod val="20000"/>
              <a:lumOff val="80000"/>
            </a:schemeClr>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連携体制</a:t>
            </a:r>
          </a:p>
        </p:txBody>
      </p:sp>
      <p:sp>
        <p:nvSpPr>
          <p:cNvPr id="6" name="正方形/長方形 5"/>
          <p:cNvSpPr/>
          <p:nvPr/>
        </p:nvSpPr>
        <p:spPr>
          <a:xfrm>
            <a:off x="272479" y="2665933"/>
            <a:ext cx="3637663" cy="7759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緊急時の訪問薬剤管理指導の充実</a:t>
            </a:r>
          </a:p>
        </p:txBody>
      </p:sp>
      <p:sp>
        <p:nvSpPr>
          <p:cNvPr id="39" name="正方形/長方形 38"/>
          <p:cNvSpPr/>
          <p:nvPr/>
        </p:nvSpPr>
        <p:spPr>
          <a:xfrm>
            <a:off x="272480" y="1325393"/>
            <a:ext cx="4248472" cy="87383"/>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複数の医療機関による訪問診療の明確化</a:t>
            </a:r>
          </a:p>
        </p:txBody>
      </p:sp>
      <p:sp>
        <p:nvSpPr>
          <p:cNvPr id="40" name="正方形/長方形 39"/>
          <p:cNvSpPr/>
          <p:nvPr/>
        </p:nvSpPr>
        <p:spPr>
          <a:xfrm>
            <a:off x="272479" y="4054252"/>
            <a:ext cx="4527857" cy="7759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在宅療養支援病院における診療体制の整備</a:t>
            </a:r>
          </a:p>
        </p:txBody>
      </p:sp>
      <p:sp>
        <p:nvSpPr>
          <p:cNvPr id="33" name="Rectangle 2">
            <a:extLst>
              <a:ext uri="{FF2B5EF4-FFF2-40B4-BE49-F238E27FC236}">
                <a16:creationId xmlns:a16="http://schemas.microsoft.com/office/drawing/2014/main" id="{416CB5FF-2CE6-4440-8C21-429D98BF260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34" name="Rectangle 36">
            <a:extLst>
              <a:ext uri="{FF2B5EF4-FFF2-40B4-BE49-F238E27FC236}">
                <a16:creationId xmlns:a16="http://schemas.microsoft.com/office/drawing/2014/main" id="{1A623273-D140-4DFE-80A6-2F3CBC16C6F2}"/>
              </a:ext>
            </a:extLst>
          </p:cNvPr>
          <p:cNvSpPr>
            <a:spLocks noChangeArrowheads="1"/>
          </p:cNvSpPr>
          <p:nvPr/>
        </p:nvSpPr>
        <p:spPr bwMode="auto">
          <a:xfrm>
            <a:off x="222299" y="1062384"/>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（１）複数の医療機関による訪問診療の明確化（再掲）</a:t>
            </a:r>
          </a:p>
        </p:txBody>
      </p:sp>
      <p:sp>
        <p:nvSpPr>
          <p:cNvPr id="35" name="Rectangle 36">
            <a:extLst>
              <a:ext uri="{FF2B5EF4-FFF2-40B4-BE49-F238E27FC236}">
                <a16:creationId xmlns:a16="http://schemas.microsoft.com/office/drawing/2014/main" id="{582B9B3B-5229-464F-A17C-E2B0506739B0}"/>
              </a:ext>
            </a:extLst>
          </p:cNvPr>
          <p:cNvSpPr>
            <a:spLocks noChangeArrowheads="1"/>
          </p:cNvSpPr>
          <p:nvPr/>
        </p:nvSpPr>
        <p:spPr bwMode="auto">
          <a:xfrm>
            <a:off x="222299" y="3798044"/>
            <a:ext cx="5529250"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（３）在宅療養支援病院における診療体制の整備</a:t>
            </a:r>
          </a:p>
        </p:txBody>
      </p:sp>
      <p:sp>
        <p:nvSpPr>
          <p:cNvPr id="36" name="Rectangle 36">
            <a:extLst>
              <a:ext uri="{FF2B5EF4-FFF2-40B4-BE49-F238E27FC236}">
                <a16:creationId xmlns:a16="http://schemas.microsoft.com/office/drawing/2014/main" id="{1AE30490-2878-442E-9602-BCB0E5F645D7}"/>
              </a:ext>
            </a:extLst>
          </p:cNvPr>
          <p:cNvSpPr>
            <a:spLocks noChangeArrowheads="1"/>
          </p:cNvSpPr>
          <p:nvPr/>
        </p:nvSpPr>
        <p:spPr bwMode="auto">
          <a:xfrm>
            <a:off x="209157" y="2377507"/>
            <a:ext cx="4635559"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（２）緊急時の訪問薬剤管理指導の充実</a:t>
            </a:r>
          </a:p>
        </p:txBody>
      </p:sp>
      <p:sp>
        <p:nvSpPr>
          <p:cNvPr id="37" name="スライド番号プレースホルダー 2">
            <a:extLst>
              <a:ext uri="{FF2B5EF4-FFF2-40B4-BE49-F238E27FC236}">
                <a16:creationId xmlns:a16="http://schemas.microsoft.com/office/drawing/2014/main" id="{4D992840-3577-440B-9348-286CE387FE01}"/>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8" name="テキスト ボックス 37">
            <a:extLst>
              <a:ext uri="{FF2B5EF4-FFF2-40B4-BE49-F238E27FC236}">
                <a16:creationId xmlns:a16="http://schemas.microsoft.com/office/drawing/2014/main" id="{69A07B2E-2EB1-404C-887E-1300FDAB55B8}"/>
              </a:ext>
            </a:extLst>
          </p:cNvPr>
          <p:cNvSpPr txBox="1"/>
          <p:nvPr/>
        </p:nvSpPr>
        <p:spPr>
          <a:xfrm>
            <a:off x="6279819" y="1114590"/>
            <a:ext cx="14023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250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280</a:t>
            </a:r>
          </a:p>
        </p:txBody>
      </p:sp>
      <p:sp>
        <p:nvSpPr>
          <p:cNvPr id="41" name="テキスト ボックス 40">
            <a:extLst>
              <a:ext uri="{FF2B5EF4-FFF2-40B4-BE49-F238E27FC236}">
                <a16:creationId xmlns:a16="http://schemas.microsoft.com/office/drawing/2014/main" id="{8018DE43-B0DD-4155-BBD5-E4A3A6855100}"/>
              </a:ext>
            </a:extLst>
          </p:cNvPr>
          <p:cNvSpPr txBox="1"/>
          <p:nvPr/>
        </p:nvSpPr>
        <p:spPr>
          <a:xfrm>
            <a:off x="5954962" y="3850250"/>
            <a:ext cx="20520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812-813</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878-880</a:t>
            </a:r>
          </a:p>
        </p:txBody>
      </p:sp>
    </p:spTree>
    <p:extLst>
      <p:ext uri="{BB962C8B-B14F-4D97-AF65-F5344CB8AC3E}">
        <p14:creationId xmlns:p14="http://schemas.microsoft.com/office/powerpoint/2010/main" val="19938589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67336" y="1775975"/>
            <a:ext cx="9396000" cy="4536000"/>
          </a:xfrm>
          <a:prstGeom prst="rect">
            <a:avLst/>
          </a:prstGeom>
          <a:noFill/>
          <a:ln w="19050">
            <a:solidFill>
              <a:schemeClr val="bg1">
                <a:lumMod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28464" y="1115233"/>
            <a:ext cx="9649072" cy="54101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292270" y="874594"/>
            <a:ext cx="3411532" cy="385762"/>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訪問看護の課題と改定内容</a:t>
            </a:r>
          </a:p>
        </p:txBody>
      </p:sp>
      <p:sp>
        <p:nvSpPr>
          <p:cNvPr id="4" name="角丸四角形 3"/>
          <p:cNvSpPr/>
          <p:nvPr/>
        </p:nvSpPr>
        <p:spPr>
          <a:xfrm>
            <a:off x="348448" y="1487943"/>
            <a:ext cx="2952328" cy="1042356"/>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訪問看護の提供体制</a:t>
            </a:r>
          </a:p>
        </p:txBody>
      </p:sp>
      <p:sp>
        <p:nvSpPr>
          <p:cNvPr id="25" name="角丸四角形 24"/>
          <p:cNvSpPr/>
          <p:nvPr/>
        </p:nvSpPr>
        <p:spPr>
          <a:xfrm>
            <a:off x="3490933" y="1487943"/>
            <a:ext cx="2952328" cy="1042356"/>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利用者のニーズへの対応</a:t>
            </a:r>
          </a:p>
        </p:txBody>
      </p:sp>
      <p:sp>
        <p:nvSpPr>
          <p:cNvPr id="26" name="角丸四角形 25"/>
          <p:cNvSpPr/>
          <p:nvPr/>
        </p:nvSpPr>
        <p:spPr>
          <a:xfrm>
            <a:off x="6601733" y="1487943"/>
            <a:ext cx="2952328" cy="1042356"/>
          </a:xfrm>
          <a:prstGeom prst="roundRect">
            <a:avLst/>
          </a:prstGeom>
          <a:solidFill>
            <a:schemeClr val="accent4">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関係機関等との連携</a:t>
            </a:r>
          </a:p>
        </p:txBody>
      </p:sp>
      <p:cxnSp>
        <p:nvCxnSpPr>
          <p:cNvPr id="11" name="直線コネクタ 10"/>
          <p:cNvCxnSpPr/>
          <p:nvPr/>
        </p:nvCxnSpPr>
        <p:spPr>
          <a:xfrm>
            <a:off x="3408921" y="1775975"/>
            <a:ext cx="0" cy="4536000"/>
          </a:xfrm>
          <a:prstGeom prst="line">
            <a:avLst/>
          </a:prstGeom>
          <a:ln w="190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6516272" y="1775975"/>
            <a:ext cx="0" cy="4536000"/>
          </a:xfrm>
          <a:prstGeom prst="line">
            <a:avLst/>
          </a:prstGeom>
          <a:ln w="190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4" name="角丸四角形 33"/>
          <p:cNvSpPr/>
          <p:nvPr/>
        </p:nvSpPr>
        <p:spPr>
          <a:xfrm>
            <a:off x="257423" y="2687797"/>
            <a:ext cx="4840097"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機能強化型訪問看護ステーションの要件見直し ⑤</a:t>
            </a:r>
          </a:p>
        </p:txBody>
      </p:sp>
      <p:sp>
        <p:nvSpPr>
          <p:cNvPr id="35" name="角丸四角形 34"/>
          <p:cNvSpPr/>
          <p:nvPr/>
        </p:nvSpPr>
        <p:spPr>
          <a:xfrm>
            <a:off x="258584" y="3286948"/>
            <a:ext cx="4838432"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医療機関における質の高い訪問看護の評価 ⑥</a:t>
            </a:r>
          </a:p>
        </p:txBody>
      </p:sp>
      <p:sp>
        <p:nvSpPr>
          <p:cNvPr id="36" name="角丸四角形 35"/>
          <p:cNvSpPr/>
          <p:nvPr/>
        </p:nvSpPr>
        <p:spPr>
          <a:xfrm>
            <a:off x="5162427" y="5034804"/>
            <a:ext cx="4495478" cy="470499"/>
          </a:xfrm>
          <a:prstGeom prst="roundRect">
            <a:avLst/>
          </a:prstGeom>
          <a:gradFill>
            <a:gsLst>
              <a:gs pos="13000">
                <a:schemeClr val="accent5">
                  <a:lumMod val="20000"/>
                  <a:lumOff val="80000"/>
                </a:schemeClr>
              </a:gs>
              <a:gs pos="0">
                <a:schemeClr val="accent5">
                  <a:lumMod val="20000"/>
                  <a:lumOff val="80000"/>
                </a:schemeClr>
              </a:gs>
              <a:gs pos="100000">
                <a:schemeClr val="accent4">
                  <a:lumMod val="20000"/>
                  <a:lumOff val="80000"/>
                </a:schemeClr>
              </a:gs>
            </a:gsLst>
            <a:lin ang="0" scaled="1"/>
          </a:gradFill>
          <a:ln>
            <a:gradFill flip="none" rotWithShape="1">
              <a:gsLst>
                <a:gs pos="12000">
                  <a:schemeClr val="accent5"/>
                </a:gs>
                <a:gs pos="0">
                  <a:schemeClr val="accent5"/>
                </a:gs>
                <a:gs pos="100000">
                  <a:schemeClr val="accent4">
                    <a:lumMod val="75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小児への訪問看護に係る関係機関の連携強化 ⑦</a:t>
            </a:r>
          </a:p>
        </p:txBody>
      </p:sp>
      <p:sp>
        <p:nvSpPr>
          <p:cNvPr id="37" name="角丸四角形 36"/>
          <p:cNvSpPr/>
          <p:nvPr/>
        </p:nvSpPr>
        <p:spPr>
          <a:xfrm>
            <a:off x="3397332" y="3886098"/>
            <a:ext cx="3136008" cy="470499"/>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専門性の高い看護師による同行訪問の充実 ⑧</a:t>
            </a:r>
          </a:p>
        </p:txBody>
      </p:sp>
      <p:sp>
        <p:nvSpPr>
          <p:cNvPr id="38" name="角丸四角形 37"/>
          <p:cNvSpPr/>
          <p:nvPr/>
        </p:nvSpPr>
        <p:spPr>
          <a:xfrm>
            <a:off x="3391938" y="4464384"/>
            <a:ext cx="3136008" cy="470499"/>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訪問看護における特定保険医療材料の</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見直し ⑨</a:t>
            </a:r>
          </a:p>
        </p:txBody>
      </p:sp>
      <p:sp>
        <p:nvSpPr>
          <p:cNvPr id="41" name="角丸四角形 40"/>
          <p:cNvSpPr/>
          <p:nvPr/>
        </p:nvSpPr>
        <p:spPr>
          <a:xfrm>
            <a:off x="1640632" y="5619042"/>
            <a:ext cx="4887314" cy="470499"/>
          </a:xfrm>
          <a:prstGeom prst="roundRect">
            <a:avLst/>
          </a:prstGeom>
          <a:gradFill>
            <a:gsLst>
              <a:gs pos="77000">
                <a:schemeClr val="accent5">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76000">
                  <a:schemeClr val="accent5"/>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精神障害を有する者への訪問看護の見直し ⑩</a:t>
            </a:r>
          </a:p>
        </p:txBody>
      </p:sp>
      <p:sp>
        <p:nvSpPr>
          <p:cNvPr id="44" name="角丸四角形 43"/>
          <p:cNvSpPr/>
          <p:nvPr/>
        </p:nvSpPr>
        <p:spPr>
          <a:xfrm>
            <a:off x="267336" y="3886099"/>
            <a:ext cx="3124518" cy="470499"/>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医療資源の少ない地域における</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訪問看護の充実 ⑪ </a:t>
            </a:r>
          </a:p>
        </p:txBody>
      </p:sp>
      <p:sp>
        <p:nvSpPr>
          <p:cNvPr id="45" name="角丸四角形 44"/>
          <p:cNvSpPr/>
          <p:nvPr/>
        </p:nvSpPr>
        <p:spPr>
          <a:xfrm>
            <a:off x="267336" y="4464385"/>
            <a:ext cx="3124800" cy="470499"/>
          </a:xfrm>
          <a:prstGeom prst="roundRect">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同一建物居住者に対する複数回の訪問看護、</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複数名による訪問看護の見直し ⑫・⑬</a:t>
            </a:r>
          </a:p>
        </p:txBody>
      </p:sp>
      <p:sp>
        <p:nvSpPr>
          <p:cNvPr id="46" name="角丸四角形 45"/>
          <p:cNvSpPr/>
          <p:nvPr/>
        </p:nvSpPr>
        <p:spPr>
          <a:xfrm>
            <a:off x="258584" y="5046797"/>
            <a:ext cx="4838432" cy="470499"/>
          </a:xfrm>
          <a:prstGeom prst="roundRect">
            <a:avLst/>
          </a:prstGeom>
          <a:gradFill>
            <a:gsLst>
              <a:gs pos="43000">
                <a:schemeClr val="accent3">
                  <a:lumMod val="20000"/>
                  <a:lumOff val="80000"/>
                </a:schemeClr>
              </a:gs>
              <a:gs pos="0">
                <a:schemeClr val="accent3">
                  <a:lumMod val="20000"/>
                  <a:lumOff val="80000"/>
                </a:schemeClr>
              </a:gs>
              <a:gs pos="100000">
                <a:schemeClr val="accent5">
                  <a:lumMod val="20000"/>
                  <a:lumOff val="80000"/>
                </a:schemeClr>
              </a:gs>
            </a:gsLst>
            <a:lin ang="0" scaled="1"/>
          </a:gradFill>
          <a:ln>
            <a:gradFill flip="none" rotWithShape="1">
              <a:gsLst>
                <a:gs pos="42000">
                  <a:schemeClr val="accent3"/>
                </a:gs>
                <a:gs pos="0">
                  <a:schemeClr val="accent3"/>
                </a:gs>
                <a:gs pos="100000">
                  <a:schemeClr val="accent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理学療法士等による訪問看護の見直し ⑭</a:t>
            </a:r>
          </a:p>
        </p:txBody>
      </p:sp>
      <p:sp>
        <p:nvSpPr>
          <p:cNvPr id="16" name="正方形/長方形 15"/>
          <p:cNvSpPr/>
          <p:nvPr/>
        </p:nvSpPr>
        <p:spPr>
          <a:xfrm>
            <a:off x="621872" y="187685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利用者が安心して在宅で療養するために、</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訪問看護ステーション及び医療機関からの</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訪問看護提供体制を確保する取組が必要</a:t>
            </a:r>
          </a:p>
        </p:txBody>
      </p:sp>
      <p:sp>
        <p:nvSpPr>
          <p:cNvPr id="51" name="正方形/長方形 50"/>
          <p:cNvSpPr/>
          <p:nvPr/>
        </p:nvSpPr>
        <p:spPr>
          <a:xfrm>
            <a:off x="3757581" y="187685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医療的ニーズの高い利用者や、精神障害を有する者等、多様化する訪問看護の利用者のニーズに、よりきめ細やかな対応が必要</a:t>
            </a:r>
          </a:p>
        </p:txBody>
      </p:sp>
      <p:sp>
        <p:nvSpPr>
          <p:cNvPr id="53" name="正方形/長方形 52"/>
          <p:cNvSpPr/>
          <p:nvPr/>
        </p:nvSpPr>
        <p:spPr>
          <a:xfrm>
            <a:off x="6872881" y="1877079"/>
            <a:ext cx="2410031" cy="54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医療的ケア児をはじめとした小児患者が、地域で安心・安全に生活することができるよう、関係機関との連携の推進が必要</a:t>
            </a:r>
          </a:p>
        </p:txBody>
      </p:sp>
      <p:pic>
        <p:nvPicPr>
          <p:cNvPr id="55" name="Picture 2" descr="自転車通勤のイラスト（女性）">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120000" flipH="1">
            <a:off x="1219850" y="5605841"/>
            <a:ext cx="593626" cy="641757"/>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512817" y="2276817"/>
            <a:ext cx="935029" cy="815813"/>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p:cNvGrpSpPr/>
          <p:nvPr/>
        </p:nvGrpSpPr>
        <p:grpSpPr>
          <a:xfrm>
            <a:off x="4560523" y="2546135"/>
            <a:ext cx="1192359" cy="944347"/>
            <a:chOff x="4500836" y="2734658"/>
            <a:chExt cx="1192359" cy="944347"/>
          </a:xfrm>
        </p:grpSpPr>
        <p:pic>
          <p:nvPicPr>
            <p:cNvPr id="57" name="Picture 6" descr="大病院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500836" y="2734658"/>
              <a:ext cx="1192359" cy="944347"/>
            </a:xfrm>
            <a:prstGeom prst="rect">
              <a:avLst/>
            </a:prstGeom>
            <a:noFill/>
            <a:extLst>
              <a:ext uri="{909E8E84-426E-40DD-AFC4-6F175D3DCCD1}">
                <a14:hiddenFill xmlns:a14="http://schemas.microsoft.com/office/drawing/2010/main">
                  <a:solidFill>
                    <a:srgbClr val="FFFFFF"/>
                  </a:solidFill>
                </a14:hiddenFill>
              </a:ext>
            </a:extLst>
          </p:spPr>
        </p:pic>
        <p:sp>
          <p:nvSpPr>
            <p:cNvPr id="61" name="正方形/長方形 60"/>
            <p:cNvSpPr/>
            <p:nvPr/>
          </p:nvSpPr>
          <p:spPr>
            <a:xfrm>
              <a:off x="5034711" y="2900481"/>
              <a:ext cx="127716" cy="10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62" name="図 61"/>
          <p:cNvPicPr>
            <a:picLocks noChangeAspect="1"/>
          </p:cNvPicPr>
          <p:nvPr/>
        </p:nvPicPr>
        <p:blipFill>
          <a:blip r:embed="rId8"/>
          <a:stretch>
            <a:fillRect/>
          </a:stretch>
        </p:blipFill>
        <p:spPr>
          <a:xfrm>
            <a:off x="7463525" y="5543953"/>
            <a:ext cx="1180345" cy="675158"/>
          </a:xfrm>
          <a:prstGeom prst="rect">
            <a:avLst/>
          </a:prstGeom>
        </p:spPr>
      </p:pic>
      <p:pic>
        <p:nvPicPr>
          <p:cNvPr id="63" name="図 6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99749" y="5442362"/>
            <a:ext cx="449546" cy="842240"/>
          </a:xfrm>
          <a:prstGeom prst="rect">
            <a:avLst/>
          </a:prstGeom>
        </p:spPr>
      </p:pic>
      <p:pic>
        <p:nvPicPr>
          <p:cNvPr id="64" name="Picture 2" descr="親の介護をする夫婦のイラスト">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83743" y="4018027"/>
            <a:ext cx="1045523" cy="971174"/>
          </a:xfrm>
          <a:prstGeom prst="rect">
            <a:avLst/>
          </a:prstGeom>
          <a:noFill/>
          <a:extLst>
            <a:ext uri="{909E8E84-426E-40DD-AFC4-6F175D3DCCD1}">
              <a14:hiddenFill xmlns:a14="http://schemas.microsoft.com/office/drawing/2010/main">
                <a:solidFill>
                  <a:srgbClr val="FFFFFF"/>
                </a:solidFill>
              </a14:hiddenFill>
            </a:ext>
          </a:extLst>
        </p:spPr>
      </p:pic>
      <p:pic>
        <p:nvPicPr>
          <p:cNvPr id="65" name="図 64" descr="build34.wmf"/>
          <p:cNvPicPr>
            <a:picLocks noChangeAspect="1"/>
          </p:cNvPicPr>
          <p:nvPr/>
        </p:nvPicPr>
        <p:blipFill>
          <a:blip r:embed="rId12" cstate="print"/>
          <a:srcRect/>
          <a:stretch>
            <a:fillRect/>
          </a:stretch>
        </p:blipFill>
        <p:spPr bwMode="auto">
          <a:xfrm>
            <a:off x="5617874" y="3448120"/>
            <a:ext cx="1054338" cy="504672"/>
          </a:xfrm>
          <a:prstGeom prst="rect">
            <a:avLst/>
          </a:prstGeom>
          <a:noFill/>
          <a:ln w="9525">
            <a:noFill/>
            <a:miter lim="800000"/>
            <a:headEnd/>
            <a:tailEnd/>
          </a:ln>
        </p:spPr>
      </p:pic>
      <p:pic>
        <p:nvPicPr>
          <p:cNvPr id="66" name="Picture 6" descr="http://3.bp.blogspot.com/-qg77VZduUQk/V2ub12BzJmI/AAAAAAAA7sk/6jW0yuZUngkXKin5Yp0HvUrmh8iBIwmlgCLcB/s800/houmon_shinryou_shifuku.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flipH="1">
            <a:off x="6280290" y="3637230"/>
            <a:ext cx="622281" cy="824706"/>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4" descr="男性看護師・ナースのイラスト（全身）">
            <a:hlinkClick r:id="rId14"/>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974266" y="4828250"/>
            <a:ext cx="609163" cy="89145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10" descr="http://3.bp.blogspot.com/-Hk8GT73fNYI/V2ub1Q5oBnI/AAAAAAAA7sg/HTl1cOqftOAjp3hU--jPGpGnRxLIBMwuwCLcB/s800/houmon_shinryou_nocap_nurse.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373627" y="2993094"/>
            <a:ext cx="541228" cy="820041"/>
          </a:xfrm>
          <a:prstGeom prst="rect">
            <a:avLst/>
          </a:prstGeom>
          <a:noFill/>
          <a:extLst>
            <a:ext uri="{909E8E84-426E-40DD-AFC4-6F175D3DCCD1}">
              <a14:hiddenFill xmlns:a14="http://schemas.microsoft.com/office/drawing/2010/main">
                <a:solidFill>
                  <a:srgbClr val="FFFFFF"/>
                </a:solidFill>
              </a14:hiddenFill>
            </a:ext>
          </a:extLst>
        </p:spPr>
      </p:pic>
      <p:grpSp>
        <p:nvGrpSpPr>
          <p:cNvPr id="68" name="グループ化 67"/>
          <p:cNvGrpSpPr/>
          <p:nvPr/>
        </p:nvGrpSpPr>
        <p:grpSpPr>
          <a:xfrm>
            <a:off x="8381108" y="4220731"/>
            <a:ext cx="1133232" cy="768470"/>
            <a:chOff x="523724" y="3834096"/>
            <a:chExt cx="1168230" cy="926710"/>
          </a:xfrm>
        </p:grpSpPr>
        <p:pic>
          <p:nvPicPr>
            <p:cNvPr id="70" name="Picture 14" descr="http://1.bp.blogspot.com/-oMgIvKQd3t8/V2vXnEgy8zI/AAAAAAAA73k/e0EfqlNMyAY4pRGZipIM0rZBapAEQ3u4ACLcB/s800/building_house1.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523724" y="399066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10" descr="http://2.bp.blogspot.com/-XF-4XNDxO2g/VmFkBRHkXPI/AAAAAAAA1b0/P38LiMdJhgA/s800/stand1_front06_woman.png"/>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1295997" y="3840564"/>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12" descr="http://3.bp.blogspot.com/-6PbsTK7_BRM/VmFkA9OHslI/AAAAAAAA1bw/d9wvGFac3pg/s800/stand1_front05_man.png"/>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96654" y="3834096"/>
              <a:ext cx="395957" cy="893068"/>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6" descr="http://1.bp.blogspot.com/-1VnkvF3Vbn0/VCkbJRkVpwI/AAAAAAAAnCE/HUDl8LC9DnI/s800/kurumaisu_boy.png"/>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942970" y="4047233"/>
              <a:ext cx="595430" cy="713573"/>
            </a:xfrm>
            <a:prstGeom prst="rect">
              <a:avLst/>
            </a:prstGeom>
            <a:noFill/>
            <a:extLst>
              <a:ext uri="{909E8E84-426E-40DD-AFC4-6F175D3DCCD1}">
                <a14:hiddenFill xmlns:a14="http://schemas.microsoft.com/office/drawing/2010/main">
                  <a:solidFill>
                    <a:srgbClr val="FFFFFF"/>
                  </a:solidFill>
                </a14:hiddenFill>
              </a:ext>
            </a:extLst>
          </p:spPr>
        </p:pic>
      </p:grpSp>
      <p:pic>
        <p:nvPicPr>
          <p:cNvPr id="74" name="Picture 2" descr="オフィスのイラスト">
            <a:hlinkClick r:id="rId21"/>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578298" y="2559145"/>
            <a:ext cx="452149" cy="496867"/>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4" descr="http://3.bp.blogspot.com/-vilfie6H9L4/VA7l71znPjI/AAAAAAAAmIA/I9c51V1vc0w/s800/business_eigyou_woman.png"/>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317761" y="2626922"/>
            <a:ext cx="503000" cy="50400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 descr="http://4.bp.blogspot.com/-bpRAktDRy3Y/WGnPYN1nibI/AAAAAAABA5c/4UKn82O-hx0npPoYWVqcFXlUALmmLCmhACLcB/s800/mountain_yama.png"/>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flipH="1">
            <a:off x="191315" y="3794136"/>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http://4.bp.blogspot.com/-bpRAktDRy3Y/WGnPYN1nibI/AAAAAAABA5c/4UKn82O-hx0npPoYWVqcFXlUALmmLCmhACLcB/s800/mountain_yama.png"/>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flipH="1">
            <a:off x="391477" y="3928094"/>
            <a:ext cx="456841" cy="318065"/>
          </a:xfrm>
          <a:prstGeom prst="rect">
            <a:avLst/>
          </a:prstGeom>
          <a:noFill/>
          <a:extLst>
            <a:ext uri="{909E8E84-426E-40DD-AFC4-6F175D3DCCD1}">
              <a14:hiddenFill xmlns:a14="http://schemas.microsoft.com/office/drawing/2010/main">
                <a:solidFill>
                  <a:srgbClr val="FFFFFF"/>
                </a:solidFill>
              </a14:hiddenFill>
            </a:ext>
          </a:extLst>
        </p:spPr>
      </p:pic>
      <p:sp>
        <p:nvSpPr>
          <p:cNvPr id="47" name="スライド番号プレースホルダー 2">
            <a:extLst>
              <a:ext uri="{FF2B5EF4-FFF2-40B4-BE49-F238E27FC236}">
                <a16:creationId xmlns:a16="http://schemas.microsoft.com/office/drawing/2014/main" id="{1C9EDDE3-6078-42CA-9D7A-EB689D562593}"/>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Rectangle 2">
            <a:extLst>
              <a:ext uri="{FF2B5EF4-FFF2-40B4-BE49-F238E27FC236}">
                <a16:creationId xmlns:a16="http://schemas.microsoft.com/office/drawing/2014/main" id="{7B9A138D-FE64-4A6E-B44C-82CDCA7D076B}"/>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Tree>
    <p:extLst>
      <p:ext uri="{BB962C8B-B14F-4D97-AF65-F5344CB8AC3E}">
        <p14:creationId xmlns:p14="http://schemas.microsoft.com/office/powerpoint/2010/main" val="180006527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08928"/>
            <a:ext cx="9529762" cy="56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医療機関からのより手厚い訪問看護提供体制を評価する観点から、訪問看護に係る一定の実績を満たす場合について、在宅患者訪問看護・指導料の加算を新設する。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訪問看護・指導体制充実加算：１５０点（月１回）</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別に厚生労働大臣が定める施設基準に適合しているものとして地方厚生局長等に届け出た保険医療機関</a:t>
            </a:r>
            <a:r>
              <a:rPr lang="ja-JP" altLang="en-US" sz="1200" dirty="0">
                <a:solidFill>
                  <a:prstClr val="black"/>
                </a:solidFill>
                <a:latin typeface="ＭＳ Ｐゴシック" panose="020B0600070205080204" pitchFamily="50" charset="-128"/>
                <a:ea typeface="ＭＳ Ｐゴシック" panose="020B0600070205080204" pitchFamily="50" charset="-128"/>
              </a:rPr>
              <a:t>の看護師等が</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訪問看護・指導を実施した場合に、月１回に限り所定点数に加算。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当該保険医療機関において、又は別の保険医療機関若しくは訪問看護ステーションの看護師等との連携により、患家の求めに応じて、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時間訪問看護の提供が可能な体制を確保</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し、訪問看護を担当する保険医療機関又は訪問看護ステーションの名称、担当日等を文書に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より患家に提供していること。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3538"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ア～カのうち</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少なくとも２つ</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を満たしていること。（ただし 、許可病床数が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床以上の病院にあっては、アを含めた２項目以上）</a:t>
            </a:r>
          </a:p>
        </p:txBody>
      </p:sp>
      <p:sp>
        <p:nvSpPr>
          <p:cNvPr id="14" name="正方形/長方形 13"/>
          <p:cNvSpPr/>
          <p:nvPr/>
        </p:nvSpPr>
        <p:spPr>
          <a:xfrm>
            <a:off x="6962029" y="1934026"/>
            <a:ext cx="2988041"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同一建物居住者訪問看護・指導料についても同様</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111526574"/>
              </p:ext>
            </p:extLst>
          </p:nvPr>
        </p:nvGraphicFramePr>
        <p:xfrm>
          <a:off x="779285" y="4258681"/>
          <a:ext cx="6724744" cy="2229070"/>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3495285705"/>
                    </a:ext>
                  </a:extLst>
                </a:gridCol>
                <a:gridCol w="2340000">
                  <a:extLst>
                    <a:ext uri="{9D8B030D-6E8A-4147-A177-3AD203B41FA5}">
                      <a16:colId xmlns:a16="http://schemas.microsoft.com/office/drawing/2014/main" val="291705971"/>
                    </a:ext>
                  </a:extLst>
                </a:gridCol>
                <a:gridCol w="3384376">
                  <a:extLst>
                    <a:ext uri="{9D8B030D-6E8A-4147-A177-3AD203B41FA5}">
                      <a16:colId xmlns:a16="http://schemas.microsoft.com/office/drawing/2014/main" val="302268795"/>
                    </a:ext>
                  </a:extLst>
                </a:gridCol>
                <a:gridCol w="792088">
                  <a:extLst>
                    <a:ext uri="{9D8B030D-6E8A-4147-A177-3AD203B41FA5}">
                      <a16:colId xmlns:a16="http://schemas.microsoft.com/office/drawing/2014/main" val="679988960"/>
                    </a:ext>
                  </a:extLst>
                </a:gridCol>
              </a:tblGrid>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ア</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専門性の高い看護師による同行訪問</a:t>
                      </a:r>
                      <a:endParaRPr lang="en-US" altLang="ja-JP" sz="1050" b="1" u="sng" dirty="0">
                        <a:solidFill>
                          <a:srgbClr val="0070C0"/>
                        </a:solidFill>
                        <a:latin typeface="メイリオ" panose="020B0604030504040204" pitchFamily="50" charset="-128"/>
                        <a:ea typeface="メイリオ" panose="020B0604030504040204" pitchFamily="50" charset="-128"/>
                      </a:endParaRPr>
                    </a:p>
                    <a:p>
                      <a:endParaRPr lang="en-US" altLang="ja-JP" sz="300" b="1" u="sng" dirty="0">
                        <a:solidFill>
                          <a:srgbClr val="0070C0"/>
                        </a:solidFill>
                        <a:latin typeface="メイリオ" panose="020B0604030504040204" pitchFamily="50" charset="-128"/>
                        <a:ea typeface="メイリオ" panose="020B0604030504040204" pitchFamily="50" charset="-128"/>
                      </a:endParaRPr>
                    </a:p>
                    <a:p>
                      <a:r>
                        <a:rPr kumimoji="1" lang="ja-JP" altLang="en-US" sz="800" b="0" u="none" dirty="0">
                          <a:solidFill>
                            <a:schemeClr val="tx1"/>
                          </a:solidFill>
                          <a:latin typeface="メイリオ" panose="020B0604030504040204" pitchFamily="50" charset="-128"/>
                          <a:ea typeface="メイリオ" panose="020B0604030504040204" pitchFamily="50" charset="-128"/>
                        </a:rPr>
                        <a:t>　・悪性腫瘍の患者への緩和ケア</a:t>
                      </a:r>
                      <a:endParaRPr kumimoji="1" lang="en-US" altLang="ja-JP" sz="800" b="0" u="none" dirty="0">
                        <a:solidFill>
                          <a:schemeClr val="tx1"/>
                        </a:solidFill>
                        <a:latin typeface="メイリオ" panose="020B0604030504040204" pitchFamily="50" charset="-128"/>
                        <a:ea typeface="メイリオ" panose="020B0604030504040204" pitchFamily="50" charset="-128"/>
                      </a:endParaRPr>
                    </a:p>
                    <a:p>
                      <a:r>
                        <a:rPr kumimoji="1" lang="ja-JP" altLang="en-US" sz="800" b="0" u="none" dirty="0">
                          <a:solidFill>
                            <a:schemeClr val="tx1"/>
                          </a:solidFill>
                          <a:latin typeface="メイリオ" panose="020B0604030504040204" pitchFamily="50" charset="-128"/>
                          <a:ea typeface="メイリオ" panose="020B0604030504040204" pitchFamily="50" charset="-128"/>
                        </a:rPr>
                        <a:t>　・褥瘡ケア　　・人工肛門・人工膀胱ケア</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ja-JP" altLang="en-US" sz="1050" b="0" dirty="0">
                          <a:solidFill>
                            <a:schemeClr val="tx1"/>
                          </a:solidFill>
                          <a:latin typeface="メイリオ" panose="020B0604030504040204" pitchFamily="50" charset="-128"/>
                          <a:ea typeface="メイリオ" panose="020B0604030504040204" pitchFamily="50" charset="-128"/>
                        </a:rPr>
                        <a:t>在宅患者訪問看護・指導料３</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050" b="0" dirty="0">
                          <a:solidFill>
                            <a:schemeClr val="tx1"/>
                          </a:solidFill>
                          <a:latin typeface="メイリオ" panose="020B0604030504040204" pitchFamily="50" charset="-128"/>
                          <a:ea typeface="メイリオ" panose="020B0604030504040204" pitchFamily="50" charset="-128"/>
                        </a:rPr>
                        <a:t>５回以上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1774105"/>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イ</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小児</a:t>
                      </a:r>
                      <a:r>
                        <a:rPr lang="ja-JP" altLang="en-US" sz="1050" b="0" dirty="0">
                          <a:solidFill>
                            <a:schemeClr val="tx1"/>
                          </a:solidFill>
                          <a:latin typeface="メイリオ" panose="020B0604030504040204" pitchFamily="50" charset="-128"/>
                          <a:ea typeface="メイリオ" panose="020B0604030504040204" pitchFamily="50" charset="-128"/>
                        </a:rPr>
                        <a:t>への訪問看護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在宅患者訪問看護・指導料の乳幼児加算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1253189"/>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ウ</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難病等の患者</a:t>
                      </a:r>
                      <a:r>
                        <a:rPr lang="ja-JP" altLang="en-US" sz="1050" b="0" dirty="0">
                          <a:solidFill>
                            <a:schemeClr val="tx1"/>
                          </a:solidFill>
                          <a:latin typeface="メイリオ" panose="020B0604030504040204" pitchFamily="50" charset="-128"/>
                          <a:ea typeface="メイリオ" panose="020B0604030504040204" pitchFamily="50" charset="-128"/>
                        </a:rPr>
                        <a:t>への訪問看護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別表第７の患者への在宅患者訪問看護・指導料</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2177995"/>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ターミナルケア</a:t>
                      </a:r>
                      <a:r>
                        <a:rPr lang="ja-JP" altLang="en-US" sz="1050" b="0" dirty="0">
                          <a:solidFill>
                            <a:schemeClr val="tx1"/>
                          </a:solidFill>
                          <a:latin typeface="メイリオ" panose="020B0604030504040204" pitchFamily="50" charset="-128"/>
                          <a:ea typeface="メイリオ" panose="020B0604030504040204" pitchFamily="50" charset="-128"/>
                        </a:rPr>
                        <a:t>に係る訪問看護</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在宅患者訪問看護・指導料の在宅ターミナルケア加算</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050" b="0" dirty="0">
                          <a:solidFill>
                            <a:schemeClr val="tx1"/>
                          </a:solidFill>
                          <a:latin typeface="メイリオ" panose="020B0604030504040204" pitchFamily="50" charset="-128"/>
                          <a:ea typeface="メイリオ" panose="020B0604030504040204" pitchFamily="50" charset="-128"/>
                        </a:rPr>
                        <a:t>４回以上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509071"/>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オ</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退院時共同指導</a:t>
                      </a:r>
                      <a:r>
                        <a:rPr lang="ja-JP" altLang="en-US" sz="1050" b="0" dirty="0">
                          <a:solidFill>
                            <a:schemeClr val="tx1"/>
                          </a:solidFill>
                          <a:latin typeface="メイリオ" panose="020B0604030504040204" pitchFamily="50" charset="-128"/>
                          <a:ea typeface="メイリオ" panose="020B0604030504040204" pitchFamily="50" charset="-128"/>
                        </a:rPr>
                        <a:t>の実施</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退院時共同指導料１・２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25</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4693366"/>
                  </a:ext>
                </a:extLst>
              </a:tr>
              <a:tr h="337610">
                <a:tc>
                  <a:txBody>
                    <a:bodyPr/>
                    <a:lstStyle/>
                    <a:p>
                      <a:pPr algn="ctr"/>
                      <a:r>
                        <a:rPr kumimoji="1" lang="ja-JP" altLang="en-US" sz="1050" b="0" dirty="0">
                          <a:solidFill>
                            <a:schemeClr val="bg1"/>
                          </a:solidFill>
                          <a:latin typeface="メイリオ" panose="020B0604030504040204" pitchFamily="50" charset="-128"/>
                          <a:ea typeface="メイリオ" panose="020B0604030504040204" pitchFamily="50" charset="-128"/>
                        </a:rPr>
                        <a:t>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p>
                      <a:r>
                        <a:rPr lang="ja-JP" altLang="en-US" sz="1050" b="1" u="sng" dirty="0">
                          <a:solidFill>
                            <a:srgbClr val="0070C0"/>
                          </a:solidFill>
                          <a:latin typeface="メイリオ" panose="020B0604030504040204" pitchFamily="50" charset="-128"/>
                          <a:ea typeface="メイリオ" panose="020B0604030504040204" pitchFamily="50" charset="-128"/>
                        </a:rPr>
                        <a:t>開放型病院での共同指導</a:t>
                      </a:r>
                      <a:r>
                        <a:rPr lang="ja-JP" altLang="en-US" sz="1050" b="0" dirty="0">
                          <a:solidFill>
                            <a:schemeClr val="tx1"/>
                          </a:solidFill>
                          <a:latin typeface="メイリオ" panose="020B0604030504040204" pitchFamily="50" charset="-128"/>
                          <a:ea typeface="メイリオ" panose="020B0604030504040204" pitchFamily="50" charset="-128"/>
                        </a:rPr>
                        <a:t>の実施</a:t>
                      </a:r>
                      <a:endParaRPr kumimoji="1" lang="ja-JP" altLang="en-US" sz="1050" b="0" dirty="0">
                        <a:solidFill>
                          <a:schemeClr val="tx1"/>
                        </a:solidFill>
                        <a:latin typeface="メイリオ" panose="020B0604030504040204" pitchFamily="50" charset="-128"/>
                        <a:ea typeface="メイリオ"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050" b="0" dirty="0">
                          <a:solidFill>
                            <a:schemeClr val="tx1"/>
                          </a:solidFill>
                          <a:latin typeface="メイリオ" panose="020B0604030504040204" pitchFamily="50" charset="-128"/>
                          <a:ea typeface="メイリオ" panose="020B0604030504040204" pitchFamily="50" charset="-128"/>
                        </a:rPr>
                        <a:t>開放型病院共同指導料（</a:t>
                      </a:r>
                      <a:r>
                        <a:rPr kumimoji="1" lang="en-US" altLang="ja-JP" sz="1050" b="0" dirty="0">
                          <a:solidFill>
                            <a:schemeClr val="tx1"/>
                          </a:solidFill>
                          <a:latin typeface="メイリオ" panose="020B0604030504040204" pitchFamily="50" charset="-128"/>
                          <a:ea typeface="メイリオ" panose="020B0604030504040204" pitchFamily="50" charset="-128"/>
                        </a:rPr>
                        <a:t>Ⅰ</a:t>
                      </a:r>
                      <a:r>
                        <a:rPr kumimoji="1" lang="ja-JP" altLang="en-US" sz="1050" b="0" dirty="0">
                          <a:solidFill>
                            <a:schemeClr val="tx1"/>
                          </a:solidFill>
                          <a:latin typeface="メイリオ" panose="020B0604030504040204" pitchFamily="50" charset="-128"/>
                          <a:ea typeface="メイリオ" panose="020B0604030504040204" pitchFamily="50" charset="-128"/>
                        </a:rPr>
                        <a:t>）・（</a:t>
                      </a:r>
                      <a:r>
                        <a:rPr kumimoji="1" lang="en-US" altLang="ja-JP" sz="1050" b="0" dirty="0">
                          <a:solidFill>
                            <a:schemeClr val="tx1"/>
                          </a:solidFill>
                          <a:latin typeface="メイリオ" panose="020B0604030504040204" pitchFamily="50" charset="-128"/>
                          <a:ea typeface="メイリオ" panose="020B0604030504040204" pitchFamily="50" charset="-128"/>
                        </a:rPr>
                        <a:t>Ⅱ</a:t>
                      </a:r>
                      <a:r>
                        <a:rPr kumimoji="1" lang="ja-JP" altLang="en-US" sz="1050" b="0" dirty="0">
                          <a:solidFill>
                            <a:schemeClr val="tx1"/>
                          </a:solidFill>
                          <a:latin typeface="メイリオ" panose="020B0604030504040204" pitchFamily="50" charset="-128"/>
                          <a:ea typeface="メイリオ"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050" b="0" dirty="0">
                          <a:solidFill>
                            <a:schemeClr val="tx1"/>
                          </a:solidFill>
                          <a:latin typeface="メイリオ" panose="020B0604030504040204" pitchFamily="50" charset="-128"/>
                          <a:ea typeface="メイリオ" panose="020B0604030504040204" pitchFamily="50" charset="-128"/>
                        </a:rPr>
                        <a:t>40</a:t>
                      </a:r>
                      <a:r>
                        <a:rPr kumimoji="1" lang="ja-JP" altLang="en-US" sz="1050" b="0" dirty="0">
                          <a:solidFill>
                            <a:schemeClr val="tx1"/>
                          </a:solidFill>
                          <a:latin typeface="メイリオ" panose="020B0604030504040204" pitchFamily="50" charset="-128"/>
                          <a:ea typeface="メイリオ" panose="020B0604030504040204" pitchFamily="50" charset="-128"/>
                        </a:rPr>
                        <a:t>回以上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2079288"/>
                  </a:ext>
                </a:extLst>
              </a:tr>
            </a:tbl>
          </a:graphicData>
        </a:graphic>
      </p:graphicFrame>
      <p:sp>
        <p:nvSpPr>
          <p:cNvPr id="18" name="正方形/長方形 17"/>
          <p:cNvSpPr/>
          <p:nvPr/>
        </p:nvSpPr>
        <p:spPr>
          <a:xfrm>
            <a:off x="3512840" y="6503144"/>
            <a:ext cx="6205041" cy="2884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いずれも、前年度における算定回数 （同一建物居住者訪問看護・指導料や当該指導料に係る加算についても含める）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 name="グループ化 4"/>
          <p:cNvGrpSpPr/>
          <p:nvPr/>
        </p:nvGrpSpPr>
        <p:grpSpPr>
          <a:xfrm>
            <a:off x="7603828" y="4221088"/>
            <a:ext cx="2078941" cy="2190327"/>
            <a:chOff x="7603828" y="4221088"/>
            <a:chExt cx="2078941" cy="2190327"/>
          </a:xfrm>
        </p:grpSpPr>
        <p:sp>
          <p:nvSpPr>
            <p:cNvPr id="29" name="円/楕円 45"/>
            <p:cNvSpPr/>
            <p:nvPr/>
          </p:nvSpPr>
          <p:spPr>
            <a:xfrm>
              <a:off x="7603828" y="5772172"/>
              <a:ext cx="1256744" cy="639243"/>
            </a:xfrm>
            <a:prstGeom prst="ellipse">
              <a:avLst/>
            </a:prstGeom>
            <a:solidFill>
              <a:schemeClr val="accent6">
                <a:lumMod val="20000"/>
                <a:lumOff val="80000"/>
              </a:schemeClr>
            </a:solidFill>
            <a:ln w="9525" cap="flat" cmpd="sng" algn="ctr">
              <a:solidFill>
                <a:schemeClr val="accent6">
                  <a:lumMod val="60000"/>
                  <a:lumOff val="40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円/楕円 45"/>
            <p:cNvSpPr/>
            <p:nvPr/>
          </p:nvSpPr>
          <p:spPr>
            <a:xfrm>
              <a:off x="8212500" y="4770864"/>
              <a:ext cx="1400158" cy="681682"/>
            </a:xfrm>
            <a:prstGeom prst="ellipse">
              <a:avLst/>
            </a:prstGeom>
            <a:solidFill>
              <a:srgbClr val="9BBB59">
                <a:lumMod val="60000"/>
                <a:lumOff val="40000"/>
              </a:srgbClr>
            </a:solidFill>
            <a:ln w="9525" cap="flat" cmpd="sng" algn="ctr">
              <a:solidFill>
                <a:srgbClr val="9BBB59"/>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1" name="Picture 6" descr="大病院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57891" y="4221088"/>
              <a:ext cx="1192359" cy="94434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http://3.bp.blogspot.com/-Hk8GT73fNYI/V2ub1Q5oBnI/AAAAAAAA7sg/HTl1cOqftOAjp3hU--jPGpGnRxLIBMwuwCLcB/s800/houmon_shinryou_nocap_nurse.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75194" y="4797071"/>
              <a:ext cx="444559" cy="673573"/>
            </a:xfrm>
            <a:prstGeom prst="rect">
              <a:avLst/>
            </a:prstGeom>
            <a:noFill/>
            <a:extLst>
              <a:ext uri="{909E8E84-426E-40DD-AFC4-6F175D3DCCD1}">
                <a14:hiddenFill xmlns:a14="http://schemas.microsoft.com/office/drawing/2010/main">
                  <a:solidFill>
                    <a:srgbClr val="FFFFFF"/>
                  </a:solidFill>
                </a14:hiddenFill>
              </a:ext>
            </a:extLst>
          </p:spPr>
        </p:pic>
        <p:sp>
          <p:nvSpPr>
            <p:cNvPr id="23" name="正方形/長方形 22"/>
            <p:cNvSpPr/>
            <p:nvPr/>
          </p:nvSpPr>
          <p:spPr>
            <a:xfrm>
              <a:off x="8891766" y="4386911"/>
              <a:ext cx="127716" cy="108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8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28" name="Picture 14" descr="http://1.bp.blogspot.com/-oMgIvKQd3t8/V2vXnEgy8zI/AAAAAAAA73k/e0EfqlNMyAY4pRGZipIM0rZBapAEQ3u4ACLcB/s800/building_house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628845" y="5440446"/>
              <a:ext cx="924193" cy="68191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親の介護をする夫婦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18364" y="5694985"/>
              <a:ext cx="771276" cy="716430"/>
            </a:xfrm>
            <a:prstGeom prst="rect">
              <a:avLst/>
            </a:prstGeom>
            <a:noFill/>
            <a:extLst>
              <a:ext uri="{909E8E84-426E-40DD-AFC4-6F175D3DCCD1}">
                <a14:hiddenFill xmlns:a14="http://schemas.microsoft.com/office/drawing/2010/main">
                  <a:solidFill>
                    <a:srgbClr val="FFFFFF"/>
                  </a:solidFill>
                </a14:hiddenFill>
              </a:ext>
            </a:extLst>
          </p:spPr>
        </p:pic>
        <p:sp>
          <p:nvSpPr>
            <p:cNvPr id="8" name="下矢印 7"/>
            <p:cNvSpPr/>
            <p:nvPr/>
          </p:nvSpPr>
          <p:spPr>
            <a:xfrm rot="1831947">
              <a:off x="8516069" y="5416386"/>
              <a:ext cx="226286" cy="363052"/>
            </a:xfrm>
            <a:prstGeom prst="downArrow">
              <a:avLst/>
            </a:prstGeom>
            <a:solidFill>
              <a:schemeClr val="accent3">
                <a:lumMod val="60000"/>
                <a:lumOff val="40000"/>
              </a:schemeClr>
            </a:solidFill>
            <a:ln>
              <a:solidFill>
                <a:schemeClr val="accent3">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8157065" y="5097631"/>
              <a:ext cx="152570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一定の実績を有する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grpSp>
      <p:sp>
        <p:nvSpPr>
          <p:cNvPr id="20" name="Rectangle 2">
            <a:extLst>
              <a:ext uri="{FF2B5EF4-FFF2-40B4-BE49-F238E27FC236}">
                <a16:creationId xmlns:a16="http://schemas.microsoft.com/office/drawing/2014/main" id="{66480E5E-E7C8-44BA-A68F-0ED77BE1B3EE}"/>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5" name="Rectangle 36">
            <a:extLst>
              <a:ext uri="{FF2B5EF4-FFF2-40B4-BE49-F238E27FC236}">
                <a16:creationId xmlns:a16="http://schemas.microsoft.com/office/drawing/2014/main" id="{2A90A99F-E45F-464D-9851-7DB37469145A}"/>
              </a:ext>
            </a:extLst>
          </p:cNvPr>
          <p:cNvSpPr>
            <a:spLocks noChangeArrowheads="1"/>
          </p:cNvSpPr>
          <p:nvPr/>
        </p:nvSpPr>
        <p:spPr bwMode="auto">
          <a:xfrm>
            <a:off x="159200" y="588941"/>
            <a:ext cx="537730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（４）医療機関における質の高い訪問看護の評価</a:t>
            </a:r>
          </a:p>
        </p:txBody>
      </p:sp>
      <p:sp>
        <p:nvSpPr>
          <p:cNvPr id="19" name="スライド番号プレースホルダー 2">
            <a:extLst>
              <a:ext uri="{FF2B5EF4-FFF2-40B4-BE49-F238E27FC236}">
                <a16:creationId xmlns:a16="http://schemas.microsoft.com/office/drawing/2014/main" id="{DAC58F62-B0FC-4036-8CDE-301A85D2870D}"/>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テキスト ボックス 29">
            <a:extLst>
              <a:ext uri="{FF2B5EF4-FFF2-40B4-BE49-F238E27FC236}">
                <a16:creationId xmlns:a16="http://schemas.microsoft.com/office/drawing/2014/main" id="{69A3366D-CBCE-484A-807F-E769E8069430}"/>
              </a:ext>
            </a:extLst>
          </p:cNvPr>
          <p:cNvSpPr txBox="1"/>
          <p:nvPr/>
        </p:nvSpPr>
        <p:spPr>
          <a:xfrm>
            <a:off x="5742401" y="689132"/>
            <a:ext cx="295501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881-882</a:t>
            </a:r>
          </a:p>
        </p:txBody>
      </p:sp>
    </p:spTree>
    <p:extLst>
      <p:ext uri="{BB962C8B-B14F-4D97-AF65-F5344CB8AC3E}">
        <p14:creationId xmlns:p14="http://schemas.microsoft.com/office/powerpoint/2010/main" val="15713294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63209"/>
            <a:ext cx="9529762" cy="55919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訪問看護管理療養費の人員配置基準について、より手厚い訪問看護の提供体制を推進するとともに、訪問看護ステーションにおける医療従事者の働き方の観点から、看護職員の割合を要件に加え、一部の看護職員については常勤換算による算入を可能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9699" y="2205737"/>
            <a:ext cx="303108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9698" y="2569046"/>
            <a:ext cx="3031081" cy="37620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７人以上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５人以上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４人以上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85297" y="2205736"/>
            <a:ext cx="4612493"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4585296" y="2569045"/>
            <a:ext cx="4612494" cy="37620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７人以上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（うち１人については、非常勤職員を常勤換算することが可能）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５人以上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（うち１人については、非常勤職員を常勤換算することが可能）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機能強化型３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常勤の看護職員　４人以上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看護職員　６割以上</a:t>
            </a:r>
            <a:r>
              <a:rPr kumimoji="1" lang="en-US" altLang="ja-JP" sz="1200" b="0" i="0" u="none"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（看護職員割合の要件について）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において現に機能強化型訪問看護管理療養費１、２又は３を届け出ているものについては、令和３年３月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円/楕円 37"/>
          <p:cNvSpPr/>
          <p:nvPr/>
        </p:nvSpPr>
        <p:spPr>
          <a:xfrm>
            <a:off x="1208584" y="5172112"/>
            <a:ext cx="3188593" cy="1090866"/>
          </a:xfrm>
          <a:prstGeom prst="donut">
            <a:avLst>
              <a:gd name="adj" fmla="val 33731"/>
            </a:avLst>
          </a:prstGeom>
          <a:solidFill>
            <a:srgbClr val="FFFFCC"/>
          </a:solidFill>
          <a:ln>
            <a:solidFill>
              <a:srgbClr val="FFFF00"/>
            </a:solid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9" name="Picture 2" descr="看護師の会議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00235" y="5685662"/>
            <a:ext cx="850024" cy="741646"/>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descr="親の介護をする夫婦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78065" y="5103955"/>
            <a:ext cx="976525" cy="907083"/>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経鼻栄養のイラスト">
            <a:hlinkClick r:id="rId6"/>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b="21509"/>
          <a:stretch/>
        </p:blipFill>
        <p:spPr bwMode="auto">
          <a:xfrm>
            <a:off x="1742037" y="5804469"/>
            <a:ext cx="1083126" cy="549452"/>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 descr="オフィス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979107" y="5165823"/>
            <a:ext cx="505495" cy="55549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4" descr="http://3.bp.blogspot.com/-vilfie6H9L4/VA7l71znPjI/AAAAAAAAmIA/I9c51V1vc0w/s800/business_eigyou_woman.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621360" y="5212606"/>
            <a:ext cx="614801" cy="616023"/>
          </a:xfrm>
          <a:prstGeom prst="rect">
            <a:avLst/>
          </a:prstGeom>
          <a:noFill/>
          <a:extLst>
            <a:ext uri="{909E8E84-426E-40DD-AFC4-6F175D3DCCD1}">
              <a14:hiddenFill xmlns:a14="http://schemas.microsoft.com/office/drawing/2010/main">
                <a:solidFill>
                  <a:srgbClr val="FFFFFF"/>
                </a:solidFill>
              </a14:hiddenFill>
            </a:ext>
          </a:extLst>
        </p:spPr>
      </p:pic>
      <p:pic>
        <p:nvPicPr>
          <p:cNvPr id="58" name="図 57" descr="build34.wmf"/>
          <p:cNvPicPr>
            <a:picLocks noChangeAspect="1"/>
          </p:cNvPicPr>
          <p:nvPr/>
        </p:nvPicPr>
        <p:blipFill>
          <a:blip r:embed="rId11" cstate="print"/>
          <a:srcRect/>
          <a:stretch>
            <a:fillRect/>
          </a:stretch>
        </p:blipFill>
        <p:spPr bwMode="auto">
          <a:xfrm>
            <a:off x="2614207" y="5021292"/>
            <a:ext cx="1054338" cy="504672"/>
          </a:xfrm>
          <a:prstGeom prst="rect">
            <a:avLst/>
          </a:prstGeom>
          <a:noFill/>
          <a:ln w="9525">
            <a:noFill/>
            <a:miter lim="800000"/>
            <a:headEnd/>
            <a:tailEnd/>
          </a:ln>
        </p:spPr>
      </p:pic>
      <p:pic>
        <p:nvPicPr>
          <p:cNvPr id="33" name="Picture 6" descr="http://3.bp.blogspot.com/-qg77VZduUQk/V2ub12BzJmI/AAAAAAAA7sk/6jW0yuZUngkXKin5Yp0HvUrmh8iBIwmlgCLcB/s800/houmon_shinryou_shifuku.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251836" y="5069765"/>
            <a:ext cx="622281" cy="824706"/>
          </a:xfrm>
          <a:prstGeom prst="rect">
            <a:avLst/>
          </a:prstGeom>
          <a:noFill/>
          <a:extLst>
            <a:ext uri="{909E8E84-426E-40DD-AFC4-6F175D3DCCD1}">
              <a14:hiddenFill xmlns:a14="http://schemas.microsoft.com/office/drawing/2010/main">
                <a:solidFill>
                  <a:srgbClr val="FFFFFF"/>
                </a:solidFill>
              </a14:hiddenFill>
            </a:ext>
          </a:extLst>
        </p:spPr>
      </p:pic>
      <p:sp>
        <p:nvSpPr>
          <p:cNvPr id="59" name="正方形/長方形 58"/>
          <p:cNvSpPr/>
          <p:nvPr/>
        </p:nvSpPr>
        <p:spPr>
          <a:xfrm>
            <a:off x="299247" y="6387375"/>
            <a:ext cx="8149809"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看護職員（保健師、助産師、看護師、准看護師）の割合は、看護師等（看護職員、理学療法士、作業療法士、言語聴覚士）に占める看護職員の割合を指す。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8104842" y="6395325"/>
            <a:ext cx="1613039"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（人員配置に係る基準のみ抜粋）</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79EFCC35-2532-498A-8F7F-BF987EF6DF2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3" name="Rectangle 36">
            <a:extLst>
              <a:ext uri="{FF2B5EF4-FFF2-40B4-BE49-F238E27FC236}">
                <a16:creationId xmlns:a16="http://schemas.microsoft.com/office/drawing/2014/main" id="{81B6B750-40E2-4DC0-95FB-60A92AB9AF78}"/>
              </a:ext>
            </a:extLst>
          </p:cNvPr>
          <p:cNvSpPr>
            <a:spLocks noChangeArrowheads="1"/>
          </p:cNvSpPr>
          <p:nvPr/>
        </p:nvSpPr>
        <p:spPr bwMode="auto">
          <a:xfrm>
            <a:off x="191824" y="578046"/>
            <a:ext cx="778551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lvl="0">
              <a:defRPr/>
            </a:pPr>
            <a:r>
              <a:rPr kumimoji="0" lang="ja-JP" altLang="en-US" sz="2000" b="0" i="0" u="none" strike="noStrike" kern="0" cap="none" spc="0" normalizeH="0" baseline="0" noProof="0" dirty="0">
                <a:ln>
                  <a:noFill/>
                </a:ln>
                <a:solidFill>
                  <a:prstClr val="black"/>
                </a:solidFill>
                <a:effectLst/>
                <a:uLnTx/>
                <a:uFillTx/>
                <a:latin typeface="+mn-ea"/>
                <a:cs typeface="+mn-cs"/>
              </a:rPr>
              <a:t>（５）</a:t>
            </a:r>
            <a:r>
              <a:rPr lang="ja-JP" altLang="en-US" sz="2000" dirty="0">
                <a:solidFill>
                  <a:prstClr val="black"/>
                </a:solidFill>
                <a:latin typeface="+mn-ea"/>
              </a:rPr>
              <a:t>機能強化型訪問看護ステーションに係る人員配置要件の見直し①</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右矢印 11">
            <a:extLst>
              <a:ext uri="{FF2B5EF4-FFF2-40B4-BE49-F238E27FC236}">
                <a16:creationId xmlns:a16="http://schemas.microsoft.com/office/drawing/2014/main" id="{EF91C108-3F72-486A-878E-565EA509B98A}"/>
              </a:ext>
            </a:extLst>
          </p:cNvPr>
          <p:cNvSpPr/>
          <p:nvPr/>
        </p:nvSpPr>
        <p:spPr>
          <a:xfrm>
            <a:off x="3993084" y="3124694"/>
            <a:ext cx="404093" cy="147919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A0AAFF51-ABCE-48A1-9DDA-F52EC1A981C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8E44F5FC-303D-4B7E-A54E-5C60D3E2199B}"/>
              </a:ext>
            </a:extLst>
          </p:cNvPr>
          <p:cNvSpPr txBox="1"/>
          <p:nvPr/>
        </p:nvSpPr>
        <p:spPr>
          <a:xfrm>
            <a:off x="7856270" y="676962"/>
            <a:ext cx="185547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1085,</a:t>
            </a:r>
          </a:p>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p1091-1093</a:t>
            </a:r>
          </a:p>
        </p:txBody>
      </p:sp>
    </p:spTree>
    <p:extLst>
      <p:ext uri="{BB962C8B-B14F-4D97-AF65-F5344CB8AC3E}">
        <p14:creationId xmlns:p14="http://schemas.microsoft.com/office/powerpoint/2010/main" val="69334114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5326"/>
            <a:ext cx="9529762" cy="571604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414173" y="964427"/>
            <a:ext cx="4240484" cy="385762"/>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機能強化型訪問看護ステーションの要件等</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6" name="表 25"/>
          <p:cNvGraphicFramePr>
            <a:graphicFrameLocks noGrp="1"/>
          </p:cNvGraphicFramePr>
          <p:nvPr/>
        </p:nvGraphicFramePr>
        <p:xfrm>
          <a:off x="282531" y="1294770"/>
          <a:ext cx="9340938" cy="4952819"/>
        </p:xfrm>
        <a:graphic>
          <a:graphicData uri="http://schemas.openxmlformats.org/drawingml/2006/table">
            <a:tbl>
              <a:tblPr firstRow="1" bandRow="1">
                <a:tableStyleId>{5C22544A-7EE6-4342-B048-85BDC9FD1C3A}</a:tableStyleId>
              </a:tblPr>
              <a:tblGrid>
                <a:gridCol w="1348362">
                  <a:extLst>
                    <a:ext uri="{9D8B030D-6E8A-4147-A177-3AD203B41FA5}">
                      <a16:colId xmlns:a16="http://schemas.microsoft.com/office/drawing/2014/main" val="1511875940"/>
                    </a:ext>
                  </a:extLst>
                </a:gridCol>
                <a:gridCol w="2592288">
                  <a:extLst>
                    <a:ext uri="{9D8B030D-6E8A-4147-A177-3AD203B41FA5}">
                      <a16:colId xmlns:a16="http://schemas.microsoft.com/office/drawing/2014/main" val="1501598494"/>
                    </a:ext>
                  </a:extLst>
                </a:gridCol>
                <a:gridCol w="2592288">
                  <a:extLst>
                    <a:ext uri="{9D8B030D-6E8A-4147-A177-3AD203B41FA5}">
                      <a16:colId xmlns:a16="http://schemas.microsoft.com/office/drawing/2014/main" val="177530450"/>
                    </a:ext>
                  </a:extLst>
                </a:gridCol>
                <a:gridCol w="2808000">
                  <a:extLst>
                    <a:ext uri="{9D8B030D-6E8A-4147-A177-3AD203B41FA5}">
                      <a16:colId xmlns:a16="http://schemas.microsoft.com/office/drawing/2014/main" val="3765767381"/>
                    </a:ext>
                  </a:extLst>
                </a:gridCol>
              </a:tblGrid>
              <a:tr h="324183">
                <a:tc row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機能強化型３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324000">
                <a:tc vMerge="1">
                  <a:txBody>
                    <a:bodyPr/>
                    <a:lstStyle/>
                    <a:p>
                      <a:endParaRPr kumimoji="1" lang="ja-JP" altLang="en-US"/>
                    </a:p>
                  </a:txBody>
                  <a:tcPr/>
                </a:tc>
                <a:tc gridSpan="2">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000" b="1" u="none" dirty="0">
                          <a:solidFill>
                            <a:schemeClr val="tx1"/>
                          </a:solidFill>
                          <a:latin typeface="Meiryo UI" panose="020B0604030504040204" pitchFamily="50" charset="-128"/>
                          <a:ea typeface="Meiryo UI" panose="020B0604030504040204" pitchFamily="50" charset="-128"/>
                        </a:rPr>
                        <a:t>ターミナルケアの実施や、重症児の受入れ等を積極的に行う手厚い体制を評価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endParaRPr kumimoji="1" lang="ja-JP" altLang="en-US" sz="11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000" b="1" u="none" dirty="0">
                          <a:solidFill>
                            <a:schemeClr val="tx1"/>
                          </a:solidFill>
                          <a:latin typeface="Meiryo UI" panose="020B0604030504040204" pitchFamily="50" charset="-128"/>
                          <a:ea typeface="Meiryo UI" panose="020B0604030504040204" pitchFamily="50" charset="-128"/>
                        </a:rPr>
                        <a:t>地域の訪問看護の人材育成等の役割を評価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月の初日の額</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12,530</a:t>
                      </a:r>
                      <a:r>
                        <a:rPr kumimoji="1" lang="ja-JP" altLang="en-US" sz="1100" b="0" u="none" dirty="0">
                          <a:solidFill>
                            <a:schemeClr val="tx1"/>
                          </a:solidFill>
                          <a:latin typeface="Meiryo UI" panose="020B0604030504040204" pitchFamily="50" charset="-128"/>
                          <a:ea typeface="Meiryo UI" panose="020B0604030504040204" pitchFamily="50" charset="-128"/>
                        </a:rPr>
                        <a:t>円</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9,500</a:t>
                      </a:r>
                      <a:r>
                        <a:rPr kumimoji="1" lang="ja-JP" altLang="en-US" sz="1100" b="0" u="none" dirty="0">
                          <a:solidFill>
                            <a:schemeClr val="tx1"/>
                          </a:solidFill>
                          <a:latin typeface="Meiryo UI" panose="020B0604030504040204" pitchFamily="50" charset="-128"/>
                          <a:ea typeface="Meiryo UI" panose="020B0604030504040204" pitchFamily="50" charset="-128"/>
                        </a:rPr>
                        <a:t>円</a:t>
                      </a:r>
                      <a:endParaRPr kumimoji="1" lang="ja-JP" altLang="en-US" sz="11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en-US" altLang="ja-JP" sz="1100" b="0" u="none" dirty="0">
                          <a:solidFill>
                            <a:schemeClr val="tx1"/>
                          </a:solidFill>
                          <a:latin typeface="Meiryo UI" panose="020B0604030504040204" pitchFamily="50" charset="-128"/>
                          <a:ea typeface="Meiryo UI" panose="020B0604030504040204" pitchFamily="50" charset="-128"/>
                        </a:rPr>
                        <a:t>8,470</a:t>
                      </a:r>
                      <a:r>
                        <a:rPr kumimoji="1" lang="ja-JP" altLang="en-US" sz="1100" b="0" u="none" dirty="0">
                          <a:solidFill>
                            <a:schemeClr val="tx1"/>
                          </a:solidFill>
                          <a:latin typeface="Meiryo UI" panose="020B0604030504040204" pitchFamily="50" charset="-128"/>
                          <a:ea typeface="Meiryo UI" panose="020B0604030504040204" pitchFamily="50" charset="-128"/>
                        </a:rPr>
                        <a:t>円</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324183">
                <a:tc>
                  <a:txBody>
                    <a:bodyPr/>
                    <a:lstStyle/>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baseline="0" dirty="0">
                          <a:solidFill>
                            <a:schemeClr val="tx1"/>
                          </a:solidFill>
                          <a:latin typeface="Meiryo UI" panose="020B0604030504040204" pitchFamily="50" charset="-128"/>
                          <a:ea typeface="Meiryo UI" panose="020B0604030504040204" pitchFamily="50" charset="-128"/>
                        </a:rPr>
                        <a:t>看護職員の数・割合</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２</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900" b="0" u="none" dirty="0">
                          <a:solidFill>
                            <a:schemeClr val="tx1"/>
                          </a:solidFill>
                          <a:latin typeface="Meiryo UI" panose="020B0604030504040204" pitchFamily="50" charset="-128"/>
                          <a:ea typeface="Meiryo UI" panose="020B0604030504040204" pitchFamily="50" charset="-128"/>
                        </a:rPr>
                        <a:t>常勤７人以上（</a:t>
                      </a:r>
                      <a:r>
                        <a:rPr kumimoji="1" lang="ja-JP" altLang="en-US" sz="900" b="1" u="sng" dirty="0">
                          <a:solidFill>
                            <a:srgbClr val="0070C0"/>
                          </a:solidFill>
                          <a:latin typeface="Meiryo UI" panose="020B0604030504040204" pitchFamily="50" charset="-128"/>
                          <a:ea typeface="Meiryo UI" panose="020B0604030504040204" pitchFamily="50" charset="-128"/>
                        </a:rPr>
                        <a:t>１人は常勤換算可</a:t>
                      </a:r>
                      <a:r>
                        <a:rPr kumimoji="1" lang="ja-JP" altLang="en-US" sz="900" b="0" u="none" dirty="0">
                          <a:solidFill>
                            <a:schemeClr val="tx1"/>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900" b="0" u="none" dirty="0">
                          <a:solidFill>
                            <a:schemeClr val="tx1"/>
                          </a:solidFill>
                          <a:latin typeface="Meiryo UI" panose="020B0604030504040204" pitchFamily="50" charset="-128"/>
                          <a:ea typeface="Meiryo UI" panose="020B0604030504040204" pitchFamily="50" charset="-128"/>
                        </a:rPr>
                        <a:t>５人以上（</a:t>
                      </a:r>
                      <a:r>
                        <a:rPr kumimoji="1" lang="ja-JP" altLang="en-US" sz="900" b="1" u="sng" dirty="0">
                          <a:solidFill>
                            <a:srgbClr val="0070C0"/>
                          </a:solidFill>
                          <a:latin typeface="Meiryo UI" panose="020B0604030504040204" pitchFamily="50" charset="-128"/>
                          <a:ea typeface="Meiryo UI" panose="020B0604030504040204" pitchFamily="50" charset="-128"/>
                        </a:rPr>
                        <a:t>１人は常勤換算可</a:t>
                      </a:r>
                      <a:r>
                        <a:rPr kumimoji="1" lang="ja-JP" altLang="en-US" sz="900" b="0" u="none" dirty="0">
                          <a:solidFill>
                            <a:schemeClr val="tx1"/>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900" b="0" u="none" dirty="0">
                          <a:solidFill>
                            <a:schemeClr val="tx1"/>
                          </a:solidFill>
                          <a:latin typeface="Meiryo UI" panose="020B0604030504040204" pitchFamily="50" charset="-128"/>
                          <a:ea typeface="Meiryo UI" panose="020B0604030504040204" pitchFamily="50" charset="-128"/>
                        </a:rPr>
                        <a:t>４人以上、</a:t>
                      </a:r>
                      <a:r>
                        <a:rPr kumimoji="1" lang="ja-JP" altLang="en-US" sz="900" b="1" u="sng" dirty="0">
                          <a:solidFill>
                            <a:srgbClr val="0070C0"/>
                          </a:solidFill>
                          <a:latin typeface="Meiryo UI" panose="020B0604030504040204" pitchFamily="50" charset="-128"/>
                          <a:ea typeface="Meiryo UI" panose="020B0604030504040204" pitchFamily="50" charset="-128"/>
                        </a:rPr>
                        <a:t>６割以上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41537444"/>
                  </a:ext>
                </a:extLst>
              </a:tr>
              <a:tr h="360000">
                <a:tc>
                  <a:txBody>
                    <a:bodyPr/>
                    <a:lstStyle/>
                    <a:p>
                      <a:pPr>
                        <a:lnSpc>
                          <a:spcPts val="1100"/>
                        </a:lnSpc>
                      </a:pPr>
                      <a:r>
                        <a:rPr kumimoji="1" lang="en-US" altLang="ja-JP" sz="900" b="0" dirty="0">
                          <a:solidFill>
                            <a:schemeClr val="tx1"/>
                          </a:solidFill>
                          <a:latin typeface="Meiryo UI" panose="020B0604030504040204" pitchFamily="50" charset="-128"/>
                          <a:ea typeface="Meiryo UI" panose="020B0604030504040204" pitchFamily="50" charset="-128"/>
                        </a:rPr>
                        <a:t>24</a:t>
                      </a:r>
                      <a:r>
                        <a:rPr kumimoji="1" lang="ja-JP" altLang="en-US" sz="900" b="0" dirty="0">
                          <a:solidFill>
                            <a:schemeClr val="tx1"/>
                          </a:solidFill>
                          <a:latin typeface="Meiryo UI" panose="020B0604030504040204" pitchFamily="50" charset="-128"/>
                          <a:ea typeface="Meiryo UI" panose="020B0604030504040204" pitchFamily="50" charset="-128"/>
                        </a:rPr>
                        <a:t>時間対応</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gn="ctr">
                        <a:lnSpc>
                          <a:spcPts val="1100"/>
                        </a:lnSpc>
                      </a:pPr>
                      <a:r>
                        <a:rPr kumimoji="1" lang="en-US" altLang="ja-JP" sz="900" b="0" dirty="0">
                          <a:solidFill>
                            <a:schemeClr val="tx1"/>
                          </a:solidFill>
                          <a:latin typeface="Meiryo UI" panose="020B0604030504040204" pitchFamily="50" charset="-128"/>
                          <a:ea typeface="Meiryo UI" panose="020B0604030504040204" pitchFamily="50" charset="-128"/>
                        </a:rPr>
                        <a:t>24</a:t>
                      </a:r>
                      <a:r>
                        <a:rPr kumimoji="1" lang="ja-JP" altLang="en-US" sz="900" b="0" dirty="0">
                          <a:solidFill>
                            <a:schemeClr val="tx1"/>
                          </a:solidFill>
                          <a:latin typeface="Meiryo UI" panose="020B0604030504040204" pitchFamily="50" charset="-128"/>
                          <a:ea typeface="Meiryo UI" panose="020B0604030504040204" pitchFamily="50" charset="-128"/>
                        </a:rPr>
                        <a:t>時間対応体制加算の届出 ＋ 休日、祝日等も含めた計画的な訪問看護の実施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重症度の高い利用者の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受入れ</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別表７の利用者　月</a:t>
                      </a:r>
                      <a:r>
                        <a:rPr kumimoji="1" lang="en-US" altLang="ja-JP" sz="900" b="0" dirty="0">
                          <a:solidFill>
                            <a:schemeClr val="tx1"/>
                          </a:solidFill>
                          <a:latin typeface="Meiryo UI" panose="020B0604030504040204" pitchFamily="50" charset="-128"/>
                          <a:ea typeface="Meiryo UI" panose="020B0604030504040204" pitchFamily="50" charset="-128"/>
                        </a:rPr>
                        <a:t>10</a:t>
                      </a:r>
                      <a:r>
                        <a:rPr kumimoji="1" lang="ja-JP" altLang="en-US" sz="900" b="0" dirty="0">
                          <a:solidFill>
                            <a:schemeClr val="tx1"/>
                          </a:solidFill>
                          <a:latin typeface="Meiryo UI" panose="020B0604030504040204" pitchFamily="50" charset="-128"/>
                          <a:ea typeface="Meiryo UI" panose="020B0604030504040204" pitchFamily="50" charset="-128"/>
                        </a:rPr>
                        <a:t>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別表７の利用者　月</a:t>
                      </a:r>
                      <a:r>
                        <a:rPr kumimoji="1" lang="en-US" altLang="ja-JP" sz="900" b="0" dirty="0">
                          <a:solidFill>
                            <a:schemeClr val="tx1"/>
                          </a:solidFill>
                          <a:latin typeface="Meiryo UI" panose="020B0604030504040204" pitchFamily="50" charset="-128"/>
                          <a:ea typeface="Meiryo UI" panose="020B0604030504040204" pitchFamily="50" charset="-128"/>
                        </a:rPr>
                        <a:t>7</a:t>
                      </a:r>
                      <a:r>
                        <a:rPr kumimoji="1" lang="ja-JP" altLang="en-US" sz="900" b="0" dirty="0">
                          <a:solidFill>
                            <a:schemeClr val="tx1"/>
                          </a:solidFill>
                          <a:latin typeface="Meiryo UI" panose="020B0604030504040204" pitchFamily="50" charset="-128"/>
                          <a:ea typeface="Meiryo UI" panose="020B0604030504040204" pitchFamily="50" charset="-128"/>
                        </a:rPr>
                        <a:t>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別表７・８の利用者、精神科重症患者　</a:t>
                      </a:r>
                      <a:r>
                        <a:rPr kumimoji="1" lang="en-US" altLang="ja-JP" sz="900" b="0" dirty="0">
                          <a:solidFill>
                            <a:schemeClr val="tx1"/>
                          </a:solidFill>
                          <a:latin typeface="Meiryo UI" panose="020B0604030504040204" pitchFamily="50" charset="-128"/>
                          <a:ea typeface="Meiryo UI" panose="020B0604030504040204" pitchFamily="50" charset="-128"/>
                        </a:rPr>
                        <a:t>or</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複数の訪看</a:t>
                      </a:r>
                      <a:r>
                        <a:rPr kumimoji="1" lang="en-US" altLang="ja-JP" sz="900" b="0" baseline="0" dirty="0">
                          <a:solidFill>
                            <a:schemeClr val="tx1"/>
                          </a:solidFill>
                          <a:latin typeface="Meiryo UI" panose="020B0604030504040204" pitchFamily="50" charset="-128"/>
                          <a:ea typeface="Meiryo UI" panose="020B0604030504040204" pitchFamily="50" charset="-128"/>
                        </a:rPr>
                        <a:t>ST</a:t>
                      </a:r>
                      <a:r>
                        <a:rPr kumimoji="1" lang="ja-JP" altLang="en-US" sz="900" b="0" baseline="0" dirty="0">
                          <a:solidFill>
                            <a:schemeClr val="tx1"/>
                          </a:solidFill>
                          <a:latin typeface="Meiryo UI" panose="020B0604030504040204" pitchFamily="50" charset="-128"/>
                          <a:ea typeface="Meiryo UI" panose="020B0604030504040204" pitchFamily="50" charset="-128"/>
                        </a:rPr>
                        <a:t>が共同して訪問する利用者　月</a:t>
                      </a:r>
                      <a:r>
                        <a:rPr kumimoji="1" lang="en-US" altLang="ja-JP" sz="900" b="0" baseline="0" dirty="0">
                          <a:solidFill>
                            <a:schemeClr val="tx1"/>
                          </a:solidFill>
                          <a:latin typeface="Meiryo UI" panose="020B0604030504040204" pitchFamily="50" charset="-128"/>
                          <a:ea typeface="Meiryo UI" panose="020B0604030504040204" pitchFamily="50" charset="-128"/>
                        </a:rPr>
                        <a:t>10</a:t>
                      </a:r>
                      <a:r>
                        <a:rPr kumimoji="1" lang="ja-JP" altLang="en-US" sz="900" b="0" baseline="0" dirty="0">
                          <a:solidFill>
                            <a:schemeClr val="tx1"/>
                          </a:solidFill>
                          <a:latin typeface="Meiryo UI" panose="020B0604030504040204" pitchFamily="50" charset="-128"/>
                          <a:ea typeface="Meiryo UI" panose="020B0604030504040204" pitchFamily="50" charset="-128"/>
                        </a:rPr>
                        <a:t>人</a:t>
                      </a:r>
                      <a:r>
                        <a:rPr kumimoji="1" lang="ja-JP" altLang="en-US" sz="900" b="0" dirty="0">
                          <a:solidFill>
                            <a:schemeClr val="tx1"/>
                          </a:solidFill>
                          <a:latin typeface="Meiryo UI" panose="020B0604030504040204" pitchFamily="50" charset="-128"/>
                          <a:ea typeface="Meiryo UI" panose="020B0604030504040204" pitchFamily="50" charset="-128"/>
                        </a:rPr>
                        <a:t>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ターミナルケアの実施、</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重症児の受入れ</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３</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20</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15</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　重症児　</a:t>
                      </a:r>
                      <a:r>
                        <a:rPr kumimoji="1" lang="ja-JP" altLang="en-US" sz="900" b="0" baseline="0" dirty="0">
                          <a:solidFill>
                            <a:schemeClr val="tx1"/>
                          </a:solidFill>
                          <a:latin typeface="Meiryo UI" panose="020B0604030504040204" pitchFamily="50" charset="-128"/>
                          <a:ea typeface="Meiryo UI" panose="020B0604030504040204" pitchFamily="50" charset="-128"/>
                        </a:rPr>
                        <a:t>常時４人以上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　・重症児　　常時６人以上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15</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・ターミナル　</a:t>
                      </a:r>
                      <a:r>
                        <a:rPr kumimoji="1" lang="ja-JP" altLang="en-US" sz="900" b="1" u="sng" dirty="0">
                          <a:solidFill>
                            <a:srgbClr val="0070C0"/>
                          </a:solidFill>
                          <a:latin typeface="Meiryo UI" panose="020B0604030504040204" pitchFamily="50" charset="-128"/>
                          <a:ea typeface="Meiryo UI" panose="020B0604030504040204" pitchFamily="50" charset="-128"/>
                        </a:rPr>
                        <a:t>前年度</a:t>
                      </a:r>
                      <a:r>
                        <a:rPr kumimoji="1" lang="en-US" altLang="ja-JP" sz="900" b="0" dirty="0">
                          <a:solidFill>
                            <a:schemeClr val="tx1"/>
                          </a:solidFill>
                          <a:latin typeface="Meiryo UI" panose="020B0604030504040204" pitchFamily="50" charset="-128"/>
                          <a:ea typeface="Meiryo UI" panose="020B0604030504040204" pitchFamily="50" charset="-128"/>
                        </a:rPr>
                        <a:t>10</a:t>
                      </a:r>
                      <a:r>
                        <a:rPr kumimoji="1" lang="ja-JP" altLang="en-US" sz="900" b="0" dirty="0">
                          <a:solidFill>
                            <a:schemeClr val="tx1"/>
                          </a:solidFill>
                          <a:latin typeface="Meiryo UI" panose="020B0604030504040204" pitchFamily="50" charset="-128"/>
                          <a:ea typeface="Meiryo UI" panose="020B0604030504040204" pitchFamily="50" charset="-128"/>
                        </a:rPr>
                        <a:t>件以上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　重症児　</a:t>
                      </a:r>
                      <a:r>
                        <a:rPr kumimoji="1" lang="ja-JP" altLang="en-US" sz="900" b="0" baseline="0" dirty="0">
                          <a:solidFill>
                            <a:schemeClr val="tx1"/>
                          </a:solidFill>
                          <a:latin typeface="Meiryo UI" panose="020B0604030504040204" pitchFamily="50" charset="-128"/>
                          <a:ea typeface="Meiryo UI" panose="020B0604030504040204" pitchFamily="50" charset="-128"/>
                        </a:rPr>
                        <a:t>常時３人以上</a:t>
                      </a:r>
                      <a:endParaRPr kumimoji="1" lang="en-US" altLang="ja-JP" sz="9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baseline="0" dirty="0">
                          <a:solidFill>
                            <a:schemeClr val="tx1"/>
                          </a:solidFill>
                          <a:latin typeface="Meiryo UI" panose="020B0604030504040204" pitchFamily="50" charset="-128"/>
                          <a:ea typeface="Meiryo UI" panose="020B0604030504040204" pitchFamily="50" charset="-128"/>
                        </a:rPr>
                        <a:t>　・重症児　　常時５人以上</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693230876"/>
                  </a:ext>
                </a:extLst>
              </a:tr>
              <a:tr h="828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介護・障害サービスの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計画作成</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以下のいずれか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・居宅介護支援事業所を同一敷地内に設置</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　特に医療的な管理が必要な利用者の１割程度について、介護サービス等計画を作成</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・特定相談支援事業所</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or</a:t>
                      </a:r>
                      <a:r>
                        <a:rPr kumimoji="1" lang="en-US" altLang="ja-JP" sz="800" b="0" baseline="0" dirty="0">
                          <a:solidFill>
                            <a:schemeClr val="tx1"/>
                          </a:solidFill>
                          <a:latin typeface="Meiryo UI" panose="020B0604030504040204" pitchFamily="50" charset="-128"/>
                          <a:ea typeface="Meiryo UI" panose="020B0604030504040204" pitchFamily="50" charset="-128"/>
                        </a:rPr>
                        <a:t> </a:t>
                      </a:r>
                      <a:r>
                        <a:rPr kumimoji="1" lang="ja-JP" altLang="en-US" sz="800" b="0" baseline="0" dirty="0">
                          <a:solidFill>
                            <a:schemeClr val="tx1"/>
                          </a:solidFill>
                          <a:latin typeface="Meiryo UI" panose="020B0604030504040204" pitchFamily="50" charset="-128"/>
                          <a:ea typeface="Meiryo UI" panose="020B0604030504040204" pitchFamily="50" charset="-128"/>
                        </a:rPr>
                        <a:t>障害児相談支援事業所を同一敷地内に設置</a:t>
                      </a:r>
                      <a:endParaRPr kumimoji="1" lang="en-US" altLang="ja-JP" sz="800" b="0" baseline="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baseline="0" dirty="0">
                          <a:solidFill>
                            <a:schemeClr val="tx1"/>
                          </a:solidFill>
                          <a:latin typeface="Meiryo UI" panose="020B0604030504040204" pitchFamily="50" charset="-128"/>
                          <a:ea typeface="Meiryo UI" panose="020B0604030504040204" pitchFamily="50" charset="-128"/>
                        </a:rPr>
                        <a:t>　　　　＋　サービス等利用計画 </a:t>
                      </a:r>
                      <a:r>
                        <a:rPr kumimoji="1" lang="en-US" altLang="ja-JP" sz="800" b="0" baseline="0" dirty="0">
                          <a:solidFill>
                            <a:schemeClr val="tx1"/>
                          </a:solidFill>
                          <a:latin typeface="Meiryo UI" panose="020B0604030504040204" pitchFamily="50" charset="-128"/>
                          <a:ea typeface="Meiryo UI" panose="020B0604030504040204" pitchFamily="50" charset="-128"/>
                        </a:rPr>
                        <a:t>or </a:t>
                      </a:r>
                      <a:r>
                        <a:rPr kumimoji="1" lang="ja-JP" altLang="en-US" sz="800" b="0" baseline="0" dirty="0">
                          <a:solidFill>
                            <a:schemeClr val="tx1"/>
                          </a:solidFill>
                          <a:latin typeface="Meiryo UI" panose="020B0604030504040204" pitchFamily="50" charset="-128"/>
                          <a:ea typeface="Meiryo UI" panose="020B0604030504040204" pitchFamily="50" charset="-128"/>
                        </a:rPr>
                        <a:t>障害児支援利用計画の作成が必要な利用者の１割程度について、計画を作成</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pPr>
                        <a:lnSpc>
                          <a:spcPts val="1100"/>
                        </a:lnSpc>
                      </a:pP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extLst>
                  <a:ext uri="{0D108BD9-81ED-4DB2-BD59-A6C34878D82A}">
                    <a16:rowId xmlns:a16="http://schemas.microsoft.com/office/drawing/2014/main" val="569558041"/>
                  </a:ext>
                </a:extLst>
              </a:tr>
              <a:tr h="684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地域における人材育成等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地域住民等に対する情報提供や相談、人材育成のための研修の実施（望ましい）</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以下のいずれも満たす</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・地域の医療機関や訪看</a:t>
                      </a:r>
                      <a:r>
                        <a:rPr kumimoji="1" lang="en-US" altLang="ja-JP" sz="900" b="0" dirty="0">
                          <a:solidFill>
                            <a:schemeClr val="tx1"/>
                          </a:solidFill>
                          <a:latin typeface="Meiryo UI" panose="020B0604030504040204" pitchFamily="50" charset="-128"/>
                          <a:ea typeface="Meiryo UI" panose="020B0604030504040204" pitchFamily="50" charset="-128"/>
                        </a:rPr>
                        <a:t>ST</a:t>
                      </a:r>
                      <a:r>
                        <a:rPr kumimoji="1" lang="ja-JP" altLang="en-US" sz="900" b="0" dirty="0">
                          <a:solidFill>
                            <a:schemeClr val="tx1"/>
                          </a:solidFill>
                          <a:latin typeface="Meiryo UI" panose="020B0604030504040204" pitchFamily="50" charset="-128"/>
                          <a:ea typeface="Meiryo UI" panose="020B0604030504040204" pitchFamily="50" charset="-128"/>
                        </a:rPr>
                        <a:t>を対象とした研修　年２回</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・地域の訪看</a:t>
                      </a:r>
                      <a:r>
                        <a:rPr kumimoji="1" lang="en-US" altLang="ja-JP" sz="900" b="0" dirty="0">
                          <a:solidFill>
                            <a:schemeClr val="tx1"/>
                          </a:solidFill>
                          <a:latin typeface="Meiryo UI" panose="020B0604030504040204" pitchFamily="50" charset="-128"/>
                          <a:ea typeface="Meiryo UI" panose="020B0604030504040204" pitchFamily="50" charset="-128"/>
                        </a:rPr>
                        <a:t>ST</a:t>
                      </a:r>
                      <a:r>
                        <a:rPr kumimoji="1" lang="ja-JP" altLang="en-US" sz="900" b="0" dirty="0">
                          <a:solidFill>
                            <a:schemeClr val="tx1"/>
                          </a:solidFill>
                          <a:latin typeface="Meiryo UI" panose="020B0604030504040204" pitchFamily="50" charset="-128"/>
                          <a:ea typeface="Meiryo UI" panose="020B0604030504040204" pitchFamily="50" charset="-128"/>
                        </a:rPr>
                        <a:t>や住民等への情報提供・相談の実績</a:t>
                      </a:r>
                      <a:endParaRPr kumimoji="1" lang="en-US" altLang="ja-JP" sz="900" b="0" dirty="0">
                        <a:solidFill>
                          <a:schemeClr val="tx1"/>
                        </a:solidFill>
                        <a:latin typeface="Meiryo UI" panose="020B0604030504040204" pitchFamily="50" charset="-128"/>
                        <a:ea typeface="Meiryo UI" panose="020B0604030504040204" pitchFamily="50" charset="-128"/>
                      </a:endParaRPr>
                    </a:p>
                    <a:p>
                      <a:pPr marL="0" marR="0" lvl="0" indent="0" algn="l" defTabSz="99057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・地域の医療機関の看護職員の一定期間の勤務実績</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56773966"/>
                  </a:ext>
                </a:extLst>
              </a:tr>
              <a:tr h="648000">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医療機関との共同</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2">
                  <a:txBody>
                    <a:bodyPr/>
                    <a:lstStyle/>
                    <a:p>
                      <a:pPr>
                        <a:lnSpc>
                          <a:spcPts val="1100"/>
                        </a:lnSpc>
                      </a:pP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BlToTr w="12700" cap="flat" cmpd="sng" algn="ctr">
                      <a:solidFill>
                        <a:schemeClr val="tx1"/>
                      </a:solidFill>
                      <a:prstDash val="solid"/>
                      <a:round/>
                      <a:headEnd type="none" w="med" len="med"/>
                      <a:tailEnd type="none" w="med" len="med"/>
                    </a:lnBlToTr>
                    <a:noFill/>
                  </a:tcPr>
                </a:tc>
                <a:tc hMerge="1">
                  <a:txBody>
                    <a:bodyPr/>
                    <a:lstStyle/>
                    <a:p>
                      <a:endParaRPr kumimoji="1" lang="ja-JP" altLang="en-US"/>
                    </a:p>
                  </a:txBody>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以下のいずれも満たす</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・退院時共同指導の実績</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・併設医療機関以外の医師を主治医とする利用者が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１割以上</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6895327"/>
                  </a:ext>
                </a:extLst>
              </a:tr>
            </a:tbl>
          </a:graphicData>
        </a:graphic>
      </p:graphicFrame>
      <p:sp>
        <p:nvSpPr>
          <p:cNvPr id="27" name="テキスト ボックス 26"/>
          <p:cNvSpPr txBox="1"/>
          <p:nvPr/>
        </p:nvSpPr>
        <p:spPr>
          <a:xfrm>
            <a:off x="391269" y="6262570"/>
            <a:ext cx="883301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機能強化型訪問看護管理療養費を届け出ていない場合は、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7,440</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看護職員（保健師、助産師、看護師、准看護師）の割合は、看護師等（看護職員、理学療法士、作業療法士、言語聴覚士）に占める看護職員の割合。令和３年３月末までの経過措置あり。</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　重症児の受入れ数は、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歳未満の超重症児及び準超重症児の利用者数を合計した数。</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9" name="Picture 2" descr="看護師の会議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28940" y="4926617"/>
            <a:ext cx="720065" cy="628257"/>
          </a:xfrm>
          <a:prstGeom prst="rect">
            <a:avLst/>
          </a:prstGeom>
          <a:noFill/>
          <a:extLst>
            <a:ext uri="{909E8E84-426E-40DD-AFC4-6F175D3DCCD1}">
              <a14:hiddenFill xmlns:a14="http://schemas.microsoft.com/office/drawing/2010/main">
                <a:solidFill>
                  <a:srgbClr val="FFFFFF"/>
                </a:solidFill>
              </a14:hiddenFill>
            </a:ext>
          </a:extLst>
        </p:spPr>
      </p:pic>
      <p:grpSp>
        <p:nvGrpSpPr>
          <p:cNvPr id="32" name="グループ化 31"/>
          <p:cNvGrpSpPr/>
          <p:nvPr/>
        </p:nvGrpSpPr>
        <p:grpSpPr>
          <a:xfrm>
            <a:off x="5888973" y="5638690"/>
            <a:ext cx="765684" cy="557941"/>
            <a:chOff x="6362648" y="3339413"/>
            <a:chExt cx="704471" cy="557941"/>
          </a:xfrm>
        </p:grpSpPr>
        <p:pic>
          <p:nvPicPr>
            <p:cNvPr id="34" name="Picture 6" descr="大病院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62648" y="3339413"/>
              <a:ext cx="704471" cy="557941"/>
            </a:xfrm>
            <a:prstGeom prst="rect">
              <a:avLst/>
            </a:prstGeom>
            <a:noFill/>
            <a:extLst>
              <a:ext uri="{909E8E84-426E-40DD-AFC4-6F175D3DCCD1}">
                <a14:hiddenFill xmlns:a14="http://schemas.microsoft.com/office/drawing/2010/main">
                  <a:solidFill>
                    <a:srgbClr val="FFFFFF"/>
                  </a:solidFill>
                </a14:hiddenFill>
              </a:ext>
            </a:extLst>
          </p:spPr>
        </p:pic>
        <p:sp>
          <p:nvSpPr>
            <p:cNvPr id="35" name="正方形/長方形 34"/>
            <p:cNvSpPr/>
            <p:nvPr/>
          </p:nvSpPr>
          <p:spPr>
            <a:xfrm>
              <a:off x="6683103" y="3435792"/>
              <a:ext cx="64800" cy="648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36" name="Picture 6" descr="女性のお医者さんのイラスト「優しそうな女医さん」">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72151" y="5634524"/>
            <a:ext cx="425065" cy="602788"/>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親の介護をする夫婦のイラスト">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529638" y="3300477"/>
            <a:ext cx="760245" cy="706182"/>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descr="経鼻栄養のイラスト">
            <a:hlinkClick r:id="rId10"/>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b="21509"/>
          <a:stretch/>
        </p:blipFill>
        <p:spPr bwMode="auto">
          <a:xfrm>
            <a:off x="7034550" y="3762094"/>
            <a:ext cx="843996" cy="428145"/>
          </a:xfrm>
          <a:prstGeom prst="rect">
            <a:avLst/>
          </a:prstGeom>
          <a:noFill/>
          <a:extLst>
            <a:ext uri="{909E8E84-426E-40DD-AFC4-6F175D3DCCD1}">
              <a14:hiddenFill xmlns:a14="http://schemas.microsoft.com/office/drawing/2010/main">
                <a:solidFill>
                  <a:srgbClr val="FFFFFF"/>
                </a:solidFill>
              </a14:hiddenFill>
            </a:ext>
          </a:extLst>
        </p:spPr>
      </p:pic>
      <p:pic>
        <p:nvPicPr>
          <p:cNvPr id="43" name="図 42" descr="build34.wmf"/>
          <p:cNvPicPr>
            <a:picLocks noChangeAspect="1"/>
          </p:cNvPicPr>
          <p:nvPr/>
        </p:nvPicPr>
        <p:blipFill>
          <a:blip r:embed="rId12" cstate="print"/>
          <a:srcRect/>
          <a:stretch>
            <a:fillRect/>
          </a:stretch>
        </p:blipFill>
        <p:spPr bwMode="auto">
          <a:xfrm>
            <a:off x="8966449" y="2179094"/>
            <a:ext cx="798638" cy="382278"/>
          </a:xfrm>
          <a:prstGeom prst="rect">
            <a:avLst/>
          </a:prstGeom>
          <a:noFill/>
          <a:ln w="9525">
            <a:noFill/>
            <a:miter lim="800000"/>
            <a:headEnd/>
            <a:tailEnd/>
          </a:ln>
        </p:spPr>
      </p:pic>
      <p:pic>
        <p:nvPicPr>
          <p:cNvPr id="44" name="Picture 6" descr="http://3.bp.blogspot.com/-qg77VZduUQk/V2ub12BzJmI/AAAAAAAA7sk/6jW0yuZUngkXKin5Yp0HvUrmh8iBIwmlgCLcB/s800/houmon_shinryou_shifuku.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708611" y="2182623"/>
            <a:ext cx="515676" cy="68342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descr="オフィスのイラスト">
            <a:hlinkClick r:id="rId14"/>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114341" y="4108067"/>
            <a:ext cx="350827" cy="385525"/>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 descr="http://3.bp.blogspot.com/-vilfie6H9L4/VA7l71znPjI/AAAAAAAAmIA/I9c51V1vc0w/s800/business_eigyou_woman.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750203" y="4109209"/>
            <a:ext cx="539552" cy="540624"/>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4" descr="夜のイラスト">
            <a:hlinkClick r:id="rId17"/>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7606114" y="2631322"/>
            <a:ext cx="272432" cy="252000"/>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16" descr="昼のイラスト">
            <a:hlinkClick r:id="rId19"/>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3382457" y="2632373"/>
            <a:ext cx="271295" cy="250949"/>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
            <a:extLst>
              <a:ext uri="{FF2B5EF4-FFF2-40B4-BE49-F238E27FC236}">
                <a16:creationId xmlns:a16="http://schemas.microsoft.com/office/drawing/2014/main" id="{B46FC80F-2FC4-4271-A5D8-A2CDBD097519}"/>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23" name="Rectangle 36">
            <a:extLst>
              <a:ext uri="{FF2B5EF4-FFF2-40B4-BE49-F238E27FC236}">
                <a16:creationId xmlns:a16="http://schemas.microsoft.com/office/drawing/2014/main" id="{C887B457-5BF2-4CC9-A27D-94465D88FB5F}"/>
              </a:ext>
            </a:extLst>
          </p:cNvPr>
          <p:cNvSpPr>
            <a:spLocks noChangeArrowheads="1"/>
          </p:cNvSpPr>
          <p:nvPr/>
        </p:nvSpPr>
        <p:spPr bwMode="auto">
          <a:xfrm>
            <a:off x="188119" y="586522"/>
            <a:ext cx="7690427"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lvl="0">
              <a:defRPr/>
            </a:pPr>
            <a:r>
              <a:rPr kumimoji="0" lang="ja-JP" altLang="en-US" sz="2000" b="0" i="0" u="none" strike="noStrike" kern="0" cap="none" spc="0" normalizeH="0" baseline="0" noProof="0" dirty="0">
                <a:ln>
                  <a:noFill/>
                </a:ln>
                <a:solidFill>
                  <a:prstClr val="black"/>
                </a:solidFill>
                <a:effectLst/>
                <a:uLnTx/>
                <a:uFillTx/>
                <a:latin typeface="+mn-ea"/>
                <a:cs typeface="+mn-cs"/>
              </a:rPr>
              <a:t>（５）</a:t>
            </a:r>
            <a:r>
              <a:rPr lang="ja-JP" altLang="en-US" sz="2000" dirty="0">
                <a:solidFill>
                  <a:prstClr val="black"/>
                </a:solidFill>
                <a:latin typeface="+mn-ea"/>
              </a:rPr>
              <a:t>機能強化型訪問看護ステーションに係る人員配置要件の見直し②</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スライド番号プレースホルダー 2">
            <a:extLst>
              <a:ext uri="{FF2B5EF4-FFF2-40B4-BE49-F238E27FC236}">
                <a16:creationId xmlns:a16="http://schemas.microsoft.com/office/drawing/2014/main" id="{B8CD3569-15E3-4BF6-85F1-CA4D00D8F12E}"/>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17943507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188119" y="3558411"/>
            <a:ext cx="9529762" cy="325774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医療的ケアが必要な児童等について、訪問看護ステーションから</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学校への情報提供に係る要件を見直すとともに、情報提供先に保育所及び幼稚園を含める。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正方形/長方形 40"/>
          <p:cNvSpPr/>
          <p:nvPr/>
        </p:nvSpPr>
        <p:spPr>
          <a:xfrm>
            <a:off x="4909571" y="4703273"/>
            <a:ext cx="4691629" cy="20486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別に厚生労働大臣が定める疾病等の利用者のうち、</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学校等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保育所等、幼稚園、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小学校、中学校、義務教育学校、中等教育学校の前期課程又は特別支援学校の小学部若しくは中学部）へ</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通園又は通学する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利用者について、訪問看護ステーションが、利用者の同意を得て、当該</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学校等</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からの求めに応じて、必要な情報を提供した場合に、利用者１人つき</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各年度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１回に限り算定。</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また、入園若しくは入学又は転園若しくは転学等により当該学校等に初めて在籍することとなる月については、当該学校等につき月１回に限り、別に算定可能。</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063210"/>
            <a:ext cx="9529762" cy="21923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訪問看護ステーションから自治体への情報提供について、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歳未満の小児の利用者を含める。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429202" y="1561297"/>
            <a:ext cx="406012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29202" y="1924607"/>
            <a:ext cx="4060128" cy="125750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（１）特掲診療料の施設基準等別表第７に掲げる疾病等の者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（２）特掲診療料の施設基準等別表第８に掲げる者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（３）精神障害を有する者又はその家族等</a:t>
            </a:r>
          </a:p>
        </p:txBody>
      </p:sp>
      <p:sp>
        <p:nvSpPr>
          <p:cNvPr id="9" name="正方形/長方形 8"/>
          <p:cNvSpPr/>
          <p:nvPr/>
        </p:nvSpPr>
        <p:spPr>
          <a:xfrm>
            <a:off x="4909571" y="1561296"/>
            <a:ext cx="469351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99247" y="821246"/>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自治体への情報提供の見直し</a:t>
            </a:r>
          </a:p>
        </p:txBody>
      </p:sp>
      <p:sp>
        <p:nvSpPr>
          <p:cNvPr id="12" name="右矢印 11"/>
          <p:cNvSpPr/>
          <p:nvPr/>
        </p:nvSpPr>
        <p:spPr>
          <a:xfrm>
            <a:off x="4543648" y="2219666"/>
            <a:ext cx="311604" cy="66738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909571" y="1924606"/>
            <a:ext cx="4691629" cy="12575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（１）特掲診療料の施設基準等別表第７に掲げる疾病等の者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（２）特掲診療料の施設基準等別表第８に掲げる者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（３）精神障害を有する者又はその家族等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歳未満の小児</a:t>
            </a:r>
          </a:p>
        </p:txBody>
      </p:sp>
      <p:sp>
        <p:nvSpPr>
          <p:cNvPr id="35" name="正方形/長方形 34"/>
          <p:cNvSpPr/>
          <p:nvPr/>
        </p:nvSpPr>
        <p:spPr>
          <a:xfrm>
            <a:off x="429202" y="4339963"/>
            <a:ext cx="406012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6" name="正方形/長方形 35"/>
          <p:cNvSpPr/>
          <p:nvPr/>
        </p:nvSpPr>
        <p:spPr>
          <a:xfrm>
            <a:off x="429202" y="4703273"/>
            <a:ext cx="4060128" cy="20486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訪問看護情報提供療養費２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疾病等の利用者のうち、義務教育諸学校（小学校、中学校、義務教育学校、中等教育学校の前期課程又は特別支援学校の小学部若しくは中学部）への入学時、転学時等により初めて在籍することとなる利用者について、訪問看護ステーションが、利用者の同意を得て、当該義務教育諸学校からの求めに応じて、必要な情報を提供した場合に、利用者１人つき月１回に限り算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4909571" y="4339962"/>
            <a:ext cx="469351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8" name="正方形/長方形 37"/>
          <p:cNvSpPr/>
          <p:nvPr/>
        </p:nvSpPr>
        <p:spPr>
          <a:xfrm>
            <a:off x="299247" y="3316448"/>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学校等への情報提供の見直し</a:t>
            </a:r>
          </a:p>
        </p:txBody>
      </p:sp>
      <p:grpSp>
        <p:nvGrpSpPr>
          <p:cNvPr id="43" name="グループ化 42"/>
          <p:cNvGrpSpPr/>
          <p:nvPr/>
        </p:nvGrpSpPr>
        <p:grpSpPr>
          <a:xfrm>
            <a:off x="6672823" y="3113544"/>
            <a:ext cx="1220440" cy="773693"/>
            <a:chOff x="523724" y="3949822"/>
            <a:chExt cx="1258131" cy="933009"/>
          </a:xfrm>
        </p:grpSpPr>
        <p:sp>
          <p:nvSpPr>
            <p:cNvPr id="44" name="円/楕円 41"/>
            <p:cNvSpPr/>
            <p:nvPr/>
          </p:nvSpPr>
          <p:spPr>
            <a:xfrm>
              <a:off x="523724" y="4254376"/>
              <a:ext cx="1258131" cy="628455"/>
            </a:xfrm>
            <a:prstGeom prst="ellipse">
              <a:avLst/>
            </a:prstGeom>
            <a:solidFill>
              <a:schemeClr val="accent3">
                <a:lumMod val="60000"/>
                <a:lumOff val="40000"/>
              </a:schemeClr>
            </a:solidFill>
            <a:ln w="9525" cap="flat" cmpd="sng" algn="ctr">
              <a:solidFill>
                <a:schemeClr val="accent3">
                  <a:lumMod val="75000"/>
                </a:scheme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45" name="Picture 14" descr="http://1.bp.blogspot.com/-oMgIvKQd3t8/V2vXnEgy8zI/AAAAAAAA73k/e0EfqlNMyAY4pRGZipIM0rZBapAEQ3u4ACLcB/s800/building_house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1221" y="4056284"/>
              <a:ext cx="541754" cy="527422"/>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0" descr="http://2.bp.blogspot.com/-XF-4XNDxO2g/VmFkBRHkXPI/AAAAAAAA1b0/P38LiMdJhgA/s800/stand1_front06_woman.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2828" y="3949822"/>
              <a:ext cx="329408" cy="742969"/>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2" descr="http://3.bp.blogspot.com/-6PbsTK7_BRM/VmFkA9OHslI/AAAAAAAA1bw/d9wvGFac3pg/s800/stand1_front05_man.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86542" y="3953316"/>
              <a:ext cx="329408" cy="742969"/>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6" descr="http://1.bp.blogspot.com/-1VnkvF3Vbn0/VCkbJRkVpwI/AAAAAAAAnCE/HUDl8LC9DnI/s800/kurumaisu_bo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15657" y="4136408"/>
              <a:ext cx="495356" cy="593642"/>
            </a:xfrm>
            <a:prstGeom prst="rect">
              <a:avLst/>
            </a:prstGeom>
            <a:noFill/>
            <a:extLst>
              <a:ext uri="{909E8E84-426E-40DD-AFC4-6F175D3DCCD1}">
                <a14:hiddenFill xmlns:a14="http://schemas.microsoft.com/office/drawing/2010/main">
                  <a:solidFill>
                    <a:srgbClr val="FFFFFF"/>
                  </a:solidFill>
                </a14:hiddenFill>
              </a:ext>
            </a:extLst>
          </p:spPr>
        </p:pic>
      </p:grpSp>
      <p:sp>
        <p:nvSpPr>
          <p:cNvPr id="55" name="円/楕円 32"/>
          <p:cNvSpPr/>
          <p:nvPr/>
        </p:nvSpPr>
        <p:spPr>
          <a:xfrm>
            <a:off x="8555137" y="3417107"/>
            <a:ext cx="1220400" cy="522000"/>
          </a:xfrm>
          <a:prstGeom prst="ellipse">
            <a:avLst/>
          </a:prstGeom>
          <a:solidFill>
            <a:srgbClr val="FFE7FF"/>
          </a:solidFill>
          <a:ln w="12700" cap="flat" cmpd="sng" algn="ctr">
            <a:solidFill>
              <a:srgbClr val="FF7C8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51" name="図 50"/>
          <p:cNvPicPr>
            <a:picLocks noChangeAspect="1"/>
          </p:cNvPicPr>
          <p:nvPr/>
        </p:nvPicPr>
        <p:blipFill>
          <a:blip r:embed="rId6"/>
          <a:stretch>
            <a:fillRect/>
          </a:stretch>
        </p:blipFill>
        <p:spPr>
          <a:xfrm>
            <a:off x="8722805" y="3106417"/>
            <a:ext cx="1003121" cy="573786"/>
          </a:xfrm>
          <a:prstGeom prst="rect">
            <a:avLst/>
          </a:prstGeom>
        </p:spPr>
      </p:pic>
      <p:pic>
        <p:nvPicPr>
          <p:cNvPr id="53" name="図 5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542401" y="3141886"/>
            <a:ext cx="311818" cy="584203"/>
          </a:xfrm>
          <a:prstGeom prst="rect">
            <a:avLst/>
          </a:prstGeom>
        </p:spPr>
      </p:pic>
      <p:sp>
        <p:nvSpPr>
          <p:cNvPr id="56" name="右矢印 55"/>
          <p:cNvSpPr/>
          <p:nvPr/>
        </p:nvSpPr>
        <p:spPr>
          <a:xfrm>
            <a:off x="7804565" y="3413163"/>
            <a:ext cx="834072" cy="271935"/>
          </a:xfrm>
          <a:prstGeom prst="rightArrow">
            <a:avLst/>
          </a:prstGeom>
          <a:solidFill>
            <a:schemeClr val="accent6">
              <a:lumMod val="20000"/>
              <a:lumOff val="8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57" name="Picture 6" descr="http://3.bp.blogspot.com/-qg77VZduUQk/V2ub12BzJmI/AAAAAAAA7sk/6jW0yuZUngkXKin5Yp0HvUrmh8iBIwmlgCLcB/s800/houmon_shinryou_shifuku.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800000" flipV="1">
            <a:off x="7812610" y="3076736"/>
            <a:ext cx="392565" cy="519154"/>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4" descr="書類と封筒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105970" y="3157750"/>
            <a:ext cx="384975" cy="397907"/>
          </a:xfrm>
          <a:prstGeom prst="rect">
            <a:avLst/>
          </a:prstGeom>
          <a:noFill/>
          <a:extLst>
            <a:ext uri="{909E8E84-426E-40DD-AFC4-6F175D3DCCD1}">
              <a14:hiddenFill xmlns:a14="http://schemas.microsoft.com/office/drawing/2010/main">
                <a:solidFill>
                  <a:srgbClr val="FFFFFF"/>
                </a:solidFill>
              </a14:hiddenFill>
            </a:ext>
          </a:extLst>
        </p:spPr>
      </p:pic>
      <p:sp>
        <p:nvSpPr>
          <p:cNvPr id="32" name="右矢印 31"/>
          <p:cNvSpPr/>
          <p:nvPr/>
        </p:nvSpPr>
        <p:spPr>
          <a:xfrm>
            <a:off x="4543648" y="5393926"/>
            <a:ext cx="311604" cy="66738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テキスト ボックス 38"/>
          <p:cNvSpPr txBox="1"/>
          <p:nvPr/>
        </p:nvSpPr>
        <p:spPr>
          <a:xfrm>
            <a:off x="8607323" y="3652822"/>
            <a:ext cx="1174750"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保育所等、幼稚園</a:t>
            </a:r>
          </a:p>
        </p:txBody>
      </p:sp>
      <p:sp>
        <p:nvSpPr>
          <p:cNvPr id="40" name="テキスト ボックス 39"/>
          <p:cNvSpPr txBox="1"/>
          <p:nvPr/>
        </p:nvSpPr>
        <p:spPr>
          <a:xfrm>
            <a:off x="7568102" y="3610599"/>
            <a:ext cx="127414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医療的ケアの実施方法等</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を情報提供</a:t>
            </a:r>
          </a:p>
        </p:txBody>
      </p:sp>
      <p:sp>
        <p:nvSpPr>
          <p:cNvPr id="33" name="Rectangle 2">
            <a:extLst>
              <a:ext uri="{FF2B5EF4-FFF2-40B4-BE49-F238E27FC236}">
                <a16:creationId xmlns:a16="http://schemas.microsoft.com/office/drawing/2014/main" id="{1D470F53-01D4-499B-8B39-3F8213CD7770}"/>
              </a:ext>
            </a:extLst>
          </p:cNvPr>
          <p:cNvSpPr>
            <a:spLocks noChangeArrowheads="1"/>
          </p:cNvSpPr>
          <p:nvPr/>
        </p:nvSpPr>
        <p:spPr bwMode="auto">
          <a:xfrm>
            <a:off x="194414" y="44450"/>
            <a:ext cx="9517327" cy="4303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42" name="Rectangle 36">
            <a:extLst>
              <a:ext uri="{FF2B5EF4-FFF2-40B4-BE49-F238E27FC236}">
                <a16:creationId xmlns:a16="http://schemas.microsoft.com/office/drawing/2014/main" id="{DA85656E-D8B4-4941-B704-53121940B8BB}"/>
              </a:ext>
            </a:extLst>
          </p:cNvPr>
          <p:cNvSpPr>
            <a:spLocks noChangeArrowheads="1"/>
          </p:cNvSpPr>
          <p:nvPr/>
        </p:nvSpPr>
        <p:spPr bwMode="auto">
          <a:xfrm>
            <a:off x="153070" y="476212"/>
            <a:ext cx="569469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（６）小児への訪問看護に係る関係機関の連携強化</a:t>
            </a:r>
          </a:p>
        </p:txBody>
      </p:sp>
      <p:sp>
        <p:nvSpPr>
          <p:cNvPr id="50" name="スライド番号プレースホルダー 2">
            <a:extLst>
              <a:ext uri="{FF2B5EF4-FFF2-40B4-BE49-F238E27FC236}">
                <a16:creationId xmlns:a16="http://schemas.microsoft.com/office/drawing/2014/main" id="{DBC2DD37-DB35-49D4-B248-4861AD6B398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 name="テキスト ボックス 51">
            <a:extLst>
              <a:ext uri="{FF2B5EF4-FFF2-40B4-BE49-F238E27FC236}">
                <a16:creationId xmlns:a16="http://schemas.microsoft.com/office/drawing/2014/main" id="{966CD2B9-1940-46CC-A4C4-6BD8E3A69923}"/>
              </a:ext>
            </a:extLst>
          </p:cNvPr>
          <p:cNvSpPr txBox="1"/>
          <p:nvPr/>
        </p:nvSpPr>
        <p:spPr>
          <a:xfrm>
            <a:off x="4217521" y="969470"/>
            <a:ext cx="11024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1085</a:t>
            </a:r>
          </a:p>
        </p:txBody>
      </p:sp>
      <p:sp>
        <p:nvSpPr>
          <p:cNvPr id="54" name="テキスト ボックス 53">
            <a:extLst>
              <a:ext uri="{FF2B5EF4-FFF2-40B4-BE49-F238E27FC236}">
                <a16:creationId xmlns:a16="http://schemas.microsoft.com/office/drawing/2014/main" id="{F911095E-5B51-4819-AAD1-D024FB102AEC}"/>
              </a:ext>
            </a:extLst>
          </p:cNvPr>
          <p:cNvSpPr txBox="1"/>
          <p:nvPr/>
        </p:nvSpPr>
        <p:spPr>
          <a:xfrm>
            <a:off x="3930552" y="3298195"/>
            <a:ext cx="15377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1071</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1083</a:t>
            </a:r>
          </a:p>
        </p:txBody>
      </p:sp>
    </p:spTree>
    <p:extLst>
      <p:ext uri="{BB962C8B-B14F-4D97-AF65-F5344CB8AC3E}">
        <p14:creationId xmlns:p14="http://schemas.microsoft.com/office/powerpoint/2010/main" val="21776667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FA964C5D-979D-4910-BEE3-22E94A15FB41}"/>
              </a:ext>
            </a:extLst>
          </p:cNvPr>
          <p:cNvSpPr txBox="1"/>
          <p:nvPr/>
        </p:nvSpPr>
        <p:spPr>
          <a:xfrm>
            <a:off x="596516" y="44624"/>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「国民医療を守る議員の会」総会開催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日本医師会から</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年度概算要求要望、予防・健康づくりなどについて説明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6" name="図 5">
            <a:extLst>
              <a:ext uri="{FF2B5EF4-FFF2-40B4-BE49-F238E27FC236}">
                <a16:creationId xmlns:a16="http://schemas.microsoft.com/office/drawing/2014/main" id="{1D2E0285-1CAE-4C1A-9968-E864AEDF12DA}"/>
              </a:ext>
            </a:extLst>
          </p:cNvPr>
          <p:cNvPicPr>
            <a:picLocks noChangeAspect="1"/>
          </p:cNvPicPr>
          <p:nvPr/>
        </p:nvPicPr>
        <p:blipFill>
          <a:blip r:embed="rId2"/>
          <a:stretch>
            <a:fillRect/>
          </a:stretch>
        </p:blipFill>
        <p:spPr>
          <a:xfrm>
            <a:off x="1424608" y="1124744"/>
            <a:ext cx="6004560" cy="2270760"/>
          </a:xfrm>
          <a:prstGeom prst="rect">
            <a:avLst/>
          </a:prstGeom>
        </p:spPr>
      </p:pic>
      <p:sp>
        <p:nvSpPr>
          <p:cNvPr id="7" name="テキスト ボックス 6">
            <a:extLst>
              <a:ext uri="{FF2B5EF4-FFF2-40B4-BE49-F238E27FC236}">
                <a16:creationId xmlns:a16="http://schemas.microsoft.com/office/drawing/2014/main" id="{4FF936D5-707F-4B70-AFCC-1DA88EEDBC2F}"/>
              </a:ext>
            </a:extLst>
          </p:cNvPr>
          <p:cNvSpPr txBox="1"/>
          <p:nvPr/>
        </p:nvSpPr>
        <p:spPr>
          <a:xfrm>
            <a:off x="608745" y="3573016"/>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日本医師会から</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年度概算要求要望、予防・健康づくりなどについて説明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51290493-F6EC-4FB4-9537-E41D8C95C593}"/>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7000"/>
                    </a14:imgEffect>
                    <a14:imgEffect>
                      <a14:brightnessContrast bright="5000" contrast="5000"/>
                    </a14:imgEffect>
                  </a14:imgLayer>
                </a14:imgProps>
              </a:ext>
            </a:extLst>
          </a:blip>
          <a:stretch>
            <a:fillRect/>
          </a:stretch>
        </p:blipFill>
        <p:spPr>
          <a:xfrm>
            <a:off x="1424608" y="4588678"/>
            <a:ext cx="6033467" cy="2188923"/>
          </a:xfrm>
          <a:prstGeom prst="rect">
            <a:avLst/>
          </a:prstGeom>
        </p:spPr>
      </p:pic>
      <p:sp>
        <p:nvSpPr>
          <p:cNvPr id="8" name="スライド番号プレースホルダー 2">
            <a:extLst>
              <a:ext uri="{FF2B5EF4-FFF2-40B4-BE49-F238E27FC236}">
                <a16:creationId xmlns:a16="http://schemas.microsoft.com/office/drawing/2014/main" id="{66AAC190-836B-48A9-8806-4DB305319DE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18367126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8464" y="1029593"/>
            <a:ext cx="9728224" cy="567815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利用者のニーズに合わせた質の高い訪問看護の提供を推進するため、専門性の高い看護師による同行訪問について、人工肛門・人工膀胱の皮膚障害を伴わない合併症を対象に含める。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5895" y="1916833"/>
            <a:ext cx="4114445" cy="251392"/>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5895" y="2232417"/>
            <a:ext cx="4114446" cy="29856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・悪性腫瘍の鎮痛療法若しくは化学療法を行っている利用者、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・真皮を越える褥瘡の状態にある利用者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・人工肛門若しくは人工膀胱周囲の皮膚に</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びらん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等の皮膚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障害が継続又は反復して生じている状態にある利用者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に対して、それらの者の主治医から交付を受けた訪問看護指示書及び訪問看護計画書に基づき、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　　・褥瘡ケア　　・人工肛門ケア及び人工膀胱ケア</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専門の研修を受けた看護師が、他の訪問看護ステーションの看護師若しくは准看護師又は当該利用者の在宅療養を担う保険医療機関の看護師若しくは准看護師と共同して指定訪問看護を行った場合に月に１回を限度として算定。</a:t>
            </a:r>
          </a:p>
        </p:txBody>
      </p:sp>
      <p:sp>
        <p:nvSpPr>
          <p:cNvPr id="9" name="正方形/長方形 8"/>
          <p:cNvSpPr/>
          <p:nvPr/>
        </p:nvSpPr>
        <p:spPr>
          <a:xfrm>
            <a:off x="5345376" y="1916832"/>
            <a:ext cx="4114446" cy="251392"/>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21040" y="3223296"/>
            <a:ext cx="419695" cy="12858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5345376" y="2232417"/>
            <a:ext cx="4114446" cy="29856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）のハについては、</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・悪性腫瘍の鎮痛療法若しくは化学療法を行っている利用者、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・真皮を越える褥瘡の状態にある利用者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・人工肛門若しくは人工膀胱周囲の皮膚に</a:t>
            </a:r>
            <a:r>
              <a:rPr kumimoji="1" lang="ja-JP" altLang="en-US" sz="11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びらん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等の皮膚</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障害が継続又は反復して生じている状態にある利用者</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人工肛門若しくは人工膀胱のその他の合併症を有する利用者</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に対して、それらの者の主治医から交付を受けた訪問看護指示書及び訪問看護計画書に基づき、</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　　・褥瘡ケア　　・人工肛門ケア及び人工膀胱ケア</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専門の研修を受けた看護師が、他の訪問看護ステーションの看護師若しくは准看護師又は当該利用者の在宅療養を担う保険医療機関の看護師若しくは准看護師と共同して指定訪問看護を行った場合に月に１回を限度として算定。</a:t>
            </a:r>
          </a:p>
        </p:txBody>
      </p:sp>
      <p:sp>
        <p:nvSpPr>
          <p:cNvPr id="40" name="正方形/長方形 39"/>
          <p:cNvSpPr/>
          <p:nvPr/>
        </p:nvSpPr>
        <p:spPr>
          <a:xfrm>
            <a:off x="605895" y="5384289"/>
            <a:ext cx="3846994" cy="3857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）のハ、在宅患者訪問看護・指導料３、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同一建物居住者訪問看護・指導料３についても同様</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9" name="図 58"/>
          <p:cNvPicPr>
            <a:picLocks noChangeAspect="1"/>
          </p:cNvPicPr>
          <p:nvPr/>
        </p:nvPicPr>
        <p:blipFill rotWithShape="1">
          <a:blip r:embed="rId2"/>
          <a:srcRect t="25698" r="7978" b="8714"/>
          <a:stretch/>
        </p:blipFill>
        <p:spPr>
          <a:xfrm>
            <a:off x="7667496" y="5336008"/>
            <a:ext cx="1421342" cy="1081737"/>
          </a:xfrm>
          <a:prstGeom prst="rect">
            <a:avLst/>
          </a:prstGeom>
        </p:spPr>
      </p:pic>
      <p:sp>
        <p:nvSpPr>
          <p:cNvPr id="61" name="正方形/長方形 60"/>
          <p:cNvSpPr/>
          <p:nvPr/>
        </p:nvSpPr>
        <p:spPr>
          <a:xfrm>
            <a:off x="5529064" y="5282307"/>
            <a:ext cx="3672409" cy="1296000"/>
          </a:xfrm>
          <a:prstGeom prst="rect">
            <a:avLst/>
          </a:prstGeom>
          <a:ln>
            <a:solidFill>
              <a:schemeClr val="bg1">
                <a:lumMod val="50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ストーマ陥凹の例</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0" name="正方形/長方形 19"/>
          <p:cNvSpPr/>
          <p:nvPr/>
        </p:nvSpPr>
        <p:spPr>
          <a:xfrm>
            <a:off x="5572938" y="5575409"/>
            <a:ext cx="2189589" cy="7848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凸面型装具に固定ベルトを併用</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して、安定した密着を得られるよう調整。</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姿勢の変化により深いくぼみができる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ため、</a:t>
            </a:r>
            <a:r>
              <a:rPr kumimoji="1" lang="ja-JP" altLang="en-US" sz="9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用手形成皮膚保護剤で調整</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し、</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便のもぐり込みを予防した。</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正方形/長方形 59"/>
          <p:cNvSpPr/>
          <p:nvPr/>
        </p:nvSpPr>
        <p:spPr>
          <a:xfrm>
            <a:off x="5470465" y="6352505"/>
            <a:ext cx="288032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消化管ストーマ関連合併症の予防と治療・ケアの手引き</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（日本ストーマ・排泄リハビリテーション学会、日本大腸肛門病学会編</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金原出版</a:t>
            </a: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2018</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9" name="Rectangle 2">
            <a:extLst>
              <a:ext uri="{FF2B5EF4-FFF2-40B4-BE49-F238E27FC236}">
                <a16:creationId xmlns:a16="http://schemas.microsoft.com/office/drawing/2014/main" id="{CBB50A4B-FD01-41A7-B91D-B68323292815}"/>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５．質の高い在宅医療・訪問看護の確保</a:t>
            </a:r>
          </a:p>
        </p:txBody>
      </p:sp>
      <p:sp>
        <p:nvSpPr>
          <p:cNvPr id="16" name="Rectangle 36">
            <a:extLst>
              <a:ext uri="{FF2B5EF4-FFF2-40B4-BE49-F238E27FC236}">
                <a16:creationId xmlns:a16="http://schemas.microsoft.com/office/drawing/2014/main" id="{97A56E15-FC96-47EC-AC51-167726521BEF}"/>
              </a:ext>
            </a:extLst>
          </p:cNvPr>
          <p:cNvSpPr>
            <a:spLocks noChangeArrowheads="1"/>
          </p:cNvSpPr>
          <p:nvPr/>
        </p:nvSpPr>
        <p:spPr bwMode="auto">
          <a:xfrm>
            <a:off x="128464" y="617866"/>
            <a:ext cx="698477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（７）人工肛門・人工膀胱の合併症を有する利用者を対象に追加</a:t>
            </a:r>
          </a:p>
        </p:txBody>
      </p:sp>
      <p:sp>
        <p:nvSpPr>
          <p:cNvPr id="15" name="スライド番号プレースホルダー 2">
            <a:extLst>
              <a:ext uri="{FF2B5EF4-FFF2-40B4-BE49-F238E27FC236}">
                <a16:creationId xmlns:a16="http://schemas.microsoft.com/office/drawing/2014/main" id="{55BF3B8F-1038-467F-8C90-030595B22036}"/>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966CD2B9-1940-46CC-A4C4-6BD8E3A69923}"/>
              </a:ext>
            </a:extLst>
          </p:cNvPr>
          <p:cNvSpPr txBox="1"/>
          <p:nvPr/>
        </p:nvSpPr>
        <p:spPr>
          <a:xfrm>
            <a:off x="7365268" y="767983"/>
            <a:ext cx="172357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1085</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1073-1074</a:t>
            </a:r>
          </a:p>
        </p:txBody>
      </p:sp>
    </p:spTree>
    <p:extLst>
      <p:ext uri="{BB962C8B-B14F-4D97-AF65-F5344CB8AC3E}">
        <p14:creationId xmlns:p14="http://schemas.microsoft.com/office/powerpoint/2010/main" val="178560199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8464" y="1029593"/>
            <a:ext cx="9728224" cy="57815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医療ニーズの高い在宅療養者への質の高い訪問看護の提供を推進するため、訪問看護において用いる可能性のある医療材料を、特定保険医療材料として算定可能な材料に追加する。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20606" y="4008936"/>
            <a:ext cx="9175584" cy="2724358"/>
          </a:xfrm>
          <a:prstGeom prst="rect">
            <a:avLst/>
          </a:prstGeom>
          <a:no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四角形吹き出し 50"/>
          <p:cNvSpPr/>
          <p:nvPr/>
        </p:nvSpPr>
        <p:spPr>
          <a:xfrm>
            <a:off x="5818624" y="4186966"/>
            <a:ext cx="3806323" cy="855007"/>
          </a:xfrm>
          <a:prstGeom prst="wedgeRectCallout">
            <a:avLst>
              <a:gd name="adj1" fmla="val -73723"/>
              <a:gd name="adj2" fmla="val 38214"/>
            </a:avLst>
          </a:prstGeom>
          <a:solidFill>
            <a:sysClr val="window" lastClr="FFFFFF">
              <a:lumMod val="85000"/>
            </a:sysClr>
          </a:solidFill>
          <a:ln w="19050" cap="flat" cmpd="sng" algn="ctr">
            <a:solidFill>
              <a:sysClr val="window" lastClr="FFFFFF"/>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在宅療養における衛生材料及び保険医療材料の費用は、診療報酬上以下のいずれかで評価。</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・衛生材料等が包括されている在宅療養指導管理料等</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・衛生材料等提供加算（訪問看護指示料）</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2" name="四角形吹き出し 51"/>
          <p:cNvSpPr/>
          <p:nvPr/>
        </p:nvSpPr>
        <p:spPr>
          <a:xfrm>
            <a:off x="5815822" y="5086909"/>
            <a:ext cx="3806324" cy="1497430"/>
          </a:xfrm>
          <a:prstGeom prst="wedgeRectCallout">
            <a:avLst>
              <a:gd name="adj1" fmla="val -73178"/>
              <a:gd name="adj2" fmla="val -34025"/>
            </a:avLst>
          </a:prstGeom>
          <a:solidFill>
            <a:sysClr val="window" lastClr="FFFFFF">
              <a:lumMod val="85000"/>
            </a:sysClr>
          </a:solidFill>
          <a:ln w="19050" cap="flat" cmpd="sng" algn="ctr">
            <a:solidFill>
              <a:sysClr val="window" lastClr="FFFFFF"/>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主治医の診療日以外に、主治医の指示に基づき訪問看護師等が薬剤及び特定保険医療材料を用いた処置を実施する場合は、</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①使用する薬剤及び特定保険医療材料は、患者の診療を担う</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保険医療機関が支給</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する。</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②</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支給した保険医療機関は</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、薬剤料及び</a:t>
            </a:r>
            <a:r>
              <a:rPr kumimoji="0" lang="ja-JP" altLang="en-US" sz="10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特定保険医療材料料を算定できる</a:t>
            </a: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③ 薬剤料等を算定した保険医療機関は、訪問看護報告書等に基づき、使用された日を明細書の摘要欄に記載する。</a:t>
            </a:r>
            <a:endParaRPr kumimoji="0" lang="en-US" altLang="ja-JP" sz="1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5" name="正方形/長方形 54"/>
          <p:cNvSpPr/>
          <p:nvPr/>
        </p:nvSpPr>
        <p:spPr>
          <a:xfrm>
            <a:off x="344488" y="1846191"/>
            <a:ext cx="316992" cy="196282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56" name="正方形/長方形 55"/>
          <p:cNvSpPr/>
          <p:nvPr/>
        </p:nvSpPr>
        <p:spPr>
          <a:xfrm>
            <a:off x="720153" y="1846191"/>
            <a:ext cx="3258273" cy="196282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在宅医療において、患者の診療を担う保険医の指示に基づき、当該保険医の診療日以外の日に</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訪問看護ステーション等の看護師等が、当該患者に対し点滴又は処置等を実施した場合</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は、使用した薬剤の費用については第３節薬剤料により、</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特定保険医療材料の費用については第４節特定保険医療材料料により、当該保険医療機関において算定する。</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Ｃ３００ 特定保険医療材料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材料価格を</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円で除して得た点数</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　</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使用した特定保険医療材料の材料価格は、別に厚生労働大臣が定める。</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（右記）</a:t>
            </a:r>
          </a:p>
        </p:txBody>
      </p:sp>
      <p:sp>
        <p:nvSpPr>
          <p:cNvPr id="57" name="正方形/長方形 56"/>
          <p:cNvSpPr/>
          <p:nvPr/>
        </p:nvSpPr>
        <p:spPr>
          <a:xfrm>
            <a:off x="4041938" y="1846191"/>
            <a:ext cx="3385691" cy="196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腹膜透析液交換セット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在宅中心静脈栄養用輸液セット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在宅寝たきり患者処置用気管切開後留置用チューブ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在宅寝たきり患者処置用膀胱留置用ディスポーザブル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カテーテル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在宅寝たきり患者処置用栄養用ディスポーザブル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カテーテル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在宅血液透析用特定保険医療材料（回路を含む）</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携帯型ディスポーザブル注入ポンプ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皮膚欠損用創傷被覆材</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非固着性シリコンガーゼ</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水循環回路セット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73" name="グループ化 72"/>
          <p:cNvGrpSpPr/>
          <p:nvPr/>
        </p:nvGrpSpPr>
        <p:grpSpPr>
          <a:xfrm>
            <a:off x="593289" y="4008936"/>
            <a:ext cx="5190053" cy="2732432"/>
            <a:chOff x="593289" y="4008936"/>
            <a:chExt cx="5190053" cy="2732432"/>
          </a:xfrm>
        </p:grpSpPr>
        <p:cxnSp>
          <p:nvCxnSpPr>
            <p:cNvPr id="22" name="直線矢印コネクタ 21"/>
            <p:cNvCxnSpPr/>
            <p:nvPr/>
          </p:nvCxnSpPr>
          <p:spPr>
            <a:xfrm flipH="1" flipV="1">
              <a:off x="2897858" y="4279181"/>
              <a:ext cx="2223273" cy="1237535"/>
            </a:xfrm>
            <a:prstGeom prst="straightConnector1">
              <a:avLst/>
            </a:prstGeom>
            <a:noFill/>
            <a:ln w="57150" cap="flat" cmpd="sng" algn="ctr">
              <a:solidFill>
                <a:srgbClr val="70AD4C"/>
              </a:solidFill>
              <a:prstDash val="solid"/>
              <a:miter lim="800000"/>
              <a:tailEnd type="triangle"/>
            </a:ln>
            <a:effectLst/>
          </p:spPr>
        </p:cxnSp>
        <p:pic>
          <p:nvPicPr>
            <p:cNvPr id="24" name="Picture 2" descr="マイホームのイラスト"/>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9940" b="93072" l="5750" r="90000"/>
                      </a14:imgEffect>
                    </a14:imgLayer>
                  </a14:imgProps>
                </a:ext>
                <a:ext uri="{28A0092B-C50C-407E-A947-70E740481C1C}">
                  <a14:useLocalDpi xmlns:a14="http://schemas.microsoft.com/office/drawing/2010/main" val="0"/>
                </a:ext>
              </a:extLst>
            </a:blip>
            <a:srcRect/>
            <a:stretch>
              <a:fillRect/>
            </a:stretch>
          </p:blipFill>
          <p:spPr bwMode="auto">
            <a:xfrm>
              <a:off x="2335093" y="4098462"/>
              <a:ext cx="612000" cy="50796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人工呼吸器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67159" y="4008936"/>
              <a:ext cx="662627" cy="555134"/>
            </a:xfrm>
            <a:prstGeom prst="rect">
              <a:avLst/>
            </a:prstGeom>
            <a:noFill/>
            <a:extLst>
              <a:ext uri="{909E8E84-426E-40DD-AFC4-6F175D3DCCD1}">
                <a14:hiddenFill xmlns:a14="http://schemas.microsoft.com/office/drawing/2010/main">
                  <a:solidFill>
                    <a:srgbClr val="FFFFFF"/>
                  </a:solidFill>
                </a14:hiddenFill>
              </a:ext>
            </a:extLst>
          </p:spPr>
        </p:pic>
        <p:sp>
          <p:nvSpPr>
            <p:cNvPr id="27" name="正方形/長方形 26"/>
            <p:cNvSpPr/>
            <p:nvPr/>
          </p:nvSpPr>
          <p:spPr>
            <a:xfrm>
              <a:off x="3958041" y="6180144"/>
              <a:ext cx="1330237"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正方形/長方形 27"/>
            <p:cNvSpPr/>
            <p:nvPr/>
          </p:nvSpPr>
          <p:spPr>
            <a:xfrm>
              <a:off x="1945280" y="4578735"/>
              <a:ext cx="612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正方形/長方形 28"/>
            <p:cNvSpPr/>
            <p:nvPr/>
          </p:nvSpPr>
          <p:spPr>
            <a:xfrm>
              <a:off x="620643" y="6181049"/>
              <a:ext cx="1728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訪問看護ステーション</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30" name="直線矢印コネクタ 29"/>
            <p:cNvCxnSpPr/>
            <p:nvPr/>
          </p:nvCxnSpPr>
          <p:spPr>
            <a:xfrm>
              <a:off x="2448797" y="6376469"/>
              <a:ext cx="1440000" cy="0"/>
            </a:xfrm>
            <a:prstGeom prst="straightConnector1">
              <a:avLst/>
            </a:prstGeom>
            <a:noFill/>
            <a:ln w="38100" cap="flat" cmpd="sng" algn="ctr">
              <a:solidFill>
                <a:srgbClr val="ED7D31"/>
              </a:solidFill>
              <a:prstDash val="sysDot"/>
              <a:miter lim="800000"/>
              <a:tailEnd type="triangle"/>
            </a:ln>
            <a:effectLst/>
          </p:spPr>
        </p:cxnSp>
        <p:cxnSp>
          <p:nvCxnSpPr>
            <p:cNvPr id="31" name="直線矢印コネクタ 30"/>
            <p:cNvCxnSpPr/>
            <p:nvPr/>
          </p:nvCxnSpPr>
          <p:spPr>
            <a:xfrm flipH="1">
              <a:off x="2412939" y="6270487"/>
              <a:ext cx="1440000" cy="0"/>
            </a:xfrm>
            <a:prstGeom prst="straightConnector1">
              <a:avLst/>
            </a:prstGeom>
            <a:noFill/>
            <a:ln w="38100" cap="flat" cmpd="sng" algn="ctr">
              <a:solidFill>
                <a:srgbClr val="0070C0"/>
              </a:solidFill>
              <a:prstDash val="sysDot"/>
              <a:miter lim="800000"/>
              <a:tailEnd type="triangle"/>
            </a:ln>
            <a:effectLst/>
          </p:spPr>
        </p:cxnSp>
        <p:sp>
          <p:nvSpPr>
            <p:cNvPr id="32" name="テキスト ボックス 31"/>
            <p:cNvSpPr txBox="1"/>
            <p:nvPr/>
          </p:nvSpPr>
          <p:spPr>
            <a:xfrm>
              <a:off x="2474789" y="5987978"/>
              <a:ext cx="1368000"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訪問看護指示書</a:t>
              </a:r>
            </a:p>
          </p:txBody>
        </p:sp>
        <p:sp>
          <p:nvSpPr>
            <p:cNvPr id="33" name="テキスト ボックス 32"/>
            <p:cNvSpPr txBox="1"/>
            <p:nvPr/>
          </p:nvSpPr>
          <p:spPr>
            <a:xfrm>
              <a:off x="1993747" y="6372036"/>
              <a:ext cx="2952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訪問看護計画書：必要な衛生材料等の量を記載</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訪問看護報告書：衛生材料等の使用実績を記載</a:t>
              </a:r>
            </a:p>
          </p:txBody>
        </p:sp>
        <p:cxnSp>
          <p:nvCxnSpPr>
            <p:cNvPr id="34" name="直線矢印コネクタ 33"/>
            <p:cNvCxnSpPr/>
            <p:nvPr/>
          </p:nvCxnSpPr>
          <p:spPr>
            <a:xfrm flipH="1" flipV="1">
              <a:off x="2821615" y="4377834"/>
              <a:ext cx="1563229" cy="1669211"/>
            </a:xfrm>
            <a:prstGeom prst="straightConnector1">
              <a:avLst/>
            </a:prstGeom>
            <a:noFill/>
            <a:ln w="57150" cap="flat" cmpd="sng" algn="ctr">
              <a:solidFill>
                <a:srgbClr val="70AD4C"/>
              </a:solidFill>
              <a:prstDash val="solid"/>
              <a:miter lim="800000"/>
              <a:tailEnd type="triangle"/>
            </a:ln>
            <a:effectLst/>
          </p:spPr>
        </p:cxnSp>
        <p:sp>
          <p:nvSpPr>
            <p:cNvPr id="35" name="角丸四角形 34"/>
            <p:cNvSpPr/>
            <p:nvPr/>
          </p:nvSpPr>
          <p:spPr>
            <a:xfrm>
              <a:off x="2792760" y="5258552"/>
              <a:ext cx="2171471" cy="584598"/>
            </a:xfrm>
            <a:prstGeom prst="roundRect">
              <a:avLst/>
            </a:prstGeom>
            <a:solidFill>
              <a:srgbClr val="70AD47">
                <a:lumMod val="20000"/>
                <a:lumOff val="80000"/>
              </a:srgbClr>
            </a:solidFill>
            <a:ln w="28575" cap="flat" cmpd="sng" algn="ctr">
              <a:solidFill>
                <a:srgbClr val="70AD47"/>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使用量の</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・薬剤</a:t>
              </a:r>
              <a:endParaRPr kumimoji="0" lang="en-US" altLang="ja-JP"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・特定保険医療材料</a:t>
              </a:r>
            </a:p>
          </p:txBody>
        </p:sp>
        <p:sp>
          <p:nvSpPr>
            <p:cNvPr id="36" name="角丸四角形 35"/>
            <p:cNvSpPr/>
            <p:nvPr/>
          </p:nvSpPr>
          <p:spPr>
            <a:xfrm>
              <a:off x="2796112" y="4602812"/>
              <a:ext cx="2151325" cy="584598"/>
            </a:xfrm>
            <a:prstGeom prst="roundRect">
              <a:avLst/>
            </a:prstGeom>
            <a:solidFill>
              <a:srgbClr val="70AD47">
                <a:lumMod val="20000"/>
                <a:lumOff val="80000"/>
              </a:srgbClr>
            </a:solidFill>
            <a:ln w="28575" cap="flat" cmpd="sng" algn="ctr">
              <a:solidFill>
                <a:srgbClr val="70AD47"/>
              </a:solidFill>
              <a:prstDash val="solid"/>
              <a:miter lim="800000"/>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必要かつ十分な量の</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・衛生材料</a:t>
              </a:r>
              <a:endParaRPr kumimoji="0" lang="en-US" altLang="ja-JP"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・保険医療材料</a:t>
              </a:r>
            </a:p>
          </p:txBody>
        </p:sp>
        <p:pic>
          <p:nvPicPr>
            <p:cNvPr id="37" name="Picture 2" descr="使い捨て手袋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55975" y="4713793"/>
              <a:ext cx="459837" cy="417302"/>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http://2.bp.blogspot.com/-yoUdx4nHCDg/UZSs-kt6ARI/AAAAAAAATCE/aGnlBjZw8qg/s800/iryou_chusyak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09768" y="4661497"/>
              <a:ext cx="329327" cy="503241"/>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http://3.bp.blogspot.com/-3vuGbkaNrCk/VkxLz-6r1lI/AAAAAAAA0qY/2ygoN5S-rA8/s800/medical_tenteki_pack.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666400" flipV="1">
              <a:off x="4253372" y="5286390"/>
              <a:ext cx="315224" cy="452856"/>
            </a:xfrm>
            <a:prstGeom prst="rect">
              <a:avLst/>
            </a:prstGeom>
            <a:noFill/>
            <a:extLst>
              <a:ext uri="{909E8E84-426E-40DD-AFC4-6F175D3DCCD1}">
                <a14:hiddenFill xmlns:a14="http://schemas.microsoft.com/office/drawing/2010/main">
                  <a:solidFill>
                    <a:srgbClr val="FFFFFF"/>
                  </a:solidFill>
                </a14:hiddenFill>
              </a:ext>
            </a:extLst>
          </p:spPr>
        </p:pic>
        <p:sp>
          <p:nvSpPr>
            <p:cNvPr id="43" name="テキスト ボックス 42"/>
            <p:cNvSpPr txBox="1"/>
            <p:nvPr/>
          </p:nvSpPr>
          <p:spPr>
            <a:xfrm>
              <a:off x="660646" y="4466208"/>
              <a:ext cx="125472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・点滴</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・胃瘻カテーテルの交換</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・褥瘡処置　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4" name="右矢印 43"/>
            <p:cNvSpPr/>
            <p:nvPr/>
          </p:nvSpPr>
          <p:spPr>
            <a:xfrm rot="17542838">
              <a:off x="1120610" y="5326818"/>
              <a:ext cx="1385934" cy="266711"/>
            </a:xfrm>
            <a:prstGeom prst="rightArrow">
              <a:avLst/>
            </a:prstGeom>
            <a:solidFill>
              <a:srgbClr val="ED7D31"/>
            </a:solidFill>
            <a:ln w="28575" cap="flat" cmpd="sng" algn="ctr">
              <a:solidFill>
                <a:srgbClr val="ED7D31"/>
              </a:solidFill>
              <a:prstDash val="solid"/>
              <a:miter lim="800000"/>
              <a:tailEnd type="triangle"/>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角丸四角形 44"/>
            <p:cNvSpPr/>
            <p:nvPr/>
          </p:nvSpPr>
          <p:spPr>
            <a:xfrm>
              <a:off x="1105092" y="5251194"/>
              <a:ext cx="1332000" cy="335832"/>
            </a:xfrm>
            <a:prstGeom prst="roundRect">
              <a:avLst/>
            </a:prstGeom>
            <a:solidFill>
              <a:srgbClr val="ED7D31">
                <a:lumMod val="20000"/>
                <a:lumOff val="80000"/>
              </a:srgbClr>
            </a:solidFill>
            <a:ln w="28575"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a:t>
              </a:r>
              <a:endParaRPr kumimoji="0" lang="en-US" altLang="ja-JP" sz="140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46" name="直線矢印コネクタ 45"/>
            <p:cNvCxnSpPr/>
            <p:nvPr/>
          </p:nvCxnSpPr>
          <p:spPr>
            <a:xfrm flipV="1">
              <a:off x="4888058" y="5821392"/>
              <a:ext cx="216546" cy="256283"/>
            </a:xfrm>
            <a:prstGeom prst="straightConnector1">
              <a:avLst/>
            </a:prstGeom>
            <a:noFill/>
            <a:ln w="28575" cap="flat" cmpd="sng" algn="ctr">
              <a:solidFill>
                <a:srgbClr val="0070C0"/>
              </a:solidFill>
              <a:prstDash val="sysDot"/>
              <a:miter lim="800000"/>
              <a:tailEnd type="triangle"/>
            </a:ln>
            <a:effectLst/>
          </p:spPr>
        </p:cxnSp>
        <p:sp>
          <p:nvSpPr>
            <p:cNvPr id="47" name="正方形/長方形 46"/>
            <p:cNvSpPr/>
            <p:nvPr/>
          </p:nvSpPr>
          <p:spPr>
            <a:xfrm>
              <a:off x="5050373" y="5582812"/>
              <a:ext cx="612000" cy="216000"/>
            </a:xfrm>
            <a:prstGeom prst="rect">
              <a:avLst/>
            </a:prstGeom>
            <a:solidFill>
              <a:srgbClr val="FFC000">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a:t>
              </a:r>
              <a:endParaRPr kumimoji="0" lang="en-US" altLang="ja-JP" sz="10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テキスト ボックス 47"/>
            <p:cNvSpPr txBox="1"/>
            <p:nvPr/>
          </p:nvSpPr>
          <p:spPr>
            <a:xfrm>
              <a:off x="4227874" y="5973361"/>
              <a:ext cx="86173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（いずれか）</a:t>
              </a:r>
            </a:p>
          </p:txBody>
        </p:sp>
        <p:sp>
          <p:nvSpPr>
            <p:cNvPr id="49" name="テキスト ボックス 48"/>
            <p:cNvSpPr txBox="1"/>
            <p:nvPr/>
          </p:nvSpPr>
          <p:spPr>
            <a:xfrm>
              <a:off x="4964231" y="5823529"/>
              <a:ext cx="819111"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費用・指示</a:t>
              </a:r>
              <a:endParaRPr kumimoji="0" lang="en-US" altLang="ja-JP" sz="9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角丸四角形 52"/>
            <p:cNvSpPr/>
            <p:nvPr/>
          </p:nvSpPr>
          <p:spPr>
            <a:xfrm>
              <a:off x="2868924" y="5600240"/>
              <a:ext cx="1442373" cy="233593"/>
            </a:xfrm>
            <a:prstGeom prst="round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 name="グループ化 4"/>
            <p:cNvGrpSpPr/>
            <p:nvPr/>
          </p:nvGrpSpPr>
          <p:grpSpPr>
            <a:xfrm>
              <a:off x="4986171" y="6086130"/>
              <a:ext cx="571940" cy="631262"/>
              <a:chOff x="4866206" y="6256174"/>
              <a:chExt cx="432000" cy="511242"/>
            </a:xfrm>
          </p:grpSpPr>
          <p:pic>
            <p:nvPicPr>
              <p:cNvPr id="25" name="Picture 4" descr="病院・医院の建物イラスト（医療）"/>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866206" y="6256174"/>
                <a:ext cx="432000" cy="511242"/>
              </a:xfrm>
              <a:prstGeom prst="rect">
                <a:avLst/>
              </a:prstGeom>
              <a:noFill/>
              <a:extLst>
                <a:ext uri="{909E8E84-426E-40DD-AFC4-6F175D3DCCD1}">
                  <a14:hiddenFill xmlns:a14="http://schemas.microsoft.com/office/drawing/2010/main">
                    <a:solidFill>
                      <a:srgbClr val="FFFFFF"/>
                    </a:solidFill>
                  </a14:hiddenFill>
                </a:ext>
              </a:extLst>
            </p:spPr>
          </p:pic>
          <p:sp>
            <p:nvSpPr>
              <p:cNvPr id="54" name="正方形/長方形 53"/>
              <p:cNvSpPr/>
              <p:nvPr/>
            </p:nvSpPr>
            <p:spPr>
              <a:xfrm>
                <a:off x="5021109" y="6304609"/>
                <a:ext cx="115555" cy="7608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grpSp>
        <p:pic>
          <p:nvPicPr>
            <p:cNvPr id="58" name="図 57" descr="build34.wmf"/>
            <p:cNvPicPr>
              <a:picLocks noChangeAspect="1"/>
            </p:cNvPicPr>
            <p:nvPr/>
          </p:nvPicPr>
          <p:blipFill>
            <a:blip r:embed="rId9" cstate="print"/>
            <a:srcRect/>
            <a:stretch>
              <a:fillRect/>
            </a:stretch>
          </p:blipFill>
          <p:spPr bwMode="auto">
            <a:xfrm>
              <a:off x="593289" y="5747806"/>
              <a:ext cx="798638" cy="382278"/>
            </a:xfrm>
            <a:prstGeom prst="rect">
              <a:avLst/>
            </a:prstGeom>
            <a:noFill/>
            <a:ln w="9525">
              <a:noFill/>
              <a:miter lim="800000"/>
              <a:headEnd/>
              <a:tailEnd/>
            </a:ln>
          </p:spPr>
        </p:pic>
        <p:pic>
          <p:nvPicPr>
            <p:cNvPr id="63" name="Picture 6" descr="http://3.bp.blogspot.com/-qg77VZduUQk/V2ub12BzJmI/AAAAAAAA7sk/6jW0yuZUngkXKin5Yp0HvUrmh8iBIwmlgCLcB/s800/houmon_shinryou_shifuku.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flipH="1">
              <a:off x="945761" y="4994904"/>
              <a:ext cx="515676" cy="683423"/>
            </a:xfrm>
            <a:prstGeom prst="rect">
              <a:avLst/>
            </a:prstGeom>
            <a:noFill/>
            <a:extLst>
              <a:ext uri="{909E8E84-426E-40DD-AFC4-6F175D3DCCD1}">
                <a14:hiddenFill xmlns:a14="http://schemas.microsoft.com/office/drawing/2010/main">
                  <a:solidFill>
                    <a:srgbClr val="FFFFFF"/>
                  </a:solidFill>
                </a14:hiddenFill>
              </a:ext>
            </a:extLst>
          </p:spPr>
        </p:pic>
        <p:pic>
          <p:nvPicPr>
            <p:cNvPr id="64" name="図 6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1512136">
              <a:off x="4544368" y="5312247"/>
              <a:ext cx="488482" cy="523841"/>
            </a:xfrm>
            <a:prstGeom prst="rect">
              <a:avLst/>
            </a:prstGeom>
          </p:spPr>
        </p:pic>
      </p:grpSp>
      <p:sp>
        <p:nvSpPr>
          <p:cNvPr id="65" name="正方形/長方形 64"/>
          <p:cNvSpPr/>
          <p:nvPr/>
        </p:nvSpPr>
        <p:spPr>
          <a:xfrm>
            <a:off x="2721690" y="3855167"/>
            <a:ext cx="4540053" cy="257898"/>
          </a:xfrm>
          <a:prstGeom prst="rect">
            <a:avLst/>
          </a:prstGeom>
          <a:solidFill>
            <a:srgbClr val="FEEBA4"/>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（参考）訪問看護で使用する特定保険医療材料の取扱い</a:t>
            </a:r>
          </a:p>
        </p:txBody>
      </p:sp>
      <p:sp>
        <p:nvSpPr>
          <p:cNvPr id="68" name="正方形/長方形 67"/>
          <p:cNvSpPr/>
          <p:nvPr/>
        </p:nvSpPr>
        <p:spPr>
          <a:xfrm>
            <a:off x="7355621" y="1844824"/>
            <a:ext cx="2304256" cy="196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011</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膀胱瘻用カテーテル</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交換用胃瘻カテーテル</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胃留値型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バンパー型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ガイドワイヤーあり</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ガイドワイヤーなし</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バルーン型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小腸留置型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バンパー型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一般型</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013</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局所陰圧閉鎖処置用材料</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014</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陰圧創傷治療用カートリッジ</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71" name="直線コネクタ 70"/>
          <p:cNvCxnSpPr/>
          <p:nvPr/>
        </p:nvCxnSpPr>
        <p:spPr>
          <a:xfrm>
            <a:off x="7355621" y="1844824"/>
            <a:ext cx="0" cy="1978812"/>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Rectangle 2">
            <a:extLst>
              <a:ext uri="{FF2B5EF4-FFF2-40B4-BE49-F238E27FC236}">
                <a16:creationId xmlns:a16="http://schemas.microsoft.com/office/drawing/2014/main" id="{7BFD3D0D-ECFE-4B05-93C9-1A9D6FEB318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59" name="Rectangle 36">
            <a:extLst>
              <a:ext uri="{FF2B5EF4-FFF2-40B4-BE49-F238E27FC236}">
                <a16:creationId xmlns:a16="http://schemas.microsoft.com/office/drawing/2014/main" id="{D446D888-4C9D-4B91-9A80-0AF78E318426}"/>
              </a:ext>
            </a:extLst>
          </p:cNvPr>
          <p:cNvSpPr>
            <a:spLocks noChangeArrowheads="1"/>
          </p:cNvSpPr>
          <p:nvPr/>
        </p:nvSpPr>
        <p:spPr bwMode="auto">
          <a:xfrm>
            <a:off x="182429" y="604053"/>
            <a:ext cx="587676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（８）訪問看護における特定保険医療材料の見直し</a:t>
            </a:r>
          </a:p>
        </p:txBody>
      </p:sp>
      <p:sp>
        <p:nvSpPr>
          <p:cNvPr id="60" name="スライド番号プレースホルダー 2">
            <a:extLst>
              <a:ext uri="{FF2B5EF4-FFF2-40B4-BE49-F238E27FC236}">
                <a16:creationId xmlns:a16="http://schemas.microsoft.com/office/drawing/2014/main" id="{D2136A20-4579-46F1-AF13-34BD2D7D27F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1" name="テキスト ボックス 60">
            <a:extLst>
              <a:ext uri="{FF2B5EF4-FFF2-40B4-BE49-F238E27FC236}">
                <a16:creationId xmlns:a16="http://schemas.microsoft.com/office/drawing/2014/main" id="{A50C1891-0B33-427D-A914-611F7C3D4BFA}"/>
              </a:ext>
            </a:extLst>
          </p:cNvPr>
          <p:cNvSpPr txBox="1"/>
          <p:nvPr/>
        </p:nvSpPr>
        <p:spPr>
          <a:xfrm>
            <a:off x="6177136" y="687626"/>
            <a:ext cx="8023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1045</a:t>
            </a:r>
          </a:p>
        </p:txBody>
      </p:sp>
    </p:spTree>
    <p:extLst>
      <p:ext uri="{BB962C8B-B14F-4D97-AF65-F5344CB8AC3E}">
        <p14:creationId xmlns:p14="http://schemas.microsoft.com/office/powerpoint/2010/main" val="134937576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188119" y="1666086"/>
            <a:ext cx="4436269" cy="26849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訪問看護記録書、報告書、明細書への</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GAF</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尺度による評価の記載を要件とする。</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188119" y="4692555"/>
            <a:ext cx="9529762" cy="20658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複数名精神科訪問看護加算について、</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精神科訪問看護指示書への必要性の</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記載方法を見直す。</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精神科特別訪問看護指示書についても同様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488504" y="2797253"/>
            <a:ext cx="3529100" cy="12878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［算定要件］（新規）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精神科訪問看護基本療養費（</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100" u="sng" dirty="0">
                <a:solidFill>
                  <a:prstClr val="black"/>
                </a:solidFill>
                <a:latin typeface="ＭＳ Ｐゴシック" panose="020B0600070205080204" pitchFamily="50" charset="-128"/>
                <a:ea typeface="ＭＳ Ｐゴシック" panose="020B0600070205080204" pitchFamily="50" charset="-128"/>
              </a:rPr>
              <a:t>又は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）を算定する場合には、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訪問看護記録書、訪問看護報告書及び訪問看護療養費明細書に、月の初日の訪問看護時におけるＧＡＦ尺度により判定した値を記載する</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図 24" descr="build34.wmf"/>
          <p:cNvPicPr>
            <a:picLocks noChangeAspect="1"/>
          </p:cNvPicPr>
          <p:nvPr/>
        </p:nvPicPr>
        <p:blipFill>
          <a:blip r:embed="rId2" cstate="print"/>
          <a:srcRect/>
          <a:stretch>
            <a:fillRect/>
          </a:stretch>
        </p:blipFill>
        <p:spPr bwMode="auto">
          <a:xfrm>
            <a:off x="8844962" y="5841055"/>
            <a:ext cx="724745" cy="346908"/>
          </a:xfrm>
          <a:prstGeom prst="rect">
            <a:avLst/>
          </a:prstGeom>
          <a:noFill/>
          <a:ln w="9525">
            <a:noFill/>
            <a:miter lim="800000"/>
            <a:headEnd/>
            <a:tailEnd/>
          </a:ln>
        </p:spPr>
      </p:pic>
      <p:pic>
        <p:nvPicPr>
          <p:cNvPr id="26"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37422" y="5868454"/>
            <a:ext cx="513026" cy="679911"/>
          </a:xfrm>
          <a:prstGeom prst="rect">
            <a:avLst/>
          </a:prstGeom>
          <a:noFill/>
          <a:extLst>
            <a:ext uri="{909E8E84-426E-40DD-AFC4-6F175D3DCCD1}">
              <a14:hiddenFill xmlns:a14="http://schemas.microsoft.com/office/drawing/2010/main">
                <a:solidFill>
                  <a:srgbClr val="FFFFFF"/>
                </a:solidFill>
              </a14:hiddenFill>
            </a:ext>
          </a:extLst>
        </p:spPr>
      </p:pic>
      <p:sp>
        <p:nvSpPr>
          <p:cNvPr id="27" name="下カーブ矢印 26"/>
          <p:cNvSpPr/>
          <p:nvPr/>
        </p:nvSpPr>
        <p:spPr>
          <a:xfrm>
            <a:off x="4624389" y="4969170"/>
            <a:ext cx="4656087" cy="1028615"/>
          </a:xfrm>
          <a:prstGeom prst="curvedDownArrow">
            <a:avLst/>
          </a:prstGeom>
          <a:solidFill>
            <a:schemeClr val="accent3">
              <a:lumMod val="20000"/>
              <a:lumOff val="80000"/>
            </a:schemeClr>
          </a:solidFill>
          <a:ln w="12700">
            <a:solidFill>
              <a:srgbClr val="99CC00"/>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
        <p:nvSpPr>
          <p:cNvPr id="28" name="メモ 27"/>
          <p:cNvSpPr/>
          <p:nvPr/>
        </p:nvSpPr>
        <p:spPr>
          <a:xfrm>
            <a:off x="4996720" y="5127370"/>
            <a:ext cx="3767501" cy="1548067"/>
          </a:xfrm>
          <a:prstGeom prst="foldedCorner">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複数名訪問の必要性　あり・なし</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理由：</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１．暴力行為、著しい迷惑行為、器物破損行為等が認められる者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２．利用者の身体的理由により一人の看護師等による訪問看護が</a:t>
            </a:r>
            <a:endParaRPr kumimoji="1" lang="en-US" altLang="ja-JP"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困難と認められる者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３．利用者及びその家族それぞれへの支援が必要な者</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４．その他（自由記載）</a:t>
            </a:r>
          </a:p>
        </p:txBody>
      </p:sp>
      <p:sp>
        <p:nvSpPr>
          <p:cNvPr id="29" name="テキスト ボックス 28"/>
          <p:cNvSpPr txBox="1"/>
          <p:nvPr/>
        </p:nvSpPr>
        <p:spPr>
          <a:xfrm>
            <a:off x="6117618" y="4822874"/>
            <a:ext cx="1525704" cy="246221"/>
          </a:xfrm>
          <a:prstGeom prst="rect">
            <a:avLst/>
          </a:prstGeom>
          <a:solidFill>
            <a:schemeClr val="accent3">
              <a:lumMod val="20000"/>
              <a:lumOff val="80000"/>
            </a:schemeClr>
          </a:solidFill>
          <a:ln w="19050">
            <a:solidFill>
              <a:schemeClr val="accent3">
                <a:lumMod val="7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精神科訪問看護指示書</a:t>
            </a:r>
          </a:p>
        </p:txBody>
      </p:sp>
      <p:pic>
        <p:nvPicPr>
          <p:cNvPr id="30" name="Picture 6" descr="大病院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09607" y="5611686"/>
            <a:ext cx="898994" cy="712002"/>
          </a:xfrm>
          <a:prstGeom prst="rect">
            <a:avLst/>
          </a:prstGeom>
          <a:noFill/>
          <a:extLst>
            <a:ext uri="{909E8E84-426E-40DD-AFC4-6F175D3DCCD1}">
              <a14:hiddenFill xmlns:a14="http://schemas.microsoft.com/office/drawing/2010/main">
                <a:solidFill>
                  <a:srgbClr val="FFFFFF"/>
                </a:solidFill>
              </a14:hiddenFill>
            </a:ext>
          </a:extLst>
        </p:spPr>
      </p:pic>
      <p:sp>
        <p:nvSpPr>
          <p:cNvPr id="31" name="正方形/長方形 30"/>
          <p:cNvSpPr/>
          <p:nvPr/>
        </p:nvSpPr>
        <p:spPr>
          <a:xfrm>
            <a:off x="4295246" y="5740247"/>
            <a:ext cx="108000" cy="72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600"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2" name="Picture 8" descr="お医者さんのイラスト（全身）">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357751" y="5833110"/>
            <a:ext cx="450850" cy="676275"/>
          </a:xfrm>
          <a:prstGeom prst="rect">
            <a:avLst/>
          </a:prstGeom>
          <a:noFill/>
          <a:extLst>
            <a:ext uri="{909E8E84-426E-40DD-AFC4-6F175D3DCCD1}">
              <a14:hiddenFill xmlns:a14="http://schemas.microsoft.com/office/drawing/2010/main">
                <a:solidFill>
                  <a:srgbClr val="FFFFFF"/>
                </a:solidFill>
              </a14:hiddenFill>
            </a:ext>
          </a:extLst>
        </p:spPr>
      </p:pic>
      <p:sp>
        <p:nvSpPr>
          <p:cNvPr id="34" name="正方形/長方形 33"/>
          <p:cNvSpPr/>
          <p:nvPr/>
        </p:nvSpPr>
        <p:spPr>
          <a:xfrm>
            <a:off x="188119" y="936240"/>
            <a:ext cx="9529762" cy="53185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精神障害を有する者への適切かつ効果的な訪問看護の提供を推進する観点から、利用者の状態把握等を行うことが可能となるよう、精神科訪問看護療養費等について以下の見直しを行う。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920552" y="4087106"/>
            <a:ext cx="3502410" cy="261610"/>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精神科訪問看護・指導料においても記録を要件化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4735516" y="1666086"/>
            <a:ext cx="4982365" cy="26849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精神科訪問看護・指導料について、訪問した職種が分かるよう区分を新設する。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p:cNvSpPr/>
          <p:nvPr/>
        </p:nvSpPr>
        <p:spPr>
          <a:xfrm>
            <a:off x="7321069" y="2840457"/>
            <a:ext cx="2311933" cy="128789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保健師又は看護師</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ハ</a:t>
            </a: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作業療法士による場合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a:t>
            </a: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精神保健福祉士による場合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827490" y="2477146"/>
            <a:ext cx="231231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40" name="正方形/長方形 39"/>
          <p:cNvSpPr/>
          <p:nvPr/>
        </p:nvSpPr>
        <p:spPr>
          <a:xfrm>
            <a:off x="4827355" y="2840457"/>
            <a:ext cx="2311933" cy="12878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精神科訪問看護・指導料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保健師、看護師、作業療法士、精神保健福祉士による場合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1" name="右矢印 40"/>
          <p:cNvSpPr/>
          <p:nvPr/>
        </p:nvSpPr>
        <p:spPr>
          <a:xfrm>
            <a:off x="7079328" y="3236712"/>
            <a:ext cx="265934" cy="408977"/>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95099" y="1442354"/>
            <a:ext cx="3431265"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ＧＡＦ尺度による評価の要件化</a:t>
            </a:r>
          </a:p>
        </p:txBody>
      </p:sp>
      <p:sp>
        <p:nvSpPr>
          <p:cNvPr id="46" name="正方形/長方形 45"/>
          <p:cNvSpPr/>
          <p:nvPr/>
        </p:nvSpPr>
        <p:spPr>
          <a:xfrm>
            <a:off x="4848854" y="1447840"/>
            <a:ext cx="3431265"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訪問職種による区分の見直し</a:t>
            </a:r>
          </a:p>
        </p:txBody>
      </p:sp>
      <p:sp>
        <p:nvSpPr>
          <p:cNvPr id="47" name="正方形/長方形 46"/>
          <p:cNvSpPr/>
          <p:nvPr/>
        </p:nvSpPr>
        <p:spPr>
          <a:xfrm>
            <a:off x="295099" y="4473674"/>
            <a:ext cx="4290227" cy="3492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複数名精神科訪問看護加算の見直し</a:t>
            </a:r>
          </a:p>
        </p:txBody>
      </p:sp>
      <p:sp>
        <p:nvSpPr>
          <p:cNvPr id="48" name="正方形/長方形 47"/>
          <p:cNvSpPr/>
          <p:nvPr/>
        </p:nvSpPr>
        <p:spPr>
          <a:xfrm>
            <a:off x="483615" y="2440427"/>
            <a:ext cx="35316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9" name="正方形/長方形 48"/>
          <p:cNvSpPr/>
          <p:nvPr/>
        </p:nvSpPr>
        <p:spPr>
          <a:xfrm>
            <a:off x="7326342" y="2471577"/>
            <a:ext cx="23112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Rectangle 2">
            <a:extLst>
              <a:ext uri="{FF2B5EF4-FFF2-40B4-BE49-F238E27FC236}">
                <a16:creationId xmlns:a16="http://schemas.microsoft.com/office/drawing/2014/main" id="{5591B4BF-4268-4580-9523-5ED83471F73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42" name="Rectangle 36">
            <a:extLst>
              <a:ext uri="{FF2B5EF4-FFF2-40B4-BE49-F238E27FC236}">
                <a16:creationId xmlns:a16="http://schemas.microsoft.com/office/drawing/2014/main" id="{E1457B5B-6E8F-40AB-8283-570318D3F2D4}"/>
              </a:ext>
            </a:extLst>
          </p:cNvPr>
          <p:cNvSpPr>
            <a:spLocks noChangeArrowheads="1"/>
          </p:cNvSpPr>
          <p:nvPr/>
        </p:nvSpPr>
        <p:spPr bwMode="auto">
          <a:xfrm>
            <a:off x="152301" y="591383"/>
            <a:ext cx="551672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（９）精神障害を有する者への訪問看護の見直し</a:t>
            </a:r>
          </a:p>
        </p:txBody>
      </p:sp>
      <p:sp>
        <p:nvSpPr>
          <p:cNvPr id="33" name="スライド番号プレースホルダー 2">
            <a:extLst>
              <a:ext uri="{FF2B5EF4-FFF2-40B4-BE49-F238E27FC236}">
                <a16:creationId xmlns:a16="http://schemas.microsoft.com/office/drawing/2014/main" id="{DF6BC7D4-631E-437E-A1B5-6D0B3F1B1CA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3" name="テキスト ボックス 42">
            <a:extLst>
              <a:ext uri="{FF2B5EF4-FFF2-40B4-BE49-F238E27FC236}">
                <a16:creationId xmlns:a16="http://schemas.microsoft.com/office/drawing/2014/main" id="{70C0DB86-E939-4A42-AA62-4A7FC305890C}"/>
              </a:ext>
            </a:extLst>
          </p:cNvPr>
          <p:cNvSpPr txBox="1"/>
          <p:nvPr/>
        </p:nvSpPr>
        <p:spPr>
          <a:xfrm>
            <a:off x="4735516" y="4544502"/>
            <a:ext cx="78401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1122</a:t>
            </a:r>
          </a:p>
        </p:txBody>
      </p:sp>
      <p:sp>
        <p:nvSpPr>
          <p:cNvPr id="44" name="テキスト ボックス 43">
            <a:extLst>
              <a:ext uri="{FF2B5EF4-FFF2-40B4-BE49-F238E27FC236}">
                <a16:creationId xmlns:a16="http://schemas.microsoft.com/office/drawing/2014/main" id="{70C0DB86-E939-4A42-AA62-4A7FC305890C}"/>
              </a:ext>
            </a:extLst>
          </p:cNvPr>
          <p:cNvSpPr txBox="1"/>
          <p:nvPr/>
        </p:nvSpPr>
        <p:spPr>
          <a:xfrm>
            <a:off x="8481942" y="1468090"/>
            <a:ext cx="116850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477</a:t>
            </a:r>
          </a:p>
        </p:txBody>
      </p:sp>
      <p:sp>
        <p:nvSpPr>
          <p:cNvPr id="50" name="テキスト ボックス 49">
            <a:extLst>
              <a:ext uri="{FF2B5EF4-FFF2-40B4-BE49-F238E27FC236}">
                <a16:creationId xmlns:a16="http://schemas.microsoft.com/office/drawing/2014/main" id="{70C0DB86-E939-4A42-AA62-4A7FC305890C}"/>
              </a:ext>
            </a:extLst>
          </p:cNvPr>
          <p:cNvSpPr txBox="1"/>
          <p:nvPr/>
        </p:nvSpPr>
        <p:spPr>
          <a:xfrm>
            <a:off x="3732665" y="1425361"/>
            <a:ext cx="116850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501,1090</a:t>
            </a:r>
          </a:p>
        </p:txBody>
      </p:sp>
    </p:spTree>
    <p:extLst>
      <p:ext uri="{BB962C8B-B14F-4D97-AF65-F5344CB8AC3E}">
        <p14:creationId xmlns:p14="http://schemas.microsoft.com/office/powerpoint/2010/main" val="307311569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80728"/>
            <a:ext cx="9529762" cy="58354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住み慣れた地域で療養しながら生活を継続することができるよう、複数の訪問看護ステーションが連携して体制を確保した場合の対象地域を、医療資源の少ない地域にも拡大する。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8664" y="1916833"/>
            <a:ext cx="3986303"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8665" y="2280143"/>
            <a:ext cx="3986303" cy="22572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特別地域に所在する訪問看護ステーションにおいては、２つの訪問看護ステーションが連携することによって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時間対応体制加算に係る体制にあるものとして、地方厚生（支）局長に届け出た訪問看護ステーションの看護職員（准看護師を除く。）が指定訪問看護を受けようとする者に対して、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時間対応体制加算に係る体制にある旨を説明し、その同意を得た場合に、月１回に限り所定額に加算することも可能とする。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41032" y="1916832"/>
            <a:ext cx="39852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96646" y="2740366"/>
            <a:ext cx="311604" cy="966588"/>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5239929" y="2280142"/>
            <a:ext cx="3986303" cy="225725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時間対応体制加算（訪問看護管理療養費）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特別地域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又は医療を提供しているが、医療資源の少ない地域</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に所在する訪問看護ステーションにおいては、２つの訪問看護ステーションが連携することによって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時間対応体制加算に係る体制にあるものとして、地方厚生（支）局長に届け出た訪問看護ステーションの看護職員（准看護師を除く。）が指定訪問看護を受けようとする者に対して、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時間対応体制加算に係る体制にある旨を説明し、その同意を得た場合に、月１回に限り所定額に加算することも可能とする。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367552" y="4890931"/>
          <a:ext cx="9169792" cy="1859280"/>
        </p:xfrm>
        <a:graphic>
          <a:graphicData uri="http://schemas.openxmlformats.org/drawingml/2006/table">
            <a:tbl>
              <a:tblPr firstRow="1" bandRow="1">
                <a:tableStyleId>{7DF18680-E054-41AD-8BC1-D1AEF772440D}</a:tableStyleId>
              </a:tblPr>
              <a:tblGrid>
                <a:gridCol w="4584896">
                  <a:extLst>
                    <a:ext uri="{9D8B030D-6E8A-4147-A177-3AD203B41FA5}">
                      <a16:colId xmlns:a16="http://schemas.microsoft.com/office/drawing/2014/main" val="3339165293"/>
                    </a:ext>
                  </a:extLst>
                </a:gridCol>
                <a:gridCol w="4584896">
                  <a:extLst>
                    <a:ext uri="{9D8B030D-6E8A-4147-A177-3AD203B41FA5}">
                      <a16:colId xmlns:a16="http://schemas.microsoft.com/office/drawing/2014/main" val="3831127477"/>
                    </a:ext>
                  </a:extLst>
                </a:gridCol>
              </a:tblGrid>
              <a:tr h="180000">
                <a:tc>
                  <a:txBody>
                    <a:bodyPr/>
                    <a:lstStyle/>
                    <a:p>
                      <a:pPr algn="ctr"/>
                      <a:r>
                        <a:rPr kumimoji="1" lang="ja-JP" altLang="en-US" sz="1100" dirty="0">
                          <a:latin typeface="Meiryo UI" panose="020B0604030504040204" pitchFamily="50" charset="-128"/>
                          <a:ea typeface="Meiryo UI" panose="020B0604030504040204" pitchFamily="50" charset="-128"/>
                        </a:rPr>
                        <a:t>特別地域</a:t>
                      </a:r>
                    </a:p>
                  </a:txBody>
                  <a:tcPr anchor="ctr"/>
                </a:tc>
                <a:tc>
                  <a:txBody>
                    <a:bodyPr/>
                    <a:lstStyle/>
                    <a:p>
                      <a:pPr algn="ctr"/>
                      <a:r>
                        <a:rPr kumimoji="1" lang="ja-JP" altLang="en-US" sz="1100" dirty="0">
                          <a:latin typeface="Meiryo UI" panose="020B0604030504040204" pitchFamily="50" charset="-128"/>
                          <a:ea typeface="Meiryo UI" panose="020B0604030504040204" pitchFamily="50" charset="-128"/>
                        </a:rPr>
                        <a:t>医療資源の少ない地域</a:t>
                      </a:r>
                    </a:p>
                  </a:txBody>
                  <a:tcPr anchor="ctr"/>
                </a:tc>
                <a:extLst>
                  <a:ext uri="{0D108BD9-81ED-4DB2-BD59-A6C34878D82A}">
                    <a16:rowId xmlns:a16="http://schemas.microsoft.com/office/drawing/2014/main" val="3301376700"/>
                  </a:ext>
                </a:extLst>
              </a:tr>
              <a:tr h="180000">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tc>
                  <a:txBody>
                    <a:bodyPr/>
                    <a:lstStyle/>
                    <a:p>
                      <a:r>
                        <a:rPr kumimoji="1" lang="en-US" altLang="ja-JP" sz="900" b="1" u="sng" dirty="0">
                          <a:solidFill>
                            <a:srgbClr val="0070C0"/>
                          </a:solidFill>
                          <a:latin typeface="Meiryo UI" panose="020B0604030504040204" pitchFamily="50" charset="-128"/>
                          <a:ea typeface="Meiryo UI" panose="020B0604030504040204" pitchFamily="50" charset="-128"/>
                        </a:rPr>
                        <a:t>41</a:t>
                      </a:r>
                      <a:r>
                        <a:rPr kumimoji="1" lang="ja-JP" altLang="en-US" sz="900" b="1" u="sng" dirty="0">
                          <a:solidFill>
                            <a:srgbClr val="0070C0"/>
                          </a:solidFill>
                          <a:latin typeface="Meiryo UI" panose="020B0604030504040204" pitchFamily="50" charset="-128"/>
                          <a:ea typeface="Meiryo UI" panose="020B0604030504040204" pitchFamily="50" charset="-128"/>
                        </a:rPr>
                        <a:t>の二次医療圏</a:t>
                      </a:r>
                    </a:p>
                  </a:txBody>
                  <a:tcPr/>
                </a:tc>
                <a:extLst>
                  <a:ext uri="{0D108BD9-81ED-4DB2-BD59-A6C34878D82A}">
                    <a16:rowId xmlns:a16="http://schemas.microsoft.com/office/drawing/2014/main" val="1435883793"/>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離島振興法第２条第１項の規定により離島振興対策実施地域として指定された離島の地域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離島振興法第２条第１項の規定により離島振興対策実施地域として指定された離島の地域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408842705"/>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奄美群島振興開発特別措置法第１条に規定する奄美群島の地域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奄美群島振興開発特別措置法第１条に規定する奄美群島の地域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906283270"/>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山村振興法第７条第１項の規定により振興山村と指定された山村の地域</a:t>
                      </a:r>
                    </a:p>
                  </a:txBody>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extLst>
                  <a:ext uri="{0D108BD9-81ED-4DB2-BD59-A6C34878D82A}">
                    <a16:rowId xmlns:a16="http://schemas.microsoft.com/office/drawing/2014/main" val="3139395814"/>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小笠原諸島振興開発特別措置法第４条第１項に規定する小笠原諸島の地域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小笠原諸島振興開発特別措置法第４条第１項に規定する小笠原諸島の地域</a:t>
                      </a:r>
                      <a:endParaRPr lang="en-US" altLang="ja-JP" sz="90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772399503"/>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沖縄振興特別措置法第３条第三号に規定する離島の地域に該当する地域</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沖縄振興特別措置法第３条第三号に規定する離島の地域に該当する地域</a:t>
                      </a:r>
                    </a:p>
                  </a:txBody>
                  <a:tcPr/>
                </a:tc>
                <a:extLst>
                  <a:ext uri="{0D108BD9-81ED-4DB2-BD59-A6C34878D82A}">
                    <a16:rowId xmlns:a16="http://schemas.microsoft.com/office/drawing/2014/main" val="2072288378"/>
                  </a:ext>
                </a:extLst>
              </a:tr>
              <a:tr h="18000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900" dirty="0">
                          <a:latin typeface="Meiryo UI" panose="020B0604030504040204" pitchFamily="50" charset="-128"/>
                          <a:ea typeface="Meiryo UI" panose="020B0604030504040204" pitchFamily="50" charset="-128"/>
                        </a:rPr>
                        <a:t>過疎地域自立促進特別措置法第２条第</a:t>
                      </a:r>
                      <a:r>
                        <a:rPr lang="en-US" altLang="ja-JP" sz="900" dirty="0">
                          <a:latin typeface="Meiryo UI" panose="020B0604030504040204" pitchFamily="50" charset="-128"/>
                          <a:ea typeface="Meiryo UI" panose="020B0604030504040204" pitchFamily="50" charset="-128"/>
                        </a:rPr>
                        <a:t>1</a:t>
                      </a:r>
                      <a:r>
                        <a:rPr lang="ja-JP" altLang="en-US" sz="900" dirty="0">
                          <a:latin typeface="Meiryo UI" panose="020B0604030504040204" pitchFamily="50" charset="-128"/>
                          <a:ea typeface="Meiryo UI" panose="020B0604030504040204" pitchFamily="50" charset="-128"/>
                        </a:rPr>
                        <a:t>項に規定する過疎地域</a:t>
                      </a:r>
                    </a:p>
                  </a:txBody>
                  <a:tcPr/>
                </a:tc>
                <a:tc>
                  <a:txBody>
                    <a:bodyPr/>
                    <a:lstStyle/>
                    <a:p>
                      <a:endParaRPr kumimoji="1" lang="ja-JP" altLang="en-US" sz="900" dirty="0">
                        <a:latin typeface="Meiryo UI" panose="020B0604030504040204" pitchFamily="50" charset="-128"/>
                        <a:ea typeface="Meiryo UI" panose="020B0604030504040204" pitchFamily="50" charset="-128"/>
                      </a:endParaRPr>
                    </a:p>
                  </a:txBody>
                  <a:tcPr>
                    <a:lnBlToTr w="3175" cap="flat" cmpd="sng" algn="ctr">
                      <a:solidFill>
                        <a:schemeClr val="bg1">
                          <a:lumMod val="65000"/>
                        </a:schemeClr>
                      </a:solidFill>
                      <a:prstDash val="solid"/>
                      <a:round/>
                      <a:headEnd type="none" w="med" len="med"/>
                      <a:tailEnd type="none" w="med" len="med"/>
                    </a:lnBlToTr>
                  </a:tcPr>
                </a:tc>
                <a:extLst>
                  <a:ext uri="{0D108BD9-81ED-4DB2-BD59-A6C34878D82A}">
                    <a16:rowId xmlns:a16="http://schemas.microsoft.com/office/drawing/2014/main" val="3614143757"/>
                  </a:ext>
                </a:extLst>
              </a:tr>
            </a:tbl>
          </a:graphicData>
        </a:graphic>
      </p:graphicFrame>
      <p:sp>
        <p:nvSpPr>
          <p:cNvPr id="24" name="正方形/長方形 23"/>
          <p:cNvSpPr/>
          <p:nvPr/>
        </p:nvSpPr>
        <p:spPr>
          <a:xfrm>
            <a:off x="228745" y="4633033"/>
            <a:ext cx="4031510" cy="257898"/>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（参考）特別地域／医療資源の少ない地域に含まれる地域</a:t>
            </a:r>
          </a:p>
        </p:txBody>
      </p:sp>
      <p:pic>
        <p:nvPicPr>
          <p:cNvPr id="26" name="Picture 2" descr="http://3.bp.blogspot.com/-HZPYISFISSc/VozfrgRZiCI/AAAAAAAA2oA/gl_31sySrGs/s800/telephone_koki.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269307" y="4382663"/>
            <a:ext cx="437856" cy="437856"/>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descr="http://4.bp.blogspot.com/-bpRAktDRy3Y/WGnPYN1nibI/AAAAAAABA5c/4UKn82O-hx0npPoYWVqcFXlUALmmLCmhACLcB/s800/mountain_yam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855224" y="4263726"/>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4.bp.blogspot.com/-bpRAktDRy3Y/WGnPYN1nibI/AAAAAAABA5c/4UKn82O-hx0npPoYWVqcFXlUALmmLCmhACLcB/s800/mountain_yama.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055386" y="4397684"/>
            <a:ext cx="456841" cy="318065"/>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56971" y="4371372"/>
            <a:ext cx="526673" cy="697998"/>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2">
            <a:extLst>
              <a:ext uri="{FF2B5EF4-FFF2-40B4-BE49-F238E27FC236}">
                <a16:creationId xmlns:a16="http://schemas.microsoft.com/office/drawing/2014/main" id="{FB3861C0-F0FF-4982-B5C3-75DF7EA1E073}"/>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3977E940-98C1-4ECE-9B0A-FA0E0AF500EB}"/>
              </a:ext>
            </a:extLst>
          </p:cNvPr>
          <p:cNvSpPr>
            <a:spLocks noChangeArrowheads="1"/>
          </p:cNvSpPr>
          <p:nvPr/>
        </p:nvSpPr>
        <p:spPr bwMode="auto">
          <a:xfrm>
            <a:off x="188119" y="576628"/>
            <a:ext cx="609278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（１０）医療資源の少ない地域における訪問看護の充実</a:t>
            </a:r>
          </a:p>
        </p:txBody>
      </p:sp>
      <p:sp>
        <p:nvSpPr>
          <p:cNvPr id="16" name="スライド番号プレースホルダー 2">
            <a:extLst>
              <a:ext uri="{FF2B5EF4-FFF2-40B4-BE49-F238E27FC236}">
                <a16:creationId xmlns:a16="http://schemas.microsoft.com/office/drawing/2014/main" id="{579FE65D-1B25-4116-B86F-0FC432CE827F}"/>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a:extLst>
              <a:ext uri="{FF2B5EF4-FFF2-40B4-BE49-F238E27FC236}">
                <a16:creationId xmlns:a16="http://schemas.microsoft.com/office/drawing/2014/main" id="{A55D8CAF-3713-40CA-A744-C8DACC2F6892}"/>
              </a:ext>
            </a:extLst>
          </p:cNvPr>
          <p:cNvSpPr txBox="1"/>
          <p:nvPr/>
        </p:nvSpPr>
        <p:spPr>
          <a:xfrm>
            <a:off x="6537176" y="653175"/>
            <a:ext cx="1512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1070</a:t>
            </a: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1080</a:t>
            </a:r>
          </a:p>
        </p:txBody>
      </p:sp>
    </p:spTree>
    <p:extLst>
      <p:ext uri="{BB962C8B-B14F-4D97-AF65-F5344CB8AC3E}">
        <p14:creationId xmlns:p14="http://schemas.microsoft.com/office/powerpoint/2010/main" val="27723717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67613" y="910622"/>
            <a:ext cx="9757089" cy="54000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効率的な訪問が可能な同一建物居住者に対し、同一日に複数回の訪問看護、複数名による訪問看護を行う場合の加算について、評価体系を見直す。</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4455" y="1574906"/>
            <a:ext cx="4824000" cy="260575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128226" y="1414276"/>
            <a:ext cx="2880000"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難病等複数回訪問加算等の見直し</a:t>
            </a:r>
          </a:p>
        </p:txBody>
      </p:sp>
      <p:sp>
        <p:nvSpPr>
          <p:cNvPr id="12" name="正方形/長方形 11"/>
          <p:cNvSpPr/>
          <p:nvPr/>
        </p:nvSpPr>
        <p:spPr>
          <a:xfrm>
            <a:off x="128361" y="1790929"/>
            <a:ext cx="2252346" cy="21527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128226" y="2054099"/>
            <a:ext cx="2251973" cy="178405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576736" y="1787983"/>
            <a:ext cx="2253600" cy="21527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0" name="正方形/長方形 19"/>
          <p:cNvSpPr/>
          <p:nvPr/>
        </p:nvSpPr>
        <p:spPr>
          <a:xfrm>
            <a:off x="5020552" y="1576736"/>
            <a:ext cx="4824000" cy="518552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5097016" y="1412776"/>
            <a:ext cx="2880000"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複数名訪問看護加算等の見直し</a:t>
            </a:r>
          </a:p>
        </p:txBody>
      </p:sp>
      <p:sp>
        <p:nvSpPr>
          <p:cNvPr id="22" name="正方形/長方形 21"/>
          <p:cNvSpPr/>
          <p:nvPr/>
        </p:nvSpPr>
        <p:spPr>
          <a:xfrm>
            <a:off x="2576736" y="2057666"/>
            <a:ext cx="2251973" cy="178405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１日に２回の場合</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5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１日に３回以上</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7,200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右矢印 13"/>
          <p:cNvSpPr/>
          <p:nvPr/>
        </p:nvSpPr>
        <p:spPr>
          <a:xfrm>
            <a:off x="2378175" y="2768502"/>
            <a:ext cx="198561" cy="398878"/>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正方形/長方形 25"/>
          <p:cNvSpPr/>
          <p:nvPr/>
        </p:nvSpPr>
        <p:spPr>
          <a:xfrm>
            <a:off x="142611" y="3842103"/>
            <a:ext cx="4687685"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同一建物居住者訪問看護・指導料の難病等複数回訪問加算、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精神科基本療養費及び精神科訪問看護・指導料の精神科複数回訪問加算についても同様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5116707" y="6237515"/>
            <a:ext cx="461296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同一建物居住者訪問看護・指導料の複数名訪問看護・指導加算、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精神科訪問看護基本療養費の複数名精神科訪問看護加算、</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精神科訪問看護・指導料の複数名精神科訪問看護・指導加算についても同様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094484" y="1787983"/>
            <a:ext cx="2252346" cy="21527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7542859" y="1785037"/>
            <a:ext cx="2253600" cy="21527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4" name="正方形/長方形 33"/>
          <p:cNvSpPr/>
          <p:nvPr/>
        </p:nvSpPr>
        <p:spPr>
          <a:xfrm>
            <a:off x="7542859" y="2054719"/>
            <a:ext cx="2251973" cy="412096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看護師等</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3,400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看護補助者（ニ以外）</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看護補助者（別表７・８、特別指示）</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１日に１回の場合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5,400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(3)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同一建物内１人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同一建物内２人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③ 同一建物内３人以上　　　</a:t>
            </a:r>
            <a:r>
              <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9,000</a:t>
            </a:r>
            <a:r>
              <a:rPr kumimoji="1" lang="ja-JP" altLang="en-US"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5099043" y="2054098"/>
            <a:ext cx="2251973" cy="412096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看護師等</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3,800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看護補助者（ニ以外）</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　看護補助者（別表７・８、特別指示）</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１日に１回の場合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9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１日に２回の場合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１日に３回以上の場合</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r" defTabSz="914400" rtl="0" eaLnBrk="1" fontAlgn="auto" latinLnBrk="0" hangingPunct="1">
              <a:lnSpc>
                <a:spcPct val="100000"/>
              </a:lnSpc>
              <a:spcBef>
                <a:spcPts val="0"/>
              </a:spcBef>
              <a:spcAft>
                <a:spcPts val="0"/>
              </a:spcAft>
              <a:buClrTx/>
              <a:buSzTx/>
              <a:buFontTx/>
              <a:buNone/>
              <a:tabLst/>
              <a:defRPr/>
            </a:pPr>
            <a:r>
              <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10,000</a:t>
            </a:r>
            <a:r>
              <a:rPr kumimoji="1" lang="ja-JP" altLang="en-US"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9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右矢印 34"/>
          <p:cNvSpPr/>
          <p:nvPr/>
        </p:nvSpPr>
        <p:spPr>
          <a:xfrm>
            <a:off x="7346830" y="3801952"/>
            <a:ext cx="198561" cy="398878"/>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正方形/長方形 41"/>
          <p:cNvSpPr/>
          <p:nvPr/>
        </p:nvSpPr>
        <p:spPr>
          <a:xfrm>
            <a:off x="74454" y="4401155"/>
            <a:ext cx="4824001" cy="23611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同一建物居住者に係る区分の算定方法を明確化する。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正方形/長方形 42"/>
          <p:cNvSpPr/>
          <p:nvPr/>
        </p:nvSpPr>
        <p:spPr>
          <a:xfrm>
            <a:off x="128226" y="4239201"/>
            <a:ext cx="2736542" cy="252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同一建物居住者の人数の明確化</a:t>
            </a:r>
          </a:p>
        </p:txBody>
      </p:sp>
      <p:sp>
        <p:nvSpPr>
          <p:cNvPr id="44" name="正方形/長方形 43"/>
          <p:cNvSpPr/>
          <p:nvPr/>
        </p:nvSpPr>
        <p:spPr>
          <a:xfrm>
            <a:off x="200472" y="4802182"/>
            <a:ext cx="4539781" cy="16608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5" name="正方形/長方形 44"/>
          <p:cNvSpPr/>
          <p:nvPr/>
        </p:nvSpPr>
        <p:spPr>
          <a:xfrm>
            <a:off x="200472" y="4990998"/>
            <a:ext cx="4536504" cy="170818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基本療養費</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同一建物居住者に係る人数については、</a:t>
            </a:r>
            <a:r>
              <a:rPr kumimoji="1" lang="ja-JP"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同一日に訪問看護基本療養費を算定する利用者数と精神科訪問看護基本療養費を算定する利用者数とを合算した人数</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難病等複数回訪問加算 と 精神科複数回訪問加算</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同一建物内において、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難病等複数回訪問</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加算又は精神科複数回訪問加算（１日当たりの回数の区分が同じ場合に限る。）を同一日に算定する利用者の人数に応じて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算定する。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 と 複数名精神科訪問看護加算</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同一建物内において、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複数名訪問看護加算</a:t>
            </a:r>
            <a:r>
              <a:rPr kumimoji="1" lang="ja-JP"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又は複数名精神科訪問看護加算（同時に指定訪問看護を実施する職種及び１日当たりの回数の区分が同じ場合に限る。）を同一日に算定する利用者の人数に応じて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算定する。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Rectangle 2">
            <a:extLst>
              <a:ext uri="{FF2B5EF4-FFF2-40B4-BE49-F238E27FC236}">
                <a16:creationId xmlns:a16="http://schemas.microsoft.com/office/drawing/2014/main" id="{980C7ACA-D97A-4B20-A475-6695995685AB}"/>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30" name="Rectangle 36">
            <a:extLst>
              <a:ext uri="{FF2B5EF4-FFF2-40B4-BE49-F238E27FC236}">
                <a16:creationId xmlns:a16="http://schemas.microsoft.com/office/drawing/2014/main" id="{4613526B-A3F2-4E9B-BE18-A189829EB1FA}"/>
              </a:ext>
            </a:extLst>
          </p:cNvPr>
          <p:cNvSpPr>
            <a:spLocks noChangeArrowheads="1"/>
          </p:cNvSpPr>
          <p:nvPr/>
        </p:nvSpPr>
        <p:spPr bwMode="auto">
          <a:xfrm>
            <a:off x="128226" y="583394"/>
            <a:ext cx="7834405"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（１１）同一建物居住者に対する複数回・複数名の訪問看護の見直し①</a:t>
            </a:r>
          </a:p>
        </p:txBody>
      </p:sp>
      <p:sp>
        <p:nvSpPr>
          <p:cNvPr id="25" name="スライド番号プレースホルダー 2">
            <a:extLst>
              <a:ext uri="{FF2B5EF4-FFF2-40B4-BE49-F238E27FC236}">
                <a16:creationId xmlns:a16="http://schemas.microsoft.com/office/drawing/2014/main" id="{B434AE3F-0F2E-4431-B1E6-835E8C702B0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a:extLst>
              <a:ext uri="{FF2B5EF4-FFF2-40B4-BE49-F238E27FC236}">
                <a16:creationId xmlns:a16="http://schemas.microsoft.com/office/drawing/2014/main" id="{EF009FE7-813D-4FB4-B94F-C8523EDE8B17}"/>
              </a:ext>
            </a:extLst>
          </p:cNvPr>
          <p:cNvSpPr txBox="1"/>
          <p:nvPr/>
        </p:nvSpPr>
        <p:spPr>
          <a:xfrm>
            <a:off x="3475340" y="1416124"/>
            <a:ext cx="8569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1068</a:t>
            </a:r>
          </a:p>
        </p:txBody>
      </p:sp>
      <p:sp>
        <p:nvSpPr>
          <p:cNvPr id="36" name="テキスト ボックス 35">
            <a:extLst>
              <a:ext uri="{FF2B5EF4-FFF2-40B4-BE49-F238E27FC236}">
                <a16:creationId xmlns:a16="http://schemas.microsoft.com/office/drawing/2014/main" id="{EF009FE7-813D-4FB4-B94F-C8523EDE8B17}"/>
              </a:ext>
            </a:extLst>
          </p:cNvPr>
          <p:cNvSpPr txBox="1"/>
          <p:nvPr/>
        </p:nvSpPr>
        <p:spPr>
          <a:xfrm>
            <a:off x="8656946" y="1416124"/>
            <a:ext cx="8569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1068</a:t>
            </a:r>
          </a:p>
        </p:txBody>
      </p:sp>
      <p:sp>
        <p:nvSpPr>
          <p:cNvPr id="37" name="テキスト ボックス 36">
            <a:extLst>
              <a:ext uri="{FF2B5EF4-FFF2-40B4-BE49-F238E27FC236}">
                <a16:creationId xmlns:a16="http://schemas.microsoft.com/office/drawing/2014/main" id="{98A8A292-0EEB-40C0-B865-16190A648F05}"/>
              </a:ext>
            </a:extLst>
          </p:cNvPr>
          <p:cNvSpPr txBox="1"/>
          <p:nvPr/>
        </p:nvSpPr>
        <p:spPr>
          <a:xfrm>
            <a:off x="3109825" y="4262929"/>
            <a:ext cx="15879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1074</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1077</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1078</a:t>
            </a:r>
          </a:p>
        </p:txBody>
      </p:sp>
    </p:spTree>
    <p:extLst>
      <p:ext uri="{BB962C8B-B14F-4D97-AF65-F5344CB8AC3E}">
        <p14:creationId xmlns:p14="http://schemas.microsoft.com/office/powerpoint/2010/main" val="101109289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88119" y="908720"/>
            <a:ext cx="9529762" cy="5898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3410907" y="829453"/>
            <a:ext cx="3236616" cy="297816"/>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同一建物居住者における算定イメージ</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 name="直線コネクタ 2"/>
          <p:cNvCxnSpPr/>
          <p:nvPr/>
        </p:nvCxnSpPr>
        <p:spPr>
          <a:xfrm>
            <a:off x="188119" y="4149080"/>
            <a:ext cx="9529762"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6" name="角丸四角形吹き出し 5"/>
          <p:cNvSpPr/>
          <p:nvPr/>
        </p:nvSpPr>
        <p:spPr>
          <a:xfrm>
            <a:off x="1096160" y="3030402"/>
            <a:ext cx="3208768"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いずれも以下を算定＞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5" name="グループ化 264"/>
          <p:cNvGrpSpPr/>
          <p:nvPr/>
        </p:nvGrpSpPr>
        <p:grpSpPr>
          <a:xfrm>
            <a:off x="714877" y="1166403"/>
            <a:ext cx="3608113" cy="1842865"/>
            <a:chOff x="714877" y="1166403"/>
            <a:chExt cx="3608113" cy="1842865"/>
          </a:xfrm>
        </p:grpSpPr>
        <p:pic>
          <p:nvPicPr>
            <p:cNvPr id="10"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4287" y="1166403"/>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4" name="楕円 3"/>
            <p:cNvSpPr/>
            <p:nvPr/>
          </p:nvSpPr>
          <p:spPr>
            <a:xfrm>
              <a:off x="1150130" y="1457394"/>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1299462" y="1480854"/>
              <a:ext cx="351494" cy="379692"/>
            </a:xfrm>
            <a:prstGeom prst="rect">
              <a:avLst/>
            </a:prstGeom>
          </p:spPr>
        </p:pic>
        <p:pic>
          <p:nvPicPr>
            <p:cNvPr id="1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286448" y="2087211"/>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5" name="上カーブ矢印 4"/>
            <p:cNvSpPr/>
            <p:nvPr/>
          </p:nvSpPr>
          <p:spPr>
            <a:xfrm flipV="1">
              <a:off x="1650956" y="2119662"/>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715261" y="2180609"/>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午前</a:t>
              </a:r>
            </a:p>
          </p:txBody>
        </p:sp>
        <p:sp>
          <p:nvSpPr>
            <p:cNvPr id="35" name="角丸四角形 34"/>
            <p:cNvSpPr/>
            <p:nvPr/>
          </p:nvSpPr>
          <p:spPr>
            <a:xfrm>
              <a:off x="714877" y="2609692"/>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午後</a:t>
              </a:r>
            </a:p>
          </p:txBody>
        </p:sp>
        <p:sp>
          <p:nvSpPr>
            <p:cNvPr id="9" name="テキスト ボックス 8"/>
            <p:cNvSpPr txBox="1"/>
            <p:nvPr/>
          </p:nvSpPr>
          <p:spPr>
            <a:xfrm>
              <a:off x="1160755" y="1823570"/>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3" name="楕円 82"/>
            <p:cNvSpPr/>
            <p:nvPr/>
          </p:nvSpPr>
          <p:spPr>
            <a:xfrm>
              <a:off x="2281706" y="1463228"/>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5" name="テキスト ボックス 84"/>
            <p:cNvSpPr txBox="1"/>
            <p:nvPr/>
          </p:nvSpPr>
          <p:spPr>
            <a:xfrm>
              <a:off x="2292331" y="1829404"/>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6" name="楕円 85"/>
            <p:cNvSpPr/>
            <p:nvPr/>
          </p:nvSpPr>
          <p:spPr>
            <a:xfrm>
              <a:off x="3414793" y="1454165"/>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8" name="テキスト ボックス 87"/>
            <p:cNvSpPr txBox="1"/>
            <p:nvPr/>
          </p:nvSpPr>
          <p:spPr>
            <a:xfrm>
              <a:off x="3425418" y="1820341"/>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3" name="図 22"/>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2429205" y="1481094"/>
              <a:ext cx="353008" cy="384899"/>
            </a:xfrm>
            <a:prstGeom prst="rect">
              <a:avLst/>
            </a:prstGeom>
          </p:spPr>
        </p:pic>
        <p:pic>
          <p:nvPicPr>
            <p:cNvPr id="24" name="図 23"/>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3580271" y="1487463"/>
              <a:ext cx="327320" cy="387352"/>
            </a:xfrm>
            <a:prstGeom prst="rect">
              <a:avLst/>
            </a:prstGeom>
          </p:spPr>
        </p:pic>
        <p:pic>
          <p:nvPicPr>
            <p:cNvPr id="89"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29175" y="2088376"/>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571902" y="2083024"/>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1" name="上カーブ矢印 90"/>
            <p:cNvSpPr/>
            <p:nvPr/>
          </p:nvSpPr>
          <p:spPr>
            <a:xfrm flipV="1">
              <a:off x="2782213" y="2125543"/>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9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286448" y="254022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3" name="上カーブ矢印 92"/>
            <p:cNvSpPr/>
            <p:nvPr/>
          </p:nvSpPr>
          <p:spPr>
            <a:xfrm flipV="1">
              <a:off x="1650956" y="2572674"/>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94"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29175" y="2541388"/>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571902" y="2536036"/>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96" name="上カーブ矢印 95"/>
            <p:cNvSpPr/>
            <p:nvPr/>
          </p:nvSpPr>
          <p:spPr>
            <a:xfrm flipV="1">
              <a:off x="2782213" y="2578555"/>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105" name="角丸四角形吹き出し 104"/>
          <p:cNvSpPr/>
          <p:nvPr/>
        </p:nvSpPr>
        <p:spPr>
          <a:xfrm>
            <a:off x="4950908" y="3030402"/>
            <a:ext cx="4682612"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6" name="正方形/長方形 105"/>
          <p:cNvSpPr/>
          <p:nvPr/>
        </p:nvSpPr>
        <p:spPr>
          <a:xfrm>
            <a:off x="5124706" y="3325544"/>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07" name="正方形/長方形 106"/>
          <p:cNvSpPr/>
          <p:nvPr/>
        </p:nvSpPr>
        <p:spPr>
          <a:xfrm>
            <a:off x="5119482" y="3710808"/>
            <a:ext cx="2150298" cy="309600"/>
          </a:xfrm>
          <a:prstGeom prst="rect">
            <a:avLst/>
          </a:prstGeom>
          <a:solidFill>
            <a:schemeClr val="accent2">
              <a:lumMod val="20000"/>
              <a:lumOff val="80000"/>
            </a:schemeClr>
          </a:solidFill>
          <a:ln w="19050">
            <a:solidFill>
              <a:schemeClr val="accent2"/>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難病等複数回訪問加算　１日２回</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同一建物内２人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4,500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23" name="テキスト ボックス 122"/>
          <p:cNvSpPr txBox="1"/>
          <p:nvPr/>
        </p:nvSpPr>
        <p:spPr>
          <a:xfrm>
            <a:off x="6796923" y="3320987"/>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4" name="グループ化 263"/>
          <p:cNvGrpSpPr/>
          <p:nvPr/>
        </p:nvGrpSpPr>
        <p:grpSpPr>
          <a:xfrm>
            <a:off x="5444440" y="1162583"/>
            <a:ext cx="3610214" cy="1842865"/>
            <a:chOff x="5444440" y="1162583"/>
            <a:chExt cx="3610214" cy="1842865"/>
          </a:xfrm>
        </p:grpSpPr>
        <p:pic>
          <p:nvPicPr>
            <p:cNvPr id="138"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25951" y="1162583"/>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139" name="楕円 138"/>
            <p:cNvSpPr/>
            <p:nvPr/>
          </p:nvSpPr>
          <p:spPr>
            <a:xfrm>
              <a:off x="5881794" y="1453574"/>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40" name="図 139"/>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6031126" y="1477034"/>
              <a:ext cx="351494" cy="379692"/>
            </a:xfrm>
            <a:prstGeom prst="rect">
              <a:avLst/>
            </a:prstGeom>
          </p:spPr>
        </p:pic>
        <p:pic>
          <p:nvPicPr>
            <p:cNvPr id="141"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18112" y="2083391"/>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42" name="上カーブ矢印 141"/>
            <p:cNvSpPr/>
            <p:nvPr/>
          </p:nvSpPr>
          <p:spPr>
            <a:xfrm flipV="1">
              <a:off x="6382620" y="2115842"/>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角丸四角形 142"/>
            <p:cNvSpPr/>
            <p:nvPr/>
          </p:nvSpPr>
          <p:spPr>
            <a:xfrm>
              <a:off x="5446925" y="2176789"/>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午前</a:t>
              </a:r>
            </a:p>
          </p:txBody>
        </p:sp>
        <p:sp>
          <p:nvSpPr>
            <p:cNvPr id="144" name="角丸四角形 143"/>
            <p:cNvSpPr/>
            <p:nvPr/>
          </p:nvSpPr>
          <p:spPr>
            <a:xfrm>
              <a:off x="5444440" y="2605872"/>
              <a:ext cx="537071" cy="296895"/>
            </a:xfrm>
            <a:prstGeom prst="roundRect">
              <a:avLst/>
            </a:prstGeom>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午後</a:t>
              </a:r>
            </a:p>
          </p:txBody>
        </p:sp>
        <p:sp>
          <p:nvSpPr>
            <p:cNvPr id="145" name="テキスト ボックス 144"/>
            <p:cNvSpPr txBox="1"/>
            <p:nvPr/>
          </p:nvSpPr>
          <p:spPr>
            <a:xfrm>
              <a:off x="5892419" y="1819750"/>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6" name="楕円 145"/>
            <p:cNvSpPr/>
            <p:nvPr/>
          </p:nvSpPr>
          <p:spPr>
            <a:xfrm>
              <a:off x="7013370" y="1459408"/>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7" name="テキスト ボックス 146"/>
            <p:cNvSpPr txBox="1"/>
            <p:nvPr/>
          </p:nvSpPr>
          <p:spPr>
            <a:xfrm>
              <a:off x="7023995" y="1825584"/>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8" name="楕円 147"/>
            <p:cNvSpPr/>
            <p:nvPr/>
          </p:nvSpPr>
          <p:spPr>
            <a:xfrm>
              <a:off x="8146457" y="1450345"/>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9" name="テキスト ボックス 148"/>
            <p:cNvSpPr txBox="1"/>
            <p:nvPr/>
          </p:nvSpPr>
          <p:spPr>
            <a:xfrm>
              <a:off x="8157082" y="1816521"/>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50" name="図 149"/>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7160869" y="1477274"/>
              <a:ext cx="353008" cy="384899"/>
            </a:xfrm>
            <a:prstGeom prst="rect">
              <a:avLst/>
            </a:prstGeom>
          </p:spPr>
        </p:pic>
        <p:pic>
          <p:nvPicPr>
            <p:cNvPr id="151" name="図 150"/>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8311935" y="1483643"/>
              <a:ext cx="327320" cy="387352"/>
            </a:xfrm>
            <a:prstGeom prst="rect">
              <a:avLst/>
            </a:prstGeom>
          </p:spPr>
        </p:pic>
        <p:pic>
          <p:nvPicPr>
            <p:cNvPr id="15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160839" y="2084556"/>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153"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303566" y="2079204"/>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54" name="上カーブ矢印 153"/>
            <p:cNvSpPr/>
            <p:nvPr/>
          </p:nvSpPr>
          <p:spPr>
            <a:xfrm flipV="1">
              <a:off x="7513877" y="2121723"/>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55"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18112" y="253640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56" name="上カーブ矢印 155"/>
            <p:cNvSpPr/>
            <p:nvPr/>
          </p:nvSpPr>
          <p:spPr>
            <a:xfrm flipV="1">
              <a:off x="6382620" y="2568854"/>
              <a:ext cx="828606" cy="254858"/>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57"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160839" y="2537568"/>
              <a:ext cx="353038" cy="467880"/>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正方形/長方形 162"/>
          <p:cNvSpPr/>
          <p:nvPr/>
        </p:nvSpPr>
        <p:spPr>
          <a:xfrm>
            <a:off x="7513877" y="3320987"/>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64" name="テキスト ボックス 163"/>
          <p:cNvSpPr txBox="1"/>
          <p:nvPr/>
        </p:nvSpPr>
        <p:spPr>
          <a:xfrm>
            <a:off x="9169142" y="3354264"/>
            <a:ext cx="436468"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のみ</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165" name="直線コネクタ 164"/>
          <p:cNvCxnSpPr/>
          <p:nvPr/>
        </p:nvCxnSpPr>
        <p:spPr>
          <a:xfrm flipH="1" flipV="1">
            <a:off x="7402494" y="3030401"/>
            <a:ext cx="3987" cy="1044000"/>
          </a:xfrm>
          <a:prstGeom prst="line">
            <a:avLst/>
          </a:prstGeom>
          <a:ln w="19050">
            <a:solidFill>
              <a:schemeClr val="tx2"/>
            </a:solidFill>
            <a:prstDash val="sysDash"/>
          </a:ln>
        </p:spPr>
        <p:style>
          <a:lnRef idx="1">
            <a:schemeClr val="accent1"/>
          </a:lnRef>
          <a:fillRef idx="0">
            <a:schemeClr val="accent1"/>
          </a:fillRef>
          <a:effectRef idx="0">
            <a:schemeClr val="accent1"/>
          </a:effectRef>
          <a:fontRef idx="minor">
            <a:schemeClr val="tx1"/>
          </a:fontRef>
        </p:style>
      </p:cxnSp>
      <p:sp>
        <p:nvSpPr>
          <p:cNvPr id="166" name="正方形/長方形 165"/>
          <p:cNvSpPr/>
          <p:nvPr/>
        </p:nvSpPr>
        <p:spPr>
          <a:xfrm>
            <a:off x="1600497" y="3330589"/>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67" name="正方形/長方形 166"/>
          <p:cNvSpPr/>
          <p:nvPr/>
        </p:nvSpPr>
        <p:spPr>
          <a:xfrm>
            <a:off x="1595273" y="3715853"/>
            <a:ext cx="2150298" cy="309600"/>
          </a:xfrm>
          <a:prstGeom prst="rect">
            <a:avLst/>
          </a:prstGeom>
          <a:solidFill>
            <a:schemeClr val="accent2">
              <a:lumMod val="20000"/>
              <a:lumOff val="80000"/>
            </a:schemeClr>
          </a:solidFill>
          <a:ln w="19050">
            <a:solidFill>
              <a:schemeClr val="accent2"/>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難病等複数回訪問加算　１日２回</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同一建物内３人以上</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68" name="テキスト ボックス 167"/>
          <p:cNvSpPr txBox="1"/>
          <p:nvPr/>
        </p:nvSpPr>
        <p:spPr>
          <a:xfrm>
            <a:off x="3272714" y="3326032"/>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6" name="角丸四角形吹き出し 175"/>
          <p:cNvSpPr/>
          <p:nvPr/>
        </p:nvSpPr>
        <p:spPr>
          <a:xfrm>
            <a:off x="1096160" y="5661248"/>
            <a:ext cx="3208768" cy="1046670"/>
          </a:xfrm>
          <a:prstGeom prst="wedgeRoundRectCallout">
            <a:avLst>
              <a:gd name="adj1" fmla="val 6934"/>
              <a:gd name="adj2" fmla="val -65093"/>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いずれも以下を算定＞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2" name="正方形/長方形 191"/>
          <p:cNvSpPr/>
          <p:nvPr/>
        </p:nvSpPr>
        <p:spPr>
          <a:xfrm>
            <a:off x="1600497" y="5961435"/>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193" name="正方形/長方形 192"/>
          <p:cNvSpPr/>
          <p:nvPr/>
        </p:nvSpPr>
        <p:spPr>
          <a:xfrm>
            <a:off x="1595273" y="6346699"/>
            <a:ext cx="2150298" cy="309600"/>
          </a:xfrm>
          <a:prstGeom prst="rect">
            <a:avLst/>
          </a:prstGeom>
          <a:solidFill>
            <a:schemeClr val="accent1">
              <a:lumMod val="20000"/>
              <a:lumOff val="80000"/>
            </a:schemeClr>
          </a:solidFill>
          <a:ln w="19050"/>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看護師等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同一建物内３人以上</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194" name="テキスト ボックス 193"/>
          <p:cNvSpPr txBox="1"/>
          <p:nvPr/>
        </p:nvSpPr>
        <p:spPr>
          <a:xfrm>
            <a:off x="3272714" y="5956878"/>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266" name="グループ化 265"/>
          <p:cNvGrpSpPr/>
          <p:nvPr/>
        </p:nvGrpSpPr>
        <p:grpSpPr>
          <a:xfrm>
            <a:off x="791644" y="4270915"/>
            <a:ext cx="3531346" cy="1354221"/>
            <a:chOff x="791644" y="4270915"/>
            <a:chExt cx="3531346" cy="1354221"/>
          </a:xfrm>
        </p:grpSpPr>
        <p:sp>
          <p:nvSpPr>
            <p:cNvPr id="223" name="上カーブ矢印 222"/>
            <p:cNvSpPr/>
            <p:nvPr/>
          </p:nvSpPr>
          <p:spPr>
            <a:xfrm flipV="1">
              <a:off x="1628337" y="5183010"/>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4" name="上カーブ矢印 223"/>
            <p:cNvSpPr/>
            <p:nvPr/>
          </p:nvSpPr>
          <p:spPr>
            <a:xfrm flipV="1">
              <a:off x="2791742" y="5183009"/>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95"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1136576" y="5147217"/>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169"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4287" y="4270915"/>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170" name="楕円 169"/>
            <p:cNvSpPr/>
            <p:nvPr/>
          </p:nvSpPr>
          <p:spPr>
            <a:xfrm>
              <a:off x="1150130" y="4561906"/>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171" name="図 170"/>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1299462" y="4585366"/>
              <a:ext cx="351494" cy="379692"/>
            </a:xfrm>
            <a:prstGeom prst="rect">
              <a:avLst/>
            </a:prstGeom>
          </p:spPr>
        </p:pic>
        <p:pic>
          <p:nvPicPr>
            <p:cNvPr id="17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334277" y="5157256"/>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177" name="テキスト ボックス 176"/>
            <p:cNvSpPr txBox="1"/>
            <p:nvPr/>
          </p:nvSpPr>
          <p:spPr>
            <a:xfrm>
              <a:off x="1160755" y="4928082"/>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8" name="楕円 177"/>
            <p:cNvSpPr/>
            <p:nvPr/>
          </p:nvSpPr>
          <p:spPr>
            <a:xfrm>
              <a:off x="2281706" y="4567740"/>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79" name="テキスト ボックス 178"/>
            <p:cNvSpPr txBox="1"/>
            <p:nvPr/>
          </p:nvSpPr>
          <p:spPr>
            <a:xfrm>
              <a:off x="2292331" y="4933916"/>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0" name="楕円 179"/>
            <p:cNvSpPr/>
            <p:nvPr/>
          </p:nvSpPr>
          <p:spPr>
            <a:xfrm>
              <a:off x="3414793" y="4558677"/>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81" name="テキスト ボックス 180"/>
            <p:cNvSpPr txBox="1"/>
            <p:nvPr/>
          </p:nvSpPr>
          <p:spPr>
            <a:xfrm>
              <a:off x="3425418" y="4924853"/>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82" name="図 181"/>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2429205" y="4585606"/>
              <a:ext cx="353008" cy="384899"/>
            </a:xfrm>
            <a:prstGeom prst="rect">
              <a:avLst/>
            </a:prstGeom>
          </p:spPr>
        </p:pic>
        <p:pic>
          <p:nvPicPr>
            <p:cNvPr id="183" name="図 182"/>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3580271" y="4591975"/>
              <a:ext cx="327320" cy="387352"/>
            </a:xfrm>
            <a:prstGeom prst="rect">
              <a:avLst/>
            </a:prstGeom>
          </p:spPr>
        </p:pic>
        <p:pic>
          <p:nvPicPr>
            <p:cNvPr id="197"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2288704" y="5135011"/>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198"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486405" y="5145050"/>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199"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3440832" y="5135011"/>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0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3638533" y="5145050"/>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20" name="上カーブ矢印 219"/>
            <p:cNvSpPr/>
            <p:nvPr/>
          </p:nvSpPr>
          <p:spPr>
            <a:xfrm flipV="1">
              <a:off x="1386035" y="5332279"/>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2" name="上カーブ矢印 221"/>
            <p:cNvSpPr/>
            <p:nvPr/>
          </p:nvSpPr>
          <p:spPr>
            <a:xfrm flipV="1">
              <a:off x="2549440" y="5332278"/>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6" name="角丸四角形 245"/>
            <p:cNvSpPr/>
            <p:nvPr/>
          </p:nvSpPr>
          <p:spPr>
            <a:xfrm>
              <a:off x="791644" y="5398131"/>
              <a:ext cx="372793" cy="1806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PT</a:t>
              </a:r>
              <a:endPar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grpSp>
      <p:grpSp>
        <p:nvGrpSpPr>
          <p:cNvPr id="267" name="グループ化 266"/>
          <p:cNvGrpSpPr/>
          <p:nvPr/>
        </p:nvGrpSpPr>
        <p:grpSpPr>
          <a:xfrm>
            <a:off x="5526539" y="4266268"/>
            <a:ext cx="3528115" cy="1354385"/>
            <a:chOff x="5526539" y="4266268"/>
            <a:chExt cx="3528115" cy="1354385"/>
          </a:xfrm>
        </p:grpSpPr>
        <p:sp>
          <p:nvSpPr>
            <p:cNvPr id="225" name="上カーブ矢印 224"/>
            <p:cNvSpPr/>
            <p:nvPr/>
          </p:nvSpPr>
          <p:spPr>
            <a:xfrm flipV="1">
              <a:off x="6360001" y="5178363"/>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6" name="上カーブ矢印 225"/>
            <p:cNvSpPr/>
            <p:nvPr/>
          </p:nvSpPr>
          <p:spPr>
            <a:xfrm flipV="1">
              <a:off x="7523406" y="5178362"/>
              <a:ext cx="962097" cy="187423"/>
            </a:xfrm>
            <a:prstGeom prst="curvedUpArrow">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27"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5868240" y="5142570"/>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28" name="Picture 14" descr="http://www.pasocafe.com/illust/data/map/map1_sample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25951" y="4266268"/>
              <a:ext cx="3328703" cy="515080"/>
            </a:xfrm>
            <a:prstGeom prst="rect">
              <a:avLst/>
            </a:prstGeom>
            <a:noFill/>
            <a:extLst>
              <a:ext uri="{909E8E84-426E-40DD-AFC4-6F175D3DCCD1}">
                <a14:hiddenFill xmlns:a14="http://schemas.microsoft.com/office/drawing/2010/main">
                  <a:solidFill>
                    <a:srgbClr val="FFFFFF"/>
                  </a:solidFill>
                </a14:hiddenFill>
              </a:ext>
            </a:extLst>
          </p:spPr>
        </p:pic>
        <p:sp>
          <p:nvSpPr>
            <p:cNvPr id="229" name="楕円 228"/>
            <p:cNvSpPr/>
            <p:nvPr/>
          </p:nvSpPr>
          <p:spPr>
            <a:xfrm>
              <a:off x="5881794" y="4557259"/>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30" name="図 229"/>
            <p:cNvPicPr>
              <a:picLocks noChangeAspect="1"/>
            </p:cNvPicPr>
            <p:nvPr/>
          </p:nvPicPr>
          <p:blipFill rotWithShape="1">
            <a:blip r:embed="rId3" cstate="print">
              <a:extLst>
                <a:ext uri="{28A0092B-C50C-407E-A947-70E740481C1C}">
                  <a14:useLocalDpi xmlns:a14="http://schemas.microsoft.com/office/drawing/2010/main" val="0"/>
                </a:ext>
              </a:extLst>
            </a:blip>
            <a:srcRect r="49076" b="46916"/>
            <a:stretch/>
          </p:blipFill>
          <p:spPr>
            <a:xfrm>
              <a:off x="6031126" y="4580719"/>
              <a:ext cx="351494" cy="379692"/>
            </a:xfrm>
            <a:prstGeom prst="rect">
              <a:avLst/>
            </a:prstGeom>
          </p:spPr>
        </p:pic>
        <p:pic>
          <p:nvPicPr>
            <p:cNvPr id="231"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065941" y="5152609"/>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32" name="テキスト ボックス 231"/>
            <p:cNvSpPr txBox="1"/>
            <p:nvPr/>
          </p:nvSpPr>
          <p:spPr>
            <a:xfrm>
              <a:off x="5892419" y="4923435"/>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3" name="楕円 232"/>
            <p:cNvSpPr/>
            <p:nvPr/>
          </p:nvSpPr>
          <p:spPr>
            <a:xfrm>
              <a:off x="7013370" y="4563093"/>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4" name="テキスト ボックス 233"/>
            <p:cNvSpPr txBox="1"/>
            <p:nvPr/>
          </p:nvSpPr>
          <p:spPr>
            <a:xfrm>
              <a:off x="7023995" y="4929269"/>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5" name="楕円 234"/>
            <p:cNvSpPr/>
            <p:nvPr/>
          </p:nvSpPr>
          <p:spPr>
            <a:xfrm>
              <a:off x="8146457" y="4554030"/>
              <a:ext cx="650816" cy="590683"/>
            </a:xfrm>
            <a:prstGeom prst="ellipse">
              <a:avLst/>
            </a:prstGeom>
            <a:solidFill>
              <a:schemeClr val="accent3">
                <a:lumMod val="20000"/>
                <a:lumOff val="80000"/>
              </a:schemeClr>
            </a:solidFill>
            <a:ln w="1905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36" name="テキスト ボックス 235"/>
            <p:cNvSpPr txBox="1"/>
            <p:nvPr/>
          </p:nvSpPr>
          <p:spPr>
            <a:xfrm>
              <a:off x="8157082" y="4920206"/>
              <a:ext cx="62890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8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a:t>
              </a:r>
              <a:endParaRPr kumimoji="1" lang="en-US" altLang="ja-JP" sz="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37" name="図 236"/>
            <p:cNvPicPr>
              <a:picLocks noChangeAspect="1"/>
            </p:cNvPicPr>
            <p:nvPr/>
          </p:nvPicPr>
          <p:blipFill rotWithShape="1">
            <a:blip r:embed="rId5" cstate="print">
              <a:extLst>
                <a:ext uri="{28A0092B-C50C-407E-A947-70E740481C1C}">
                  <a14:useLocalDpi xmlns:a14="http://schemas.microsoft.com/office/drawing/2010/main" val="0"/>
                </a:ext>
              </a:extLst>
            </a:blip>
            <a:srcRect l="48856" b="46188"/>
            <a:stretch/>
          </p:blipFill>
          <p:spPr>
            <a:xfrm>
              <a:off x="7160869" y="4580959"/>
              <a:ext cx="353008" cy="384899"/>
            </a:xfrm>
            <a:prstGeom prst="rect">
              <a:avLst/>
            </a:prstGeom>
          </p:spPr>
        </p:pic>
        <p:pic>
          <p:nvPicPr>
            <p:cNvPr id="238" name="図 237"/>
            <p:cNvPicPr>
              <a:picLocks noChangeAspect="1"/>
            </p:cNvPicPr>
            <p:nvPr/>
          </p:nvPicPr>
          <p:blipFill rotWithShape="1">
            <a:blip r:embed="rId6" cstate="print">
              <a:extLst>
                <a:ext uri="{28A0092B-C50C-407E-A947-70E740481C1C}">
                  <a14:useLocalDpi xmlns:a14="http://schemas.microsoft.com/office/drawing/2010/main" val="0"/>
                </a:ext>
              </a:extLst>
            </a:blip>
            <a:srcRect r="48919" b="18608"/>
            <a:stretch/>
          </p:blipFill>
          <p:spPr>
            <a:xfrm>
              <a:off x="8311935" y="4587328"/>
              <a:ext cx="327320" cy="387352"/>
            </a:xfrm>
            <a:prstGeom prst="rect">
              <a:avLst/>
            </a:prstGeom>
          </p:spPr>
        </p:pic>
        <p:pic>
          <p:nvPicPr>
            <p:cNvPr id="239" name="Picture 4" descr="男性看護師・ナース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7020368" y="5130364"/>
              <a:ext cx="315405" cy="461569"/>
            </a:xfrm>
            <a:prstGeom prst="rect">
              <a:avLst/>
            </a:prstGeom>
            <a:noFill/>
            <a:extLst>
              <a:ext uri="{909E8E84-426E-40DD-AFC4-6F175D3DCCD1}">
                <a14:hiddenFill xmlns:a14="http://schemas.microsoft.com/office/drawing/2010/main">
                  <a:solidFill>
                    <a:srgbClr val="FFFFFF"/>
                  </a:solidFill>
                </a14:hiddenFill>
              </a:ext>
            </a:extLst>
          </p:spPr>
        </p:pic>
        <p:pic>
          <p:nvPicPr>
            <p:cNvPr id="240"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7218069" y="5140403"/>
              <a:ext cx="353038" cy="467880"/>
            </a:xfrm>
            <a:prstGeom prst="rect">
              <a:avLst/>
            </a:prstGeom>
            <a:noFill/>
            <a:extLst>
              <a:ext uri="{909E8E84-426E-40DD-AFC4-6F175D3DCCD1}">
                <a14:hiddenFill xmlns:a14="http://schemas.microsoft.com/office/drawing/2010/main">
                  <a:solidFill>
                    <a:srgbClr val="FFFFFF"/>
                  </a:solidFill>
                </a14:hiddenFill>
              </a:ext>
            </a:extLst>
          </p:spPr>
        </p:pic>
        <p:pic>
          <p:nvPicPr>
            <p:cNvPr id="242" name="Picture 6" descr="http://3.bp.blogspot.com/-qg77VZduUQk/V2ub12BzJmI/AAAAAAAA7sk/6jW0yuZUngkXKin5Yp0HvUrmh8iBIwmlgCLcB/s800/houmon_shinryou_shifuku.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8370197" y="5140403"/>
              <a:ext cx="353038" cy="467880"/>
            </a:xfrm>
            <a:prstGeom prst="rect">
              <a:avLst/>
            </a:prstGeom>
            <a:noFill/>
            <a:extLst>
              <a:ext uri="{909E8E84-426E-40DD-AFC4-6F175D3DCCD1}">
                <a14:hiddenFill xmlns:a14="http://schemas.microsoft.com/office/drawing/2010/main">
                  <a:solidFill>
                    <a:srgbClr val="FFFFFF"/>
                  </a:solidFill>
                </a14:hiddenFill>
              </a:ext>
            </a:extLst>
          </p:spPr>
        </p:pic>
        <p:sp>
          <p:nvSpPr>
            <p:cNvPr id="243" name="上カーブ矢印 242"/>
            <p:cNvSpPr/>
            <p:nvPr/>
          </p:nvSpPr>
          <p:spPr>
            <a:xfrm flipV="1">
              <a:off x="6117699" y="5327632"/>
              <a:ext cx="962097" cy="187423"/>
            </a:xfrm>
            <a:prstGeom prst="curvedUpArrow">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45" name="図 24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8156309" y="5147217"/>
              <a:ext cx="314939" cy="465713"/>
            </a:xfrm>
            <a:prstGeom prst="rect">
              <a:avLst/>
            </a:prstGeom>
          </p:spPr>
        </p:pic>
        <p:sp>
          <p:nvSpPr>
            <p:cNvPr id="247" name="角丸四角形 246"/>
            <p:cNvSpPr/>
            <p:nvPr/>
          </p:nvSpPr>
          <p:spPr>
            <a:xfrm>
              <a:off x="5526539" y="5440024"/>
              <a:ext cx="372793" cy="1806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PT</a:t>
              </a:r>
              <a:endPar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48" name="角丸四角形 247"/>
            <p:cNvSpPr/>
            <p:nvPr/>
          </p:nvSpPr>
          <p:spPr>
            <a:xfrm>
              <a:off x="7698276" y="5438939"/>
              <a:ext cx="576000" cy="180629"/>
            </a:xfrm>
            <a:prstGeom prst="round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補助者</a:t>
              </a:r>
            </a:p>
          </p:txBody>
        </p:sp>
      </p:grpSp>
      <p:sp>
        <p:nvSpPr>
          <p:cNvPr id="253" name="角丸四角形吹き出し 252"/>
          <p:cNvSpPr/>
          <p:nvPr/>
        </p:nvSpPr>
        <p:spPr>
          <a:xfrm>
            <a:off x="4664968" y="5660645"/>
            <a:ext cx="4968552" cy="1046670"/>
          </a:xfrm>
          <a:prstGeom prst="wedgeRoundRectCallout">
            <a:avLst>
              <a:gd name="adj1" fmla="val -11227"/>
              <a:gd name="adj2" fmla="val -59851"/>
              <a:gd name="adj3" fmla="val 16667"/>
            </a:avLst>
          </a:prstGeom>
          <a:solidFill>
            <a:schemeClr val="bg1"/>
          </a:solidFill>
          <a:ln w="127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さん、</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　　　　              ＜</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a:t>
            </a:r>
            <a:r>
              <a:rPr kumimoji="1" lang="ja-JP" altLang="en-US" sz="1100" b="0"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さんの</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算定＞</a:t>
            </a: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4" name="正方形/長方形 253"/>
          <p:cNvSpPr/>
          <p:nvPr/>
        </p:nvSpPr>
        <p:spPr>
          <a:xfrm>
            <a:off x="4824150" y="5955787"/>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sp>
        <p:nvSpPr>
          <p:cNvPr id="255" name="正方形/長方形 254"/>
          <p:cNvSpPr/>
          <p:nvPr/>
        </p:nvSpPr>
        <p:spPr>
          <a:xfrm>
            <a:off x="4818926" y="6341051"/>
            <a:ext cx="2150298" cy="309600"/>
          </a:xfrm>
          <a:prstGeom prst="rect">
            <a:avLst/>
          </a:prstGeom>
          <a:solidFill>
            <a:schemeClr val="accent1">
              <a:lumMod val="20000"/>
              <a:lumOff val="80000"/>
            </a:schemeClr>
          </a:solidFill>
          <a:ln w="19050"/>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看護師等</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同一建物内２人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4,500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256" name="テキスト ボックス 255"/>
          <p:cNvSpPr txBox="1"/>
          <p:nvPr/>
        </p:nvSpPr>
        <p:spPr>
          <a:xfrm>
            <a:off x="6496367" y="5951230"/>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7" name="正方形/長方形 256"/>
          <p:cNvSpPr/>
          <p:nvPr/>
        </p:nvSpPr>
        <p:spPr>
          <a:xfrm>
            <a:off x="7267198" y="5951230"/>
            <a:ext cx="1695639" cy="309600"/>
          </a:xfrm>
          <a:prstGeom prst="rect">
            <a:avLst/>
          </a:prstGeom>
          <a:solidFill>
            <a:schemeClr val="bg1"/>
          </a:solidFill>
          <a:ln w="19050">
            <a:solidFill>
              <a:schemeClr val="bg1">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同一日に３人以上　</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2,780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p>
        </p:txBody>
      </p:sp>
      <p:cxnSp>
        <p:nvCxnSpPr>
          <p:cNvPr id="259" name="直線コネクタ 258"/>
          <p:cNvCxnSpPr/>
          <p:nvPr/>
        </p:nvCxnSpPr>
        <p:spPr>
          <a:xfrm flipH="1" flipV="1">
            <a:off x="7113240" y="5660644"/>
            <a:ext cx="3987" cy="1044000"/>
          </a:xfrm>
          <a:prstGeom prst="line">
            <a:avLst/>
          </a:prstGeom>
          <a:ln w="19050">
            <a:solidFill>
              <a:schemeClr val="tx2"/>
            </a:solidFill>
            <a:prstDash val="sysDash"/>
          </a:ln>
        </p:spPr>
        <p:style>
          <a:lnRef idx="1">
            <a:schemeClr val="accent1"/>
          </a:lnRef>
          <a:fillRef idx="0">
            <a:schemeClr val="accent1"/>
          </a:fillRef>
          <a:effectRef idx="0">
            <a:schemeClr val="accent1"/>
          </a:effectRef>
          <a:fontRef idx="minor">
            <a:schemeClr val="tx1"/>
          </a:fontRef>
        </p:style>
      </p:cxnSp>
      <p:sp>
        <p:nvSpPr>
          <p:cNvPr id="260" name="正方形/長方形 259"/>
          <p:cNvSpPr/>
          <p:nvPr/>
        </p:nvSpPr>
        <p:spPr>
          <a:xfrm>
            <a:off x="7267198" y="6337614"/>
            <a:ext cx="2150298" cy="309600"/>
          </a:xfrm>
          <a:prstGeom prst="rect">
            <a:avLst/>
          </a:prstGeom>
          <a:solidFill>
            <a:schemeClr val="accent6">
              <a:lumMod val="20000"/>
              <a:lumOff val="80000"/>
            </a:schemeClr>
          </a:solidFill>
          <a:ln w="19050">
            <a:solidFill>
              <a:schemeClr val="accent6"/>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複数名訪問看護加算　看護補助者</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同一建物内１人</a:t>
            </a:r>
            <a:r>
              <a:rPr kumimoji="1" lang="ja-JP" altLang="en-US" sz="9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　</a:t>
            </a:r>
            <a:r>
              <a:rPr kumimoji="1" lang="en-US" altLang="ja-JP"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3,000</a:t>
            </a:r>
            <a:r>
              <a:rPr kumimoji="1" lang="ja-JP" altLang="en-US" sz="9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円</a:t>
            </a:r>
          </a:p>
        </p:txBody>
      </p:sp>
      <p:sp>
        <p:nvSpPr>
          <p:cNvPr id="261" name="テキスト ボックス 260"/>
          <p:cNvSpPr txBox="1"/>
          <p:nvPr/>
        </p:nvSpPr>
        <p:spPr>
          <a:xfrm>
            <a:off x="8944639" y="5947793"/>
            <a:ext cx="37493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2" name="正方形/長方形 261"/>
          <p:cNvSpPr/>
          <p:nvPr/>
        </p:nvSpPr>
        <p:spPr>
          <a:xfrm>
            <a:off x="213826" y="1779082"/>
            <a:ext cx="317345" cy="1853993"/>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複数回の訪問看護</a:t>
            </a:r>
          </a:p>
        </p:txBody>
      </p:sp>
      <p:sp>
        <p:nvSpPr>
          <p:cNvPr id="263" name="正方形/長方形 262"/>
          <p:cNvSpPr/>
          <p:nvPr/>
        </p:nvSpPr>
        <p:spPr>
          <a:xfrm>
            <a:off x="210650" y="4677142"/>
            <a:ext cx="317345" cy="1853993"/>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複数名による訪問看護</a:t>
            </a:r>
          </a:p>
        </p:txBody>
      </p:sp>
      <p:sp>
        <p:nvSpPr>
          <p:cNvPr id="121" name="Rectangle 2">
            <a:extLst>
              <a:ext uri="{FF2B5EF4-FFF2-40B4-BE49-F238E27FC236}">
                <a16:creationId xmlns:a16="http://schemas.microsoft.com/office/drawing/2014/main" id="{445EE249-9E84-4938-8FBB-1D6CA1C08B01}"/>
              </a:ext>
            </a:extLst>
          </p:cNvPr>
          <p:cNvSpPr>
            <a:spLocks noChangeArrowheads="1"/>
          </p:cNvSpPr>
          <p:nvPr/>
        </p:nvSpPr>
        <p:spPr bwMode="auto">
          <a:xfrm>
            <a:off x="194414" y="44450"/>
            <a:ext cx="9517327" cy="44969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20" name="Rectangle 36">
            <a:extLst>
              <a:ext uri="{FF2B5EF4-FFF2-40B4-BE49-F238E27FC236}">
                <a16:creationId xmlns:a16="http://schemas.microsoft.com/office/drawing/2014/main" id="{E11B5047-DAF7-4399-93AE-8A1F92BBF8DE}"/>
              </a:ext>
            </a:extLst>
          </p:cNvPr>
          <p:cNvSpPr>
            <a:spLocks noChangeArrowheads="1"/>
          </p:cNvSpPr>
          <p:nvPr/>
        </p:nvSpPr>
        <p:spPr bwMode="auto">
          <a:xfrm>
            <a:off x="142611" y="531583"/>
            <a:ext cx="7834725"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（１１）同一建物居住者に対する複数回・複数名の訪問看護の見直し②</a:t>
            </a:r>
          </a:p>
        </p:txBody>
      </p:sp>
      <p:sp>
        <p:nvSpPr>
          <p:cNvPr id="122" name="スライド番号プレースホルダー 2">
            <a:extLst>
              <a:ext uri="{FF2B5EF4-FFF2-40B4-BE49-F238E27FC236}">
                <a16:creationId xmlns:a16="http://schemas.microsoft.com/office/drawing/2014/main" id="{9BADD9D9-080C-41C9-AA71-F74D8074BBEB}"/>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8098130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40154"/>
            <a:ext cx="9529762" cy="34821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理学療法士等による訪問看護について、週４日目以降の評価を見直す。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78664" y="1745007"/>
            <a:ext cx="411444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75884" y="2051252"/>
            <a:ext cx="4114446" cy="234250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保健師、助産師、看護師、理学療法士、作業療法士又は言語聴覚士による場合（ハを除く）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悪性腫瘍の利用者に対する緩和ケア、褥瘡ケア又は人工肛門ケア及び人工膀胱ケアに係る専門の研修を受けた看護師による場合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41032" y="1745007"/>
            <a:ext cx="411444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10617" y="925607"/>
            <a:ext cx="351380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週４日目以降の評価の見直し</a:t>
            </a:r>
          </a:p>
        </p:txBody>
      </p:sp>
      <p:sp>
        <p:nvSpPr>
          <p:cNvPr id="12" name="右矢印 11"/>
          <p:cNvSpPr/>
          <p:nvPr/>
        </p:nvSpPr>
        <p:spPr>
          <a:xfrm>
            <a:off x="4861269" y="2650583"/>
            <a:ext cx="311604" cy="994441"/>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241032" y="2044822"/>
            <a:ext cx="4114446" cy="234250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保健師、助産師又は看護師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による場合（ハを除く）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准看護師による場合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（１）週３日目まで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　　（２）週４日目</a:t>
            </a:r>
            <a:r>
              <a:rPr lang="ja-JP" altLang="en-US" sz="1200" dirty="0">
                <a:solidFill>
                  <a:prstClr val="black"/>
                </a:solidFill>
                <a:latin typeface="ＭＳ Ｐゴシック" panose="020B0600070205080204" pitchFamily="50" charset="-128"/>
                <a:ea typeface="ＭＳ Ｐゴシック" panose="020B0600070205080204" pitchFamily="50" charset="-128"/>
              </a:rPr>
              <a:t>以降</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悪性腫瘍の利用者に対する緩和ケア、褥瘡ケア又は人工肛門ケア及び人工膀胱ケアに係る専門の研修を受けた看護師による場合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12,850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理学療法士、作業療法士又は言語聴覚士による場合</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5,550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円</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p:cNvSpPr/>
          <p:nvPr/>
        </p:nvSpPr>
        <p:spPr>
          <a:xfrm>
            <a:off x="7325555" y="4354851"/>
            <a:ext cx="2439161"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訪問看護基本療養費（</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）についても同様</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6809834" y="817894"/>
            <a:ext cx="3079625" cy="2782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 理学療法士、作業療法士、言語聴覚士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2" name="Picture 6" descr="http://3.bp.blogspot.com/-qg77VZduUQk/V2ub12BzJmI/AAAAAAAA7sk/6jW0yuZUngkXKin5Yp0HvUrmh8iBIwmlgCLcB/s800/houmon_shinryou_shifuku.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45136" y="1003321"/>
            <a:ext cx="620022" cy="821713"/>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4" descr="男性看護師・ナースのイラスト（全身）">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940678" y="1097983"/>
            <a:ext cx="609163" cy="891459"/>
          </a:xfrm>
          <a:prstGeom prst="rect">
            <a:avLst/>
          </a:prstGeom>
          <a:noFill/>
          <a:extLst>
            <a:ext uri="{909E8E84-426E-40DD-AFC4-6F175D3DCCD1}">
              <a14:hiddenFill xmlns:a14="http://schemas.microsoft.com/office/drawing/2010/main">
                <a:solidFill>
                  <a:srgbClr val="FFFFFF"/>
                </a:solidFill>
              </a14:hiddenFill>
            </a:ext>
          </a:extLst>
        </p:spPr>
      </p:pic>
      <p:sp>
        <p:nvSpPr>
          <p:cNvPr id="68" name="正方形/長方形 67"/>
          <p:cNvSpPr/>
          <p:nvPr/>
        </p:nvSpPr>
        <p:spPr>
          <a:xfrm>
            <a:off x="188119" y="4922104"/>
            <a:ext cx="9529762" cy="17114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訪問看護計画書及び訪問看護報告書について、訪問する職種又は訪問した職種の記載を要件とする。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等が訪問看護を提供している利用者について、訪問看護計画書及び訪問看護報告書は、理学療法士等が提供する内容についても一体的に含むものとし、看護職員（准看護師を除く）と理学療法士等が連携し作成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訪問看護計画書及び訪問看護報告書の作成にあたっては、指定訪問看護の利用開始時及び利用者の状態の変化等に合わせ看護職員による定期的な訪問により、利用者の病状及びその変化に応じた適切な評価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訪問看護計画書には訪問看護を提供する予定の職種について、訪問看護報告書には訪問看護を提供した職種について記載する。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正方形/長方形 69"/>
          <p:cNvSpPr/>
          <p:nvPr/>
        </p:nvSpPr>
        <p:spPr>
          <a:xfrm>
            <a:off x="299247" y="4657670"/>
            <a:ext cx="44644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計画書・報告書への記載事項の見直し</a:t>
            </a:r>
          </a:p>
        </p:txBody>
      </p:sp>
      <p:sp>
        <p:nvSpPr>
          <p:cNvPr id="20" name="Rectangle 2">
            <a:extLst>
              <a:ext uri="{FF2B5EF4-FFF2-40B4-BE49-F238E27FC236}">
                <a16:creationId xmlns:a16="http://schemas.microsoft.com/office/drawing/2014/main" id="{C2170B4C-1549-4596-93CF-08A6D436F70E}"/>
              </a:ext>
            </a:extLst>
          </p:cNvPr>
          <p:cNvSpPr>
            <a:spLocks noChangeArrowheads="1"/>
          </p:cNvSpPr>
          <p:nvPr/>
        </p:nvSpPr>
        <p:spPr bwMode="auto">
          <a:xfrm>
            <a:off x="194414" y="41366"/>
            <a:ext cx="9517327" cy="48724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pitchFamily="34" charset="0"/>
                <a:ea typeface="ＭＳ Ｐゴシック" charset="-128"/>
              </a:rPr>
              <a:t>５．質の高い在宅医療・訪問看護の確保</a:t>
            </a:r>
          </a:p>
        </p:txBody>
      </p:sp>
      <p:sp>
        <p:nvSpPr>
          <p:cNvPr id="21" name="Rectangle 36">
            <a:extLst>
              <a:ext uri="{FF2B5EF4-FFF2-40B4-BE49-F238E27FC236}">
                <a16:creationId xmlns:a16="http://schemas.microsoft.com/office/drawing/2014/main" id="{543A3DD8-04AA-4380-A841-6004AECCF7AE}"/>
              </a:ext>
            </a:extLst>
          </p:cNvPr>
          <p:cNvSpPr>
            <a:spLocks noChangeArrowheads="1"/>
          </p:cNvSpPr>
          <p:nvPr/>
        </p:nvSpPr>
        <p:spPr bwMode="auto">
          <a:xfrm>
            <a:off x="168728" y="547410"/>
            <a:ext cx="4640255"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a:solidFill>
                  <a:prstClr val="black"/>
                </a:solidFill>
                <a:latin typeface="ＭＳ Ｐゴシック" panose="020B0600070205080204" pitchFamily="50" charset="-128"/>
              </a:rPr>
              <a:t>（１２）理学療法士等の訪問看護の適正化</a:t>
            </a:r>
          </a:p>
        </p:txBody>
      </p:sp>
      <p:sp>
        <p:nvSpPr>
          <p:cNvPr id="18" name="スライド番号プレースホルダー 2">
            <a:extLst>
              <a:ext uri="{FF2B5EF4-FFF2-40B4-BE49-F238E27FC236}">
                <a16:creationId xmlns:a16="http://schemas.microsoft.com/office/drawing/2014/main" id="{9EE344BC-E468-448F-A48C-EE33B84F1202}"/>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E6700AB-D1AC-4734-89F8-2EFC4201D6F5}"/>
              </a:ext>
            </a:extLst>
          </p:cNvPr>
          <p:cNvSpPr txBox="1"/>
          <p:nvPr/>
        </p:nvSpPr>
        <p:spPr>
          <a:xfrm>
            <a:off x="5076172" y="685324"/>
            <a:ext cx="14247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告ｐ</a:t>
            </a:r>
            <a:r>
              <a:rPr lang="en-US" altLang="ja-JP" sz="1100" dirty="0">
                <a:solidFill>
                  <a:srgbClr val="002060"/>
                </a:solidFill>
                <a:latin typeface="ＭＳ Ｐゴシック" panose="020B0600070205080204" pitchFamily="50" charset="-128"/>
              </a:rPr>
              <a:t>1067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1079</a:t>
            </a:r>
          </a:p>
        </p:txBody>
      </p:sp>
    </p:spTree>
    <p:extLst>
      <p:ext uri="{BB962C8B-B14F-4D97-AF65-F5344CB8AC3E}">
        <p14:creationId xmlns:p14="http://schemas.microsoft.com/office/powerpoint/2010/main" val="159811786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直線矢印コネクタ 103"/>
          <p:cNvCxnSpPr/>
          <p:nvPr/>
        </p:nvCxnSpPr>
        <p:spPr>
          <a:xfrm flipV="1">
            <a:off x="2499427" y="5959632"/>
            <a:ext cx="2772000" cy="11853"/>
          </a:xfrm>
          <a:prstGeom prst="straightConnector1">
            <a:avLst/>
          </a:prstGeom>
          <a:ln w="38100">
            <a:solidFill>
              <a:schemeClr val="bg1">
                <a:lumMod val="50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188119" y="908720"/>
            <a:ext cx="9529762" cy="57606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退院直後に小規模多機能型居宅介護又は看護小規模多機能型居宅介護（複合型サービス）を利用する医療的なニーズの高い患者について、自宅への生活へスムーズに移行できるよう、宿泊サービス利用開始前</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日以内の訪問診療の算定がない場合においても訪問診療を行うことを可能とする。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44489" y="2027581"/>
            <a:ext cx="4536504" cy="2160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9" y="2290443"/>
            <a:ext cx="4536504" cy="22903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小規模多機能型居宅介護又は複合型サービスを受けているものについては、当該サービスの利用を開始した日より前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日の間に患家を訪問し、在宅患者訪問診療料等</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を算定した保険医療機関の医師が診察した場合に算定可能。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在宅患者訪問診療料（</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）、在宅時医学総合管理料、施設入居時等医学総合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管理料、在宅がん医療総合診療料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末期の悪性腫瘍以外の患者においては、サービス利用開始後</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085219" y="2027581"/>
            <a:ext cx="4536504" cy="2160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251676" y="797313"/>
            <a:ext cx="4154813" cy="30099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宿泊サービス利用中の訪問診療の要件見直し</a:t>
            </a:r>
          </a:p>
        </p:txBody>
      </p:sp>
      <p:sp>
        <p:nvSpPr>
          <p:cNvPr id="20" name="正方形/長方形 19"/>
          <p:cNvSpPr/>
          <p:nvPr/>
        </p:nvSpPr>
        <p:spPr>
          <a:xfrm>
            <a:off x="5085218" y="2290443"/>
            <a:ext cx="4536504" cy="229035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在宅患者訪問診療料等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小規模多機能型居宅介護又は複合型サービスを受けているものについては、当該サービスの利用を開始した日より前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日の間に患家を訪問し、在宅患者訪問診療料等</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を算定した保険医療機関の医師が診察した場合に算定可能。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保険医療機関の退院日から当該サービスの利用を開始した患者については、当該サービス利用開始前の在宅患者訪問診療料等の算定にかかわらず、退院日を除き算定可能。</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在宅患者訪問診療料（</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）、在宅時医学総合管理料、施設入居時等医学総合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管理料、在宅がん医療総合診療料</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末期の悪性腫瘍以外の患者においては、サービス利用開始後</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873340" y="3133253"/>
            <a:ext cx="219532" cy="487904"/>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6488765" y="1835733"/>
            <a:ext cx="3648811" cy="256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在宅時医学総合管理料、在宅がん医療総合診療料についても同様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0" name="図 79" descr="build32.wmf"/>
          <p:cNvPicPr>
            <a:picLocks noChangeAspect="1"/>
          </p:cNvPicPr>
          <p:nvPr/>
        </p:nvPicPr>
        <p:blipFill>
          <a:blip r:embed="rId2" cstate="print"/>
          <a:stretch>
            <a:fillRect/>
          </a:stretch>
        </p:blipFill>
        <p:spPr>
          <a:xfrm>
            <a:off x="5957925" y="4651825"/>
            <a:ext cx="867283" cy="633438"/>
          </a:xfrm>
          <a:prstGeom prst="rect">
            <a:avLst/>
          </a:prstGeom>
        </p:spPr>
      </p:pic>
      <p:pic>
        <p:nvPicPr>
          <p:cNvPr id="81" name="Picture 4" descr="C:\Users\KNUIP\AppData\Local\Microsoft\Windows\Temporary Internet Files\Content.IE5\IRRK2YOF\MC900239657[1].wmf"/>
          <p:cNvPicPr>
            <a:picLocks noChangeAspect="1" noChangeArrowheads="1"/>
          </p:cNvPicPr>
          <p:nvPr/>
        </p:nvPicPr>
        <p:blipFill>
          <a:blip r:embed="rId3" cstate="print"/>
          <a:srcRect/>
          <a:stretch>
            <a:fillRect/>
          </a:stretch>
        </p:blipFill>
        <p:spPr bwMode="auto">
          <a:xfrm>
            <a:off x="3584848" y="4693141"/>
            <a:ext cx="951600" cy="701609"/>
          </a:xfrm>
          <a:prstGeom prst="rect">
            <a:avLst/>
          </a:prstGeom>
          <a:noFill/>
        </p:spPr>
      </p:pic>
      <p:pic>
        <p:nvPicPr>
          <p:cNvPr id="83" name="Picture 11" descr="C:\Users\KNUIP\AppData\Local\Microsoft\Windows\Temporary Internet Files\Content.IE5\50HXI09L\MC900079126[1].wmf"/>
          <p:cNvPicPr>
            <a:picLocks noChangeAspect="1" noChangeArrowheads="1"/>
          </p:cNvPicPr>
          <p:nvPr/>
        </p:nvPicPr>
        <p:blipFill>
          <a:blip r:embed="rId4" cstate="print">
            <a:lum bright="20000"/>
          </a:blip>
          <a:srcRect/>
          <a:stretch>
            <a:fillRect/>
          </a:stretch>
        </p:blipFill>
        <p:spPr bwMode="auto">
          <a:xfrm>
            <a:off x="1228831" y="4786593"/>
            <a:ext cx="675266" cy="533976"/>
          </a:xfrm>
          <a:prstGeom prst="rect">
            <a:avLst/>
          </a:prstGeom>
          <a:noFill/>
          <a:ln>
            <a:noFill/>
          </a:ln>
        </p:spPr>
        <p:style>
          <a:lnRef idx="1">
            <a:schemeClr val="accent3"/>
          </a:lnRef>
          <a:fillRef idx="2">
            <a:schemeClr val="accent3"/>
          </a:fillRef>
          <a:effectRef idx="1">
            <a:schemeClr val="accent3"/>
          </a:effectRef>
          <a:fontRef idx="minor">
            <a:schemeClr val="dk1"/>
          </a:fontRef>
        </p:style>
      </p:pic>
      <p:sp>
        <p:nvSpPr>
          <p:cNvPr id="84" name="角丸四角形 83"/>
          <p:cNvSpPr/>
          <p:nvPr/>
        </p:nvSpPr>
        <p:spPr>
          <a:xfrm>
            <a:off x="5673080" y="5285263"/>
            <a:ext cx="1548000" cy="216000"/>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小多機・看多機 </a:t>
            </a:r>
            <a:r>
              <a:rPr kumimoji="1" lang="en-US" altLang="ja-JP"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泊まり</a:t>
            </a:r>
            <a:r>
              <a:rPr kumimoji="1" lang="en-US" altLang="ja-JP"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a:t>
            </a:r>
            <a:endPar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85" name="角丸四角形 84"/>
          <p:cNvSpPr/>
          <p:nvPr/>
        </p:nvSpPr>
        <p:spPr>
          <a:xfrm>
            <a:off x="3703536" y="5285264"/>
            <a:ext cx="720080" cy="216000"/>
          </a:xfrm>
          <a:prstGeom prst="round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病院</a:t>
            </a:r>
          </a:p>
        </p:txBody>
      </p:sp>
      <p:sp>
        <p:nvSpPr>
          <p:cNvPr id="87" name="角丸四角形 86"/>
          <p:cNvSpPr/>
          <p:nvPr/>
        </p:nvSpPr>
        <p:spPr>
          <a:xfrm>
            <a:off x="1175968" y="5285265"/>
            <a:ext cx="720080" cy="2160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自宅</a:t>
            </a:r>
          </a:p>
        </p:txBody>
      </p:sp>
      <p:pic>
        <p:nvPicPr>
          <p:cNvPr id="88" name="Picture 11" descr="C:\Users\KNUIP\AppData\Local\Microsoft\Windows\Temporary Internet Files\Content.IE5\50HXI09L\MC900079126[1].wmf"/>
          <p:cNvPicPr>
            <a:picLocks noChangeAspect="1" noChangeArrowheads="1"/>
          </p:cNvPicPr>
          <p:nvPr/>
        </p:nvPicPr>
        <p:blipFill>
          <a:blip r:embed="rId4" cstate="print">
            <a:lum bright="20000"/>
          </a:blip>
          <a:srcRect/>
          <a:stretch>
            <a:fillRect/>
          </a:stretch>
        </p:blipFill>
        <p:spPr bwMode="auto">
          <a:xfrm>
            <a:off x="8182150" y="4767043"/>
            <a:ext cx="675266" cy="533976"/>
          </a:xfrm>
          <a:prstGeom prst="rect">
            <a:avLst/>
          </a:prstGeom>
          <a:noFill/>
          <a:ln>
            <a:noFill/>
          </a:ln>
        </p:spPr>
        <p:style>
          <a:lnRef idx="1">
            <a:schemeClr val="accent3"/>
          </a:lnRef>
          <a:fillRef idx="2">
            <a:schemeClr val="accent3"/>
          </a:fillRef>
          <a:effectRef idx="1">
            <a:schemeClr val="accent3"/>
          </a:effectRef>
          <a:fontRef idx="minor">
            <a:schemeClr val="dk1"/>
          </a:fontRef>
        </p:style>
      </p:pic>
      <p:sp>
        <p:nvSpPr>
          <p:cNvPr id="89" name="角丸四角形 88"/>
          <p:cNvSpPr/>
          <p:nvPr/>
        </p:nvSpPr>
        <p:spPr>
          <a:xfrm>
            <a:off x="8127528" y="5284127"/>
            <a:ext cx="720080" cy="2160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自宅</a:t>
            </a:r>
          </a:p>
        </p:txBody>
      </p:sp>
      <p:sp>
        <p:nvSpPr>
          <p:cNvPr id="90" name="左右矢印 89"/>
          <p:cNvSpPr/>
          <p:nvPr/>
        </p:nvSpPr>
        <p:spPr>
          <a:xfrm>
            <a:off x="2976206" y="5535065"/>
            <a:ext cx="2264825" cy="222907"/>
          </a:xfrm>
          <a:prstGeom prst="leftRightArrow">
            <a:avLst/>
          </a:prstGeom>
          <a:ln w="12700"/>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1" name="右矢印 90"/>
          <p:cNvSpPr/>
          <p:nvPr/>
        </p:nvSpPr>
        <p:spPr>
          <a:xfrm>
            <a:off x="488504" y="5535064"/>
            <a:ext cx="2448272"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2" name="左右矢印 91"/>
          <p:cNvSpPr/>
          <p:nvPr/>
        </p:nvSpPr>
        <p:spPr>
          <a:xfrm>
            <a:off x="5277036" y="5535064"/>
            <a:ext cx="2286254" cy="222907"/>
          </a:xfrm>
          <a:prstGeom prst="leftRightArrow">
            <a:avLst/>
          </a:prstGeom>
          <a:ln w="12700"/>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3" name="右矢印 92"/>
          <p:cNvSpPr/>
          <p:nvPr/>
        </p:nvSpPr>
        <p:spPr>
          <a:xfrm flipH="1">
            <a:off x="7602721" y="5535064"/>
            <a:ext cx="1692188"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4" name="左右矢印 93"/>
          <p:cNvSpPr/>
          <p:nvPr/>
        </p:nvSpPr>
        <p:spPr>
          <a:xfrm>
            <a:off x="1792793" y="6134991"/>
            <a:ext cx="3448237" cy="222907"/>
          </a:xfrm>
          <a:prstGeom prst="leftRightArrow">
            <a:avLst/>
          </a:prstGeom>
          <a:ln w="12700"/>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5" name="右矢印 94"/>
          <p:cNvSpPr/>
          <p:nvPr/>
        </p:nvSpPr>
        <p:spPr>
          <a:xfrm>
            <a:off x="482895" y="6134991"/>
            <a:ext cx="1270467"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6" name="左右矢印 95"/>
          <p:cNvSpPr/>
          <p:nvPr/>
        </p:nvSpPr>
        <p:spPr>
          <a:xfrm>
            <a:off x="5271427" y="6134991"/>
            <a:ext cx="2286254" cy="222907"/>
          </a:xfrm>
          <a:prstGeom prst="leftRightArrow">
            <a:avLst/>
          </a:prstGeom>
          <a:ln w="12700"/>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97" name="右矢印 96"/>
          <p:cNvSpPr/>
          <p:nvPr/>
        </p:nvSpPr>
        <p:spPr>
          <a:xfrm flipH="1">
            <a:off x="7597112" y="6134991"/>
            <a:ext cx="1692188" cy="222907"/>
          </a:xfrm>
          <a:prstGeom prst="rightArrow">
            <a:avLst/>
          </a:prstGeom>
          <a:ln w="12700"/>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2864768" y="5320569"/>
            <a:ext cx="576064" cy="24629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入院</a:t>
            </a:r>
          </a:p>
        </p:txBody>
      </p:sp>
      <p:sp>
        <p:nvSpPr>
          <p:cNvPr id="98" name="テキスト ボックス 97"/>
          <p:cNvSpPr txBox="1"/>
          <p:nvPr/>
        </p:nvSpPr>
        <p:spPr>
          <a:xfrm>
            <a:off x="4664968" y="5320569"/>
            <a:ext cx="576064"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退院</a:t>
            </a:r>
          </a:p>
        </p:txBody>
      </p:sp>
      <p:sp>
        <p:nvSpPr>
          <p:cNvPr id="99" name="テキスト ボックス 98"/>
          <p:cNvSpPr txBox="1"/>
          <p:nvPr/>
        </p:nvSpPr>
        <p:spPr>
          <a:xfrm>
            <a:off x="5099630" y="5182503"/>
            <a:ext cx="61418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利用</a:t>
            </a:r>
            <a:endParaRPr kumimoji="1" lang="en-US" altLang="ja-JP"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開始</a:t>
            </a:r>
          </a:p>
        </p:txBody>
      </p:sp>
      <p:sp>
        <p:nvSpPr>
          <p:cNvPr id="100" name="テキスト ボックス 99"/>
          <p:cNvSpPr txBox="1"/>
          <p:nvPr/>
        </p:nvSpPr>
        <p:spPr>
          <a:xfrm>
            <a:off x="7160014" y="5181333"/>
            <a:ext cx="614180"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利用</a:t>
            </a:r>
            <a:endParaRPr kumimoji="1" lang="en-US" altLang="ja-JP"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C0504D"/>
                </a:solidFill>
                <a:effectLst/>
                <a:uLnTx/>
                <a:uFillTx/>
                <a:latin typeface="Meiryo UI" panose="020B0604030504040204" pitchFamily="50" charset="-128"/>
                <a:ea typeface="Meiryo UI" panose="020B0604030504040204" pitchFamily="50" charset="-128"/>
                <a:cs typeface="+mn-cs"/>
              </a:rPr>
              <a:t>終了</a:t>
            </a:r>
          </a:p>
        </p:txBody>
      </p:sp>
      <p:sp>
        <p:nvSpPr>
          <p:cNvPr id="101" name="テキスト ボックス 100"/>
          <p:cNvSpPr txBox="1"/>
          <p:nvPr/>
        </p:nvSpPr>
        <p:spPr>
          <a:xfrm>
            <a:off x="3336997" y="5773641"/>
            <a:ext cx="1015870" cy="246221"/>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a:t>
            </a:r>
          </a:p>
        </p:txBody>
      </p:sp>
      <p:pic>
        <p:nvPicPr>
          <p:cNvPr id="102" name="図 101" descr="health_0166.wmf"/>
          <p:cNvPicPr>
            <a:picLocks noChangeAspect="1"/>
          </p:cNvPicPr>
          <p:nvPr/>
        </p:nvPicPr>
        <p:blipFill rotWithShape="1">
          <a:blip r:embed="rId5" cstate="print"/>
          <a:srcRect l="52369"/>
          <a:stretch/>
        </p:blipFill>
        <p:spPr>
          <a:xfrm>
            <a:off x="290585" y="5399115"/>
            <a:ext cx="450357" cy="559721"/>
          </a:xfrm>
          <a:prstGeom prst="rect">
            <a:avLst/>
          </a:prstGeom>
        </p:spPr>
      </p:pic>
      <p:pic>
        <p:nvPicPr>
          <p:cNvPr id="103" name="図 102" descr="health_0166.wmf"/>
          <p:cNvPicPr>
            <a:picLocks noChangeAspect="1"/>
          </p:cNvPicPr>
          <p:nvPr/>
        </p:nvPicPr>
        <p:blipFill rotWithShape="1">
          <a:blip r:embed="rId5" cstate="print"/>
          <a:srcRect l="52369"/>
          <a:stretch/>
        </p:blipFill>
        <p:spPr>
          <a:xfrm>
            <a:off x="290585" y="6005579"/>
            <a:ext cx="450357" cy="559721"/>
          </a:xfrm>
          <a:prstGeom prst="rect">
            <a:avLst/>
          </a:prstGeom>
        </p:spPr>
      </p:pic>
      <p:grpSp>
        <p:nvGrpSpPr>
          <p:cNvPr id="11" name="グループ化 10"/>
          <p:cNvGrpSpPr/>
          <p:nvPr/>
        </p:nvGrpSpPr>
        <p:grpSpPr>
          <a:xfrm>
            <a:off x="1650982" y="5451572"/>
            <a:ext cx="820996" cy="542959"/>
            <a:chOff x="1650982" y="5475002"/>
            <a:chExt cx="820996" cy="542959"/>
          </a:xfrm>
        </p:grpSpPr>
        <p:sp>
          <p:nvSpPr>
            <p:cNvPr id="5" name="楕円 4"/>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7" name="テキスト ボックス 116"/>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07" name="図 10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grpSp>
        <p:nvGrpSpPr>
          <p:cNvPr id="124" name="グループ化 123"/>
          <p:cNvGrpSpPr/>
          <p:nvPr/>
        </p:nvGrpSpPr>
        <p:grpSpPr>
          <a:xfrm>
            <a:off x="5713810" y="5451572"/>
            <a:ext cx="820996" cy="542959"/>
            <a:chOff x="1650982" y="5475002"/>
            <a:chExt cx="820996" cy="542959"/>
          </a:xfrm>
        </p:grpSpPr>
        <p:sp>
          <p:nvSpPr>
            <p:cNvPr id="125" name="楕円 124"/>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6" name="テキスト ボックス 125"/>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27" name="図 12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sp>
        <p:nvSpPr>
          <p:cNvPr id="132" name="テキスト ボックス 131"/>
          <p:cNvSpPr txBox="1"/>
          <p:nvPr/>
        </p:nvSpPr>
        <p:spPr>
          <a:xfrm>
            <a:off x="6823329" y="5753573"/>
            <a:ext cx="2625085" cy="400110"/>
          </a:xfrm>
          <a:prstGeom prst="wedgeRectCallout">
            <a:avLst>
              <a:gd name="adj1" fmla="val -64724"/>
              <a:gd name="adj2" fmla="val -28915"/>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（現行）宿泊サービス利用開始前</a:t>
            </a: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日以内に</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患家を訪問していれば、算定可能</a:t>
            </a:r>
          </a:p>
        </p:txBody>
      </p:sp>
      <p:grpSp>
        <p:nvGrpSpPr>
          <p:cNvPr id="128" name="グループ化 127"/>
          <p:cNvGrpSpPr/>
          <p:nvPr/>
        </p:nvGrpSpPr>
        <p:grpSpPr>
          <a:xfrm>
            <a:off x="5469067" y="6075362"/>
            <a:ext cx="820996" cy="542959"/>
            <a:chOff x="1650982" y="5475002"/>
            <a:chExt cx="820996" cy="542959"/>
          </a:xfrm>
        </p:grpSpPr>
        <p:sp>
          <p:nvSpPr>
            <p:cNvPr id="129" name="楕円 128"/>
            <p:cNvSpPr/>
            <p:nvPr/>
          </p:nvSpPr>
          <p:spPr>
            <a:xfrm>
              <a:off x="1896048" y="5750008"/>
              <a:ext cx="575930" cy="267953"/>
            </a:xfrm>
            <a:prstGeom prst="ellipse">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0" name="テキスト ボックス 129"/>
            <p:cNvSpPr txBox="1"/>
            <p:nvPr/>
          </p:nvSpPr>
          <p:spPr>
            <a:xfrm>
              <a:off x="1650982" y="5662642"/>
              <a:ext cx="396000" cy="288000"/>
            </a:xfrm>
            <a:prstGeom prst="rect">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訪問</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a:t>
              </a:r>
            </a:p>
          </p:txBody>
        </p:sp>
        <p:pic>
          <p:nvPicPr>
            <p:cNvPr id="131" name="図 1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flipH="1">
              <a:off x="1939505" y="5475002"/>
              <a:ext cx="442226" cy="517981"/>
            </a:xfrm>
            <a:prstGeom prst="rect">
              <a:avLst/>
            </a:prstGeom>
          </p:spPr>
        </p:pic>
      </p:grpSp>
      <p:sp>
        <p:nvSpPr>
          <p:cNvPr id="133" name="テキスト ボックス 132"/>
          <p:cNvSpPr txBox="1"/>
          <p:nvPr/>
        </p:nvSpPr>
        <p:spPr>
          <a:xfrm>
            <a:off x="6345286" y="6361462"/>
            <a:ext cx="3475061" cy="400110"/>
          </a:xfrm>
          <a:prstGeom prst="wedgeRectCallout">
            <a:avLst>
              <a:gd name="adj1" fmla="val -57017"/>
              <a:gd name="adj2" fmla="val -26630"/>
            </a:avLst>
          </a:prstGeom>
          <a:solidFill>
            <a:schemeClr val="bg1"/>
          </a:solidFill>
          <a:ln>
            <a:solidFill>
              <a:schemeClr val="bg1">
                <a:lumMod val="65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（改定後）</a:t>
            </a:r>
            <a:r>
              <a:rPr kumimoji="1" lang="ja-JP" altLang="en-US"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退院直後であれば、宿泊サービス利用開始前の</a:t>
            </a:r>
            <a:endParaRPr kumimoji="1" lang="en-US" altLang="ja-JP"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患家への訪問の有無にかかわらず、算定可能</a:t>
            </a:r>
          </a:p>
        </p:txBody>
      </p:sp>
      <p:sp>
        <p:nvSpPr>
          <p:cNvPr id="135" name="正方形/長方形 134"/>
          <p:cNvSpPr/>
          <p:nvPr/>
        </p:nvSpPr>
        <p:spPr>
          <a:xfrm>
            <a:off x="903280" y="6353895"/>
            <a:ext cx="4095693" cy="256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長期間入院していた場合などは、宿泊サービス利用前</a:t>
            </a:r>
            <a:r>
              <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日以内に患家に訪問診療をしているとは限らない</a:t>
            </a:r>
            <a:endParaRPr kumimoji="1"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Rectangle 2">
            <a:extLst>
              <a:ext uri="{FF2B5EF4-FFF2-40B4-BE49-F238E27FC236}">
                <a16:creationId xmlns:a16="http://schemas.microsoft.com/office/drawing/2014/main" id="{B088B121-E67C-435F-8CC0-CFCC9F399A8C}"/>
              </a:ext>
            </a:extLst>
          </p:cNvPr>
          <p:cNvSpPr>
            <a:spLocks noChangeArrowheads="1"/>
          </p:cNvSpPr>
          <p:nvPr/>
        </p:nvSpPr>
        <p:spPr bwMode="auto">
          <a:xfrm>
            <a:off x="194414" y="44450"/>
            <a:ext cx="9517327" cy="4019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53" name="Rectangle 36">
            <a:extLst>
              <a:ext uri="{FF2B5EF4-FFF2-40B4-BE49-F238E27FC236}">
                <a16:creationId xmlns:a16="http://schemas.microsoft.com/office/drawing/2014/main" id="{4A2039A0-0314-4C2D-AAD6-4264B3A56FA2}"/>
              </a:ext>
            </a:extLst>
          </p:cNvPr>
          <p:cNvSpPr>
            <a:spLocks noChangeArrowheads="1"/>
          </p:cNvSpPr>
          <p:nvPr/>
        </p:nvSpPr>
        <p:spPr bwMode="auto">
          <a:xfrm>
            <a:off x="166372" y="466152"/>
            <a:ext cx="6368434" cy="3311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（１３）小規模多機能型居宅介護等への訪問診療の見直し</a:t>
            </a:r>
          </a:p>
        </p:txBody>
      </p:sp>
      <p:sp>
        <p:nvSpPr>
          <p:cNvPr id="51" name="スライド番号プレースホルダー 2">
            <a:extLst>
              <a:ext uri="{FF2B5EF4-FFF2-40B4-BE49-F238E27FC236}">
                <a16:creationId xmlns:a16="http://schemas.microsoft.com/office/drawing/2014/main" id="{A86EE426-9944-43B0-B556-DC11EA20604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42662120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308391" y="2132856"/>
            <a:ext cx="9247121" cy="195112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172936"/>
            <a:ext cx="9529762" cy="52805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在宅人工呼吸管理等について、小児の呼吸管理の特性と実態を踏まえて、６歳未満の乳幼児に対する「乳幼児呼吸管理材料加算」を新設する。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乳幼児呼吸管理材料加算：</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1,500</a:t>
            </a:r>
            <a:r>
              <a:rPr lang="ja-JP" altLang="en-US" b="1" u="sng" dirty="0">
                <a:solidFill>
                  <a:srgbClr val="0070C0"/>
                </a:solidFill>
                <a:latin typeface="ＭＳ Ｐゴシック" panose="020B0600070205080204" pitchFamily="50" charset="-128"/>
              </a:rPr>
              <a:t>点　　（３月に３回に限る。）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６歳未満の乳幼児に対して区分番号Ｃ１０３に掲げる在宅酸素療法指導管理料、Ｃ１０７に掲げる在宅人工呼吸指導管理料又はＣ１０７－２に掲げる在宅持続陽圧呼吸療法指導管理料を算定する場合に加算。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4" name="表 23"/>
          <p:cNvGraphicFramePr>
            <a:graphicFrameLocks noGrp="1"/>
          </p:cNvGraphicFramePr>
          <p:nvPr/>
        </p:nvGraphicFramePr>
        <p:xfrm>
          <a:off x="1517434" y="4597295"/>
          <a:ext cx="7012243" cy="1630680"/>
        </p:xfrm>
        <a:graphic>
          <a:graphicData uri="http://schemas.openxmlformats.org/drawingml/2006/table">
            <a:tbl>
              <a:tblPr firstRow="1" bandRow="1">
                <a:tableStyleId>{2D5ABB26-0587-4C30-8999-92F81FD0307C}</a:tableStyleId>
              </a:tblPr>
              <a:tblGrid>
                <a:gridCol w="1943533">
                  <a:extLst>
                    <a:ext uri="{9D8B030D-6E8A-4147-A177-3AD203B41FA5}">
                      <a16:colId xmlns:a16="http://schemas.microsoft.com/office/drawing/2014/main" val="2700585204"/>
                    </a:ext>
                  </a:extLst>
                </a:gridCol>
                <a:gridCol w="2308972">
                  <a:extLst>
                    <a:ext uri="{9D8B030D-6E8A-4147-A177-3AD203B41FA5}">
                      <a16:colId xmlns:a16="http://schemas.microsoft.com/office/drawing/2014/main" val="1219566620"/>
                    </a:ext>
                  </a:extLst>
                </a:gridCol>
                <a:gridCol w="2759738">
                  <a:extLst>
                    <a:ext uri="{9D8B030D-6E8A-4147-A177-3AD203B41FA5}">
                      <a16:colId xmlns:a16="http://schemas.microsoft.com/office/drawing/2014/main" val="2791486556"/>
                    </a:ext>
                  </a:extLst>
                </a:gridCol>
              </a:tblGrid>
              <a:tr h="191348">
                <a:tc>
                  <a:txBody>
                    <a:bodyPr/>
                    <a:lstStyle/>
                    <a:p>
                      <a:endParaRPr kumimoji="1" lang="ja-JP" altLang="en-US" sz="1100" b="1" dirty="0"/>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小児</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成人</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6734219"/>
                  </a:ext>
                </a:extLst>
              </a:tr>
              <a:tr h="315162">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予備能（一時的に酸素の供給が絶たれた際の余力）</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低い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一定程度あり</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0947524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自覚症状</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乏しい・訴えられない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あり・場合によっては訴えられない</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4093347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モニタリング</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原則</a:t>
                      </a:r>
                      <a:r>
                        <a:rPr kumimoji="1" lang="en-US" altLang="ja-JP" sz="1100" dirty="0">
                          <a:solidFill>
                            <a:srgbClr val="FF0000"/>
                          </a:solidFill>
                          <a:latin typeface="ＭＳ ゴシック" panose="020B0609070205080204" pitchFamily="49" charset="-128"/>
                          <a:ea typeface="ＭＳ ゴシック" panose="020B0609070205080204" pitchFamily="49" charset="-128"/>
                        </a:rPr>
                        <a:t>24</a:t>
                      </a:r>
                      <a:r>
                        <a:rPr kumimoji="1" lang="ja-JP" altLang="en-US" sz="1100" dirty="0">
                          <a:solidFill>
                            <a:srgbClr val="FF0000"/>
                          </a:solidFill>
                          <a:latin typeface="ＭＳ ゴシック" panose="020B0609070205080204" pitchFamily="49" charset="-128"/>
                          <a:ea typeface="ＭＳ ゴシック" panose="020B0609070205080204" pitchFamily="49" charset="-128"/>
                        </a:rPr>
                        <a:t>時間</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病状によっては間欠的なモニタも可</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6221446"/>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その他の特徴</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体格が小さく、活発に動く場合があり、専用のプローブが必要</a:t>
                      </a:r>
                      <a:endParaRPr kumimoji="1" lang="en-US" altLang="ja-JP" sz="1100" dirty="0">
                        <a:solidFill>
                          <a:srgbClr val="FF0000"/>
                        </a:solidFill>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継続使用可能なプローブを使用</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13040362"/>
                  </a:ext>
                </a:extLst>
              </a:tr>
            </a:tbl>
          </a:graphicData>
        </a:graphic>
      </p:graphicFrame>
      <p:sp>
        <p:nvSpPr>
          <p:cNvPr id="25" name="正方形/長方形 24"/>
          <p:cNvSpPr/>
          <p:nvPr/>
        </p:nvSpPr>
        <p:spPr>
          <a:xfrm>
            <a:off x="557218" y="4320296"/>
            <a:ext cx="313258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小児と成人との在宅人工呼吸管理の違い</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468582" y="4293096"/>
            <a:ext cx="8968583" cy="1989109"/>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7315085" y="1868070"/>
            <a:ext cx="1488445" cy="1493067"/>
          </a:xfrm>
          <a:prstGeom prst="rect">
            <a:avLst/>
          </a:prstGeom>
        </p:spPr>
      </p:pic>
      <p:sp>
        <p:nvSpPr>
          <p:cNvPr id="14" name="Rectangle 2">
            <a:extLst>
              <a:ext uri="{FF2B5EF4-FFF2-40B4-BE49-F238E27FC236}">
                <a16:creationId xmlns:a16="http://schemas.microsoft.com/office/drawing/2014/main" id="{AA7E15CF-FE31-4970-BE24-DEF31C9C2A99}"/>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5" name="Rectangle 36">
            <a:extLst>
              <a:ext uri="{FF2B5EF4-FFF2-40B4-BE49-F238E27FC236}">
                <a16:creationId xmlns:a16="http://schemas.microsoft.com/office/drawing/2014/main" id="{25639A85-D2CE-4B11-BC98-A3CDA52B99D4}"/>
              </a:ext>
            </a:extLst>
          </p:cNvPr>
          <p:cNvSpPr>
            <a:spLocks noChangeArrowheads="1"/>
          </p:cNvSpPr>
          <p:nvPr/>
        </p:nvSpPr>
        <p:spPr bwMode="auto">
          <a:xfrm>
            <a:off x="188119" y="599187"/>
            <a:ext cx="534409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rPr>
              <a:t>（１４）小児の在宅呼吸管理における材料の評価</a:t>
            </a:r>
            <a:endParaRPr kumimoji="0" lang="en-US" altLang="ja-JP" sz="20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endParaRPr>
          </a:p>
        </p:txBody>
      </p:sp>
      <p:sp>
        <p:nvSpPr>
          <p:cNvPr id="16" name="スライド番号プレースホルダー 2">
            <a:extLst>
              <a:ext uri="{FF2B5EF4-FFF2-40B4-BE49-F238E27FC236}">
                <a16:creationId xmlns:a16="http://schemas.microsoft.com/office/drawing/2014/main" id="{517677EE-2078-417B-9EE9-DB748AA6D490}"/>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a:extLst>
              <a:ext uri="{FF2B5EF4-FFF2-40B4-BE49-F238E27FC236}">
                <a16:creationId xmlns:a16="http://schemas.microsoft.com/office/drawing/2014/main" id="{5109DA08-F695-4DB8-9129-5D673E8A7E47}"/>
              </a:ext>
            </a:extLst>
          </p:cNvPr>
          <p:cNvSpPr txBox="1"/>
          <p:nvPr/>
        </p:nvSpPr>
        <p:spPr>
          <a:xfrm>
            <a:off x="5739310" y="673647"/>
            <a:ext cx="12824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328</a:t>
            </a:r>
          </a:p>
        </p:txBody>
      </p:sp>
    </p:spTree>
    <p:extLst>
      <p:ext uri="{BB962C8B-B14F-4D97-AF65-F5344CB8AC3E}">
        <p14:creationId xmlns:p14="http://schemas.microsoft.com/office/powerpoint/2010/main" val="17628393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5"/>
            <a:ext cx="9529762" cy="56081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在宅における褥瘡管理を推進する観点から、在宅患者訪問褥瘡管理指導料について、管理栄養士の雇用形態等を含め、</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要件</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2905" y="1772816"/>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136123"/>
            <a:ext cx="4352918" cy="24958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【在宅患者訪問褥瘡管理指導料】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base"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別に厚生労働大臣が定める施設基準に適合しているものとして地方厚生局長等に届け出た保険医療機関において、重点的な褥瘡管理を行う必要が認められる患者に対して、当該患者の同意を得て、当該保険医療機関の保険医、管理栄養士、看護師又は連携する他の保険医療機関等の看護師が共同して、褥瘡管理に関する計画的な指導管理を行った場合には、初回のカンファレンスから起算して６月以内に限り、当該患者１人につき</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回に限り所定点数を算定する。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「注１」については、初回カンファレンスを起算日として３月以内に評価カンファレンスを実施した場合に算定できる。</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３月以内の評価カンファレンス</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の結果、継続して指導管理が必要と認められた場合に限り、初回カンファレンス後４月以上６月以内に実施した</a:t>
            </a:r>
            <a:r>
              <a:rPr kumimoji="1" lang="ja-JP"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回目の評価カンファレンスについても実施した場合に、算定することができる。</a:t>
            </a:r>
          </a:p>
        </p:txBody>
      </p:sp>
      <p:sp>
        <p:nvSpPr>
          <p:cNvPr id="9" name="正方形/長方形 8"/>
          <p:cNvSpPr/>
          <p:nvPr/>
        </p:nvSpPr>
        <p:spPr>
          <a:xfrm>
            <a:off x="5288762" y="1772816"/>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786237" y="3698133"/>
            <a:ext cx="442913" cy="122413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88761" y="2136123"/>
            <a:ext cx="4352918" cy="249586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【在宅患者訪問褥瘡管理指導料】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2563" marR="0" lvl="0" indent="-182563" algn="l" defTabSz="914400" rtl="0" eaLnBrk="1" fontAlgn="base" latinLnBrk="0" hangingPunct="1">
              <a:lnSpc>
                <a:spcPct val="100000"/>
              </a:lnSpc>
              <a:spcBef>
                <a:spcPts val="0"/>
              </a:spcBef>
              <a:spcAft>
                <a:spcPts val="0"/>
              </a:spcAft>
              <a:buClrTx/>
              <a:buSzTx/>
              <a:buFontTx/>
              <a:buNone/>
              <a:tabLst/>
              <a:defRPr/>
            </a:pP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別に厚生労働大臣が定める施設基準に適合しているものとして地方厚生局長等に届け出た保険医療機関において、重点的な褥瘡管理を行う必要が認められる患者に対して、当該患者の同意を得て、当該保険医療機関の保険医、管理栄養士</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又は当該保険医療機関以外の管理栄養士</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、看護師又は連携する他の保険医療機関等の看護師が共同して、褥瘡管理に関する計画的な指導管理を行った場合には、初回のカンファレンスから起算して６月以内に限り、当該患者１人につき</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３回</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に限り所定点数を算定する。</a:t>
            </a:r>
          </a:p>
          <a:p>
            <a:pPr lvl="0" fontAlgn="base">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lang="ja-JP" altLang="en-US" sz="1000" dirty="0">
                <a:solidFill>
                  <a:prstClr val="black"/>
                </a:solidFill>
                <a:latin typeface="ＭＳ Ｐゴシック" panose="020B0600070205080204" pitchFamily="50" charset="-128"/>
                <a:ea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「注１」について、当該保険医療機関以外（日本栄養士会若しくは都道府県</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栄養士会が設置し、運営する「栄養ケア・ステーション」又は他の保険医療　</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機関に限る。）の管理栄養士は、当該保険医療機関の保険医の指示に基</a:t>
            </a:r>
            <a:endParaRPr lang="en-US" altLang="ja-JP" sz="1000" b="1" u="sng" dirty="0">
              <a:solidFill>
                <a:srgbClr val="0070C0"/>
              </a:solidFill>
              <a:latin typeface="ＭＳ Ｐゴシック" panose="020B0600070205080204" pitchFamily="50" charset="-128"/>
            </a:endParaRPr>
          </a:p>
          <a:p>
            <a:pPr lvl="0" fontAlgn="base">
              <a:defRPr/>
            </a:pPr>
            <a:r>
              <a:rPr lang="ja-JP" altLang="en-US" sz="1000" b="1" dirty="0">
                <a:solidFill>
                  <a:srgbClr val="0070C0"/>
                </a:solidFill>
                <a:latin typeface="ＭＳ Ｐゴシック" panose="020B0600070205080204" pitchFamily="50" charset="-128"/>
              </a:rPr>
              <a:t>　　</a:t>
            </a:r>
            <a:r>
              <a:rPr lang="ja-JP" altLang="en-US" sz="1000" b="1" u="sng" dirty="0">
                <a:solidFill>
                  <a:srgbClr val="0070C0"/>
                </a:solidFill>
                <a:latin typeface="ＭＳ Ｐゴシック" panose="020B0600070205080204" pitchFamily="50" charset="-128"/>
              </a:rPr>
              <a:t>づき、管理指導を実施すること。 </a:t>
            </a:r>
          </a:p>
          <a:p>
            <a:pPr lvl="0" fontAlgn="base">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en-US" altLang="ja-JP" sz="1000" dirty="0">
                <a:solidFill>
                  <a:prstClr val="black"/>
                </a:solidFill>
                <a:latin typeface="ＭＳ Ｐゴシック" panose="020B0600070205080204" pitchFamily="50" charset="-128"/>
                <a:ea typeface="ＭＳ Ｐゴシック" panose="020B0600070205080204" pitchFamily="50" charset="-128"/>
              </a:rPr>
              <a:t>8</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「注１」については、</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初回カンファレンス</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を実施した場合</a:t>
            </a:r>
            <a:r>
              <a:rPr kumimoji="1" lang="ja-JP"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に算定</a:t>
            </a:r>
            <a:r>
              <a:rPr lang="ja-JP" altLang="en-US" sz="1000" b="1" u="sng" dirty="0">
                <a:solidFill>
                  <a:srgbClr val="0070C0"/>
                </a:solidFill>
                <a:latin typeface="ＭＳ Ｐゴシック" panose="020B0600070205080204" pitchFamily="50" charset="-128"/>
                <a:ea typeface="ＭＳ Ｐゴシック" panose="020B0600070205080204" pitchFamily="50" charset="-128"/>
              </a:rPr>
              <a:t>す</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る。</a:t>
            </a:r>
            <a:endParaRPr kumimoji="1" lang="ja-JP" altLang="en-US" sz="10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p:cNvSpPr/>
          <p:nvPr/>
        </p:nvSpPr>
        <p:spPr>
          <a:xfrm>
            <a:off x="335779" y="4687972"/>
            <a:ext cx="4352918" cy="190938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　</a:t>
            </a:r>
            <a:r>
              <a:rPr kumimoji="0" lang="ja-JP"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重点的な褥瘡管理が必要な者とは、ベッド上安静であって、既に</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DESIGN-R</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による深さの評価が</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d2</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以上の褥瘡を有する者であって、かつ、次に掲げるアからカまでのいずれかを有する者をいう。</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ア　</a:t>
            </a:r>
            <a:r>
              <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ショック状態のもの</a:t>
            </a:r>
            <a:endPar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イ　重度の末梢循環不全のもの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ウ　麻薬等の鎮痛・鎮静剤の持続的な使用が必要であるもの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エ　強度の下痢が続く状態であるもの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オ　極度の皮膚脆弱であるもの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カ　</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皮膚に密着させる医療関連機器の長期かつ持続的な使用が必要であるもの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キ　褥瘡に関する危険因子があって既に褥瘡を有するもの</a:t>
            </a:r>
            <a:endPar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5295622" y="4687972"/>
            <a:ext cx="4352918" cy="194421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　</a:t>
            </a:r>
            <a:r>
              <a:rPr kumimoji="0" lang="ja-JP"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重点的な褥瘡管理が必要な者とは、ベッド上安静であって、既に</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DESIGN-R</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による深さの評価が</a:t>
            </a:r>
            <a:r>
              <a:rPr kumimoji="0"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d2</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以上の褥瘡を有する者であって、かつ、次に掲げるアからオまでのいずれかを有する者をいう。</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ア　</a:t>
            </a: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重度の末梢循環不全のもの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イ　麻薬等の鎮痛・鎮静剤の持続的な使用が必要であるもの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ウ　強度の下痢が続く状態であるもの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エ　極度の皮膚脆弱であるもの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0" fontAlgn="base" latinLnBrk="0" hangingPunct="0">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オ　</a:t>
            </a:r>
            <a:r>
              <a:rPr kumimoji="0"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ゴシック" panose="020B0609070205080204" pitchFamily="49" charset="-128"/>
              </a:rPr>
              <a:t>皮膚に密着させる医療関連機器の長期かつ持続的な使用が必要であるもの</a:t>
            </a:r>
            <a:endParaRPr kumimoji="0"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Rectangle 2"/>
          <p:cNvSpPr>
            <a:spLocks noChangeArrowheads="1"/>
          </p:cNvSpPr>
          <p:nvPr/>
        </p:nvSpPr>
        <p:spPr bwMode="auto">
          <a:xfrm>
            <a:off x="848544" y="469707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C921E77C-62D4-496B-B45D-EC8306F325F6}"/>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５．質の高い在宅医療・訪問看護の確保</a:t>
            </a:r>
          </a:p>
        </p:txBody>
      </p:sp>
      <p:sp>
        <p:nvSpPr>
          <p:cNvPr id="17" name="Rectangle 36">
            <a:extLst>
              <a:ext uri="{FF2B5EF4-FFF2-40B4-BE49-F238E27FC236}">
                <a16:creationId xmlns:a16="http://schemas.microsoft.com/office/drawing/2014/main" id="{7FB95D22-F970-4A81-94CC-CDD2E5F396A7}"/>
              </a:ext>
            </a:extLst>
          </p:cNvPr>
          <p:cNvSpPr>
            <a:spLocks noChangeArrowheads="1"/>
          </p:cNvSpPr>
          <p:nvPr/>
        </p:nvSpPr>
        <p:spPr bwMode="auto">
          <a:xfrm>
            <a:off x="188119" y="603370"/>
            <a:ext cx="5412954"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（１５）在宅患者訪問褥瘡管理指導料の見直し①</a:t>
            </a:r>
          </a:p>
        </p:txBody>
      </p:sp>
      <p:sp>
        <p:nvSpPr>
          <p:cNvPr id="13" name="スライド番号プレースホルダー 2">
            <a:extLst>
              <a:ext uri="{FF2B5EF4-FFF2-40B4-BE49-F238E27FC236}">
                <a16:creationId xmlns:a16="http://schemas.microsoft.com/office/drawing/2014/main" id="{0413B6FD-C074-4696-8B42-3FCF6D3FE2EC}"/>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77BFF7AD-6805-4424-B0E9-4F2AFB536311}"/>
              </a:ext>
            </a:extLst>
          </p:cNvPr>
          <p:cNvSpPr txBox="1"/>
          <p:nvPr/>
        </p:nvSpPr>
        <p:spPr>
          <a:xfrm>
            <a:off x="5682022" y="655577"/>
            <a:ext cx="31558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310-312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882-883</a:t>
            </a:r>
          </a:p>
        </p:txBody>
      </p:sp>
    </p:spTree>
    <p:extLst>
      <p:ext uri="{BB962C8B-B14F-4D97-AF65-F5344CB8AC3E}">
        <p14:creationId xmlns:p14="http://schemas.microsoft.com/office/powerpoint/2010/main" val="15234073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C1C5FC9-736F-4D9D-B648-385D7E1FB901}"/>
              </a:ext>
            </a:extLst>
          </p:cNvPr>
          <p:cNvSpPr txBox="1"/>
          <p:nvPr/>
        </p:nvSpPr>
        <p:spPr>
          <a:xfrm>
            <a:off x="560512" y="10474"/>
            <a:ext cx="8640960"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未来投資会議で「成長戦略実行計画案」「成長戦略フォローアップ案」の提示</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経済財政諮問会議で「骨太の方針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」の原案提示</a:t>
            </a:r>
          </a:p>
        </p:txBody>
      </p:sp>
      <p:sp>
        <p:nvSpPr>
          <p:cNvPr id="6" name="テキスト ボックス 5">
            <a:extLst>
              <a:ext uri="{FF2B5EF4-FFF2-40B4-BE49-F238E27FC236}">
                <a16:creationId xmlns:a16="http://schemas.microsoft.com/office/drawing/2014/main" id="{D72F62CC-A65A-494A-92EA-0FE56AAD8510}"/>
              </a:ext>
            </a:extLst>
          </p:cNvPr>
          <p:cNvSpPr txBox="1"/>
          <p:nvPr/>
        </p:nvSpPr>
        <p:spPr>
          <a:xfrm>
            <a:off x="560512" y="1484784"/>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日本医師会定例記者会見「経済財政諮問会議</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経済財政運営と改革の基本方針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（案）および未来投資会議</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成長戦略フォローアップ案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等について」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778D9276-354C-44C9-9362-E5827D3ACCAA}"/>
              </a:ext>
            </a:extLst>
          </p:cNvPr>
          <p:cNvSpPr/>
          <p:nvPr/>
        </p:nvSpPr>
        <p:spPr>
          <a:xfrm>
            <a:off x="560512" y="2651318"/>
            <a:ext cx="8712968" cy="4018042"/>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EA5D1042-F1BD-4093-954C-81337926AE00}"/>
              </a:ext>
            </a:extLst>
          </p:cNvPr>
          <p:cNvSpPr/>
          <p:nvPr/>
        </p:nvSpPr>
        <p:spPr>
          <a:xfrm>
            <a:off x="668524" y="3062341"/>
            <a:ext cx="8568952" cy="2031325"/>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「骨太の方針</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」案の疾病・介護の予防の考え方については、人生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年時代に向けて、社会保障を持続可能なものとするために、日医も予防・健康づくりを積極的に推進しているところであり、日医の考え方が反映されたものと考えている。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各地域で医療・介護に何が必要かを検証し、ボトムアップによりそれが国の政策に反映され、各地域にフィードバックされる</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地域から国へ</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という考え方は、私が会長就任以来掲げている会務運営に臨む基本姿勢の一つ。こうした日医の取り組みが、政府の「骨太の方針」にも反映された。</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 name="テキスト ボックス 2">
            <a:extLst>
              <a:ext uri="{FF2B5EF4-FFF2-40B4-BE49-F238E27FC236}">
                <a16:creationId xmlns:a16="http://schemas.microsoft.com/office/drawing/2014/main" id="{4BB1B146-9EA9-4D4C-B512-76EBE3582D46}"/>
              </a:ext>
            </a:extLst>
          </p:cNvPr>
          <p:cNvSpPr txBox="1"/>
          <p:nvPr/>
        </p:nvSpPr>
        <p:spPr>
          <a:xfrm>
            <a:off x="632520" y="2708920"/>
            <a:ext cx="1944216"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予防・健康づくり</a:t>
            </a:r>
          </a:p>
        </p:txBody>
      </p:sp>
      <p:sp>
        <p:nvSpPr>
          <p:cNvPr id="8" name="テキスト ボックス 7">
            <a:extLst>
              <a:ext uri="{FF2B5EF4-FFF2-40B4-BE49-F238E27FC236}">
                <a16:creationId xmlns:a16="http://schemas.microsoft.com/office/drawing/2014/main" id="{DF26F2E6-1E0E-4644-82CE-707E3ACE5CD8}"/>
              </a:ext>
            </a:extLst>
          </p:cNvPr>
          <p:cNvSpPr txBox="1"/>
          <p:nvPr/>
        </p:nvSpPr>
        <p:spPr>
          <a:xfrm>
            <a:off x="668524" y="5085184"/>
            <a:ext cx="1620180"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懸念事項</a:t>
            </a:r>
          </a:p>
        </p:txBody>
      </p:sp>
      <p:sp>
        <p:nvSpPr>
          <p:cNvPr id="9" name="テキスト ボックス 8">
            <a:extLst>
              <a:ext uri="{FF2B5EF4-FFF2-40B4-BE49-F238E27FC236}">
                <a16:creationId xmlns:a16="http://schemas.microsoft.com/office/drawing/2014/main" id="{DB8EE2AB-38E8-4F02-98B1-0642F107DE25}"/>
              </a:ext>
            </a:extLst>
          </p:cNvPr>
          <p:cNvSpPr txBox="1"/>
          <p:nvPr/>
        </p:nvSpPr>
        <p:spPr>
          <a:xfrm>
            <a:off x="687413" y="5441962"/>
            <a:ext cx="8568952"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（１）地域別診療報酬</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地域別診療報酬の導入が懸念された奈良県において、奈良県医師会と奈良県知事との間で政策協定（</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月）が結ばれ、「奈良県で地域別診療報酬を下げることはない旨確認する」と明記されたことから、既に、この問題は解決済みである。</a:t>
            </a:r>
          </a:p>
        </p:txBody>
      </p:sp>
      <p:sp>
        <p:nvSpPr>
          <p:cNvPr id="10" name="スライド番号プレースホルダー 2">
            <a:extLst>
              <a:ext uri="{FF2B5EF4-FFF2-40B4-BE49-F238E27FC236}">
                <a16:creationId xmlns:a16="http://schemas.microsoft.com/office/drawing/2014/main" id="{4631AA06-62D5-40A9-B422-4C4A664AF31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60232545"/>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28464" y="908720"/>
            <a:ext cx="9649072" cy="3312368"/>
          </a:xfrm>
          <a:prstGeom prst="rect">
            <a:avLst/>
          </a:prstGeom>
          <a:solidFill>
            <a:srgbClr val="FFFFAF">
              <a:alpha val="49804"/>
            </a:srgbClr>
          </a:solidFill>
          <a:ln w="9525">
            <a:solidFill>
              <a:schemeClr val="tx1"/>
            </a:solidFill>
            <a:miter lim="800000"/>
            <a:headEnd/>
            <a:tailEnd/>
          </a:ln>
        </p:spPr>
        <p:txBody>
          <a:bodyPr/>
          <a:lstStyle/>
          <a:p>
            <a:pPr marL="271463" marR="0" lvl="0" indent="-271463" algn="l" defTabSz="914400" rtl="0" eaLnBrk="1" fontAlgn="auto" latinLnBrk="0" hangingPunct="1">
              <a:lnSpc>
                <a:spcPct val="100000"/>
              </a:lnSpc>
              <a:spcBef>
                <a:spcPts val="0"/>
              </a:spcBef>
              <a:spcAft>
                <a:spcPts val="0"/>
              </a:spcAft>
              <a:buClrTx/>
              <a:buSzTx/>
              <a:buFont typeface="Wingdings"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9" name="正方形/長方形 108"/>
          <p:cNvSpPr/>
          <p:nvPr/>
        </p:nvSpPr>
        <p:spPr>
          <a:xfrm>
            <a:off x="8913440" y="1412776"/>
            <a:ext cx="792088" cy="1549236"/>
          </a:xfrm>
          <a:prstGeom prst="rect">
            <a:avLst/>
          </a:prstGeom>
          <a:gradFill flip="none" rotWithShape="1">
            <a:gsLst>
              <a:gs pos="0">
                <a:srgbClr val="FFCC66">
                  <a:tint val="66000"/>
                  <a:satMod val="160000"/>
                </a:srgbClr>
              </a:gs>
              <a:gs pos="50000">
                <a:srgbClr val="FFCC66">
                  <a:tint val="44500"/>
                  <a:satMod val="160000"/>
                </a:srgbClr>
              </a:gs>
              <a:gs pos="100000">
                <a:srgbClr val="FFCC66">
                  <a:tint val="23500"/>
                  <a:satMod val="160000"/>
                </a:srgbClr>
              </a:gs>
            </a:gsLst>
            <a:lin ang="2700000" scaled="1"/>
            <a:tileRect/>
          </a:gradFill>
          <a:ln w="28575">
            <a:solidFill>
              <a:srgbClr val="FFCC66"/>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栄養ケア・ステーション、又は、他の保険医療機関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正方形/長方形 68"/>
          <p:cNvSpPr/>
          <p:nvPr/>
        </p:nvSpPr>
        <p:spPr>
          <a:xfrm>
            <a:off x="218474" y="1161916"/>
            <a:ext cx="4518502" cy="1944216"/>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344488" y="1521957"/>
            <a:ext cx="1224136" cy="1474996"/>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3440832" y="1556792"/>
            <a:ext cx="1152128" cy="144016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正方形/長方形 127"/>
          <p:cNvSpPr/>
          <p:nvPr/>
        </p:nvSpPr>
        <p:spPr>
          <a:xfrm>
            <a:off x="1928664" y="1516003"/>
            <a:ext cx="1152128" cy="148094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Rectangle 36"/>
          <p:cNvSpPr>
            <a:spLocks noChangeArrowheads="1"/>
          </p:cNvSpPr>
          <p:nvPr/>
        </p:nvSpPr>
        <p:spPr bwMode="auto">
          <a:xfrm>
            <a:off x="416496" y="476672"/>
            <a:ext cx="1800200" cy="360000"/>
          </a:xfrm>
          <a:prstGeom prst="rect">
            <a:avLst/>
          </a:prstGeom>
          <a:solidFill>
            <a:srgbClr val="FFCC99"/>
          </a:solidFill>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実施体制（例）</a:t>
            </a:r>
          </a:p>
        </p:txBody>
      </p:sp>
      <p:sp>
        <p:nvSpPr>
          <p:cNvPr id="79" name="円/楕円 78"/>
          <p:cNvSpPr/>
          <p:nvPr/>
        </p:nvSpPr>
        <p:spPr>
          <a:xfrm>
            <a:off x="488504" y="2530068"/>
            <a:ext cx="936104" cy="432048"/>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80" name="円/楕円 79"/>
          <p:cNvSpPr/>
          <p:nvPr/>
        </p:nvSpPr>
        <p:spPr>
          <a:xfrm>
            <a:off x="2000672" y="2492896"/>
            <a:ext cx="1008112" cy="432048"/>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81" name="円/楕円 80"/>
          <p:cNvSpPr/>
          <p:nvPr/>
        </p:nvSpPr>
        <p:spPr>
          <a:xfrm>
            <a:off x="3512840" y="2492896"/>
            <a:ext cx="1032170" cy="432048"/>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83" name="直線矢印コネクタ 82"/>
          <p:cNvCxnSpPr>
            <a:stCxn id="71" idx="2"/>
          </p:cNvCxnSpPr>
          <p:nvPr/>
        </p:nvCxnSpPr>
        <p:spPr>
          <a:xfrm>
            <a:off x="956556" y="2996953"/>
            <a:ext cx="900100" cy="43204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a:off x="2504728" y="2996952"/>
            <a:ext cx="0" cy="2820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a:stCxn id="70" idx="2"/>
          </p:cNvCxnSpPr>
          <p:nvPr/>
        </p:nvCxnSpPr>
        <p:spPr>
          <a:xfrm flipH="1">
            <a:off x="3152800" y="2996952"/>
            <a:ext cx="864096" cy="50405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1" name="線吹き出し 1 90"/>
          <p:cNvSpPr/>
          <p:nvPr/>
        </p:nvSpPr>
        <p:spPr>
          <a:xfrm>
            <a:off x="344488" y="3717032"/>
            <a:ext cx="1409056" cy="355465"/>
          </a:xfrm>
          <a:prstGeom prst="callout1">
            <a:avLst>
              <a:gd name="adj1" fmla="val 45565"/>
              <a:gd name="adj2" fmla="val 94822"/>
              <a:gd name="adj3" fmla="val 33060"/>
              <a:gd name="adj4" fmla="val 11432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sp>
        <p:nvSpPr>
          <p:cNvPr id="2" name="正方形/長方形 1"/>
          <p:cNvSpPr/>
          <p:nvPr/>
        </p:nvSpPr>
        <p:spPr>
          <a:xfrm>
            <a:off x="2116450" y="481315"/>
            <a:ext cx="720902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a:t>
            </a:r>
            <a:r>
              <a:rPr kumimoji="1" lang="ja-JP"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褥瘡</a:t>
            </a:r>
            <a:r>
              <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対策チームによる実施体制及び実施内容のイメージ</a:t>
            </a:r>
            <a:r>
              <a:rPr kumimoji="1" lang="en-US" altLang="ja-JP"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6" name="図 5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1928664" y="3114841"/>
            <a:ext cx="1152128" cy="1152128"/>
          </a:xfrm>
          <a:prstGeom prst="rect">
            <a:avLst/>
          </a:prstGeom>
        </p:spPr>
      </p:pic>
      <p:pic>
        <p:nvPicPr>
          <p:cNvPr id="61" name="図 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0266" y="1593964"/>
            <a:ext cx="648072" cy="972108"/>
          </a:xfrm>
          <a:prstGeom prst="rect">
            <a:avLst/>
          </a:prstGeom>
        </p:spPr>
      </p:pic>
      <p:pic>
        <p:nvPicPr>
          <p:cNvPr id="108" name="Picture 6" descr="女性のお医者さんのイラスト「優しそうな女医さん」">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56856" y="1602673"/>
            <a:ext cx="669303" cy="949145"/>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グループ化 73"/>
          <p:cNvGrpSpPr/>
          <p:nvPr/>
        </p:nvGrpSpPr>
        <p:grpSpPr>
          <a:xfrm>
            <a:off x="511084" y="4797152"/>
            <a:ext cx="9059106" cy="1542365"/>
            <a:chOff x="308680" y="4422304"/>
            <a:chExt cx="9059106" cy="1542365"/>
          </a:xfrm>
        </p:grpSpPr>
        <p:grpSp>
          <p:nvGrpSpPr>
            <p:cNvPr id="75" name="グループ化 74"/>
            <p:cNvGrpSpPr/>
            <p:nvPr/>
          </p:nvGrpSpPr>
          <p:grpSpPr>
            <a:xfrm>
              <a:off x="308680" y="4422304"/>
              <a:ext cx="9059106" cy="1542365"/>
              <a:chOff x="632520" y="4494312"/>
              <a:chExt cx="9059106" cy="1542365"/>
            </a:xfrm>
          </p:grpSpPr>
          <p:grpSp>
            <p:nvGrpSpPr>
              <p:cNvPr id="77" name="グループ化 76"/>
              <p:cNvGrpSpPr/>
              <p:nvPr/>
            </p:nvGrpSpPr>
            <p:grpSpPr>
              <a:xfrm>
                <a:off x="632520" y="5024209"/>
                <a:ext cx="8640840" cy="1012468"/>
                <a:chOff x="632520" y="4664169"/>
                <a:chExt cx="8640840" cy="1012468"/>
              </a:xfrm>
            </p:grpSpPr>
            <p:sp>
              <p:nvSpPr>
                <p:cNvPr id="90" name="正方形/長方形 89"/>
                <p:cNvSpPr/>
                <p:nvPr/>
              </p:nvSpPr>
              <p:spPr>
                <a:xfrm>
                  <a:off x="171276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7" name="正方形/長方形 96"/>
                <p:cNvSpPr/>
                <p:nvPr/>
              </p:nvSpPr>
              <p:spPr>
                <a:xfrm>
                  <a:off x="387288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2" name="正方形/長方形 101"/>
                <p:cNvSpPr/>
                <p:nvPr/>
              </p:nvSpPr>
              <p:spPr>
                <a:xfrm>
                  <a:off x="2792760" y="4679682"/>
                  <a:ext cx="1080000" cy="221248"/>
                </a:xfrm>
                <a:prstGeom prst="rect">
                  <a:avLst/>
                </a:prstGeom>
                <a:ln>
                  <a:solidFill>
                    <a:schemeClr val="accent4">
                      <a:lumMod val="50000"/>
                    </a:schemeClr>
                  </a:solidFil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6" name="正方形/長方形 105"/>
                <p:cNvSpPr/>
                <p:nvPr/>
              </p:nvSpPr>
              <p:spPr>
                <a:xfrm>
                  <a:off x="495300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7" name="正方形/長方形 106"/>
                <p:cNvSpPr/>
                <p:nvPr/>
              </p:nvSpPr>
              <p:spPr>
                <a:xfrm>
                  <a:off x="603312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0" name="正方形/長方形 109"/>
                <p:cNvSpPr/>
                <p:nvPr/>
              </p:nvSpPr>
              <p:spPr>
                <a:xfrm>
                  <a:off x="7113240" y="4679682"/>
                  <a:ext cx="1080000" cy="221248"/>
                </a:xfrm>
                <a:prstGeom prst="rect">
                  <a:avLst/>
                </a:prstGeom>
                <a:ln>
                  <a:solidFill>
                    <a:schemeClr val="accent6">
                      <a:lumMod val="50000"/>
                    </a:schemeClr>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正方形/長方形 121"/>
                <p:cNvSpPr/>
                <p:nvPr/>
              </p:nvSpPr>
              <p:spPr>
                <a:xfrm>
                  <a:off x="632520" y="4679682"/>
                  <a:ext cx="1080000" cy="221248"/>
                </a:xfrm>
                <a:prstGeom prst="rect">
                  <a:avLst/>
                </a:prstGeom>
                <a:ln>
                  <a:solidFill>
                    <a:schemeClr val="accent3">
                      <a:lumMod val="5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テキスト ボックス 122"/>
                <p:cNvSpPr txBox="1"/>
                <p:nvPr/>
              </p:nvSpPr>
              <p:spPr>
                <a:xfrm>
                  <a:off x="7329120"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６月</a:t>
                  </a:r>
                </a:p>
              </p:txBody>
            </p:sp>
            <p:sp>
              <p:nvSpPr>
                <p:cNvPr id="125" name="テキスト ボックス 124"/>
                <p:cNvSpPr txBox="1"/>
                <p:nvPr/>
              </p:nvSpPr>
              <p:spPr>
                <a:xfrm>
                  <a:off x="207847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１月</a:t>
                  </a:r>
                </a:p>
              </p:txBody>
            </p:sp>
            <p:sp>
              <p:nvSpPr>
                <p:cNvPr id="126" name="テキスト ボックス 125"/>
                <p:cNvSpPr txBox="1"/>
                <p:nvPr/>
              </p:nvSpPr>
              <p:spPr>
                <a:xfrm>
                  <a:off x="315859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２月</a:t>
                  </a:r>
                </a:p>
              </p:txBody>
            </p:sp>
            <p:sp>
              <p:nvSpPr>
                <p:cNvPr id="127" name="テキスト ボックス 126"/>
                <p:cNvSpPr txBox="1"/>
                <p:nvPr/>
              </p:nvSpPr>
              <p:spPr>
                <a:xfrm>
                  <a:off x="423871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３月</a:t>
                  </a:r>
                </a:p>
              </p:txBody>
            </p:sp>
            <p:sp>
              <p:nvSpPr>
                <p:cNvPr id="129" name="テキスト ボックス 128"/>
                <p:cNvSpPr txBox="1"/>
                <p:nvPr/>
              </p:nvSpPr>
              <p:spPr>
                <a:xfrm>
                  <a:off x="531883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４月</a:t>
                  </a:r>
                </a:p>
              </p:txBody>
            </p:sp>
            <p:sp>
              <p:nvSpPr>
                <p:cNvPr id="131" name="テキスト ボックス 130"/>
                <p:cNvSpPr txBox="1"/>
                <p:nvPr/>
              </p:nvSpPr>
              <p:spPr>
                <a:xfrm>
                  <a:off x="6398953" y="4664169"/>
                  <a:ext cx="468000" cy="461665"/>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５月</a:t>
                  </a:r>
                </a:p>
              </p:txBody>
            </p:sp>
            <p:sp>
              <p:nvSpPr>
                <p:cNvPr id="132" name="正方形/長方形 131"/>
                <p:cNvSpPr/>
                <p:nvPr/>
              </p:nvSpPr>
              <p:spPr>
                <a:xfrm>
                  <a:off x="8193360" y="4679682"/>
                  <a:ext cx="1080000" cy="221248"/>
                </a:xfrm>
                <a:prstGeom prst="rect">
                  <a:avLst/>
                </a:prstGeom>
                <a:ln>
                  <a:solidFill>
                    <a:schemeClr val="accent3">
                      <a:lumMod val="5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テキスト ボックス 132"/>
                <p:cNvSpPr txBox="1"/>
                <p:nvPr/>
              </p:nvSpPr>
              <p:spPr>
                <a:xfrm>
                  <a:off x="7594716" y="5143545"/>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３回目の</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35" name="直線矢印コネクタ 134"/>
                <p:cNvCxnSpPr/>
                <p:nvPr/>
              </p:nvCxnSpPr>
              <p:spPr>
                <a:xfrm flipV="1">
                  <a:off x="2828568" y="4908944"/>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6" name="直線矢印コネクタ 135"/>
                <p:cNvCxnSpPr/>
                <p:nvPr/>
              </p:nvCxnSpPr>
              <p:spPr>
                <a:xfrm flipV="1">
                  <a:off x="3908688" y="4908944"/>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8" name="直線矢印コネクタ 137"/>
                <p:cNvCxnSpPr/>
                <p:nvPr/>
              </p:nvCxnSpPr>
              <p:spPr>
                <a:xfrm flipV="1">
                  <a:off x="7149048" y="4941168"/>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cxnSp>
              <p:nvCxnSpPr>
                <p:cNvPr id="139" name="直線矢印コネクタ 138"/>
                <p:cNvCxnSpPr/>
                <p:nvPr/>
              </p:nvCxnSpPr>
              <p:spPr>
                <a:xfrm flipV="1">
                  <a:off x="6068928" y="4941168"/>
                  <a:ext cx="0" cy="176240"/>
                </a:xfrm>
                <a:prstGeom prst="straightConnector1">
                  <a:avLst/>
                </a:prstGeom>
                <a:ln w="38100">
                  <a:solidFill>
                    <a:schemeClr val="bg2">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43" name="テキスト ボックス 142"/>
                <p:cNvSpPr txBox="1"/>
                <p:nvPr/>
              </p:nvSpPr>
              <p:spPr>
                <a:xfrm>
                  <a:off x="2482148" y="5122639"/>
                  <a:ext cx="2016224" cy="553998"/>
                </a:xfrm>
                <a:prstGeom prst="rect">
                  <a:avLst/>
                </a:prstGeom>
                <a:noFill/>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医師、看護師、管理栄養士が、</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それぞれ月１回以上、</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計画的な管理指導を実施</a:t>
                  </a:r>
                  <a:endParaRPr kumimoji="1" lang="ja-JP" altLang="en-US" sz="1000" b="1" i="0" u="none" strike="noStrike" kern="1200" cap="none" spc="0" normalizeH="0" baseline="5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4" name="テキスト ボックス 143"/>
                <p:cNvSpPr txBox="1"/>
                <p:nvPr/>
              </p:nvSpPr>
              <p:spPr>
                <a:xfrm>
                  <a:off x="5650500" y="5122639"/>
                  <a:ext cx="2043586" cy="553998"/>
                </a:xfrm>
                <a:prstGeom prst="rect">
                  <a:avLst/>
                </a:prstGeom>
                <a:noFill/>
              </p:spPr>
              <p:txBody>
                <a:bodyPr vert="horz"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医師、看護師、管理栄養士が、</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それぞれ月１回以上、</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計画的な管理指導を実施</a:t>
                  </a:r>
                  <a:endParaRPr kumimoji="1" lang="ja-JP" altLang="en-US" sz="1000" b="1" i="0" u="none" strike="noStrike" kern="1200" cap="none" spc="0" normalizeH="0" baseline="5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5" name="直線矢印コネクタ 144"/>
                <p:cNvCxnSpPr/>
                <p:nvPr/>
              </p:nvCxnSpPr>
              <p:spPr>
                <a:xfrm flipV="1">
                  <a:off x="1748664" y="4918240"/>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grpSp>
          <p:sp>
            <p:nvSpPr>
              <p:cNvPr id="78" name="テキスト ボックス 77"/>
              <p:cNvSpPr txBox="1"/>
              <p:nvPr/>
            </p:nvSpPr>
            <p:spPr>
              <a:xfrm>
                <a:off x="8170780" y="4494312"/>
                <a:ext cx="152084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以後、初回</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から起算して１年間は</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算定できない。</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2" name="直線矢印コネクタ 81"/>
              <p:cNvCxnSpPr/>
              <p:nvPr/>
            </p:nvCxnSpPr>
            <p:spPr>
              <a:xfrm flipV="1">
                <a:off x="8009073" y="5013176"/>
                <a:ext cx="1457851" cy="0"/>
              </a:xfrm>
              <a:prstGeom prst="straightConnector1">
                <a:avLst/>
              </a:prstGeom>
              <a:ln w="63500">
                <a:solidFill>
                  <a:schemeClr val="tx2">
                    <a:lumMod val="60000"/>
                    <a:lumOff val="40000"/>
                  </a:schemeClr>
                </a:solidFill>
                <a:prstDash val="sysDot"/>
                <a:headEnd type="none"/>
                <a:tailEnd type="stealth"/>
              </a:ln>
            </p:spPr>
            <p:style>
              <a:lnRef idx="1">
                <a:schemeClr val="accent1"/>
              </a:lnRef>
              <a:fillRef idx="0">
                <a:schemeClr val="accent1"/>
              </a:fillRef>
              <a:effectRef idx="0">
                <a:schemeClr val="accent1"/>
              </a:effectRef>
              <a:fontRef idx="minor">
                <a:schemeClr val="tx1"/>
              </a:fontRef>
            </p:style>
          </p:cxnSp>
        </p:grpSp>
        <p:cxnSp>
          <p:nvCxnSpPr>
            <p:cNvPr id="76" name="直線矢印コネクタ 75"/>
            <p:cNvCxnSpPr/>
            <p:nvPr/>
          </p:nvCxnSpPr>
          <p:spPr>
            <a:xfrm flipV="1">
              <a:off x="4570916" y="4941168"/>
              <a:ext cx="3060000" cy="0"/>
            </a:xfrm>
            <a:prstGeom prst="straightConnector1">
              <a:avLst/>
            </a:prstGeom>
            <a:ln w="63500">
              <a:solidFill>
                <a:srgbClr val="FF0000"/>
              </a:solidFill>
              <a:prstDash val="sysDot"/>
              <a:headEnd type="none"/>
              <a:tailEnd type="stealth"/>
            </a:ln>
          </p:spPr>
          <p:style>
            <a:lnRef idx="1">
              <a:schemeClr val="accent1"/>
            </a:lnRef>
            <a:fillRef idx="0">
              <a:schemeClr val="accent1"/>
            </a:fillRef>
            <a:effectRef idx="0">
              <a:schemeClr val="accent1"/>
            </a:effectRef>
            <a:fontRef idx="minor">
              <a:schemeClr val="tx1"/>
            </a:fontRef>
          </p:style>
        </p:cxnSp>
      </p:grpSp>
      <p:sp>
        <p:nvSpPr>
          <p:cNvPr id="146" name="テキスト ボックス 145"/>
          <p:cNvSpPr txBox="1"/>
          <p:nvPr/>
        </p:nvSpPr>
        <p:spPr>
          <a:xfrm>
            <a:off x="4736976" y="4869160"/>
            <a:ext cx="324036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回目以降のカンファレンス時、継続的に褥瘡管理の必要性がある場合、</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初回カンファレンス日を起算日として４月から６月以内</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7" name="直線矢印コネクタ 146"/>
          <p:cNvCxnSpPr/>
          <p:nvPr/>
        </p:nvCxnSpPr>
        <p:spPr>
          <a:xfrm>
            <a:off x="1583683" y="5309631"/>
            <a:ext cx="3163646" cy="0"/>
          </a:xfrm>
          <a:prstGeom prst="straightConnector1">
            <a:avLst/>
          </a:prstGeom>
          <a:ln w="63500">
            <a:solidFill>
              <a:srgbClr val="FF0000"/>
            </a:solidFill>
            <a:prstDash val="solid"/>
            <a:headEnd type="none"/>
            <a:tailEnd type="stealth"/>
          </a:ln>
        </p:spPr>
        <p:style>
          <a:lnRef idx="1">
            <a:schemeClr val="accent1"/>
          </a:lnRef>
          <a:fillRef idx="0">
            <a:schemeClr val="accent1"/>
          </a:fillRef>
          <a:effectRef idx="0">
            <a:schemeClr val="accent1"/>
          </a:effectRef>
          <a:fontRef idx="minor">
            <a:schemeClr val="tx1"/>
          </a:fontRef>
        </p:style>
      </p:cxnSp>
      <p:sp>
        <p:nvSpPr>
          <p:cNvPr id="148" name="テキスト ボックス 147"/>
          <p:cNvSpPr txBox="1"/>
          <p:nvPr/>
        </p:nvSpPr>
        <p:spPr>
          <a:xfrm>
            <a:off x="1280593"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cxnSp>
        <p:nvCxnSpPr>
          <p:cNvPr id="149" name="直線矢印コネクタ 148"/>
          <p:cNvCxnSpPr/>
          <p:nvPr/>
        </p:nvCxnSpPr>
        <p:spPr>
          <a:xfrm flipV="1">
            <a:off x="4808984" y="5569495"/>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cxnSp>
        <p:nvCxnSpPr>
          <p:cNvPr id="150" name="直線矢印コネクタ 149"/>
          <p:cNvCxnSpPr/>
          <p:nvPr/>
        </p:nvCxnSpPr>
        <p:spPr>
          <a:xfrm flipV="1">
            <a:off x="7833320" y="5569495"/>
            <a:ext cx="0" cy="176240"/>
          </a:xfrm>
          <a:prstGeom prst="straightConnector1">
            <a:avLst/>
          </a:prstGeom>
          <a:ln w="38100">
            <a:solidFill>
              <a:srgbClr val="FF0000"/>
            </a:solidFill>
            <a:tailEnd type="stealth"/>
          </a:ln>
        </p:spPr>
        <p:style>
          <a:lnRef idx="1">
            <a:schemeClr val="accent1"/>
          </a:lnRef>
          <a:fillRef idx="0">
            <a:schemeClr val="accent1"/>
          </a:fillRef>
          <a:effectRef idx="0">
            <a:schemeClr val="accent1"/>
          </a:effectRef>
          <a:fontRef idx="minor">
            <a:schemeClr val="tx1"/>
          </a:fontRef>
        </p:style>
      </p:cxnSp>
      <p:sp>
        <p:nvSpPr>
          <p:cNvPr id="151" name="テキスト ボックス 150"/>
          <p:cNvSpPr txBox="1"/>
          <p:nvPr/>
        </p:nvSpPr>
        <p:spPr>
          <a:xfrm>
            <a:off x="4448944" y="5806425"/>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２回目の</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2" name="テキスト ボックス 151"/>
          <p:cNvSpPr txBox="1"/>
          <p:nvPr/>
        </p:nvSpPr>
        <p:spPr>
          <a:xfrm>
            <a:off x="1136576" y="5785519"/>
            <a:ext cx="1015635" cy="430887"/>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3" name="テキスト ボックス 152"/>
          <p:cNvSpPr txBox="1"/>
          <p:nvPr/>
        </p:nvSpPr>
        <p:spPr>
          <a:xfrm>
            <a:off x="4592960"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sp>
        <p:nvSpPr>
          <p:cNvPr id="154" name="テキスト ボックス 153"/>
          <p:cNvSpPr txBox="1"/>
          <p:nvPr/>
        </p:nvSpPr>
        <p:spPr>
          <a:xfrm>
            <a:off x="7545288" y="6289575"/>
            <a:ext cx="86409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７５０点</a:t>
            </a:r>
          </a:p>
        </p:txBody>
      </p:sp>
      <p:sp>
        <p:nvSpPr>
          <p:cNvPr id="155" name="正方形/長方形 154"/>
          <p:cNvSpPr/>
          <p:nvPr/>
        </p:nvSpPr>
        <p:spPr>
          <a:xfrm>
            <a:off x="200472" y="4725144"/>
            <a:ext cx="9577064" cy="2016224"/>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6" name="Rectangle 36"/>
          <p:cNvSpPr>
            <a:spLocks noChangeArrowheads="1"/>
          </p:cNvSpPr>
          <p:nvPr/>
        </p:nvSpPr>
        <p:spPr bwMode="auto">
          <a:xfrm>
            <a:off x="416496" y="4293096"/>
            <a:ext cx="1800200" cy="360000"/>
          </a:xfrm>
          <a:prstGeom prst="rect">
            <a:avLst/>
          </a:prstGeom>
          <a:solidFill>
            <a:srgbClr val="FFCC99"/>
          </a:solidFill>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実施内容（例）</a:t>
            </a:r>
          </a:p>
        </p:txBody>
      </p:sp>
      <p:sp>
        <p:nvSpPr>
          <p:cNvPr id="86" name="正方形/長方形 85"/>
          <p:cNvSpPr/>
          <p:nvPr/>
        </p:nvSpPr>
        <p:spPr>
          <a:xfrm>
            <a:off x="7473280" y="1412776"/>
            <a:ext cx="1368152" cy="1547004"/>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 name="正方形/長方形 86"/>
          <p:cNvSpPr/>
          <p:nvPr/>
        </p:nvSpPr>
        <p:spPr>
          <a:xfrm>
            <a:off x="7545288" y="1988839"/>
            <a:ext cx="576064" cy="864097"/>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8" name="正方形/長方形 87"/>
          <p:cNvSpPr/>
          <p:nvPr/>
        </p:nvSpPr>
        <p:spPr>
          <a:xfrm>
            <a:off x="8991481" y="1999885"/>
            <a:ext cx="633670" cy="86176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8193360" y="1988839"/>
            <a:ext cx="576064" cy="864096"/>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2" name="円/楕円 78"/>
          <p:cNvSpPr/>
          <p:nvPr/>
        </p:nvSpPr>
        <p:spPr>
          <a:xfrm>
            <a:off x="7545288" y="2582321"/>
            <a:ext cx="594066" cy="242151"/>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93" name="円/楕円 79"/>
          <p:cNvSpPr/>
          <p:nvPr/>
        </p:nvSpPr>
        <p:spPr>
          <a:xfrm>
            <a:off x="8193360" y="2536440"/>
            <a:ext cx="576064" cy="282079"/>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94" name="円/楕円 80"/>
          <p:cNvSpPr/>
          <p:nvPr/>
        </p:nvSpPr>
        <p:spPr>
          <a:xfrm>
            <a:off x="9002866" y="2573613"/>
            <a:ext cx="576064" cy="262829"/>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95" name="直線矢印コネクタ 94"/>
          <p:cNvCxnSpPr>
            <a:stCxn id="87" idx="2"/>
          </p:cNvCxnSpPr>
          <p:nvPr/>
        </p:nvCxnSpPr>
        <p:spPr>
          <a:xfrm>
            <a:off x="7833320" y="2852936"/>
            <a:ext cx="360040" cy="50405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6" name="直線矢印コネクタ 95"/>
          <p:cNvCxnSpPr>
            <a:stCxn id="89" idx="2"/>
          </p:cNvCxnSpPr>
          <p:nvPr/>
        </p:nvCxnSpPr>
        <p:spPr>
          <a:xfrm>
            <a:off x="8481392" y="2852935"/>
            <a:ext cx="0" cy="3357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8" name="直線矢印コネクタ 97"/>
          <p:cNvCxnSpPr>
            <a:stCxn id="88" idx="2"/>
          </p:cNvCxnSpPr>
          <p:nvPr/>
        </p:nvCxnSpPr>
        <p:spPr>
          <a:xfrm flipH="1">
            <a:off x="8841432" y="2861645"/>
            <a:ext cx="466884" cy="46051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9" name="線吹き出し 1 98"/>
          <p:cNvSpPr/>
          <p:nvPr/>
        </p:nvSpPr>
        <p:spPr>
          <a:xfrm>
            <a:off x="8147479" y="3895884"/>
            <a:ext cx="1010478" cy="275485"/>
          </a:xfrm>
          <a:prstGeom prst="callout1">
            <a:avLst>
              <a:gd name="adj1" fmla="val -8175"/>
              <a:gd name="adj2" fmla="val 51731"/>
              <a:gd name="adj3" fmla="val -64937"/>
              <a:gd name="adj4" fmla="val 4106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pic>
        <p:nvPicPr>
          <p:cNvPr id="100" name="図 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147479" y="3212976"/>
            <a:ext cx="604867" cy="604867"/>
          </a:xfrm>
          <a:prstGeom prst="rect">
            <a:avLst/>
          </a:prstGeom>
        </p:spPr>
      </p:pic>
      <p:pic>
        <p:nvPicPr>
          <p:cNvPr id="103" name="図 10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52132" y="2043429"/>
            <a:ext cx="358240" cy="537360"/>
          </a:xfrm>
          <a:prstGeom prst="rect">
            <a:avLst/>
          </a:prstGeom>
        </p:spPr>
      </p:pic>
      <p:sp>
        <p:nvSpPr>
          <p:cNvPr id="112" name="正方形/長方形 111"/>
          <p:cNvSpPr/>
          <p:nvPr/>
        </p:nvSpPr>
        <p:spPr>
          <a:xfrm>
            <a:off x="128464" y="908720"/>
            <a:ext cx="165618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＜例１＞基本的な体制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4" name="正方形/長方形 113"/>
          <p:cNvSpPr/>
          <p:nvPr/>
        </p:nvSpPr>
        <p:spPr>
          <a:xfrm>
            <a:off x="4896500" y="908720"/>
            <a:ext cx="2216740" cy="461665"/>
          </a:xfrm>
          <a:prstGeom prst="rect">
            <a:avLst/>
          </a:prstGeom>
        </p:spPr>
        <p:txBody>
          <a:bodyPr wrap="square">
            <a:spAutoFit/>
          </a:bodyPr>
          <a:lstStyle/>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＜例２＞訪問看護ステーションと連携した場合の体制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5" name="正方形/長方形 114"/>
          <p:cNvSpPr/>
          <p:nvPr/>
        </p:nvSpPr>
        <p:spPr>
          <a:xfrm>
            <a:off x="7473280" y="908720"/>
            <a:ext cx="2232248" cy="461665"/>
          </a:xfrm>
          <a:prstGeom prst="rect">
            <a:avLst/>
          </a:prstGeom>
        </p:spPr>
        <p:txBody>
          <a:bodyPr wrap="square">
            <a:spAutoFit/>
          </a:bodyPr>
          <a:lstStyle/>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＜例３＞栄養ケア・ステーションと連携した場合の体制</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3" name="正方形/長方形 162"/>
          <p:cNvSpPr/>
          <p:nvPr/>
        </p:nvSpPr>
        <p:spPr>
          <a:xfrm>
            <a:off x="6441043" y="1415112"/>
            <a:ext cx="792088" cy="1547004"/>
          </a:xfrm>
          <a:prstGeom prst="rect">
            <a:avLst/>
          </a:prstGeom>
          <a:gradFill flip="none" rotWithShape="1">
            <a:gsLst>
              <a:gs pos="0">
                <a:srgbClr val="FFB5BA"/>
              </a:gs>
              <a:gs pos="37000">
                <a:srgbClr val="FFB5BA"/>
              </a:gs>
              <a:gs pos="0">
                <a:srgbClr val="FFB5BA"/>
              </a:gs>
              <a:gs pos="100000">
                <a:schemeClr val="bg1"/>
              </a:gs>
              <a:gs pos="82000">
                <a:schemeClr val="bg1"/>
              </a:gs>
              <a:gs pos="100000">
                <a:schemeClr val="bg1"/>
              </a:gs>
            </a:gsLst>
            <a:lin ang="2700000" scaled="1"/>
            <a:tileRect/>
          </a:gradFill>
          <a:ln w="28575">
            <a:solidFill>
              <a:srgbClr val="FFB5BA"/>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ステーション</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4" name="正方形/長方形 163"/>
          <p:cNvSpPr/>
          <p:nvPr/>
        </p:nvSpPr>
        <p:spPr>
          <a:xfrm>
            <a:off x="5000883" y="1415112"/>
            <a:ext cx="1368152" cy="1547004"/>
          </a:xfrm>
          <a:prstGeom prst="rect">
            <a:avLst/>
          </a:prstGeom>
          <a:gradFill flip="none" rotWithShape="1">
            <a:gsLst>
              <a:gs pos="0">
                <a:srgbClr val="13C4A3">
                  <a:tint val="66000"/>
                  <a:satMod val="160000"/>
                </a:srgbClr>
              </a:gs>
              <a:gs pos="50000">
                <a:srgbClr val="13C4A3">
                  <a:tint val="44500"/>
                  <a:satMod val="160000"/>
                </a:srgbClr>
              </a:gs>
              <a:gs pos="100000">
                <a:srgbClr val="13C4A3">
                  <a:tint val="23500"/>
                  <a:satMod val="160000"/>
                </a:srgbClr>
              </a:gs>
            </a:gsLst>
            <a:lin ang="2700000" scaled="1"/>
            <a:tileRect/>
          </a:gradFill>
          <a:ln w="28575">
            <a:solidFill>
              <a:srgbClr val="13C4A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5" name="正方形/長方形 164"/>
          <p:cNvSpPr/>
          <p:nvPr/>
        </p:nvSpPr>
        <p:spPr>
          <a:xfrm>
            <a:off x="5072891" y="1982374"/>
            <a:ext cx="576064" cy="864097"/>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6" name="正方形/長方形 165"/>
          <p:cNvSpPr/>
          <p:nvPr/>
        </p:nvSpPr>
        <p:spPr>
          <a:xfrm>
            <a:off x="5720963" y="1982374"/>
            <a:ext cx="576064" cy="86409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7" name="正方形/長方形 166"/>
          <p:cNvSpPr/>
          <p:nvPr/>
        </p:nvSpPr>
        <p:spPr>
          <a:xfrm>
            <a:off x="6513051" y="1982373"/>
            <a:ext cx="648072" cy="87289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8" name="円/楕円 78"/>
          <p:cNvSpPr/>
          <p:nvPr/>
        </p:nvSpPr>
        <p:spPr>
          <a:xfrm>
            <a:off x="5072891" y="2549729"/>
            <a:ext cx="594066" cy="268371"/>
          </a:xfrm>
          <a:prstGeom prst="ellipse">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医師</a:t>
            </a:r>
          </a:p>
        </p:txBody>
      </p:sp>
      <p:sp>
        <p:nvSpPr>
          <p:cNvPr id="169" name="円/楕円 79"/>
          <p:cNvSpPr/>
          <p:nvPr/>
        </p:nvSpPr>
        <p:spPr>
          <a:xfrm>
            <a:off x="6550223" y="2529975"/>
            <a:ext cx="576064" cy="282079"/>
          </a:xfrm>
          <a:prstGeom prst="ellipse">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看護師等</a:t>
            </a:r>
          </a:p>
        </p:txBody>
      </p:sp>
      <p:sp>
        <p:nvSpPr>
          <p:cNvPr id="170" name="円/楕円 80"/>
          <p:cNvSpPr/>
          <p:nvPr/>
        </p:nvSpPr>
        <p:spPr>
          <a:xfrm>
            <a:off x="5720963" y="2558438"/>
            <a:ext cx="576064" cy="262829"/>
          </a:xfrm>
          <a:prstGeom prst="ellipse">
            <a:avLst/>
          </a:prstGeom>
          <a:ln/>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管理</a:t>
            </a:r>
            <a:endParaRPr kumimoji="1" lang="en-US" altLang="ja-JP"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栄養士</a:t>
            </a:r>
          </a:p>
        </p:txBody>
      </p:sp>
      <p:cxnSp>
        <p:nvCxnSpPr>
          <p:cNvPr id="171" name="直線矢印コネクタ 170"/>
          <p:cNvCxnSpPr>
            <a:stCxn id="165" idx="2"/>
          </p:cNvCxnSpPr>
          <p:nvPr/>
        </p:nvCxnSpPr>
        <p:spPr>
          <a:xfrm>
            <a:off x="5360923" y="2846471"/>
            <a:ext cx="360040" cy="50405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2" name="直線矢印コネクタ 171"/>
          <p:cNvCxnSpPr>
            <a:stCxn id="167" idx="2"/>
          </p:cNvCxnSpPr>
          <p:nvPr/>
        </p:nvCxnSpPr>
        <p:spPr>
          <a:xfrm flipH="1">
            <a:off x="6393160" y="2855272"/>
            <a:ext cx="443927" cy="45808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直線矢印コネクタ 172"/>
          <p:cNvCxnSpPr>
            <a:stCxn id="166" idx="2"/>
          </p:cNvCxnSpPr>
          <p:nvPr/>
        </p:nvCxnSpPr>
        <p:spPr>
          <a:xfrm>
            <a:off x="6008995" y="2846470"/>
            <a:ext cx="0" cy="36004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4" name="線吹き出し 1 173"/>
          <p:cNvSpPr/>
          <p:nvPr/>
        </p:nvSpPr>
        <p:spPr>
          <a:xfrm>
            <a:off x="5792971" y="3898220"/>
            <a:ext cx="1010478" cy="275485"/>
          </a:xfrm>
          <a:prstGeom prst="callout1">
            <a:avLst>
              <a:gd name="adj1" fmla="val -14497"/>
              <a:gd name="adj2" fmla="val 44836"/>
              <a:gd name="adj3" fmla="val -64936"/>
              <a:gd name="adj4" fmla="val 38481"/>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既に</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以上の褥瘡を有する者</a:t>
            </a:r>
          </a:p>
        </p:txBody>
      </p:sp>
      <p:pic>
        <p:nvPicPr>
          <p:cNvPr id="175" name="図 1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5720963" y="3215312"/>
            <a:ext cx="604867" cy="604867"/>
          </a:xfrm>
          <a:prstGeom prst="rect">
            <a:avLst/>
          </a:prstGeom>
        </p:spPr>
      </p:pic>
      <p:pic>
        <p:nvPicPr>
          <p:cNvPr id="177" name="図 17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171026" y="2045673"/>
            <a:ext cx="358240" cy="537360"/>
          </a:xfrm>
          <a:prstGeom prst="rect">
            <a:avLst/>
          </a:prstGeom>
        </p:spPr>
      </p:pic>
      <p:pic>
        <p:nvPicPr>
          <p:cNvPr id="178" name="Picture 6" descr="女性のお医者さんのイラスト「優しそうな女医さん」">
            <a:hlinkClick r:id="rId5"/>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819098" y="2054382"/>
            <a:ext cx="360040" cy="510577"/>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6" descr="女性のお医者さんのイラスト「優しそうな女医さん」">
            <a:hlinkClick r:id="rId5"/>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101001" y="2043430"/>
            <a:ext cx="360040" cy="510577"/>
          </a:xfrm>
          <a:prstGeom prst="rect">
            <a:avLst/>
          </a:prstGeom>
          <a:noFill/>
          <a:extLst>
            <a:ext uri="{909E8E84-426E-40DD-AFC4-6F175D3DCCD1}">
              <a14:hiddenFill xmlns:a14="http://schemas.microsoft.com/office/drawing/2010/main">
                <a:solidFill>
                  <a:srgbClr val="FFFFFF"/>
                </a:solidFill>
              </a14:hiddenFill>
            </a:ext>
          </a:extLst>
        </p:spPr>
      </p:pic>
      <p:sp>
        <p:nvSpPr>
          <p:cNvPr id="180" name="正方形/長方形 179"/>
          <p:cNvSpPr/>
          <p:nvPr/>
        </p:nvSpPr>
        <p:spPr>
          <a:xfrm>
            <a:off x="3307861" y="3573016"/>
            <a:ext cx="2304256" cy="584775"/>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＜在宅褥瘡対策チームの構成員＞</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常勤医師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保健師、助産師、看護師、又は、准看護師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管理栄養士</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05" name="図 10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177344" y="1556792"/>
            <a:ext cx="576064" cy="995358"/>
          </a:xfrm>
          <a:prstGeom prst="rect">
            <a:avLst/>
          </a:prstGeom>
        </p:spPr>
      </p:pic>
      <p:pic>
        <p:nvPicPr>
          <p:cNvPr id="111" name="図 11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6671670" y="2037610"/>
            <a:ext cx="297554" cy="514131"/>
          </a:xfrm>
          <a:prstGeom prst="rect">
            <a:avLst/>
          </a:prstGeom>
        </p:spPr>
      </p:pic>
      <p:pic>
        <p:nvPicPr>
          <p:cNvPr id="113" name="図 11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311433" y="2041395"/>
            <a:ext cx="297554" cy="514131"/>
          </a:xfrm>
          <a:prstGeom prst="rect">
            <a:avLst/>
          </a:prstGeom>
        </p:spPr>
      </p:pic>
      <p:sp>
        <p:nvSpPr>
          <p:cNvPr id="101" name="Rectangle 36">
            <a:extLst>
              <a:ext uri="{FF2B5EF4-FFF2-40B4-BE49-F238E27FC236}">
                <a16:creationId xmlns:a16="http://schemas.microsoft.com/office/drawing/2014/main" id="{246EC9A8-8F51-4BC1-98FD-E3A7CEBF432D}"/>
              </a:ext>
            </a:extLst>
          </p:cNvPr>
          <p:cNvSpPr>
            <a:spLocks noChangeArrowheads="1"/>
          </p:cNvSpPr>
          <p:nvPr/>
        </p:nvSpPr>
        <p:spPr bwMode="auto">
          <a:xfrm>
            <a:off x="141391" y="87514"/>
            <a:ext cx="547072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（１５）在宅患者訪問褥瘡管理指導料の見直し②</a:t>
            </a:r>
          </a:p>
        </p:txBody>
      </p:sp>
      <p:sp>
        <p:nvSpPr>
          <p:cNvPr id="116" name="スライド番号プレースホルダー 2">
            <a:extLst>
              <a:ext uri="{FF2B5EF4-FFF2-40B4-BE49-F238E27FC236}">
                <a16:creationId xmlns:a16="http://schemas.microsoft.com/office/drawing/2014/main" id="{7464E247-8F83-49BC-AE3D-F42AEE559965}"/>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027976375"/>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72786" y="904372"/>
            <a:ext cx="9517326" cy="56209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1" name="表 30"/>
          <p:cNvGraphicFramePr>
            <a:graphicFrameLocks noGrp="1"/>
          </p:cNvGraphicFramePr>
          <p:nvPr>
            <p:extLst>
              <p:ext uri="{D42A27DB-BD31-4B8C-83A1-F6EECF244321}">
                <p14:modId xmlns:p14="http://schemas.microsoft.com/office/powerpoint/2010/main" val="3189024876"/>
              </p:ext>
            </p:extLst>
          </p:nvPr>
        </p:nvGraphicFramePr>
        <p:xfrm>
          <a:off x="344488" y="949915"/>
          <a:ext cx="4295606" cy="3847237"/>
        </p:xfrm>
        <a:graphic>
          <a:graphicData uri="http://schemas.openxmlformats.org/drawingml/2006/table">
            <a:tbl>
              <a:tblPr firstRow="1" bandRow="1">
                <a:tableStyleId>{3B4B98B0-60AC-42C2-AFA5-B58CD77FA1E5}</a:tableStyleId>
              </a:tblPr>
              <a:tblGrid>
                <a:gridCol w="4295606">
                  <a:extLst>
                    <a:ext uri="{9D8B030D-6E8A-4147-A177-3AD203B41FA5}">
                      <a16:colId xmlns:a16="http://schemas.microsoft.com/office/drawing/2014/main" val="20000"/>
                    </a:ext>
                  </a:extLst>
                </a:gridCol>
              </a:tblGrid>
              <a:tr h="276359">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357087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在宅自己導尿指導管理料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［算定要件］</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在宅自己導尿指導管理料：</a:t>
                      </a:r>
                      <a:r>
                        <a:rPr kumimoji="1" lang="ja-JP" altLang="en-US" sz="1200" u="sng" baseline="0" dirty="0">
                          <a:latin typeface="ＭＳ Ｐゴシック" panose="020B0600070205080204" pitchFamily="50" charset="-128"/>
                          <a:ea typeface="+mn-ea"/>
                        </a:rPr>
                        <a:t>１</a:t>
                      </a:r>
                      <a:r>
                        <a:rPr kumimoji="1" lang="en-US" altLang="ja-JP" sz="1200" u="sng" baseline="0" dirty="0">
                          <a:latin typeface="ＭＳ Ｐゴシック" panose="020B0600070205080204" pitchFamily="50" charset="-128"/>
                          <a:ea typeface="+mn-ea"/>
                        </a:rPr>
                        <a:t>,</a:t>
                      </a:r>
                      <a:r>
                        <a:rPr kumimoji="1" lang="ja-JP" altLang="en-US" sz="1200" u="sng" baseline="0" dirty="0">
                          <a:latin typeface="ＭＳ Ｐゴシック" panose="020B0600070205080204" pitchFamily="50" charset="-128"/>
                          <a:ea typeface="+mn-ea"/>
                        </a:rPr>
                        <a:t>８００点</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注２　</a:t>
                      </a:r>
                      <a:r>
                        <a:rPr kumimoji="1" lang="ja-JP" altLang="en-US" sz="1200" u="sng" baseline="0" dirty="0">
                          <a:latin typeface="ＭＳ Ｐゴシック" panose="020B0600070205080204" pitchFamily="50" charset="-128"/>
                          <a:ea typeface="+mn-ea"/>
                        </a:rPr>
                        <a:t>第２款に定めるものを除き、カテーテルの費用は、所定点　</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latin typeface="ＭＳ Ｐゴシック" panose="020B0600070205080204" pitchFamily="50" charset="-128"/>
                          <a:ea typeface="+mn-ea"/>
                        </a:rPr>
                        <a:t>　　 </a:t>
                      </a:r>
                      <a:r>
                        <a:rPr kumimoji="1" lang="ja-JP" altLang="en-US" sz="1200" u="sng" baseline="0" dirty="0">
                          <a:latin typeface="ＭＳ Ｐゴシック" panose="020B0600070205080204" pitchFamily="50" charset="-128"/>
                          <a:ea typeface="+mn-ea"/>
                        </a:rPr>
                        <a:t>数に含まれるものとする。</a:t>
                      </a:r>
                      <a:endParaRPr kumimoji="1" lang="en-US" altLang="ja-JP" sz="1200" u="sng"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ja-JP" altLang="en-US" sz="1200" baseline="0" dirty="0">
                          <a:latin typeface="ＭＳ Ｐゴシック" panose="020B0600070205080204" pitchFamily="50" charset="-128"/>
                          <a:ea typeface="ＭＳ Ｐゴシック" panose="020B0600070205080204" pitchFamily="50" charset="-128"/>
                        </a:rPr>
                        <a:t>特殊カテーテル加算</a:t>
                      </a:r>
                      <a:r>
                        <a:rPr kumimoji="1" lang="en-US" altLang="ja-JP" sz="1200" baseline="0" dirty="0">
                          <a:latin typeface="ＭＳ Ｐゴシック" panose="020B0600070205080204" pitchFamily="50" charset="-128"/>
                          <a:ea typeface="ＭＳ Ｐゴシック" panose="020B060007020508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［算定要件］</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（新設）</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１　間歇導尿用ディスポーザブルカテーテル</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イ　親水性コーティングを有するもの</a:t>
                      </a:r>
                      <a:r>
                        <a:rPr kumimoji="1" lang="ja-JP" altLang="en-US" sz="1200" u="none" baseline="0" dirty="0">
                          <a:latin typeface="ＭＳ Ｐゴシック" panose="020B0600070205080204" pitchFamily="50" charset="-128"/>
                          <a:ea typeface="ＭＳ Ｐゴシック" panose="020B0600070205080204" pitchFamily="50" charset="-128"/>
                        </a:rPr>
                        <a:t>：</a:t>
                      </a:r>
                      <a:r>
                        <a:rPr kumimoji="1" lang="ja-JP" altLang="en-US" sz="1200" u="sng" baseline="0" dirty="0">
                          <a:latin typeface="ＭＳ Ｐゴシック" panose="020B0600070205080204" pitchFamily="50" charset="-128"/>
                          <a:ea typeface="ＭＳ Ｐゴシック" panose="020B0600070205080204" pitchFamily="50" charset="-128"/>
                        </a:rPr>
                        <a:t>９６０点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（新設）</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ロ　イ以外のもの：</a:t>
                      </a:r>
                      <a:r>
                        <a:rPr kumimoji="1" lang="ja-JP" altLang="en-US" sz="1200" u="sng" baseline="0" dirty="0">
                          <a:latin typeface="ＭＳ Ｐゴシック" panose="020B0600070205080204" pitchFamily="50" charset="-128"/>
                          <a:ea typeface="ＭＳ Ｐゴシック" panose="020B0600070205080204" pitchFamily="50" charset="-128"/>
                        </a:rPr>
                        <a:t>６００点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２　間歇バルーンカテーテル：</a:t>
                      </a:r>
                      <a:r>
                        <a:rPr kumimoji="1" lang="ja-JP" altLang="en-US" sz="1200" u="sng" baseline="0" dirty="0">
                          <a:latin typeface="ＭＳ Ｐゴシック" panose="020B0600070205080204" pitchFamily="50" charset="-128"/>
                          <a:ea typeface="ＭＳ Ｐゴシック" panose="020B0600070205080204" pitchFamily="50" charset="-128"/>
                        </a:rPr>
                        <a:t>６００点</a:t>
                      </a:r>
                      <a:endParaRPr kumimoji="1" lang="en-US" altLang="ja-JP" sz="1200" u="sng"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ＭＳ Ｐゴシック" panose="020B0600070205080204" pitchFamily="50" charset="-128"/>
                        </a:rPr>
                        <a:t>　注　在宅自己導尿を行っている入院中の患者以外の患者に対 </a:t>
                      </a:r>
                      <a:r>
                        <a:rPr kumimoji="1" lang="en-US" altLang="ja-JP" sz="1200" baseline="0" dirty="0">
                          <a:latin typeface="ＭＳ Ｐゴシック" panose="020B0600070205080204" pitchFamily="50" charset="-128"/>
                          <a:ea typeface="ＭＳ Ｐゴシック" panose="020B0600070205080204" pitchFamily="50" charset="-128"/>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して、間歇導尿用ディスポーザブルカテーテル又は間歇バ</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ルーンカテーテルを使用した場合に、第１款の所定点数に加</a:t>
                      </a:r>
                      <a:endParaRPr kumimoji="1" lang="en-US" altLang="ja-JP" sz="12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    </a:t>
                      </a:r>
                      <a:r>
                        <a:rPr kumimoji="1" lang="ja-JP" altLang="en-US" sz="1200" baseline="0" dirty="0">
                          <a:latin typeface="ＭＳ Ｐゴシック" panose="020B0600070205080204" pitchFamily="50" charset="-128"/>
                          <a:ea typeface="ＭＳ Ｐゴシック" panose="020B0600070205080204" pitchFamily="50" charset="-128"/>
                        </a:rPr>
                        <a:t>算する。</a:t>
                      </a: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extLst>
              <p:ext uri="{D42A27DB-BD31-4B8C-83A1-F6EECF244321}">
                <p14:modId xmlns:p14="http://schemas.microsoft.com/office/powerpoint/2010/main" val="3593312088"/>
              </p:ext>
            </p:extLst>
          </p:nvPr>
        </p:nvGraphicFramePr>
        <p:xfrm>
          <a:off x="5071013" y="949916"/>
          <a:ext cx="4463312" cy="4008443"/>
        </p:xfrm>
        <a:graphic>
          <a:graphicData uri="http://schemas.openxmlformats.org/drawingml/2006/table">
            <a:tbl>
              <a:tblPr firstRow="1" bandRow="1">
                <a:tableStyleId>{C083E6E3-FA7D-4D7B-A595-EF9225AFEA82}</a:tableStyleId>
              </a:tblPr>
              <a:tblGrid>
                <a:gridCol w="4463312">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在宅自己導尿指導管理料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在宅自己導尿指導管理料：</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４００点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注２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カテーテルの費用は、第２款に定める所定点数により算定す</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る。</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特殊カテーテル加算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再利用カテーテル：４００点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２</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間歇導尿用ディスポーザブルカテーテル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イ　親水性コーティングを有するもの</a:t>
                      </a:r>
                      <a:r>
                        <a:rPr kumimoji="1" lang="en-US" altLang="ja-JP"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（１）６０本以上９０本未満の場合：１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７００点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（２）９０本以上１２０本未満の場合：１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９００点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（３）１２０本以上の場合：２</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ロ　イ以外のもの：</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０００点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間歇バルーンカテーテル：</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１</a:t>
                      </a:r>
                      <a:r>
                        <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０００点</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注　在宅自己導尿を行っている入院中の患者以外の患者に対し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て、</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再利用型カテーテル、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間歇導尿用ディスポーザブルカテーテ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ル又は間歇バルーンカテーテルを使用した場合に、</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３月に３回</a:t>
                      </a:r>
                      <a:endParaRPr kumimoji="1" lang="en-US" altLang="ja-JP"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     </a:t>
                      </a:r>
                      <a:r>
                        <a:rPr kumimoji="1" lang="ja-JP" altLang="en-US" sz="1200" b="0" i="0" u="sng" strike="noStrike" kern="1200" cap="none" spc="0" normalizeH="0" baseline="0" noProof="0" dirty="0">
                          <a:ln>
                            <a:noFill/>
                          </a:ln>
                          <a:solidFill>
                            <a:srgbClr val="00B0F0"/>
                          </a:solidFill>
                          <a:effectLst/>
                          <a:uLnTx/>
                          <a:uFillTx/>
                          <a:latin typeface="ＭＳ Ｐゴシック" panose="020B0600070205080204" pitchFamily="50" charset="-128"/>
                          <a:ea typeface="+mn-ea"/>
                          <a:cs typeface="+mn-cs"/>
                        </a:rPr>
                        <a:t>に限り、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第１款の所定点数に加算する。</a:t>
                      </a: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656638" y="2060848"/>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643639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（１６）在宅自己導尿における特殊カテーテル加算の見直し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3C6C5292-3689-408F-8E62-B9E03953826B}"/>
              </a:ext>
            </a:extLst>
          </p:cNvPr>
          <p:cNvSpPr/>
          <p:nvPr/>
        </p:nvSpPr>
        <p:spPr>
          <a:xfrm>
            <a:off x="191309" y="4987247"/>
            <a:ext cx="9498803" cy="1428404"/>
          </a:xfrm>
          <a:prstGeom prst="rect">
            <a:avLst/>
          </a:prstGeom>
          <a:ln>
            <a:solidFill>
              <a:schemeClr val="tx1"/>
            </a:solidFill>
            <a:prstDash val="sysDot"/>
          </a:ln>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親水性コーティングを有するものは、</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①　排尿障害が長期間かつ不可逆的に持続し、代替となる排尿方法が存在せず、適切な消毒操作が困難な</a:t>
            </a:r>
            <a:r>
              <a:rPr kumimoji="0" lang="ja-JP" altLang="en-US" sz="1200" kern="0" dirty="0">
                <a:solidFill>
                  <a:prstClr val="black"/>
                </a:solidFill>
                <a:latin typeface="ＭＳ Ｐゴシック"/>
                <a:ea typeface="ＭＳ Ｐゴシック" panose="020B0600070205080204" pitchFamily="50" charset="-128"/>
              </a:rPr>
              <a:t>場所</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において導尿が必要となる場　</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ＭＳ Ｐゴシック"/>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合等、当該カテーテルを使用する医学的な妥当性が認められる場合に使用することとし、原則として次のいずれかに該当する患者に使用した</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ＭＳ Ｐゴシック"/>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場合に算定する。なお、診療報酬明細書の摘要欄にアからエまでのいずれかの要件を満たす医学的根拠を記載すること。</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ア　脊髄障害　イ　二分脊椎　ウ　他の中枢神経を原因とする神経因性膀胱　エ　その他</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②　１月当たり６０本以上使用した場合（他のカテーテルを合わせて用いた場合を含む。）に算定することとし、これに満たない場合は「２」の「イ」</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200" kern="0" dirty="0">
                <a:solidFill>
                  <a:prstClr val="black"/>
                </a:solidFill>
                <a:latin typeface="Calibri"/>
                <a:ea typeface="ＭＳ Ｐゴシック" panose="020B0600070205080204" pitchFamily="50" charset="-128"/>
              </a:rPr>
              <a:t>　　　</a:t>
            </a: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以外</a:t>
            </a:r>
            <a:r>
              <a:rPr kumimoji="0" lang="ja-JP" altLang="en-US" sz="1200" kern="0" dirty="0">
                <a:solidFill>
                  <a:prstClr val="black"/>
                </a:solidFill>
                <a:latin typeface="Calibri"/>
                <a:ea typeface="ＭＳ Ｐゴシック" panose="020B0600070205080204" pitchFamily="50" charset="-128"/>
              </a:rPr>
              <a:t>の主たる</a:t>
            </a:r>
            <a:r>
              <a:rPr kumimoji="0" lang="ja-JP" altLang="en-US"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ものの所定点数を算定する。</a:t>
            </a:r>
            <a:endParaRPr kumimoji="0" lang="en-US" altLang="ja-JP" sz="12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Rectangle 2">
            <a:extLst>
              <a:ext uri="{FF2B5EF4-FFF2-40B4-BE49-F238E27FC236}">
                <a16:creationId xmlns:a16="http://schemas.microsoft.com/office/drawing/2014/main" id="{FE4B9C88-1D89-404A-8F14-C3CFF8F12660}"/>
              </a:ext>
            </a:extLst>
          </p:cNvPr>
          <p:cNvSpPr>
            <a:spLocks noChangeArrowheads="1"/>
          </p:cNvSpPr>
          <p:nvPr/>
        </p:nvSpPr>
        <p:spPr bwMode="auto">
          <a:xfrm>
            <a:off x="194414" y="44450"/>
            <a:ext cx="9517327" cy="4421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pitchFamily="34" charset="0"/>
                <a:ea typeface="ＭＳ Ｐゴシック" charset="-128"/>
              </a:rPr>
              <a:t>４．質の高い在宅医療・訪問看護の確保</a:t>
            </a:r>
          </a:p>
        </p:txBody>
      </p:sp>
      <p:sp>
        <p:nvSpPr>
          <p:cNvPr id="11" name="テキスト ボックス 10">
            <a:extLst>
              <a:ext uri="{FF2B5EF4-FFF2-40B4-BE49-F238E27FC236}">
                <a16:creationId xmlns:a16="http://schemas.microsoft.com/office/drawing/2014/main" id="{45E787E5-3F48-4A82-9A9B-AFC7307ECAD8}"/>
              </a:ext>
            </a:extLst>
          </p:cNvPr>
          <p:cNvSpPr txBox="1"/>
          <p:nvPr/>
        </p:nvSpPr>
        <p:spPr>
          <a:xfrm>
            <a:off x="6753200" y="575585"/>
            <a:ext cx="13404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273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333</a:t>
            </a:r>
          </a:p>
        </p:txBody>
      </p:sp>
    </p:spTree>
    <p:extLst>
      <p:ext uri="{BB962C8B-B14F-4D97-AF65-F5344CB8AC3E}">
        <p14:creationId xmlns:p14="http://schemas.microsoft.com/office/powerpoint/2010/main" val="35837688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94415" y="1443782"/>
            <a:ext cx="5118625" cy="2569926"/>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事前の対面診療の期間を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６月から３月</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緊急時の対応について、患者が速やかに受診可能な医療機関で対面診療を行えるよう、あらかじめ患者に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受診可能な医療機関を説明</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した上で、診療計画に記載しておくこととする。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オンライン診療料の対象疾患に、定期的に通院が必要な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慢性頭痛</a:t>
            </a: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の患者及び一部の在宅自己注射を行っている患者を追加する。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角丸四角形 44"/>
          <p:cNvSpPr/>
          <p:nvPr/>
        </p:nvSpPr>
        <p:spPr>
          <a:xfrm>
            <a:off x="187066" y="4437112"/>
            <a:ext cx="4625801" cy="2155437"/>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やむを得ない事情がある場合、他の保険医療機関の医師が、医師の判断で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初診からオンライン診療 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ことを可能とする。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医師の所在 に係る要件を緩和する。</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複数の医師が </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チームで診療</a:t>
            </a:r>
            <a:r>
              <a:rPr kumimoji="1" lang="ja-JP" altLang="en-US" sz="1477"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を行う場合について、事前の対面診療に係る要件を見直す。</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角丸四角形 47"/>
          <p:cNvSpPr/>
          <p:nvPr/>
        </p:nvSpPr>
        <p:spPr>
          <a:xfrm>
            <a:off x="4953001" y="4119793"/>
            <a:ext cx="4758740" cy="2549566"/>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希少性の高い疾患等、専門性の観点から近隣の医療機関では診断が困難な疾患に対して、</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かかりつけ医のもとで</a:t>
            </a:r>
            <a:r>
              <a:rPr kumimoji="1" lang="ja-JP" altLang="en-US" sz="1477"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、事前の情報共有の上、</a:t>
            </a:r>
            <a:r>
              <a:rPr kumimoji="1" lang="ja-JP" altLang="en-US" sz="1477"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遠隔地の医師が情報通信機器を用いた診療 </a:t>
            </a: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を行う場合について新たな評価を行う。</a:t>
            </a:r>
          </a:p>
        </p:txBody>
      </p:sp>
      <p:sp>
        <p:nvSpPr>
          <p:cNvPr id="15" name="角丸四角形 14"/>
          <p:cNvSpPr/>
          <p:nvPr/>
        </p:nvSpPr>
        <p:spPr>
          <a:xfrm>
            <a:off x="196963" y="1126463"/>
            <a:ext cx="3323446" cy="369971"/>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オンライン診療料の要件の見直し</a:t>
            </a:r>
          </a:p>
        </p:txBody>
      </p:sp>
      <p:sp>
        <p:nvSpPr>
          <p:cNvPr id="52" name="角丸四角形 51"/>
          <p:cNvSpPr/>
          <p:nvPr/>
        </p:nvSpPr>
        <p:spPr>
          <a:xfrm>
            <a:off x="194259" y="4119793"/>
            <a:ext cx="3268125" cy="30460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オンライン診療のより柔軟な活用</a:t>
            </a:r>
          </a:p>
        </p:txBody>
      </p:sp>
      <p:sp>
        <p:nvSpPr>
          <p:cNvPr id="53" name="角丸四角形 52"/>
          <p:cNvSpPr/>
          <p:nvPr/>
        </p:nvSpPr>
        <p:spPr>
          <a:xfrm>
            <a:off x="4863243" y="3972998"/>
            <a:ext cx="4121412" cy="30460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かかりつけ医と連携した遠隔医療の評価</a:t>
            </a:r>
          </a:p>
        </p:txBody>
      </p:sp>
      <p:sp>
        <p:nvSpPr>
          <p:cNvPr id="16" name="正方形/長方形 15"/>
          <p:cNvSpPr/>
          <p:nvPr/>
        </p:nvSpPr>
        <p:spPr>
          <a:xfrm>
            <a:off x="299532" y="1748055"/>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実施方法</a:t>
            </a:r>
          </a:p>
        </p:txBody>
      </p:sp>
      <p:sp>
        <p:nvSpPr>
          <p:cNvPr id="70" name="正方形/長方形 69"/>
          <p:cNvSpPr/>
          <p:nvPr/>
        </p:nvSpPr>
        <p:spPr>
          <a:xfrm>
            <a:off x="5431988" y="1951709"/>
            <a:ext cx="2317585"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在宅酸素療法指導管理料</a:t>
            </a:r>
          </a:p>
        </p:txBody>
      </p:sp>
      <p:pic>
        <p:nvPicPr>
          <p:cNvPr id="71"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79476" y="962121"/>
            <a:ext cx="1127241" cy="1003246"/>
          </a:xfrm>
          <a:prstGeom prst="rect">
            <a:avLst/>
          </a:prstGeom>
          <a:noFill/>
          <a:extLst>
            <a:ext uri="{909E8E84-426E-40DD-AFC4-6F175D3DCCD1}">
              <a14:hiddenFill xmlns:a14="http://schemas.microsoft.com/office/drawing/2010/main">
                <a:solidFill>
                  <a:srgbClr val="FFFFFF"/>
                </a:solidFill>
              </a14:hiddenFill>
            </a:ext>
          </a:extLst>
        </p:spPr>
      </p:pic>
      <p:sp>
        <p:nvSpPr>
          <p:cNvPr id="76" name="正方形/長方形 75"/>
          <p:cNvSpPr/>
          <p:nvPr/>
        </p:nvSpPr>
        <p:spPr>
          <a:xfrm>
            <a:off x="247972" y="4729147"/>
            <a:ext cx="2226848"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医療資源の少ない地等</a:t>
            </a:r>
          </a:p>
        </p:txBody>
      </p:sp>
      <p:sp>
        <p:nvSpPr>
          <p:cNvPr id="77" name="正方形/長方形 76"/>
          <p:cNvSpPr/>
          <p:nvPr/>
        </p:nvSpPr>
        <p:spPr>
          <a:xfrm>
            <a:off x="314359" y="5928073"/>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在宅診療</a:t>
            </a:r>
          </a:p>
        </p:txBody>
      </p:sp>
      <p:sp>
        <p:nvSpPr>
          <p:cNvPr id="78" name="正方形/長方形 77"/>
          <p:cNvSpPr/>
          <p:nvPr/>
        </p:nvSpPr>
        <p:spPr>
          <a:xfrm>
            <a:off x="5180148" y="4524289"/>
            <a:ext cx="3805300" cy="6881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遠隔連携診療料：５００点（３月に１回）の創設</a:t>
            </a:r>
          </a:p>
        </p:txBody>
      </p:sp>
      <p:pic>
        <p:nvPicPr>
          <p:cNvPr id="93" name="図 92"/>
          <p:cNvPicPr>
            <a:picLocks noChangeAspect="1"/>
          </p:cNvPicPr>
          <p:nvPr/>
        </p:nvPicPr>
        <p:blipFill rotWithShape="1">
          <a:blip r:embed="rId3"/>
          <a:srcRect l="43937" t="4253" r="3333"/>
          <a:stretch/>
        </p:blipFill>
        <p:spPr>
          <a:xfrm>
            <a:off x="8782098" y="5682966"/>
            <a:ext cx="406700" cy="702725"/>
          </a:xfrm>
          <a:prstGeom prst="rect">
            <a:avLst/>
          </a:prstGeom>
        </p:spPr>
      </p:pic>
      <p:pic>
        <p:nvPicPr>
          <p:cNvPr id="94" name="Picture 4" descr="C:\Users\OMQUB\Desktop\enkaku_iryou_man.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4979" r="38165"/>
          <a:stretch/>
        </p:blipFill>
        <p:spPr bwMode="auto">
          <a:xfrm>
            <a:off x="8357221" y="5550628"/>
            <a:ext cx="431579" cy="580292"/>
          </a:xfrm>
          <a:prstGeom prst="rect">
            <a:avLst/>
          </a:prstGeom>
          <a:noFill/>
          <a:extLst>
            <a:ext uri="{909E8E84-426E-40DD-AFC4-6F175D3DCCD1}">
              <a14:hiddenFill xmlns:a14="http://schemas.microsoft.com/office/drawing/2010/main">
                <a:solidFill>
                  <a:srgbClr val="FFFFFF"/>
                </a:solidFill>
              </a14:hiddenFill>
            </a:ext>
          </a:extLst>
        </p:spPr>
      </p:pic>
      <p:pic>
        <p:nvPicPr>
          <p:cNvPr id="95" name="図 94"/>
          <p:cNvPicPr>
            <a:picLocks noChangeAspect="1"/>
          </p:cNvPicPr>
          <p:nvPr/>
        </p:nvPicPr>
        <p:blipFill rotWithShape="1">
          <a:blip r:embed="rId3"/>
          <a:srcRect t="177" r="57093"/>
          <a:stretch/>
        </p:blipFill>
        <p:spPr>
          <a:xfrm>
            <a:off x="7995501" y="5593162"/>
            <a:ext cx="339996" cy="752698"/>
          </a:xfrm>
          <a:prstGeom prst="rect">
            <a:avLst/>
          </a:prstGeom>
        </p:spPr>
      </p:pic>
      <p:sp>
        <p:nvSpPr>
          <p:cNvPr id="20" name="Rectangle 2">
            <a:extLst>
              <a:ext uri="{FF2B5EF4-FFF2-40B4-BE49-F238E27FC236}">
                <a16:creationId xmlns:a16="http://schemas.microsoft.com/office/drawing/2014/main" id="{DED6FF17-B067-425B-9220-F01B5A69F945}"/>
              </a:ext>
            </a:extLst>
          </p:cNvPr>
          <p:cNvSpPr>
            <a:spLocks noChangeArrowheads="1"/>
          </p:cNvSpPr>
          <p:nvPr/>
        </p:nvSpPr>
        <p:spPr bwMode="auto">
          <a:xfrm>
            <a:off x="194414" y="44450"/>
            <a:ext cx="9517327" cy="55320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６．医療におけるＩＣＴの利活用</a:t>
            </a:r>
          </a:p>
        </p:txBody>
      </p:sp>
      <p:sp>
        <p:nvSpPr>
          <p:cNvPr id="19" name="Rectangle 36">
            <a:extLst>
              <a:ext uri="{FF2B5EF4-FFF2-40B4-BE49-F238E27FC236}">
                <a16:creationId xmlns:a16="http://schemas.microsoft.com/office/drawing/2014/main" id="{BD2B86F8-264D-4B46-B8CA-1E785AD4EB76}"/>
              </a:ext>
            </a:extLst>
          </p:cNvPr>
          <p:cNvSpPr>
            <a:spLocks noChangeArrowheads="1"/>
          </p:cNvSpPr>
          <p:nvPr/>
        </p:nvSpPr>
        <p:spPr bwMode="auto">
          <a:xfrm>
            <a:off x="144961" y="633253"/>
            <a:ext cx="5168079"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（１）情報通信機器を用いた診療の活用の推進</a:t>
            </a:r>
          </a:p>
        </p:txBody>
      </p:sp>
      <p:sp>
        <p:nvSpPr>
          <p:cNvPr id="21" name="正方形/長方形 20">
            <a:extLst>
              <a:ext uri="{FF2B5EF4-FFF2-40B4-BE49-F238E27FC236}">
                <a16:creationId xmlns:a16="http://schemas.microsoft.com/office/drawing/2014/main" id="{B851749F-F79A-4E99-806B-04424A3ADB91}"/>
              </a:ext>
            </a:extLst>
          </p:cNvPr>
          <p:cNvSpPr/>
          <p:nvPr/>
        </p:nvSpPr>
        <p:spPr>
          <a:xfrm>
            <a:off x="5193811" y="5710553"/>
            <a:ext cx="2178668" cy="283989"/>
          </a:xfrm>
          <a:prstGeom prst="rect">
            <a:avLst/>
          </a:prstGeom>
        </p:spPr>
        <p:txBody>
          <a:bodyPr wrap="square">
            <a:spAutoFit/>
          </a:bodyPr>
          <a:lstStyle/>
          <a:p>
            <a:pPr>
              <a:lnSpc>
                <a:spcPts val="1700"/>
              </a:lnSpc>
              <a:defRPr/>
            </a:pPr>
            <a:r>
              <a:rPr lang="ja-JP" altLang="en-US" sz="1100" dirty="0">
                <a:solidFill>
                  <a:prstClr val="black"/>
                </a:solidFill>
                <a:latin typeface="ＭＳ Ｐゴシック"/>
              </a:rPr>
              <a:t>患者：てんかん、指定難病の疑い</a:t>
            </a:r>
            <a:endParaRPr lang="en-US" altLang="ja-JP" sz="1100" dirty="0">
              <a:solidFill>
                <a:prstClr val="black"/>
              </a:solidFill>
              <a:latin typeface="ＭＳ Ｐゴシック"/>
            </a:endParaRPr>
          </a:p>
        </p:txBody>
      </p:sp>
      <p:sp>
        <p:nvSpPr>
          <p:cNvPr id="22" name="正方形/長方形 21">
            <a:extLst>
              <a:ext uri="{FF2B5EF4-FFF2-40B4-BE49-F238E27FC236}">
                <a16:creationId xmlns:a16="http://schemas.microsoft.com/office/drawing/2014/main" id="{57C9CFBE-FD9D-4030-B421-1C1995CFAE65}"/>
              </a:ext>
            </a:extLst>
          </p:cNvPr>
          <p:cNvSpPr/>
          <p:nvPr/>
        </p:nvSpPr>
        <p:spPr>
          <a:xfrm>
            <a:off x="5201330" y="5888351"/>
            <a:ext cx="2885838" cy="769441"/>
          </a:xfrm>
          <a:prstGeom prst="rect">
            <a:avLst/>
          </a:prstGeom>
        </p:spPr>
        <p:txBody>
          <a:bodyPr wrap="square">
            <a:spAutoFit/>
          </a:bodyPr>
          <a:lstStyle/>
          <a:p>
            <a:pPr>
              <a:defRPr/>
            </a:pPr>
            <a:r>
              <a:rPr lang="ja-JP" altLang="en-US" sz="1100" dirty="0">
                <a:solidFill>
                  <a:prstClr val="black"/>
                </a:solidFill>
                <a:latin typeface="ＭＳ Ｐゴシック"/>
              </a:rPr>
              <a:t>遠隔地の医師：</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てんかん診療拠点病院、難病医療拠点病院</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診療報酬は対面医療機関が請求</a:t>
            </a:r>
            <a:endParaRPr lang="en-US" altLang="ja-JP" sz="1100" dirty="0">
              <a:solidFill>
                <a:prstClr val="black"/>
              </a:solidFill>
              <a:latin typeface="ＭＳ Ｐゴシック"/>
            </a:endParaRPr>
          </a:p>
          <a:p>
            <a:pPr>
              <a:defRPr/>
            </a:pPr>
            <a:r>
              <a:rPr lang="ja-JP" altLang="en-US" sz="1100" dirty="0">
                <a:solidFill>
                  <a:prstClr val="black"/>
                </a:solidFill>
                <a:latin typeface="ＭＳ Ｐゴシック"/>
              </a:rPr>
              <a:t>診療報酬の分配は相互の合議に委ねる</a:t>
            </a:r>
            <a:endParaRPr lang="en-US" altLang="ja-JP" sz="1100" dirty="0">
              <a:solidFill>
                <a:prstClr val="black"/>
              </a:solidFill>
              <a:latin typeface="ＭＳ Ｐゴシック"/>
            </a:endParaRPr>
          </a:p>
        </p:txBody>
      </p:sp>
      <p:sp>
        <p:nvSpPr>
          <p:cNvPr id="23" name="スライド番号プレースホルダー 2">
            <a:extLst>
              <a:ext uri="{FF2B5EF4-FFF2-40B4-BE49-F238E27FC236}">
                <a16:creationId xmlns:a16="http://schemas.microsoft.com/office/drawing/2014/main" id="{08AF2C8E-432B-4F3B-9EF2-535B7163098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角丸四角形 44">
            <a:extLst>
              <a:ext uri="{FF2B5EF4-FFF2-40B4-BE49-F238E27FC236}">
                <a16:creationId xmlns:a16="http://schemas.microsoft.com/office/drawing/2014/main" id="{15363B35-E204-43DC-8569-29B7D81AF9AD}"/>
              </a:ext>
            </a:extLst>
          </p:cNvPr>
          <p:cNvSpPr/>
          <p:nvPr/>
        </p:nvSpPr>
        <p:spPr>
          <a:xfrm>
            <a:off x="5418157" y="1687518"/>
            <a:ext cx="4188311" cy="2155437"/>
          </a:xfrm>
          <a:prstGeom prst="roundRect">
            <a:avLst>
              <a:gd name="adj" fmla="val 6211"/>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モニタリングを行う項目の一部を見直す。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endParaRPr lang="en-US" altLang="ja-JP" sz="1477" dirty="0">
              <a:solidFill>
                <a:prstClr val="black"/>
              </a:solidFill>
              <a:latin typeface="ＭＳ Ｐゴシック" panose="020B0600070205080204" pitchFamily="50" charset="-128"/>
              <a:ea typeface="ＭＳ Ｐゴシック" panose="020B0600070205080204" pitchFamily="50" charset="-128"/>
            </a:endParaRPr>
          </a:p>
          <a:p>
            <a:pPr marR="0" lvl="0" algn="l" defTabSz="914400" rtl="0" eaLnBrk="1" fontAlgn="auto" latinLnBrk="0" hangingPunct="1">
              <a:lnSpc>
                <a:spcPct val="100000"/>
              </a:lnSpc>
              <a:spcBef>
                <a:spcPts val="600"/>
              </a:spcBef>
              <a:spcAft>
                <a:spcPts val="0"/>
              </a:spcAft>
              <a:buClrTx/>
              <a:buSzTx/>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モニタリングを行った上で、療養上必要な指導を行った場合または患者の状態等を踏まえた医学的判断について診療録に記載した場合に算定できることとする。</a:t>
            </a:r>
            <a:endParaRPr kumimoji="1" lang="en-US" altLang="ja-JP"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角丸四角形 52">
            <a:extLst>
              <a:ext uri="{FF2B5EF4-FFF2-40B4-BE49-F238E27FC236}">
                <a16:creationId xmlns:a16="http://schemas.microsoft.com/office/drawing/2014/main" id="{8D6715B4-F06A-4C85-A39F-8004893F7335}"/>
              </a:ext>
            </a:extLst>
          </p:cNvPr>
          <p:cNvSpPr/>
          <p:nvPr/>
        </p:nvSpPr>
        <p:spPr>
          <a:xfrm>
            <a:off x="5418157" y="1373302"/>
            <a:ext cx="3397404" cy="350243"/>
          </a:xfrm>
          <a:prstGeom prst="roundRect">
            <a:avLst/>
          </a:prstGeom>
          <a:solidFill>
            <a:srgbClr val="FFB5B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遠隔モニタリング加算の要件見直し</a:t>
            </a:r>
          </a:p>
        </p:txBody>
      </p:sp>
      <p:sp>
        <p:nvSpPr>
          <p:cNvPr id="26" name="正方形/長方形 25">
            <a:extLst>
              <a:ext uri="{FF2B5EF4-FFF2-40B4-BE49-F238E27FC236}">
                <a16:creationId xmlns:a16="http://schemas.microsoft.com/office/drawing/2014/main" id="{04059F34-6523-463E-8E55-A3C1BAD871D9}"/>
              </a:ext>
            </a:extLst>
          </p:cNvPr>
          <p:cNvSpPr/>
          <p:nvPr/>
        </p:nvSpPr>
        <p:spPr>
          <a:xfrm>
            <a:off x="247972" y="3187783"/>
            <a:ext cx="1004569" cy="66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対象疾患</a:t>
            </a:r>
          </a:p>
        </p:txBody>
      </p:sp>
      <p:sp>
        <p:nvSpPr>
          <p:cNvPr id="27" name="正方形/長方形 26">
            <a:extLst>
              <a:ext uri="{FF2B5EF4-FFF2-40B4-BE49-F238E27FC236}">
                <a16:creationId xmlns:a16="http://schemas.microsoft.com/office/drawing/2014/main" id="{DE22FC3B-FCE9-4EDD-95C0-776D7890BDA2}"/>
              </a:ext>
            </a:extLst>
          </p:cNvPr>
          <p:cNvSpPr/>
          <p:nvPr/>
        </p:nvSpPr>
        <p:spPr>
          <a:xfrm>
            <a:off x="5673080" y="2274266"/>
            <a:ext cx="3756810" cy="279628"/>
          </a:xfrm>
          <a:prstGeom prst="rect">
            <a:avLst/>
          </a:prstGeom>
        </p:spPr>
        <p:txBody>
          <a:bodyPr wrap="square">
            <a:spAutoFit/>
          </a:bodyPr>
          <a:lstStyle/>
          <a:p>
            <a:pPr>
              <a:lnSpc>
                <a:spcPts val="1700"/>
              </a:lnSpc>
              <a:defRPr/>
            </a:pPr>
            <a:r>
              <a:rPr lang="ja-JP" altLang="en-US" sz="1100" strike="dblStrike" dirty="0">
                <a:solidFill>
                  <a:prstClr val="black"/>
                </a:solidFill>
                <a:latin typeface="ＭＳ Ｐゴシック"/>
              </a:rPr>
              <a:t>血圧、</a:t>
            </a:r>
            <a:r>
              <a:rPr lang="ja-JP" altLang="en-US" sz="1100" dirty="0">
                <a:solidFill>
                  <a:prstClr val="black"/>
                </a:solidFill>
                <a:latin typeface="ＭＳ Ｐゴシック"/>
              </a:rPr>
              <a:t>脈拍、酸素飽和度</a:t>
            </a:r>
            <a:r>
              <a:rPr lang="ja-JP" altLang="en-US" sz="1100" u="sng" dirty="0">
                <a:solidFill>
                  <a:prstClr val="black"/>
                </a:solidFill>
                <a:latin typeface="ＭＳ Ｐゴシック"/>
              </a:rPr>
              <a:t>、機器の使用時間及び酸素流量</a:t>
            </a:r>
            <a:r>
              <a:rPr lang="ja-JP" altLang="en-US" sz="1100" dirty="0">
                <a:solidFill>
                  <a:prstClr val="black"/>
                </a:solidFill>
                <a:latin typeface="ＭＳ Ｐゴシック"/>
              </a:rPr>
              <a:t>等</a:t>
            </a:r>
            <a:endParaRPr lang="en-US" altLang="ja-JP" sz="1100" dirty="0">
              <a:solidFill>
                <a:prstClr val="black"/>
              </a:solidFill>
              <a:latin typeface="ＭＳ Ｐゴシック"/>
            </a:endParaRPr>
          </a:p>
        </p:txBody>
      </p:sp>
      <p:sp>
        <p:nvSpPr>
          <p:cNvPr id="28" name="正方形/長方形 27">
            <a:extLst>
              <a:ext uri="{FF2B5EF4-FFF2-40B4-BE49-F238E27FC236}">
                <a16:creationId xmlns:a16="http://schemas.microsoft.com/office/drawing/2014/main" id="{D09B840B-CF8C-430A-8AD5-C29350C6A8A6}"/>
              </a:ext>
            </a:extLst>
          </p:cNvPr>
          <p:cNvSpPr/>
          <p:nvPr/>
        </p:nvSpPr>
        <p:spPr>
          <a:xfrm>
            <a:off x="5477356" y="2809833"/>
            <a:ext cx="3148052"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酸素持続陽圧呼吸療法指導管理料</a:t>
            </a:r>
          </a:p>
        </p:txBody>
      </p:sp>
    </p:spTree>
    <p:extLst>
      <p:ext uri="{BB962C8B-B14F-4D97-AF65-F5344CB8AC3E}">
        <p14:creationId xmlns:p14="http://schemas.microsoft.com/office/powerpoint/2010/main" val="282088676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8366" y="440346"/>
            <a:ext cx="9689654" cy="6390361"/>
          </a:xfrm>
          <a:prstGeom prst="rect">
            <a:avLst/>
          </a:prstGeom>
          <a:solidFill>
            <a:schemeClr val="bg1"/>
          </a:solidFill>
          <a:ln w="9525">
            <a:solidFill>
              <a:schemeClr val="tx1"/>
            </a:solidFill>
            <a:miter lim="800000"/>
            <a:headEnd/>
            <a:tailEnd/>
          </a:ln>
        </p:spPr>
        <p:txBody>
          <a:bodyPr/>
          <a:lstStyle/>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effectLst/>
                <a:uLnTx/>
                <a:uFillTx/>
                <a:latin typeface="ＭＳ Ｐゴシック"/>
                <a:ea typeface="ＭＳ Ｐゴシック" panose="020B0600070205080204" pitchFamily="50" charset="-128"/>
                <a:cs typeface="+mn-cs"/>
              </a:rPr>
              <a:t>Ａ００３　オンライン診療料：７１点（１月につき）</a:t>
            </a:r>
            <a:endParaRPr kumimoji="1" lang="en-US" altLang="ja-JP" sz="1800" b="0" i="0" u="sng"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ts val="1500"/>
              </a:lnSpc>
              <a:spcBef>
                <a:spcPts val="300"/>
              </a:spcBef>
              <a:spcAft>
                <a:spcPts val="0"/>
              </a:spcAft>
              <a:buClrTx/>
              <a:buSzTx/>
              <a:buFontTx/>
              <a:buNone/>
              <a:tabLst>
                <a:tab pos="0" algn="l"/>
              </a:tabLst>
              <a:defRPr/>
            </a:pPr>
            <a:r>
              <a:rPr kumimoji="1" lang="ja-JP" altLang="en-US" sz="14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　　　</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オンライン診療料が算定可能な患者に対して、</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リアルタイムでのコミュニケーション（ビデオ通話）が可能な情報通信機器</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を用いてオンラインによる診療を行った場合に算定。ただし、</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連続する３月の間に対面診療が１度も行われない場合は算定できない</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a:t>
            </a:r>
            <a:r>
              <a:rPr kumimoji="1" lang="ja-JP" altLang="en-US"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対象となる管理料等を</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初めて算定した月から３月以上経過</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strike="noStrike" kern="1200" cap="none" spc="0" normalizeH="0" baseline="0" noProof="0" dirty="0">
                <a:ln>
                  <a:noFill/>
                </a:ln>
                <a:effectLst/>
                <a:uLnTx/>
                <a:uFillTx/>
                <a:latin typeface="ＭＳ Ｐゴシック"/>
                <a:ea typeface="ＭＳ Ｐゴシック" panose="020B0600070205080204" pitchFamily="50" charset="-128"/>
                <a:cs typeface="+mn-cs"/>
              </a:rPr>
              <a:t>、オンライン診療料対象管理料等の対象となる疾患について、</a:t>
            </a:r>
            <a:r>
              <a:rPr kumimoji="1" lang="ja-JP" altLang="en-US" sz="1300" b="0" i="0"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在宅自己注射指導管理料を算定している糖尿病、肝疾患（経過が慢性）又は慢性ウイルス肝炎の患者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に、注射薬の自己注射に関する</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指導を最初に行った月から３月以上経過</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、当該疾患について、</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(4)</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事前の対面診療、ＣＴ撮影又はＭＲＩ撮影及び血液学的検査等の必要な検査を行った上で一次性頭痛であると診断されており、病状や治療内容が安定しているが、慢性的な痛みにより日常生活に支障を来すため定期的な通院が必要な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であって、当該疾患に対する</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対面診療を最初に行った月から３月以上経過</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し、かつ、オンライン診療を実施しようとする月の</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直近３月の間</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、当該疾患について、</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毎月対面診療を受けている患者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(5)</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日常的に通院又は訪問による対面診療が可能な患者を対象として、患者の同意を得た上で、</a:t>
            </a: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対面診療とオンライン診療を組み合わせた診療計画</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（対面による診療の間隔は３月以内）を作成した上で実施。</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500"/>
              </a:lnSpc>
              <a:spcBef>
                <a:spcPts val="0"/>
              </a:spcBef>
              <a:spcAft>
                <a:spcPts val="0"/>
              </a:spcAft>
              <a:buClrTx/>
              <a:buSzTx/>
              <a:buFontTx/>
              <a:buNone/>
              <a:tabLst>
                <a:tab pos="0" algn="l"/>
                <a:tab pos="542925"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(6)</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患者の急変時等の緊急時には、</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原則として、当該医療機関が必要な対応を行う</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こと。ただし、夜間や休日など当該医療機関で</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やむを得ず対応できない場合</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については、患者が速やかに受診できる医療機関において対面診療を行えるよう、</a:t>
            </a:r>
            <a:r>
              <a:rPr kumimoji="1" lang="ja-JP" altLang="en-US" sz="1300" b="0"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事前に受診可能な医療機関を患者に説明した上で、当該計画の中に記載</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しておくこととして差し支えない。</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30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［施設基準］</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厚生労働省の定める</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情報通信機器を用いた診療に係る指針</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に沿って診療を行う体制を有すること。</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lang="ja-JP" altLang="en-US" sz="1300" dirty="0">
                <a:latin typeface="+mn-ea"/>
              </a:rPr>
              <a:t>当該保険医療機関内に</a:t>
            </a:r>
            <a:r>
              <a:rPr lang="ja-JP" altLang="en-US" sz="1300" dirty="0">
                <a:solidFill>
                  <a:srgbClr val="FF0000"/>
                </a:solidFill>
                <a:latin typeface="+mn-ea"/>
              </a:rPr>
              <a:t>脳神経外科又は脳神経内科の経験を５年以上有する医師又は頭痛患者に対する情報通信機器を用いた診療に係る研修を修了した医師を配置</a:t>
            </a:r>
            <a:r>
              <a:rPr lang="ja-JP" altLang="en-US" sz="1300" dirty="0">
                <a:latin typeface="+mn-ea"/>
              </a:rPr>
              <a:t>していること（頭痛患者に対して行う場合に限る。）。</a:t>
            </a:r>
            <a:endParaRPr kumimoji="1" lang="ja-JP" altLang="en-US" sz="1300" b="0" i="0" u="none" strike="noStrike" kern="1200" cap="none" spc="0" normalizeH="0" baseline="0" noProof="0" dirty="0">
              <a:ln>
                <a:noFill/>
              </a:ln>
              <a:solidFill>
                <a:prstClr val="black"/>
              </a:solidFill>
              <a:effectLst/>
              <a:uLnTx/>
              <a:uFillTx/>
              <a:latin typeface="+mn-ea"/>
              <a:cs typeface="+mn-cs"/>
            </a:endParaRPr>
          </a:p>
          <a:p>
            <a:pPr marL="542925" marR="0" lvl="0" indent="-180975" algn="l" defTabSz="914400" rtl="0" eaLnBrk="1" fontAlgn="auto" latinLnBrk="0" hangingPunct="1">
              <a:lnSpc>
                <a:spcPts val="1700"/>
              </a:lnSpc>
              <a:spcBef>
                <a:spcPts val="0"/>
              </a:spcBef>
              <a:spcAft>
                <a:spcPts val="0"/>
              </a:spcAft>
              <a:buClrTx/>
              <a:buSzTx/>
              <a:buFontTx/>
              <a:buNone/>
              <a:tabLst>
                <a:tab pos="0" algn="l"/>
              </a:tabLst>
              <a:defRPr/>
            </a:pPr>
            <a:r>
              <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１月あたりの再診料等（電話等による再診は除く）及びオンライン診療料の算定回数に占めるオンライン診療料の割合が</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１割以下</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であること。</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ts val="1700"/>
              </a:lnSpc>
              <a:spcBef>
                <a:spcPts val="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［オンライン診療料が算定可能な患者］　</a:t>
            </a:r>
          </a:p>
          <a:p>
            <a:pPr marL="447675" marR="0" lvl="0" indent="-447675" algn="l" defTabSz="914400" rtl="0" eaLnBrk="1" fontAlgn="auto" latinLnBrk="0" hangingPunct="1">
              <a:lnSpc>
                <a:spcPts val="1700"/>
              </a:lnSpc>
              <a:spcBef>
                <a:spcPts val="0"/>
              </a:spcBef>
              <a:spcAft>
                <a:spcPts val="0"/>
              </a:spcAft>
              <a:buClrTx/>
              <a:buSzTx/>
              <a:buFontTx/>
              <a:buNone/>
              <a:tabLst>
                <a:tab pos="0" algn="l"/>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以下に掲げる管理料等を算定している初診以外の患者で、かつ当該管理料等を初めて算定した月から</a:t>
            </a:r>
            <a:r>
              <a:rPr kumimoji="1" lang="ja-JP" altLang="en-US" sz="13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３</a:t>
            </a:r>
            <a:r>
              <a:rPr kumimoji="1" lang="ja-JP" altLang="en-US" sz="13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月以上を経過した患者</a:t>
            </a: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3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361950" algn="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1070302" y="5813058"/>
          <a:ext cx="7076854" cy="962025"/>
        </p:xfrm>
        <a:graphic>
          <a:graphicData uri="http://schemas.openxmlformats.org/drawingml/2006/table">
            <a:tbl>
              <a:tblPr/>
              <a:tblGrid>
                <a:gridCol w="3538427">
                  <a:extLst>
                    <a:ext uri="{9D8B030D-6E8A-4147-A177-3AD203B41FA5}">
                      <a16:colId xmlns:a16="http://schemas.microsoft.com/office/drawing/2014/main" val="20000"/>
                    </a:ext>
                  </a:extLst>
                </a:gridCol>
                <a:gridCol w="3538427">
                  <a:extLst>
                    <a:ext uri="{9D8B030D-6E8A-4147-A177-3AD203B41FA5}">
                      <a16:colId xmlns:a16="http://schemas.microsoft.com/office/drawing/2014/main" val="20001"/>
                    </a:ext>
                  </a:extLst>
                </a:gridCol>
              </a:tblGrid>
              <a:tr h="174595">
                <a:tc>
                  <a:txBody>
                    <a:bodyPr/>
                    <a:lstStyle/>
                    <a:p>
                      <a:pPr algn="l" fontAlgn="ctr"/>
                      <a:r>
                        <a:rPr lang="ja-JP" altLang="en-US" sz="1200" b="0" i="0" u="none" strike="noStrike" baseline="0" dirty="0">
                          <a:solidFill>
                            <a:srgbClr val="000000"/>
                          </a:solidFill>
                          <a:effectLst/>
                          <a:latin typeface="ＭＳ ゴシック" panose="020B0609070205080204" pitchFamily="49" charset="-128"/>
                          <a:ea typeface="ＭＳ ゴシック" panose="020B0609070205080204" pitchFamily="49" charset="-128"/>
                        </a:rPr>
                        <a:t> </a:t>
                      </a: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特定疾患療養管理料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小児科療養指導料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認知症地域包括診療料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4595">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てんかん指導料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生活習慣病管理料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難病外来指導管理料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在宅時医学総合管理料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4595">
                <a:tc>
                  <a:txBody>
                    <a:bodyPr/>
                    <a:lstStyle/>
                    <a:p>
                      <a:pPr algn="l" fontAlgn="ctr"/>
                      <a:r>
                        <a:rPr lang="zh-TW"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糖尿病透析予防指導管理料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ゴシック" panose="020B0609070205080204" pitchFamily="49" charset="-128"/>
                          <a:ea typeface="ＭＳ ゴシック" panose="020B0609070205080204" pitchFamily="49" charset="-128"/>
                        </a:rPr>
                        <a:t> 精神科在宅患者支援管理料</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pic>
        <p:nvPicPr>
          <p:cNvPr id="9" name="Picture 6" descr="「女性医師」の画像検索結果"/>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6329" y="5813057"/>
            <a:ext cx="1080010" cy="962026"/>
          </a:xfrm>
          <a:prstGeom prst="rect">
            <a:avLst/>
          </a:prstGeom>
          <a:noFill/>
          <a:extLst>
            <a:ext uri="{909E8E84-426E-40DD-AFC4-6F175D3DCCD1}">
              <a14:hiddenFill xmlns:a14="http://schemas.microsoft.com/office/drawing/2010/main">
                <a:solidFill>
                  <a:srgbClr val="FFFFFF"/>
                </a:solidFill>
              </a14:hiddenFill>
            </a:ext>
          </a:extLst>
        </p:spPr>
      </p:pic>
      <p:sp>
        <p:nvSpPr>
          <p:cNvPr id="15"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2" name="Rectangle 2">
            <a:extLst>
              <a:ext uri="{FF2B5EF4-FFF2-40B4-BE49-F238E27FC236}">
                <a16:creationId xmlns:a16="http://schemas.microsoft.com/office/drawing/2014/main" id="{88DDF0A6-403B-4449-BABE-2FD06D0861D1}"/>
              </a:ext>
            </a:extLst>
          </p:cNvPr>
          <p:cNvSpPr txBox="1">
            <a:spLocks noChangeArrowheads="1"/>
          </p:cNvSpPr>
          <p:nvPr/>
        </p:nvSpPr>
        <p:spPr>
          <a:xfrm>
            <a:off x="180248" y="27293"/>
            <a:ext cx="2324480"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オンライン診療料</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65D7C1E3-F379-470A-8FF3-C9777C8F6BAE}"/>
              </a:ext>
            </a:extLst>
          </p:cNvPr>
          <p:cNvSpPr txBox="1"/>
          <p:nvPr/>
        </p:nvSpPr>
        <p:spPr>
          <a:xfrm>
            <a:off x="2720752" y="37488"/>
            <a:ext cx="232448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20-23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665-666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721</a:t>
            </a:r>
          </a:p>
        </p:txBody>
      </p:sp>
    </p:spTree>
    <p:extLst>
      <p:ext uri="{BB962C8B-B14F-4D97-AF65-F5344CB8AC3E}">
        <p14:creationId xmlns:p14="http://schemas.microsoft.com/office/powerpoint/2010/main" val="408421530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735236" y="4209180"/>
            <a:ext cx="1381680" cy="72008"/>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角丸四角形 38"/>
          <p:cNvSpPr/>
          <p:nvPr/>
        </p:nvSpPr>
        <p:spPr>
          <a:xfrm>
            <a:off x="693001" y="4022360"/>
            <a:ext cx="1367745" cy="29118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現行のイメージ</a:t>
            </a:r>
          </a:p>
        </p:txBody>
      </p:sp>
      <p:sp>
        <p:nvSpPr>
          <p:cNvPr id="32" name="正方形/長方形 31"/>
          <p:cNvSpPr/>
          <p:nvPr/>
        </p:nvSpPr>
        <p:spPr>
          <a:xfrm>
            <a:off x="776536" y="5517232"/>
            <a:ext cx="1381680" cy="72008"/>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角丸四角形 39"/>
          <p:cNvSpPr/>
          <p:nvPr/>
        </p:nvSpPr>
        <p:spPr>
          <a:xfrm>
            <a:off x="699066" y="5322927"/>
            <a:ext cx="1572186" cy="27995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改定後のイメージ</a:t>
            </a: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情報通信機器を用いた診療に係る要件の見直し①</a:t>
            </a:r>
          </a:p>
        </p:txBody>
      </p:sp>
      <p:sp>
        <p:nvSpPr>
          <p:cNvPr id="2" name="正方形/長方形 1"/>
          <p:cNvSpPr/>
          <p:nvPr/>
        </p:nvSpPr>
        <p:spPr>
          <a:xfrm>
            <a:off x="188119" y="1007351"/>
            <a:ext cx="9529762" cy="566200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オンライン診療料の実施要件について、事前の対面診療の期間を６月から３月に見直す。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873420"/>
            <a:ext cx="4351092" cy="39618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事前の対面診療に係る要件の見直し</a:t>
            </a:r>
          </a:p>
        </p:txBody>
      </p:sp>
      <p:sp>
        <p:nvSpPr>
          <p:cNvPr id="10" name="正方形/長方形 9"/>
          <p:cNvSpPr/>
          <p:nvPr/>
        </p:nvSpPr>
        <p:spPr>
          <a:xfrm>
            <a:off x="440315" y="1732892"/>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1" name="正方形/長方形 10"/>
          <p:cNvSpPr/>
          <p:nvPr/>
        </p:nvSpPr>
        <p:spPr>
          <a:xfrm>
            <a:off x="440315" y="2096201"/>
            <a:ext cx="4034282" cy="190886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が算定可能な患者は（略）オンライン診療料対象管理料等を初めて算定した月から６月以上経過し、かつ当該管理料等を初めて算定した月から６月の間、オンライン診察を行う医師と同一の医師により、毎月対面診療を行っている患者に限る。ただし、オンライン診療料対象管理料等を初めて算定した月から６月以上経過している場合は、直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月以内に６回以上、同一医師と対面診療を行っていればよい。</a:t>
            </a:r>
          </a:p>
        </p:txBody>
      </p:sp>
      <p:sp>
        <p:nvSpPr>
          <p:cNvPr id="12" name="正方形/長方形 11"/>
          <p:cNvSpPr/>
          <p:nvPr/>
        </p:nvSpPr>
        <p:spPr>
          <a:xfrm>
            <a:off x="5350452" y="1732892"/>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正方形/長方形 12"/>
          <p:cNvSpPr/>
          <p:nvPr/>
        </p:nvSpPr>
        <p:spPr>
          <a:xfrm>
            <a:off x="5350452" y="2096201"/>
            <a:ext cx="4034282" cy="176484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lvl="0" indent="-180975">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オンライン診療料が算定可能な患者は（略</a:t>
            </a:r>
            <a:r>
              <a:rPr lang="ja-JP" altLang="en-US" sz="1200" dirty="0">
                <a:solidFill>
                  <a:prstClr val="black"/>
                </a:solidFill>
                <a:latin typeface="ＭＳ Ｐゴシック" panose="020B0600070205080204" pitchFamily="50" charset="-128"/>
              </a:rPr>
              <a:t>）オンライン診療料対象管理料等を初めて算定した月から</a:t>
            </a:r>
            <a:r>
              <a:rPr lang="ja-JP" altLang="en-US" sz="1200" b="1" u="sng" dirty="0">
                <a:solidFill>
                  <a:srgbClr val="0070C0"/>
                </a:solidFill>
                <a:latin typeface="ＭＳ Ｐゴシック" panose="020B0600070205080204" pitchFamily="50" charset="-128"/>
              </a:rPr>
              <a:t>３月</a:t>
            </a:r>
            <a:r>
              <a:rPr lang="ja-JP" altLang="en-US" sz="1200" dirty="0">
                <a:solidFill>
                  <a:prstClr val="black"/>
                </a:solidFill>
                <a:latin typeface="ＭＳ Ｐゴシック" panose="020B0600070205080204" pitchFamily="50" charset="-128"/>
              </a:rPr>
              <a:t>以上経過し、かつ、</a:t>
            </a:r>
            <a:r>
              <a:rPr lang="ja-JP" altLang="en-US" sz="1200" b="1" u="sng" dirty="0">
                <a:solidFill>
                  <a:srgbClr val="0070C0"/>
                </a:solidFill>
                <a:latin typeface="ＭＳ Ｐゴシック" panose="020B0600070205080204" pitchFamily="50" charset="-128"/>
              </a:rPr>
              <a:t>オンライン診療を実施しようとする月の直近３月の間、オンライン診療料対象管理料等の対象となる疾患について、毎月対面診療を受けている患者（直近２月の間にオンライン診療料の算定がある場合を除く。）。</a:t>
            </a:r>
            <a:endPar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endParaRPr>
          </a:p>
        </p:txBody>
      </p:sp>
      <p:sp>
        <p:nvSpPr>
          <p:cNvPr id="14" name="右矢印 13"/>
          <p:cNvSpPr/>
          <p:nvPr/>
        </p:nvSpPr>
        <p:spPr>
          <a:xfrm>
            <a:off x="4717919" y="2420888"/>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表 18"/>
          <p:cNvGraphicFramePr>
            <a:graphicFrameLocks noGrp="1"/>
          </p:cNvGraphicFramePr>
          <p:nvPr/>
        </p:nvGraphicFramePr>
        <p:xfrm>
          <a:off x="699458" y="4355873"/>
          <a:ext cx="8387376" cy="502920"/>
        </p:xfrm>
        <a:graphic>
          <a:graphicData uri="http://schemas.openxmlformats.org/drawingml/2006/table">
            <a:tbl>
              <a:tblPr firstRow="1" bandRow="1"/>
              <a:tblGrid>
                <a:gridCol w="698948">
                  <a:extLst>
                    <a:ext uri="{9D8B030D-6E8A-4147-A177-3AD203B41FA5}">
                      <a16:colId xmlns:a16="http://schemas.microsoft.com/office/drawing/2014/main" val="197543763"/>
                    </a:ext>
                  </a:extLst>
                </a:gridCol>
                <a:gridCol w="698948">
                  <a:extLst>
                    <a:ext uri="{9D8B030D-6E8A-4147-A177-3AD203B41FA5}">
                      <a16:colId xmlns:a16="http://schemas.microsoft.com/office/drawing/2014/main" val="2268983253"/>
                    </a:ext>
                  </a:extLst>
                </a:gridCol>
                <a:gridCol w="698948">
                  <a:extLst>
                    <a:ext uri="{9D8B030D-6E8A-4147-A177-3AD203B41FA5}">
                      <a16:colId xmlns:a16="http://schemas.microsoft.com/office/drawing/2014/main" val="870508932"/>
                    </a:ext>
                  </a:extLst>
                </a:gridCol>
                <a:gridCol w="698948">
                  <a:extLst>
                    <a:ext uri="{9D8B030D-6E8A-4147-A177-3AD203B41FA5}">
                      <a16:colId xmlns:a16="http://schemas.microsoft.com/office/drawing/2014/main" val="3079948973"/>
                    </a:ext>
                  </a:extLst>
                </a:gridCol>
                <a:gridCol w="698948">
                  <a:extLst>
                    <a:ext uri="{9D8B030D-6E8A-4147-A177-3AD203B41FA5}">
                      <a16:colId xmlns:a16="http://schemas.microsoft.com/office/drawing/2014/main" val="1891232886"/>
                    </a:ext>
                  </a:extLst>
                </a:gridCol>
                <a:gridCol w="698948">
                  <a:extLst>
                    <a:ext uri="{9D8B030D-6E8A-4147-A177-3AD203B41FA5}">
                      <a16:colId xmlns:a16="http://schemas.microsoft.com/office/drawing/2014/main" val="1632099109"/>
                    </a:ext>
                  </a:extLst>
                </a:gridCol>
                <a:gridCol w="698948">
                  <a:extLst>
                    <a:ext uri="{9D8B030D-6E8A-4147-A177-3AD203B41FA5}">
                      <a16:colId xmlns:a16="http://schemas.microsoft.com/office/drawing/2014/main" val="2367487693"/>
                    </a:ext>
                  </a:extLst>
                </a:gridCol>
                <a:gridCol w="698948">
                  <a:extLst>
                    <a:ext uri="{9D8B030D-6E8A-4147-A177-3AD203B41FA5}">
                      <a16:colId xmlns:a16="http://schemas.microsoft.com/office/drawing/2014/main" val="4083258681"/>
                    </a:ext>
                  </a:extLst>
                </a:gridCol>
                <a:gridCol w="698948">
                  <a:extLst>
                    <a:ext uri="{9D8B030D-6E8A-4147-A177-3AD203B41FA5}">
                      <a16:colId xmlns:a16="http://schemas.microsoft.com/office/drawing/2014/main" val="3147132254"/>
                    </a:ext>
                  </a:extLst>
                </a:gridCol>
                <a:gridCol w="698948">
                  <a:extLst>
                    <a:ext uri="{9D8B030D-6E8A-4147-A177-3AD203B41FA5}">
                      <a16:colId xmlns:a16="http://schemas.microsoft.com/office/drawing/2014/main" val="2415744166"/>
                    </a:ext>
                  </a:extLst>
                </a:gridCol>
                <a:gridCol w="698948">
                  <a:extLst>
                    <a:ext uri="{9D8B030D-6E8A-4147-A177-3AD203B41FA5}">
                      <a16:colId xmlns:a16="http://schemas.microsoft.com/office/drawing/2014/main" val="992195918"/>
                    </a:ext>
                  </a:extLst>
                </a:gridCol>
                <a:gridCol w="698948">
                  <a:extLst>
                    <a:ext uri="{9D8B030D-6E8A-4147-A177-3AD203B41FA5}">
                      <a16:colId xmlns:a16="http://schemas.microsoft.com/office/drawing/2014/main" val="3189793837"/>
                    </a:ext>
                  </a:extLst>
                </a:gridCol>
              </a:tblGrid>
              <a:tr h="156186">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2</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3</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4</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5</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6</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7</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8</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9</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10</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11</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b="1" dirty="0">
                          <a:solidFill>
                            <a:schemeClr val="tx1"/>
                          </a:solidFill>
                          <a:latin typeface="游ゴシック" panose="020B0400000000000000" pitchFamily="50" charset="-128"/>
                          <a:ea typeface="游ゴシック" panose="020B0400000000000000" pitchFamily="50" charset="-128"/>
                        </a:rPr>
                        <a:t>12</a:t>
                      </a:r>
                      <a:r>
                        <a:rPr kumimoji="1" lang="ja-JP" altLang="en-US" sz="1050" b="1"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752457225"/>
                  </a:ext>
                </a:extLst>
              </a:tr>
              <a:tr h="15618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初診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0400932"/>
                  </a:ext>
                </a:extLst>
              </a:tr>
            </a:tbl>
          </a:graphicData>
        </a:graphic>
      </p:graphicFrame>
      <p:sp>
        <p:nvSpPr>
          <p:cNvPr id="23" name="テキスト ボックス 22"/>
          <p:cNvSpPr txBox="1"/>
          <p:nvPr/>
        </p:nvSpPr>
        <p:spPr>
          <a:xfrm>
            <a:off x="6617888" y="4074934"/>
            <a:ext cx="246894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○：対面診療（再診）　●：オンライン診療</a:t>
            </a:r>
          </a:p>
        </p:txBody>
      </p:sp>
      <p:sp>
        <p:nvSpPr>
          <p:cNvPr id="31" name="右中かっこ 30"/>
          <p:cNvSpPr/>
          <p:nvPr/>
        </p:nvSpPr>
        <p:spPr>
          <a:xfrm rot="5400000">
            <a:off x="3405750" y="2943289"/>
            <a:ext cx="172876" cy="413144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8" name="表 37"/>
          <p:cNvGraphicFramePr>
            <a:graphicFrameLocks noGrp="1"/>
          </p:cNvGraphicFramePr>
          <p:nvPr/>
        </p:nvGraphicFramePr>
        <p:xfrm>
          <a:off x="699458" y="5656441"/>
          <a:ext cx="8387376" cy="502920"/>
        </p:xfrm>
        <a:graphic>
          <a:graphicData uri="http://schemas.openxmlformats.org/drawingml/2006/table">
            <a:tbl>
              <a:tblPr firstRow="1" bandRow="1"/>
              <a:tblGrid>
                <a:gridCol w="698948">
                  <a:extLst>
                    <a:ext uri="{9D8B030D-6E8A-4147-A177-3AD203B41FA5}">
                      <a16:colId xmlns:a16="http://schemas.microsoft.com/office/drawing/2014/main" val="197543763"/>
                    </a:ext>
                  </a:extLst>
                </a:gridCol>
                <a:gridCol w="698948">
                  <a:extLst>
                    <a:ext uri="{9D8B030D-6E8A-4147-A177-3AD203B41FA5}">
                      <a16:colId xmlns:a16="http://schemas.microsoft.com/office/drawing/2014/main" val="2268983253"/>
                    </a:ext>
                  </a:extLst>
                </a:gridCol>
                <a:gridCol w="698948">
                  <a:extLst>
                    <a:ext uri="{9D8B030D-6E8A-4147-A177-3AD203B41FA5}">
                      <a16:colId xmlns:a16="http://schemas.microsoft.com/office/drawing/2014/main" val="870508932"/>
                    </a:ext>
                  </a:extLst>
                </a:gridCol>
                <a:gridCol w="698948">
                  <a:extLst>
                    <a:ext uri="{9D8B030D-6E8A-4147-A177-3AD203B41FA5}">
                      <a16:colId xmlns:a16="http://schemas.microsoft.com/office/drawing/2014/main" val="3079948973"/>
                    </a:ext>
                  </a:extLst>
                </a:gridCol>
                <a:gridCol w="698948">
                  <a:extLst>
                    <a:ext uri="{9D8B030D-6E8A-4147-A177-3AD203B41FA5}">
                      <a16:colId xmlns:a16="http://schemas.microsoft.com/office/drawing/2014/main" val="1891232886"/>
                    </a:ext>
                  </a:extLst>
                </a:gridCol>
                <a:gridCol w="698948">
                  <a:extLst>
                    <a:ext uri="{9D8B030D-6E8A-4147-A177-3AD203B41FA5}">
                      <a16:colId xmlns:a16="http://schemas.microsoft.com/office/drawing/2014/main" val="1632099109"/>
                    </a:ext>
                  </a:extLst>
                </a:gridCol>
                <a:gridCol w="698948">
                  <a:extLst>
                    <a:ext uri="{9D8B030D-6E8A-4147-A177-3AD203B41FA5}">
                      <a16:colId xmlns:a16="http://schemas.microsoft.com/office/drawing/2014/main" val="2367487693"/>
                    </a:ext>
                  </a:extLst>
                </a:gridCol>
                <a:gridCol w="698948">
                  <a:extLst>
                    <a:ext uri="{9D8B030D-6E8A-4147-A177-3AD203B41FA5}">
                      <a16:colId xmlns:a16="http://schemas.microsoft.com/office/drawing/2014/main" val="4083258681"/>
                    </a:ext>
                  </a:extLst>
                </a:gridCol>
                <a:gridCol w="698948">
                  <a:extLst>
                    <a:ext uri="{9D8B030D-6E8A-4147-A177-3AD203B41FA5}">
                      <a16:colId xmlns:a16="http://schemas.microsoft.com/office/drawing/2014/main" val="3147132254"/>
                    </a:ext>
                  </a:extLst>
                </a:gridCol>
                <a:gridCol w="698948">
                  <a:extLst>
                    <a:ext uri="{9D8B030D-6E8A-4147-A177-3AD203B41FA5}">
                      <a16:colId xmlns:a16="http://schemas.microsoft.com/office/drawing/2014/main" val="2415744166"/>
                    </a:ext>
                  </a:extLst>
                </a:gridCol>
                <a:gridCol w="698948">
                  <a:extLst>
                    <a:ext uri="{9D8B030D-6E8A-4147-A177-3AD203B41FA5}">
                      <a16:colId xmlns:a16="http://schemas.microsoft.com/office/drawing/2014/main" val="992195918"/>
                    </a:ext>
                  </a:extLst>
                </a:gridCol>
                <a:gridCol w="698948">
                  <a:extLst>
                    <a:ext uri="{9D8B030D-6E8A-4147-A177-3AD203B41FA5}">
                      <a16:colId xmlns:a16="http://schemas.microsoft.com/office/drawing/2014/main" val="3189793837"/>
                    </a:ext>
                  </a:extLst>
                </a:gridCol>
              </a:tblGrid>
              <a:tr h="156186">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2</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3</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4</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5</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6</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7</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8</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9</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10</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11</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b="1" kern="1200">
                          <a:solidFill>
                            <a:schemeClr val="lt1"/>
                          </a:solidFill>
                          <a:latin typeface="Calibri"/>
                        </a:defRPr>
                      </a:lvl1pPr>
                      <a:lvl2pPr marL="457200" algn="l" defTabSz="914400" rtl="0" eaLnBrk="1" latinLnBrk="0" hangingPunct="1">
                        <a:defRPr kumimoji="1" sz="1800" b="1" kern="1200">
                          <a:solidFill>
                            <a:schemeClr val="lt1"/>
                          </a:solidFill>
                          <a:latin typeface="Calibri"/>
                        </a:defRPr>
                      </a:lvl2pPr>
                      <a:lvl3pPr marL="914400" algn="l" defTabSz="914400" rtl="0" eaLnBrk="1" latinLnBrk="0" hangingPunct="1">
                        <a:defRPr kumimoji="1" sz="1800" b="1" kern="1200">
                          <a:solidFill>
                            <a:schemeClr val="lt1"/>
                          </a:solidFill>
                          <a:latin typeface="Calibri"/>
                        </a:defRPr>
                      </a:lvl3pPr>
                      <a:lvl4pPr marL="1371600" algn="l" defTabSz="914400" rtl="0" eaLnBrk="1" latinLnBrk="0" hangingPunct="1">
                        <a:defRPr kumimoji="1" sz="1800" b="1" kern="1200">
                          <a:solidFill>
                            <a:schemeClr val="lt1"/>
                          </a:solidFill>
                          <a:latin typeface="Calibri"/>
                        </a:defRPr>
                      </a:lvl4pPr>
                      <a:lvl5pPr marL="1828800" algn="l" defTabSz="914400" rtl="0" eaLnBrk="1" latinLnBrk="0" hangingPunct="1">
                        <a:defRPr kumimoji="1" sz="1800" b="1" kern="1200">
                          <a:solidFill>
                            <a:schemeClr val="lt1"/>
                          </a:solidFill>
                          <a:latin typeface="Calibri"/>
                        </a:defRPr>
                      </a:lvl5pPr>
                      <a:lvl6pPr marL="2286000" algn="l" defTabSz="914400" rtl="0" eaLnBrk="1" latinLnBrk="0" hangingPunct="1">
                        <a:defRPr kumimoji="1" sz="1800" b="1" kern="1200">
                          <a:solidFill>
                            <a:schemeClr val="lt1"/>
                          </a:solidFill>
                          <a:latin typeface="Calibri"/>
                        </a:defRPr>
                      </a:lvl6pPr>
                      <a:lvl7pPr marL="2743200" algn="l" defTabSz="914400" rtl="0" eaLnBrk="1" latinLnBrk="0" hangingPunct="1">
                        <a:defRPr kumimoji="1" sz="1800" b="1" kern="1200">
                          <a:solidFill>
                            <a:schemeClr val="lt1"/>
                          </a:solidFill>
                          <a:latin typeface="Calibri"/>
                        </a:defRPr>
                      </a:lvl7pPr>
                      <a:lvl8pPr marL="3200400" algn="l" defTabSz="914400" rtl="0" eaLnBrk="1" latinLnBrk="0" hangingPunct="1">
                        <a:defRPr kumimoji="1" sz="1800" b="1" kern="1200">
                          <a:solidFill>
                            <a:schemeClr val="lt1"/>
                          </a:solidFill>
                          <a:latin typeface="Calibri"/>
                        </a:defRPr>
                      </a:lvl8pPr>
                      <a:lvl9pPr marL="3657600" algn="l" defTabSz="914400" rtl="0" eaLnBrk="1" latinLnBrk="0" hangingPunct="1">
                        <a:defRPr kumimoji="1" sz="1800" b="1" kern="1200">
                          <a:solidFill>
                            <a:schemeClr val="lt1"/>
                          </a:solidFill>
                          <a:latin typeface="Calibri"/>
                        </a:defRPr>
                      </a:lvl9pPr>
                    </a:lstStyle>
                    <a:p>
                      <a:pPr algn="ctr"/>
                      <a:r>
                        <a:rPr kumimoji="1" lang="en-US" altLang="ja-JP" sz="1050" dirty="0">
                          <a:solidFill>
                            <a:schemeClr val="tx1"/>
                          </a:solidFill>
                          <a:latin typeface="游ゴシック" panose="020B0400000000000000" pitchFamily="50" charset="-128"/>
                          <a:ea typeface="游ゴシック" panose="020B0400000000000000" pitchFamily="50" charset="-128"/>
                        </a:rPr>
                        <a:t>12</a:t>
                      </a:r>
                      <a:r>
                        <a:rPr kumimoji="1" lang="ja-JP" altLang="en-US" sz="1050" dirty="0">
                          <a:solidFill>
                            <a:schemeClr val="tx1"/>
                          </a:solidFill>
                          <a:latin typeface="游ゴシック" panose="020B0400000000000000" pitchFamily="50" charset="-128"/>
                          <a:ea typeface="游ゴシック" panose="020B0400000000000000" pitchFamily="50" charset="-128"/>
                        </a:rPr>
                        <a:t>月目</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752457225"/>
                  </a:ext>
                </a:extLst>
              </a:tr>
              <a:tr h="156186">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初診</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a:r>
                        <a:rPr kumimoji="1" lang="ja-JP" altLang="en-US" sz="1050" dirty="0">
                          <a:latin typeface="游ゴシック" panose="020B0400000000000000" pitchFamily="50" charset="-128"/>
                          <a:ea typeface="游ゴシック" panose="020B0400000000000000" pitchFamily="50" charset="-128"/>
                        </a:rPr>
                        <a:t>●</a:t>
                      </a:r>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0400932"/>
                  </a:ext>
                </a:extLst>
              </a:tr>
            </a:tbl>
          </a:graphicData>
        </a:graphic>
      </p:graphicFrame>
      <p:sp>
        <p:nvSpPr>
          <p:cNvPr id="41" name="右中かっこ 40"/>
          <p:cNvSpPr/>
          <p:nvPr/>
        </p:nvSpPr>
        <p:spPr>
          <a:xfrm rot="5400000">
            <a:off x="2355327" y="5287837"/>
            <a:ext cx="172876" cy="2018193"/>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正方形/長方形 43"/>
          <p:cNvSpPr/>
          <p:nvPr/>
        </p:nvSpPr>
        <p:spPr>
          <a:xfrm>
            <a:off x="1393363" y="5897425"/>
            <a:ext cx="2107238" cy="255421"/>
          </a:xfrm>
          <a:prstGeom prst="rect">
            <a:avLst/>
          </a:prstGeom>
          <a:noFill/>
          <a:ln w="28575">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テキスト ボックス 45"/>
          <p:cNvSpPr txBox="1"/>
          <p:nvPr/>
        </p:nvSpPr>
        <p:spPr>
          <a:xfrm>
            <a:off x="2081138" y="4070068"/>
            <a:ext cx="297228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（初診から最短でオンライン診療を開始する場合）</a:t>
            </a:r>
          </a:p>
        </p:txBody>
      </p:sp>
      <p:sp>
        <p:nvSpPr>
          <p:cNvPr id="47" name="テキスト ボックス 46"/>
          <p:cNvSpPr txBox="1"/>
          <p:nvPr/>
        </p:nvSpPr>
        <p:spPr>
          <a:xfrm>
            <a:off x="2958625" y="5114222"/>
            <a:ext cx="10839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６月の対面診療</a:t>
            </a:r>
          </a:p>
        </p:txBody>
      </p:sp>
      <p:cxnSp>
        <p:nvCxnSpPr>
          <p:cNvPr id="50" name="直線矢印コネクタ 49"/>
          <p:cNvCxnSpPr/>
          <p:nvPr/>
        </p:nvCxnSpPr>
        <p:spPr>
          <a:xfrm>
            <a:off x="5745088" y="5009010"/>
            <a:ext cx="1224136"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a:off x="3614675" y="6300203"/>
            <a:ext cx="1278471" cy="4087"/>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5648712" y="5114222"/>
            <a:ext cx="19383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オンライン診療を組み合わせる</a:t>
            </a:r>
          </a:p>
        </p:txBody>
      </p:sp>
      <p:sp>
        <p:nvSpPr>
          <p:cNvPr id="56" name="テキスト ボックス 55"/>
          <p:cNvSpPr txBox="1"/>
          <p:nvPr/>
        </p:nvSpPr>
        <p:spPr>
          <a:xfrm>
            <a:off x="1931456" y="6415444"/>
            <a:ext cx="10839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３月</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の対面診療</a:t>
            </a:r>
          </a:p>
        </p:txBody>
      </p:sp>
      <p:sp>
        <p:nvSpPr>
          <p:cNvPr id="57" name="テキスト ボックス 56"/>
          <p:cNvSpPr txBox="1"/>
          <p:nvPr/>
        </p:nvSpPr>
        <p:spPr>
          <a:xfrm>
            <a:off x="3505420" y="6415444"/>
            <a:ext cx="19383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オンライン診療を組み合わせる</a:t>
            </a:r>
          </a:p>
        </p:txBody>
      </p:sp>
      <p:sp>
        <p:nvSpPr>
          <p:cNvPr id="58" name="右矢印 57"/>
          <p:cNvSpPr/>
          <p:nvPr/>
        </p:nvSpPr>
        <p:spPr>
          <a:xfrm rot="5400000">
            <a:off x="4805449" y="4950322"/>
            <a:ext cx="175391" cy="1003707"/>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1"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66463" y="5027898"/>
            <a:ext cx="479285" cy="426564"/>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4" descr="C:\Users\OMQUB\Desktop\enkaku_iryou_ma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05445" y="6234382"/>
            <a:ext cx="479285" cy="426564"/>
          </a:xfrm>
          <a:prstGeom prst="rect">
            <a:avLst/>
          </a:prstGeom>
          <a:noFill/>
          <a:extLst>
            <a:ext uri="{909E8E84-426E-40DD-AFC4-6F175D3DCCD1}">
              <a14:hiddenFill xmlns:a14="http://schemas.microsoft.com/office/drawing/2010/main">
                <a:solidFill>
                  <a:srgbClr val="FFFFFF"/>
                </a:solidFill>
              </a14:hiddenFill>
            </a:ext>
          </a:extLst>
        </p:spPr>
      </p:pic>
      <p:sp>
        <p:nvSpPr>
          <p:cNvPr id="33" name="スライド番号プレースホルダー 2">
            <a:extLst>
              <a:ext uri="{FF2B5EF4-FFF2-40B4-BE49-F238E27FC236}">
                <a16:creationId xmlns:a16="http://schemas.microsoft.com/office/drawing/2014/main" id="{04FDA438-F474-4B95-A68F-8C60D788465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1242495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40314" y="2496164"/>
            <a:ext cx="4034282" cy="388179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(4)</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患者の同意を得た上で、対面による診療とオンライン診察を組み合わせた診療計画</a:t>
            </a:r>
            <a:r>
              <a:rPr lang="ja-JP" altLang="en-US" sz="1200" dirty="0">
                <a:solidFill>
                  <a:schemeClr val="tx1"/>
                </a:solidFill>
                <a:latin typeface="ＭＳ Ｐゴシック" panose="020B0600070205080204" pitchFamily="50" charset="-128"/>
              </a:rPr>
              <a:t>（対面による診療の間隔は３月以内のものに限る。）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を作成する。また、当該計画の中には患者の急変時における対応等も記載する。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(1)</a:t>
            </a:r>
            <a:r>
              <a:rPr lang="ja-JP" altLang="en-US" sz="1200" dirty="0">
                <a:solidFill>
                  <a:prstClr val="black"/>
                </a:solidFill>
                <a:latin typeface="ＭＳ Ｐゴシック" panose="020B0600070205080204" pitchFamily="50" charset="-128"/>
                <a:ea typeface="ＭＳ Ｐゴシック" panose="020B0600070205080204" pitchFamily="50" charset="-128"/>
              </a:rPr>
              <a:t>ロ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当該保険医療機関において、緊急時の対応を行うにつき必要な体制が整備されていること。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l" defTabSz="914400"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(2)</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オンライン診療料の算定を行う患者について、緊急時に概ね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分以内に当該保険医療機関が対面による診察が可能な体制を有している（ただし、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の「５」小児科療養指導料、Ｂ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の「６」てんかん指導料又はＢ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001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の「７」難病外来指導管理料の対象となる患者は除く）。</a:t>
            </a:r>
          </a:p>
        </p:txBody>
      </p:sp>
      <p:sp>
        <p:nvSpPr>
          <p:cNvPr id="9" name="楕円 8"/>
          <p:cNvSpPr/>
          <p:nvPr/>
        </p:nvSpPr>
        <p:spPr>
          <a:xfrm>
            <a:off x="662679" y="6043679"/>
            <a:ext cx="3498233" cy="216023"/>
          </a:xfrm>
          <a:prstGeom prst="ellipse">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情報通信機器を用いた診療に係る要件の見直し②</a:t>
            </a:r>
          </a:p>
        </p:txBody>
      </p:sp>
      <p:sp>
        <p:nvSpPr>
          <p:cNvPr id="2" name="正方形/長方形 1"/>
          <p:cNvSpPr/>
          <p:nvPr/>
        </p:nvSpPr>
        <p:spPr>
          <a:xfrm>
            <a:off x="200472" y="1124743"/>
            <a:ext cx="9529762" cy="53681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緊急時の対応について、患者が速やかに受診可能な医療機関で対面診療を行えるよう、あらかじめ患者に受診可能な医療機関を説明した上で、診療計画に記載しておくこととする。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908720"/>
            <a:ext cx="4351092" cy="42446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緊急時の対応に係る要件の見直し</a:t>
            </a:r>
          </a:p>
        </p:txBody>
      </p:sp>
      <p:sp>
        <p:nvSpPr>
          <p:cNvPr id="15" name="正方形/長方形 14"/>
          <p:cNvSpPr/>
          <p:nvPr/>
        </p:nvSpPr>
        <p:spPr>
          <a:xfrm>
            <a:off x="440314" y="2132856"/>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5350451" y="2132856"/>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8" name="正方形/長方形 17"/>
          <p:cNvSpPr/>
          <p:nvPr/>
        </p:nvSpPr>
        <p:spPr>
          <a:xfrm>
            <a:off x="5350451" y="2496164"/>
            <a:ext cx="4034282" cy="389619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en-US" altLang="ja-JP" sz="1200" dirty="0">
                <a:solidFill>
                  <a:schemeClr val="tx1"/>
                </a:solidFill>
                <a:latin typeface="ＭＳ Ｐゴシック" panose="020B0600070205080204" pitchFamily="50" charset="-128"/>
              </a:rPr>
              <a:t>(4)</a:t>
            </a:r>
            <a:r>
              <a:rPr lang="ja-JP" altLang="en-US" sz="1200" dirty="0">
                <a:solidFill>
                  <a:schemeClr val="tx1"/>
                </a:solidFill>
                <a:latin typeface="ＭＳ Ｐゴシック" panose="020B0600070205080204" pitchFamily="50" charset="-128"/>
              </a:rPr>
              <a:t>　オンライン診療は、</a:t>
            </a:r>
            <a:r>
              <a:rPr lang="ja-JP" altLang="en-US" sz="1200" b="1" u="sng" dirty="0">
                <a:solidFill>
                  <a:srgbClr val="0070C0"/>
                </a:solidFill>
                <a:latin typeface="ＭＳ Ｐゴシック" panose="020B0600070205080204" pitchFamily="50" charset="-128"/>
              </a:rPr>
              <a:t>日常的に通院又は訪問による対面診療が可能な患者を対象</a:t>
            </a:r>
            <a:r>
              <a:rPr lang="ja-JP" altLang="en-US" sz="1200" dirty="0">
                <a:solidFill>
                  <a:schemeClr val="tx1"/>
                </a:solidFill>
                <a:latin typeface="ＭＳ Ｐゴシック" panose="020B0600070205080204" pitchFamily="50" charset="-128"/>
              </a:rPr>
              <a:t>として、患者の同意を得た上で、対面診療とオンライン診療を組み合わせた診療計画（対面による診療の間隔は３月以内のものに限る。）を作成した上で実施すること。</a:t>
            </a:r>
            <a:endParaRPr lang="en-US" altLang="ja-JP" sz="1200" dirty="0">
              <a:solidFill>
                <a:schemeClr val="tx1"/>
              </a:solidFill>
              <a:latin typeface="ＭＳ Ｐゴシック" panose="020B0600070205080204" pitchFamily="50" charset="-128"/>
            </a:endParaRPr>
          </a:p>
          <a:p>
            <a:pPr marL="185738" lvl="0" indent="-185738">
              <a:defRPr/>
            </a:pPr>
            <a:r>
              <a:rPr lang="en-US" altLang="ja-JP" sz="1200" dirty="0">
                <a:solidFill>
                  <a:schemeClr val="tx1"/>
                </a:solidFill>
                <a:latin typeface="ＭＳ Ｐゴシック" panose="020B0600070205080204" pitchFamily="50" charset="-128"/>
              </a:rPr>
              <a:t>(5)</a:t>
            </a:r>
            <a:r>
              <a:rPr lang="ja-JP" altLang="en-US" sz="1200" dirty="0">
                <a:solidFill>
                  <a:schemeClr val="tx1"/>
                </a:solidFill>
                <a:latin typeface="ＭＳ Ｐゴシック" panose="020B0600070205080204" pitchFamily="50" charset="-128"/>
              </a:rPr>
              <a:t>　患者の急変時等の緊急時には、</a:t>
            </a:r>
            <a:r>
              <a:rPr lang="ja-JP" altLang="en-US" sz="1200" b="1" u="sng" dirty="0">
                <a:solidFill>
                  <a:srgbClr val="0070C0"/>
                </a:solidFill>
                <a:latin typeface="ＭＳ Ｐゴシック" panose="020B0600070205080204" pitchFamily="50" charset="-128"/>
              </a:rPr>
              <a:t>原則として、当該医療機関が必要な対応を行う</a:t>
            </a:r>
            <a:r>
              <a:rPr lang="ja-JP" altLang="en-US" sz="1200" dirty="0">
                <a:solidFill>
                  <a:schemeClr val="tx1"/>
                </a:solidFill>
                <a:latin typeface="ＭＳ Ｐゴシック" panose="020B0600070205080204" pitchFamily="50" charset="-128"/>
              </a:rPr>
              <a:t>こと。ただし、夜間や休日など当該医療機関で</a:t>
            </a:r>
            <a:r>
              <a:rPr lang="ja-JP" altLang="en-US" sz="1200" b="1" u="sng" dirty="0">
                <a:solidFill>
                  <a:srgbClr val="0070C0"/>
                </a:solidFill>
                <a:latin typeface="ＭＳ Ｐゴシック" panose="020B0600070205080204" pitchFamily="50" charset="-128"/>
              </a:rPr>
              <a:t>やむを得ず対応できない場合については、患者が速やかに受診できる医療機関において対面診療を行えるよう、事前に受診可能な医療機関を患者に説明した上で、当該計画の中に記載</a:t>
            </a:r>
            <a:r>
              <a:rPr lang="ja-JP" altLang="en-US" sz="1200" dirty="0">
                <a:solidFill>
                  <a:schemeClr val="tx1"/>
                </a:solidFill>
                <a:latin typeface="ＭＳ Ｐゴシック" panose="020B0600070205080204" pitchFamily="50" charset="-128"/>
              </a:rPr>
              <a:t>しておくこととして差し支えない。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6838" marR="0" lvl="0" indent="-96838"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p:txBody>
      </p:sp>
      <p:sp>
        <p:nvSpPr>
          <p:cNvPr id="19" name="右矢印 18"/>
          <p:cNvSpPr/>
          <p:nvPr/>
        </p:nvSpPr>
        <p:spPr>
          <a:xfrm>
            <a:off x="4736309" y="3839095"/>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メモ 22"/>
          <p:cNvSpPr/>
          <p:nvPr/>
        </p:nvSpPr>
        <p:spPr>
          <a:xfrm>
            <a:off x="8672337" y="5734703"/>
            <a:ext cx="601143" cy="542017"/>
          </a:xfrm>
          <a:prstGeom prst="foldedCorner">
            <a:avLst>
              <a:gd name="adj" fmla="val 39888"/>
            </a:avLst>
          </a:prstGeom>
          <a:solidFill>
            <a:schemeClr val="bg1"/>
          </a:solidFill>
          <a:ln w="28575">
            <a:solidFill>
              <a:schemeClr val="tx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計画書</a:t>
            </a: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45618" y="5584385"/>
            <a:ext cx="607182" cy="621915"/>
          </a:xfrm>
          <a:prstGeom prst="rect">
            <a:avLst/>
          </a:prstGeom>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25410" y="5514814"/>
            <a:ext cx="691486" cy="691486"/>
          </a:xfrm>
          <a:prstGeom prst="rect">
            <a:avLst/>
          </a:prstGeom>
        </p:spPr>
      </p:pic>
      <p:pic>
        <p:nvPicPr>
          <p:cNvPr id="25" name="Picture 5" descr="C:\Users\OMQUB\Desktop\building_house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6695" y="5713675"/>
            <a:ext cx="460725" cy="426523"/>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descr="C:\Users\OMQUB\Desktop\phone_man3_cr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2560" y="5584385"/>
            <a:ext cx="275350" cy="382924"/>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p:cNvGrpSpPr/>
          <p:nvPr/>
        </p:nvGrpSpPr>
        <p:grpSpPr>
          <a:xfrm>
            <a:off x="1454314" y="5445224"/>
            <a:ext cx="1122422" cy="615288"/>
            <a:chOff x="1368016" y="5453898"/>
            <a:chExt cx="1122422" cy="615288"/>
          </a:xfrm>
        </p:grpSpPr>
        <p:sp>
          <p:nvSpPr>
            <p:cNvPr id="27" name="円形吹き出し 26"/>
            <p:cNvSpPr/>
            <p:nvPr/>
          </p:nvSpPr>
          <p:spPr>
            <a:xfrm>
              <a:off x="1371426" y="5453898"/>
              <a:ext cx="1117799" cy="615288"/>
            </a:xfrm>
            <a:prstGeom prst="wedgeEllipseCallout">
              <a:avLst>
                <a:gd name="adj1" fmla="val 51726"/>
                <a:gd name="adj2" fmla="val 3122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1368016" y="5565884"/>
              <a:ext cx="1122422" cy="415498"/>
            </a:xfrm>
            <a:prstGeom prst="rect">
              <a:avLst/>
            </a:prstGeom>
            <a:noFill/>
          </p:spPr>
          <p:txBody>
            <a:bodyPr wrap="none" rtlCol="0">
              <a:spAutoFit/>
            </a:bodyPr>
            <a:lstStyle/>
            <a:p>
              <a:pPr lvl="0" algn="ctr">
                <a:defRPr/>
              </a:pPr>
              <a:r>
                <a:rPr lang="ja-JP" altLang="en-US" sz="1050" dirty="0"/>
                <a:t>概ね</a:t>
              </a:r>
              <a:r>
                <a:rPr lang="en-US" altLang="ja-JP" sz="1050" dirty="0"/>
                <a:t>30</a:t>
              </a:r>
              <a:r>
                <a:rPr lang="ja-JP" altLang="en-US" sz="1050" dirty="0"/>
                <a:t>分以内に</a:t>
              </a:r>
              <a:endParaRPr lang="en-US" altLang="ja-JP" sz="1050" dirty="0"/>
            </a:p>
            <a:p>
              <a:pPr lvl="0" algn="ctr">
                <a:defRPr/>
              </a:pPr>
              <a:r>
                <a:rPr lang="ja-JP" altLang="en-US" sz="1050" dirty="0"/>
                <a:t>対面診療</a:t>
              </a:r>
            </a:p>
          </p:txBody>
        </p:sp>
      </p:grpSp>
      <p:pic>
        <p:nvPicPr>
          <p:cNvPr id="31" name="Picture 2" descr="C:\Users\OMQUB\Desktop\medical_kaigyoui.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503007" y="5604156"/>
            <a:ext cx="800528" cy="773808"/>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グループ化 13"/>
          <p:cNvGrpSpPr/>
          <p:nvPr/>
        </p:nvGrpSpPr>
        <p:grpSpPr>
          <a:xfrm>
            <a:off x="5673080" y="5645317"/>
            <a:ext cx="1141520" cy="615288"/>
            <a:chOff x="6105350" y="5523488"/>
            <a:chExt cx="1141520" cy="615288"/>
          </a:xfrm>
        </p:grpSpPr>
        <p:sp>
          <p:nvSpPr>
            <p:cNvPr id="32" name="円形吹き出し 31"/>
            <p:cNvSpPr/>
            <p:nvPr/>
          </p:nvSpPr>
          <p:spPr>
            <a:xfrm>
              <a:off x="6105350" y="5523488"/>
              <a:ext cx="1117799" cy="615288"/>
            </a:xfrm>
            <a:prstGeom prst="wedgeEllipseCallout">
              <a:avLst>
                <a:gd name="adj1" fmla="val 56839"/>
                <a:gd name="adj2" fmla="val -12899"/>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schemeClr val="tx1"/>
                </a:solidFill>
                <a:effectLst/>
                <a:uLnTx/>
                <a:uFillTx/>
                <a:latin typeface="Calibri"/>
                <a:ea typeface="ＭＳ Ｐゴシック" panose="020B0600070205080204" pitchFamily="50" charset="-128"/>
                <a:cs typeface="+mn-cs"/>
              </a:endParaRPr>
            </a:p>
          </p:txBody>
        </p:sp>
        <p:sp>
          <p:nvSpPr>
            <p:cNvPr id="33" name="テキスト ボックス 32"/>
            <p:cNvSpPr txBox="1"/>
            <p:nvPr/>
          </p:nvSpPr>
          <p:spPr>
            <a:xfrm>
              <a:off x="6119638" y="5606358"/>
              <a:ext cx="1127232" cy="415498"/>
            </a:xfrm>
            <a:prstGeom prst="rect">
              <a:avLst/>
            </a:prstGeom>
            <a:noFill/>
          </p:spPr>
          <p:txBody>
            <a:bodyPr wrap="none" rtlCol="0">
              <a:spAutoFit/>
            </a:bodyPr>
            <a:lstStyle/>
            <a:p>
              <a:pPr lvl="0" algn="ctr">
                <a:defRPr/>
              </a:pPr>
              <a:r>
                <a:rPr lang="ja-JP" altLang="en-US" sz="1050" dirty="0"/>
                <a:t>原則は当該</a:t>
              </a:r>
              <a:endParaRPr lang="en-US" altLang="ja-JP" sz="1050" dirty="0"/>
            </a:p>
            <a:p>
              <a:pPr lvl="0" algn="ctr">
                <a:defRPr/>
              </a:pPr>
              <a:r>
                <a:rPr lang="ja-JP" altLang="en-US" sz="1050" dirty="0"/>
                <a:t>医療機関が対応</a:t>
              </a:r>
            </a:p>
          </p:txBody>
        </p:sp>
      </p:grpSp>
      <p:sp>
        <p:nvSpPr>
          <p:cNvPr id="34" name="テキスト ボックス 33"/>
          <p:cNvSpPr txBox="1"/>
          <p:nvPr/>
        </p:nvSpPr>
        <p:spPr>
          <a:xfrm>
            <a:off x="7362167" y="5633320"/>
            <a:ext cx="1377300" cy="738664"/>
          </a:xfrm>
          <a:prstGeom prst="rect">
            <a:avLst/>
          </a:prstGeom>
          <a:noFill/>
        </p:spPr>
        <p:txBody>
          <a:bodyPr wrap="none" rtlCol="0">
            <a:spAutoFit/>
          </a:bodyPr>
          <a:lstStyle/>
          <a:p>
            <a:r>
              <a:rPr kumimoji="1" lang="ja-JP" altLang="en-US" sz="1050" dirty="0"/>
              <a:t>対応できない場合は</a:t>
            </a:r>
            <a:endParaRPr kumimoji="1" lang="en-US" altLang="ja-JP" sz="1050" dirty="0"/>
          </a:p>
          <a:p>
            <a:r>
              <a:rPr kumimoji="1" lang="ja-JP" altLang="en-US" sz="1050" dirty="0"/>
              <a:t>事前に受診可能な</a:t>
            </a:r>
            <a:endParaRPr kumimoji="1" lang="en-US" altLang="ja-JP" sz="1050" dirty="0"/>
          </a:p>
          <a:p>
            <a:r>
              <a:rPr kumimoji="1" lang="ja-JP" altLang="en-US" sz="1050" dirty="0"/>
              <a:t>医療機関を説明し、</a:t>
            </a:r>
            <a:endParaRPr kumimoji="1" lang="en-US" altLang="ja-JP" sz="1050" dirty="0"/>
          </a:p>
          <a:p>
            <a:r>
              <a:rPr kumimoji="1" lang="ja-JP" altLang="en-US" sz="1050" dirty="0"/>
              <a:t>計画に記載しておく</a:t>
            </a:r>
          </a:p>
        </p:txBody>
      </p:sp>
      <p:sp>
        <p:nvSpPr>
          <p:cNvPr id="28" name="スライド番号プレースホルダー 2">
            <a:extLst>
              <a:ext uri="{FF2B5EF4-FFF2-40B4-BE49-F238E27FC236}">
                <a16:creationId xmlns:a16="http://schemas.microsoft.com/office/drawing/2014/main" id="{0E664CEB-45A5-48E1-95C1-560E0FB18C60}"/>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69454602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情報通信機器を用いた診療に係る要件の見直し③</a:t>
            </a:r>
          </a:p>
        </p:txBody>
      </p:sp>
      <p:sp>
        <p:nvSpPr>
          <p:cNvPr id="6" name="正方形/長方形 5"/>
          <p:cNvSpPr/>
          <p:nvPr/>
        </p:nvSpPr>
        <p:spPr>
          <a:xfrm>
            <a:off x="188119" y="1058478"/>
            <a:ext cx="9529762" cy="55388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オンライン診療料の対象疾患に、定期的に通院が必要な慢性頭痛患者及び一部の在宅自己注射を行っている患者を追加する。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オンライン医学管理料について、医学管理等の通則から、個別の医学管理料における情報通信機器を用いて行った場合の評価に見直す。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18493" y="908720"/>
            <a:ext cx="2618283" cy="4320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対象疾患の見直し</a:t>
            </a:r>
          </a:p>
        </p:txBody>
      </p:sp>
      <p:sp>
        <p:nvSpPr>
          <p:cNvPr id="12" name="正方形/長方形 11"/>
          <p:cNvSpPr/>
          <p:nvPr/>
        </p:nvSpPr>
        <p:spPr>
          <a:xfrm>
            <a:off x="440315" y="2564904"/>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440315" y="2928213"/>
            <a:ext cx="4034282" cy="21590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以下の管理料等（オンライン診療料対象管理料等）の算定対象となる患者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350452" y="2564904"/>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5350452" y="2928213"/>
            <a:ext cx="4034282" cy="35646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オンライン診療料対象管理料等の算定対象となる患者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（変更なし）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lang="ja-JP" altLang="en-US" sz="1200" dirty="0">
                <a:solidFill>
                  <a:prstClr val="black"/>
                </a:solidFill>
                <a:latin typeface="ＭＳ Ｐゴシック" panose="020B0600070205080204" pitchFamily="50" charset="-128"/>
              </a:rPr>
              <a:t>イ　</a:t>
            </a:r>
            <a:r>
              <a:rPr lang="ja-JP" altLang="en-US" sz="1200" u="sng" dirty="0">
                <a:solidFill>
                  <a:srgbClr val="0070C0"/>
                </a:solidFill>
                <a:latin typeface="ＭＳ Ｐゴシック" panose="020B0600070205080204" pitchFamily="50" charset="-128"/>
              </a:rPr>
              <a:t>区分番号「Ｃ１０１」に掲げる在宅自己注射指導管理料を算定している糖尿病、肝疾患（経過が慢性なものに限る。）又は慢性ウイルス肝炎の患者</a:t>
            </a:r>
            <a:endParaRPr lang="en-US" altLang="ja-JP" sz="1200" u="sng" dirty="0">
              <a:solidFill>
                <a:srgbClr val="0070C0"/>
              </a:solidFill>
              <a:latin typeface="ＭＳ Ｐゴシック" panose="020B0600070205080204" pitchFamily="50" charset="-128"/>
            </a:endParaRPr>
          </a:p>
          <a:p>
            <a:pPr marL="185738" lvl="0" indent="-185738">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5738" lvl="0" indent="-185738">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a:t>
            </a:r>
            <a:r>
              <a:rPr lang="ja-JP" altLang="en-US" sz="1200" dirty="0">
                <a:solidFill>
                  <a:prstClr val="black"/>
                </a:solidFill>
                <a:latin typeface="ＭＳ Ｐゴシック" panose="020B0600070205080204" pitchFamily="50" charset="-128"/>
              </a:rPr>
              <a:t>　</a:t>
            </a:r>
            <a:r>
              <a:rPr lang="ja-JP" altLang="en-US" sz="1200" u="sng" dirty="0">
                <a:solidFill>
                  <a:srgbClr val="0070C0"/>
                </a:solidFill>
                <a:latin typeface="ＭＳ Ｐゴシック" panose="020B0600070205080204" pitchFamily="50" charset="-128"/>
              </a:rPr>
              <a:t>事前の対面診療、ＣＴ撮影又はＭＲＩ撮影及び血液学的検査等の必要な検査を行った上で一次性頭痛であると診断されており、病状や治療内容が安定しているが、慢性的な痛みにより日常生活に支障を来すため定期的な通院が必要な患者（頭痛患者）</a:t>
            </a:r>
            <a:endParaRPr lang="en-US" altLang="ja-JP" sz="1200" u="sng" dirty="0">
              <a:solidFill>
                <a:srgbClr val="0070C0"/>
              </a:solidFill>
              <a:latin typeface="ＭＳ Ｐゴシック" panose="020B0600070205080204" pitchFamily="50" charset="-128"/>
            </a:endParaRPr>
          </a:p>
          <a:p>
            <a:pPr marL="185738" lvl="0" indent="-185738">
              <a:defRPr/>
            </a:pPr>
            <a:endParaRPr kumimoji="1" lang="en-US" altLang="ja-JP"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endParaRPr>
          </a:p>
          <a:p>
            <a:pPr marL="185738" lvl="0" indent="-185738">
              <a:defRPr/>
            </a:pPr>
            <a:r>
              <a:rPr kumimoji="1" lang="en-US" altLang="ja-JP"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a:t>
            </a:r>
            <a:r>
              <a:rPr kumimoji="1" lang="ja-JP" altLang="en-US"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rPr>
              <a:t>　ア～ウについて初めて算定又は診療した月から３月以上経過し、かつ、オンライン診療を実施しようとする月の直近３月の間、当該疾患について、毎月対面診療を受けている患者（直近２月の間にオンライン診療料の算定がある場合を除く）。</a:t>
            </a:r>
            <a:endParaRPr kumimoji="1" lang="en-US" altLang="ja-JP" sz="1050" b="0"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endParaRPr>
          </a:p>
        </p:txBody>
      </p:sp>
      <p:sp>
        <p:nvSpPr>
          <p:cNvPr id="16" name="右矢印 15"/>
          <p:cNvSpPr/>
          <p:nvPr/>
        </p:nvSpPr>
        <p:spPr>
          <a:xfrm>
            <a:off x="4674714" y="3621903"/>
            <a:ext cx="470160"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89781" y="5604159"/>
            <a:ext cx="785985" cy="578682"/>
          </a:xfrm>
          <a:prstGeom prst="rect">
            <a:avLst/>
          </a:prstGeom>
        </p:spPr>
      </p:pic>
      <p:sp>
        <p:nvSpPr>
          <p:cNvPr id="18" name="右矢印 17"/>
          <p:cNvSpPr/>
          <p:nvPr/>
        </p:nvSpPr>
        <p:spPr>
          <a:xfrm>
            <a:off x="1407496" y="5512081"/>
            <a:ext cx="380476" cy="431511"/>
          </a:xfrm>
          <a:prstGeom prst="rightArrow">
            <a:avLst/>
          </a:prstGeom>
          <a:solidFill>
            <a:srgbClr val="ECD07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1850261" y="6106417"/>
            <a:ext cx="153035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MRI</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等の検査で、</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危険な頭痛を除外</a:t>
            </a:r>
          </a:p>
        </p:txBody>
      </p:sp>
      <p:grpSp>
        <p:nvGrpSpPr>
          <p:cNvPr id="4" name="グループ化 3"/>
          <p:cNvGrpSpPr/>
          <p:nvPr/>
        </p:nvGrpSpPr>
        <p:grpSpPr>
          <a:xfrm>
            <a:off x="452963" y="5241038"/>
            <a:ext cx="857403" cy="838100"/>
            <a:chOff x="3861804" y="4798100"/>
            <a:chExt cx="857403" cy="838100"/>
          </a:xfrm>
        </p:grpSpPr>
        <p:pic>
          <p:nvPicPr>
            <p:cNvPr id="8" name="図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07753" y="4798100"/>
              <a:ext cx="711454" cy="838100"/>
            </a:xfrm>
            <a:prstGeom prst="rect">
              <a:avLst/>
            </a:prstGeom>
          </p:spPr>
        </p:pic>
        <p:pic>
          <p:nvPicPr>
            <p:cNvPr id="20" name="図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61804" y="5172900"/>
              <a:ext cx="291898" cy="429262"/>
            </a:xfrm>
            <a:prstGeom prst="rect">
              <a:avLst/>
            </a:prstGeom>
          </p:spPr>
        </p:pic>
      </p:grpSp>
      <p:sp>
        <p:nvSpPr>
          <p:cNvPr id="21" name="テキスト ボックス 20"/>
          <p:cNvSpPr txBox="1"/>
          <p:nvPr/>
        </p:nvSpPr>
        <p:spPr>
          <a:xfrm>
            <a:off x="141139" y="6128576"/>
            <a:ext cx="1709122"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慢性頭痛患者</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（定期的な通院が必要）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右矢印 21"/>
          <p:cNvSpPr/>
          <p:nvPr/>
        </p:nvSpPr>
        <p:spPr>
          <a:xfrm>
            <a:off x="3375295" y="5512081"/>
            <a:ext cx="380476" cy="431511"/>
          </a:xfrm>
          <a:prstGeom prst="rightArrow">
            <a:avLst/>
          </a:prstGeom>
          <a:solidFill>
            <a:srgbClr val="ECD07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p:cNvSpPr txBox="1"/>
          <p:nvPr/>
        </p:nvSpPr>
        <p:spPr>
          <a:xfrm>
            <a:off x="3906085" y="5228734"/>
            <a:ext cx="1244250" cy="954107"/>
          </a:xfrm>
          <a:prstGeom prst="rect">
            <a:avLst/>
          </a:prstGeom>
          <a:noFill/>
          <a:ln w="28575">
            <a:solidFill>
              <a:srgbClr val="ECD070"/>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組み合わせて</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診療を活用</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5"/>
          <a:stretch>
            <a:fillRect/>
          </a:stretch>
        </p:blipFill>
        <p:spPr>
          <a:xfrm>
            <a:off x="1932112" y="5116576"/>
            <a:ext cx="567328" cy="622658"/>
          </a:xfrm>
          <a:prstGeom prst="rect">
            <a:avLst/>
          </a:prstGeom>
        </p:spPr>
      </p:pic>
      <p:sp>
        <p:nvSpPr>
          <p:cNvPr id="26" name="テキスト ボックス 25"/>
          <p:cNvSpPr txBox="1"/>
          <p:nvPr/>
        </p:nvSpPr>
        <p:spPr>
          <a:xfrm>
            <a:off x="2461197" y="5155535"/>
            <a:ext cx="80021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を行う</a:t>
            </a:r>
          </a:p>
        </p:txBody>
      </p:sp>
      <p:graphicFrame>
        <p:nvGraphicFramePr>
          <p:cNvPr id="11" name="表 10"/>
          <p:cNvGraphicFramePr>
            <a:graphicFrameLocks noGrp="1"/>
          </p:cNvGraphicFramePr>
          <p:nvPr/>
        </p:nvGraphicFramePr>
        <p:xfrm>
          <a:off x="661578" y="3793976"/>
          <a:ext cx="3499334" cy="1219200"/>
        </p:xfrm>
        <a:graphic>
          <a:graphicData uri="http://schemas.openxmlformats.org/drawingml/2006/table">
            <a:tbl>
              <a:tblPr firstRow="1" bandRow="1">
                <a:tableStyleId>{2D5ABB26-0587-4C30-8999-92F81FD0307C}</a:tableStyleId>
              </a:tblPr>
              <a:tblGrid>
                <a:gridCol w="1749667">
                  <a:extLst>
                    <a:ext uri="{9D8B030D-6E8A-4147-A177-3AD203B41FA5}">
                      <a16:colId xmlns:a16="http://schemas.microsoft.com/office/drawing/2014/main" val="2941712946"/>
                    </a:ext>
                  </a:extLst>
                </a:gridCol>
                <a:gridCol w="1749667">
                  <a:extLst>
                    <a:ext uri="{9D8B030D-6E8A-4147-A177-3AD203B41FA5}">
                      <a16:colId xmlns:a16="http://schemas.microsoft.com/office/drawing/2014/main" val="2475955307"/>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特定疾患療養管理料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地域包括診療料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0092304"/>
                  </a:ext>
                </a:extLst>
              </a:tr>
              <a:tr h="0">
                <a:tc>
                  <a:txBody>
                    <a:bodyPr/>
                    <a:lstStyle/>
                    <a:p>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小児科療養指導料</a:t>
                      </a:r>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認知症地域包括診療料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70584651"/>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てんかん指導料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生活習慣病管理料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06968615"/>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難病外来指導管理料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在宅時医学総合管理料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958644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糖尿病透析予防指導管理料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精神科在宅患者支援管理料</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08820901"/>
                  </a:ext>
                </a:extLst>
              </a:tr>
            </a:tbl>
          </a:graphicData>
        </a:graphic>
      </p:graphicFrame>
      <p:sp>
        <p:nvSpPr>
          <p:cNvPr id="25" name="スライド番号プレースホルダー 2">
            <a:extLst>
              <a:ext uri="{FF2B5EF4-FFF2-40B4-BE49-F238E27FC236}">
                <a16:creationId xmlns:a16="http://schemas.microsoft.com/office/drawing/2014/main" id="{949CC419-1C09-4796-823A-CC18E7455E04}"/>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18959408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正方形/長方形 48"/>
          <p:cNvSpPr/>
          <p:nvPr/>
        </p:nvSpPr>
        <p:spPr>
          <a:xfrm>
            <a:off x="1250722" y="3496615"/>
            <a:ext cx="1202011" cy="72008"/>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情報通信機器を用いた診療のより柔軟な活用①</a:t>
            </a:r>
          </a:p>
        </p:txBody>
      </p:sp>
      <p:sp>
        <p:nvSpPr>
          <p:cNvPr id="2" name="正方形/長方形 1"/>
          <p:cNvSpPr/>
          <p:nvPr/>
        </p:nvSpPr>
        <p:spPr>
          <a:xfrm>
            <a:off x="200472" y="1175158"/>
            <a:ext cx="9529762" cy="54552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医療資源が少ない地域等に属する保険医療機関において、やむを得ない事情により、二次医療圏内の他の保険医療機関の医師が初診からオンライン診療を行う場合について、オンライン診療料が算定可能となるよう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562623"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医師の急病時等における活用</a:t>
            </a:r>
          </a:p>
        </p:txBody>
      </p:sp>
      <p:sp>
        <p:nvSpPr>
          <p:cNvPr id="11" name="正方形/長方形 10"/>
          <p:cNvSpPr/>
          <p:nvPr/>
        </p:nvSpPr>
        <p:spPr>
          <a:xfrm>
            <a:off x="419880" y="2342548"/>
            <a:ext cx="9066240" cy="10408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A003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15963" marR="0" lvl="0" indent="-715963"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注３　別に厚生労働大臣が定める地域</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に所在する保険医療機関において、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医師の急病等やむを得ない事情</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により、当該保険医療機関が、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同一の二次医療圏に所在する</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オンライン診療料の施設基準を満たすものとして届け出た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他の保険医療機関に依頼し、情報通信機器を用いて初診が行われた場合</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に、月１回に限り算定する。</a:t>
            </a:r>
            <a:endParaRPr kumimoji="1" lang="en-US" altLang="ja-JP"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069039" y="5158918"/>
            <a:ext cx="47016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006624" y="3554293"/>
            <a:ext cx="1595598" cy="457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やむを得ない事情</a:t>
            </a:r>
          </a:p>
        </p:txBody>
      </p:sp>
      <p:sp>
        <p:nvSpPr>
          <p:cNvPr id="18" name="正方形/長方形 17"/>
          <p:cNvSpPr/>
          <p:nvPr/>
        </p:nvSpPr>
        <p:spPr>
          <a:xfrm>
            <a:off x="1006624" y="3631558"/>
            <a:ext cx="8309797" cy="661538"/>
          </a:xfrm>
          <a:prstGeom prst="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医師の急病時等であって、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代診を立てられないこと等により患者の診療継続が困難となる場合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をいう。この場合において、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患者から同意を得て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、二次医療圏内の他の保険医療機関に</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あらかじめ診療情報の提供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を行い、情報提供を受けた保険医療機関の医師が医師の判断により初診からオンライン診療を行う場合は、オンライン診療料を算定できる。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角丸四角形 18"/>
          <p:cNvSpPr/>
          <p:nvPr/>
        </p:nvSpPr>
        <p:spPr>
          <a:xfrm>
            <a:off x="953304" y="4909076"/>
            <a:ext cx="2916896" cy="1530235"/>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333050" y="4825149"/>
            <a:ext cx="2916896" cy="1530235"/>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2799527" y="563766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1143343" y="563766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6364390" y="537605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5527590" y="591611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7228486" y="591611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楕円 27"/>
          <p:cNvSpPr/>
          <p:nvPr/>
        </p:nvSpPr>
        <p:spPr>
          <a:xfrm>
            <a:off x="2825269" y="5376059"/>
            <a:ext cx="378043" cy="360040"/>
          </a:xfrm>
          <a:prstGeom prst="ellipse">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p>
        </p:txBody>
      </p:sp>
      <p:sp>
        <p:nvSpPr>
          <p:cNvPr id="29" name="楕円 28"/>
          <p:cNvSpPr/>
          <p:nvPr/>
        </p:nvSpPr>
        <p:spPr>
          <a:xfrm>
            <a:off x="3269661" y="5376059"/>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p>
        </p:txBody>
      </p:sp>
      <p:cxnSp>
        <p:nvCxnSpPr>
          <p:cNvPr id="30" name="直線矢印コネクタ 29"/>
          <p:cNvCxnSpPr/>
          <p:nvPr/>
        </p:nvCxnSpPr>
        <p:spPr>
          <a:xfrm flipV="1">
            <a:off x="2213531" y="5817688"/>
            <a:ext cx="408758" cy="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31" name="楕円 30"/>
          <p:cNvSpPr/>
          <p:nvPr/>
        </p:nvSpPr>
        <p:spPr>
          <a:xfrm>
            <a:off x="7687243" y="5674927"/>
            <a:ext cx="378043" cy="360040"/>
          </a:xfrm>
          <a:prstGeom prst="ellipse">
            <a:avLst/>
          </a:prstGeom>
          <a:solidFill>
            <a:schemeClr val="bg1"/>
          </a:solidFill>
          <a:ln>
            <a:solidFill>
              <a:schemeClr val="accent3">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テキスト ボックス 31"/>
          <p:cNvSpPr txBox="1"/>
          <p:nvPr/>
        </p:nvSpPr>
        <p:spPr>
          <a:xfrm>
            <a:off x="2871535" y="5734723"/>
            <a:ext cx="74892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sp>
        <p:nvSpPr>
          <p:cNvPr id="33" name="テキスト ボックス 32"/>
          <p:cNvSpPr txBox="1"/>
          <p:nvPr/>
        </p:nvSpPr>
        <p:spPr>
          <a:xfrm>
            <a:off x="1359367" y="5686973"/>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p>
        </p:txBody>
      </p:sp>
      <p:sp>
        <p:nvSpPr>
          <p:cNvPr id="35" name="テキスト ボックス 34"/>
          <p:cNvSpPr txBox="1"/>
          <p:nvPr/>
        </p:nvSpPr>
        <p:spPr>
          <a:xfrm>
            <a:off x="6304312" y="5461767"/>
            <a:ext cx="100059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他の医療機関</a:t>
            </a:r>
          </a:p>
        </p:txBody>
      </p:sp>
      <p:sp>
        <p:nvSpPr>
          <p:cNvPr id="36" name="テキスト ボックス 35"/>
          <p:cNvSpPr txBox="1"/>
          <p:nvPr/>
        </p:nvSpPr>
        <p:spPr>
          <a:xfrm>
            <a:off x="5725746" y="596768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a:t>
            </a:r>
          </a:p>
        </p:txBody>
      </p:sp>
      <p:sp>
        <p:nvSpPr>
          <p:cNvPr id="37" name="楕円 36"/>
          <p:cNvSpPr/>
          <p:nvPr/>
        </p:nvSpPr>
        <p:spPr>
          <a:xfrm>
            <a:off x="7278125" y="5674194"/>
            <a:ext cx="378043" cy="36004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8" name="楕円 37"/>
          <p:cNvSpPr/>
          <p:nvPr/>
        </p:nvSpPr>
        <p:spPr>
          <a:xfrm>
            <a:off x="6590289" y="5129141"/>
            <a:ext cx="378043" cy="360040"/>
          </a:xfrm>
          <a:prstGeom prst="ellipse">
            <a:avLst/>
          </a:prstGeom>
          <a:solidFill>
            <a:schemeClr val="accent6"/>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9" name="四角形吹き出し 38"/>
          <p:cNvSpPr/>
          <p:nvPr/>
        </p:nvSpPr>
        <p:spPr>
          <a:xfrm>
            <a:off x="8107722" y="4783168"/>
            <a:ext cx="1403433" cy="985423"/>
          </a:xfrm>
          <a:prstGeom prst="wedgeRectCallout">
            <a:avLst>
              <a:gd name="adj1" fmla="val -89611"/>
              <a:gd name="adj2" fmla="val 10821"/>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医師の急病時等で</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事前の情報共有を</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行った場合に限り、</a:t>
            </a:r>
            <a:r>
              <a:rPr kumimoji="1" lang="ja-JP" altLang="en-US" sz="1200" b="0"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初診からオンライン診療料を算定可</a:t>
            </a:r>
          </a:p>
        </p:txBody>
      </p:sp>
      <p:cxnSp>
        <p:nvCxnSpPr>
          <p:cNvPr id="40" name="直線矢印コネクタ 39"/>
          <p:cNvCxnSpPr/>
          <p:nvPr/>
        </p:nvCxnSpPr>
        <p:spPr>
          <a:xfrm flipV="1">
            <a:off x="6609355" y="6096138"/>
            <a:ext cx="408758" cy="1"/>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41" name="テキスト ボックス 40"/>
          <p:cNvSpPr txBox="1"/>
          <p:nvPr/>
        </p:nvSpPr>
        <p:spPr>
          <a:xfrm>
            <a:off x="7312781" y="6034234"/>
            <a:ext cx="74892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p>
        </p:txBody>
      </p:sp>
      <p:cxnSp>
        <p:nvCxnSpPr>
          <p:cNvPr id="42" name="カギ線コネクタ 41"/>
          <p:cNvCxnSpPr/>
          <p:nvPr/>
        </p:nvCxnSpPr>
        <p:spPr>
          <a:xfrm>
            <a:off x="7006510" y="5281747"/>
            <a:ext cx="459092" cy="341778"/>
          </a:xfrm>
          <a:prstGeom prst="bentConnector3">
            <a:avLst>
              <a:gd name="adj1" fmla="val 99426"/>
            </a:avLst>
          </a:prstGeom>
          <a:ln w="28575">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983811" y="5084292"/>
            <a:ext cx="110799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9BBB59">
                    <a:lumMod val="50000"/>
                  </a:srgbClr>
                </a:solidFill>
                <a:effectLst/>
                <a:uLnTx/>
                <a:uFillTx/>
                <a:latin typeface="游ゴシック" panose="020B0400000000000000" pitchFamily="50" charset="-128"/>
                <a:ea typeface="游ゴシック" panose="020B0400000000000000" pitchFamily="50" charset="-128"/>
                <a:cs typeface="+mn-cs"/>
              </a:rPr>
              <a:t>二次医療圏内</a:t>
            </a:r>
          </a:p>
        </p:txBody>
      </p:sp>
      <p:sp>
        <p:nvSpPr>
          <p:cNvPr id="44" name="テキスト ボックス 43"/>
          <p:cNvSpPr txBox="1"/>
          <p:nvPr/>
        </p:nvSpPr>
        <p:spPr>
          <a:xfrm>
            <a:off x="5338724" y="5015559"/>
            <a:ext cx="110799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9BBB59">
                    <a:lumMod val="50000"/>
                  </a:srgbClr>
                </a:solidFill>
                <a:effectLst/>
                <a:uLnTx/>
                <a:uFillTx/>
                <a:latin typeface="游ゴシック" panose="020B0400000000000000" pitchFamily="50" charset="-128"/>
                <a:ea typeface="游ゴシック" panose="020B0400000000000000" pitchFamily="50" charset="-128"/>
                <a:cs typeface="+mn-cs"/>
              </a:rPr>
              <a:t>二次医療圏内</a:t>
            </a:r>
          </a:p>
        </p:txBody>
      </p:sp>
      <p:sp>
        <p:nvSpPr>
          <p:cNvPr id="45" name="テキスト ボックス 44"/>
          <p:cNvSpPr txBox="1"/>
          <p:nvPr/>
        </p:nvSpPr>
        <p:spPr>
          <a:xfrm>
            <a:off x="7083887" y="5034180"/>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FF3300"/>
                </a:solidFill>
                <a:effectLst/>
                <a:uLnTx/>
                <a:uFillTx/>
                <a:latin typeface="Calibri"/>
                <a:ea typeface="ＭＳ Ｐゴシック" panose="020B0600070205080204" pitchFamily="50" charset="-128"/>
                <a:cs typeface="+mn-cs"/>
              </a:rPr>
              <a:t>初診</a:t>
            </a:r>
          </a:p>
        </p:txBody>
      </p:sp>
      <p:sp>
        <p:nvSpPr>
          <p:cNvPr id="46" name="テキスト ボックス 45"/>
          <p:cNvSpPr txBox="1"/>
          <p:nvPr/>
        </p:nvSpPr>
        <p:spPr>
          <a:xfrm>
            <a:off x="8062882" y="5805211"/>
            <a:ext cx="93006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急病等で不在</a:t>
            </a:r>
          </a:p>
        </p:txBody>
      </p:sp>
      <p:sp>
        <p:nvSpPr>
          <p:cNvPr id="47" name="テキスト ボックス 46"/>
          <p:cNvSpPr txBox="1"/>
          <p:nvPr/>
        </p:nvSpPr>
        <p:spPr>
          <a:xfrm>
            <a:off x="1452555" y="4695049"/>
            <a:ext cx="1752365" cy="307777"/>
          </a:xfrm>
          <a:prstGeom prst="rect">
            <a:avLst/>
          </a:prstGeom>
          <a:solidFill>
            <a:schemeClr val="bg1"/>
          </a:solidFill>
          <a:ln w="9525">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通常時の診療</a:t>
            </a:r>
          </a:p>
        </p:txBody>
      </p:sp>
      <p:sp>
        <p:nvSpPr>
          <p:cNvPr id="48" name="テキスト ボックス 47"/>
          <p:cNvSpPr txBox="1"/>
          <p:nvPr/>
        </p:nvSpPr>
        <p:spPr>
          <a:xfrm>
            <a:off x="5600100" y="4643393"/>
            <a:ext cx="2427268" cy="307777"/>
          </a:xfrm>
          <a:prstGeom prst="rect">
            <a:avLst/>
          </a:prstGeom>
          <a:solidFill>
            <a:schemeClr val="bg1"/>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やむを得ない事情がある場合</a:t>
            </a:r>
          </a:p>
        </p:txBody>
      </p:sp>
      <p:sp>
        <p:nvSpPr>
          <p:cNvPr id="8" name="四角形吹き出し 7"/>
          <p:cNvSpPr/>
          <p:nvPr/>
        </p:nvSpPr>
        <p:spPr>
          <a:xfrm>
            <a:off x="4871803" y="5361291"/>
            <a:ext cx="1213430" cy="441629"/>
          </a:xfrm>
          <a:prstGeom prst="wedgeRectCallout">
            <a:avLst>
              <a:gd name="adj1" fmla="val 70452"/>
              <a:gd name="adj2" fmla="val -19737"/>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icrosoft Himalaya" panose="01010100010101010101" pitchFamily="2" charset="0"/>
              </a:rPr>
              <a:t>オンライン診療料の届出が必要</a:t>
            </a:r>
          </a:p>
        </p:txBody>
      </p:sp>
      <p:sp>
        <p:nvSpPr>
          <p:cNvPr id="50" name="スライド番号プレースホルダー 2">
            <a:extLst>
              <a:ext uri="{FF2B5EF4-FFF2-40B4-BE49-F238E27FC236}">
                <a16:creationId xmlns:a16="http://schemas.microsoft.com/office/drawing/2014/main" id="{6D3E91AD-DCEB-4E8F-B321-810187C5E77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5738844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角丸四角形 37"/>
          <p:cNvSpPr/>
          <p:nvPr/>
        </p:nvSpPr>
        <p:spPr>
          <a:xfrm>
            <a:off x="440315" y="4844931"/>
            <a:ext cx="4247743" cy="1578038"/>
          </a:xfrm>
          <a:prstGeom prst="roundRect">
            <a:avLst>
              <a:gd name="adj" fmla="val 11235"/>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1" name="角丸四角形 40"/>
          <p:cNvSpPr/>
          <p:nvPr/>
        </p:nvSpPr>
        <p:spPr>
          <a:xfrm>
            <a:off x="5266467" y="4839943"/>
            <a:ext cx="4364998" cy="1578038"/>
          </a:xfrm>
          <a:prstGeom prst="roundRect">
            <a:avLst>
              <a:gd name="adj" fmla="val 9424"/>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6329313" y="5201584"/>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（患家から近い）</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正方形/長方形 49"/>
          <p:cNvSpPr/>
          <p:nvPr/>
        </p:nvSpPr>
        <p:spPr>
          <a:xfrm>
            <a:off x="8372021" y="5718490"/>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（患家から遠い）</a:t>
            </a:r>
          </a:p>
        </p:txBody>
      </p:sp>
      <p:sp>
        <p:nvSpPr>
          <p:cNvPr id="48" name="正方形/長方形 47"/>
          <p:cNvSpPr/>
          <p:nvPr/>
        </p:nvSpPr>
        <p:spPr>
          <a:xfrm>
            <a:off x="1398436" y="5243548"/>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（患家から近い）</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情報通信機器を用いた診療のより柔軟な活用②</a:t>
            </a:r>
          </a:p>
        </p:txBody>
      </p:sp>
      <p:sp>
        <p:nvSpPr>
          <p:cNvPr id="2" name="正方形/長方形 1"/>
          <p:cNvSpPr/>
          <p:nvPr/>
        </p:nvSpPr>
        <p:spPr>
          <a:xfrm>
            <a:off x="188119" y="1124743"/>
            <a:ext cx="9529762" cy="54916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若しくは医療資源が少ない地域に属する保険医療機関又はへき地医療拠点病院において、他の保険医療機関の医師が継続的な対面診療を行っている場合は、当該他の保険医療機関内でオンライン診療を行うことができるよう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925343"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医師の所在に係る要件の見直し</a:t>
            </a:r>
          </a:p>
        </p:txBody>
      </p:sp>
      <p:sp>
        <p:nvSpPr>
          <p:cNvPr id="8" name="正方形/長方形 7"/>
          <p:cNvSpPr/>
          <p:nvPr/>
        </p:nvSpPr>
        <p:spPr>
          <a:xfrm>
            <a:off x="440315" y="2636912"/>
            <a:ext cx="403428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440315" y="3000221"/>
            <a:ext cx="4034282" cy="74925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オンライン診察は、当該保険医療機関内において行う。</a:t>
            </a:r>
          </a:p>
        </p:txBody>
      </p:sp>
      <p:sp>
        <p:nvSpPr>
          <p:cNvPr id="10" name="正方形/長方形 9"/>
          <p:cNvSpPr/>
          <p:nvPr/>
        </p:nvSpPr>
        <p:spPr>
          <a:xfrm>
            <a:off x="5350452" y="2348880"/>
            <a:ext cx="403428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1" name="正方形/長方形 10"/>
          <p:cNvSpPr/>
          <p:nvPr/>
        </p:nvSpPr>
        <p:spPr>
          <a:xfrm>
            <a:off x="5350452" y="2712190"/>
            <a:ext cx="4034282" cy="19570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オンライン診療料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オンライン診察は、当該保険医療機関内において行う。</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、医療資源が少ない地域等に所在する保険医療機関又はへき地医療拠点病院</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おいて、当該保険医療機関で専門的な医療を提供する観点から、オンライン診療料の施設基準を満たすものとして届け出た他の保険医療機関の医師が継続的な対面診療を行っている場合は、医師の判断により</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当該他の保険医療機関内においてオンライン診療を行ってもよい</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2" name="右矢印 11"/>
          <p:cNvSpPr/>
          <p:nvPr/>
        </p:nvSpPr>
        <p:spPr>
          <a:xfrm>
            <a:off x="4726793" y="3047986"/>
            <a:ext cx="470160"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682991" y="6047741"/>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患家</a:t>
            </a:r>
          </a:p>
        </p:txBody>
      </p:sp>
      <p:sp>
        <p:nvSpPr>
          <p:cNvPr id="15" name="正方形/長方形 14"/>
          <p:cNvSpPr/>
          <p:nvPr/>
        </p:nvSpPr>
        <p:spPr>
          <a:xfrm>
            <a:off x="3368824" y="5760454"/>
            <a:ext cx="1202152" cy="64732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（患家から遠い）</a:t>
            </a:r>
          </a:p>
        </p:txBody>
      </p:sp>
      <p:sp>
        <p:nvSpPr>
          <p:cNvPr id="17" name="正方形/長方形 16"/>
          <p:cNvSpPr/>
          <p:nvPr/>
        </p:nvSpPr>
        <p:spPr>
          <a:xfrm>
            <a:off x="5466994" y="5990589"/>
            <a:ext cx="864096" cy="36004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患家</a:t>
            </a:r>
          </a:p>
        </p:txBody>
      </p:sp>
      <p:sp>
        <p:nvSpPr>
          <p:cNvPr id="21" name="楕円 20"/>
          <p:cNvSpPr/>
          <p:nvPr/>
        </p:nvSpPr>
        <p:spPr>
          <a:xfrm>
            <a:off x="1572392" y="5692639"/>
            <a:ext cx="378043" cy="360040"/>
          </a:xfrm>
          <a:prstGeom prst="ellipse">
            <a:avLst/>
          </a:prstGeom>
          <a:solidFill>
            <a:schemeClr val="accent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2" name="楕円 21"/>
          <p:cNvSpPr/>
          <p:nvPr/>
        </p:nvSpPr>
        <p:spPr>
          <a:xfrm>
            <a:off x="2044797" y="5692639"/>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23" name="直線矢印コネクタ 22"/>
          <p:cNvCxnSpPr/>
          <p:nvPr/>
        </p:nvCxnSpPr>
        <p:spPr>
          <a:xfrm flipH="1" flipV="1">
            <a:off x="2517203" y="5825657"/>
            <a:ext cx="741542" cy="19869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flipV="1">
            <a:off x="1002062" y="5806142"/>
            <a:ext cx="522120" cy="18444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楕円 24"/>
          <p:cNvSpPr/>
          <p:nvPr/>
        </p:nvSpPr>
        <p:spPr>
          <a:xfrm>
            <a:off x="6738227" y="5652835"/>
            <a:ext cx="378043" cy="360040"/>
          </a:xfrm>
          <a:prstGeom prst="ellipse">
            <a:avLst/>
          </a:prstGeom>
          <a:solidFill>
            <a:schemeClr val="bg1"/>
          </a:solidFill>
          <a:ln>
            <a:solidFill>
              <a:schemeClr val="accent3">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26" name="直線矢印コネクタ 25"/>
          <p:cNvCxnSpPr/>
          <p:nvPr/>
        </p:nvCxnSpPr>
        <p:spPr>
          <a:xfrm flipH="1">
            <a:off x="6034058" y="5718168"/>
            <a:ext cx="598085" cy="125959"/>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64480" y="5907054"/>
            <a:ext cx="4924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a:t>
            </a:r>
          </a:p>
        </p:txBody>
      </p:sp>
      <p:sp>
        <p:nvSpPr>
          <p:cNvPr id="35" name="楕円 34"/>
          <p:cNvSpPr/>
          <p:nvPr/>
        </p:nvSpPr>
        <p:spPr>
          <a:xfrm>
            <a:off x="5539002" y="5703302"/>
            <a:ext cx="378043" cy="36004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患者</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36" name="楕円 35"/>
          <p:cNvSpPr/>
          <p:nvPr/>
        </p:nvSpPr>
        <p:spPr>
          <a:xfrm>
            <a:off x="8787216" y="5552686"/>
            <a:ext cx="378043" cy="360040"/>
          </a:xfrm>
          <a:prstGeom prst="ellipse">
            <a:avLst/>
          </a:prstGeom>
          <a:solidFill>
            <a:schemeClr val="accent3"/>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医師</a:t>
            </a:r>
            <a:endParaRPr kumimoji="1" lang="ja-JP" altLang="en-US" sz="14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37" name="直線矢印コネクタ 36"/>
          <p:cNvCxnSpPr/>
          <p:nvPr/>
        </p:nvCxnSpPr>
        <p:spPr>
          <a:xfrm>
            <a:off x="6475106" y="6137887"/>
            <a:ext cx="1769509" cy="0"/>
          </a:xfrm>
          <a:prstGeom prst="straightConnector1">
            <a:avLst/>
          </a:prstGeom>
          <a:ln w="285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9" name="テキスト ボックス 38"/>
          <p:cNvSpPr txBox="1"/>
          <p:nvPr/>
        </p:nvSpPr>
        <p:spPr>
          <a:xfrm>
            <a:off x="6441094" y="6243961"/>
            <a:ext cx="187262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Meiryo UI" panose="020B0604030504040204" pitchFamily="50" charset="-128"/>
                <a:ea typeface="Meiryo UI" panose="020B0604030504040204" pitchFamily="50" charset="-128"/>
                <a:cs typeface="+mn-cs"/>
              </a:rPr>
              <a:t>オンライン診療料算定可能</a:t>
            </a:r>
          </a:p>
        </p:txBody>
      </p:sp>
      <p:sp>
        <p:nvSpPr>
          <p:cNvPr id="40" name="四角形吹き出し 39"/>
          <p:cNvSpPr/>
          <p:nvPr/>
        </p:nvSpPr>
        <p:spPr>
          <a:xfrm>
            <a:off x="8046930" y="4819471"/>
            <a:ext cx="1480572" cy="576464"/>
          </a:xfrm>
          <a:prstGeom prst="wedgeRectCallout">
            <a:avLst>
              <a:gd name="adj1" fmla="val 18109"/>
              <a:gd name="adj2" fmla="val 66391"/>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医師がもともとの</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医療機関から</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オンライン診療を実施</a:t>
            </a:r>
          </a:p>
        </p:txBody>
      </p:sp>
      <p:sp>
        <p:nvSpPr>
          <p:cNvPr id="42" name="テキスト ボックス 41"/>
          <p:cNvSpPr txBox="1"/>
          <p:nvPr/>
        </p:nvSpPr>
        <p:spPr>
          <a:xfrm>
            <a:off x="2755098" y="5560399"/>
            <a:ext cx="67839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定期的な</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外勤</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テキスト ボックス 45"/>
          <p:cNvSpPr txBox="1"/>
          <p:nvPr/>
        </p:nvSpPr>
        <p:spPr>
          <a:xfrm>
            <a:off x="5379845" y="5254466"/>
            <a:ext cx="99738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通常想定される</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オンライン診療</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右矢印 46"/>
          <p:cNvSpPr/>
          <p:nvPr/>
        </p:nvSpPr>
        <p:spPr>
          <a:xfrm>
            <a:off x="4905559" y="5453087"/>
            <a:ext cx="276731"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テキスト ボックス 58"/>
          <p:cNvSpPr txBox="1"/>
          <p:nvPr/>
        </p:nvSpPr>
        <p:spPr>
          <a:xfrm>
            <a:off x="884505" y="5658379"/>
            <a:ext cx="441146"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通院</a:t>
            </a:r>
            <a:endPar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テキスト ボックス 59"/>
          <p:cNvSpPr txBox="1"/>
          <p:nvPr/>
        </p:nvSpPr>
        <p:spPr>
          <a:xfrm>
            <a:off x="1418706" y="4711454"/>
            <a:ext cx="2075335" cy="307777"/>
          </a:xfrm>
          <a:prstGeom prst="rect">
            <a:avLst/>
          </a:prstGeom>
          <a:solidFill>
            <a:schemeClr val="bg1"/>
          </a:solidFill>
          <a:ln w="9525">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通常時の診療</a:t>
            </a:r>
          </a:p>
        </p:txBody>
      </p:sp>
      <p:sp>
        <p:nvSpPr>
          <p:cNvPr id="61" name="テキスト ボックス 60"/>
          <p:cNvSpPr txBox="1"/>
          <p:nvPr/>
        </p:nvSpPr>
        <p:spPr>
          <a:xfrm>
            <a:off x="5785954" y="4711453"/>
            <a:ext cx="2133918" cy="307777"/>
          </a:xfrm>
          <a:prstGeom prst="rect">
            <a:avLst/>
          </a:prstGeom>
          <a:solidFill>
            <a:schemeClr val="bg1"/>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医師の所在の要件を緩和</a:t>
            </a:r>
          </a:p>
        </p:txBody>
      </p:sp>
      <p:sp>
        <p:nvSpPr>
          <p:cNvPr id="43" name="スライド番号プレースホルダー 2">
            <a:extLst>
              <a:ext uri="{FF2B5EF4-FFF2-40B4-BE49-F238E27FC236}">
                <a16:creationId xmlns:a16="http://schemas.microsoft.com/office/drawing/2014/main" id="{42EE6972-70FB-4FD6-8AAC-3C1C94660FF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3102867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632520" y="2870111"/>
            <a:ext cx="1792589" cy="87800"/>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a:xfrm>
            <a:off x="7590336"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229</a:t>
            </a:fld>
            <a:endParaRPr kumimoji="1" lang="ja-JP" altLang="en-US" sz="160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情報通信機器を用いた診療のより柔軟な活用③</a:t>
            </a:r>
          </a:p>
        </p:txBody>
      </p:sp>
      <p:sp>
        <p:nvSpPr>
          <p:cNvPr id="2" name="正方形/長方形 1"/>
          <p:cNvSpPr/>
          <p:nvPr/>
        </p:nvSpPr>
        <p:spPr>
          <a:xfrm>
            <a:off x="200472" y="1124743"/>
            <a:ext cx="9529762" cy="536813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オンライン在宅管理料及び精神科オンライン在宅管理料について以下の見直しを行う。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366827" y="908720"/>
            <a:ext cx="4010109" cy="42446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オンライン在宅管理料等の見直し</a:t>
            </a:r>
          </a:p>
        </p:txBody>
      </p:sp>
      <p:sp>
        <p:nvSpPr>
          <p:cNvPr id="4" name="テキスト ボックス 3"/>
          <p:cNvSpPr txBox="1"/>
          <p:nvPr/>
        </p:nvSpPr>
        <p:spPr>
          <a:xfrm>
            <a:off x="366827" y="1746079"/>
            <a:ext cx="8874556" cy="73866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事前の対面診療の期間を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６月から３月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に見直すとともに、連続する３月の算定に係る要件を見直す。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月２回以上の訪問診療を行った場合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についても算定可能となるよう見直す。また、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複数の医師がチームで診療</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を行う場合について、事前の対面診療に係る要件を見直す。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722701" y="5065541"/>
            <a:ext cx="2862147" cy="23110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0" name="正方形/長方形 29"/>
          <p:cNvSpPr/>
          <p:nvPr/>
        </p:nvSpPr>
        <p:spPr>
          <a:xfrm>
            <a:off x="722700" y="5346625"/>
            <a:ext cx="2862148" cy="108621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オンライン診察による計画的な療養上の医学管理を行う医師は、在宅時医学総合管理料を算定する際に診療を行う医師と同一のものに限る。</a:t>
            </a:r>
          </a:p>
        </p:txBody>
      </p:sp>
      <p:sp>
        <p:nvSpPr>
          <p:cNvPr id="35" name="正方形/長方形 34"/>
          <p:cNvSpPr/>
          <p:nvPr/>
        </p:nvSpPr>
        <p:spPr>
          <a:xfrm>
            <a:off x="4304928" y="4755463"/>
            <a:ext cx="5088195" cy="2311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6" name="正方形/長方形 35"/>
          <p:cNvSpPr/>
          <p:nvPr/>
        </p:nvSpPr>
        <p:spPr>
          <a:xfrm>
            <a:off x="4304928" y="5046390"/>
            <a:ext cx="5112567" cy="138645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オンライン診察による計画的な療養上の医学管理を行う医師は、在宅時医学総合管理料を算定する際に診療を行う医師と同一のものに限る。</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ただし、在宅診療を行う医師が、</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同一の保険医療機関に所属する５人以下のチームで診療を行っている場合</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であって、あらかじめ診療を行う医師について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在宅診療計画に記載</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し、複数医師が診療を行うことについて患者の同意を得ている場合に限り、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事前の対面診療を行っていない医師がオンライン診療による医学管理を行っても差し支えない</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p:txBody>
      </p:sp>
      <p:graphicFrame>
        <p:nvGraphicFramePr>
          <p:cNvPr id="37" name="表 36"/>
          <p:cNvGraphicFramePr>
            <a:graphicFrameLocks noGrp="1"/>
          </p:cNvGraphicFramePr>
          <p:nvPr/>
        </p:nvGraphicFramePr>
        <p:xfrm>
          <a:off x="722700" y="3238994"/>
          <a:ext cx="4526140" cy="1143000"/>
        </p:xfrm>
        <a:graphic>
          <a:graphicData uri="http://schemas.openxmlformats.org/drawingml/2006/table">
            <a:tbl>
              <a:tblPr firstRow="1" bandRow="1">
                <a:tableStyleId>{2D5ABB26-0587-4C30-8999-92F81FD0307C}</a:tableStyleId>
              </a:tblPr>
              <a:tblGrid>
                <a:gridCol w="905228">
                  <a:extLst>
                    <a:ext uri="{9D8B030D-6E8A-4147-A177-3AD203B41FA5}">
                      <a16:colId xmlns:a16="http://schemas.microsoft.com/office/drawing/2014/main" val="3907905369"/>
                    </a:ext>
                  </a:extLst>
                </a:gridCol>
                <a:gridCol w="905228">
                  <a:extLst>
                    <a:ext uri="{9D8B030D-6E8A-4147-A177-3AD203B41FA5}">
                      <a16:colId xmlns:a16="http://schemas.microsoft.com/office/drawing/2014/main" val="4009453987"/>
                    </a:ext>
                  </a:extLst>
                </a:gridCol>
                <a:gridCol w="762136">
                  <a:extLst>
                    <a:ext uri="{9D8B030D-6E8A-4147-A177-3AD203B41FA5}">
                      <a16:colId xmlns:a16="http://schemas.microsoft.com/office/drawing/2014/main" val="2335289063"/>
                    </a:ext>
                  </a:extLst>
                </a:gridCol>
                <a:gridCol w="1048320">
                  <a:extLst>
                    <a:ext uri="{9D8B030D-6E8A-4147-A177-3AD203B41FA5}">
                      <a16:colId xmlns:a16="http://schemas.microsoft.com/office/drawing/2014/main" val="509337872"/>
                    </a:ext>
                  </a:extLst>
                </a:gridCol>
                <a:gridCol w="905228">
                  <a:extLst>
                    <a:ext uri="{9D8B030D-6E8A-4147-A177-3AD203B41FA5}">
                      <a16:colId xmlns:a16="http://schemas.microsoft.com/office/drawing/2014/main" val="2235929297"/>
                    </a:ext>
                  </a:extLst>
                </a:gridCol>
              </a:tblGrid>
              <a:tr h="183144">
                <a:tc rowSpan="2" gridSpan="2">
                  <a:txBody>
                    <a:bodyPr/>
                    <a:lstStyle/>
                    <a:p>
                      <a:pPr algn="ctr"/>
                      <a:endParaRPr kumimoji="1" lang="ja-JP" altLang="en-US" sz="900" dirty="0">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hMerge="1">
                  <a:txBody>
                    <a:bodyPr/>
                    <a:lstStyle/>
                    <a:p>
                      <a:endParaRPr kumimoji="1" lang="ja-JP" altLang="en-US" sz="110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r>
                        <a:rPr kumimoji="1" lang="ja-JP" altLang="en-US" sz="900" dirty="0">
                          <a:solidFill>
                            <a:schemeClr val="tx1"/>
                          </a:solidFill>
                          <a:latin typeface="+mj-ea"/>
                          <a:ea typeface="+mj-ea"/>
                        </a:rPr>
                        <a:t>月２回以上訪問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r>
                        <a:rPr kumimoji="1" lang="ja-JP" altLang="en-US" sz="900" dirty="0">
                          <a:solidFill>
                            <a:schemeClr val="tx1"/>
                          </a:solidFill>
                          <a:latin typeface="+mj-ea"/>
                          <a:ea typeface="+mj-ea"/>
                        </a:rPr>
                        <a:t>月１回</a:t>
                      </a:r>
                      <a:endParaRPr kumimoji="1" lang="en-US" altLang="ja-JP" sz="900" dirty="0">
                        <a:solidFill>
                          <a:schemeClr val="tx1"/>
                        </a:solidFill>
                        <a:latin typeface="+mj-ea"/>
                        <a:ea typeface="+mj-ea"/>
                      </a:endParaRPr>
                    </a:p>
                    <a:p>
                      <a:pPr algn="ctr"/>
                      <a:r>
                        <a:rPr kumimoji="1" lang="ja-JP" altLang="en-US" sz="900" dirty="0">
                          <a:solidFill>
                            <a:schemeClr val="tx1"/>
                          </a:solidFill>
                          <a:latin typeface="+mj-ea"/>
                          <a:ea typeface="+mj-ea"/>
                        </a:rPr>
                        <a:t>訪問</a:t>
                      </a:r>
                      <a:endParaRPr kumimoji="1" lang="en-US" altLang="ja-JP" sz="900" dirty="0">
                        <a:solidFill>
                          <a:schemeClr val="tx1"/>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36817113"/>
                  </a:ext>
                </a:extLst>
              </a:tr>
              <a:tr h="203747">
                <a:tc gridSpan="2" vMerge="1">
                  <a:txBody>
                    <a:bodyPr/>
                    <a:lstStyle/>
                    <a:p>
                      <a:endParaRPr kumimoji="1" lang="ja-JP" altLang="en-US" sz="110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重症患者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重症患者以外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94309034"/>
                  </a:ext>
                </a:extLst>
              </a:tr>
              <a:tr h="203747">
                <a:tc rowSpan="3">
                  <a:txBody>
                    <a:bodyPr/>
                    <a:lstStyle/>
                    <a:p>
                      <a:pPr algn="ctr"/>
                      <a:r>
                        <a:rPr kumimoji="1" lang="ja-JP" altLang="en-US" sz="900" dirty="0">
                          <a:solidFill>
                            <a:schemeClr val="tx1"/>
                          </a:solidFill>
                          <a:latin typeface="+mj-ea"/>
                          <a:ea typeface="+mj-ea"/>
                        </a:rPr>
                        <a:t>単一建物</a:t>
                      </a:r>
                      <a:endParaRPr kumimoji="1" lang="en-US" altLang="ja-JP" sz="900" dirty="0">
                        <a:solidFill>
                          <a:schemeClr val="tx1"/>
                        </a:solidFill>
                        <a:latin typeface="+mj-ea"/>
                        <a:ea typeface="+mj-ea"/>
                      </a:endParaRPr>
                    </a:p>
                    <a:p>
                      <a:pPr algn="ctr"/>
                      <a:r>
                        <a:rPr kumimoji="1" lang="ja-JP" altLang="en-US" sz="900" dirty="0">
                          <a:solidFill>
                            <a:schemeClr val="tx1"/>
                          </a:solidFill>
                          <a:latin typeface="+mj-ea"/>
                          <a:ea typeface="+mj-ea"/>
                        </a:rPr>
                        <a:t>診療患者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１人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4,600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3,700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2,300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06846673"/>
                  </a:ext>
                </a:extLst>
              </a:tr>
              <a:tr h="203747">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a:solidFill>
                            <a:schemeClr val="tx1"/>
                          </a:solidFill>
                          <a:latin typeface="+mj-ea"/>
                          <a:ea typeface="+mj-ea"/>
                        </a:rPr>
                        <a:t>２～９人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3,780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2,000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1,280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06983059"/>
                  </a:ext>
                </a:extLst>
              </a:tr>
              <a:tr h="203747">
                <a:tc vMerge="1">
                  <a:txBody>
                    <a:bodyPr/>
                    <a:lstStyle/>
                    <a:p>
                      <a:endParaRPr kumimoji="1" lang="ja-JP" altLang="en-US" sz="1100" dirty="0">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10</a:t>
                      </a:r>
                      <a:r>
                        <a:rPr kumimoji="1" lang="ja-JP" altLang="en-US" sz="900" dirty="0">
                          <a:solidFill>
                            <a:schemeClr val="tx1"/>
                          </a:solidFill>
                          <a:latin typeface="+mj-ea"/>
                          <a:ea typeface="+mj-ea"/>
                        </a:rPr>
                        <a:t>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2,400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1,000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en-US" altLang="ja-JP" sz="900" dirty="0">
                          <a:solidFill>
                            <a:schemeClr val="tx1"/>
                          </a:solidFill>
                          <a:latin typeface="+mj-ea"/>
                          <a:ea typeface="+mj-ea"/>
                        </a:rPr>
                        <a:t>680</a:t>
                      </a:r>
                      <a:r>
                        <a:rPr kumimoji="1" lang="ja-JP" altLang="en-US" sz="900" dirty="0">
                          <a:solidFill>
                            <a:schemeClr val="tx1"/>
                          </a:solidFill>
                          <a:latin typeface="+mj-ea"/>
                          <a:ea typeface="+mj-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98167109"/>
                  </a:ext>
                </a:extLst>
              </a:tr>
            </a:tbl>
          </a:graphicData>
        </a:graphic>
      </p:graphicFrame>
      <p:sp>
        <p:nvSpPr>
          <p:cNvPr id="38" name="正方形/長方形 37"/>
          <p:cNvSpPr/>
          <p:nvPr/>
        </p:nvSpPr>
        <p:spPr>
          <a:xfrm>
            <a:off x="2523816" y="3238994"/>
            <a:ext cx="2725024" cy="1151952"/>
          </a:xfrm>
          <a:prstGeom prst="rect">
            <a:avLst/>
          </a:prstGeom>
          <a:noFill/>
          <a:ln w="19050">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4396401" y="3288332"/>
            <a:ext cx="804254" cy="1053276"/>
          </a:xfrm>
          <a:prstGeom prst="rect">
            <a:avLst/>
          </a:prstGeom>
          <a:noFill/>
          <a:ln w="19050">
            <a:solidFill>
              <a:srgbClr val="FF5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5348956" y="2754130"/>
            <a:ext cx="1522912" cy="430887"/>
          </a:xfrm>
          <a:prstGeom prst="rect">
            <a:avLst/>
          </a:prstGeom>
          <a:noFill/>
          <a:ln>
            <a:solidFill>
              <a:srgbClr val="FF66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オンライン在宅管理料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の対象となる範囲</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2556445" y="2816165"/>
            <a:ext cx="2877711" cy="4154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在宅時医学総合管理料の点数</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（例：機能強化型以外の在支診・在支病の場合）</a:t>
            </a:r>
          </a:p>
        </p:txBody>
      </p:sp>
      <p:sp>
        <p:nvSpPr>
          <p:cNvPr id="11" name="テキスト ボックス 10"/>
          <p:cNvSpPr txBox="1"/>
          <p:nvPr/>
        </p:nvSpPr>
        <p:spPr>
          <a:xfrm>
            <a:off x="560512" y="2689175"/>
            <a:ext cx="192392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月２回以上の訪問診療</a:t>
            </a:r>
          </a:p>
        </p:txBody>
      </p:sp>
      <p:sp>
        <p:nvSpPr>
          <p:cNvPr id="42" name="正方形/長方形 41"/>
          <p:cNvSpPr/>
          <p:nvPr/>
        </p:nvSpPr>
        <p:spPr>
          <a:xfrm>
            <a:off x="5482341" y="3339334"/>
            <a:ext cx="1779302" cy="25158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43" name="正方形/長方形 42"/>
          <p:cNvSpPr/>
          <p:nvPr/>
        </p:nvSpPr>
        <p:spPr>
          <a:xfrm>
            <a:off x="5482341" y="3660571"/>
            <a:ext cx="1779302" cy="6244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月１回の訪問診療を行っている場合に算定できる。</a:t>
            </a:r>
          </a:p>
        </p:txBody>
      </p:sp>
      <p:sp>
        <p:nvSpPr>
          <p:cNvPr id="44" name="正方形/長方形 43"/>
          <p:cNvSpPr/>
          <p:nvPr/>
        </p:nvSpPr>
        <p:spPr>
          <a:xfrm>
            <a:off x="7632525" y="3343566"/>
            <a:ext cx="1779302" cy="25158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5" name="正方形/長方形 44"/>
          <p:cNvSpPr/>
          <p:nvPr/>
        </p:nvSpPr>
        <p:spPr>
          <a:xfrm>
            <a:off x="7632524" y="3660571"/>
            <a:ext cx="1779302" cy="62559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オンライン在宅管理料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05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以上</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の訪問診療を行っている場合に算定できる。</a:t>
            </a:r>
          </a:p>
        </p:txBody>
      </p:sp>
      <p:sp>
        <p:nvSpPr>
          <p:cNvPr id="46" name="右矢印 45"/>
          <p:cNvSpPr/>
          <p:nvPr/>
        </p:nvSpPr>
        <p:spPr>
          <a:xfrm>
            <a:off x="7361792" y="3661481"/>
            <a:ext cx="178352" cy="575300"/>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p:cNvSpPr/>
          <p:nvPr/>
        </p:nvSpPr>
        <p:spPr>
          <a:xfrm>
            <a:off x="637512" y="4741945"/>
            <a:ext cx="1884029" cy="87800"/>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576055" y="4561009"/>
            <a:ext cx="203613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チームで診療を行う場合</a:t>
            </a:r>
          </a:p>
        </p:txBody>
      </p:sp>
      <p:cxnSp>
        <p:nvCxnSpPr>
          <p:cNvPr id="22" name="直線コネクタ 21"/>
          <p:cNvCxnSpPr>
            <a:endCxn id="37" idx="3"/>
          </p:cNvCxnSpPr>
          <p:nvPr/>
        </p:nvCxnSpPr>
        <p:spPr>
          <a:xfrm flipH="1">
            <a:off x="5248840" y="3192348"/>
            <a:ext cx="185316" cy="618146"/>
          </a:xfrm>
          <a:prstGeom prst="line">
            <a:avLst/>
          </a:prstGeom>
          <a:ln>
            <a:solidFill>
              <a:srgbClr val="FF6600"/>
            </a:solidFill>
          </a:ln>
        </p:spPr>
        <p:style>
          <a:lnRef idx="1">
            <a:schemeClr val="accent1"/>
          </a:lnRef>
          <a:fillRef idx="0">
            <a:schemeClr val="accent1"/>
          </a:fillRef>
          <a:effectRef idx="0">
            <a:schemeClr val="accent1"/>
          </a:effectRef>
          <a:fontRef idx="minor">
            <a:schemeClr val="tx1"/>
          </a:fontRef>
        </p:style>
      </p:cxnSp>
      <p:sp>
        <p:nvSpPr>
          <p:cNvPr id="52" name="右矢印 51"/>
          <p:cNvSpPr/>
          <p:nvPr/>
        </p:nvSpPr>
        <p:spPr>
          <a:xfrm>
            <a:off x="3825912" y="5372412"/>
            <a:ext cx="332554" cy="70400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3" name="Picture 2" descr="訪問診療のイラスト「お医者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09392" y="4101313"/>
            <a:ext cx="537729" cy="6102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9848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74BFD6FD-C71A-4A3B-A58E-E12E5C9CE74E}"/>
              </a:ext>
            </a:extLst>
          </p:cNvPr>
          <p:cNvSpPr/>
          <p:nvPr/>
        </p:nvSpPr>
        <p:spPr>
          <a:xfrm>
            <a:off x="596516" y="26987"/>
            <a:ext cx="8712968" cy="6786389"/>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936DD5C9-BCFC-40EE-B4FC-4569D806613B}"/>
              </a:ext>
            </a:extLst>
          </p:cNvPr>
          <p:cNvSpPr txBox="1"/>
          <p:nvPr/>
        </p:nvSpPr>
        <p:spPr>
          <a:xfrm>
            <a:off x="596516" y="44624"/>
            <a:ext cx="8604956"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（２）</a:t>
            </a: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地域医療介護総合確保基金創設前から存在している事業も含めた大幅なメリハリ付け</a:t>
            </a:r>
            <a:endParaRPr kumimoji="1" lang="en-US" altLang="ja-JP" sz="1800" b="0" i="0" u="none" strike="noStrike" kern="1200" cap="none" spc="-110" normalizeH="0" baseline="0" noProof="0" dirty="0">
              <a:ln>
                <a:noFill/>
              </a:ln>
              <a:solidFill>
                <a:prstClr val="black"/>
              </a:solidFill>
              <a:effectLst/>
              <a:uLnTx/>
              <a:uFillTx/>
              <a:latin typeface="Arial"/>
              <a:ea typeface="ＭＳ Ｐゴシック"/>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110" normalizeH="0" baseline="0" noProof="0" dirty="0">
                <a:ln>
                  <a:noFill/>
                </a:ln>
                <a:solidFill>
                  <a:prstClr val="black"/>
                </a:solidFill>
                <a:effectLst/>
                <a:uLnTx/>
                <a:uFillTx/>
                <a:latin typeface="Arial"/>
                <a:ea typeface="ＭＳ Ｐゴシック"/>
                <a:cs typeface="+mn-cs"/>
              </a:rPr>
              <a:t>　　</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金創設前から存在している事業は、看護師等養成所への支援など、長期的にみて、地域に大変重要なものが多く、それらは十分に確保されなければならない。即時的な効果を求めるのではなく、長期的な視野に立つべき。</a:t>
            </a:r>
          </a:p>
        </p:txBody>
      </p:sp>
      <p:sp>
        <p:nvSpPr>
          <p:cNvPr id="7" name="テキスト ボックス 6">
            <a:extLst>
              <a:ext uri="{FF2B5EF4-FFF2-40B4-BE49-F238E27FC236}">
                <a16:creationId xmlns:a16="http://schemas.microsoft.com/office/drawing/2014/main" id="{330096F5-0624-4111-B170-BAB550AAAFC0}"/>
              </a:ext>
            </a:extLst>
          </p:cNvPr>
          <p:cNvSpPr txBox="1"/>
          <p:nvPr/>
        </p:nvSpPr>
        <p:spPr>
          <a:xfrm>
            <a:off x="704528" y="1262590"/>
            <a:ext cx="352839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その他（「骨太の方針</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」関係）</a:t>
            </a:r>
          </a:p>
        </p:txBody>
      </p:sp>
      <p:sp>
        <p:nvSpPr>
          <p:cNvPr id="8" name="テキスト ボックス 7">
            <a:extLst>
              <a:ext uri="{FF2B5EF4-FFF2-40B4-BE49-F238E27FC236}">
                <a16:creationId xmlns:a16="http://schemas.microsoft.com/office/drawing/2014/main" id="{84304010-C30C-46A4-BF10-3BF3B2590DC1}"/>
              </a:ext>
            </a:extLst>
          </p:cNvPr>
          <p:cNvSpPr txBox="1"/>
          <p:nvPr/>
        </p:nvSpPr>
        <p:spPr>
          <a:xfrm>
            <a:off x="704528" y="1624076"/>
            <a:ext cx="8496944" cy="2031325"/>
          </a:xfrm>
          <a:prstGeom prst="rect">
            <a:avLst/>
          </a:prstGeom>
          <a:noFill/>
        </p:spPr>
        <p:txBody>
          <a:bodyPr wrap="square" rtlCol="0">
            <a:spAutoFit/>
          </a:bodyPr>
          <a:lstStyle/>
          <a:p>
            <a:pPr marL="266700"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知事の権限強化による強制的な機能分化は現場に混乱を招き、かえって医療提供体制を崩壊させかねない。高齢者人口の増加には地域差がある。地域のニーズや人口減少に応じて、病床は減少していくものであり、病床を急激に減少させるのではなく、ソフトランディングすることが必要。</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国保の保険料の上限を見直すなどして、国保財政の収入増につなげることも必要。国保の法定外繰入の解消によって得られた財源は、予防・健康づくりの財源として活用することも考えるべきである。</a:t>
            </a:r>
          </a:p>
        </p:txBody>
      </p:sp>
      <p:sp>
        <p:nvSpPr>
          <p:cNvPr id="9" name="テキスト ボックス 8">
            <a:extLst>
              <a:ext uri="{FF2B5EF4-FFF2-40B4-BE49-F238E27FC236}">
                <a16:creationId xmlns:a16="http://schemas.microsoft.com/office/drawing/2014/main" id="{94DEFF4B-5DCC-405C-8C38-9699514B5DE7}"/>
              </a:ext>
            </a:extLst>
          </p:cNvPr>
          <p:cNvSpPr txBox="1"/>
          <p:nvPr/>
        </p:nvSpPr>
        <p:spPr>
          <a:xfrm>
            <a:off x="704528" y="3655401"/>
            <a:ext cx="5832648" cy="64633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未来投資会議の「復興特区特例措置により実施されている訪問リハビリテーションへの対応」について</a:t>
            </a:r>
          </a:p>
        </p:txBody>
      </p:sp>
      <p:sp>
        <p:nvSpPr>
          <p:cNvPr id="10" name="テキスト ボックス 9">
            <a:extLst>
              <a:ext uri="{FF2B5EF4-FFF2-40B4-BE49-F238E27FC236}">
                <a16:creationId xmlns:a16="http://schemas.microsoft.com/office/drawing/2014/main" id="{10BB00B0-DB66-414A-B514-8FA8152E07F9}"/>
              </a:ext>
            </a:extLst>
          </p:cNvPr>
          <p:cNvSpPr txBox="1"/>
          <p:nvPr/>
        </p:nvSpPr>
        <p:spPr>
          <a:xfrm>
            <a:off x="707232" y="4301732"/>
            <a:ext cx="8494240"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「成長戦略フォローアップ案」についても、大筋で日医の意見が反映。</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介護サービスを利用する高齢者は、主となる疾病を抱えている。訪問先の居宅で事故が発生したり、患者が急変した場合、医療機関等の開設主体ではない事業所では十分な対応は期待できず、安全なサービス提供に不安があり、サービスの質の担保についても懸念されるべき状態となる。</a:t>
            </a:r>
          </a:p>
        </p:txBody>
      </p:sp>
      <p:sp>
        <p:nvSpPr>
          <p:cNvPr id="17" name="テキスト ボックス 16">
            <a:extLst>
              <a:ext uri="{FF2B5EF4-FFF2-40B4-BE49-F238E27FC236}">
                <a16:creationId xmlns:a16="http://schemas.microsoft.com/office/drawing/2014/main" id="{0E7FFC75-5001-49A3-80ED-3D54D6B0E7E2}"/>
              </a:ext>
            </a:extLst>
          </p:cNvPr>
          <p:cNvSpPr txBox="1"/>
          <p:nvPr/>
        </p:nvSpPr>
        <p:spPr>
          <a:xfrm>
            <a:off x="704528" y="5762165"/>
            <a:ext cx="388843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「規制改革会議実施計画」について</a:t>
            </a:r>
          </a:p>
        </p:txBody>
      </p:sp>
      <p:sp>
        <p:nvSpPr>
          <p:cNvPr id="18" name="テキスト ボックス 17">
            <a:extLst>
              <a:ext uri="{FF2B5EF4-FFF2-40B4-BE49-F238E27FC236}">
                <a16:creationId xmlns:a16="http://schemas.microsoft.com/office/drawing/2014/main" id="{0A7ECAF7-D437-4809-B093-2F6044080B12}"/>
              </a:ext>
            </a:extLst>
          </p:cNvPr>
          <p:cNvSpPr txBox="1"/>
          <p:nvPr/>
        </p:nvSpPr>
        <p:spPr>
          <a:xfrm>
            <a:off x="704528" y="6167045"/>
            <a:ext cx="6120680"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日医の意見が反映されている。今後も旧姓使用の活用等、引き続き男女共同参画の推進に努めていく。</a:t>
            </a:r>
          </a:p>
        </p:txBody>
      </p:sp>
      <p:pic>
        <p:nvPicPr>
          <p:cNvPr id="21" name="図 20">
            <a:extLst>
              <a:ext uri="{FF2B5EF4-FFF2-40B4-BE49-F238E27FC236}">
                <a16:creationId xmlns:a16="http://schemas.microsoft.com/office/drawing/2014/main" id="{53F0586D-CE88-4152-A325-30DEC415CDA8}"/>
              </a:ext>
            </a:extLst>
          </p:cNvPr>
          <p:cNvPicPr>
            <a:picLocks noChangeAspect="1"/>
          </p:cNvPicPr>
          <p:nvPr/>
        </p:nvPicPr>
        <p:blipFill rotWithShape="1">
          <a:blip r:embed="rId2">
            <a:extLst>
              <a:ext uri="{28A0092B-C50C-407E-A947-70E740481C1C}">
                <a14:useLocalDpi xmlns:a14="http://schemas.microsoft.com/office/drawing/2010/main" val="0"/>
              </a:ext>
            </a:extLst>
          </a:blip>
          <a:srcRect l="12630" t="3430" r="12630" b="10665"/>
          <a:stretch/>
        </p:blipFill>
        <p:spPr>
          <a:xfrm>
            <a:off x="6825208" y="5555716"/>
            <a:ext cx="1800200" cy="1222658"/>
          </a:xfrm>
          <a:prstGeom prst="rect">
            <a:avLst/>
          </a:prstGeom>
        </p:spPr>
      </p:pic>
      <p:sp>
        <p:nvSpPr>
          <p:cNvPr id="12" name="スライド番号プレースホルダー 2">
            <a:extLst>
              <a:ext uri="{FF2B5EF4-FFF2-40B4-BE49-F238E27FC236}">
                <a16:creationId xmlns:a16="http://schemas.microsoft.com/office/drawing/2014/main" id="{3BCCDD07-76B7-4EEF-9FBA-5995D0098D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04384346"/>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8119" y="1124744"/>
            <a:ext cx="9529762" cy="547260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希少性の高い疾患等、専門性の観点から近隣の医療機関では診断が困難な疾患に対して、かかりつけ医のもとで、事前の十分な情報共有の上で遠隔地の医師が情報通信機器を用いた診療を行う場合について、新たな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7577" y="881807"/>
            <a:ext cx="3133255" cy="42714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遠隔連携診療料の創設</a:t>
            </a:r>
          </a:p>
        </p:txBody>
      </p:sp>
      <p:pic>
        <p:nvPicPr>
          <p:cNvPr id="7" name="図 6"/>
          <p:cNvPicPr>
            <a:picLocks noChangeAspect="1"/>
          </p:cNvPicPr>
          <p:nvPr/>
        </p:nvPicPr>
        <p:blipFill rotWithShape="1">
          <a:blip r:embed="rId2"/>
          <a:srcRect l="43937" t="4253" r="3333"/>
          <a:stretch/>
        </p:blipFill>
        <p:spPr>
          <a:xfrm>
            <a:off x="7766014" y="5474302"/>
            <a:ext cx="622716" cy="1075974"/>
          </a:xfrm>
          <a:prstGeom prst="rect">
            <a:avLst/>
          </a:prstGeom>
        </p:spPr>
      </p:pic>
      <p:pic>
        <p:nvPicPr>
          <p:cNvPr id="8" name="Picture 4" descr="C:\Users\OMQUB\Desktop\enkaku_iryou_man.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4979" r="38165"/>
          <a:stretch/>
        </p:blipFill>
        <p:spPr bwMode="auto">
          <a:xfrm>
            <a:off x="7039233" y="5409618"/>
            <a:ext cx="719968" cy="968055"/>
          </a:xfrm>
          <a:prstGeom prst="rect">
            <a:avLst/>
          </a:prstGeom>
          <a:noFill/>
          <a:extLst>
            <a:ext uri="{909E8E84-426E-40DD-AFC4-6F175D3DCCD1}">
              <a14:hiddenFill xmlns:a14="http://schemas.microsoft.com/office/drawing/2010/main">
                <a:solidFill>
                  <a:srgbClr val="FFFFFF"/>
                </a:solidFill>
              </a14:hiddenFill>
            </a:ext>
          </a:extLst>
        </p:spPr>
      </p:pic>
      <p:pic>
        <p:nvPicPr>
          <p:cNvPr id="9" name="図 8"/>
          <p:cNvPicPr>
            <a:picLocks noChangeAspect="1"/>
          </p:cNvPicPr>
          <p:nvPr/>
        </p:nvPicPr>
        <p:blipFill rotWithShape="1">
          <a:blip r:embed="rId2"/>
          <a:srcRect t="177" r="57093"/>
          <a:stretch/>
        </p:blipFill>
        <p:spPr>
          <a:xfrm>
            <a:off x="6404410" y="5435775"/>
            <a:ext cx="478596" cy="1059535"/>
          </a:xfrm>
          <a:prstGeom prst="rect">
            <a:avLst/>
          </a:prstGeom>
        </p:spPr>
      </p:pic>
      <p:sp>
        <p:nvSpPr>
          <p:cNvPr id="13" name="テキスト ボックス 12"/>
          <p:cNvSpPr txBox="1"/>
          <p:nvPr/>
        </p:nvSpPr>
        <p:spPr>
          <a:xfrm>
            <a:off x="1568624" y="5024143"/>
            <a:ext cx="210025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主治医のもとに定期的に通院</a:t>
            </a:r>
          </a:p>
        </p:txBody>
      </p:sp>
      <p:sp>
        <p:nvSpPr>
          <p:cNvPr id="14" name="テキスト ボックス 13"/>
          <p:cNvSpPr txBox="1"/>
          <p:nvPr/>
        </p:nvSpPr>
        <p:spPr>
          <a:xfrm>
            <a:off x="6337602" y="4969247"/>
            <a:ext cx="2287806"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主治医のもとで遠隔地の医師が</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オンライン診療を行う（初診も可）</a:t>
            </a:r>
          </a:p>
        </p:txBody>
      </p:sp>
      <p:sp>
        <p:nvSpPr>
          <p:cNvPr id="15" name="右矢印 14"/>
          <p:cNvSpPr/>
          <p:nvPr/>
        </p:nvSpPr>
        <p:spPr>
          <a:xfrm>
            <a:off x="3422745" y="5837190"/>
            <a:ext cx="2764416" cy="311339"/>
          </a:xfrm>
          <a:prstGeom prst="rightArrow">
            <a:avLst/>
          </a:prstGeom>
          <a:solidFill>
            <a:srgbClr val="ECD07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3748624" y="5378166"/>
            <a:ext cx="193995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事前に主治医が遠隔地の</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医師に情報提供を行う</a:t>
            </a:r>
          </a:p>
        </p:txBody>
      </p:sp>
      <p:sp>
        <p:nvSpPr>
          <p:cNvPr id="17" name="テキスト ボックス 16"/>
          <p:cNvSpPr txBox="1"/>
          <p:nvPr/>
        </p:nvSpPr>
        <p:spPr>
          <a:xfrm>
            <a:off x="3962482" y="6088611"/>
            <a:ext cx="1638590"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連携した診療について</a:t>
            </a:r>
            <a:endPar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患者説明・同意</a:t>
            </a:r>
          </a:p>
        </p:txBody>
      </p:sp>
      <p:pic>
        <p:nvPicPr>
          <p:cNvPr id="18" name="Picture 1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697894">
            <a:off x="5585021" y="5453708"/>
            <a:ext cx="240973" cy="326998"/>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sp>
        <p:nvSpPr>
          <p:cNvPr id="21" name="正方形/長方形 20"/>
          <p:cNvSpPr/>
          <p:nvPr/>
        </p:nvSpPr>
        <p:spPr>
          <a:xfrm>
            <a:off x="419880" y="2342547"/>
            <a:ext cx="9066240" cy="123208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遠隔連携診療料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35560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別に厚生労働大臣が定める施設基準を満たす保険医療機関において、対面診療を行っている入院中の患者以外の患者であって、別に厚生労働大臣が定めるものに対して、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診断を目的</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として、当該施設基準を満たす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難病又はてんかんに関する専門的な診療を行っている保険医療機関の医師と情報通信機器を用いて連携</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して診療を行った場合に、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当該診断の確定までの間に３月に１回に限り算定</a:t>
            </a:r>
            <a:r>
              <a:rPr kumimoji="1" lang="ja-JP" altLang="en-US"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4810187" y="3612591"/>
            <a:ext cx="4677136" cy="1269095"/>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患者に対面診療を行っている保険医療機関の医師が、他の保険医療機関の医師に診療情報の提供を行い、当該医師と連携して診療を行うことについて、あらかじめ患者に説明し同意を得ること。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連携して診療を行う他の保険医療機関の医師は、厚生労働省の定める情報通信機器を用いた診療に係る指針に沿って診療を行うこと。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3" name="図 22"/>
          <p:cNvPicPr>
            <a:picLocks noChangeAspect="1"/>
          </p:cNvPicPr>
          <p:nvPr/>
        </p:nvPicPr>
        <p:blipFill rotWithShape="1">
          <a:blip r:embed="rId2"/>
          <a:srcRect t="177" r="57093"/>
          <a:stretch/>
        </p:blipFill>
        <p:spPr>
          <a:xfrm>
            <a:off x="1786142" y="5423610"/>
            <a:ext cx="478596" cy="1059535"/>
          </a:xfrm>
          <a:prstGeom prst="rect">
            <a:avLst/>
          </a:prstGeom>
        </p:spPr>
      </p:pic>
      <p:pic>
        <p:nvPicPr>
          <p:cNvPr id="25" name="図 24"/>
          <p:cNvPicPr>
            <a:picLocks noChangeAspect="1"/>
          </p:cNvPicPr>
          <p:nvPr/>
        </p:nvPicPr>
        <p:blipFill rotWithShape="1">
          <a:blip r:embed="rId2"/>
          <a:srcRect l="43937" t="4253" r="3333"/>
          <a:stretch/>
        </p:blipFill>
        <p:spPr>
          <a:xfrm>
            <a:off x="2531923" y="5430912"/>
            <a:ext cx="622716" cy="1075974"/>
          </a:xfrm>
          <a:prstGeom prst="rect">
            <a:avLst/>
          </a:prstGeom>
        </p:spPr>
      </p:pic>
      <p:sp>
        <p:nvSpPr>
          <p:cNvPr id="26" name="正方形/長方形 25"/>
          <p:cNvSpPr/>
          <p:nvPr/>
        </p:nvSpPr>
        <p:spPr>
          <a:xfrm>
            <a:off x="548714" y="3612591"/>
            <a:ext cx="4069359" cy="1269095"/>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指定難病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の疑いがある患者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てんかん（外傷性のてんかんを含む）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の疑いがある患者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［対象医療機関］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連携先の医療機関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難病診療連携拠点病院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てんかん診療拠点機関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2924C05-36D6-46B4-A4D4-2F8434C6E6F5}"/>
              </a:ext>
            </a:extLst>
          </p:cNvPr>
          <p:cNvSpPr>
            <a:spLocks noChangeArrowheads="1"/>
          </p:cNvSpPr>
          <p:nvPr/>
        </p:nvSpPr>
        <p:spPr bwMode="auto">
          <a:xfrm>
            <a:off x="194414" y="44451"/>
            <a:ext cx="9517327" cy="446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27" name="Rectangle 36">
            <a:extLst>
              <a:ext uri="{FF2B5EF4-FFF2-40B4-BE49-F238E27FC236}">
                <a16:creationId xmlns:a16="http://schemas.microsoft.com/office/drawing/2014/main" id="{CA9BBD48-FCAB-4501-8D7A-B51E9A2FCA4F}"/>
              </a:ext>
            </a:extLst>
          </p:cNvPr>
          <p:cNvSpPr>
            <a:spLocks noChangeArrowheads="1"/>
          </p:cNvSpPr>
          <p:nvPr/>
        </p:nvSpPr>
        <p:spPr bwMode="auto">
          <a:xfrm>
            <a:off x="164843" y="520617"/>
            <a:ext cx="5148197"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（２）かかりつけ医と連携した遠隔医療の評価</a:t>
            </a:r>
          </a:p>
        </p:txBody>
      </p:sp>
      <p:sp>
        <p:nvSpPr>
          <p:cNvPr id="28" name="スライド番号プレースホルダー 2">
            <a:extLst>
              <a:ext uri="{FF2B5EF4-FFF2-40B4-BE49-F238E27FC236}">
                <a16:creationId xmlns:a16="http://schemas.microsoft.com/office/drawing/2014/main" id="{C6341F13-4286-4360-A05B-030B2AA76A13}"/>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9" name="テキスト ボックス 28">
            <a:extLst>
              <a:ext uri="{FF2B5EF4-FFF2-40B4-BE49-F238E27FC236}">
                <a16:creationId xmlns:a16="http://schemas.microsoft.com/office/drawing/2014/main" id="{FE905754-3FD5-4DA8-B500-C5100DA9597B}"/>
              </a:ext>
            </a:extLst>
          </p:cNvPr>
          <p:cNvSpPr txBox="1"/>
          <p:nvPr/>
        </p:nvSpPr>
        <p:spPr>
          <a:xfrm>
            <a:off x="7399217" y="715812"/>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232-233</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873</a:t>
            </a:r>
          </a:p>
        </p:txBody>
      </p:sp>
    </p:spTree>
    <p:extLst>
      <p:ext uri="{BB962C8B-B14F-4D97-AF65-F5344CB8AC3E}">
        <p14:creationId xmlns:p14="http://schemas.microsoft.com/office/powerpoint/2010/main" val="407325583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7"/>
          <p:cNvSpPr>
            <a:spLocks noChangeArrowheads="1"/>
          </p:cNvSpPr>
          <p:nvPr/>
        </p:nvSpPr>
        <p:spPr bwMode="auto">
          <a:xfrm>
            <a:off x="112743" y="692696"/>
            <a:ext cx="9689654" cy="6165304"/>
          </a:xfrm>
          <a:prstGeom prst="rect">
            <a:avLst/>
          </a:prstGeom>
          <a:solidFill>
            <a:schemeClr val="bg1"/>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在宅酸素療法指導管理料　遠隔モニタリング加算：１５０点</a:t>
            </a:r>
            <a:endParaRPr kumimoji="1" lang="en-US" altLang="ja-JP"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［算定要件］</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(9)</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遠隔モニタリング加算は、以下の全てを実施する場合に算定する。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ア　「その他の場合」の対象で、かつ、日本呼吸器学会「ＣＯＰＤ（慢性閉塞性肺疾患）診断と</a:t>
            </a:r>
            <a:r>
              <a:rPr lang="ja-JP" altLang="en-US" sz="1200" dirty="0">
                <a:latin typeface="ＭＳ Ｐゴシック"/>
              </a:rPr>
              <a:t>治療のためのガイドライン」</a:t>
            </a:r>
            <a:b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b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の病期分類で</a:t>
            </a: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Ⅲ</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期以上の状態となる入院中の患者以外の</a:t>
            </a:r>
            <a:r>
              <a:rPr lang="ja-JP" altLang="en-US" sz="1200" dirty="0">
                <a:latin typeface="ＭＳ Ｐゴシック"/>
              </a:rPr>
              <a:t>患者について、前回受診月の翌月から今回受診</a:t>
            </a:r>
            <a:endParaRPr lang="en-US" altLang="ja-JP" sz="1200" dirty="0">
              <a:latin typeface="ＭＳ Ｐゴシック"/>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月の前月までの期間、情報通信機器を活用して、</a:t>
            </a:r>
            <a:r>
              <a:rPr kumimoji="1" lang="ja-JP" altLang="en-US" sz="1200" i="0"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血圧、</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脈拍、酸素飽和度</a:t>
            </a:r>
            <a:r>
              <a:rPr kumimoji="1" lang="ja-JP" altLang="en-US" sz="120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、機器の使用時間及び酸素流量</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等の状態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lvl="0" indent="-361950">
              <a:tabLst>
                <a:tab pos="0" algn="l"/>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について定期的にモニタリングを行った上で</a:t>
            </a:r>
            <a:r>
              <a:rPr lang="ja-JP" altLang="en-US" sz="1200" strike="dblStrike" dirty="0">
                <a:solidFill>
                  <a:srgbClr val="FF0000"/>
                </a:solidFill>
                <a:latin typeface="ＭＳ Ｐゴシック"/>
              </a:rPr>
              <a:t>適切な指導・管理を行い</a:t>
            </a:r>
            <a:r>
              <a:rPr lang="ja-JP" altLang="en-US" sz="1200" dirty="0">
                <a:latin typeface="ＭＳ Ｐゴシック"/>
              </a:rPr>
              <a:t>、</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状況に応じ、療養上必要な指導を行った場合</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361950" lvl="0" indent="-361950">
              <a:tabLst>
                <a:tab pos="0" algn="l"/>
              </a:tabLst>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に、２月を限度として来院時に算定することができる。</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lvl="0">
              <a:defRPr/>
            </a:pP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　　　</a:t>
            </a:r>
            <a:r>
              <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rPr>
              <a:t>(</a:t>
            </a:r>
            <a:r>
              <a:rPr kumimoji="1" lang="ja-JP" altLang="en-US" sz="1200" i="0" strike="noStrike" kern="1200" cap="none" spc="0" normalizeH="0" baseline="0" noProof="0" dirty="0">
                <a:ln>
                  <a:noFill/>
                </a:ln>
                <a:effectLst/>
                <a:uLnTx/>
                <a:uFillTx/>
                <a:latin typeface="ＭＳ Ｐゴシック"/>
                <a:ea typeface="ＭＳ Ｐゴシック" panose="020B0600070205080204" pitchFamily="50" charset="-128"/>
                <a:cs typeface="+mn-cs"/>
              </a:rPr>
              <a:t>以下略）　　　　</a:t>
            </a:r>
            <a:endParaRPr kumimoji="1" lang="en-US" altLang="ja-JP" sz="1200" i="0" strike="noStrike" kern="1200" cap="none" spc="0" normalizeH="0" baseline="0" noProof="0" dirty="0">
              <a:ln>
                <a:noFill/>
              </a:ln>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300" b="1"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panose="02020603050405020304" pitchFamily="18" charset="0"/>
            </a:endParaRPr>
          </a:p>
          <a:p>
            <a:pPr marL="361950" marR="0" lvl="0" indent="-361950" algn="l" defTabSz="914400" rtl="0" eaLnBrk="1" fontAlgn="auto" latinLnBrk="0" hangingPunct="1">
              <a:lnSpc>
                <a:spcPct val="100000"/>
              </a:lnSpc>
              <a:spcBef>
                <a:spcPts val="1200"/>
              </a:spcBef>
              <a:spcAft>
                <a:spcPts val="0"/>
              </a:spcAft>
              <a:buClrTx/>
              <a:buSzTx/>
              <a:buFontTx/>
              <a:buNone/>
              <a:tabLst>
                <a:tab pos="0" algn="l"/>
              </a:tabLst>
              <a:defRPr/>
            </a:pP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在宅持続陽圧呼吸療法指導管理料　遠隔モニタリング加算：１５０点</a:t>
            </a: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遠隔モニタリング加算は、以下の全てを実施する場合に算定する。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ア　在宅持続陽圧呼吸療法指導管理料２の対象で、かつ、持続陽圧呼吸療法（</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CPAP)</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を実施している入院中の患者</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以外の患者について、前回受診月の翌月から今回受診月の前月までの期間、使用時間等の着用状況、無呼吸</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低呼吸指数等がモニタリング可能な情報通信機器を活用して、定期的なモニタリングを行った上で</a:t>
            </a:r>
            <a:r>
              <a:rPr kumimoji="1" lang="ja-JP" altLang="en-US"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適切な指導・</a:t>
            </a:r>
            <a:endParaRPr kumimoji="1" lang="en-US" altLang="ja-JP"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200" b="0" i="0" u="none" strike="dblStrike" kern="1200" cap="none" spc="0" normalizeH="0" noProof="0" dirty="0">
                <a:ln>
                  <a:noFill/>
                </a:ln>
                <a:solidFill>
                  <a:srgbClr val="FF0000"/>
                </a:solidFill>
                <a:effectLst/>
                <a:uLnTx/>
                <a:uFillTx/>
                <a:latin typeface="ＭＳ Ｐゴシック"/>
                <a:ea typeface="ＭＳ Ｐゴシック" panose="020B0600070205080204" pitchFamily="50" charset="-128"/>
                <a:cs typeface="+mn-cs"/>
              </a:rPr>
              <a:t>管理を行い</a:t>
            </a:r>
            <a:r>
              <a:rPr kumimoji="1" lang="ja-JP" altLang="en-US" sz="1200" b="0" i="0" u="none" kern="1200" cap="none" spc="0" normalizeH="0" noProof="0" dirty="0">
                <a:ln>
                  <a:noFill/>
                </a:ln>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状況に応じ、療養上必要な指導を行った場合</a:t>
            </a:r>
            <a:r>
              <a:rPr kumimoji="1" lang="ja-JP" altLang="en-US"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又は患者の状態を踏まえた療養方針について診療録に</a:t>
            </a:r>
            <a:endParaRPr kumimoji="1" lang="en-US" altLang="ja-JP"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記載した場合</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に、２月を限度として来院時に算定することができる。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（以下略）</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ja-JP" altLang="en-US" sz="12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tab pos="0" algn="l"/>
              </a:tabLst>
              <a:defRPr/>
            </a:pPr>
            <a:r>
              <a:rPr kumimoji="1" lang="ja-JP" altLang="en-US" sz="1800" b="0"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graphicFrame>
        <p:nvGraphicFramePr>
          <p:cNvPr id="25" name="図表 24"/>
          <p:cNvGraphicFramePr/>
          <p:nvPr>
            <p:extLst>
              <p:ext uri="{D42A27DB-BD31-4B8C-83A1-F6EECF244321}">
                <p14:modId xmlns:p14="http://schemas.microsoft.com/office/powerpoint/2010/main" val="400207453"/>
              </p:ext>
            </p:extLst>
          </p:nvPr>
        </p:nvGraphicFramePr>
        <p:xfrm>
          <a:off x="795928" y="6316223"/>
          <a:ext cx="8841446" cy="2880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円/楕円 26"/>
          <p:cNvSpPr/>
          <p:nvPr/>
        </p:nvSpPr>
        <p:spPr>
          <a:xfrm>
            <a:off x="3213764" y="4769105"/>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遠隔モニタリングによる指導管理</a:t>
            </a:r>
          </a:p>
        </p:txBody>
      </p:sp>
      <p:sp>
        <p:nvSpPr>
          <p:cNvPr id="28" name="正方形/長方形 27"/>
          <p:cNvSpPr/>
          <p:nvPr/>
        </p:nvSpPr>
        <p:spPr>
          <a:xfrm>
            <a:off x="1196685"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指導管理料</a:t>
            </a:r>
          </a:p>
        </p:txBody>
      </p:sp>
      <p:sp>
        <p:nvSpPr>
          <p:cNvPr id="31" name="正方形/長方形 30"/>
          <p:cNvSpPr/>
          <p:nvPr/>
        </p:nvSpPr>
        <p:spPr>
          <a:xfrm>
            <a:off x="1975882"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32" name="円/楕円 31"/>
          <p:cNvSpPr/>
          <p:nvPr/>
        </p:nvSpPr>
        <p:spPr>
          <a:xfrm>
            <a:off x="103342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対面受診</a:t>
            </a:r>
          </a:p>
        </p:txBody>
      </p:sp>
      <p:sp>
        <p:nvSpPr>
          <p:cNvPr id="34" name="円/楕円 33"/>
          <p:cNvSpPr/>
          <p:nvPr/>
        </p:nvSpPr>
        <p:spPr>
          <a:xfrm>
            <a:off x="7604240" y="4870286"/>
            <a:ext cx="1638092" cy="258859"/>
          </a:xfrm>
          <a:prstGeom prst="ellipse">
            <a:avLst/>
          </a:prstGeom>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対面受診</a:t>
            </a:r>
          </a:p>
        </p:txBody>
      </p:sp>
      <p:sp>
        <p:nvSpPr>
          <p:cNvPr id="41" name="正方形/長方形 40"/>
          <p:cNvSpPr/>
          <p:nvPr/>
        </p:nvSpPr>
        <p:spPr>
          <a:xfrm>
            <a:off x="4093828"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2" name="正方形/長方形 41"/>
          <p:cNvSpPr/>
          <p:nvPr/>
        </p:nvSpPr>
        <p:spPr>
          <a:xfrm>
            <a:off x="632608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3" name="正方形/長方形 42"/>
          <p:cNvSpPr/>
          <p:nvPr/>
        </p:nvSpPr>
        <p:spPr>
          <a:xfrm>
            <a:off x="7658161" y="5309239"/>
            <a:ext cx="792000" cy="756000"/>
          </a:xfrm>
          <a:prstGeom prst="rect">
            <a:avLst/>
          </a:prstGeom>
          <a:solidFill>
            <a:schemeClr val="accent6">
              <a:lumMod val="20000"/>
              <a:lumOff val="80000"/>
            </a:schemeClr>
          </a:solidFill>
          <a:ln>
            <a:solidFill>
              <a:schemeClr val="accent6"/>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指導管理料</a:t>
            </a:r>
          </a:p>
        </p:txBody>
      </p:sp>
      <p:sp>
        <p:nvSpPr>
          <p:cNvPr id="44" name="正方形/長方形 43"/>
          <p:cNvSpPr/>
          <p:nvPr/>
        </p:nvSpPr>
        <p:spPr>
          <a:xfrm>
            <a:off x="8450161" y="5309239"/>
            <a:ext cx="612000" cy="756000"/>
          </a:xfrm>
          <a:prstGeom prst="rect">
            <a:avLst/>
          </a:prstGeom>
          <a:solidFill>
            <a:schemeClr val="accent5">
              <a:lumMod val="20000"/>
              <a:lumOff val="80000"/>
            </a:schemeClr>
          </a:solidFill>
          <a:ln>
            <a:solidFill>
              <a:schemeClr val="accent5"/>
            </a:solidFill>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機器</a:t>
            </a:r>
          </a:p>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a:t>
            </a:r>
          </a:p>
        </p:txBody>
      </p:sp>
      <p:sp>
        <p:nvSpPr>
          <p:cNvPr id="45" name="正方形/長方形 44"/>
          <p:cNvSpPr/>
          <p:nvPr/>
        </p:nvSpPr>
        <p:spPr>
          <a:xfrm>
            <a:off x="3337828" y="5633191"/>
            <a:ext cx="756000" cy="43066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遠隔モニタリング加算</a:t>
            </a:r>
          </a:p>
        </p:txBody>
      </p:sp>
      <p:sp>
        <p:nvSpPr>
          <p:cNvPr id="46" name="正方形/長方形 45"/>
          <p:cNvSpPr/>
          <p:nvPr/>
        </p:nvSpPr>
        <p:spPr>
          <a:xfrm>
            <a:off x="5569924" y="5633191"/>
            <a:ext cx="756000" cy="429288"/>
          </a:xfrm>
          <a:prstGeom prst="rect">
            <a:avLst/>
          </a:prstGeom>
          <a:solidFill>
            <a:schemeClr val="accent3">
              <a:lumMod val="20000"/>
              <a:lumOff val="80000"/>
            </a:schemeClr>
          </a:solidFill>
          <a:ln>
            <a:solidFill>
              <a:schemeClr val="accent3"/>
            </a:solidFill>
            <a:prstDash val="solid"/>
          </a:ln>
        </p:spPr>
        <p:style>
          <a:lnRef idx="1">
            <a:schemeClr val="accent3"/>
          </a:lnRef>
          <a:fillRef idx="2">
            <a:schemeClr val="accent3"/>
          </a:fillRef>
          <a:effectRef idx="1">
            <a:schemeClr val="accent3"/>
          </a:effectRef>
          <a:fontRef idx="minor">
            <a:schemeClr val="dk1"/>
          </a:fontRef>
        </p:style>
        <p:txBody>
          <a:bodyPr lIns="35960" tIns="45670" rIns="35960" bIns="4567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遠隔モニタリング加算</a:t>
            </a:r>
          </a:p>
        </p:txBody>
      </p:sp>
      <p:sp>
        <p:nvSpPr>
          <p:cNvPr id="47" name="テキスト ボックス 46"/>
          <p:cNvSpPr txBox="1"/>
          <p:nvPr/>
        </p:nvSpPr>
        <p:spPr>
          <a:xfrm>
            <a:off x="3265668" y="6062478"/>
            <a:ext cx="14401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請求は対面受診月</a:t>
            </a:r>
          </a:p>
        </p:txBody>
      </p:sp>
      <p:sp>
        <p:nvSpPr>
          <p:cNvPr id="48" name="テキスト ボックス 47"/>
          <p:cNvSpPr txBox="1"/>
          <p:nvPr/>
        </p:nvSpPr>
        <p:spPr>
          <a:xfrm>
            <a:off x="5509972" y="6073935"/>
            <a:ext cx="14401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請求は対面受診月</a:t>
            </a:r>
          </a:p>
        </p:txBody>
      </p:sp>
      <p:sp>
        <p:nvSpPr>
          <p:cNvPr id="49" name="円/楕円 48"/>
          <p:cNvSpPr/>
          <p:nvPr/>
        </p:nvSpPr>
        <p:spPr>
          <a:xfrm>
            <a:off x="5403145" y="4797162"/>
            <a:ext cx="1638092" cy="438963"/>
          </a:xfrm>
          <a:prstGeom prst="ellipse">
            <a:avLst/>
          </a:prstGeom>
          <a:solidFill>
            <a:schemeClr val="accent4">
              <a:lumMod val="40000"/>
              <a:lumOff val="60000"/>
            </a:schemeClr>
          </a:solidFill>
        </p:spPr>
        <p:style>
          <a:lnRef idx="2">
            <a:schemeClr val="accent2"/>
          </a:lnRef>
          <a:fillRef idx="1">
            <a:schemeClr val="lt1"/>
          </a:fillRef>
          <a:effectRef idx="0">
            <a:schemeClr val="accent2"/>
          </a:effectRef>
          <a:fontRef idx="minor">
            <a:schemeClr val="dk1"/>
          </a:fontRef>
        </p:style>
        <p:txBody>
          <a:bodyPr lIns="35960" tIns="35960" rIns="35960" bIns="35960" rtlCol="0" anchor="ctr"/>
          <a:lstStyle/>
          <a:p>
            <a:pPr marL="0" marR="0" lvl="0" indent="0" algn="ctr" defTabSz="913363"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遠隔モニタリングによる指導管理</a:t>
            </a:r>
          </a:p>
        </p:txBody>
      </p:sp>
      <p:sp>
        <p:nvSpPr>
          <p:cNvPr id="3" name="テキスト ボックス 2"/>
          <p:cNvSpPr txBox="1"/>
          <p:nvPr/>
        </p:nvSpPr>
        <p:spPr>
          <a:xfrm>
            <a:off x="5026726" y="4440833"/>
            <a:ext cx="545754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それぞれの管理料ごとに、別途対象患者要件・施設基準が定められていることに留意</a:t>
            </a:r>
          </a:p>
        </p:txBody>
      </p:sp>
      <p:pic>
        <p:nvPicPr>
          <p:cNvPr id="1026" name="Picture 2" descr="CPAP装着中の全体像"/>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6302"/>
          <a:stretch/>
        </p:blipFill>
        <p:spPr bwMode="auto">
          <a:xfrm>
            <a:off x="8207139" y="2831118"/>
            <a:ext cx="1393522" cy="976674"/>
          </a:xfrm>
          <a:prstGeom prst="rect">
            <a:avLst/>
          </a:prstGeom>
          <a:noFill/>
          <a:extLst>
            <a:ext uri="{909E8E84-426E-40DD-AFC4-6F175D3DCCD1}">
              <a14:hiddenFill xmlns:a14="http://schemas.microsoft.com/office/drawing/2010/main">
                <a:solidFill>
                  <a:srgbClr val="FFFFFF"/>
                </a:solidFill>
              </a14:hiddenFill>
            </a:ext>
          </a:extLst>
        </p:spPr>
      </p:pic>
      <p:sp>
        <p:nvSpPr>
          <p:cNvPr id="33" name="テキスト ボックス 32"/>
          <p:cNvSpPr txBox="1"/>
          <p:nvPr/>
        </p:nvSpPr>
        <p:spPr>
          <a:xfrm>
            <a:off x="8057140" y="3769239"/>
            <a:ext cx="1693520"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出典：日本呼吸器学会ＨＰ</a:t>
            </a:r>
          </a:p>
        </p:txBody>
      </p:sp>
      <p:sp>
        <p:nvSpPr>
          <p:cNvPr id="35" name="テキスト ボックス 34"/>
          <p:cNvSpPr txBox="1"/>
          <p:nvPr/>
        </p:nvSpPr>
        <p:spPr>
          <a:xfrm>
            <a:off x="8279369" y="2637753"/>
            <a:ext cx="1249069"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持続陽圧呼吸療法</a:t>
            </a:r>
          </a:p>
        </p:txBody>
      </p:sp>
      <p:pic>
        <p:nvPicPr>
          <p:cNvPr id="1028" name="Picture 4" descr="資料1"/>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5552" b="9487"/>
          <a:stretch/>
        </p:blipFill>
        <p:spPr bwMode="auto">
          <a:xfrm>
            <a:off x="8170425" y="1114558"/>
            <a:ext cx="1466949" cy="1141642"/>
          </a:xfrm>
          <a:prstGeom prst="rect">
            <a:avLst/>
          </a:prstGeom>
          <a:noFill/>
          <a:extLst>
            <a:ext uri="{909E8E84-426E-40DD-AFC4-6F175D3DCCD1}">
              <a14:hiddenFill xmlns:a14="http://schemas.microsoft.com/office/drawing/2010/main">
                <a:solidFill>
                  <a:srgbClr val="FFFFFF"/>
                </a:solidFill>
              </a14:hiddenFill>
            </a:ext>
          </a:extLst>
        </p:spPr>
      </p:pic>
      <p:sp>
        <p:nvSpPr>
          <p:cNvPr id="36" name="テキスト ボックス 35"/>
          <p:cNvSpPr txBox="1"/>
          <p:nvPr/>
        </p:nvSpPr>
        <p:spPr>
          <a:xfrm>
            <a:off x="8131626" y="753717"/>
            <a:ext cx="1249069" cy="246120"/>
          </a:xfrm>
          <a:prstGeom prst="rect">
            <a:avLst/>
          </a:prstGeom>
          <a:noFill/>
        </p:spPr>
        <p:txBody>
          <a:bodyPr wrap="square" lIns="91335" tIns="45670" rIns="91335" bIns="4567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在宅酸素療法</a:t>
            </a: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7" name="Rectangle 2">
            <a:extLst>
              <a:ext uri="{FF2B5EF4-FFF2-40B4-BE49-F238E27FC236}">
                <a16:creationId xmlns:a16="http://schemas.microsoft.com/office/drawing/2014/main" id="{E742EA94-F55C-4FEA-B2EC-AF4DA295C89D}"/>
              </a:ext>
            </a:extLst>
          </p:cNvPr>
          <p:cNvSpPr txBox="1">
            <a:spLocks noChangeArrowheads="1"/>
          </p:cNvSpPr>
          <p:nvPr/>
        </p:nvSpPr>
        <p:spPr>
          <a:xfrm>
            <a:off x="178416" y="184406"/>
            <a:ext cx="2828537" cy="375952"/>
          </a:xfrm>
          <a:prstGeom prst="rect">
            <a:avLst/>
          </a:prstGeom>
          <a:solidFill>
            <a:schemeClr val="accent1">
              <a:lumMod val="60000"/>
              <a:lumOff val="40000"/>
            </a:schemeClr>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l" defTabSz="914400" rtl="0" eaLnBrk="1" fontAlgn="auto" latinLnBrk="0" hangingPunct="1">
              <a:lnSpc>
                <a:spcPct val="90000"/>
              </a:lnSpc>
              <a:spcBef>
                <a:spcPct val="2000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遠隔モニタリング加算</a:t>
            </a:r>
            <a:r>
              <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テキスト ボックス 25">
            <a:extLst>
              <a:ext uri="{FF2B5EF4-FFF2-40B4-BE49-F238E27FC236}">
                <a16:creationId xmlns:a16="http://schemas.microsoft.com/office/drawing/2014/main" id="{14D95500-FC07-4A79-807C-4148D0612EE1}"/>
              </a:ext>
            </a:extLst>
          </p:cNvPr>
          <p:cNvSpPr txBox="1"/>
          <p:nvPr/>
        </p:nvSpPr>
        <p:spPr>
          <a:xfrm>
            <a:off x="6379445" y="2273012"/>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322-323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883</a:t>
            </a:r>
          </a:p>
        </p:txBody>
      </p:sp>
      <p:sp>
        <p:nvSpPr>
          <p:cNvPr id="29" name="テキスト ボックス 28">
            <a:extLst>
              <a:ext uri="{FF2B5EF4-FFF2-40B4-BE49-F238E27FC236}">
                <a16:creationId xmlns:a16="http://schemas.microsoft.com/office/drawing/2014/main" id="{FE905754-3FD5-4DA8-B500-C5100DA9597B}"/>
              </a:ext>
            </a:extLst>
          </p:cNvPr>
          <p:cNvSpPr txBox="1"/>
          <p:nvPr/>
        </p:nvSpPr>
        <p:spPr>
          <a:xfrm>
            <a:off x="6388584" y="750811"/>
            <a:ext cx="18759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318-319</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883</a:t>
            </a:r>
          </a:p>
        </p:txBody>
      </p:sp>
    </p:spTree>
    <p:extLst>
      <p:ext uri="{BB962C8B-B14F-4D97-AF65-F5344CB8AC3E}">
        <p14:creationId xmlns:p14="http://schemas.microsoft.com/office/powerpoint/2010/main" val="374293287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123044"/>
            <a:ext cx="9517327" cy="269909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薬剤服用歴管理指導料　４　　オンライン服薬指導を行った場合：４３点（月１回まで）</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オンライン診療で処方箋が交付された患者</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原則３月以内に薬剤服用歴管理指導料１又は２を算定した患者</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薬剤服用歴管理指導料に係る業務を実施すること。ただし、薬剤服用歴管理指導料の加算は算定できない。</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医薬品医療機器等法施行規則及び関連通知に沿って実施すること。</a:t>
            </a: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オンライン服薬指導を行う保険薬剤師は、原則として同一の者であること。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１月当たりの①薬剤服用歴管理指導料と②在宅患者訪問薬剤管理指導料（在宅患者オンライン服薬指導料を含む。）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の算定回数の合計に占める③薬剤服用歴管理指導料の４と④在宅患者オンライン服薬指導料の算定回数の割合が１割以下。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2480" y="1024885"/>
            <a:ext cx="3751422" cy="29907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外来患者へのオンライン服薬指導</a:t>
            </a:r>
          </a:p>
        </p:txBody>
      </p:sp>
      <p:sp>
        <p:nvSpPr>
          <p:cNvPr id="8" name="テキスト ボックス 7"/>
          <p:cNvSpPr txBox="1"/>
          <p:nvPr/>
        </p:nvSpPr>
        <p:spPr>
          <a:xfrm>
            <a:off x="5285344" y="1782736"/>
            <a:ext cx="3929292" cy="539763"/>
          </a:xfrm>
          <a:prstGeom prst="rect">
            <a:avLst/>
          </a:prstGeom>
          <a:noFill/>
          <a:ln>
            <a:solidFill>
              <a:schemeClr val="tx1"/>
            </a:solidFill>
          </a:ln>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薬機法上の要件</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①当該薬局において調剤したものと同一内容の薬剤について、</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②オンライン診療による処方箋に基づき調剤を行う。</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194413" y="3984383"/>
            <a:ext cx="9517327" cy="25686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在宅患者訪問薬剤管理指導料　在宅患者オンライン服薬指導料：５７点（月１回まで）</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3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在宅時医学総合管理料による訪問診療時に処方箋が交付された患者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在宅患者訪問薬剤管理指導料を月１回のみ算定してる患者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基本的に外来患者と同様。異なる部分のみ記載</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13249" marR="0" lvl="0" indent="-413249"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訪問診療を行った医師に対して、在宅患者オンライン服薬指導の結果</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52052" marR="0" lvl="0" indent="-252052"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について必要な情報提供を文書で行うこと。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薬剤服用歴管理指導料の４に係る届出を行った保険薬局であること。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262236" y="3842703"/>
            <a:ext cx="3884359" cy="29907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在宅患者へのオンライン服薬指導料</a:t>
            </a:r>
          </a:p>
        </p:txBody>
      </p:sp>
      <p:sp>
        <p:nvSpPr>
          <p:cNvPr id="11" name="テキスト ボックス 10"/>
          <p:cNvSpPr txBox="1"/>
          <p:nvPr/>
        </p:nvSpPr>
        <p:spPr>
          <a:xfrm>
            <a:off x="5285344" y="4077986"/>
            <a:ext cx="3944672" cy="390620"/>
          </a:xfrm>
          <a:prstGeom prst="rect">
            <a:avLst/>
          </a:prstGeom>
          <a:noFill/>
          <a:ln>
            <a:solidFill>
              <a:schemeClr val="tx1"/>
            </a:solidFill>
          </a:ln>
        </p:spPr>
        <p:txBody>
          <a:bodyPr wrap="square" rtlCol="0">
            <a:spAutoFit/>
          </a:bodyPr>
          <a:lstStyle/>
          <a:p>
            <a:pPr marL="82064" marR="0" lvl="0" indent="-82064" algn="l" defTabSz="844083"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薬機法上の要件：①当該薬局において調剤したものと同一内容の薬剤について、②訪問診療による処方箋に基づき調剤を行う。</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5406680" y="5119867"/>
          <a:ext cx="3848708" cy="470548"/>
        </p:xfrm>
        <a:graphic>
          <a:graphicData uri="http://schemas.openxmlformats.org/drawingml/2006/table">
            <a:tbl>
              <a:tblPr firstRow="1" firstCol="1" bandRow="1">
                <a:tableStyleId>{5940675A-B579-460E-94D1-54222C63F5DA}</a:tableStyleId>
              </a:tblPr>
              <a:tblGrid>
                <a:gridCol w="996617">
                  <a:extLst>
                    <a:ext uri="{9D8B030D-6E8A-4147-A177-3AD203B41FA5}">
                      <a16:colId xmlns:a16="http://schemas.microsoft.com/office/drawing/2014/main" val="2914711650"/>
                    </a:ext>
                  </a:extLst>
                </a:gridCol>
                <a:gridCol w="950105">
                  <a:extLst>
                    <a:ext uri="{9D8B030D-6E8A-4147-A177-3AD203B41FA5}">
                      <a16:colId xmlns:a16="http://schemas.microsoft.com/office/drawing/2014/main" val="2300448308"/>
                    </a:ext>
                  </a:extLst>
                </a:gridCol>
                <a:gridCol w="950105">
                  <a:extLst>
                    <a:ext uri="{9D8B030D-6E8A-4147-A177-3AD203B41FA5}">
                      <a16:colId xmlns:a16="http://schemas.microsoft.com/office/drawing/2014/main" val="3625152088"/>
                    </a:ext>
                  </a:extLst>
                </a:gridCol>
                <a:gridCol w="951881">
                  <a:extLst>
                    <a:ext uri="{9D8B030D-6E8A-4147-A177-3AD203B41FA5}">
                      <a16:colId xmlns:a16="http://schemas.microsoft.com/office/drawing/2014/main" val="2060284321"/>
                    </a:ext>
                  </a:extLst>
                </a:gridCol>
              </a:tblGrid>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第１週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第２週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第３週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第４週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extLst>
                  <a:ext uri="{0D108BD9-81ED-4DB2-BD59-A6C34878D82A}">
                    <a16:rowId xmlns:a16="http://schemas.microsoft.com/office/drawing/2014/main" val="1289560740"/>
                  </a:ext>
                </a:extLst>
              </a:tr>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rPr>
                        <a:t>訪問</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00" dirty="0">
                          <a:effectLst/>
                          <a:latin typeface="ＭＳ Ｐゴシック" panose="020B0600070205080204" pitchFamily="50" charset="-128"/>
                          <a:ea typeface="ＭＳ Ｐゴシック" panose="020B0600070205080204" pitchFamily="50" charset="-128"/>
                        </a:rPr>
                        <a:t> </a:t>
                      </a:r>
                      <a:r>
                        <a:rPr lang="ja-JP" altLang="en-US" sz="1100" kern="100" dirty="0">
                          <a:effectLst/>
                          <a:latin typeface="ＭＳ Ｐゴシック" panose="020B0600070205080204" pitchFamily="50" charset="-128"/>
                          <a:ea typeface="ＭＳ Ｐゴシック" panose="020B0600070205080204" pitchFamily="50" charset="-128"/>
                        </a:rPr>
                        <a:t>訪問</a:t>
                      </a:r>
                      <a:endParaRPr kumimoji="1" lang="ja-JP" altLang="ja-JP" sz="1100" kern="1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extLst>
                  <a:ext uri="{0D108BD9-81ED-4DB2-BD59-A6C34878D82A}">
                    <a16:rowId xmlns:a16="http://schemas.microsoft.com/office/drawing/2014/main" val="3078780710"/>
                  </a:ext>
                </a:extLst>
              </a:tr>
            </a:tbl>
          </a:graphicData>
        </a:graphic>
      </p:graphicFrame>
      <p:graphicFrame>
        <p:nvGraphicFramePr>
          <p:cNvPr id="13" name="表 12"/>
          <p:cNvGraphicFramePr>
            <a:graphicFrameLocks noGrp="1"/>
          </p:cNvGraphicFramePr>
          <p:nvPr/>
        </p:nvGraphicFramePr>
        <p:xfrm>
          <a:off x="5406681" y="5936886"/>
          <a:ext cx="3848709" cy="470548"/>
        </p:xfrm>
        <a:graphic>
          <a:graphicData uri="http://schemas.openxmlformats.org/drawingml/2006/table">
            <a:tbl>
              <a:tblPr firstRow="1" firstCol="1" bandRow="1">
                <a:tableStyleId>{5940675A-B579-460E-94D1-54222C63F5DA}</a:tableStyleId>
              </a:tblPr>
              <a:tblGrid>
                <a:gridCol w="996617">
                  <a:extLst>
                    <a:ext uri="{9D8B030D-6E8A-4147-A177-3AD203B41FA5}">
                      <a16:colId xmlns:a16="http://schemas.microsoft.com/office/drawing/2014/main" val="2914711650"/>
                    </a:ext>
                  </a:extLst>
                </a:gridCol>
                <a:gridCol w="950105">
                  <a:extLst>
                    <a:ext uri="{9D8B030D-6E8A-4147-A177-3AD203B41FA5}">
                      <a16:colId xmlns:a16="http://schemas.microsoft.com/office/drawing/2014/main" val="2300448308"/>
                    </a:ext>
                  </a:extLst>
                </a:gridCol>
                <a:gridCol w="950105">
                  <a:extLst>
                    <a:ext uri="{9D8B030D-6E8A-4147-A177-3AD203B41FA5}">
                      <a16:colId xmlns:a16="http://schemas.microsoft.com/office/drawing/2014/main" val="3625152088"/>
                    </a:ext>
                  </a:extLst>
                </a:gridCol>
                <a:gridCol w="951882">
                  <a:extLst>
                    <a:ext uri="{9D8B030D-6E8A-4147-A177-3AD203B41FA5}">
                      <a16:colId xmlns:a16="http://schemas.microsoft.com/office/drawing/2014/main" val="2060284321"/>
                    </a:ext>
                  </a:extLst>
                </a:gridCol>
              </a:tblGrid>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第１週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第２週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第３週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第４週</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tc>
                <a:extLst>
                  <a:ext uri="{0D108BD9-81ED-4DB2-BD59-A6C34878D82A}">
                    <a16:rowId xmlns:a16="http://schemas.microsoft.com/office/drawing/2014/main" val="1289560740"/>
                  </a:ext>
                </a:extLst>
              </a:tr>
              <a:tr h="235274">
                <a:tc>
                  <a:txBody>
                    <a:bodyPr/>
                    <a:lstStyle/>
                    <a:p>
                      <a:pPr algn="ctr">
                        <a:spcAft>
                          <a:spcPts val="0"/>
                        </a:spcAft>
                      </a:pPr>
                      <a:r>
                        <a:rPr lang="ja-JP" altLang="en-US" sz="1100" kern="100" dirty="0">
                          <a:effectLst/>
                          <a:latin typeface="ＭＳ Ｐゴシック" panose="020B0600070205080204" pitchFamily="50" charset="-128"/>
                          <a:ea typeface="ＭＳ Ｐゴシック" panose="020B0600070205080204" pitchFamily="50" charset="-128"/>
                        </a:rPr>
                        <a:t>訪問</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kern="100" dirty="0">
                          <a:effectLst/>
                          <a:latin typeface="ＭＳ Ｐゴシック" panose="020B0600070205080204" pitchFamily="50" charset="-128"/>
                          <a:ea typeface="ＭＳ Ｐゴシック" panose="020B0600070205080204" pitchFamily="50" charset="-128"/>
                        </a:rPr>
                        <a:t> </a:t>
                      </a:r>
                      <a:r>
                        <a:rPr lang="ja-JP" altLang="en-US" sz="1100" kern="100" dirty="0">
                          <a:effectLst/>
                          <a:latin typeface="ＭＳ Ｐゴシック" panose="020B0600070205080204" pitchFamily="50" charset="-128"/>
                          <a:ea typeface="ＭＳ Ｐゴシック" panose="020B0600070205080204" pitchFamily="50" charset="-128"/>
                        </a:rPr>
                        <a:t>オンライン</a:t>
                      </a:r>
                      <a:endParaRPr kumimoji="1" lang="ja-JP" altLang="ja-JP" sz="1100" kern="1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marL="33231" marR="33231" marT="33231" marB="33231" anchor="ctr"/>
                </a:tc>
                <a:tc>
                  <a:txBody>
                    <a:bodyPr/>
                    <a:lstStyle/>
                    <a:p>
                      <a:pPr algn="ctr">
                        <a:spcAft>
                          <a:spcPts val="0"/>
                        </a:spcAft>
                      </a:pPr>
                      <a:r>
                        <a:rPr lang="en-US" sz="1100" kern="100" dirty="0">
                          <a:effectLst/>
                          <a:latin typeface="ＭＳ Ｐゴシック" panose="020B0600070205080204" pitchFamily="50" charset="-128"/>
                          <a:ea typeface="ＭＳ Ｐゴシック" panose="020B0600070205080204" pitchFamily="50" charset="-128"/>
                        </a:rPr>
                        <a:t> </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3231" marR="33231" marT="33231" marB="33231" anchor="ctr"/>
                </a:tc>
                <a:extLst>
                  <a:ext uri="{0D108BD9-81ED-4DB2-BD59-A6C34878D82A}">
                    <a16:rowId xmlns:a16="http://schemas.microsoft.com/office/drawing/2014/main" val="3078780710"/>
                  </a:ext>
                </a:extLst>
              </a:tr>
            </a:tbl>
          </a:graphicData>
        </a:graphic>
      </p:graphicFrame>
      <p:sp>
        <p:nvSpPr>
          <p:cNvPr id="14" name="右矢印 13"/>
          <p:cNvSpPr/>
          <p:nvPr/>
        </p:nvSpPr>
        <p:spPr>
          <a:xfrm rot="5400000">
            <a:off x="5596719" y="5624832"/>
            <a:ext cx="246145" cy="289054"/>
          </a:xfrm>
          <a:prstGeom prst="rightArrow">
            <a:avLst/>
          </a:prstGeom>
          <a:solidFill>
            <a:srgbClr val="FF0000"/>
          </a:solidFill>
          <a:ln>
            <a:solidFill>
              <a:srgbClr val="FF0000"/>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p:cNvSpPr txBox="1"/>
          <p:nvPr/>
        </p:nvSpPr>
        <p:spPr>
          <a:xfrm>
            <a:off x="5864318" y="5616158"/>
            <a:ext cx="3468760" cy="262829"/>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月２回の訪問のうち、１回をオンライン服薬指導で対応</a:t>
            </a:r>
          </a:p>
        </p:txBody>
      </p:sp>
      <p:sp>
        <p:nvSpPr>
          <p:cNvPr id="16" name="Rectangle 2">
            <a:extLst>
              <a:ext uri="{FF2B5EF4-FFF2-40B4-BE49-F238E27FC236}">
                <a16:creationId xmlns:a16="http://schemas.microsoft.com/office/drawing/2014/main" id="{17C3A0B2-E9A5-422A-9CEA-B810F8B15236}"/>
              </a:ext>
            </a:extLst>
          </p:cNvPr>
          <p:cNvSpPr>
            <a:spLocks noChangeArrowheads="1"/>
          </p:cNvSpPr>
          <p:nvPr/>
        </p:nvSpPr>
        <p:spPr bwMode="auto">
          <a:xfrm>
            <a:off x="194414" y="44451"/>
            <a:ext cx="9517327" cy="446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17" name="Rectangle 36">
            <a:extLst>
              <a:ext uri="{FF2B5EF4-FFF2-40B4-BE49-F238E27FC236}">
                <a16:creationId xmlns:a16="http://schemas.microsoft.com/office/drawing/2014/main" id="{8A8F88FB-C825-4A8E-B6E2-F3936012B2C3}"/>
              </a:ext>
            </a:extLst>
          </p:cNvPr>
          <p:cNvSpPr>
            <a:spLocks noChangeArrowheads="1"/>
          </p:cNvSpPr>
          <p:nvPr/>
        </p:nvSpPr>
        <p:spPr bwMode="auto">
          <a:xfrm>
            <a:off x="185235" y="615125"/>
            <a:ext cx="752346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（３）情報通信機器を用いた服薬指導（オンライン服薬指導）の評価</a:t>
            </a:r>
          </a:p>
        </p:txBody>
      </p:sp>
      <p:sp>
        <p:nvSpPr>
          <p:cNvPr id="18" name="スライド番号プレースホルダー 2">
            <a:extLst>
              <a:ext uri="{FF2B5EF4-FFF2-40B4-BE49-F238E27FC236}">
                <a16:creationId xmlns:a16="http://schemas.microsoft.com/office/drawing/2014/main" id="{136C61BE-14A9-40BB-A3A1-7F627A9869FC}"/>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93555739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正方形/長方形 59"/>
          <p:cNvSpPr/>
          <p:nvPr/>
        </p:nvSpPr>
        <p:spPr>
          <a:xfrm>
            <a:off x="2834333" y="5683680"/>
            <a:ext cx="1652609"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282943" y="5681638"/>
            <a:ext cx="2196653" cy="985680"/>
          </a:xfrm>
          <a:prstGeom prst="rect">
            <a:avLst/>
          </a:prstGeom>
          <a:solidFill>
            <a:srgbClr val="FFFF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1401519" y="5068769"/>
            <a:ext cx="1375023"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3897380" y="5084581"/>
            <a:ext cx="651939"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353576" y="5081729"/>
            <a:ext cx="539635" cy="45719"/>
          </a:xfrm>
          <a:prstGeom prst="round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787502"/>
            <a:ext cx="9529762" cy="59269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加熱式たばこを喫煙している患者も対象に加える 。</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初回から５回目までの一連のニコチン依存症治療に係る評価を新設する。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２回目から４回目までに情報通信機器を用いて診察を行った場合の評価を新設する。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1977754"/>
            <a:ext cx="394106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2331254"/>
            <a:ext cx="3941064" cy="8125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２回目から４回目まで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670012" y="1977754"/>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2331254"/>
            <a:ext cx="4858036" cy="398810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ニコチン依存症管理料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ニコチン依存症管理料１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初回</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２回目から４回目まで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対面で診察を行った場合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情報通信機器を用いて診察を行った場合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155</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５回目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180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5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ニコチン依存症管理料２（一連につき）</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800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禁煙を希望する患者であって、スクリーニングテスト（ＴＤＳ）等によりニコチン依存症であると診断されたものに対し、治療の必要を認め、治療内容等に係る説明を行い、当該患者の同意を文書により得た上で、禁煙に関する総合的な指導及び治療管理を行うとともに、その内容を文書により情報提供した場合に、１の場合は５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２の場合は初回時に１回に限り算定する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。ただし、別に厚生労働大臣が定める基準を満たさない場合には、それぞれの所定点数の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に相当する点数により算定する。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コチン依存症管理料は、入院中の患者以外の患者に対し、「禁煙治療のための標準手順書」（日本循環器学会、日本肺癌学会、日本癌学会及び日本呼吸器学会の承認を得たものに限る。）に沿って、初回の当該管理料を算定した日から起算して</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週間にわたり計５回の禁煙治療を行った場合に算定する。なお、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加熱式たばこを喫煙している患者ついても、「禁煙治療のための標準手順書」に沿って禁煙治療を行う。</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319873" y="2437893"/>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63721" y="4292691"/>
            <a:ext cx="3682098" cy="134589"/>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二等辺三角形 15"/>
          <p:cNvSpPr/>
          <p:nvPr/>
        </p:nvSpPr>
        <p:spPr>
          <a:xfrm flipV="1">
            <a:off x="472898"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flipV="1">
            <a:off x="1125221" y="4152862"/>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flipV="1">
            <a:off x="1686721" y="4156543"/>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二等辺三角形 18"/>
          <p:cNvSpPr/>
          <p:nvPr/>
        </p:nvSpPr>
        <p:spPr>
          <a:xfrm flipV="1">
            <a:off x="2810444" y="4149080"/>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flipV="1">
            <a:off x="4133377" y="4155141"/>
            <a:ext cx="213174" cy="155773"/>
          </a:xfrm>
          <a:prstGeom prst="triangl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670307" y="4249968"/>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7" name="テキスト ボックス 26"/>
          <p:cNvSpPr txBox="1"/>
          <p:nvPr/>
        </p:nvSpPr>
        <p:spPr>
          <a:xfrm>
            <a:off x="1276018" y="424314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２週</a:t>
            </a:r>
          </a:p>
        </p:txBody>
      </p:sp>
      <p:sp>
        <p:nvSpPr>
          <p:cNvPr id="28" name="テキスト ボックス 27"/>
          <p:cNvSpPr txBox="1"/>
          <p:nvPr/>
        </p:nvSpPr>
        <p:spPr>
          <a:xfrm>
            <a:off x="2155208" y="4246459"/>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29" name="テキスト ボックス 28"/>
          <p:cNvSpPr txBox="1"/>
          <p:nvPr/>
        </p:nvSpPr>
        <p:spPr>
          <a:xfrm>
            <a:off x="3366629" y="4243296"/>
            <a:ext cx="378630"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４週</a:t>
            </a:r>
          </a:p>
        </p:txBody>
      </p:sp>
      <p:sp>
        <p:nvSpPr>
          <p:cNvPr id="30" name="テキスト ボックス 29"/>
          <p:cNvSpPr txBox="1"/>
          <p:nvPr/>
        </p:nvSpPr>
        <p:spPr>
          <a:xfrm>
            <a:off x="337185" y="3645024"/>
            <a:ext cx="1901924" cy="253916"/>
          </a:xfrm>
          <a:prstGeom prst="rect">
            <a:avLst/>
          </a:prstGeom>
          <a:solidFill>
            <a:schemeClr val="bg1"/>
          </a:solidFill>
          <a:ln w="19050">
            <a:solidFill>
              <a:srgbClr val="13C4A3"/>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算定方法（５回受診で一連）</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2" name="図 31"/>
          <p:cNvPicPr>
            <a:picLocks noChangeAspect="1"/>
          </p:cNvPicPr>
          <p:nvPr/>
        </p:nvPicPr>
        <p:blipFill>
          <a:blip r:embed="rId2"/>
          <a:stretch>
            <a:fillRect/>
          </a:stretch>
        </p:blipFill>
        <p:spPr>
          <a:xfrm>
            <a:off x="8481392" y="823814"/>
            <a:ext cx="1046655" cy="1123052"/>
          </a:xfrm>
          <a:prstGeom prst="rect">
            <a:avLst/>
          </a:prstGeom>
        </p:spPr>
      </p:pic>
      <p:pic>
        <p:nvPicPr>
          <p:cNvPr id="34" name="図 33"/>
          <p:cNvPicPr>
            <a:picLocks noChangeAspect="1"/>
          </p:cNvPicPr>
          <p:nvPr/>
        </p:nvPicPr>
        <p:blipFill>
          <a:blip r:embed="rId3"/>
          <a:stretch>
            <a:fillRect/>
          </a:stretch>
        </p:blipFill>
        <p:spPr>
          <a:xfrm>
            <a:off x="4015403" y="4483034"/>
            <a:ext cx="480057" cy="463998"/>
          </a:xfrm>
          <a:prstGeom prst="rect">
            <a:avLst/>
          </a:prstGeom>
        </p:spPr>
      </p:pic>
      <p:pic>
        <p:nvPicPr>
          <p:cNvPr id="36" name="図 35"/>
          <p:cNvPicPr>
            <a:picLocks noChangeAspect="1"/>
          </p:cNvPicPr>
          <p:nvPr/>
        </p:nvPicPr>
        <p:blipFill>
          <a:blip r:embed="rId3"/>
          <a:stretch>
            <a:fillRect/>
          </a:stretch>
        </p:blipFill>
        <p:spPr>
          <a:xfrm>
            <a:off x="405597" y="4489318"/>
            <a:ext cx="480057" cy="463998"/>
          </a:xfrm>
          <a:prstGeom prst="rect">
            <a:avLst/>
          </a:prstGeom>
        </p:spPr>
      </p:pic>
      <p:sp>
        <p:nvSpPr>
          <p:cNvPr id="44" name="テキスト ボックス 43"/>
          <p:cNvSpPr txBox="1"/>
          <p:nvPr/>
        </p:nvSpPr>
        <p:spPr>
          <a:xfrm>
            <a:off x="283464" y="4928391"/>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初回対面</a:t>
            </a:r>
          </a:p>
        </p:txBody>
      </p:sp>
      <p:sp>
        <p:nvSpPr>
          <p:cNvPr id="45" name="テキスト ボックス 44"/>
          <p:cNvSpPr txBox="1"/>
          <p:nvPr/>
        </p:nvSpPr>
        <p:spPr>
          <a:xfrm>
            <a:off x="3796472" y="4928391"/>
            <a:ext cx="82586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最終回対面</a:t>
            </a:r>
          </a:p>
        </p:txBody>
      </p:sp>
      <p:sp>
        <p:nvSpPr>
          <p:cNvPr id="48" name="テキスト ボックス 47"/>
          <p:cNvSpPr txBox="1"/>
          <p:nvPr/>
        </p:nvSpPr>
        <p:spPr>
          <a:xfrm>
            <a:off x="360614" y="3941754"/>
            <a:ext cx="44114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初回</a:t>
            </a:r>
          </a:p>
        </p:txBody>
      </p:sp>
      <p:sp>
        <p:nvSpPr>
          <p:cNvPr id="49" name="テキスト ボックス 48"/>
          <p:cNvSpPr txBox="1"/>
          <p:nvPr/>
        </p:nvSpPr>
        <p:spPr>
          <a:xfrm>
            <a:off x="950694" y="3941753"/>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再診①</a:t>
            </a:r>
          </a:p>
        </p:txBody>
      </p:sp>
      <p:sp>
        <p:nvSpPr>
          <p:cNvPr id="50" name="テキスト ボックス 49"/>
          <p:cNvSpPr txBox="1"/>
          <p:nvPr/>
        </p:nvSpPr>
        <p:spPr>
          <a:xfrm>
            <a:off x="1511993"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再診②</a:t>
            </a:r>
          </a:p>
        </p:txBody>
      </p:sp>
      <p:sp>
        <p:nvSpPr>
          <p:cNvPr id="51" name="テキスト ボックス 50"/>
          <p:cNvSpPr txBox="1"/>
          <p:nvPr/>
        </p:nvSpPr>
        <p:spPr>
          <a:xfrm>
            <a:off x="2620016" y="3941752"/>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再診③</a:t>
            </a:r>
          </a:p>
        </p:txBody>
      </p:sp>
      <p:sp>
        <p:nvSpPr>
          <p:cNvPr id="52" name="テキスト ボックス 51"/>
          <p:cNvSpPr txBox="1"/>
          <p:nvPr/>
        </p:nvSpPr>
        <p:spPr>
          <a:xfrm>
            <a:off x="3928289" y="3939445"/>
            <a:ext cx="56938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再診④</a:t>
            </a:r>
          </a:p>
        </p:txBody>
      </p:sp>
      <p:sp>
        <p:nvSpPr>
          <p:cNvPr id="54" name="左中かっこ 53"/>
          <p:cNvSpPr/>
          <p:nvPr/>
        </p:nvSpPr>
        <p:spPr>
          <a:xfrm rot="16200000">
            <a:off x="1977547" y="3681720"/>
            <a:ext cx="203719" cy="1826532"/>
          </a:xfrm>
          <a:prstGeom prst="leftBrace">
            <a:avLst>
              <a:gd name="adj1" fmla="val 8333"/>
              <a:gd name="adj2" fmla="val 50827"/>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1320118" y="4774502"/>
            <a:ext cx="1563248" cy="400110"/>
          </a:xfrm>
          <a:prstGeom prst="rect">
            <a:avLst/>
          </a:prstGeom>
          <a:no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２～４回目の受診は</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対面でもオンラインでも可</a:t>
            </a:r>
          </a:p>
        </p:txBody>
      </p:sp>
      <p:sp>
        <p:nvSpPr>
          <p:cNvPr id="57" name="テキスト ボックス 56"/>
          <p:cNvSpPr txBox="1"/>
          <p:nvPr/>
        </p:nvSpPr>
        <p:spPr>
          <a:xfrm>
            <a:off x="256367" y="5388346"/>
            <a:ext cx="165301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◆受診ごとに算定する場合</a:t>
            </a:r>
          </a:p>
        </p:txBody>
      </p:sp>
      <p:sp>
        <p:nvSpPr>
          <p:cNvPr id="40" name="テキスト ボックス 39"/>
          <p:cNvSpPr txBox="1"/>
          <p:nvPr/>
        </p:nvSpPr>
        <p:spPr>
          <a:xfrm>
            <a:off x="825747" y="5941761"/>
            <a:ext cx="157767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対面診療の場合　　</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a:t>
            </a:r>
          </a:p>
        </p:txBody>
      </p:sp>
      <p:sp>
        <p:nvSpPr>
          <p:cNvPr id="41" name="テキスト ボックス 40"/>
          <p:cNvSpPr txBox="1"/>
          <p:nvPr/>
        </p:nvSpPr>
        <p:spPr>
          <a:xfrm>
            <a:off x="822038" y="6212180"/>
            <a:ext cx="16898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情報通信機器を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用いた診療の場合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155</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42" name="テキスト ボックス 41"/>
          <p:cNvSpPr txBox="1"/>
          <p:nvPr/>
        </p:nvSpPr>
        <p:spPr>
          <a:xfrm>
            <a:off x="2675193" y="5392370"/>
            <a:ext cx="206178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◆一連の包括払いの場合（全５回）</a:t>
            </a:r>
          </a:p>
        </p:txBody>
      </p:sp>
      <p:pic>
        <p:nvPicPr>
          <p:cNvPr id="43" name="図 42"/>
          <p:cNvPicPr>
            <a:picLocks noChangeAspect="1"/>
          </p:cNvPicPr>
          <p:nvPr/>
        </p:nvPicPr>
        <p:blipFill>
          <a:blip r:embed="rId4"/>
          <a:stretch>
            <a:fillRect/>
          </a:stretch>
        </p:blipFill>
        <p:spPr>
          <a:xfrm>
            <a:off x="3797146" y="5736741"/>
            <a:ext cx="394504" cy="296378"/>
          </a:xfrm>
          <a:prstGeom prst="rect">
            <a:avLst/>
          </a:prstGeom>
        </p:spPr>
      </p:pic>
      <p:pic>
        <p:nvPicPr>
          <p:cNvPr id="53" name="図 52"/>
          <p:cNvPicPr>
            <a:picLocks noChangeAspect="1"/>
          </p:cNvPicPr>
          <p:nvPr/>
        </p:nvPicPr>
        <p:blipFill>
          <a:blip r:embed="rId3"/>
          <a:stretch>
            <a:fillRect/>
          </a:stretch>
        </p:blipFill>
        <p:spPr>
          <a:xfrm>
            <a:off x="3122267" y="5736995"/>
            <a:ext cx="340009" cy="328635"/>
          </a:xfrm>
          <a:prstGeom prst="rect">
            <a:avLst/>
          </a:prstGeom>
        </p:spPr>
      </p:pic>
      <p:sp>
        <p:nvSpPr>
          <p:cNvPr id="56" name="テキスト ボックス 55"/>
          <p:cNvSpPr txBox="1"/>
          <p:nvPr/>
        </p:nvSpPr>
        <p:spPr>
          <a:xfrm>
            <a:off x="3255260" y="6421097"/>
            <a:ext cx="12025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一連につき　</a:t>
            </a:r>
            <a:r>
              <a:rPr kumimoji="1" lang="en-US" altLang="ja-JP"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800</a:t>
            </a:r>
            <a:r>
              <a:rPr kumimoji="1" lang="ja-JP" altLang="en-US" sz="10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点</a:t>
            </a:r>
          </a:p>
        </p:txBody>
      </p:sp>
      <p:sp>
        <p:nvSpPr>
          <p:cNvPr id="58" name="テキスト ボックス 57"/>
          <p:cNvSpPr txBox="1"/>
          <p:nvPr/>
        </p:nvSpPr>
        <p:spPr>
          <a:xfrm>
            <a:off x="2954542" y="6076915"/>
            <a:ext cx="143661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対面と情報通信機器の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どちらで受診してもよい</a:t>
            </a:r>
          </a:p>
        </p:txBody>
      </p:sp>
      <p:pic>
        <p:nvPicPr>
          <p:cNvPr id="61" name="図 60"/>
          <p:cNvPicPr>
            <a:picLocks noChangeAspect="1"/>
          </p:cNvPicPr>
          <p:nvPr/>
        </p:nvPicPr>
        <p:blipFill>
          <a:blip r:embed="rId4"/>
          <a:stretch>
            <a:fillRect/>
          </a:stretch>
        </p:blipFill>
        <p:spPr>
          <a:xfrm>
            <a:off x="408403" y="6279009"/>
            <a:ext cx="394504" cy="296378"/>
          </a:xfrm>
          <a:prstGeom prst="rect">
            <a:avLst/>
          </a:prstGeom>
        </p:spPr>
      </p:pic>
      <p:pic>
        <p:nvPicPr>
          <p:cNvPr id="62" name="図 61"/>
          <p:cNvPicPr>
            <a:picLocks noChangeAspect="1"/>
          </p:cNvPicPr>
          <p:nvPr/>
        </p:nvPicPr>
        <p:blipFill>
          <a:blip r:embed="rId3"/>
          <a:stretch>
            <a:fillRect/>
          </a:stretch>
        </p:blipFill>
        <p:spPr>
          <a:xfrm>
            <a:off x="430537" y="5917840"/>
            <a:ext cx="340009" cy="328635"/>
          </a:xfrm>
          <a:prstGeom prst="rect">
            <a:avLst/>
          </a:prstGeom>
        </p:spPr>
      </p:pic>
      <p:sp>
        <p:nvSpPr>
          <p:cNvPr id="63" name="テキスト ボックス 62"/>
          <p:cNvSpPr txBox="1"/>
          <p:nvPr/>
        </p:nvSpPr>
        <p:spPr>
          <a:xfrm>
            <a:off x="818219" y="5695540"/>
            <a:ext cx="138691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＜２～４回目の費用＞</a:t>
            </a:r>
          </a:p>
        </p:txBody>
      </p:sp>
      <p:sp>
        <p:nvSpPr>
          <p:cNvPr id="64" name="Rectangle 36">
            <a:extLst>
              <a:ext uri="{FF2B5EF4-FFF2-40B4-BE49-F238E27FC236}">
                <a16:creationId xmlns:a16="http://schemas.microsoft.com/office/drawing/2014/main" id="{6046F39D-CFC9-4237-96E0-2446FEE11E03}"/>
              </a:ext>
            </a:extLst>
          </p:cNvPr>
          <p:cNvSpPr>
            <a:spLocks noChangeArrowheads="1"/>
          </p:cNvSpPr>
          <p:nvPr/>
        </p:nvSpPr>
        <p:spPr bwMode="auto">
          <a:xfrm>
            <a:off x="183376" y="600556"/>
            <a:ext cx="476962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（４）ニコチン依存症管理料の見直し（再掲）</a:t>
            </a:r>
          </a:p>
        </p:txBody>
      </p:sp>
      <p:sp>
        <p:nvSpPr>
          <p:cNvPr id="65" name="スライド番号プレースホルダー 2">
            <a:extLst>
              <a:ext uri="{FF2B5EF4-FFF2-40B4-BE49-F238E27FC236}">
                <a16:creationId xmlns:a16="http://schemas.microsoft.com/office/drawing/2014/main" id="{E46DC60D-C708-41B3-A86D-2A1B0C5979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6" name="Rectangle 2">
            <a:extLst>
              <a:ext uri="{FF2B5EF4-FFF2-40B4-BE49-F238E27FC236}">
                <a16:creationId xmlns:a16="http://schemas.microsoft.com/office/drawing/2014/main" id="{22137062-0C0B-42BA-983F-40AE8BE7E0D7}"/>
              </a:ext>
            </a:extLst>
          </p:cNvPr>
          <p:cNvSpPr>
            <a:spLocks noChangeArrowheads="1"/>
          </p:cNvSpPr>
          <p:nvPr/>
        </p:nvSpPr>
        <p:spPr bwMode="auto">
          <a:xfrm>
            <a:off x="194414" y="44451"/>
            <a:ext cx="9517327" cy="48015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６．医療における</a:t>
            </a:r>
            <a:r>
              <a:rPr lang="ja-JP" altLang="en-US" sz="2400" kern="0" dirty="0">
                <a:solidFill>
                  <a:srgbClr val="000000"/>
                </a:solidFill>
                <a:latin typeface="Calibri"/>
                <a:ea typeface="ＭＳ Ｐゴシック"/>
              </a:rPr>
              <a:t>ＩＣＴの</a:t>
            </a: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利活用</a:t>
            </a:r>
          </a:p>
        </p:txBody>
      </p:sp>
      <p:sp>
        <p:nvSpPr>
          <p:cNvPr id="59" name="テキスト ボックス 58">
            <a:extLst>
              <a:ext uri="{FF2B5EF4-FFF2-40B4-BE49-F238E27FC236}">
                <a16:creationId xmlns:a16="http://schemas.microsoft.com/office/drawing/2014/main" id="{6D563302-70C4-43F7-88BE-75A08840AB03}"/>
              </a:ext>
            </a:extLst>
          </p:cNvPr>
          <p:cNvSpPr txBox="1"/>
          <p:nvPr/>
        </p:nvSpPr>
        <p:spPr>
          <a:xfrm>
            <a:off x="5195083" y="578990"/>
            <a:ext cx="19039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217-218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268575071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504230"/>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7" name="正方形/長方形 6"/>
          <p:cNvSpPr/>
          <p:nvPr/>
        </p:nvSpPr>
        <p:spPr>
          <a:xfrm>
            <a:off x="165112" y="2450821"/>
            <a:ext cx="9519941" cy="4186852"/>
          </a:xfrm>
          <a:prstGeom prst="rect">
            <a:avLst/>
          </a:prstGeom>
          <a:solidFill>
            <a:schemeClr val="accent1">
              <a:lumMod val="60000"/>
              <a:lumOff val="40000"/>
            </a:schemeClr>
          </a:solidFill>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都道府県で地域医療構想を策定し、医療機能ごとの将来需要に応じた限られた医療資源を、</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より効果的・効率的に活用した医療提供体制構築の取組が進められている。</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将来の医療ニーズが大きく変動・多様化する一方、支え手は急速な減少が見込まれているこ</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とから、前回、入院医療の評価体系の再編・統合という、中長期的な方向性を踏まえた大きな改</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定が行われた。</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その後、７か月間で急性期一般入院料１の届出が約１万床も減少したにもかかわらず、</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srgbClr val="000000"/>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中医協では、該当患者割合（必要度</a:t>
            </a:r>
            <a:r>
              <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Ⅰ</a:t>
            </a: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）について支払側から３５％以上というあり得ない主張が</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あった。結果的に「公益裁定」となり、３１％とされた。</a:t>
            </a:r>
            <a:endParaRPr kumimoji="1" lang="en-US" altLang="ja-JP"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改定のたびに入院基本料の要件が改変され、そのたびに医療現場は対応を迫られ混乱して</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いる。各地域において必要な医療提供体制を検討し、診療報酬は地域医療構想が描いた医療</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提供体制を推進するよう、医療機関がどのような医療機能を選択したとしても、経営が成り立つ</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よう寄り添うという理念を守るべきである。</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　今回の改定が現場に及ぼす影響は計り知れないものがある。入院基本料の改正について</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l" defTabSz="914400" rtl="0" eaLnBrk="0" fontAlgn="auto" latinLnBrk="0" hangingPunct="0">
              <a:lnSpc>
                <a:spcPts val="2300"/>
              </a:lnSpc>
              <a:spcBef>
                <a:spcPts val="0"/>
              </a:spcBef>
              <a:spcAft>
                <a:spcPts val="0"/>
              </a:spcAft>
              <a:buClrTx/>
              <a:buSzTx/>
              <a:buFontTx/>
              <a:buNone/>
              <a:tabLst/>
              <a:defRPr/>
            </a:pPr>
            <a:r>
              <a:rPr lang="en-US" altLang="ja-JP" kern="100" dirty="0">
                <a:solidFill>
                  <a:prstClr val="black"/>
                </a:solidFill>
                <a:latin typeface="ＭＳ Ｐゴシック" panose="020B0600070205080204" pitchFamily="50" charset="-128"/>
                <a:ea typeface="ＭＳ Ｐゴシック" panose="020B0600070205080204" pitchFamily="50" charset="-128"/>
                <a:cs typeface="Times New Roman"/>
              </a:rPr>
              <a:t>   </a:t>
            </a:r>
            <a:r>
              <a:rPr kumimoji="1" lang="ja-JP" altLang="en-US"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朝令暮改はやめるべきであり、改めて中長期的な方向性で考えていくべきと強調したい。</a:t>
            </a:r>
            <a:endParaRPr kumimoji="1" lang="en-US" altLang="ja-JP"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p:txBody>
      </p:sp>
      <p:sp>
        <p:nvSpPr>
          <p:cNvPr id="9" name="Rectangle 7"/>
          <p:cNvSpPr>
            <a:spLocks noChangeArrowheads="1"/>
          </p:cNvSpPr>
          <p:nvPr/>
        </p:nvSpPr>
        <p:spPr bwMode="auto">
          <a:xfrm>
            <a:off x="165111" y="620688"/>
            <a:ext cx="9546631" cy="1728192"/>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nSpc>
                <a:spcPts val="2200"/>
              </a:lnSpc>
              <a:spcBef>
                <a:spcPts val="0"/>
              </a:spcBef>
              <a:buNone/>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（１</a:t>
            </a:r>
            <a:r>
              <a:rPr lang="ja-JP" altLang="en-US" sz="1800" kern="100" dirty="0">
                <a:solidFill>
                  <a:prstClr val="black"/>
                </a:solidFill>
                <a:latin typeface="ＭＳ Ｐゴシック"/>
                <a:ea typeface="ＭＳ Ｐゴシック"/>
                <a:cs typeface="Times New Roman"/>
              </a:rPr>
              <a:t>）重症度、医療・看護必要度の判定基準の見直し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（２）地域包括ケア病棟入院料の届出・実績要件・施設基準・転棟時の算定方法の見直し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（３）回復期リハビリテーション病棟入院料の見直し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（４）特定機能病院における特定入院料の取扱いの見直し</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（５）短期滞在手術等基本料の見直し　（６）データ提出加算の見直し・対象の拡大</a:t>
            </a:r>
            <a:endParaRPr kumimoji="1" lang="en-US"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a:p>
            <a:pPr marL="0" marR="0" lvl="0" indent="0" algn="l" defTabSz="914400" rtl="0" eaLnBrk="0" fontAlgn="auto" latinLnBrk="0" hangingPunct="0">
              <a:lnSpc>
                <a:spcPts val="2200"/>
              </a:lnSpc>
              <a:spcBef>
                <a:spcPts val="0"/>
              </a:spcBef>
              <a:spcAft>
                <a:spcPts val="0"/>
              </a:spcAft>
              <a:buClrTx/>
              <a:buSzTx/>
              <a:buFont typeface="Arial" charset="0"/>
              <a:buNone/>
              <a:tabLst/>
              <a:defRPr/>
            </a:pPr>
            <a:r>
              <a:rPr kumimoji="1" lang="ja-JP" altLang="en-US" sz="1800" b="0" i="0" u="none" strike="noStrike" kern="100" cap="none" spc="0" normalizeH="0" baseline="0" noProof="0" dirty="0">
                <a:ln>
                  <a:noFill/>
                </a:ln>
                <a:solidFill>
                  <a:prstClr val="black"/>
                </a:solidFill>
                <a:effectLst/>
                <a:uLnTx/>
                <a:uFillTx/>
                <a:latin typeface="ＭＳ Ｐゴシック"/>
                <a:ea typeface="ＭＳ Ｐゴシック"/>
                <a:cs typeface="Times New Roman"/>
              </a:rPr>
              <a:t>（７）医療資源の少ない地域に配慮した評価及び対象医療圏の見直し　等</a:t>
            </a: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79482872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36">
            <a:extLst>
              <a:ext uri="{FF2B5EF4-FFF2-40B4-BE49-F238E27FC236}">
                <a16:creationId xmlns:a16="http://schemas.microsoft.com/office/drawing/2014/main" id="{DC41D02B-48AE-4E90-9954-95761C369AB4}"/>
              </a:ext>
            </a:extLst>
          </p:cNvPr>
          <p:cNvSpPr>
            <a:spLocks noChangeArrowheads="1"/>
          </p:cNvSpPr>
          <p:nvPr/>
        </p:nvSpPr>
        <p:spPr bwMode="auto">
          <a:xfrm>
            <a:off x="139213" y="589819"/>
            <a:ext cx="933515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（１）地域の救急医療体制において重要な機能を担う医療機関に対する評価（再掲）</a:t>
            </a:r>
          </a:p>
        </p:txBody>
      </p:sp>
      <p:sp>
        <p:nvSpPr>
          <p:cNvPr id="21" name="Rectangle 2">
            <a:extLst>
              <a:ext uri="{FF2B5EF4-FFF2-40B4-BE49-F238E27FC236}">
                <a16:creationId xmlns:a16="http://schemas.microsoft.com/office/drawing/2014/main" id="{90D49829-3192-4CD1-A3A5-906D79CF3761}"/>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rPr>
              <a:t>７．医療機能や患者の状態に応じた入院医療の評価</a:t>
            </a:r>
          </a:p>
        </p:txBody>
      </p:sp>
      <p:sp>
        <p:nvSpPr>
          <p:cNvPr id="16" name="正方形/長方形 15">
            <a:extLst>
              <a:ext uri="{FF2B5EF4-FFF2-40B4-BE49-F238E27FC236}">
                <a16:creationId xmlns:a16="http://schemas.microsoft.com/office/drawing/2014/main" id="{0B67D210-8F9D-4B79-8C93-26F7738B6E16}"/>
              </a:ext>
            </a:extLst>
          </p:cNvPr>
          <p:cNvSpPr/>
          <p:nvPr/>
        </p:nvSpPr>
        <p:spPr>
          <a:xfrm>
            <a:off x="188119" y="953137"/>
            <a:ext cx="9529762" cy="58169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2" name="図 21">
            <a:extLst>
              <a:ext uri="{FF2B5EF4-FFF2-40B4-BE49-F238E27FC236}">
                <a16:creationId xmlns:a16="http://schemas.microsoft.com/office/drawing/2014/main" id="{7DD39C49-E9DC-415E-B6B9-DDBFFE36AA2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187914" y="1700862"/>
            <a:ext cx="1736767" cy="978379"/>
          </a:xfrm>
          <a:prstGeom prst="rect">
            <a:avLst/>
          </a:prstGeom>
        </p:spPr>
      </p:pic>
      <p:sp>
        <p:nvSpPr>
          <p:cNvPr id="23" name="正方形/長方形 22">
            <a:extLst>
              <a:ext uri="{FF2B5EF4-FFF2-40B4-BE49-F238E27FC236}">
                <a16:creationId xmlns:a16="http://schemas.microsoft.com/office/drawing/2014/main" id="{2D2975A6-959B-4B11-9757-6B106AC85FFC}"/>
              </a:ext>
            </a:extLst>
          </p:cNvPr>
          <p:cNvSpPr/>
          <p:nvPr/>
        </p:nvSpPr>
        <p:spPr>
          <a:xfrm>
            <a:off x="188118" y="3845034"/>
            <a:ext cx="4764881" cy="2884145"/>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2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4400" marR="0" lvl="0" indent="-28440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5C12AA8E-80F4-4825-B37A-2A4B0471EAFC}"/>
              </a:ext>
            </a:extLst>
          </p:cNvPr>
          <p:cNvSpPr/>
          <p:nvPr/>
        </p:nvSpPr>
        <p:spPr>
          <a:xfrm>
            <a:off x="4880992" y="4589743"/>
            <a:ext cx="4752008" cy="211894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522000" marR="0" lvl="0" indent="-2376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C5F5F72F-6988-4CE0-A6EA-151E39F33888}"/>
              </a:ext>
            </a:extLst>
          </p:cNvPr>
          <p:cNvSpPr/>
          <p:nvPr/>
        </p:nvSpPr>
        <p:spPr>
          <a:xfrm>
            <a:off x="4880992" y="3732167"/>
            <a:ext cx="4752008" cy="801814"/>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4400" marR="0" lvl="0" indent="-2844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を対象として、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6" name="図 25">
            <a:extLst>
              <a:ext uri="{FF2B5EF4-FFF2-40B4-BE49-F238E27FC236}">
                <a16:creationId xmlns:a16="http://schemas.microsoft.com/office/drawing/2014/main" id="{570B9EE1-D640-4138-A5C4-8B73FAC1B28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41432" y="1707358"/>
            <a:ext cx="872409" cy="782987"/>
          </a:xfrm>
          <a:prstGeom prst="rect">
            <a:avLst/>
          </a:prstGeom>
        </p:spPr>
      </p:pic>
      <p:pic>
        <p:nvPicPr>
          <p:cNvPr id="27" name="図 26">
            <a:extLst>
              <a:ext uri="{FF2B5EF4-FFF2-40B4-BE49-F238E27FC236}">
                <a16:creationId xmlns:a16="http://schemas.microsoft.com/office/drawing/2014/main" id="{11BE9E4C-4620-49C8-B5EC-5134F21AC4C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5169" y="2243866"/>
            <a:ext cx="792088" cy="586145"/>
          </a:xfrm>
          <a:prstGeom prst="rect">
            <a:avLst/>
          </a:prstGeom>
        </p:spPr>
      </p:pic>
      <p:sp>
        <p:nvSpPr>
          <p:cNvPr id="28" name="雲形吹き出し 14">
            <a:extLst>
              <a:ext uri="{FF2B5EF4-FFF2-40B4-BE49-F238E27FC236}">
                <a16:creationId xmlns:a16="http://schemas.microsoft.com/office/drawing/2014/main" id="{345B50C3-2B90-4FB8-A9E4-F975A7898991}"/>
              </a:ext>
            </a:extLst>
          </p:cNvPr>
          <p:cNvSpPr/>
          <p:nvPr/>
        </p:nvSpPr>
        <p:spPr>
          <a:xfrm rot="2129782">
            <a:off x="8529383" y="5776020"/>
            <a:ext cx="1080120" cy="705092"/>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9" name="図 28">
            <a:extLst>
              <a:ext uri="{FF2B5EF4-FFF2-40B4-BE49-F238E27FC236}">
                <a16:creationId xmlns:a16="http://schemas.microsoft.com/office/drawing/2014/main" id="{30D8A07E-EB00-4A2F-879C-A396E76ECF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08319" y="6091093"/>
            <a:ext cx="355003" cy="355003"/>
          </a:xfrm>
          <a:prstGeom prst="rect">
            <a:avLst/>
          </a:prstGeom>
        </p:spPr>
      </p:pic>
      <p:pic>
        <p:nvPicPr>
          <p:cNvPr id="30" name="図 29">
            <a:extLst>
              <a:ext uri="{FF2B5EF4-FFF2-40B4-BE49-F238E27FC236}">
                <a16:creationId xmlns:a16="http://schemas.microsoft.com/office/drawing/2014/main" id="{FB1DED71-AE25-4E3D-B6D5-D5A9312DCEF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4405" y="5789271"/>
            <a:ext cx="501036" cy="440912"/>
          </a:xfrm>
          <a:prstGeom prst="rect">
            <a:avLst/>
          </a:prstGeom>
        </p:spPr>
      </p:pic>
      <p:pic>
        <p:nvPicPr>
          <p:cNvPr id="31" name="Picture 4" descr="C:\Users\kc\AppData\Local\Microsoft\Windows\Temporary Internet Files\Content.IE5\BIL8PTIM\MC900446010[1].wmf">
            <a:extLst>
              <a:ext uri="{FF2B5EF4-FFF2-40B4-BE49-F238E27FC236}">
                <a16:creationId xmlns:a16="http://schemas.microsoft.com/office/drawing/2014/main" id="{0B24E6C9-05B2-476A-BBF2-EF8D36F50E71}"/>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34926" y="6119923"/>
            <a:ext cx="681166" cy="576421"/>
          </a:xfrm>
          <a:prstGeom prst="rect">
            <a:avLst/>
          </a:prstGeom>
          <a:noFill/>
          <a:extLst>
            <a:ext uri="{909E8E84-426E-40DD-AFC4-6F175D3DCCD1}">
              <a14:hiddenFill xmlns:a14="http://schemas.microsoft.com/office/drawing/2010/main">
                <a:solidFill>
                  <a:srgbClr val="FFFFFF"/>
                </a:solidFill>
              </a14:hiddenFill>
            </a:ext>
          </a:extLst>
        </p:spPr>
      </p:pic>
      <p:sp>
        <p:nvSpPr>
          <p:cNvPr id="32" name="テキスト ボックス 31">
            <a:extLst>
              <a:ext uri="{FF2B5EF4-FFF2-40B4-BE49-F238E27FC236}">
                <a16:creationId xmlns:a16="http://schemas.microsoft.com/office/drawing/2014/main" id="{CF1CB766-702C-462F-AF8B-382FE794B754}"/>
              </a:ext>
            </a:extLst>
          </p:cNvPr>
          <p:cNvSpPr txBox="1"/>
          <p:nvPr/>
        </p:nvSpPr>
        <p:spPr>
          <a:xfrm>
            <a:off x="3143576" y="2417467"/>
            <a:ext cx="3170287" cy="400110"/>
          </a:xfrm>
          <a:prstGeom prst="rect">
            <a:avLst/>
          </a:prstGeom>
          <a:noFill/>
          <a:ln w="6350">
            <a:solidFill>
              <a:srgbClr val="0070C0"/>
            </a:solidFill>
            <a:prstDash val="dash"/>
          </a:ln>
        </p:spPr>
        <p:txBody>
          <a:bodyPr wrap="square" rtlCol="0">
            <a:spAutoFit/>
          </a:bodyPr>
          <a:lstStyle/>
          <a:p>
            <a:pPr marL="208800" marR="0" lvl="0" indent="-208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消費税財源を活用した救急病院における勤務医の働き方改革への特例的な対応として新設したもの。</a:t>
            </a:r>
          </a:p>
        </p:txBody>
      </p:sp>
      <p:sp>
        <p:nvSpPr>
          <p:cNvPr id="33" name="スライド番号プレースホルダー 2">
            <a:extLst>
              <a:ext uri="{FF2B5EF4-FFF2-40B4-BE49-F238E27FC236}">
                <a16:creationId xmlns:a16="http://schemas.microsoft.com/office/drawing/2014/main" id="{962F1426-73DE-4D2C-B6B5-B7A0FCE69614}"/>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4448944" y="1656288"/>
            <a:ext cx="256705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 ， 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 ，施告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772</a:t>
            </a:r>
          </a:p>
        </p:txBody>
      </p:sp>
    </p:spTree>
    <p:extLst>
      <p:ext uri="{BB962C8B-B14F-4D97-AF65-F5344CB8AC3E}">
        <p14:creationId xmlns:p14="http://schemas.microsoft.com/office/powerpoint/2010/main" val="60888817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楕円 16"/>
          <p:cNvSpPr/>
          <p:nvPr/>
        </p:nvSpPr>
        <p:spPr>
          <a:xfrm>
            <a:off x="1364224" y="4688416"/>
            <a:ext cx="2362939" cy="949321"/>
          </a:xfrm>
          <a:prstGeom prst="ellips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94414" y="1234617"/>
            <a:ext cx="9439106" cy="511901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総合入院体制加算の届出について、</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医療機関間で医療機能の再編又は統合</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を行うことについて</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地域医療構想調整会議で合意</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を得た場合に限り、小児科、産科又は産婦人科の標榜及び当該診療科に係る入院医療の提供を行っていなくても、施設基準を満たしているものとする。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6052" y="1037470"/>
            <a:ext cx="2825766" cy="39429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届出要件の見直し</a:t>
            </a:r>
          </a:p>
        </p:txBody>
      </p:sp>
      <p:sp>
        <p:nvSpPr>
          <p:cNvPr id="8" name="正方形/長方形 7"/>
          <p:cNvSpPr/>
          <p:nvPr/>
        </p:nvSpPr>
        <p:spPr>
          <a:xfrm>
            <a:off x="787445" y="2498436"/>
            <a:ext cx="372395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 name="正方形/長方形 8"/>
          <p:cNvSpPr/>
          <p:nvPr/>
        </p:nvSpPr>
        <p:spPr>
          <a:xfrm>
            <a:off x="787445" y="2833798"/>
            <a:ext cx="3723953" cy="11312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内科、精神科、小児科、外科、整形外科、脳神経外科及び産科又は産婦人科を標榜し、当該診療科に係る入院医療を提供している保険医療機関であること。</a:t>
            </a:r>
            <a:endPar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5319878" y="2498436"/>
            <a:ext cx="40976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1" name="正方形/長方形 10"/>
          <p:cNvSpPr/>
          <p:nvPr/>
        </p:nvSpPr>
        <p:spPr>
          <a:xfrm>
            <a:off x="5319880" y="2833799"/>
            <a:ext cx="4097616" cy="199104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総合入院体制加算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内科、精神科、小児科、外科、整形外科、脳神経外科及び産科又は産婦人科を標榜し、当該診療科に係る入院医療を提供している保険医療機関であること。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ct val="100000"/>
              </a:lnSpc>
              <a:spcBef>
                <a:spcPts val="0"/>
              </a:spcBef>
              <a:spcAft>
                <a:spcPts val="0"/>
              </a:spcAft>
              <a:buClrTx/>
              <a:buSzTx/>
              <a:buFontTx/>
              <a:buNone/>
              <a:tabLst/>
              <a:defRPr/>
            </a:pPr>
            <a:r>
              <a:rPr lang="ja-JP" altLang="en-US" sz="1108"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ただし、地域において質の高い医療の提供体制を確保する観点から、医療機関間で医療機能の再編又は統合を行うことについて地域医療構想調整会議で合意を得た場合に限り、小児科、産科又は産婦人科の標榜及び当該診療科に係る入院医療の提供を行っていなくても、施設基準を満たしているものとする。</a:t>
            </a:r>
          </a:p>
        </p:txBody>
      </p:sp>
      <p:sp>
        <p:nvSpPr>
          <p:cNvPr id="12" name="右矢印 11"/>
          <p:cNvSpPr/>
          <p:nvPr/>
        </p:nvSpPr>
        <p:spPr>
          <a:xfrm>
            <a:off x="4695792" y="2775814"/>
            <a:ext cx="361012" cy="103026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5319878" y="5048530"/>
            <a:ext cx="4097614" cy="1138225"/>
          </a:xfrm>
          <a:prstGeom prst="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地域医療構想調整会議で合意を得て、小児科、産科又は産婦人科の標榜及び当該診療科に係る入院医療の提供を行わない場合は、当該加算の届出に当たり、</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合意を得た会議の概要を書面にまとめたものを提出</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すること。なお、当該書面は届出を行う保険医療機関が作成したものでも差し支えない。</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5319879" y="4824849"/>
            <a:ext cx="1141659" cy="2628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［届出について］</a:t>
            </a:r>
          </a:p>
        </p:txBody>
      </p:sp>
      <p:pic>
        <p:nvPicPr>
          <p:cNvPr id="15" name="Picture 2" descr="大病院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78935" y="4038365"/>
            <a:ext cx="1047011" cy="829233"/>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9325" y="4688416"/>
            <a:ext cx="549792" cy="650641"/>
          </a:xfrm>
          <a:prstGeom prst="rect">
            <a:avLst/>
          </a:prstGeom>
          <a:noFill/>
          <a:extLst>
            <a:ext uri="{909E8E84-426E-40DD-AFC4-6F175D3DCCD1}">
              <a14:hiddenFill xmlns:a14="http://schemas.microsoft.com/office/drawing/2010/main">
                <a:solidFill>
                  <a:srgbClr val="FFFFFF"/>
                </a:solidFill>
              </a14:hiddenFill>
            </a:ext>
          </a:extLst>
        </p:spPr>
      </p:pic>
      <p:sp>
        <p:nvSpPr>
          <p:cNvPr id="18" name="楕円 17"/>
          <p:cNvSpPr/>
          <p:nvPr/>
        </p:nvSpPr>
        <p:spPr>
          <a:xfrm>
            <a:off x="2070613" y="4921003"/>
            <a:ext cx="950159" cy="439080"/>
          </a:xfrm>
          <a:prstGeom prst="ellipse">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a:t>
            </a:r>
          </a:p>
        </p:txBody>
      </p:sp>
      <p:pic>
        <p:nvPicPr>
          <p:cNvPr id="20" name="Picture 2" descr="病院・医院の建物イラスト（医療）"/>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5769" y="5029850"/>
            <a:ext cx="549792" cy="650641"/>
          </a:xfrm>
          <a:prstGeom prst="rect">
            <a:avLst/>
          </a:prstGeom>
          <a:noFill/>
          <a:extLst>
            <a:ext uri="{909E8E84-426E-40DD-AFC4-6F175D3DCCD1}">
              <a14:hiddenFill xmlns:a14="http://schemas.microsoft.com/office/drawing/2010/main">
                <a:solidFill>
                  <a:srgbClr val="FFFFFF"/>
                </a:solidFill>
              </a14:hiddenFill>
            </a:ext>
          </a:extLst>
        </p:spPr>
      </p:pic>
      <p:sp>
        <p:nvSpPr>
          <p:cNvPr id="21" name="テキスト ボックス 20"/>
          <p:cNvSpPr txBox="1"/>
          <p:nvPr/>
        </p:nvSpPr>
        <p:spPr>
          <a:xfrm>
            <a:off x="1646430" y="5718779"/>
            <a:ext cx="1904689" cy="43332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医療機関間で役割分担し、</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医療機能の再編・統合を行う</a:t>
            </a:r>
          </a:p>
        </p:txBody>
      </p:sp>
      <p:sp>
        <p:nvSpPr>
          <p:cNvPr id="22" name="Rectangle 2">
            <a:extLst>
              <a:ext uri="{FF2B5EF4-FFF2-40B4-BE49-F238E27FC236}">
                <a16:creationId xmlns:a16="http://schemas.microsoft.com/office/drawing/2014/main" id="{D3A16551-9E6D-48E2-A97A-B28CF2E02F53}"/>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9" name="スライド番号プレースホルダー 2">
            <a:extLst>
              <a:ext uri="{FF2B5EF4-FFF2-40B4-BE49-F238E27FC236}">
                <a16:creationId xmlns:a16="http://schemas.microsoft.com/office/drawing/2014/main" id="{C1552D66-FEC7-4D28-9ED8-D122824B27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68166ABD-B187-42F4-93EC-4DA7D19BE75F}"/>
              </a:ext>
            </a:extLst>
          </p:cNvPr>
          <p:cNvSpPr>
            <a:spLocks noChangeArrowheads="1"/>
          </p:cNvSpPr>
          <p:nvPr/>
        </p:nvSpPr>
        <p:spPr bwMode="auto">
          <a:xfrm>
            <a:off x="194414" y="561474"/>
            <a:ext cx="372395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（２）総合入院体制加算の見直し</a:t>
            </a:r>
          </a:p>
        </p:txBody>
      </p:sp>
      <p:sp>
        <p:nvSpPr>
          <p:cNvPr id="24" name="テキスト ボックス 23"/>
          <p:cNvSpPr txBox="1"/>
          <p:nvPr/>
        </p:nvSpPr>
        <p:spPr>
          <a:xfrm>
            <a:off x="6429377" y="906665"/>
            <a:ext cx="16199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742-743</a:t>
            </a:r>
          </a:p>
        </p:txBody>
      </p:sp>
    </p:spTree>
    <p:extLst>
      <p:ext uri="{BB962C8B-B14F-4D97-AF65-F5344CB8AC3E}">
        <p14:creationId xmlns:p14="http://schemas.microsoft.com/office/powerpoint/2010/main" val="227862270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89971" y="847530"/>
            <a:ext cx="9713374" cy="38922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データを用いた診療実績の適切な評価のため、データ提出加算の要件の</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範囲を拡大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日時点で現に回復期リハビリテーション病棟５</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６又は療養病棟に係る届出を行っている場合であって、許可病床数が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床未満の病院について、一定の経過措置を設ける。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②回復期リハビリテーション病棟５</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６又は療養病棟の病床だけで</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であって、電子カルテシステムが導入されていない等、データの提出を行うことが困難であることについて正当な理由がある場合は、データ提出加算に係る届出を行なっていない場合であっても、当分の間、当該入院料を算定できる経過措置を設け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350623" y="1231445"/>
          <a:ext cx="9192070" cy="2647629"/>
        </p:xfrm>
        <a:graphic>
          <a:graphicData uri="http://schemas.openxmlformats.org/drawingml/2006/table">
            <a:tbl>
              <a:tblPr firstRow="1" bandRow="1"/>
              <a:tblGrid>
                <a:gridCol w="1998934">
                  <a:extLst>
                    <a:ext uri="{9D8B030D-6E8A-4147-A177-3AD203B41FA5}">
                      <a16:colId xmlns:a16="http://schemas.microsoft.com/office/drawing/2014/main" val="3404287087"/>
                    </a:ext>
                  </a:extLst>
                </a:gridCol>
                <a:gridCol w="2597100">
                  <a:extLst>
                    <a:ext uri="{9D8B030D-6E8A-4147-A177-3AD203B41FA5}">
                      <a16:colId xmlns:a16="http://schemas.microsoft.com/office/drawing/2014/main" val="1281745685"/>
                    </a:ext>
                  </a:extLst>
                </a:gridCol>
                <a:gridCol w="2298018">
                  <a:extLst>
                    <a:ext uri="{9D8B030D-6E8A-4147-A177-3AD203B41FA5}">
                      <a16:colId xmlns:a16="http://schemas.microsoft.com/office/drawing/2014/main" val="3874134773"/>
                    </a:ext>
                  </a:extLst>
                </a:gridCol>
                <a:gridCol w="2298018">
                  <a:extLst>
                    <a:ext uri="{9D8B030D-6E8A-4147-A177-3AD203B41FA5}">
                      <a16:colId xmlns:a16="http://schemas.microsoft.com/office/drawing/2014/main" val="4145648839"/>
                    </a:ext>
                  </a:extLst>
                </a:gridCol>
              </a:tblGrid>
              <a:tr h="522112">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r>
                        <a:rPr kumimoji="1" lang="ja-JP" altLang="en-US" sz="1050" dirty="0">
                          <a:latin typeface="ＭＳ Ｐゴシック" panose="020B0600070205080204" pitchFamily="50" charset="-128"/>
                          <a:ea typeface="ＭＳ Ｐゴシック" panose="020B0600070205080204" pitchFamily="50" charset="-128"/>
                        </a:rPr>
                        <a:t>　　　　　　　</a:t>
                      </a:r>
                      <a:r>
                        <a:rPr kumimoji="1" lang="ja-JP" altLang="en-US" sz="1100" dirty="0">
                          <a:latin typeface="ＭＳ Ｐゴシック" panose="020B0600070205080204" pitchFamily="50" charset="-128"/>
                          <a:ea typeface="ＭＳ Ｐゴシック" panose="020B0600070205080204" pitchFamily="50" charset="-128"/>
                        </a:rPr>
                        <a:t>　</a:t>
                      </a:r>
                      <a:r>
                        <a:rPr kumimoji="1" lang="ja-JP" altLang="en-US" sz="1000" dirty="0">
                          <a:latin typeface="ＭＳ Ｐゴシック" panose="020B0600070205080204" pitchFamily="50" charset="-128"/>
                          <a:ea typeface="ＭＳ Ｐゴシック" panose="020B0600070205080204" pitchFamily="50" charset="-128"/>
                        </a:rPr>
                        <a:t>許可病床数</a:t>
                      </a:r>
                      <a:endParaRPr kumimoji="1" lang="en-US" altLang="ja-JP" sz="1050" dirty="0">
                        <a:latin typeface="ＭＳ Ｐゴシック" panose="020B0600070205080204" pitchFamily="50" charset="-128"/>
                        <a:ea typeface="ＭＳ Ｐゴシック" panose="020B0600070205080204" pitchFamily="50" charset="-128"/>
                      </a:endParaRPr>
                    </a:p>
                    <a:p>
                      <a:endParaRPr kumimoji="1" lang="en-US" altLang="ja-JP" sz="1000" dirty="0">
                        <a:latin typeface="ＭＳ Ｐゴシック" panose="020B0600070205080204" pitchFamily="50" charset="-128"/>
                        <a:ea typeface="ＭＳ Ｐゴシック" panose="020B0600070205080204" pitchFamily="50" charset="-128"/>
                      </a:endParaRPr>
                    </a:p>
                    <a:p>
                      <a:r>
                        <a:rPr kumimoji="1" lang="ja-JP" altLang="en-US" sz="1000" dirty="0">
                          <a:latin typeface="ＭＳ Ｐゴシック" panose="020B0600070205080204" pitchFamily="50" charset="-128"/>
                          <a:ea typeface="ＭＳ Ｐゴシック" panose="020B0600070205080204" pitchFamily="50" charset="-128"/>
                        </a:rPr>
                        <a:t>病棟</a:t>
                      </a: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ap="flat" cmpd="sng" algn="ctr">
                      <a:solidFill>
                        <a:sysClr val="windowText" lastClr="000000"/>
                      </a:solidFill>
                      <a:prstDash val="solid"/>
                      <a:round/>
                      <a:headEnd type="none" w="med" len="med"/>
                      <a:tailEnd type="none" w="med" len="me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200</a:t>
                      </a:r>
                      <a:r>
                        <a:rPr kumimoji="1" lang="ja-JP" altLang="en-US" sz="1400" dirty="0">
                          <a:latin typeface="ＭＳ Ｐゴシック" panose="020B0600070205080204" pitchFamily="50" charset="-128"/>
                          <a:ea typeface="ＭＳ Ｐゴシック" panose="020B0600070205080204" pitchFamily="50" charset="-128"/>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200</a:t>
                      </a:r>
                      <a:r>
                        <a:rPr kumimoji="1" lang="ja-JP" altLang="en-US" sz="1400" dirty="0">
                          <a:latin typeface="ＭＳ Ｐゴシック" panose="020B0600070205080204" pitchFamily="50" charset="-128"/>
                          <a:ea typeface="ＭＳ Ｐゴシック" panose="020B0600070205080204" pitchFamily="50" charset="-128"/>
                        </a:rPr>
                        <a:t>床未満</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en-US" altLang="ja-JP" sz="1400" dirty="0">
                          <a:latin typeface="ＭＳ Ｐゴシック" panose="020B0600070205080204" pitchFamily="50" charset="-128"/>
                          <a:ea typeface="ＭＳ Ｐゴシック" panose="020B0600070205080204" pitchFamily="50" charset="-128"/>
                        </a:rPr>
                        <a:t>50</a:t>
                      </a:r>
                      <a:r>
                        <a:rPr kumimoji="1" lang="ja-JP" altLang="en-US" sz="1400" dirty="0">
                          <a:latin typeface="ＭＳ Ｐゴシック" panose="020B0600070205080204" pitchFamily="50" charset="-128"/>
                          <a:ea typeface="ＭＳ Ｐゴシック" panose="020B0600070205080204" pitchFamily="50" charset="-128"/>
                        </a:rPr>
                        <a:t>床以上</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kumimoji="1" lang="en-US" altLang="ja-JP" sz="1400" dirty="0">
                          <a:latin typeface="ＭＳ Ｐゴシック" panose="020B0600070205080204" pitchFamily="50" charset="-128"/>
                          <a:ea typeface="ＭＳ Ｐゴシック" panose="020B0600070205080204" pitchFamily="50" charset="-128"/>
                        </a:rPr>
                        <a:t>50</a:t>
                      </a:r>
                      <a:r>
                        <a:rPr kumimoji="1" lang="ja-JP" altLang="en-US" sz="1400" dirty="0">
                          <a:latin typeface="ＭＳ Ｐゴシック" panose="020B0600070205080204" pitchFamily="50" charset="-128"/>
                          <a:ea typeface="ＭＳ Ｐゴシック" panose="020B0600070205080204" pitchFamily="50" charset="-128"/>
                        </a:rPr>
                        <a:t>床未満又は保有する</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病棟が１のみの場合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extLst>
                  <a:ext uri="{0D108BD9-81ED-4DB2-BD59-A6C34878D82A}">
                    <a16:rowId xmlns:a16="http://schemas.microsoft.com/office/drawing/2014/main" val="1539955564"/>
                  </a:ext>
                </a:extLst>
              </a:tr>
              <a:tr h="650716">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急性期一般１</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急性期一般２～７</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床以上）、</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地域包括ケア病棟</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gridSpan="3">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dirty="0"/>
                    </a:p>
                  </a:txBody>
                  <a:tcPr/>
                </a:tc>
                <a:tc hMerge="1">
                  <a:txBody>
                    <a:bodyPr/>
                    <a:lstStyle/>
                    <a:p>
                      <a:endParaRPr kumimoji="1" lang="ja-JP" altLang="en-US" dirty="0"/>
                    </a:p>
                  </a:txBody>
                  <a:tcPr/>
                </a:tc>
                <a:extLst>
                  <a:ext uri="{0D108BD9-81ED-4DB2-BD59-A6C34878D82A}">
                    <a16:rowId xmlns:a16="http://schemas.microsoft.com/office/drawing/2014/main" val="1574665545"/>
                  </a:ext>
                </a:extLst>
              </a:tr>
              <a:tr h="686860">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急性期一般２～７</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床未満）、</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p>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回復期リハビリテーション病棟１</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３</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４</a:t>
                      </a:r>
                      <a:endParaRPr kumimoji="1" lang="ja-JP" altLang="en-US" sz="1000" b="1"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endParaRPr kumimoji="1" lang="en-US" altLang="ja-JP" sz="140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dirty="0"/>
                    </a:p>
                  </a:txBody>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400" dirty="0">
                          <a:latin typeface="ＭＳ Ｐゴシック" panose="020B0600070205080204" pitchFamily="50" charset="-128"/>
                          <a:ea typeface="ＭＳ Ｐゴシック" panose="020B0600070205080204" pitchFamily="50" charset="-128"/>
                        </a:rPr>
                        <a:t>データの提出が必須</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（令和２年３月</a:t>
                      </a:r>
                      <a:r>
                        <a:rPr kumimoji="1" lang="en-US" altLang="ja-JP" sz="1400" dirty="0">
                          <a:latin typeface="ＭＳ Ｐゴシック" panose="020B0600070205080204" pitchFamily="50" charset="-128"/>
                          <a:ea typeface="ＭＳ Ｐゴシック" panose="020B0600070205080204" pitchFamily="50" charset="-128"/>
                        </a:rPr>
                        <a:t>31</a:t>
                      </a:r>
                      <a:r>
                        <a:rPr kumimoji="1" lang="ja-JP" altLang="en-US" sz="1400" dirty="0">
                          <a:latin typeface="ＭＳ Ｐゴシック" panose="020B0600070205080204" pitchFamily="50" charset="-128"/>
                          <a:ea typeface="ＭＳ Ｐゴシック" panose="020B0600070205080204" pitchFamily="50" charset="-128"/>
                        </a:rPr>
                        <a:t>日までの</a:t>
                      </a:r>
                      <a:endParaRPr kumimoji="1" lang="en-US" altLang="ja-JP" sz="1400" dirty="0">
                        <a:latin typeface="ＭＳ Ｐゴシック" panose="020B0600070205080204" pitchFamily="50" charset="-128"/>
                        <a:ea typeface="ＭＳ Ｐゴシック" panose="020B0600070205080204" pitchFamily="50" charset="-128"/>
                      </a:endParaRPr>
                    </a:p>
                    <a:p>
                      <a:pPr algn="ctr"/>
                      <a:r>
                        <a:rPr kumimoji="1" lang="ja-JP" altLang="en-US" sz="1400" dirty="0">
                          <a:latin typeface="ＭＳ Ｐゴシック" panose="020B0600070205080204" pitchFamily="50" charset="-128"/>
                          <a:ea typeface="ＭＳ Ｐゴシック" panose="020B0600070205080204" pitchFamily="50" charset="-128"/>
                        </a:rPr>
                        <a:t>経過措置終了）</a:t>
                      </a:r>
                      <a:endParaRPr kumimoji="1" lang="en-US" altLang="ja-JP" sz="140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86028450"/>
                  </a:ext>
                </a:extLst>
              </a:tr>
              <a:tr h="672291">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回復期リハビリテーション病棟５</a:t>
                      </a:r>
                      <a:r>
                        <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rPr>
                        <a:t>６</a:t>
                      </a:r>
                      <a:endParaRPr lang="en-US" altLang="ja-JP" sz="1000" b="1" dirty="0">
                        <a:solidFill>
                          <a:schemeClr val="bg1"/>
                        </a:solidFill>
                        <a:latin typeface="ＭＳ Ｐゴシック" panose="020B0600070205080204" pitchFamily="50" charset="-128"/>
                        <a:ea typeface="ＭＳ Ｐゴシック" panose="020B0600070205080204"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ja-JP" altLang="en-US" sz="1000" b="1" dirty="0">
                          <a:solidFill>
                            <a:schemeClr val="bg1"/>
                          </a:solidFill>
                          <a:latin typeface="ＭＳ Ｐゴシック" panose="020B0600070205080204" pitchFamily="50" charset="-128"/>
                          <a:ea typeface="ＭＳ Ｐゴシック" panose="020B0600070205080204" pitchFamily="50" charset="-128"/>
                        </a:rPr>
                        <a:t>療養病棟</a:t>
                      </a:r>
                      <a:endParaRPr kumimoji="1" lang="en-US" altLang="ja-JP" sz="1000" b="1" i="0" u="none" strike="noStrike" kern="1200" cap="none" spc="0" normalizeH="0" baseline="0" noProof="0" dirty="0">
                        <a:ln>
                          <a:noFill/>
                        </a:ln>
                        <a:solidFill>
                          <a:schemeClr val="bg1"/>
                        </a:solidFill>
                        <a:effectLst/>
                        <a:uLnTx/>
                        <a:uFillTx/>
                        <a:latin typeface="ＭＳ Ｐゴシック" panose="020B0600070205080204" pitchFamily="50" charset="-128"/>
                        <a:ea typeface="ＭＳ Ｐゴシック" panose="020B0600070205080204" pitchFamily="50" charset="-128"/>
                        <a:cs typeface="+mn-cs"/>
                      </a:endParaRPr>
                    </a:p>
                  </a:txBody>
                  <a:tcPr marL="84406" marR="84406" marT="42203" marB="42203">
                    <a:lnL w="12700" cap="flat" cmpd="sng" algn="ctr">
                      <a:solidFill>
                        <a:sysClr val="windowText" lastClr="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83BAD6"/>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r>
                        <a:rPr kumimoji="1" lang="ja-JP" altLang="en-US" sz="1100" b="0" baseline="0" dirty="0">
                          <a:latin typeface="ＭＳ Ｐゴシック" panose="020B0600070205080204" pitchFamily="50" charset="-128"/>
                          <a:ea typeface="ＭＳ Ｐゴシック" panose="020B0600070205080204" pitchFamily="50" charset="-128"/>
                        </a:rPr>
                        <a:t>データの提出が必須</a:t>
                      </a:r>
                      <a:endParaRPr kumimoji="1" lang="en-US" altLang="ja-JP" sz="1100" b="0" baseline="0" dirty="0">
                        <a:latin typeface="ＭＳ Ｐゴシック" panose="020B0600070205080204" pitchFamily="50" charset="-128"/>
                        <a:ea typeface="ＭＳ Ｐゴシック" panose="020B0600070205080204" pitchFamily="50" charset="-128"/>
                      </a:endParaRPr>
                    </a:p>
                    <a:p>
                      <a:pPr algn="ctr"/>
                      <a:r>
                        <a:rPr kumimoji="1" lang="ja-JP" altLang="en-US" sz="1100" b="0" baseline="0" dirty="0">
                          <a:latin typeface="ＭＳ Ｐゴシック" panose="020B0600070205080204" pitchFamily="50" charset="-128"/>
                          <a:ea typeface="ＭＳ Ｐゴシック" panose="020B0600070205080204" pitchFamily="50" charset="-128"/>
                        </a:rPr>
                        <a:t>（令和２年３月</a:t>
                      </a:r>
                      <a:r>
                        <a:rPr kumimoji="1" lang="en-US" altLang="ja-JP" sz="1100" b="0" baseline="0" dirty="0">
                          <a:latin typeface="ＭＳ Ｐゴシック" panose="020B0600070205080204" pitchFamily="50" charset="-128"/>
                          <a:ea typeface="ＭＳ Ｐゴシック" panose="020B0600070205080204" pitchFamily="50" charset="-128"/>
                        </a:rPr>
                        <a:t>31</a:t>
                      </a:r>
                      <a:r>
                        <a:rPr kumimoji="1" lang="ja-JP" altLang="en-US" sz="1100" b="0" baseline="0" dirty="0">
                          <a:latin typeface="ＭＳ Ｐゴシック" panose="020B0600070205080204" pitchFamily="50" charset="-128"/>
                          <a:ea typeface="ＭＳ Ｐゴシック" panose="020B0600070205080204" pitchFamily="50" charset="-128"/>
                        </a:rPr>
                        <a:t>日までの経過措置終了）</a:t>
                      </a:r>
                      <a:endParaRPr kumimoji="1" lang="en-US" altLang="ja-JP" sz="1100" b="0" baseline="0" dirty="0">
                        <a:latin typeface="ＭＳ Ｐゴシック" panose="020B0600070205080204" pitchFamily="50" charset="-128"/>
                        <a:ea typeface="ＭＳ Ｐゴシック" panose="020B0600070205080204" pitchFamily="50" charset="-128"/>
                      </a:endParaRPr>
                    </a:p>
                    <a:p>
                      <a:pPr algn="ctr"/>
                      <a:r>
                        <a:rPr kumimoji="1" lang="en-US" altLang="ja-JP" sz="1100" b="1" u="sng" baseline="0" dirty="0">
                          <a:latin typeface="ＭＳ Ｐゴシック" panose="020B0600070205080204" pitchFamily="50" charset="-128"/>
                          <a:ea typeface="ＭＳ Ｐゴシック" panose="020B0600070205080204" pitchFamily="50" charset="-128"/>
                        </a:rPr>
                        <a:t>※</a:t>
                      </a:r>
                      <a:r>
                        <a:rPr kumimoji="1" lang="ja-JP" altLang="en-US" sz="1100" b="1" u="sng" baseline="0" dirty="0">
                          <a:latin typeface="ＭＳ Ｐゴシック" panose="020B0600070205080204" pitchFamily="50" charset="-128"/>
                          <a:ea typeface="ＭＳ Ｐゴシック" panose="020B0600070205080204" pitchFamily="50" charset="-128"/>
                        </a:rPr>
                        <a:t>経過措置②を設定</a:t>
                      </a:r>
                      <a:endParaRPr kumimoji="1" lang="en-US" altLang="ja-JP" sz="1100" b="1" u="sng" baseline="0" dirty="0">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ＭＳ Ｐゴシック" panose="020B0600070205080204" pitchFamily="50" charset="-128"/>
                          <a:ea typeface="ＭＳ Ｐゴシック" panose="020B0600070205080204" pitchFamily="50" charset="-128"/>
                        </a:rPr>
                        <a:t>　　　　　　　　　　　　　　</a:t>
                      </a:r>
                      <a:endParaRPr kumimoji="1" lang="en-US" altLang="ja-JP" sz="1050" b="0" dirty="0">
                        <a:solidFill>
                          <a:schemeClr val="tx1"/>
                        </a:solidFill>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ＭＳ Ｐゴシック" panose="020B0600070205080204" pitchFamily="50" charset="-128"/>
                          <a:ea typeface="ＭＳ Ｐゴシック" panose="020B0600070205080204" pitchFamily="50" charset="-128"/>
                        </a:rPr>
                        <a:t>データの提出は不要　　　⇒　　　</a:t>
                      </a:r>
                      <a:r>
                        <a:rPr kumimoji="1" lang="ja-JP" altLang="en-US" sz="1050" b="1" u="sng" dirty="0">
                          <a:solidFill>
                            <a:schemeClr val="tx1"/>
                          </a:solidFill>
                          <a:latin typeface="ＭＳ Ｐゴシック" panose="020B0600070205080204" pitchFamily="50" charset="-128"/>
                          <a:ea typeface="ＭＳ Ｐゴシック" panose="020B0600070205080204" pitchFamily="50" charset="-128"/>
                        </a:rPr>
                        <a:t>データの提出が必須</a:t>
                      </a:r>
                      <a:endParaRPr kumimoji="1" lang="en-US" altLang="ja-JP" sz="1050" b="1" u="sng" dirty="0">
                        <a:solidFill>
                          <a:schemeClr val="tx1"/>
                        </a:solidFill>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u="none" dirty="0">
                          <a:solidFill>
                            <a:schemeClr val="tx1"/>
                          </a:solidFill>
                          <a:latin typeface="ＭＳ Ｐゴシック" panose="020B0600070205080204" pitchFamily="50" charset="-128"/>
                          <a:ea typeface="ＭＳ Ｐゴシック" panose="020B0600070205080204" pitchFamily="50" charset="-128"/>
                        </a:rPr>
                        <a:t>　　　　　　　　　　　　　　　　　　　　　</a:t>
                      </a:r>
                      <a:r>
                        <a:rPr kumimoji="1" lang="en-US" altLang="ja-JP" sz="1050" b="1" u="sng" dirty="0">
                          <a:solidFill>
                            <a:schemeClr val="tx1"/>
                          </a:solidFill>
                          <a:latin typeface="ＭＳ Ｐゴシック" panose="020B0600070205080204" pitchFamily="50" charset="-128"/>
                          <a:ea typeface="ＭＳ Ｐゴシック" panose="020B0600070205080204" pitchFamily="50" charset="-128"/>
                        </a:rPr>
                        <a:t>※</a:t>
                      </a:r>
                      <a:r>
                        <a:rPr kumimoji="1" lang="ja-JP" altLang="en-US" sz="1050" b="1" u="sng" dirty="0">
                          <a:solidFill>
                            <a:schemeClr val="tx1"/>
                          </a:solidFill>
                          <a:latin typeface="ＭＳ Ｐゴシック" panose="020B0600070205080204" pitchFamily="50" charset="-128"/>
                          <a:ea typeface="ＭＳ Ｐゴシック" panose="020B0600070205080204" pitchFamily="50" charset="-128"/>
                        </a:rPr>
                        <a:t>経過措置①及び②を設定</a:t>
                      </a:r>
                      <a:endParaRPr kumimoji="1" lang="en-US" altLang="ja-JP" sz="1050" b="1" u="sng"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0" baseline="3000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428597308"/>
                  </a:ext>
                </a:extLst>
              </a:tr>
            </a:tbl>
          </a:graphicData>
        </a:graphic>
      </p:graphicFrame>
      <p:sp>
        <p:nvSpPr>
          <p:cNvPr id="6" name="正方形/長方形 5"/>
          <p:cNvSpPr/>
          <p:nvPr/>
        </p:nvSpPr>
        <p:spPr>
          <a:xfrm>
            <a:off x="5555843" y="3363395"/>
            <a:ext cx="1489247" cy="417353"/>
          </a:xfrm>
          <a:prstGeom prst="rect">
            <a:avLst/>
          </a:prstGeom>
          <a:noFill/>
          <a:ln w="19050">
            <a:solidFill>
              <a:srgbClr val="334D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7327327" y="3282129"/>
            <a:ext cx="1742037" cy="498620"/>
          </a:xfrm>
          <a:prstGeom prst="rect">
            <a:avLst/>
          </a:prstGeom>
          <a:noFill/>
          <a:ln w="19050">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5866415" y="3186143"/>
            <a:ext cx="868102" cy="261610"/>
          </a:xfrm>
          <a:prstGeom prst="rect">
            <a:avLst/>
          </a:prstGeom>
          <a:solidFill>
            <a:srgbClr val="4F81BD"/>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endParaRPr kumimoji="1" lang="ja-JP" altLang="en-US" sz="9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p:cNvSpPr txBox="1"/>
          <p:nvPr/>
        </p:nvSpPr>
        <p:spPr>
          <a:xfrm>
            <a:off x="7764295" y="3186143"/>
            <a:ext cx="868102" cy="261610"/>
          </a:xfrm>
          <a:prstGeom prst="rect">
            <a:avLst/>
          </a:prstGeom>
          <a:solidFill>
            <a:srgbClr val="13C4A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テキスト ボックス 18"/>
          <p:cNvSpPr txBox="1"/>
          <p:nvPr/>
        </p:nvSpPr>
        <p:spPr>
          <a:xfrm>
            <a:off x="210180" y="5016974"/>
            <a:ext cx="5947081" cy="1446550"/>
          </a:xfrm>
          <a:prstGeom prst="rect">
            <a:avLst/>
          </a:prstGeom>
          <a:noFill/>
          <a:ln w="12700">
            <a:solidFill>
              <a:schemeClr val="tx1"/>
            </a:solidFill>
          </a:ln>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アウトカムにも着目した入院医療の評価を推進する観点とデータの利活用という観点から、提出するデータの </a:t>
            </a:r>
            <a:r>
              <a:rPr kumimoji="1" lang="ja-JP" altLang="en-US" sz="16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内容を拡充</a:t>
            </a:r>
            <a:r>
              <a:rPr kumimoji="1" lang="ja-JP" altLang="en-US" sz="16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［新たに提出する項目（例）］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要介護度や栄養摂取の状況について、療養病棟から急性期病棟に拡大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地域包括ケア病棟において、入退室時の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ADL</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スコアを提出</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1" name="図 20"/>
          <p:cNvPicPr>
            <a:picLocks noChangeAspect="1"/>
          </p:cNvPicPr>
          <p:nvPr/>
        </p:nvPicPr>
        <p:blipFill>
          <a:blip r:embed="rId2"/>
          <a:stretch>
            <a:fillRect/>
          </a:stretch>
        </p:blipFill>
        <p:spPr>
          <a:xfrm>
            <a:off x="6432910" y="5199931"/>
            <a:ext cx="2768898" cy="1541437"/>
          </a:xfrm>
          <a:prstGeom prst="rect">
            <a:avLst/>
          </a:prstGeom>
          <a:ln>
            <a:solidFill>
              <a:srgbClr val="334D8F"/>
            </a:solidFill>
          </a:ln>
        </p:spPr>
      </p:pic>
      <p:sp>
        <p:nvSpPr>
          <p:cNvPr id="22" name="テキスト ボックス 21"/>
          <p:cNvSpPr txBox="1"/>
          <p:nvPr/>
        </p:nvSpPr>
        <p:spPr>
          <a:xfrm>
            <a:off x="6249144" y="4818890"/>
            <a:ext cx="3136431"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（データの活用例）</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療養病棟における高カロリー輸液の投与状況</a:t>
            </a:r>
          </a:p>
        </p:txBody>
      </p:sp>
      <p:sp>
        <p:nvSpPr>
          <p:cNvPr id="14" name="Rectangle 2">
            <a:extLst>
              <a:ext uri="{FF2B5EF4-FFF2-40B4-BE49-F238E27FC236}">
                <a16:creationId xmlns:a16="http://schemas.microsoft.com/office/drawing/2014/main" id="{138E7CCF-3A27-4FB0-9821-C03E020240DC}"/>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Rectangle 36">
            <a:extLst>
              <a:ext uri="{FF2B5EF4-FFF2-40B4-BE49-F238E27FC236}">
                <a16:creationId xmlns:a16="http://schemas.microsoft.com/office/drawing/2014/main" id="{514BD910-F806-4641-B1F6-EF09D97272E9}"/>
              </a:ext>
            </a:extLst>
          </p:cNvPr>
          <p:cNvSpPr>
            <a:spLocks noChangeArrowheads="1"/>
          </p:cNvSpPr>
          <p:nvPr/>
        </p:nvSpPr>
        <p:spPr bwMode="auto">
          <a:xfrm>
            <a:off x="194414" y="425792"/>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（３）データ提出加算の見直し①</a:t>
            </a:r>
          </a:p>
        </p:txBody>
      </p:sp>
      <p:sp>
        <p:nvSpPr>
          <p:cNvPr id="13" name="スライド番号プレースホルダー 2">
            <a:extLst>
              <a:ext uri="{FF2B5EF4-FFF2-40B4-BE49-F238E27FC236}">
                <a16:creationId xmlns:a16="http://schemas.microsoft.com/office/drawing/2014/main" id="{31C00DA6-1372-4F53-9C4D-87830762E1E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653297593"/>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184607" y="884588"/>
            <a:ext cx="9529762" cy="571276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データの提出を求める入院料が拡大したことを踏まえ、データ提出加算の評価方法を見直すとともに、評価を充実する。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急性期一般入院料７について、急性期一般入院基本料を新規に開設する場合等に限り、１年間に限りデータ提出加算に係る届出を行っているとみなすものとする。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右矢印 14"/>
          <p:cNvSpPr/>
          <p:nvPr/>
        </p:nvSpPr>
        <p:spPr>
          <a:xfrm>
            <a:off x="4747014" y="190424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629405" y="1691223"/>
            <a:ext cx="3800476" cy="13777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データ提出加算　１</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データ提出加算　２</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入院中に１回に限り、退院時に加算する。</a:t>
            </a:r>
          </a:p>
        </p:txBody>
      </p:sp>
      <p:sp>
        <p:nvSpPr>
          <p:cNvPr id="23" name="正方形/長方形 22"/>
          <p:cNvSpPr/>
          <p:nvPr/>
        </p:nvSpPr>
        <p:spPr>
          <a:xfrm>
            <a:off x="629405" y="1443433"/>
            <a:ext cx="3800475" cy="23874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4" name="正方形/長方形 23"/>
          <p:cNvSpPr/>
          <p:nvPr/>
        </p:nvSpPr>
        <p:spPr>
          <a:xfrm>
            <a:off x="5628284" y="1431535"/>
            <a:ext cx="3800475" cy="24362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正方形/長方形 24"/>
          <p:cNvSpPr/>
          <p:nvPr/>
        </p:nvSpPr>
        <p:spPr>
          <a:xfrm>
            <a:off x="5629325" y="1691223"/>
            <a:ext cx="3800476" cy="26753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データ提出加算　１</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データ提出加算　２</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データ提出加算１及び２について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入院初日に限り加算する。</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データ提出加算　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　データ提出加算　４</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許可病床数が</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床未満の病院の場合</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220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データ提出加算３及び４について</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療養病棟入院基本料等を届け出ている病棟について入院期間が</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日を越えるごとに１回加算する。</a:t>
            </a:r>
          </a:p>
        </p:txBody>
      </p:sp>
      <p:pic>
        <p:nvPicPr>
          <p:cNvPr id="2" name="図 1"/>
          <p:cNvPicPr>
            <a:picLocks noChangeAspect="1"/>
          </p:cNvPicPr>
          <p:nvPr/>
        </p:nvPicPr>
        <p:blipFill>
          <a:blip r:embed="rId2"/>
          <a:stretch>
            <a:fillRect/>
          </a:stretch>
        </p:blipFill>
        <p:spPr>
          <a:xfrm>
            <a:off x="297045" y="3268822"/>
            <a:ext cx="971456" cy="569474"/>
          </a:xfrm>
          <a:prstGeom prst="rect">
            <a:avLst/>
          </a:prstGeom>
        </p:spPr>
      </p:pic>
      <p:sp>
        <p:nvSpPr>
          <p:cNvPr id="21" name="ホームベース 20"/>
          <p:cNvSpPr/>
          <p:nvPr/>
        </p:nvSpPr>
        <p:spPr>
          <a:xfrm>
            <a:off x="2694362" y="4751566"/>
            <a:ext cx="3194741"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3389686" y="4866498"/>
            <a:ext cx="15696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療養病棟入院基本料</a:t>
            </a:r>
          </a:p>
        </p:txBody>
      </p:sp>
      <p:sp>
        <p:nvSpPr>
          <p:cNvPr id="34" name="ホームベース 33"/>
          <p:cNvSpPr/>
          <p:nvPr/>
        </p:nvSpPr>
        <p:spPr>
          <a:xfrm>
            <a:off x="1397995" y="4751566"/>
            <a:ext cx="1264589"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1443454" y="4774166"/>
            <a:ext cx="10054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急性期一般入院基本料</a:t>
            </a:r>
          </a:p>
        </p:txBody>
      </p:sp>
      <p:sp>
        <p:nvSpPr>
          <p:cNvPr id="36" name="テキスト ボックス 35"/>
          <p:cNvSpPr txBox="1"/>
          <p:nvPr/>
        </p:nvSpPr>
        <p:spPr>
          <a:xfrm>
            <a:off x="264287" y="5606770"/>
            <a:ext cx="2233304" cy="276999"/>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データ提出加算１又は２を加算</a:t>
            </a:r>
          </a:p>
        </p:txBody>
      </p:sp>
      <p:sp>
        <p:nvSpPr>
          <p:cNvPr id="37" name="上矢印 36"/>
          <p:cNvSpPr/>
          <p:nvPr/>
        </p:nvSpPr>
        <p:spPr>
          <a:xfrm>
            <a:off x="1155679" y="5259509"/>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9" name="図 3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2577" y="4697190"/>
            <a:ext cx="889008" cy="657865"/>
          </a:xfrm>
          <a:prstGeom prst="rect">
            <a:avLst/>
          </a:prstGeom>
        </p:spPr>
      </p:pic>
      <p:sp>
        <p:nvSpPr>
          <p:cNvPr id="41" name="上矢印 40"/>
          <p:cNvSpPr/>
          <p:nvPr/>
        </p:nvSpPr>
        <p:spPr>
          <a:xfrm>
            <a:off x="3807100" y="5258429"/>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テキスト ボックス 41"/>
          <p:cNvSpPr txBox="1"/>
          <p:nvPr/>
        </p:nvSpPr>
        <p:spPr>
          <a:xfrm>
            <a:off x="2390714" y="5244956"/>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a:t>
            </a:r>
          </a:p>
        </p:txBody>
      </p:sp>
      <p:sp>
        <p:nvSpPr>
          <p:cNvPr id="43" name="テキスト ボックス 42"/>
          <p:cNvSpPr txBox="1"/>
          <p:nvPr/>
        </p:nvSpPr>
        <p:spPr>
          <a:xfrm>
            <a:off x="3695978" y="5613332"/>
            <a:ext cx="3020379" cy="46166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転棟した日から起算して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日を越えるごとに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データ提出加算３又は４を加算</a:t>
            </a:r>
          </a:p>
        </p:txBody>
      </p:sp>
      <p:sp>
        <p:nvSpPr>
          <p:cNvPr id="44" name="上矢印 43"/>
          <p:cNvSpPr/>
          <p:nvPr/>
        </p:nvSpPr>
        <p:spPr>
          <a:xfrm>
            <a:off x="5297227" y="5268328"/>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ホームベース 44"/>
          <p:cNvSpPr/>
          <p:nvPr/>
        </p:nvSpPr>
        <p:spPr>
          <a:xfrm>
            <a:off x="1380939" y="3317872"/>
            <a:ext cx="3770888" cy="484632"/>
          </a:xfrm>
          <a:prstGeom prst="homePlate">
            <a:avLst/>
          </a:prstGeom>
          <a:solidFill>
            <a:schemeClr val="bg1"/>
          </a:solid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テキスト ボックス 45"/>
          <p:cNvSpPr txBox="1"/>
          <p:nvPr/>
        </p:nvSpPr>
        <p:spPr>
          <a:xfrm>
            <a:off x="1171585" y="3057524"/>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47" name="テキスト ボックス 46"/>
          <p:cNvSpPr txBox="1"/>
          <p:nvPr/>
        </p:nvSpPr>
        <p:spPr>
          <a:xfrm>
            <a:off x="598672" y="4141585"/>
            <a:ext cx="2233304" cy="276999"/>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データ提出加算１又は２を加算</a:t>
            </a:r>
          </a:p>
        </p:txBody>
      </p:sp>
      <p:sp>
        <p:nvSpPr>
          <p:cNvPr id="48" name="上矢印 47"/>
          <p:cNvSpPr/>
          <p:nvPr/>
        </p:nvSpPr>
        <p:spPr>
          <a:xfrm>
            <a:off x="1171585" y="3824961"/>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テキスト ボックス 48"/>
          <p:cNvSpPr txBox="1"/>
          <p:nvPr/>
        </p:nvSpPr>
        <p:spPr>
          <a:xfrm>
            <a:off x="2077245" y="3434969"/>
            <a:ext cx="156966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療養病棟入院基本料</a:t>
            </a:r>
          </a:p>
        </p:txBody>
      </p:sp>
      <p:sp>
        <p:nvSpPr>
          <p:cNvPr id="50" name="上矢印 49"/>
          <p:cNvSpPr/>
          <p:nvPr/>
        </p:nvSpPr>
        <p:spPr>
          <a:xfrm>
            <a:off x="3162273" y="3838296"/>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上矢印 50"/>
          <p:cNvSpPr/>
          <p:nvPr/>
        </p:nvSpPr>
        <p:spPr>
          <a:xfrm>
            <a:off x="4608088" y="3838296"/>
            <a:ext cx="484632" cy="280832"/>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テキスト ボックス 51"/>
          <p:cNvSpPr txBox="1"/>
          <p:nvPr/>
        </p:nvSpPr>
        <p:spPr>
          <a:xfrm>
            <a:off x="2926275" y="4149473"/>
            <a:ext cx="2619628" cy="46166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入院した日から起算して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日を越える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ごとにデータ提出加算３又は４を加算</a:t>
            </a:r>
          </a:p>
        </p:txBody>
      </p:sp>
      <p:sp>
        <p:nvSpPr>
          <p:cNvPr id="30" name="Rectangle 2">
            <a:extLst>
              <a:ext uri="{FF2B5EF4-FFF2-40B4-BE49-F238E27FC236}">
                <a16:creationId xmlns:a16="http://schemas.microsoft.com/office/drawing/2014/main" id="{3565E128-E21C-4B95-B085-1F3E9466B851}"/>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1" name="Rectangle 36">
            <a:extLst>
              <a:ext uri="{FF2B5EF4-FFF2-40B4-BE49-F238E27FC236}">
                <a16:creationId xmlns:a16="http://schemas.microsoft.com/office/drawing/2014/main" id="{1A9C523E-2517-4EAA-B5E3-8945C3EDE230}"/>
              </a:ext>
            </a:extLst>
          </p:cNvPr>
          <p:cNvSpPr>
            <a:spLocks noChangeArrowheads="1"/>
          </p:cNvSpPr>
          <p:nvPr/>
        </p:nvSpPr>
        <p:spPr bwMode="auto">
          <a:xfrm>
            <a:off x="194414" y="425792"/>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（３）データ提出加算の見直し②</a:t>
            </a:r>
          </a:p>
        </p:txBody>
      </p:sp>
      <p:sp>
        <p:nvSpPr>
          <p:cNvPr id="32" name="スライド番号プレースホルダー 2">
            <a:extLst>
              <a:ext uri="{FF2B5EF4-FFF2-40B4-BE49-F238E27FC236}">
                <a16:creationId xmlns:a16="http://schemas.microsoft.com/office/drawing/2014/main" id="{A3C70D60-F938-4A21-8258-33AC3E691B1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3" name="テキスト ボックス 32"/>
          <p:cNvSpPr txBox="1"/>
          <p:nvPr/>
        </p:nvSpPr>
        <p:spPr>
          <a:xfrm>
            <a:off x="8762709" y="1524639"/>
            <a:ext cx="6437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a:t>
            </a:r>
          </a:p>
        </p:txBody>
      </p:sp>
    </p:spTree>
    <p:extLst>
      <p:ext uri="{BB962C8B-B14F-4D97-AF65-F5344CB8AC3E}">
        <p14:creationId xmlns:p14="http://schemas.microsoft.com/office/powerpoint/2010/main" val="139173287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94414" y="980728"/>
            <a:ext cx="9529762" cy="39604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算定状況や未コード化傷病名の割合の現状を踏まえ、評価を見直すと共に、未コード化傷病名の割合の基準を満たす許可病床数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床未満の医療機関（入院及び外来データを提出する場合に限る）において算定可能とする。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右矢印 14"/>
          <p:cNvSpPr/>
          <p:nvPr/>
        </p:nvSpPr>
        <p:spPr>
          <a:xfrm>
            <a:off x="4739235" y="3180329"/>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617367" y="2244867"/>
            <a:ext cx="3800475" cy="348606"/>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　行</a:t>
            </a:r>
          </a:p>
        </p:txBody>
      </p:sp>
      <p:sp>
        <p:nvSpPr>
          <p:cNvPr id="17" name="正方形/長方形 16"/>
          <p:cNvSpPr/>
          <p:nvPr/>
        </p:nvSpPr>
        <p:spPr>
          <a:xfrm>
            <a:off x="617367" y="2593473"/>
            <a:ext cx="3800476" cy="201622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提出データ評価加算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データ提出加算２を算定する医療機関であること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未コード化傷病名の割合が、様式１及び外来ＥＦファイル及び診療報酬明細書で全て１割未満であること</a:t>
            </a:r>
          </a:p>
        </p:txBody>
      </p:sp>
      <p:sp>
        <p:nvSpPr>
          <p:cNvPr id="18" name="正方形/長方形 17"/>
          <p:cNvSpPr/>
          <p:nvPr/>
        </p:nvSpPr>
        <p:spPr>
          <a:xfrm>
            <a:off x="5457058" y="2244867"/>
            <a:ext cx="4059459" cy="348606"/>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457056" y="2583511"/>
            <a:ext cx="4059461" cy="201622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提出データ評価加算</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データ提出加算</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２のロ又は４のロ</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を算定する病院であること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17145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未コード化傷病名の割合が様式１及び外来ＥＦファイルにおいて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２％未満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、かつ診療報酬明細書において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Rectangle 2">
            <a:extLst>
              <a:ext uri="{FF2B5EF4-FFF2-40B4-BE49-F238E27FC236}">
                <a16:creationId xmlns:a16="http://schemas.microsoft.com/office/drawing/2014/main" id="{E9C346BF-EF69-48B8-89E5-429F0C6B7CF2}"/>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8" name="Rectangle 36">
            <a:extLst>
              <a:ext uri="{FF2B5EF4-FFF2-40B4-BE49-F238E27FC236}">
                <a16:creationId xmlns:a16="http://schemas.microsoft.com/office/drawing/2014/main" id="{BAE91C5A-C02A-436A-A9D4-B17B1AF96BC1}"/>
              </a:ext>
            </a:extLst>
          </p:cNvPr>
          <p:cNvSpPr>
            <a:spLocks noChangeArrowheads="1"/>
          </p:cNvSpPr>
          <p:nvPr/>
        </p:nvSpPr>
        <p:spPr bwMode="auto">
          <a:xfrm>
            <a:off x="194414" y="548519"/>
            <a:ext cx="367846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（３）データ提出加算の見直し③</a:t>
            </a:r>
          </a:p>
        </p:txBody>
      </p:sp>
      <p:sp>
        <p:nvSpPr>
          <p:cNvPr id="29" name="スライド番号プレースホルダー 2">
            <a:extLst>
              <a:ext uri="{FF2B5EF4-FFF2-40B4-BE49-F238E27FC236}">
                <a16:creationId xmlns:a16="http://schemas.microsoft.com/office/drawing/2014/main" id="{C9F0A45D-71E2-47B7-AE1A-062161EE707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p:cNvSpPr txBox="1"/>
          <p:nvPr/>
        </p:nvSpPr>
        <p:spPr>
          <a:xfrm>
            <a:off x="8837860" y="2288365"/>
            <a:ext cx="6437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96</a:t>
            </a:r>
          </a:p>
        </p:txBody>
      </p:sp>
    </p:spTree>
    <p:extLst>
      <p:ext uri="{BB962C8B-B14F-4D97-AF65-F5344CB8AC3E}">
        <p14:creationId xmlns:p14="http://schemas.microsoft.com/office/powerpoint/2010/main" val="2522787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EE8733F-EEB3-42B1-BDF7-FDCC90D38C4D}"/>
              </a:ext>
            </a:extLst>
          </p:cNvPr>
          <p:cNvSpPr txBox="1"/>
          <p:nvPr/>
        </p:nvSpPr>
        <p:spPr>
          <a:xfrm>
            <a:off x="596516" y="188640"/>
            <a:ext cx="8820980" cy="34778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財政制度等審議会が「令和時代の財政の在り方に関する建議」をとりまとめ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下記が閣議決定</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「経済財政運営と改革の基本方針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「成長戦略」</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628650" marR="0" lvl="0" indent="-4476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（成長戦略実行計画、成長戦略フォローアップ、令和元年度革新的事業活動に関する実行計画 ）</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「規制改革実施計画」</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447675" marR="0" lvl="0" indent="-2667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「まち・ひと・しごと創生基本方針</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スライド番号プレースホルダー 2">
            <a:extLst>
              <a:ext uri="{FF2B5EF4-FFF2-40B4-BE49-F238E27FC236}">
                <a16:creationId xmlns:a16="http://schemas.microsoft.com/office/drawing/2014/main" id="{0C387F78-F792-457B-B453-404BDC2070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27671819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452786"/>
            <a:ext cx="9689654" cy="4828374"/>
          </a:xfrm>
          <a:prstGeom prst="rect">
            <a:avLst/>
          </a:prstGeom>
          <a:noFill/>
          <a:ln w="9525">
            <a:solidFill>
              <a:schemeClr val="tx1"/>
            </a:solidFill>
            <a:miter lim="800000"/>
            <a:headEnd/>
            <a:tailEnd/>
          </a:ln>
        </p:spPr>
        <p:txBody>
          <a:bodyPr/>
          <a:lstStyle/>
          <a:p>
            <a:pPr marL="361950" marR="0" lvl="0" indent="-180975" algn="l" defTabSz="914400" rtl="0" eaLnBrk="1" fontAlgn="auto" latinLnBrk="0" hangingPunct="1">
              <a:lnSpc>
                <a:spcPct val="100000"/>
              </a:lnSpc>
              <a:spcBef>
                <a:spcPts val="12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　一般病棟入院基本料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一般病棟入院基本料（７対１、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13</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対１）について再編・統合し、新たに、急性期一般入院基本料、地域一般入院基本料とする。また、急性期一般入院基本料の段階的な評価については、</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現行の７対１一般病棟と </a:t>
            </a:r>
            <a:r>
              <a:rPr kumimoji="1" lang="en-US" altLang="ja-JP"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10</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対１一般病棟との中間の評価を設定</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地域包括ケア病棟入院料</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基本的な評価部分と</a:t>
            </a:r>
            <a:r>
              <a:rPr kumimoji="1" lang="ja-JP" altLang="ja-JP"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在宅医療の提供等の診療実績に係る</a:t>
            </a:r>
            <a:r>
              <a:rPr kumimoji="1" lang="ja-JP" altLang="en-US"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実績</a:t>
            </a:r>
            <a:r>
              <a:rPr kumimoji="1" lang="ja-JP" altLang="ja-JP" sz="14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部分</a:t>
            </a:r>
            <a:r>
              <a:rPr kumimoji="1"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とを組み合わせた体系に見直すとともに、在宅医療や介護サービスの提供等の地域で求められる多様な役割・機能を果たしている医療機関を評価する</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③　回復期リハビリテーション病棟入院料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回復期リハビリテーション病棟入院料の</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評価体系にリハビリテーションの実績指数</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（回復期リハビリテーション病棟における１日あたりのＦＩＭ得点の改善度を、患者の入棟時の状態を踏まえて指数化したもの）</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を組み込む</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15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④　療養病棟入院基本料</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対１看護職員配置を要件とした療養病棟入院料に一本化することとし、</a:t>
            </a:r>
            <a:r>
              <a:rPr kumimoji="1" lang="ja-JP" altLang="en-US" sz="14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医療区分２・３の該当患者割合に応じた２段階の評価</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に見直す。</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現行の療養病棟入院基本料２（</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25</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１看護職員配置）については、医療療養病床に係る医療法上の人員配置標準の経過措置の見直し方針を踏まえ、療養病棟入院料の経過措置と位置付け、最終的な経過措置の終了時期は次回改定時に改めて検討することとし、経過措置期間をまずは２年間と設定する。</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1" name="Rectangle 2"/>
          <p:cNvSpPr txBox="1">
            <a:spLocks noChangeArrowheads="1"/>
          </p:cNvSpPr>
          <p:nvPr/>
        </p:nvSpPr>
        <p:spPr>
          <a:xfrm>
            <a:off x="175100" y="430503"/>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06029" rtl="0" eaLnBrk="1" fontAlgn="auto" latinLnBrk="0" hangingPunct="1">
              <a:lnSpc>
                <a:spcPct val="90000"/>
              </a:lnSpc>
              <a:spcBef>
                <a:spcPct val="0"/>
              </a:spcBef>
              <a:spcAft>
                <a:spcPts val="0"/>
              </a:spcAft>
              <a:buClrTx/>
              <a:buSzTx/>
              <a:buFontTx/>
              <a:buNone/>
              <a:tabLst/>
              <a:defRPr/>
            </a:pPr>
            <a:r>
              <a:rPr kumimoji="0" lang="ja-JP" altLang="en-US" sz="2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一般病棟入院基本料等の評価体系の見直し（前回改定）</a:t>
            </a:r>
          </a:p>
        </p:txBody>
      </p:sp>
      <p:sp>
        <p:nvSpPr>
          <p:cNvPr id="3" name="正方形/長方形 2"/>
          <p:cNvSpPr/>
          <p:nvPr/>
        </p:nvSpPr>
        <p:spPr>
          <a:xfrm>
            <a:off x="117941" y="806455"/>
            <a:ext cx="9730903" cy="646331"/>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等</a:t>
            </a:r>
            <a:r>
              <a:rPr kumimoji="1"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について、</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入院医療の基本的な診療に係る評価（基本部分）と、診療実績に応じた段階的な評価（実績部分）との２つの評価を組み合わせた評価体系に再編・統合する。</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04764743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正方形/長方形 82">
            <a:extLst>
              <a:ext uri="{FF2B5EF4-FFF2-40B4-BE49-F238E27FC236}">
                <a16:creationId xmlns:a16="http://schemas.microsoft.com/office/drawing/2014/main" id="{98C715FD-D1A8-4651-B6DE-941075F83A4D}"/>
              </a:ext>
            </a:extLst>
          </p:cNvPr>
          <p:cNvSpPr/>
          <p:nvPr/>
        </p:nvSpPr>
        <p:spPr>
          <a:xfrm>
            <a:off x="1009740" y="4567162"/>
            <a:ext cx="1308011"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a:extLst>
              <a:ext uri="{FF2B5EF4-FFF2-40B4-BE49-F238E27FC236}">
                <a16:creationId xmlns:a16="http://schemas.microsoft.com/office/drawing/2014/main" id="{ED719932-1082-4CEF-88E6-8BE4C4E7C18B}"/>
              </a:ext>
            </a:extLst>
          </p:cNvPr>
          <p:cNvSpPr/>
          <p:nvPr/>
        </p:nvSpPr>
        <p:spPr>
          <a:xfrm>
            <a:off x="6340367" y="3214962"/>
            <a:ext cx="2055563" cy="26072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a:extLst>
              <a:ext uri="{FF2B5EF4-FFF2-40B4-BE49-F238E27FC236}">
                <a16:creationId xmlns:a16="http://schemas.microsoft.com/office/drawing/2014/main" id="{AD237DF3-5A66-4513-AAFA-BC62576A97C6}"/>
              </a:ext>
            </a:extLst>
          </p:cNvPr>
          <p:cNvSpPr/>
          <p:nvPr/>
        </p:nvSpPr>
        <p:spPr>
          <a:xfrm>
            <a:off x="4315570" y="3853653"/>
            <a:ext cx="1080247" cy="196859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98C715FD-D1A8-4651-B6DE-941075F83A4D}"/>
              </a:ext>
            </a:extLst>
          </p:cNvPr>
          <p:cNvSpPr/>
          <p:nvPr/>
        </p:nvSpPr>
        <p:spPr>
          <a:xfrm>
            <a:off x="568933" y="4556154"/>
            <a:ext cx="361149" cy="12406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157EF32E-96BE-470B-8B63-8101817D191A}"/>
              </a:ext>
            </a:extLst>
          </p:cNvPr>
          <p:cNvSpPr txBox="1"/>
          <p:nvPr/>
        </p:nvSpPr>
        <p:spPr>
          <a:xfrm>
            <a:off x="6724467" y="3517991"/>
            <a:ext cx="1762030" cy="4616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矢印コネクタ 18"/>
          <p:cNvCxnSpPr>
            <a:cxnSpLocks/>
          </p:cNvCxnSpPr>
          <p:nvPr/>
        </p:nvCxnSpPr>
        <p:spPr>
          <a:xfrm>
            <a:off x="2432720" y="4015222"/>
            <a:ext cx="0" cy="360000"/>
          </a:xfrm>
          <a:prstGeom prst="straightConnector1">
            <a:avLst/>
          </a:prstGeom>
          <a:ln>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5457056" y="3276504"/>
            <a:ext cx="0" cy="576000"/>
          </a:xfrm>
          <a:prstGeom prst="straightConnector1">
            <a:avLst/>
          </a:prstGeom>
          <a:ln>
            <a:solidFill>
              <a:srgbClr val="00B05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8486498" y="2089628"/>
            <a:ext cx="0" cy="1110215"/>
          </a:xfrm>
          <a:prstGeom prst="straightConnector1">
            <a:avLst/>
          </a:prstGeom>
          <a:ln>
            <a:solidFill>
              <a:srgbClr val="C00000"/>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7162054" y="3229946"/>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16" name="テキスト ボックス 115">
            <a:extLst>
              <a:ext uri="{FF2B5EF4-FFF2-40B4-BE49-F238E27FC236}">
                <a16:creationId xmlns:a16="http://schemas.microsoft.com/office/drawing/2014/main" id="{27E3961A-EB37-4D75-9728-BBE279415AA6}"/>
              </a:ext>
            </a:extLst>
          </p:cNvPr>
          <p:cNvSpPr txBox="1"/>
          <p:nvPr/>
        </p:nvSpPr>
        <p:spPr>
          <a:xfrm>
            <a:off x="6337604" y="5427388"/>
            <a:ext cx="2058756"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C0000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急性期医療</a:t>
            </a:r>
          </a:p>
        </p:txBody>
      </p:sp>
      <p:sp>
        <p:nvSpPr>
          <p:cNvPr id="2" name="テキスト ボックス 1"/>
          <p:cNvSpPr txBox="1"/>
          <p:nvPr/>
        </p:nvSpPr>
        <p:spPr>
          <a:xfrm>
            <a:off x="6253603" y="5932947"/>
            <a:ext cx="229979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一般病棟入院基本料（７対１、１０対１）を再編・統合</a:t>
            </a:r>
          </a:p>
        </p:txBody>
      </p:sp>
      <p:sp>
        <p:nvSpPr>
          <p:cNvPr id="55" name="テキスト ボックス 54"/>
          <p:cNvSpPr txBox="1"/>
          <p:nvPr/>
        </p:nvSpPr>
        <p:spPr>
          <a:xfrm>
            <a:off x="3181724" y="5933310"/>
            <a:ext cx="25633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一般病棟入院基本料（１３対１、１５対１）等を再編・統合</a:t>
            </a:r>
          </a:p>
        </p:txBody>
      </p:sp>
      <p:sp>
        <p:nvSpPr>
          <p:cNvPr id="59" name="テキスト ボックス 58"/>
          <p:cNvSpPr txBox="1"/>
          <p:nvPr/>
        </p:nvSpPr>
        <p:spPr>
          <a:xfrm>
            <a:off x="150855" y="5934688"/>
            <a:ext cx="256989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療養病棟入院基本料（２０対１、２５対１）を再編・統合</a:t>
            </a:r>
          </a:p>
        </p:txBody>
      </p:sp>
      <p:sp>
        <p:nvSpPr>
          <p:cNvPr id="7" name="テキスト ボックス 6"/>
          <p:cNvSpPr txBox="1"/>
          <p:nvPr/>
        </p:nvSpPr>
        <p:spPr>
          <a:xfrm>
            <a:off x="1771378" y="1692265"/>
            <a:ext cx="1876151"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回復期リハビリテーション病棟入院料（特定入院料、包括評価）</a:t>
            </a:r>
            <a:endParaRPr kumimoji="1" lang="en-US" altLang="ja-JP"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4" name="直線コネクタ 13"/>
          <p:cNvCxnSpPr/>
          <p:nvPr/>
        </p:nvCxnSpPr>
        <p:spPr>
          <a:xfrm>
            <a:off x="201415" y="5914420"/>
            <a:ext cx="8496001"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182039" y="6369280"/>
            <a:ext cx="8513765"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76941" y="6381726"/>
            <a:ext cx="8968307" cy="461665"/>
          </a:xfrm>
          <a:prstGeom prst="rect">
            <a:avLst/>
          </a:prstGeom>
          <a:noFill/>
        </p:spPr>
        <p:txBody>
          <a:bodyPr wrap="square" rtlCol="0">
            <a:spAutoFit/>
          </a:bodyPr>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特定機能病院、専門病院、精神病棟、結核病棟、障害者施設等、その他の特定入院料等については、特定の機能や対象患者を想定した入院料のため、上記には含めていない。</a:t>
            </a:r>
          </a:p>
        </p:txBody>
      </p:sp>
      <p:sp>
        <p:nvSpPr>
          <p:cNvPr id="45" name="正方形/長方形 44">
            <a:extLst>
              <a:ext uri="{FF2B5EF4-FFF2-40B4-BE49-F238E27FC236}">
                <a16:creationId xmlns:a16="http://schemas.microsoft.com/office/drawing/2014/main" id="{231E0F59-0DB4-43CB-8FB5-69BF21457EC8}"/>
              </a:ext>
            </a:extLst>
          </p:cNvPr>
          <p:cNvSpPr/>
          <p:nvPr/>
        </p:nvSpPr>
        <p:spPr>
          <a:xfrm>
            <a:off x="7963378" y="2089630"/>
            <a:ext cx="412783" cy="1141471"/>
          </a:xfrm>
          <a:prstGeom prst="rect">
            <a:avLst/>
          </a:prstGeom>
          <a:solidFill>
            <a:schemeClr val="accent2">
              <a:lumMod val="40000"/>
              <a:lumOff val="60000"/>
            </a:schemeClr>
          </a:solid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p>
        </p:txBody>
      </p:sp>
      <p:sp>
        <p:nvSpPr>
          <p:cNvPr id="46" name="正方形/長方形 45">
            <a:extLst>
              <a:ext uri="{FF2B5EF4-FFF2-40B4-BE49-F238E27FC236}">
                <a16:creationId xmlns:a16="http://schemas.microsoft.com/office/drawing/2014/main" id="{94D209BD-35B0-443E-945E-AE3C59AF091B}"/>
              </a:ext>
            </a:extLst>
          </p:cNvPr>
          <p:cNvSpPr/>
          <p:nvPr/>
        </p:nvSpPr>
        <p:spPr>
          <a:xfrm>
            <a:off x="7679924" y="2292711"/>
            <a:ext cx="283695" cy="96663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正方形/長方形 46">
            <a:extLst>
              <a:ext uri="{FF2B5EF4-FFF2-40B4-BE49-F238E27FC236}">
                <a16:creationId xmlns:a16="http://schemas.microsoft.com/office/drawing/2014/main" id="{7EB355BE-1148-472D-A9A6-0D79BF2268AF}"/>
              </a:ext>
            </a:extLst>
          </p:cNvPr>
          <p:cNvSpPr/>
          <p:nvPr/>
        </p:nvSpPr>
        <p:spPr>
          <a:xfrm>
            <a:off x="7413445" y="2484632"/>
            <a:ext cx="275865" cy="762547"/>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a:extLst>
              <a:ext uri="{FF2B5EF4-FFF2-40B4-BE49-F238E27FC236}">
                <a16:creationId xmlns:a16="http://schemas.microsoft.com/office/drawing/2014/main" id="{219FEDB3-5AE0-49B1-A46B-3CB6510285D4}"/>
              </a:ext>
            </a:extLst>
          </p:cNvPr>
          <p:cNvSpPr/>
          <p:nvPr/>
        </p:nvSpPr>
        <p:spPr>
          <a:xfrm>
            <a:off x="7113159" y="2627586"/>
            <a:ext cx="297643" cy="64886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05DDCBDD-F768-47D3-93EA-99AD2C8039B4}"/>
              </a:ext>
            </a:extLst>
          </p:cNvPr>
          <p:cNvSpPr/>
          <p:nvPr/>
        </p:nvSpPr>
        <p:spPr>
          <a:xfrm>
            <a:off x="4664973" y="3301956"/>
            <a:ext cx="730845" cy="550437"/>
          </a:xfrm>
          <a:prstGeom prst="rect">
            <a:avLst/>
          </a:prstGeom>
          <a:solidFill>
            <a:schemeClr val="accent6">
              <a:lumMod val="40000"/>
              <a:lumOff val="60000"/>
            </a:schemeClr>
          </a:solidFill>
          <a:ln>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正方形/長方形 61">
            <a:extLst>
              <a:ext uri="{FF2B5EF4-FFF2-40B4-BE49-F238E27FC236}">
                <a16:creationId xmlns:a16="http://schemas.microsoft.com/office/drawing/2014/main" id="{AD237DF3-5A66-4513-AAFA-BC62576A97C6}"/>
              </a:ext>
            </a:extLst>
          </p:cNvPr>
          <p:cNvSpPr/>
          <p:nvPr/>
        </p:nvSpPr>
        <p:spPr>
          <a:xfrm>
            <a:off x="3646268" y="2394152"/>
            <a:ext cx="614512" cy="3428073"/>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5" name="正方形/長方形 64">
            <a:extLst>
              <a:ext uri="{FF2B5EF4-FFF2-40B4-BE49-F238E27FC236}">
                <a16:creationId xmlns:a16="http://schemas.microsoft.com/office/drawing/2014/main" id="{AD237DF3-5A66-4513-AAFA-BC62576A97C6}"/>
              </a:ext>
            </a:extLst>
          </p:cNvPr>
          <p:cNvSpPr/>
          <p:nvPr/>
        </p:nvSpPr>
        <p:spPr>
          <a:xfrm>
            <a:off x="2809316" y="2985375"/>
            <a:ext cx="613681" cy="283684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 name="テキスト ボックス 68">
            <a:extLst>
              <a:ext uri="{FF2B5EF4-FFF2-40B4-BE49-F238E27FC236}">
                <a16:creationId xmlns:a16="http://schemas.microsoft.com/office/drawing/2014/main" id="{CCAD10A3-C9EA-4C96-B930-2B9E0D7FB43C}"/>
              </a:ext>
            </a:extLst>
          </p:cNvPr>
          <p:cNvSpPr txBox="1"/>
          <p:nvPr/>
        </p:nvSpPr>
        <p:spPr>
          <a:xfrm>
            <a:off x="4270138" y="4079065"/>
            <a:ext cx="1618966"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テキスト ボックス 69"/>
          <p:cNvSpPr txBox="1"/>
          <p:nvPr/>
        </p:nvSpPr>
        <p:spPr>
          <a:xfrm>
            <a:off x="4664968" y="3778972"/>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3" name="テキスト ボックス 72"/>
          <p:cNvSpPr txBox="1"/>
          <p:nvPr/>
        </p:nvSpPr>
        <p:spPr>
          <a:xfrm>
            <a:off x="4348943" y="1402281"/>
            <a:ext cx="19070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地域包括ケア病棟入院料（特定入院料、包括評価）</a:t>
            </a:r>
          </a:p>
        </p:txBody>
      </p:sp>
      <p:cxnSp>
        <p:nvCxnSpPr>
          <p:cNvPr id="32" name="直線コネクタ 31"/>
          <p:cNvCxnSpPr/>
          <p:nvPr/>
        </p:nvCxnSpPr>
        <p:spPr>
          <a:xfrm flipH="1">
            <a:off x="4080366" y="1533768"/>
            <a:ext cx="324000" cy="180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3013221" y="2124312"/>
            <a:ext cx="139584" cy="262672"/>
          </a:xfrm>
          <a:prstGeom prst="line">
            <a:avLst/>
          </a:prstGeom>
        </p:spPr>
        <p:style>
          <a:lnRef idx="1">
            <a:schemeClr val="accent1"/>
          </a:lnRef>
          <a:fillRef idx="0">
            <a:schemeClr val="accent1"/>
          </a:fillRef>
          <a:effectRef idx="0">
            <a:schemeClr val="accent1"/>
          </a:effectRef>
          <a:fontRef idx="minor">
            <a:schemeClr val="tx1"/>
          </a:fontRef>
        </p:style>
      </p:cxnSp>
      <p:sp>
        <p:nvSpPr>
          <p:cNvPr id="76" name="正方形/長方形 75">
            <a:extLst>
              <a:ext uri="{FF2B5EF4-FFF2-40B4-BE49-F238E27FC236}">
                <a16:creationId xmlns:a16="http://schemas.microsoft.com/office/drawing/2014/main" id="{3EB45F67-53AF-4E2A-B2D2-C71DF0D315D4}"/>
              </a:ext>
            </a:extLst>
          </p:cNvPr>
          <p:cNvSpPr/>
          <p:nvPr/>
        </p:nvSpPr>
        <p:spPr>
          <a:xfrm>
            <a:off x="1645273" y="4075531"/>
            <a:ext cx="672473" cy="4916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E3E61DBA-6105-4750-8C6C-FD6C646A9733}"/>
              </a:ext>
            </a:extLst>
          </p:cNvPr>
          <p:cNvSpPr/>
          <p:nvPr/>
        </p:nvSpPr>
        <p:spPr>
          <a:xfrm>
            <a:off x="1010844" y="4345995"/>
            <a:ext cx="643414" cy="23129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a:extLst>
              <a:ext uri="{FF2B5EF4-FFF2-40B4-BE49-F238E27FC236}">
                <a16:creationId xmlns:a16="http://schemas.microsoft.com/office/drawing/2014/main" id="{B08DEFBD-8822-4AFB-8FC1-7F9CC4A8E50D}"/>
              </a:ext>
            </a:extLst>
          </p:cNvPr>
          <p:cNvSpPr txBox="1"/>
          <p:nvPr/>
        </p:nvSpPr>
        <p:spPr>
          <a:xfrm>
            <a:off x="1045149" y="4609216"/>
            <a:ext cx="1506099" cy="461665"/>
          </a:xfrm>
          <a:prstGeom prst="rect">
            <a:avLst/>
          </a:prstGeom>
          <a:noFill/>
        </p:spPr>
        <p:txBody>
          <a:bodyPr wrap="square" rtlCol="0">
            <a:spAutoFit/>
          </a:bodyPr>
          <a:lstStyle>
            <a:defPPr>
              <a:defRPr lang="ja-JP"/>
            </a:defPPr>
            <a:lvl1pPr defTabSz="685800">
              <a:defRPr sz="1200">
                <a:solidFill>
                  <a:prstClr val="black"/>
                </a:solidFill>
                <a:latin typeface="ＭＳ Ｐゴシック" panose="020B0600070205080204" pitchFamily="50" charset="-128"/>
                <a:ea typeface="ＭＳ Ｐゴシック" panose="020B0600070205080204" pitchFamily="50" charset="-128"/>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看護職員配置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（２０対１）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1" name="直線コネクタ 80"/>
          <p:cNvCxnSpPr/>
          <p:nvPr/>
        </p:nvCxnSpPr>
        <p:spPr>
          <a:xfrm>
            <a:off x="1009735" y="4340004"/>
            <a:ext cx="1296000" cy="0"/>
          </a:xfrm>
          <a:prstGeom prst="line">
            <a:avLst/>
          </a:prstGeom>
          <a:ln w="12700">
            <a:solidFill>
              <a:schemeClr val="accent1">
                <a:lumMod val="75000"/>
              </a:schemeClr>
            </a:solidFill>
            <a:prstDash val="solid"/>
          </a:ln>
        </p:spPr>
        <p:style>
          <a:lnRef idx="1">
            <a:schemeClr val="accent1"/>
          </a:lnRef>
          <a:fillRef idx="0">
            <a:schemeClr val="accent1"/>
          </a:fillRef>
          <a:effectRef idx="0">
            <a:schemeClr val="accent1"/>
          </a:effectRef>
          <a:fontRef idx="minor">
            <a:schemeClr val="tx1"/>
          </a:fontRef>
        </p:style>
      </p:cxnSp>
      <p:sp>
        <p:nvSpPr>
          <p:cNvPr id="82" name="正方形/長方形 81">
            <a:extLst>
              <a:ext uri="{FF2B5EF4-FFF2-40B4-BE49-F238E27FC236}">
                <a16:creationId xmlns:a16="http://schemas.microsoft.com/office/drawing/2014/main" id="{735D2017-ACB3-4469-BDDE-83057791E06C}"/>
              </a:ext>
            </a:extLst>
          </p:cNvPr>
          <p:cNvSpPr/>
          <p:nvPr/>
        </p:nvSpPr>
        <p:spPr>
          <a:xfrm>
            <a:off x="1345193" y="3432435"/>
            <a:ext cx="1170005"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医療区分２・３の患者割合</a:t>
            </a:r>
          </a:p>
        </p:txBody>
      </p:sp>
      <p:sp>
        <p:nvSpPr>
          <p:cNvPr id="92" name="テキスト ボックス 91">
            <a:extLst>
              <a:ext uri="{FF2B5EF4-FFF2-40B4-BE49-F238E27FC236}">
                <a16:creationId xmlns:a16="http://schemas.microsoft.com/office/drawing/2014/main" id="{C825F3F4-17F6-48ED-BAC6-ACB3E0022C6A}"/>
              </a:ext>
            </a:extLst>
          </p:cNvPr>
          <p:cNvSpPr txBox="1"/>
          <p:nvPr/>
        </p:nvSpPr>
        <p:spPr>
          <a:xfrm>
            <a:off x="2289251" y="5499396"/>
            <a:ext cx="3716011"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急性期医療～長期療養</a:t>
            </a:r>
          </a:p>
        </p:txBody>
      </p:sp>
      <p:sp>
        <p:nvSpPr>
          <p:cNvPr id="63" name="テキスト ボックス 62"/>
          <p:cNvSpPr txBox="1"/>
          <p:nvPr/>
        </p:nvSpPr>
        <p:spPr>
          <a:xfrm>
            <a:off x="6748592" y="4094050"/>
            <a:ext cx="1536044" cy="276999"/>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平均在院日数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線吹き出し 1 (枠付き) 10"/>
          <p:cNvSpPr/>
          <p:nvPr/>
        </p:nvSpPr>
        <p:spPr>
          <a:xfrm>
            <a:off x="8476437" y="3419284"/>
            <a:ext cx="768806" cy="1121438"/>
          </a:xfrm>
          <a:prstGeom prst="borderCallout1">
            <a:avLst>
              <a:gd name="adj1" fmla="val 6076"/>
              <a:gd name="adj2" fmla="val 26589"/>
              <a:gd name="adj3" fmla="val -38782"/>
              <a:gd name="adj4" fmla="val -24832"/>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　７対１　相当の要件を適用</a:t>
            </a:r>
          </a:p>
        </p:txBody>
      </p:sp>
      <p:cxnSp>
        <p:nvCxnSpPr>
          <p:cNvPr id="64" name="直線コネクタ 63"/>
          <p:cNvCxnSpPr/>
          <p:nvPr/>
        </p:nvCxnSpPr>
        <p:spPr>
          <a:xfrm>
            <a:off x="4315566" y="3852391"/>
            <a:ext cx="1080000" cy="1250"/>
          </a:xfrm>
          <a:prstGeom prst="line">
            <a:avLst/>
          </a:prstGeom>
          <a:ln w="12700">
            <a:solidFill>
              <a:srgbClr val="00B050"/>
            </a:solidFill>
            <a:prstDash val="solid"/>
          </a:ln>
        </p:spPr>
        <p:style>
          <a:lnRef idx="1">
            <a:schemeClr val="accent1"/>
          </a:lnRef>
          <a:fillRef idx="0">
            <a:schemeClr val="accent1"/>
          </a:fillRef>
          <a:effectRef idx="0">
            <a:schemeClr val="accent1"/>
          </a:effectRef>
          <a:fontRef idx="minor">
            <a:schemeClr val="tx1"/>
          </a:fontRef>
        </p:style>
      </p:cxnSp>
      <p:sp>
        <p:nvSpPr>
          <p:cNvPr id="15" name="テキスト ボックス 14"/>
          <p:cNvSpPr txBox="1"/>
          <p:nvPr/>
        </p:nvSpPr>
        <p:spPr>
          <a:xfrm>
            <a:off x="7988837" y="1875527"/>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66" name="テキスト ボックス 65"/>
          <p:cNvSpPr txBox="1"/>
          <p:nvPr/>
        </p:nvSpPr>
        <p:spPr>
          <a:xfrm>
            <a:off x="7549029" y="2063740"/>
            <a:ext cx="55335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テキスト ボックス 70"/>
          <p:cNvSpPr txBox="1"/>
          <p:nvPr/>
        </p:nvSpPr>
        <p:spPr>
          <a:xfrm>
            <a:off x="7273286" y="2250108"/>
            <a:ext cx="55335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テキスト ボックス 77"/>
          <p:cNvSpPr txBox="1"/>
          <p:nvPr/>
        </p:nvSpPr>
        <p:spPr>
          <a:xfrm>
            <a:off x="7033408" y="2406632"/>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7" name="線吹き出し 1 (枠付き) 86"/>
          <p:cNvSpPr/>
          <p:nvPr/>
        </p:nvSpPr>
        <p:spPr>
          <a:xfrm>
            <a:off x="5456127" y="4027575"/>
            <a:ext cx="744019" cy="1015663"/>
          </a:xfrm>
          <a:prstGeom prst="borderCallout1">
            <a:avLst>
              <a:gd name="adj1" fmla="val 645"/>
              <a:gd name="adj2" fmla="val 17859"/>
              <a:gd name="adj3" fmla="val -33350"/>
              <a:gd name="adj4" fmla="val -18065"/>
            </a:avLst>
          </a:prstGeom>
          <a:noFill/>
          <a:ln>
            <a:solidFill>
              <a:srgbClr val="00B050"/>
            </a:solidFill>
          </a:ln>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現行の１３対１相当の要件を適用</a:t>
            </a:r>
          </a:p>
        </p:txBody>
      </p:sp>
      <p:sp>
        <p:nvSpPr>
          <p:cNvPr id="88" name="テキスト ボックス 87"/>
          <p:cNvSpPr txBox="1"/>
          <p:nvPr/>
        </p:nvSpPr>
        <p:spPr>
          <a:xfrm>
            <a:off x="1771160" y="3839587"/>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9" name="テキスト ボックス 88"/>
          <p:cNvSpPr txBox="1"/>
          <p:nvPr/>
        </p:nvSpPr>
        <p:spPr>
          <a:xfrm>
            <a:off x="1140803" y="4109974"/>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0" i="0" u="none" strike="noStrike" kern="1200" cap="none" spc="0" normalizeH="0" baseline="0" noProof="0" dirty="0">
                <a:ln>
                  <a:noFill/>
                </a:ln>
                <a:solidFill>
                  <a:srgbClr val="44546A"/>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5" name="テキスト ボックス 94"/>
          <p:cNvSpPr txBox="1"/>
          <p:nvPr/>
        </p:nvSpPr>
        <p:spPr>
          <a:xfrm>
            <a:off x="4075353" y="4609166"/>
            <a:ext cx="1603524" cy="276999"/>
          </a:xfrm>
          <a:prstGeom prst="rect">
            <a:avLst/>
          </a:prstGeom>
          <a:noFill/>
        </p:spPr>
        <p:txBody>
          <a:bodyPr wrap="square" rtlCol="0">
            <a:spAutoFit/>
          </a:bodyPr>
          <a:lstStyle/>
          <a:p>
            <a:pPr marL="90488"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平均在院日数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8" name="テキスト ボックス 97"/>
          <p:cNvSpPr txBox="1"/>
          <p:nvPr/>
        </p:nvSpPr>
        <p:spPr>
          <a:xfrm>
            <a:off x="1460814" y="4279121"/>
            <a:ext cx="415498"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9" name="線吹き出し 1 (枠付き) 98"/>
          <p:cNvSpPr/>
          <p:nvPr/>
        </p:nvSpPr>
        <p:spPr>
          <a:xfrm>
            <a:off x="284686" y="2561187"/>
            <a:ext cx="1568517" cy="600164"/>
          </a:xfrm>
          <a:prstGeom prst="borderCallout1">
            <a:avLst>
              <a:gd name="adj1" fmla="val 99454"/>
              <a:gd name="adj2" fmla="val 67320"/>
              <a:gd name="adj3" fmla="val 331982"/>
              <a:gd name="adj4" fmla="val 34210"/>
            </a:avLst>
          </a:prstGeom>
          <a:noFill/>
          <a:ln>
            <a:solidFill>
              <a:srgbClr val="00206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対１以上、かつ、</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対１未満又は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p>
        </p:txBody>
      </p:sp>
      <p:sp>
        <p:nvSpPr>
          <p:cNvPr id="100" name="正方形/長方形 99">
            <a:extLst>
              <a:ext uri="{FF2B5EF4-FFF2-40B4-BE49-F238E27FC236}">
                <a16:creationId xmlns:a16="http://schemas.microsoft.com/office/drawing/2014/main" id="{05DDCBDD-F768-47D3-93EA-99AD2C8039B4}"/>
              </a:ext>
            </a:extLst>
          </p:cNvPr>
          <p:cNvSpPr/>
          <p:nvPr/>
        </p:nvSpPr>
        <p:spPr>
          <a:xfrm>
            <a:off x="568930" y="4562824"/>
            <a:ext cx="361148" cy="1233896"/>
          </a:xfrm>
          <a:prstGeom prst="rect">
            <a:avLst/>
          </a:prstGeom>
          <a:no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テキスト ボックス 100">
            <a:extLst>
              <a:ext uri="{FF2B5EF4-FFF2-40B4-BE49-F238E27FC236}">
                <a16:creationId xmlns:a16="http://schemas.microsoft.com/office/drawing/2014/main" id="{9D8BFEB8-A7E4-4B02-9016-73CF6A2A7050}"/>
              </a:ext>
            </a:extLst>
          </p:cNvPr>
          <p:cNvSpPr txBox="1"/>
          <p:nvPr/>
        </p:nvSpPr>
        <p:spPr>
          <a:xfrm>
            <a:off x="294847" y="5438421"/>
            <a:ext cx="2342243" cy="369332"/>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44546A"/>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長期療養</a:t>
            </a:r>
          </a:p>
        </p:txBody>
      </p:sp>
      <p:sp>
        <p:nvSpPr>
          <p:cNvPr id="72" name="テキスト ボックス 71">
            <a:extLst>
              <a:ext uri="{FF2B5EF4-FFF2-40B4-BE49-F238E27FC236}">
                <a16:creationId xmlns:a16="http://schemas.microsoft.com/office/drawing/2014/main" id="{C825F3F4-17F6-48ED-BAC6-ACB3E0022C6A}"/>
              </a:ext>
            </a:extLst>
          </p:cNvPr>
          <p:cNvSpPr txBox="1"/>
          <p:nvPr/>
        </p:nvSpPr>
        <p:spPr>
          <a:xfrm>
            <a:off x="2608607" y="3780497"/>
            <a:ext cx="976242"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回復期リハ</a:t>
            </a:r>
          </a:p>
        </p:txBody>
      </p:sp>
      <p:sp>
        <p:nvSpPr>
          <p:cNvPr id="12" name="テキスト ボックス 11"/>
          <p:cNvSpPr txBox="1"/>
          <p:nvPr/>
        </p:nvSpPr>
        <p:spPr>
          <a:xfrm>
            <a:off x="56461" y="604999"/>
            <a:ext cx="972775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医療評価体系について、基本的な医療の評価部分と診療実績に応じた段階的な評価部分との二つの評価を組み合わせた新たな評価体系に再編・統合する。なお、新たな評価体系となる入院料は、急性期医療、急性期医療～長期療養、長期療養の機能に大別され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a:extLst>
              <a:ext uri="{FF2B5EF4-FFF2-40B4-BE49-F238E27FC236}">
                <a16:creationId xmlns:a16="http://schemas.microsoft.com/office/drawing/2014/main" id="{219FEDB3-5AE0-49B1-A46B-3CB6510285D4}"/>
              </a:ext>
            </a:extLst>
          </p:cNvPr>
          <p:cNvSpPr/>
          <p:nvPr/>
        </p:nvSpPr>
        <p:spPr>
          <a:xfrm>
            <a:off x="6575362" y="2985374"/>
            <a:ext cx="272970" cy="244572"/>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219FEDB3-5AE0-49B1-A46B-3CB6510285D4}"/>
              </a:ext>
            </a:extLst>
          </p:cNvPr>
          <p:cNvSpPr/>
          <p:nvPr/>
        </p:nvSpPr>
        <p:spPr>
          <a:xfrm>
            <a:off x="6844259" y="2821115"/>
            <a:ext cx="272968" cy="423696"/>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F7D4593B-E102-49A0-81BC-E6FD0241A1E9}"/>
              </a:ext>
            </a:extLst>
          </p:cNvPr>
          <p:cNvSpPr/>
          <p:nvPr/>
        </p:nvSpPr>
        <p:spPr>
          <a:xfrm>
            <a:off x="6731055" y="2798993"/>
            <a:ext cx="1534314" cy="478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急性期の患者割合</a:t>
            </a:r>
            <a:endParaRPr kumimoji="1" lang="en-US" altLang="ja-JP" sz="12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94" name="テキスト ボックス 93"/>
          <p:cNvSpPr txBox="1"/>
          <p:nvPr/>
        </p:nvSpPr>
        <p:spPr>
          <a:xfrm>
            <a:off x="6753200" y="2606532"/>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6" name="テキスト ボックス 95"/>
          <p:cNvSpPr txBox="1"/>
          <p:nvPr/>
        </p:nvSpPr>
        <p:spPr>
          <a:xfrm>
            <a:off x="6478680" y="2770231"/>
            <a:ext cx="46679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0" i="0" u="none" strike="noStrike" kern="1200" cap="none" spc="0" normalizeH="0" baseline="0" noProof="0" dirty="0">
                <a:ln>
                  <a:noFill/>
                </a:ln>
                <a:solidFill>
                  <a:srgbClr val="C00000"/>
                </a:solidFill>
                <a:effectLst/>
                <a:uLnTx/>
                <a:uFillTx/>
                <a:latin typeface="ＭＳ Ｐゴシック" panose="020B0600070205080204" pitchFamily="50" charset="-128"/>
                <a:ea typeface="ＭＳ Ｐゴシック" panose="020B0600070205080204" pitchFamily="50" charset="-128"/>
                <a:cs typeface="+mn-cs"/>
              </a:rPr>
              <a:t>％</a:t>
            </a:r>
          </a:p>
        </p:txBody>
      </p:sp>
      <p:cxnSp>
        <p:nvCxnSpPr>
          <p:cNvPr id="97" name="直線コネクタ 96"/>
          <p:cNvCxnSpPr/>
          <p:nvPr/>
        </p:nvCxnSpPr>
        <p:spPr>
          <a:xfrm>
            <a:off x="6353036" y="3225761"/>
            <a:ext cx="2027956" cy="0"/>
          </a:xfrm>
          <a:prstGeom prst="line">
            <a:avLst/>
          </a:prstGeom>
          <a:ln w="127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102" name="正方形/長方形 101">
            <a:extLst>
              <a:ext uri="{FF2B5EF4-FFF2-40B4-BE49-F238E27FC236}">
                <a16:creationId xmlns:a16="http://schemas.microsoft.com/office/drawing/2014/main" id="{05DDCBDD-F768-47D3-93EA-99AD2C8039B4}"/>
              </a:ext>
            </a:extLst>
          </p:cNvPr>
          <p:cNvSpPr/>
          <p:nvPr/>
        </p:nvSpPr>
        <p:spPr>
          <a:xfrm>
            <a:off x="294847" y="4886165"/>
            <a:ext cx="193278" cy="910565"/>
          </a:xfrm>
          <a:prstGeom prst="rect">
            <a:avLst/>
          </a:prstGeom>
          <a:solidFill>
            <a:schemeClr val="bg1">
              <a:lumMod val="85000"/>
            </a:schemeClr>
          </a:solidFill>
          <a:ln>
            <a:solidFill>
              <a:srgbClr val="0070C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3" name="線吹き出し 1 (枠付き) 102"/>
          <p:cNvSpPr/>
          <p:nvPr/>
        </p:nvSpPr>
        <p:spPr>
          <a:xfrm>
            <a:off x="16216" y="3350513"/>
            <a:ext cx="994624" cy="430887"/>
          </a:xfrm>
          <a:prstGeom prst="borderCallout1">
            <a:avLst>
              <a:gd name="adj1" fmla="val 103452"/>
              <a:gd name="adj2" fmla="val 39954"/>
              <a:gd name="adj3" fmla="val 357645"/>
              <a:gd name="adj4" fmla="val 38499"/>
            </a:avLst>
          </a:prstGeom>
          <a:noFill/>
          <a:ln>
            <a:solidFill>
              <a:srgbClr val="002060"/>
            </a:solidFill>
          </a:ln>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対１未満）</a:t>
            </a:r>
          </a:p>
        </p:txBody>
      </p:sp>
      <p:sp>
        <p:nvSpPr>
          <p:cNvPr id="104" name="正方形/長方形 103">
            <a:extLst>
              <a:ext uri="{FF2B5EF4-FFF2-40B4-BE49-F238E27FC236}">
                <a16:creationId xmlns:a16="http://schemas.microsoft.com/office/drawing/2014/main" id="{AD237DF3-5A66-4513-AAFA-BC62576A97C6}"/>
              </a:ext>
            </a:extLst>
          </p:cNvPr>
          <p:cNvSpPr/>
          <p:nvPr/>
        </p:nvSpPr>
        <p:spPr>
          <a:xfrm>
            <a:off x="3974590" y="1750472"/>
            <a:ext cx="286190" cy="643676"/>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5" name="テキスト ボックス 104"/>
          <p:cNvSpPr txBox="1"/>
          <p:nvPr/>
        </p:nvSpPr>
        <p:spPr>
          <a:xfrm>
            <a:off x="3628436" y="1796528"/>
            <a:ext cx="820980"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自宅等からの受入実績等</a:t>
            </a:r>
          </a:p>
        </p:txBody>
      </p:sp>
      <p:cxnSp>
        <p:nvCxnSpPr>
          <p:cNvPr id="106" name="直線コネクタ 105"/>
          <p:cNvCxnSpPr/>
          <p:nvPr/>
        </p:nvCxnSpPr>
        <p:spPr>
          <a:xfrm flipV="1">
            <a:off x="3655608" y="2381711"/>
            <a:ext cx="612000"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107" name="正方形/長方形 106">
            <a:extLst>
              <a:ext uri="{FF2B5EF4-FFF2-40B4-BE49-F238E27FC236}">
                <a16:creationId xmlns:a16="http://schemas.microsoft.com/office/drawing/2014/main" id="{AD237DF3-5A66-4513-AAFA-BC62576A97C6}"/>
              </a:ext>
            </a:extLst>
          </p:cNvPr>
          <p:cNvSpPr/>
          <p:nvPr/>
        </p:nvSpPr>
        <p:spPr>
          <a:xfrm>
            <a:off x="3152151" y="2412344"/>
            <a:ext cx="273098" cy="653064"/>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8" name="テキスト ボックス 107"/>
          <p:cNvSpPr txBox="1"/>
          <p:nvPr/>
        </p:nvSpPr>
        <p:spPr>
          <a:xfrm>
            <a:off x="2449992" y="2412344"/>
            <a:ext cx="1134856"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リハビリによる機能回復の実績等</a:t>
            </a:r>
          </a:p>
        </p:txBody>
      </p:sp>
      <p:cxnSp>
        <p:nvCxnSpPr>
          <p:cNvPr id="109" name="直線コネクタ 108"/>
          <p:cNvCxnSpPr/>
          <p:nvPr/>
        </p:nvCxnSpPr>
        <p:spPr>
          <a:xfrm flipV="1">
            <a:off x="2813377" y="2988408"/>
            <a:ext cx="590957" cy="0"/>
          </a:xfrm>
          <a:prstGeom prst="line">
            <a:avLst/>
          </a:prstGeom>
          <a:ln w="12700">
            <a:solidFill>
              <a:srgbClr val="00B050"/>
            </a:solidFill>
            <a:prstDash val="dash"/>
          </a:ln>
        </p:spPr>
        <p:style>
          <a:lnRef idx="1">
            <a:schemeClr val="accent1"/>
          </a:lnRef>
          <a:fillRef idx="0">
            <a:schemeClr val="accent1"/>
          </a:fillRef>
          <a:effectRef idx="0">
            <a:schemeClr val="accent1"/>
          </a:effectRef>
          <a:fontRef idx="minor">
            <a:schemeClr val="tx1"/>
          </a:fontRef>
        </p:style>
      </p:cxnSp>
      <p:sp>
        <p:nvSpPr>
          <p:cNvPr id="74" name="テキスト ボックス 73">
            <a:extLst>
              <a:ext uri="{FF2B5EF4-FFF2-40B4-BE49-F238E27FC236}">
                <a16:creationId xmlns:a16="http://schemas.microsoft.com/office/drawing/2014/main" id="{C825F3F4-17F6-48ED-BAC6-ACB3E0022C6A}"/>
              </a:ext>
            </a:extLst>
          </p:cNvPr>
          <p:cNvSpPr txBox="1"/>
          <p:nvPr/>
        </p:nvSpPr>
        <p:spPr>
          <a:xfrm>
            <a:off x="3368825" y="3420463"/>
            <a:ext cx="1162764"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B050"/>
                </a:solidFill>
                <a:effectLst>
                  <a:glow rad="381000">
                    <a:prstClr val="white"/>
                  </a:glow>
                </a:effectLst>
                <a:uLnTx/>
                <a:uFillTx/>
                <a:latin typeface="メイリオ" panose="020B0604030504040204" pitchFamily="50" charset="-128"/>
                <a:ea typeface="メイリオ" panose="020B0604030504040204" pitchFamily="50" charset="-128"/>
                <a:cs typeface="メイリオ" panose="020B0604030504040204" pitchFamily="50" charset="-128"/>
              </a:rPr>
              <a:t>地域包括ケア</a:t>
            </a:r>
          </a:p>
        </p:txBody>
      </p:sp>
      <p:sp>
        <p:nvSpPr>
          <p:cNvPr id="75" name="正方形/長方形 74">
            <a:extLst>
              <a:ext uri="{FF2B5EF4-FFF2-40B4-BE49-F238E27FC236}">
                <a16:creationId xmlns:a16="http://schemas.microsoft.com/office/drawing/2014/main" id="{05DDCBDD-F768-47D3-93EA-99AD2C8039B4}"/>
              </a:ext>
            </a:extLst>
          </p:cNvPr>
          <p:cNvSpPr/>
          <p:nvPr/>
        </p:nvSpPr>
        <p:spPr>
          <a:xfrm>
            <a:off x="5039391" y="3132424"/>
            <a:ext cx="349425" cy="169936"/>
          </a:xfrm>
          <a:prstGeom prst="rect">
            <a:avLst/>
          </a:prstGeom>
          <a:solidFill>
            <a:schemeClr val="accent6">
              <a:lumMod val="40000"/>
              <a:lumOff val="6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Rectangle 2"/>
          <p:cNvSpPr txBox="1">
            <a:spLocks noChangeArrowheads="1"/>
          </p:cNvSpPr>
          <p:nvPr/>
        </p:nvSpPr>
        <p:spPr>
          <a:xfrm>
            <a:off x="162186" y="225037"/>
            <a:ext cx="9536573" cy="375952"/>
          </a:xfrm>
          <a:prstGeom prst="rect">
            <a:avLst/>
          </a:prstGeom>
          <a:solidFill>
            <a:srgbClr val="FFE699"/>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新たな入院医療の評価体系と主な機能（イメージ）</a:t>
            </a:r>
            <a:r>
              <a:rPr kumimoji="0" lang="ja-JP" altLang="en-US" sz="2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（前回改定） </a:t>
            </a:r>
            <a:r>
              <a:rPr kumimoji="1" lang="ja-JP" altLang="en-US" sz="2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p>
        </p:txBody>
      </p:sp>
      <p:sp>
        <p:nvSpPr>
          <p:cNvPr id="8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241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50365719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グラフ 21"/>
          <p:cNvGraphicFramePr>
            <a:graphicFrameLocks/>
          </p:cNvGraphicFramePr>
          <p:nvPr/>
        </p:nvGraphicFramePr>
        <p:xfrm>
          <a:off x="115849" y="1210673"/>
          <a:ext cx="9432000" cy="5184000"/>
        </p:xfrm>
        <a:graphic>
          <a:graphicData uri="http://schemas.openxmlformats.org/drawingml/2006/chart">
            <c:chart xmlns:c="http://schemas.openxmlformats.org/drawingml/2006/chart" xmlns:r="http://schemas.openxmlformats.org/officeDocument/2006/relationships" r:id="rId2"/>
          </a:graphicData>
        </a:graphic>
      </p:graphicFrame>
      <p:sp>
        <p:nvSpPr>
          <p:cNvPr id="19" name="正方形/長方形 18"/>
          <p:cNvSpPr/>
          <p:nvPr/>
        </p:nvSpPr>
        <p:spPr>
          <a:xfrm>
            <a:off x="154858" y="3933056"/>
            <a:ext cx="333646" cy="1440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4"/>
          <p:cNvSpPr txBox="1">
            <a:spLocks noChangeArrowheads="1"/>
          </p:cNvSpPr>
          <p:nvPr/>
        </p:nvSpPr>
        <p:spPr bwMode="auto">
          <a:xfrm>
            <a:off x="274638" y="786190"/>
            <a:ext cx="92868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rPr>
              <a:t>＜重症度、医療・看護必要度の該当患者割合別の分布（一般病棟７対１）＞</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endParaRPr>
          </a:p>
        </p:txBody>
      </p:sp>
      <p:sp>
        <p:nvSpPr>
          <p:cNvPr id="68" name="テキスト ボックス 67"/>
          <p:cNvSpPr txBox="1"/>
          <p:nvPr/>
        </p:nvSpPr>
        <p:spPr>
          <a:xfrm>
            <a:off x="-72008" y="6536471"/>
            <a:ext cx="401689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出典：ＤＰＣデータ</a:t>
            </a:r>
          </a:p>
        </p:txBody>
      </p:sp>
      <p:sp>
        <p:nvSpPr>
          <p:cNvPr id="70" name="テキスト ボックス 69"/>
          <p:cNvSpPr txBox="1"/>
          <p:nvPr/>
        </p:nvSpPr>
        <p:spPr>
          <a:xfrm>
            <a:off x="-15552" y="843826"/>
            <a:ext cx="129614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a:t>
            </a:r>
          </a:p>
        </p:txBody>
      </p:sp>
      <p:cxnSp>
        <p:nvCxnSpPr>
          <p:cNvPr id="9" name="直線コネクタ 8"/>
          <p:cNvCxnSpPr/>
          <p:nvPr/>
        </p:nvCxnSpPr>
        <p:spPr>
          <a:xfrm>
            <a:off x="1496616" y="4149080"/>
            <a:ext cx="0" cy="1836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56456" y="4005064"/>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8" name="直線コネクタ 57"/>
          <p:cNvCxnSpPr/>
          <p:nvPr/>
        </p:nvCxnSpPr>
        <p:spPr>
          <a:xfrm>
            <a:off x="2792760" y="4041296"/>
            <a:ext cx="0" cy="194378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596760" y="4005064"/>
            <a:ext cx="2196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56456" y="3861048"/>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29.8%</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2" name="直線コネクタ 61"/>
          <p:cNvCxnSpPr/>
          <p:nvPr/>
        </p:nvCxnSpPr>
        <p:spPr>
          <a:xfrm>
            <a:off x="5025008" y="3789040"/>
            <a:ext cx="0" cy="2196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56456" y="3645024"/>
            <a:ext cx="864000" cy="2880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32.8%</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2504728"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0" name="テキスト ボックス 99"/>
          <p:cNvSpPr txBox="1"/>
          <p:nvPr/>
        </p:nvSpPr>
        <p:spPr>
          <a:xfrm>
            <a:off x="11365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47369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154858" y="82784"/>
            <a:ext cx="9572511" cy="646331"/>
          </a:xfrm>
          <a:prstGeom prst="rect">
            <a:avLst/>
          </a:prstGeom>
          <a:solidFill>
            <a:schemeClr val="accent1">
              <a:lumMod val="20000"/>
              <a:lumOff val="80000"/>
            </a:schemeClr>
          </a:solidFill>
          <a:ln>
            <a:solidFill>
              <a:schemeClr val="tx2"/>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重症度、医療・看護必要度の変更の影響に関する分析（パーセンタイル）</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（見直し後の定義・基準　＆　従来の判定方法）</a:t>
            </a:r>
          </a:p>
        </p:txBody>
      </p:sp>
      <p:cxnSp>
        <p:nvCxnSpPr>
          <p:cNvPr id="23" name="直線コネクタ 22"/>
          <p:cNvCxnSpPr/>
          <p:nvPr/>
        </p:nvCxnSpPr>
        <p:spPr>
          <a:xfrm>
            <a:off x="596516" y="4149080"/>
            <a:ext cx="864096"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560512" y="3789040"/>
            <a:ext cx="4464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88504" y="980728"/>
            <a:ext cx="57606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7905329" y="1412776"/>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(n=1,495)</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18"/>
          <p:cNvSpPr txBox="1">
            <a:spLocks noChangeArrowheads="1"/>
          </p:cNvSpPr>
          <p:nvPr/>
        </p:nvSpPr>
        <p:spPr bwMode="auto">
          <a:xfrm>
            <a:off x="8337376" y="456493"/>
            <a:ext cx="1499791" cy="523119"/>
          </a:xfrm>
          <a:prstGeom prst="rect">
            <a:avLst/>
          </a:prstGeom>
          <a:solidFill>
            <a:srgbClr val="FFFFFF"/>
          </a:solidFill>
          <a:ln w="19050">
            <a:solidFill>
              <a:srgbClr val="000000"/>
            </a:solidFill>
            <a:miter lim="800000"/>
            <a:headEnd/>
            <a:tailEnd/>
          </a:ln>
        </p:spPr>
        <p:txBody>
          <a:bodyPr rot="0" vert="horz" wrap="square" lIns="91335" tIns="45670" rIns="91335" bIns="45670" anchor="t" anchorCtr="0">
            <a:spAutoFit/>
          </a:bodyPr>
          <a:lstStyle>
            <a:defPPr>
              <a:defRPr lang="ja-JP"/>
            </a:defPPr>
            <a:lvl1pPr marL="0" algn="l" defTabSz="913575" rtl="0" eaLnBrk="1" latinLnBrk="0" hangingPunct="1">
              <a:defRPr kumimoji="1" sz="1800" kern="1200">
                <a:solidFill>
                  <a:schemeClr val="tx1"/>
                </a:solidFill>
                <a:latin typeface="+mn-lt"/>
                <a:ea typeface="+mn-ea"/>
                <a:cs typeface="+mn-cs"/>
              </a:defRPr>
            </a:lvl1pPr>
            <a:lvl2pPr marL="456787" algn="l" defTabSz="913575" rtl="0" eaLnBrk="1" latinLnBrk="0" hangingPunct="1">
              <a:defRPr kumimoji="1" sz="1800" kern="1200">
                <a:solidFill>
                  <a:schemeClr val="tx1"/>
                </a:solidFill>
                <a:latin typeface="+mn-lt"/>
                <a:ea typeface="+mn-ea"/>
                <a:cs typeface="+mn-cs"/>
              </a:defRPr>
            </a:lvl2pPr>
            <a:lvl3pPr marL="913575" algn="l" defTabSz="913575" rtl="0" eaLnBrk="1" latinLnBrk="0" hangingPunct="1">
              <a:defRPr kumimoji="1" sz="1800" kern="1200">
                <a:solidFill>
                  <a:schemeClr val="tx1"/>
                </a:solidFill>
                <a:latin typeface="+mn-lt"/>
                <a:ea typeface="+mn-ea"/>
                <a:cs typeface="+mn-cs"/>
              </a:defRPr>
            </a:lvl3pPr>
            <a:lvl4pPr marL="1370365" algn="l" defTabSz="913575" rtl="0" eaLnBrk="1" latinLnBrk="0" hangingPunct="1">
              <a:defRPr kumimoji="1" sz="1800" kern="1200">
                <a:solidFill>
                  <a:schemeClr val="tx1"/>
                </a:solidFill>
                <a:latin typeface="+mn-lt"/>
                <a:ea typeface="+mn-ea"/>
                <a:cs typeface="+mn-cs"/>
              </a:defRPr>
            </a:lvl4pPr>
            <a:lvl5pPr marL="1827152" algn="l" defTabSz="913575" rtl="0" eaLnBrk="1" latinLnBrk="0" hangingPunct="1">
              <a:defRPr kumimoji="1" sz="1800" kern="1200">
                <a:solidFill>
                  <a:schemeClr val="tx1"/>
                </a:solidFill>
                <a:latin typeface="+mn-lt"/>
                <a:ea typeface="+mn-ea"/>
                <a:cs typeface="+mn-cs"/>
              </a:defRPr>
            </a:lvl5pPr>
            <a:lvl6pPr marL="2283940" algn="l" defTabSz="913575" rtl="0" eaLnBrk="1" latinLnBrk="0" hangingPunct="1">
              <a:defRPr kumimoji="1" sz="1800" kern="1200">
                <a:solidFill>
                  <a:schemeClr val="tx1"/>
                </a:solidFill>
                <a:latin typeface="+mn-lt"/>
                <a:ea typeface="+mn-ea"/>
                <a:cs typeface="+mn-cs"/>
              </a:defRPr>
            </a:lvl6pPr>
            <a:lvl7pPr marL="2740728" algn="l" defTabSz="913575" rtl="0" eaLnBrk="1" latinLnBrk="0" hangingPunct="1">
              <a:defRPr kumimoji="1" sz="1800" kern="1200">
                <a:solidFill>
                  <a:schemeClr val="tx1"/>
                </a:solidFill>
                <a:latin typeface="+mn-lt"/>
                <a:ea typeface="+mn-ea"/>
                <a:cs typeface="+mn-cs"/>
              </a:defRPr>
            </a:lvl7pPr>
            <a:lvl8pPr marL="3197515" algn="l" defTabSz="913575" rtl="0" eaLnBrk="1" latinLnBrk="0" hangingPunct="1">
              <a:defRPr kumimoji="1" sz="1800" kern="1200">
                <a:solidFill>
                  <a:schemeClr val="tx1"/>
                </a:solidFill>
                <a:latin typeface="+mn-lt"/>
                <a:ea typeface="+mn-ea"/>
                <a:cs typeface="+mn-cs"/>
              </a:defRPr>
            </a:lvl8pPr>
            <a:lvl9pPr marL="3654302" algn="l" defTabSz="913575" rtl="0" eaLnBrk="1" latinLnBrk="0" hangingPunct="1">
              <a:defRPr kumimoji="1" sz="1800" kern="1200">
                <a:solidFill>
                  <a:schemeClr val="tx1"/>
                </a:solidFill>
                <a:latin typeface="+mn-lt"/>
                <a:ea typeface="+mn-ea"/>
                <a:cs typeface="+mn-cs"/>
              </a:defRPr>
            </a:lvl9pPr>
          </a:lstStyle>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中医協　総－１</a:t>
            </a:r>
            <a:endPar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３０．１．２４（改）</a:t>
            </a:r>
          </a:p>
        </p:txBody>
      </p:sp>
      <p:sp>
        <p:nvSpPr>
          <p:cNvPr id="28" name="正方形/長方形 27"/>
          <p:cNvSpPr/>
          <p:nvPr/>
        </p:nvSpPr>
        <p:spPr>
          <a:xfrm>
            <a:off x="920456" y="1903488"/>
            <a:ext cx="2376360" cy="127949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必要度</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Ⅰ</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のシミュレーション</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30</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年度改定）</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27.3%</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65180" y="225618"/>
            <a:ext cx="859734" cy="386995"/>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参考</a:t>
            </a:r>
          </a:p>
        </p:txBody>
      </p:sp>
      <p:sp>
        <p:nvSpPr>
          <p:cNvPr id="30" name="スライド番号プレースホルダー 2">
            <a:extLst>
              <a:ext uri="{FF2B5EF4-FFF2-40B4-BE49-F238E27FC236}">
                <a16:creationId xmlns:a16="http://schemas.microsoft.com/office/drawing/2014/main" id="{B8C9A6FB-AEA0-47A5-B46C-121EF77621B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70376950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グラフ 26"/>
          <p:cNvGraphicFramePr>
            <a:graphicFrameLocks/>
          </p:cNvGraphicFramePr>
          <p:nvPr/>
        </p:nvGraphicFramePr>
        <p:xfrm>
          <a:off x="202075" y="1269048"/>
          <a:ext cx="9432000" cy="5184000"/>
        </p:xfrm>
        <a:graphic>
          <a:graphicData uri="http://schemas.openxmlformats.org/drawingml/2006/chart">
            <c:chart xmlns:c="http://schemas.openxmlformats.org/drawingml/2006/chart" xmlns:r="http://schemas.openxmlformats.org/officeDocument/2006/relationships" r:id="rId2"/>
          </a:graphicData>
        </a:graphic>
      </p:graphicFrame>
      <p:sp>
        <p:nvSpPr>
          <p:cNvPr id="19" name="正方形/長方形 18"/>
          <p:cNvSpPr/>
          <p:nvPr/>
        </p:nvSpPr>
        <p:spPr>
          <a:xfrm>
            <a:off x="226866" y="4005064"/>
            <a:ext cx="333646" cy="14401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4"/>
          <p:cNvSpPr txBox="1">
            <a:spLocks noChangeArrowheads="1"/>
          </p:cNvSpPr>
          <p:nvPr/>
        </p:nvSpPr>
        <p:spPr bwMode="auto">
          <a:xfrm>
            <a:off x="274638" y="786190"/>
            <a:ext cx="92868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kumimoji="1">
                <a:solidFill>
                  <a:schemeClr val="tx1"/>
                </a:solidFill>
                <a:latin typeface="Calibri" pitchFamily="34" charset="0"/>
                <a:ea typeface="ＭＳ Ｐゴシック" charset="-128"/>
              </a:defRPr>
            </a:lvl1pPr>
            <a:lvl2pPr marL="742950" indent="-285750">
              <a:defRPr kumimoji="1">
                <a:solidFill>
                  <a:schemeClr val="tx1"/>
                </a:solidFill>
                <a:latin typeface="Calibri" pitchFamily="34" charset="0"/>
                <a:ea typeface="ＭＳ Ｐゴシック" charset="-128"/>
              </a:defRPr>
            </a:lvl2pPr>
            <a:lvl3pPr marL="1143000" indent="-228600">
              <a:defRPr kumimoji="1">
                <a:solidFill>
                  <a:schemeClr val="tx1"/>
                </a:solidFill>
                <a:latin typeface="Calibri" pitchFamily="34" charset="0"/>
                <a:ea typeface="ＭＳ Ｐゴシック" charset="-128"/>
              </a:defRPr>
            </a:lvl3pPr>
            <a:lvl4pPr marL="1600200" indent="-228600">
              <a:defRPr kumimoji="1">
                <a:solidFill>
                  <a:schemeClr val="tx1"/>
                </a:solidFill>
                <a:latin typeface="Calibri" pitchFamily="34" charset="0"/>
                <a:ea typeface="ＭＳ Ｐゴシック" charset="-128"/>
              </a:defRPr>
            </a:lvl4pPr>
            <a:lvl5pPr marL="2057400" indent="-228600">
              <a:defRPr kumimoji="1">
                <a:solidFill>
                  <a:schemeClr val="tx1"/>
                </a:solidFill>
                <a:latin typeface="Calibri" pitchFamily="34" charset="0"/>
                <a:ea typeface="ＭＳ Ｐゴシック" charset="-128"/>
              </a:defRPr>
            </a:lvl5pPr>
            <a:lvl6pPr marL="2514600" indent="-228600" fontAlgn="base">
              <a:spcBef>
                <a:spcPct val="0"/>
              </a:spcBef>
              <a:spcAft>
                <a:spcPct val="0"/>
              </a:spcAft>
              <a:defRPr kumimoji="1">
                <a:solidFill>
                  <a:schemeClr val="tx1"/>
                </a:solidFill>
                <a:latin typeface="Calibri" pitchFamily="34" charset="0"/>
                <a:ea typeface="ＭＳ Ｐゴシック" charset="-128"/>
              </a:defRPr>
            </a:lvl6pPr>
            <a:lvl7pPr marL="2971800" indent="-228600" fontAlgn="base">
              <a:spcBef>
                <a:spcPct val="0"/>
              </a:spcBef>
              <a:spcAft>
                <a:spcPct val="0"/>
              </a:spcAft>
              <a:defRPr kumimoji="1">
                <a:solidFill>
                  <a:schemeClr val="tx1"/>
                </a:solidFill>
                <a:latin typeface="Calibri" pitchFamily="34" charset="0"/>
                <a:ea typeface="ＭＳ Ｐゴシック" charset="-128"/>
              </a:defRPr>
            </a:lvl7pPr>
            <a:lvl8pPr marL="3429000" indent="-228600" fontAlgn="base">
              <a:spcBef>
                <a:spcPct val="0"/>
              </a:spcBef>
              <a:spcAft>
                <a:spcPct val="0"/>
              </a:spcAft>
              <a:defRPr kumimoji="1">
                <a:solidFill>
                  <a:schemeClr val="tx1"/>
                </a:solidFill>
                <a:latin typeface="Calibri" pitchFamily="34" charset="0"/>
                <a:ea typeface="ＭＳ Ｐゴシック" charset="-128"/>
              </a:defRPr>
            </a:lvl8pPr>
            <a:lvl9pPr marL="3886200" indent="-228600" fontAlgn="base">
              <a:spcBef>
                <a:spcPct val="0"/>
              </a:spcBef>
              <a:spcAft>
                <a:spcPct val="0"/>
              </a:spcAft>
              <a:defRPr kumimoji="1">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rPr>
              <a:t>＜重症度、医療・看護必要度の該当患者割合別の分布（一般病棟７対１）＞</a:t>
            </a:r>
            <a:endParaRPr kumimoji="1" lang="en-US" altLang="ja-JP" sz="1600" b="1" i="0" u="none" strike="noStrike" kern="1200" cap="none" spc="0" normalizeH="0" baseline="0" noProof="0" dirty="0">
              <a:ln>
                <a:noFill/>
              </a:ln>
              <a:solidFill>
                <a:prstClr val="black"/>
              </a:solidFill>
              <a:effectLst/>
              <a:uLnTx/>
              <a:uFillTx/>
              <a:latin typeface="ＭＳ Ｐゴシック"/>
              <a:ea typeface="ＭＳ Ｐゴシック"/>
              <a:cs typeface="メイリオ" panose="020B0604030504040204" pitchFamily="50" charset="-128"/>
            </a:endParaRPr>
          </a:p>
        </p:txBody>
      </p:sp>
      <p:sp>
        <p:nvSpPr>
          <p:cNvPr id="68" name="テキスト ボックス 67"/>
          <p:cNvSpPr txBox="1"/>
          <p:nvPr/>
        </p:nvSpPr>
        <p:spPr>
          <a:xfrm>
            <a:off x="-72008" y="6536471"/>
            <a:ext cx="290077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出典：ＤＰＣデータ</a:t>
            </a:r>
          </a:p>
        </p:txBody>
      </p:sp>
      <p:sp>
        <p:nvSpPr>
          <p:cNvPr id="70" name="テキスト ボックス 69"/>
          <p:cNvSpPr txBox="1"/>
          <p:nvPr/>
        </p:nvSpPr>
        <p:spPr>
          <a:xfrm>
            <a:off x="-15552" y="843826"/>
            <a:ext cx="129614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a:t>
            </a:r>
          </a:p>
        </p:txBody>
      </p:sp>
      <p:sp>
        <p:nvSpPr>
          <p:cNvPr id="45" name="テキスト ボックス 44"/>
          <p:cNvSpPr txBox="1"/>
          <p:nvPr/>
        </p:nvSpPr>
        <p:spPr>
          <a:xfrm>
            <a:off x="7905329" y="1412776"/>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(n=1,495)</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9" name="直線コネクタ 8"/>
          <p:cNvCxnSpPr/>
          <p:nvPr/>
        </p:nvCxnSpPr>
        <p:spPr>
          <a:xfrm>
            <a:off x="1568624" y="4581288"/>
            <a:ext cx="0" cy="1440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128464" y="4437112"/>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8" name="直線コネクタ 57"/>
          <p:cNvCxnSpPr/>
          <p:nvPr/>
        </p:nvCxnSpPr>
        <p:spPr>
          <a:xfrm>
            <a:off x="2864768" y="4365536"/>
            <a:ext cx="0" cy="1692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704760" y="4365104"/>
            <a:ext cx="2088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128464" y="4221088"/>
            <a:ext cx="57606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25.3%</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2" name="直線コネクタ 61"/>
          <p:cNvCxnSpPr/>
          <p:nvPr/>
        </p:nvCxnSpPr>
        <p:spPr>
          <a:xfrm>
            <a:off x="5097016" y="4113320"/>
            <a:ext cx="0" cy="1980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154858" y="3969554"/>
            <a:ext cx="864000"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28.9%</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2504728"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0" name="テキスト ボックス 99"/>
          <p:cNvSpPr txBox="1"/>
          <p:nvPr/>
        </p:nvSpPr>
        <p:spPr>
          <a:xfrm>
            <a:off x="11365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4736976" y="5085184"/>
            <a:ext cx="648072" cy="276999"/>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3" name="直線コネクタ 22"/>
          <p:cNvCxnSpPr/>
          <p:nvPr/>
        </p:nvCxnSpPr>
        <p:spPr>
          <a:xfrm>
            <a:off x="704528" y="4581128"/>
            <a:ext cx="864096"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704528" y="4115559"/>
            <a:ext cx="4392000"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88504" y="980728"/>
            <a:ext cx="57606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154858" y="82784"/>
            <a:ext cx="9572511" cy="646331"/>
          </a:xfrm>
          <a:prstGeom prst="rect">
            <a:avLst/>
          </a:prstGeom>
          <a:solidFill>
            <a:schemeClr val="accent1">
              <a:lumMod val="20000"/>
              <a:lumOff val="80000"/>
            </a:schemeClr>
          </a:solidFill>
          <a:ln>
            <a:solidFill>
              <a:schemeClr val="tx2"/>
            </a:solidFill>
          </a:ln>
        </p:spPr>
        <p:txBody>
          <a:bodyPr wrap="square">
            <a:spAutoFit/>
          </a:bodyPr>
          <a:lstStyle>
            <a:defPPr>
              <a:defRPr lang="ja-JP"/>
            </a:defPPr>
            <a:lvl1pPr algn="ctr">
              <a:defRPr>
                <a:solidFill>
                  <a:prstClr val="black"/>
                </a:solidFill>
                <a:latin typeface="ＭＳ Ｐゴシック" panose="020B0600070205080204" pitchFamily="50" charset="-128"/>
                <a:cs typeface="メイリオ" panose="020B0604030504040204" pitchFamily="50"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重症度、医療・看護必要度の変更の影響に関する分析（パーセンタイル）</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rPr>
              <a:t>（見直し後の定義・基準　＆　診療実績データを用いた判定方法）</a:t>
            </a:r>
          </a:p>
        </p:txBody>
      </p:sp>
      <p:sp>
        <p:nvSpPr>
          <p:cNvPr id="30" name="テキスト ボックス 18"/>
          <p:cNvSpPr txBox="1">
            <a:spLocks noChangeArrowheads="1"/>
          </p:cNvSpPr>
          <p:nvPr/>
        </p:nvSpPr>
        <p:spPr bwMode="auto">
          <a:xfrm>
            <a:off x="8337376" y="456493"/>
            <a:ext cx="1499791" cy="523119"/>
          </a:xfrm>
          <a:prstGeom prst="rect">
            <a:avLst/>
          </a:prstGeom>
          <a:solidFill>
            <a:srgbClr val="FFFFFF"/>
          </a:solidFill>
          <a:ln w="19050">
            <a:solidFill>
              <a:srgbClr val="000000"/>
            </a:solidFill>
            <a:miter lim="800000"/>
            <a:headEnd/>
            <a:tailEnd/>
          </a:ln>
        </p:spPr>
        <p:txBody>
          <a:bodyPr rot="0" vert="horz" wrap="square" lIns="91335" tIns="45670" rIns="91335" bIns="45670" anchor="t" anchorCtr="0">
            <a:spAutoFit/>
          </a:bodyPr>
          <a:lstStyle>
            <a:defPPr>
              <a:defRPr lang="ja-JP"/>
            </a:defPPr>
            <a:lvl1pPr marL="0" algn="l" defTabSz="913575" rtl="0" eaLnBrk="1" latinLnBrk="0" hangingPunct="1">
              <a:defRPr kumimoji="1" sz="1800" kern="1200">
                <a:solidFill>
                  <a:schemeClr val="tx1"/>
                </a:solidFill>
                <a:latin typeface="+mn-lt"/>
                <a:ea typeface="+mn-ea"/>
                <a:cs typeface="+mn-cs"/>
              </a:defRPr>
            </a:lvl1pPr>
            <a:lvl2pPr marL="456787" algn="l" defTabSz="913575" rtl="0" eaLnBrk="1" latinLnBrk="0" hangingPunct="1">
              <a:defRPr kumimoji="1" sz="1800" kern="1200">
                <a:solidFill>
                  <a:schemeClr val="tx1"/>
                </a:solidFill>
                <a:latin typeface="+mn-lt"/>
                <a:ea typeface="+mn-ea"/>
                <a:cs typeface="+mn-cs"/>
              </a:defRPr>
            </a:lvl2pPr>
            <a:lvl3pPr marL="913575" algn="l" defTabSz="913575" rtl="0" eaLnBrk="1" latinLnBrk="0" hangingPunct="1">
              <a:defRPr kumimoji="1" sz="1800" kern="1200">
                <a:solidFill>
                  <a:schemeClr val="tx1"/>
                </a:solidFill>
                <a:latin typeface="+mn-lt"/>
                <a:ea typeface="+mn-ea"/>
                <a:cs typeface="+mn-cs"/>
              </a:defRPr>
            </a:lvl3pPr>
            <a:lvl4pPr marL="1370365" algn="l" defTabSz="913575" rtl="0" eaLnBrk="1" latinLnBrk="0" hangingPunct="1">
              <a:defRPr kumimoji="1" sz="1800" kern="1200">
                <a:solidFill>
                  <a:schemeClr val="tx1"/>
                </a:solidFill>
                <a:latin typeface="+mn-lt"/>
                <a:ea typeface="+mn-ea"/>
                <a:cs typeface="+mn-cs"/>
              </a:defRPr>
            </a:lvl4pPr>
            <a:lvl5pPr marL="1827152" algn="l" defTabSz="913575" rtl="0" eaLnBrk="1" latinLnBrk="0" hangingPunct="1">
              <a:defRPr kumimoji="1" sz="1800" kern="1200">
                <a:solidFill>
                  <a:schemeClr val="tx1"/>
                </a:solidFill>
                <a:latin typeface="+mn-lt"/>
                <a:ea typeface="+mn-ea"/>
                <a:cs typeface="+mn-cs"/>
              </a:defRPr>
            </a:lvl5pPr>
            <a:lvl6pPr marL="2283940" algn="l" defTabSz="913575" rtl="0" eaLnBrk="1" latinLnBrk="0" hangingPunct="1">
              <a:defRPr kumimoji="1" sz="1800" kern="1200">
                <a:solidFill>
                  <a:schemeClr val="tx1"/>
                </a:solidFill>
                <a:latin typeface="+mn-lt"/>
                <a:ea typeface="+mn-ea"/>
                <a:cs typeface="+mn-cs"/>
              </a:defRPr>
            </a:lvl6pPr>
            <a:lvl7pPr marL="2740728" algn="l" defTabSz="913575" rtl="0" eaLnBrk="1" latinLnBrk="0" hangingPunct="1">
              <a:defRPr kumimoji="1" sz="1800" kern="1200">
                <a:solidFill>
                  <a:schemeClr val="tx1"/>
                </a:solidFill>
                <a:latin typeface="+mn-lt"/>
                <a:ea typeface="+mn-ea"/>
                <a:cs typeface="+mn-cs"/>
              </a:defRPr>
            </a:lvl7pPr>
            <a:lvl8pPr marL="3197515" algn="l" defTabSz="913575" rtl="0" eaLnBrk="1" latinLnBrk="0" hangingPunct="1">
              <a:defRPr kumimoji="1" sz="1800" kern="1200">
                <a:solidFill>
                  <a:schemeClr val="tx1"/>
                </a:solidFill>
                <a:latin typeface="+mn-lt"/>
                <a:ea typeface="+mn-ea"/>
                <a:cs typeface="+mn-cs"/>
              </a:defRPr>
            </a:lvl8pPr>
            <a:lvl9pPr marL="3654302" algn="l" defTabSz="913575" rtl="0" eaLnBrk="1" latinLnBrk="0" hangingPunct="1">
              <a:defRPr kumimoji="1" sz="1800" kern="1200">
                <a:solidFill>
                  <a:schemeClr val="tx1"/>
                </a:solidFill>
                <a:latin typeface="+mn-lt"/>
                <a:ea typeface="+mn-ea"/>
                <a:cs typeface="+mn-cs"/>
              </a:defRPr>
            </a:lvl9pPr>
          </a:lstStyle>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中医協　総－１</a:t>
            </a:r>
            <a:endPar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endParaRPr>
          </a:p>
          <a:p>
            <a:pPr marL="0" marR="0" lvl="0" indent="0" algn="dist" defTabSz="913575" rtl="0" eaLnBrk="1" fontAlgn="auto" latinLnBrk="0" hangingPunct="1">
              <a:lnSpc>
                <a:spcPct val="100000"/>
              </a:lnSpc>
              <a:spcBef>
                <a:spcPts val="0"/>
              </a:spcBef>
              <a:spcAft>
                <a:spcPts val="0"/>
              </a:spcAft>
              <a:buClrTx/>
              <a:buSzTx/>
              <a:buFontTx/>
              <a:buNone/>
              <a:tabLst/>
              <a:defRPr/>
            </a:pPr>
            <a:r>
              <a:rPr kumimoji="1" lang="ja-JP" altLang="en-US" sz="14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３０．１．２４（改）</a:t>
            </a:r>
          </a:p>
        </p:txBody>
      </p:sp>
      <p:sp>
        <p:nvSpPr>
          <p:cNvPr id="2" name="正方形/長方形 1"/>
          <p:cNvSpPr/>
          <p:nvPr/>
        </p:nvSpPr>
        <p:spPr>
          <a:xfrm>
            <a:off x="65180" y="225618"/>
            <a:ext cx="859734" cy="386995"/>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参考</a:t>
            </a:r>
          </a:p>
        </p:txBody>
      </p:sp>
      <p:sp>
        <p:nvSpPr>
          <p:cNvPr id="29" name="正方形/長方形 28"/>
          <p:cNvSpPr/>
          <p:nvPr/>
        </p:nvSpPr>
        <p:spPr>
          <a:xfrm>
            <a:off x="920456" y="1903488"/>
            <a:ext cx="2376360" cy="127949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必要度</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Ⅱ</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のシミュレーション</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30</a:t>
            </a: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年度改定）</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22.3%</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スライド番号プレースホルダー 2">
            <a:extLst>
              <a:ext uri="{FF2B5EF4-FFF2-40B4-BE49-F238E27FC236}">
                <a16:creationId xmlns:a16="http://schemas.microsoft.com/office/drawing/2014/main" id="{AE543253-A768-4BDF-BC0A-9B21364BB45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27022032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該当患者割合のシミュレーションに係る対応方針</a:t>
            </a:r>
          </a:p>
        </p:txBody>
      </p:sp>
      <p:sp>
        <p:nvSpPr>
          <p:cNvPr id="12" name="正方形/長方形 11"/>
          <p:cNvSpPr/>
          <p:nvPr/>
        </p:nvSpPr>
        <p:spPr>
          <a:xfrm>
            <a:off x="307998" y="1452282"/>
            <a:ext cx="7525321" cy="11671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判定基準より、基準②（</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B14</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又は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B15</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に該当、かつ、</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得点１点以上かつ</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B</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得点３点以上）を除外</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項目より、免疫抑制剤の内服を除外</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項目に、入院実施割合が</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90</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％以上の手術（○点以上に限る）及び検査を追加</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項目の評価対象日数を、在院日数の○％程度まで広げる</a:t>
            </a:r>
          </a:p>
        </p:txBody>
      </p:sp>
      <p:sp>
        <p:nvSpPr>
          <p:cNvPr id="3" name="角丸四角形 2"/>
          <p:cNvSpPr/>
          <p:nvPr/>
        </p:nvSpPr>
        <p:spPr>
          <a:xfrm>
            <a:off x="276696" y="1149326"/>
            <a:ext cx="4532287" cy="34404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令和元年</a:t>
            </a:r>
            <a:r>
              <a:rPr kumimoji="1" lang="en-US" altLang="ja-JP"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12</a:t>
            </a: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月</a:t>
            </a:r>
            <a:r>
              <a:rPr kumimoji="1" lang="en-US" altLang="ja-JP"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20</a:t>
            </a: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日中医協総会で提示した条件</a:t>
            </a:r>
          </a:p>
        </p:txBody>
      </p:sp>
      <p:sp>
        <p:nvSpPr>
          <p:cNvPr id="13" name="正方形/長方形 12"/>
          <p:cNvSpPr/>
          <p:nvPr/>
        </p:nvSpPr>
        <p:spPr>
          <a:xfrm>
            <a:off x="307998" y="2900057"/>
            <a:ext cx="9109498" cy="139528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救急の患者を適切に評価するために、救急医療管理加算の対象患者を対象に追加すべきではないか。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認知症・せん妄患者の対応については、引き続き重症度、医療・看護必要度の中で評価すべきではないか。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内科の重症患者が適切に評価されるよう配慮すべきではないか。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新たに評価対象とする手術の点数や、評価日数は、複数のパターンで確認する必要があるのではないか。</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285750" marR="0" lvl="0" indent="-285750" algn="l" defTabSz="914400" rtl="0" eaLnBrk="1" fontAlgn="ctr"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基準②の除外の影響など、個別の条件が与える影響を、それぞれ確認する必要があるのではないか。</a:t>
            </a:r>
          </a:p>
        </p:txBody>
      </p:sp>
      <p:sp>
        <p:nvSpPr>
          <p:cNvPr id="14" name="角丸四角形 13"/>
          <p:cNvSpPr/>
          <p:nvPr/>
        </p:nvSpPr>
        <p:spPr>
          <a:xfrm>
            <a:off x="307999" y="2644595"/>
            <a:ext cx="1332634" cy="344033"/>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主なご意見</a:t>
            </a:r>
          </a:p>
        </p:txBody>
      </p:sp>
      <p:sp>
        <p:nvSpPr>
          <p:cNvPr id="16" name="下矢印 15"/>
          <p:cNvSpPr/>
          <p:nvPr/>
        </p:nvSpPr>
        <p:spPr>
          <a:xfrm>
            <a:off x="3561626" y="4207983"/>
            <a:ext cx="2602241" cy="301137"/>
          </a:xfrm>
          <a:prstGeom prst="downArrow">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395"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268469" y="550930"/>
            <a:ext cx="9369061" cy="446824"/>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前回の中医協総会の議論を踏まえ、以下の対応方針とした上で、該当患者割合のシミュレーションを行う。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233122" y="4653136"/>
            <a:ext cx="9384461" cy="2091218"/>
          </a:xfrm>
          <a:prstGeom prst="roundRect">
            <a:avLst>
              <a:gd name="adj" fmla="val 9594"/>
            </a:avLst>
          </a:prstGeom>
          <a:noFill/>
        </p:spPr>
        <p:style>
          <a:lnRef idx="2">
            <a:schemeClr val="dk1"/>
          </a:lnRef>
          <a:fillRef idx="1">
            <a:schemeClr val="lt1"/>
          </a:fillRef>
          <a:effectRef idx="0">
            <a:schemeClr val="dk1"/>
          </a:effectRef>
          <a:fontRef idx="minor">
            <a:schemeClr val="dk1"/>
          </a:fontRef>
        </p:style>
        <p:txBody>
          <a:bodyPr rtlCol="0" anchor="ct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対応方針</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内科の重症患者を含め、救急の患者を適切に評価するため、以下の項目を算定する患者を</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対象に追加</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A205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救急医療管理加算１及び２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B001-2-6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夜間休日救急搬送医学管理料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認知症・せん妄患者の対応を評価するため、</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基準②については評価対象から除外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するが、</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B14</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B15</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は引き続き</a:t>
            </a:r>
            <a:r>
              <a:rPr kumimoji="1" lang="en-US"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項目の評価対象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現行の評価との関係や、在院日数の実態等を踏まえ、新たに評価対象とする手術は</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２万点以上の手術</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、評価日数は、在院日数の</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中央値の５割程度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とする。また、全ての条件を適用した場合の影響とは別に、基準②の見直しによる影響と、新たな救急患者の評価による影響を個別に確認する。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スライド番号プレースホルダー 2">
            <a:extLst>
              <a:ext uri="{FF2B5EF4-FFF2-40B4-BE49-F238E27FC236}">
                <a16:creationId xmlns:a16="http://schemas.microsoft.com/office/drawing/2014/main" id="{040913F9-6946-4CE4-86E2-81E8E9A90AF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4879090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シミュレーション条件について</a:t>
            </a:r>
          </a:p>
        </p:txBody>
      </p:sp>
      <p:sp>
        <p:nvSpPr>
          <p:cNvPr id="18" name="正方形/長方形 17"/>
          <p:cNvSpPr/>
          <p:nvPr/>
        </p:nvSpPr>
        <p:spPr>
          <a:xfrm>
            <a:off x="303781" y="1499140"/>
            <a:ext cx="7525321" cy="4775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平成</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31</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年４月に提出された</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データ（急性期一般入院料）</a:t>
            </a:r>
          </a:p>
        </p:txBody>
      </p:sp>
      <p:sp>
        <p:nvSpPr>
          <p:cNvPr id="19" name="角丸四角形 18"/>
          <p:cNvSpPr/>
          <p:nvPr/>
        </p:nvSpPr>
        <p:spPr>
          <a:xfrm>
            <a:off x="272480" y="1196184"/>
            <a:ext cx="1471461" cy="34404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使用データ</a:t>
            </a:r>
          </a:p>
        </p:txBody>
      </p:sp>
      <p:sp>
        <p:nvSpPr>
          <p:cNvPr id="15" name="テキスト ボックス 14"/>
          <p:cNvSpPr txBox="1"/>
          <p:nvPr/>
        </p:nvSpPr>
        <p:spPr>
          <a:xfrm>
            <a:off x="268469" y="593794"/>
            <a:ext cx="9369061" cy="446824"/>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最終的なシミュレーションは以下の条件で行う。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272480" y="1928621"/>
            <a:ext cx="2407565" cy="344043"/>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シミュレーション条件</a:t>
            </a:r>
          </a:p>
        </p:txBody>
      </p:sp>
      <p:sp>
        <p:nvSpPr>
          <p:cNvPr id="22" name="正方形/長方形 21"/>
          <p:cNvSpPr/>
          <p:nvPr/>
        </p:nvSpPr>
        <p:spPr>
          <a:xfrm>
            <a:off x="268469" y="2637648"/>
            <a:ext cx="9369061" cy="289277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Ⅰ</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Ⅱ</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共通</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判定基準より、基準②（</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B14</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又は</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B15</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に該当、かつ、</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得点１点以上かつ</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B</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得点３点以上）を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除外</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項目より、「免疫抑制剤の管理」を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除外</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（注射剤を除く）</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C</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項目に、入院実施割合が</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90</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％以上の手術（２万点以上のものに限る）及び検査を</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追加</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C</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項目の評価対象日数を右表の期間に</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変更</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Ⅱ</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のみ</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項目に、入院日に「救急医療管理加算１・２」又は「夜間休日救急搬送医学管理料」を算定</a:t>
            </a: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した患者を、</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得点２点（５日間）として</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追加</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必要度</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Ⅰ</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のみ</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a:t>
            </a: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項目の「救急搬送後の入院」について、現行の２日間の評価から、５日間の評価に</a:t>
            </a:r>
            <a:r>
              <a:rPr kumimoji="1" lang="ja-JP" altLang="en-US"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変更</a:t>
            </a: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endParaRPr kumimoji="1" lang="en-US" altLang="ja-JP" sz="1200" b="0" i="0" u="sng"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救急患者の評価については、</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H30</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年度社会医療診療行為別統計より当該加算の平均算定回数が約５回</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　　（加算１＝</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4.95</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回、加算２＝</a:t>
            </a:r>
            <a:r>
              <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5.23</a:t>
            </a:r>
            <a:r>
              <a:rPr kumimoji="1" lang="ja-JP" altLang="en-US"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rPr>
              <a:t>回）であることを踏まえ、５日間に設定</a:t>
            </a:r>
            <a:endParaRPr kumimoji="1" lang="en-US" altLang="ja-JP" sz="105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Segoe UI" panose="020B0502040204020203" pitchFamily="34" charset="0"/>
            </a:endParaRPr>
          </a:p>
        </p:txBody>
      </p:sp>
      <p:sp>
        <p:nvSpPr>
          <p:cNvPr id="23" name="正方形/長方形 22"/>
          <p:cNvSpPr/>
          <p:nvPr/>
        </p:nvSpPr>
        <p:spPr>
          <a:xfrm>
            <a:off x="308554" y="2205033"/>
            <a:ext cx="7525321" cy="5190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以下の条件を適用した場合の医療機関ごとの該当患者割合を集計する</a:t>
            </a:r>
          </a:p>
        </p:txBody>
      </p:sp>
      <p:sp>
        <p:nvSpPr>
          <p:cNvPr id="27" name="正方形/長方形 26"/>
          <p:cNvSpPr/>
          <p:nvPr/>
        </p:nvSpPr>
        <p:spPr>
          <a:xfrm>
            <a:off x="316649" y="5950382"/>
            <a:ext cx="8956831" cy="6469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必要度</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Ⅰ</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H</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ファイル、必要度</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Ⅱ</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は</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EF</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ファイルを用いて該当患者割合を集計（</a:t>
            </a:r>
            <a:r>
              <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rPr>
              <a:t>○　レセプト電算処理システム用コードに規定される薬剤については、類似薬等の追加を行った新たなリストを使用</a:t>
            </a:r>
            <a:endParaRPr kumimoji="1" lang="en-US" altLang="ja-JP" sz="1400" b="0" i="0" u="none" strike="noStrike" kern="1200" cap="none" spc="0" normalizeH="0" baseline="0" noProof="0" dirty="0">
              <a:ln>
                <a:noFill/>
              </a:ln>
              <a:solidFill>
                <a:srgbClr val="000000"/>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28" name="角丸四角形 27"/>
          <p:cNvSpPr/>
          <p:nvPr/>
        </p:nvSpPr>
        <p:spPr>
          <a:xfrm>
            <a:off x="272481" y="5638668"/>
            <a:ext cx="1224136" cy="32817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rPr>
              <a:t>留意点等</a:t>
            </a:r>
          </a:p>
        </p:txBody>
      </p:sp>
      <p:graphicFrame>
        <p:nvGraphicFramePr>
          <p:cNvPr id="29" name="表 28"/>
          <p:cNvGraphicFramePr>
            <a:graphicFrameLocks noGrp="1"/>
          </p:cNvGraphicFramePr>
          <p:nvPr/>
        </p:nvGraphicFramePr>
        <p:xfrm>
          <a:off x="6659810" y="3156691"/>
          <a:ext cx="2885105" cy="1695450"/>
        </p:xfrm>
        <a:graphic>
          <a:graphicData uri="http://schemas.openxmlformats.org/drawingml/2006/table">
            <a:tbl>
              <a:tblPr/>
              <a:tblGrid>
                <a:gridCol w="1584177">
                  <a:extLst>
                    <a:ext uri="{9D8B030D-6E8A-4147-A177-3AD203B41FA5}">
                      <a16:colId xmlns:a16="http://schemas.microsoft.com/office/drawing/2014/main" val="2357664924"/>
                    </a:ext>
                  </a:extLst>
                </a:gridCol>
                <a:gridCol w="633052">
                  <a:extLst>
                    <a:ext uri="{9D8B030D-6E8A-4147-A177-3AD203B41FA5}">
                      <a16:colId xmlns:a16="http://schemas.microsoft.com/office/drawing/2014/main" val="877265561"/>
                    </a:ext>
                  </a:extLst>
                </a:gridCol>
                <a:gridCol w="667876">
                  <a:extLst>
                    <a:ext uri="{9D8B030D-6E8A-4147-A177-3AD203B41FA5}">
                      <a16:colId xmlns:a16="http://schemas.microsoft.com/office/drawing/2014/main" val="1776079447"/>
                    </a:ext>
                  </a:extLst>
                </a:gridCol>
              </a:tblGrid>
              <a:tr h="120726">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現行</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tc>
                  <a:txBody>
                    <a:bodyPr/>
                    <a:lstStyle/>
                    <a:p>
                      <a:pPr algn="ctr" fontAlgn="ctr"/>
                      <a:r>
                        <a:rPr lang="ja-JP" altLang="en-US" sz="1050" b="0" i="0" u="none" strike="noStrike" dirty="0">
                          <a:solidFill>
                            <a:schemeClr val="bg1"/>
                          </a:solidFill>
                          <a:effectLst/>
                          <a:latin typeface="Meiryo UI" panose="020B0604030504040204" pitchFamily="50" charset="-128"/>
                          <a:ea typeface="Meiryo UI" panose="020B0604030504040204" pitchFamily="50" charset="-128"/>
                        </a:rPr>
                        <a:t>見直し後</a:t>
                      </a: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solidFill>
                  </a:tcPr>
                </a:tc>
                <a:extLst>
                  <a:ext uri="{0D108BD9-81ED-4DB2-BD59-A6C34878D82A}">
                    <a16:rowId xmlns:a16="http://schemas.microsoft.com/office/drawing/2014/main" val="1904093092"/>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開頭手術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13</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0601976"/>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開胸手術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98091587"/>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開腹手術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4</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7</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272556"/>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骨の手術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11</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68431180"/>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胸腔鏡・腹腔鏡手術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3</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59036033"/>
                  </a:ext>
                </a:extLst>
              </a:tr>
              <a:tr h="156162">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全身麻酔・脊椎麻酔の手術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2801687"/>
                  </a:ext>
                </a:extLst>
              </a:tr>
              <a:tr h="156162">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救命等に係る内科的治療</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5</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8359881"/>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新たに追加する検査</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なし</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5274214"/>
                  </a:ext>
                </a:extLst>
              </a:tr>
              <a:tr h="120726">
                <a:tc>
                  <a:txBody>
                    <a:bodyPr/>
                    <a:lstStyle/>
                    <a:p>
                      <a:pPr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新たに追加する手術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なし</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6</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日間</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51970332"/>
                  </a:ext>
                </a:extLst>
              </a:tr>
            </a:tbl>
          </a:graphicData>
        </a:graphic>
      </p:graphicFrame>
      <p:sp>
        <p:nvSpPr>
          <p:cNvPr id="4" name="テキスト ボックス 3"/>
          <p:cNvSpPr txBox="1"/>
          <p:nvPr/>
        </p:nvSpPr>
        <p:spPr>
          <a:xfrm>
            <a:off x="316649" y="6528807"/>
            <a:ext cx="9249648"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新たに追加する手術等、集計にレセプト電算処理システム用コードを用いた診療実績データが必要なものに限り、必要度</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の結果を用いて必要度</a:t>
            </a: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Ⅰ</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を推計</a:t>
            </a:r>
          </a:p>
        </p:txBody>
      </p:sp>
      <p:sp>
        <p:nvSpPr>
          <p:cNvPr id="14" name="スライド番号プレースホルダー 2">
            <a:extLst>
              <a:ext uri="{FF2B5EF4-FFF2-40B4-BE49-F238E27FC236}">
                <a16:creationId xmlns:a16="http://schemas.microsoft.com/office/drawing/2014/main" id="{090C84C8-A214-48A8-B64C-A889766429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4920128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グラフ 8"/>
          <p:cNvGraphicFramePr>
            <a:graphicFrameLocks/>
          </p:cNvGraphicFramePr>
          <p:nvPr/>
        </p:nvGraphicFramePr>
        <p:xfrm>
          <a:off x="488504" y="2028397"/>
          <a:ext cx="4139953" cy="4464496"/>
        </p:xfrm>
        <a:graphic>
          <a:graphicData uri="http://schemas.openxmlformats.org/drawingml/2006/chart">
            <c:chart xmlns:c="http://schemas.openxmlformats.org/drawingml/2006/chart" xmlns:r="http://schemas.openxmlformats.org/officeDocument/2006/relationships" r:id="rId3"/>
          </a:graphicData>
        </a:graphic>
      </p:graphicFrame>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シミュレーション結果①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sp>
        <p:nvSpPr>
          <p:cNvPr id="17" name="テキスト ボックス 16"/>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(n=891)</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65357" y="2852936"/>
            <a:ext cx="1971419" cy="93610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33.5%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32.2%</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0" name="グラフ 9"/>
          <p:cNvGraphicFramePr>
            <a:graphicFrameLocks/>
          </p:cNvGraphicFramePr>
          <p:nvPr/>
        </p:nvGraphicFramePr>
        <p:xfrm>
          <a:off x="5241032" y="2028397"/>
          <a:ext cx="4139953"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11" name="正方形/長方形 10"/>
          <p:cNvSpPr/>
          <p:nvPr/>
        </p:nvSpPr>
        <p:spPr>
          <a:xfrm>
            <a:off x="5889104" y="2852936"/>
            <a:ext cx="1944216" cy="93610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30.3%</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28.5%</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右矢印 1"/>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a:extLst>
              <a:ext uri="{FF2B5EF4-FFF2-40B4-BE49-F238E27FC236}">
                <a16:creationId xmlns:a16="http://schemas.microsoft.com/office/drawing/2014/main" id="{9848C722-FF80-4F43-B4BB-DDF2D2C309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13596386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シミュレーション結果②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graphicFrame>
        <p:nvGraphicFramePr>
          <p:cNvPr id="4" name="グラフ 3"/>
          <p:cNvGraphicFramePr>
            <a:graphicFrameLocks/>
          </p:cNvGraphicFramePr>
          <p:nvPr/>
        </p:nvGraphicFramePr>
        <p:xfrm>
          <a:off x="344488" y="2018831"/>
          <a:ext cx="4176464"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グラフ 5"/>
          <p:cNvGraphicFramePr>
            <a:graphicFrameLocks/>
          </p:cNvGraphicFramePr>
          <p:nvPr/>
        </p:nvGraphicFramePr>
        <p:xfrm>
          <a:off x="5313040" y="2028397"/>
          <a:ext cx="4211960"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8" name="正方形/長方形 7"/>
          <p:cNvSpPr/>
          <p:nvPr/>
        </p:nvSpPr>
        <p:spPr>
          <a:xfrm>
            <a:off x="5889104"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29.7%</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27.9%</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p:cNvSpPr/>
          <p:nvPr/>
        </p:nvSpPr>
        <p:spPr>
          <a:xfrm>
            <a:off x="965357"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27.7%</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(n=200)</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右矢印 12"/>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スライド番号プレースホルダー 2">
            <a:extLst>
              <a:ext uri="{FF2B5EF4-FFF2-40B4-BE49-F238E27FC236}">
                <a16:creationId xmlns:a16="http://schemas.microsoft.com/office/drawing/2014/main" id="{2958F125-76C3-416A-861C-2EC2E0CC7AA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5425995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グラフ 15"/>
          <p:cNvGraphicFramePr>
            <a:graphicFrameLocks/>
          </p:cNvGraphicFramePr>
          <p:nvPr/>
        </p:nvGraphicFramePr>
        <p:xfrm>
          <a:off x="5241032" y="2028397"/>
          <a:ext cx="4139953" cy="44644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グラフ 11"/>
          <p:cNvGraphicFramePr>
            <a:graphicFrameLocks/>
          </p:cNvGraphicFramePr>
          <p:nvPr/>
        </p:nvGraphicFramePr>
        <p:xfrm>
          <a:off x="300409" y="2028397"/>
          <a:ext cx="4139953" cy="4464496"/>
        </p:xfrm>
        <a:graphic>
          <a:graphicData uri="http://schemas.openxmlformats.org/drawingml/2006/chart">
            <c:chart xmlns:c="http://schemas.openxmlformats.org/drawingml/2006/chart" xmlns:r="http://schemas.openxmlformats.org/officeDocument/2006/relationships" r:id="rId4"/>
          </a:graphicData>
        </a:graphic>
      </p:graphicFrame>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シミュレーション結果③　急性期一般入院料４</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全条件のシミュレーション）</a:t>
            </a:r>
          </a:p>
        </p:txBody>
      </p:sp>
      <p:sp>
        <p:nvSpPr>
          <p:cNvPr id="20" name="テキスト ボックス 19"/>
          <p:cNvSpPr txBox="1"/>
          <p:nvPr/>
        </p:nvSpPr>
        <p:spPr>
          <a:xfrm>
            <a:off x="8121352" y="1513679"/>
            <a:ext cx="165618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医療機関数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(n=369)</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65357"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現在の割合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34.5%</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31.2%</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28.6%</a:t>
            </a:r>
            <a:endPar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5889104" y="2924944"/>
            <a:ext cx="1971419" cy="86409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見直し後の割合</a:t>
            </a:r>
            <a:endParaRPr kumimoji="1" lang="en-US" altLang="ja-JP" sz="13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26.4%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10%tile</a:t>
            </a:r>
            <a:r>
              <a:rPr kumimoji="1" lang="ja-JP" altLang="en-US" sz="13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値　＝　</a:t>
            </a:r>
            <a:r>
              <a:rPr kumimoji="1" lang="en-US" altLang="ja-JP"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19.6%</a:t>
            </a:r>
            <a:endParaRPr kumimoji="1" lang="ja-JP" altLang="en-US" sz="13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右矢印 1"/>
          <p:cNvSpPr/>
          <p:nvPr/>
        </p:nvSpPr>
        <p:spPr>
          <a:xfrm>
            <a:off x="4716017" y="3789040"/>
            <a:ext cx="432048" cy="1224136"/>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221623" y="908720"/>
            <a:ext cx="9462752" cy="56385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急性期一般入院料４を算定する病棟のうち、重症度、医療・看護必要度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の届出施設について、全ての条件を適用した場合の該当患者割合の分布は以下のとおり。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59AA00C0-AF05-44F6-AEDC-FB4E3177D1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9353495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シミュレーション結果④　急性期一般入院料１</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各条件のシミュレーション）</a:t>
            </a:r>
          </a:p>
        </p:txBody>
      </p:sp>
      <p:sp>
        <p:nvSpPr>
          <p:cNvPr id="17" name="テキスト ボックス 16"/>
          <p:cNvSpPr txBox="1"/>
          <p:nvPr/>
        </p:nvSpPr>
        <p:spPr>
          <a:xfrm>
            <a:off x="221623" y="1025752"/>
            <a:ext cx="9462752" cy="60304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の届出施設それぞれについて、各条件を適用した場合の該当患者割合の変化は以下のとおり。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nvGraphicFramePr>
        <p:xfrm>
          <a:off x="416493" y="2274792"/>
          <a:ext cx="9073012" cy="3962520"/>
        </p:xfrm>
        <a:graphic>
          <a:graphicData uri="http://schemas.openxmlformats.org/drawingml/2006/table">
            <a:tbl>
              <a:tblPr firstRow="1" bandRow="1">
                <a:tableStyleId>{5C22544A-7EE6-4342-B048-85BDC9FD1C3A}</a:tableStyleId>
              </a:tblPr>
              <a:tblGrid>
                <a:gridCol w="932159">
                  <a:extLst>
                    <a:ext uri="{9D8B030D-6E8A-4147-A177-3AD203B41FA5}">
                      <a16:colId xmlns:a16="http://schemas.microsoft.com/office/drawing/2014/main" val="1623683054"/>
                    </a:ext>
                  </a:extLst>
                </a:gridCol>
                <a:gridCol w="868042">
                  <a:extLst>
                    <a:ext uri="{9D8B030D-6E8A-4147-A177-3AD203B41FA5}">
                      <a16:colId xmlns:a16="http://schemas.microsoft.com/office/drawing/2014/main" val="3488601692"/>
                    </a:ext>
                  </a:extLst>
                </a:gridCol>
                <a:gridCol w="1800200">
                  <a:extLst>
                    <a:ext uri="{9D8B030D-6E8A-4147-A177-3AD203B41FA5}">
                      <a16:colId xmlns:a16="http://schemas.microsoft.com/office/drawing/2014/main" val="3537752607"/>
                    </a:ext>
                  </a:extLst>
                </a:gridCol>
                <a:gridCol w="1800200">
                  <a:extLst>
                    <a:ext uri="{9D8B030D-6E8A-4147-A177-3AD203B41FA5}">
                      <a16:colId xmlns:a16="http://schemas.microsoft.com/office/drawing/2014/main" val="197279325"/>
                    </a:ext>
                  </a:extLst>
                </a:gridCol>
                <a:gridCol w="1872208">
                  <a:extLst>
                    <a:ext uri="{9D8B030D-6E8A-4147-A177-3AD203B41FA5}">
                      <a16:colId xmlns:a16="http://schemas.microsoft.com/office/drawing/2014/main" val="869415920"/>
                    </a:ext>
                  </a:extLst>
                </a:gridCol>
                <a:gridCol w="1800203">
                  <a:extLst>
                    <a:ext uri="{9D8B030D-6E8A-4147-A177-3AD203B41FA5}">
                      <a16:colId xmlns:a16="http://schemas.microsoft.com/office/drawing/2014/main" val="4240978459"/>
                    </a:ext>
                  </a:extLst>
                </a:gridCol>
              </a:tblGrid>
              <a:tr h="523260">
                <a:tc>
                  <a:txBody>
                    <a:bodyPr/>
                    <a:lstStyle/>
                    <a:p>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現在の割合</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現在の基準に</a:t>
                      </a:r>
                      <a:endParaRPr kumimoji="1" lang="en-US" altLang="ja-JP" sz="16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基準②の除外</a:t>
                      </a:r>
                      <a:endParaRPr kumimoji="1" lang="en-US" altLang="ja-JP" sz="16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t>のみを適用</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現在の基準に</a:t>
                      </a:r>
                      <a:endParaRPr kumimoji="1" lang="en-US" altLang="ja-JP" sz="1600" dirty="0"/>
                    </a:p>
                    <a:p>
                      <a:pPr algn="ctr"/>
                      <a:r>
                        <a:rPr kumimoji="1" lang="ja-JP" altLang="en-US" sz="1600" dirty="0"/>
                        <a:t>救急患者の追加</a:t>
                      </a:r>
                      <a:endParaRPr kumimoji="1" lang="en-US" altLang="ja-JP" sz="1600" dirty="0"/>
                    </a:p>
                    <a:p>
                      <a:pPr algn="ctr"/>
                      <a:r>
                        <a:rPr kumimoji="1" lang="ja-JP" altLang="en-US" sz="1600" dirty="0"/>
                        <a:t>のみを適用</a:t>
                      </a:r>
                      <a:endParaRPr kumimoji="1" lang="en-US" altLang="ja-JP"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ja-JP" altLang="en-US" sz="1600" dirty="0"/>
                        <a:t>現在の基準に</a:t>
                      </a:r>
                      <a:endParaRPr kumimoji="1" lang="en-US" altLang="ja-JP" sz="1600" dirty="0"/>
                    </a:p>
                    <a:p>
                      <a:pPr algn="ctr"/>
                      <a:r>
                        <a:rPr kumimoji="1" lang="ja-JP" altLang="en-US" sz="1600" dirty="0"/>
                        <a:t>全ての条件</a:t>
                      </a:r>
                      <a:endParaRPr kumimoji="1" lang="en-US" altLang="ja-JP" sz="1600" dirty="0"/>
                    </a:p>
                    <a:p>
                      <a:pPr algn="ctr"/>
                      <a:r>
                        <a:rPr kumimoji="1" lang="ja-JP" altLang="en-US" sz="1600" dirty="0"/>
                        <a:t>を適用</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614101011"/>
                  </a:ext>
                </a:extLst>
              </a:tr>
              <a:tr h="523260">
                <a:tc rowSpan="3">
                  <a:txBody>
                    <a:bodyPr/>
                    <a:lstStyle/>
                    <a:p>
                      <a:pPr algn="ctr"/>
                      <a:r>
                        <a:rPr kumimoji="1" lang="ja-JP" altLang="en-US" sz="1600" dirty="0"/>
                        <a:t>必要度</a:t>
                      </a:r>
                      <a:r>
                        <a:rPr kumimoji="1" lang="en-US" altLang="ja-JP" sz="1600" dirty="0"/>
                        <a:t>Ⅰ</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r>
                        <a:rPr kumimoji="1" lang="en-US" altLang="ja-JP" sz="1600" dirty="0"/>
                        <a:t>50%tile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35.8%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28.8%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36.9%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32.7%</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80404446"/>
                  </a:ext>
                </a:extLst>
              </a:tr>
              <a:tr h="523260">
                <a:tc vMerge="1">
                  <a:txBody>
                    <a:bodyPr/>
                    <a:lstStyle/>
                    <a:p>
                      <a:endParaRPr kumimoji="1" lang="ja-JP" altLang="en-US" dirty="0"/>
                    </a:p>
                  </a:txBody>
                  <a:tcPr/>
                </a:tc>
                <a:tc>
                  <a:txBody>
                    <a:bodyPr/>
                    <a:lstStyle/>
                    <a:p>
                      <a:r>
                        <a:rPr kumimoji="1" lang="en-US" altLang="ja-JP" sz="1600" dirty="0"/>
                        <a:t>25%tile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33.5%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26.6%</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34.5%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30.3%</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65538082"/>
                  </a:ext>
                </a:extLst>
              </a:tr>
              <a:tr h="523260">
                <a:tc vMerge="1">
                  <a:txBody>
                    <a:bodyPr/>
                    <a:lstStyle/>
                    <a:p>
                      <a:endParaRPr kumimoji="1" lang="ja-JP" altLang="en-US" dirty="0"/>
                    </a:p>
                  </a:txBody>
                  <a:tcPr/>
                </a:tc>
                <a:tc>
                  <a:txBody>
                    <a:bodyPr/>
                    <a:lstStyle/>
                    <a:p>
                      <a:r>
                        <a:rPr kumimoji="1" lang="en-US" altLang="ja-JP" sz="1600" dirty="0"/>
                        <a:t>10%tile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24.8%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33.2%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28.5%</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890788506"/>
                  </a:ext>
                </a:extLst>
              </a:tr>
              <a:tr h="523260">
                <a:tc rowSpan="3">
                  <a:txBody>
                    <a:bodyPr/>
                    <a:lstStyle/>
                    <a:p>
                      <a:pPr algn="ctr"/>
                      <a:r>
                        <a:rPr kumimoji="1" lang="ja-JP" altLang="en-US" sz="1600" dirty="0"/>
                        <a:t>必要度</a:t>
                      </a:r>
                      <a:r>
                        <a:rPr kumimoji="1" lang="en-US" altLang="ja-JP" sz="1600" dirty="0"/>
                        <a:t>Ⅱ</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r>
                        <a:rPr kumimoji="1" lang="en-US" altLang="ja-JP" sz="1600" dirty="0"/>
                        <a:t>50%tile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32.2%</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27.0%</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34.8%</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32.5%</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593944989"/>
                  </a:ext>
                </a:extLst>
              </a:tr>
              <a:tr h="523260">
                <a:tc vMerge="1">
                  <a:txBody>
                    <a:bodyPr/>
                    <a:lstStyle/>
                    <a:p>
                      <a:endParaRPr kumimoji="1" lang="ja-JP" altLang="en-US" dirty="0"/>
                    </a:p>
                  </a:txBody>
                  <a:tcPr/>
                </a:tc>
                <a:tc>
                  <a:txBody>
                    <a:bodyPr/>
                    <a:lstStyle/>
                    <a:p>
                      <a:r>
                        <a:rPr kumimoji="1" lang="en-US" altLang="ja-JP" sz="1600" dirty="0"/>
                        <a:t>25%tile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29.9%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24.7%</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32.4%</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29.7%</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3081066255"/>
                  </a:ext>
                </a:extLst>
              </a:tr>
              <a:tr h="523260">
                <a:tc vMerge="1">
                  <a:txBody>
                    <a:bodyPr/>
                    <a:lstStyle/>
                    <a:p>
                      <a:endParaRPr kumimoji="1" lang="ja-JP" altLang="en-US" dirty="0"/>
                    </a:p>
                  </a:txBody>
                  <a:tcPr/>
                </a:tc>
                <a:tc>
                  <a:txBody>
                    <a:bodyPr/>
                    <a:lstStyle/>
                    <a:p>
                      <a:r>
                        <a:rPr kumimoji="1" lang="en-US" altLang="ja-JP" sz="1600" dirty="0"/>
                        <a:t>10%tile</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27.7%</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22.5%</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30.9%</a:t>
                      </a:r>
                      <a:endParaRPr kumimoji="1" lang="ja-JP" altLang="en-US" sz="1600" dirty="0">
                        <a:latin typeface="+mn-lt"/>
                        <a:ea typeface="游ゴシック" panose="020B0400000000000000" pitchFamily="50" charset="-128"/>
                        <a:cs typeface="Segoe UI" panose="020B0502040204020203" pitchFamily="34" charset="0"/>
                      </a:endParaRPr>
                    </a:p>
                  </a:txBody>
                  <a:tcPr anchor="ctr"/>
                </a:tc>
                <a:tc>
                  <a:txBody>
                    <a:bodyPr/>
                    <a:lstStyle/>
                    <a:p>
                      <a:pPr algn="ctr"/>
                      <a:r>
                        <a:rPr kumimoji="1" lang="en-US" altLang="ja-JP" sz="1600" dirty="0"/>
                        <a:t>27.9%</a:t>
                      </a:r>
                      <a:endParaRPr kumimoji="1" lang="ja-JP" altLang="en-US" sz="1600" dirty="0">
                        <a:latin typeface="+mn-lt"/>
                        <a:ea typeface="游ゴシック" panose="020B0400000000000000" pitchFamily="50" charset="-128"/>
                        <a:cs typeface="Segoe UI" panose="020B0502040204020203" pitchFamily="34" charset="0"/>
                      </a:endParaRPr>
                    </a:p>
                  </a:txBody>
                  <a:tcPr anchor="ctr"/>
                </a:tc>
                <a:extLst>
                  <a:ext uri="{0D108BD9-81ED-4DB2-BD59-A6C34878D82A}">
                    <a16:rowId xmlns:a16="http://schemas.microsoft.com/office/drawing/2014/main" val="1639286273"/>
                  </a:ext>
                </a:extLst>
              </a:tr>
            </a:tbl>
          </a:graphicData>
        </a:graphic>
      </p:graphicFrame>
      <p:sp>
        <p:nvSpPr>
          <p:cNvPr id="3" name="正方形/長方形 2"/>
          <p:cNvSpPr/>
          <p:nvPr/>
        </p:nvSpPr>
        <p:spPr>
          <a:xfrm>
            <a:off x="2216696" y="3622027"/>
            <a:ext cx="7272809" cy="51418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9" name="正方形/長方形 18"/>
          <p:cNvSpPr/>
          <p:nvPr/>
        </p:nvSpPr>
        <p:spPr>
          <a:xfrm>
            <a:off x="2216696" y="5207241"/>
            <a:ext cx="7272809" cy="514188"/>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 name="正方形/長方形 3"/>
          <p:cNvSpPr/>
          <p:nvPr/>
        </p:nvSpPr>
        <p:spPr>
          <a:xfrm>
            <a:off x="2222202" y="1821395"/>
            <a:ext cx="5328592" cy="4299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急性期一般入院料１（必要度</a:t>
            </a:r>
            <a:r>
              <a:rPr kumimoji="1" lang="en-US" altLang="ja-JP"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）の届出施設</a:t>
            </a:r>
          </a:p>
        </p:txBody>
      </p:sp>
      <p:sp>
        <p:nvSpPr>
          <p:cNvPr id="9" name="スライド番号プレースホルダー 2">
            <a:extLst>
              <a:ext uri="{FF2B5EF4-FFF2-40B4-BE49-F238E27FC236}">
                <a16:creationId xmlns:a16="http://schemas.microsoft.com/office/drawing/2014/main" id="{DD6F0A76-BCDA-40EB-9C1A-766B88A5C81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07464329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5AFF6A0-86F2-45FB-9836-91C475A63AB4}"/>
              </a:ext>
            </a:extLst>
          </p:cNvPr>
          <p:cNvSpPr txBox="1"/>
          <p:nvPr/>
        </p:nvSpPr>
        <p:spPr>
          <a:xfrm>
            <a:off x="560512" y="5809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日本医師連盟と自由民主党が参議院議員選挙における政策協定書を締結</a:t>
            </a:r>
          </a:p>
        </p:txBody>
      </p:sp>
      <p:sp>
        <p:nvSpPr>
          <p:cNvPr id="7" name="正方形/長方形 6">
            <a:extLst>
              <a:ext uri="{FF2B5EF4-FFF2-40B4-BE49-F238E27FC236}">
                <a16:creationId xmlns:a16="http://schemas.microsoft.com/office/drawing/2014/main" id="{56CE67AC-35FA-4C04-815D-AF021B9E93DD}"/>
              </a:ext>
            </a:extLst>
          </p:cNvPr>
          <p:cNvSpPr/>
          <p:nvPr/>
        </p:nvSpPr>
        <p:spPr>
          <a:xfrm>
            <a:off x="3457778" y="755741"/>
            <a:ext cx="5724644" cy="6084822"/>
          </a:xfrm>
          <a:prstGeom prst="rect">
            <a:avLst/>
          </a:prstGeom>
          <a:ln>
            <a:solidFill>
              <a:schemeClr val="tx1"/>
            </a:solidFill>
          </a:ln>
        </p:spPr>
        <p:txBody>
          <a:bodyPr vert="eaVert" wrap="square" bIns="36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政　策　協　定　書</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第二十五回参議院議員通常選挙において、自由民主党と日本医師連盟は次の内容について政策協定を締結する。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記</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自由民主党は、左記の政策協定事項を鋭意実現するものとする。また、日本医師連盟は、自由民主党候補者の当選に向けて一致団結して取り組むものとする。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政策協定事項</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一、国民皆保険を堅持するとともに、国民間で医療・介護の享受に格差が生じないよう、国民医療・介護の更なる充実・強化を図る。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一、国民が住み慣れた地域において質の高い医療・介護を受けられるよう、かかりつけ医を中心とした地域における必要な医療を確保する。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一、人生百年時代に向けて、社会保障を持続可能なものとするために、健康寿命の延伸を図り、予防や生涯にわる健康づくりをこれまで以上に推進する。</a:t>
            </a:r>
          </a:p>
          <a:p>
            <a:pPr marL="428625" marR="0" lvl="0" indent="-4286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一、二〇四〇年に向けた社会保障のあり方に向けて、国民全体で合意の上、納得を得られる負担と給付を導き出すよう、議論し、結論を得るよう努める。</a:t>
            </a:r>
          </a:p>
          <a:p>
            <a:pPr marL="419100" marR="0" lvl="0" indent="-41910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一、東京オリンピック・パラリンピックに向け、熱中症や感染症対策を行うとともに、外国人医療提供体制を整備する。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令和元年六月五日</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自由民主党政務調査会会長　　　　　　　　　　　　  印</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　　　　　　　　　　　　　　　　日本医師連盟委員長　　　　　　　　　　　　　　　 　  印</a:t>
            </a:r>
          </a:p>
        </p:txBody>
      </p:sp>
      <p:pic>
        <p:nvPicPr>
          <p:cNvPr id="13" name="図 12">
            <a:extLst>
              <a:ext uri="{FF2B5EF4-FFF2-40B4-BE49-F238E27FC236}">
                <a16:creationId xmlns:a16="http://schemas.microsoft.com/office/drawing/2014/main" id="{EB095BFD-0236-4688-B6E0-65729E849F4A}"/>
              </a:ext>
            </a:extLst>
          </p:cNvPr>
          <p:cNvPicPr>
            <a:picLocks noChangeAspect="1"/>
          </p:cNvPicPr>
          <p:nvPr/>
        </p:nvPicPr>
        <p:blipFill rotWithShape="1">
          <a:blip r:embed="rId2"/>
          <a:srcRect l="3017" r="593"/>
          <a:stretch/>
        </p:blipFill>
        <p:spPr>
          <a:xfrm>
            <a:off x="444839" y="2852936"/>
            <a:ext cx="2988556" cy="2952328"/>
          </a:xfrm>
          <a:prstGeom prst="rect">
            <a:avLst/>
          </a:prstGeom>
        </p:spPr>
      </p:pic>
      <p:sp>
        <p:nvSpPr>
          <p:cNvPr id="2" name="テキスト ボックス 1">
            <a:extLst>
              <a:ext uri="{FF2B5EF4-FFF2-40B4-BE49-F238E27FC236}">
                <a16:creationId xmlns:a16="http://schemas.microsoft.com/office/drawing/2014/main" id="{280E5386-3642-4812-A693-2249DA16B322}"/>
              </a:ext>
            </a:extLst>
          </p:cNvPr>
          <p:cNvSpPr txBox="1"/>
          <p:nvPr/>
        </p:nvSpPr>
        <p:spPr>
          <a:xfrm>
            <a:off x="8068394" y="25102"/>
            <a:ext cx="1205086" cy="369332"/>
          </a:xfrm>
          <a:prstGeom prst="rect">
            <a:avLst/>
          </a:prstGeom>
          <a:solidFill>
            <a:srgbClr val="D1EDFF"/>
          </a:solidFill>
          <a:ln>
            <a:solidFill>
              <a:srgbClr val="000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HG丸ｺﾞｼｯｸM-PRO" panose="020F0600000000000000" pitchFamily="50" charset="-128"/>
                <a:ea typeface="HG丸ｺﾞｼｯｸM-PRO" panose="020F0600000000000000" pitchFamily="50" charset="-128"/>
                <a:cs typeface="+mn-cs"/>
              </a:rPr>
              <a:t>参院選</a:t>
            </a:r>
          </a:p>
        </p:txBody>
      </p:sp>
      <p:sp>
        <p:nvSpPr>
          <p:cNvPr id="8" name="スライド番号プレースホルダー 2">
            <a:extLst>
              <a:ext uri="{FF2B5EF4-FFF2-40B4-BE49-F238E27FC236}">
                <a16:creationId xmlns:a16="http://schemas.microsoft.com/office/drawing/2014/main" id="{DFC103E3-EEB7-4EC7-8A59-00D99DD9B6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5423035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nvGraphicFramePr>
        <p:xfrm>
          <a:off x="513482" y="2056679"/>
          <a:ext cx="8928993" cy="2042160"/>
        </p:xfrm>
        <a:graphic>
          <a:graphicData uri="http://schemas.openxmlformats.org/drawingml/2006/table">
            <a:tbl>
              <a:tblPr firstRow="1" bandRow="1">
                <a:tableStyleId>{5C22544A-7EE6-4342-B048-85BDC9FD1C3A}</a:tableStyleId>
              </a:tblPr>
              <a:tblGrid>
                <a:gridCol w="1657000">
                  <a:extLst>
                    <a:ext uri="{9D8B030D-6E8A-4147-A177-3AD203B41FA5}">
                      <a16:colId xmlns:a16="http://schemas.microsoft.com/office/drawing/2014/main" val="2491879895"/>
                    </a:ext>
                  </a:extLst>
                </a:gridCol>
                <a:gridCol w="600268">
                  <a:extLst>
                    <a:ext uri="{9D8B030D-6E8A-4147-A177-3AD203B41FA5}">
                      <a16:colId xmlns:a16="http://schemas.microsoft.com/office/drawing/2014/main" val="3122537387"/>
                    </a:ext>
                  </a:extLst>
                </a:gridCol>
                <a:gridCol w="1725770">
                  <a:extLst>
                    <a:ext uri="{9D8B030D-6E8A-4147-A177-3AD203B41FA5}">
                      <a16:colId xmlns:a16="http://schemas.microsoft.com/office/drawing/2014/main" val="449144919"/>
                    </a:ext>
                  </a:extLst>
                </a:gridCol>
                <a:gridCol w="1725770">
                  <a:extLst>
                    <a:ext uri="{9D8B030D-6E8A-4147-A177-3AD203B41FA5}">
                      <a16:colId xmlns:a16="http://schemas.microsoft.com/office/drawing/2014/main" val="2009447962"/>
                    </a:ext>
                  </a:extLst>
                </a:gridCol>
                <a:gridCol w="1732020">
                  <a:extLst>
                    <a:ext uri="{9D8B030D-6E8A-4147-A177-3AD203B41FA5}">
                      <a16:colId xmlns:a16="http://schemas.microsoft.com/office/drawing/2014/main" val="2255309751"/>
                    </a:ext>
                  </a:extLst>
                </a:gridCol>
                <a:gridCol w="1488165">
                  <a:extLst>
                    <a:ext uri="{9D8B030D-6E8A-4147-A177-3AD203B41FA5}">
                      <a16:colId xmlns:a16="http://schemas.microsoft.com/office/drawing/2014/main" val="1844863686"/>
                    </a:ext>
                  </a:extLst>
                </a:gridCol>
              </a:tblGrid>
              <a:tr h="267458">
                <a:tc>
                  <a:txBody>
                    <a:bodyPr/>
                    <a:lstStyle/>
                    <a:p>
                      <a:endParaRPr kumimoji="1" lang="ja-JP" altLang="en-US" sz="1400" dirty="0"/>
                    </a:p>
                  </a:txBody>
                  <a:tcPr/>
                </a:tc>
                <a:tc>
                  <a:txBody>
                    <a:bodyPr/>
                    <a:lstStyle/>
                    <a:p>
                      <a:pPr algn="ctr"/>
                      <a:r>
                        <a:rPr kumimoji="1" lang="ja-JP" altLang="en-US" sz="1400" dirty="0"/>
                        <a:t>施設</a:t>
                      </a:r>
                      <a:endParaRPr kumimoji="1" lang="en-US" altLang="ja-JP" sz="1400" dirty="0"/>
                    </a:p>
                    <a:p>
                      <a:pPr algn="ctr"/>
                      <a:r>
                        <a:rPr kumimoji="1" lang="ja-JP" altLang="en-US" sz="1400" dirty="0"/>
                        <a:t>数</a:t>
                      </a:r>
                    </a:p>
                  </a:txBody>
                  <a:tcPr/>
                </a:tc>
                <a:tc>
                  <a:txBody>
                    <a:bodyPr/>
                    <a:lstStyle/>
                    <a:p>
                      <a:pPr algn="ctr"/>
                      <a:r>
                        <a:rPr kumimoji="1" lang="en-US" altLang="ja-JP" sz="1400" dirty="0"/>
                        <a:t>50%tile</a:t>
                      </a:r>
                      <a:r>
                        <a:rPr kumimoji="1" lang="ja-JP" altLang="en-US" sz="1400" dirty="0"/>
                        <a:t>値</a:t>
                      </a:r>
                      <a:endParaRPr kumimoji="1" lang="en-US" altLang="ja-JP"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25%tile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10%tile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ja-JP" altLang="en-US" sz="1400" dirty="0"/>
                        <a:t>施設基準</a:t>
                      </a:r>
                      <a:endParaRPr kumimoji="1" lang="en-US" altLang="ja-JP" sz="1400" dirty="0"/>
                    </a:p>
                    <a:p>
                      <a:pPr algn="ctr"/>
                      <a:r>
                        <a:rPr kumimoji="1" lang="ja-JP" altLang="en-US" sz="1400" dirty="0"/>
                        <a:t>（現在）</a:t>
                      </a:r>
                    </a:p>
                  </a:txBody>
                  <a:tcPr/>
                </a:tc>
                <a:extLst>
                  <a:ext uri="{0D108BD9-81ED-4DB2-BD59-A6C34878D82A}">
                    <a16:rowId xmlns:a16="http://schemas.microsoft.com/office/drawing/2014/main" val="1145200882"/>
                  </a:ext>
                </a:extLst>
              </a:tr>
              <a:tr h="267458">
                <a:tc>
                  <a:txBody>
                    <a:bodyPr/>
                    <a:lstStyle/>
                    <a:p>
                      <a:pPr algn="ctr"/>
                      <a:r>
                        <a:rPr kumimoji="1" lang="ja-JP" altLang="en-US" sz="1400" dirty="0"/>
                        <a:t>急性期一般１</a:t>
                      </a:r>
                    </a:p>
                  </a:txBody>
                  <a:tcPr/>
                </a:tc>
                <a:tc>
                  <a:txBody>
                    <a:bodyPr/>
                    <a:lstStyle/>
                    <a:p>
                      <a:pPr algn="ctr"/>
                      <a:r>
                        <a:rPr lang="en-US" altLang="ja-JP" sz="1400" dirty="0"/>
                        <a:t>891</a:t>
                      </a:r>
                      <a:endParaRPr lang="ja-JP" altLang="en-US" sz="1400" dirty="0"/>
                    </a:p>
                  </a:txBody>
                  <a:tcPr anchor="ctr"/>
                </a:tc>
                <a:tc>
                  <a:txBody>
                    <a:bodyPr/>
                    <a:lstStyle/>
                    <a:p>
                      <a:pPr algn="ctr"/>
                      <a:r>
                        <a:rPr kumimoji="1" lang="en-US" altLang="ja-JP" sz="1400" dirty="0"/>
                        <a:t>35.8% / 32.7%</a:t>
                      </a:r>
                      <a:endParaRPr kumimoji="1" lang="ja-JP" altLang="en-US" sz="1400" dirty="0"/>
                    </a:p>
                  </a:txBody>
                  <a:tcPr anchor="ctr"/>
                </a:tc>
                <a:tc>
                  <a:txBody>
                    <a:bodyPr/>
                    <a:lstStyle/>
                    <a:p>
                      <a:pPr algn="ctr"/>
                      <a:r>
                        <a:rPr kumimoji="1" lang="en-US" altLang="ja-JP" sz="1400" dirty="0"/>
                        <a:t>33.5% / 30.3%</a:t>
                      </a:r>
                      <a:endParaRPr kumimoji="1" lang="ja-JP" altLang="en-US" sz="1400" dirty="0"/>
                    </a:p>
                  </a:txBody>
                  <a:tcPr anchor="ctr"/>
                </a:tc>
                <a:tc>
                  <a:txBody>
                    <a:bodyPr/>
                    <a:lstStyle/>
                    <a:p>
                      <a:pPr algn="ctr"/>
                      <a:r>
                        <a:rPr kumimoji="1" lang="en-US" altLang="ja-JP" sz="1400" dirty="0"/>
                        <a:t>32.2% / 28.5%</a:t>
                      </a:r>
                      <a:endParaRPr kumimoji="1" lang="ja-JP" altLang="en-US" sz="1400" dirty="0"/>
                    </a:p>
                  </a:txBody>
                  <a:tcPr anchor="ctr"/>
                </a:tc>
                <a:tc rowSpan="3">
                  <a:txBody>
                    <a:bodyPr/>
                    <a:lstStyle/>
                    <a:p>
                      <a:pPr algn="ctr"/>
                      <a:r>
                        <a:rPr kumimoji="1" lang="en-US" altLang="ja-JP" sz="1400" dirty="0"/>
                        <a:t>30%</a:t>
                      </a:r>
                      <a:endParaRPr kumimoji="1" lang="ja-JP" altLang="en-US" sz="1400" dirty="0"/>
                    </a:p>
                  </a:txBody>
                  <a:tcPr anchor="ctr"/>
                </a:tc>
                <a:extLst>
                  <a:ext uri="{0D108BD9-81ED-4DB2-BD59-A6C34878D82A}">
                    <a16:rowId xmlns:a16="http://schemas.microsoft.com/office/drawing/2014/main" val="3236668442"/>
                  </a:ext>
                </a:extLst>
              </a:tr>
              <a:tr h="267458">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床未満）</a:t>
                      </a:r>
                    </a:p>
                  </a:txBody>
                  <a:tcPr anchor="ctr"/>
                </a:tc>
                <a:tc>
                  <a:txBody>
                    <a:bodyPr/>
                    <a:lstStyle/>
                    <a:p>
                      <a:pPr algn="ctr"/>
                      <a:r>
                        <a:rPr lang="en-US" altLang="ja-JP" sz="1400" dirty="0"/>
                        <a:t>264</a:t>
                      </a:r>
                      <a:endParaRPr lang="ja-JP" altLang="en-US" sz="1400" dirty="0"/>
                    </a:p>
                  </a:txBody>
                  <a:tcPr anchor="ctr"/>
                </a:tc>
                <a:tc>
                  <a:txBody>
                    <a:bodyPr/>
                    <a:lstStyle/>
                    <a:p>
                      <a:pPr algn="ctr"/>
                      <a:r>
                        <a:rPr kumimoji="1" lang="en-US" altLang="ja-JP" sz="1400" dirty="0"/>
                        <a:t>37.3% / 33.5%</a:t>
                      </a:r>
                      <a:endParaRPr kumimoji="1" lang="ja-JP" altLang="en-US" sz="1400" dirty="0"/>
                    </a:p>
                  </a:txBody>
                  <a:tcPr anchor="ctr"/>
                </a:tc>
                <a:tc>
                  <a:txBody>
                    <a:bodyPr/>
                    <a:lstStyle/>
                    <a:p>
                      <a:pPr algn="ctr"/>
                      <a:r>
                        <a:rPr kumimoji="1" lang="en-US" altLang="ja-JP" sz="1400" dirty="0"/>
                        <a:t>34.4% / 30.2%</a:t>
                      </a:r>
                      <a:endParaRPr kumimoji="1" lang="ja-JP" altLang="en-US" sz="1400" dirty="0"/>
                    </a:p>
                  </a:txBody>
                  <a:tcPr anchor="ctr"/>
                </a:tc>
                <a:tc>
                  <a:txBody>
                    <a:bodyPr/>
                    <a:lstStyle/>
                    <a:p>
                      <a:pPr algn="ctr"/>
                      <a:r>
                        <a:rPr kumimoji="1" lang="en-US" altLang="ja-JP" sz="1400" dirty="0"/>
                        <a:t>32.6% / 27.8%</a:t>
                      </a:r>
                      <a:endParaRPr kumimoji="1" lang="ja-JP" altLang="en-US" sz="1400" dirty="0"/>
                    </a:p>
                  </a:txBody>
                  <a:tcPr anchor="ctr"/>
                </a:tc>
                <a:tc vMerge="1">
                  <a:txBody>
                    <a:bodyPr/>
                    <a:lstStyle/>
                    <a:p>
                      <a:pPr algn="ctr"/>
                      <a:endParaRPr kumimoji="1" lang="ja-JP" altLang="en-US" sz="1400" dirty="0"/>
                    </a:p>
                  </a:txBody>
                  <a:tcPr anchor="ctr"/>
                </a:tc>
                <a:extLst>
                  <a:ext uri="{0D108BD9-81ED-4DB2-BD59-A6C34878D82A}">
                    <a16:rowId xmlns:a16="http://schemas.microsoft.com/office/drawing/2014/main" val="2471069602"/>
                  </a:ext>
                </a:extLst>
              </a:tr>
              <a:tr h="267458">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床以上）</a:t>
                      </a:r>
                    </a:p>
                  </a:txBody>
                  <a:tcPr anchor="ctr"/>
                </a:tc>
                <a:tc>
                  <a:txBody>
                    <a:bodyPr/>
                    <a:lstStyle/>
                    <a:p>
                      <a:pPr algn="ctr"/>
                      <a:r>
                        <a:rPr lang="en-US" altLang="ja-JP" sz="1400" dirty="0"/>
                        <a:t>627</a:t>
                      </a:r>
                      <a:endParaRPr lang="ja-JP" altLang="en-US" sz="1400" dirty="0"/>
                    </a:p>
                  </a:txBody>
                  <a:tcPr anchor="ctr"/>
                </a:tc>
                <a:tc>
                  <a:txBody>
                    <a:bodyPr/>
                    <a:lstStyle/>
                    <a:p>
                      <a:pPr algn="ctr"/>
                      <a:r>
                        <a:rPr kumimoji="1" lang="en-US" altLang="ja-JP" sz="1400" dirty="0"/>
                        <a:t>35.2% / 32.3%</a:t>
                      </a:r>
                      <a:endParaRPr kumimoji="1" lang="ja-JP" altLang="en-US" sz="1400" dirty="0"/>
                    </a:p>
                  </a:txBody>
                  <a:tcPr anchor="ctr"/>
                </a:tc>
                <a:tc>
                  <a:txBody>
                    <a:bodyPr/>
                    <a:lstStyle/>
                    <a:p>
                      <a:pPr algn="ctr"/>
                      <a:r>
                        <a:rPr kumimoji="1" lang="en-US" altLang="ja-JP" sz="1400" dirty="0"/>
                        <a:t>33.3% / 30.4%</a:t>
                      </a:r>
                      <a:endParaRPr kumimoji="1" lang="ja-JP" altLang="en-US" sz="1400" dirty="0"/>
                    </a:p>
                  </a:txBody>
                  <a:tcPr anchor="ctr"/>
                </a:tc>
                <a:tc>
                  <a:txBody>
                    <a:bodyPr/>
                    <a:lstStyle/>
                    <a:p>
                      <a:pPr algn="ctr"/>
                      <a:r>
                        <a:rPr kumimoji="1" lang="en-US" altLang="ja-JP" sz="1400" dirty="0"/>
                        <a:t>32.1% / 28.6%</a:t>
                      </a:r>
                      <a:endParaRPr kumimoji="1" lang="ja-JP" altLang="en-US" sz="1400" dirty="0"/>
                    </a:p>
                  </a:txBody>
                  <a:tcPr anchor="ctr"/>
                </a:tc>
                <a:tc vMerge="1">
                  <a:txBody>
                    <a:bodyPr/>
                    <a:lstStyle/>
                    <a:p>
                      <a:pPr algn="ctr"/>
                      <a:endParaRPr kumimoji="1" lang="ja-JP" altLang="en-US" sz="1400" dirty="0"/>
                    </a:p>
                  </a:txBody>
                  <a:tcPr anchor="ctr"/>
                </a:tc>
                <a:extLst>
                  <a:ext uri="{0D108BD9-81ED-4DB2-BD59-A6C34878D82A}">
                    <a16:rowId xmlns:a16="http://schemas.microsoft.com/office/drawing/2014/main" val="3213325894"/>
                  </a:ext>
                </a:extLst>
              </a:tr>
              <a:tr h="267458">
                <a:tc>
                  <a:txBody>
                    <a:bodyPr/>
                    <a:lstStyle/>
                    <a:p>
                      <a:pPr algn="ctr"/>
                      <a:r>
                        <a:rPr kumimoji="1" lang="ja-JP" altLang="en-US" sz="1400" dirty="0"/>
                        <a:t>急性期一般４</a:t>
                      </a:r>
                    </a:p>
                  </a:txBody>
                  <a:tcPr/>
                </a:tc>
                <a:tc>
                  <a:txBody>
                    <a:bodyPr/>
                    <a:lstStyle/>
                    <a:p>
                      <a:pPr algn="ctr"/>
                      <a:r>
                        <a:rPr lang="en-US" altLang="ja-JP" sz="1400" dirty="0"/>
                        <a:t>369</a:t>
                      </a:r>
                      <a:endParaRPr lang="ja-JP" altLang="en-US" sz="1400" dirty="0"/>
                    </a:p>
                  </a:txBody>
                  <a:tcPr anchor="ctr"/>
                </a:tc>
                <a:tc>
                  <a:txBody>
                    <a:bodyPr/>
                    <a:lstStyle/>
                    <a:p>
                      <a:pPr algn="ctr"/>
                      <a:r>
                        <a:rPr kumimoji="1" lang="en-US" altLang="ja-JP" sz="1400" dirty="0"/>
                        <a:t>34.5% / 26.4%</a:t>
                      </a:r>
                      <a:endParaRPr kumimoji="1" lang="ja-JP" altLang="en-US" sz="1400" dirty="0"/>
                    </a:p>
                  </a:txBody>
                  <a:tcPr anchor="ctr"/>
                </a:tc>
                <a:tc>
                  <a:txBody>
                    <a:bodyPr/>
                    <a:lstStyle/>
                    <a:p>
                      <a:pPr algn="ctr"/>
                      <a:r>
                        <a:rPr kumimoji="1" lang="en-US" altLang="ja-JP" sz="1400" dirty="0">
                          <a:solidFill>
                            <a:schemeClr val="tx1"/>
                          </a:solidFill>
                        </a:rPr>
                        <a:t>31.2% / 22.9%</a:t>
                      </a:r>
                      <a:endParaRPr kumimoji="1" lang="ja-JP" altLang="en-US" sz="1400" dirty="0">
                        <a:solidFill>
                          <a:schemeClr val="tx1"/>
                        </a:solidFill>
                      </a:endParaRPr>
                    </a:p>
                  </a:txBody>
                  <a:tcPr anchor="ctr"/>
                </a:tc>
                <a:tc>
                  <a:txBody>
                    <a:bodyPr/>
                    <a:lstStyle/>
                    <a:p>
                      <a:pPr algn="ctr"/>
                      <a:r>
                        <a:rPr kumimoji="1" lang="en-US" altLang="ja-JP" sz="1400" dirty="0"/>
                        <a:t>28.6% / 19.6%</a:t>
                      </a:r>
                      <a:endParaRPr kumimoji="1" lang="ja-JP" altLang="en-US" sz="1400" dirty="0"/>
                    </a:p>
                  </a:txBody>
                  <a:tcPr anchor="ctr"/>
                </a:tc>
                <a:tc>
                  <a:txBody>
                    <a:bodyPr/>
                    <a:lstStyle/>
                    <a:p>
                      <a:pPr algn="ctr"/>
                      <a:r>
                        <a:rPr kumimoji="1" lang="en-US" altLang="ja-JP" sz="1400" dirty="0"/>
                        <a:t>27%</a:t>
                      </a:r>
                      <a:endParaRPr kumimoji="1" lang="ja-JP" altLang="en-US" sz="1400" dirty="0"/>
                    </a:p>
                  </a:txBody>
                  <a:tcPr anchor="ctr"/>
                </a:tc>
                <a:extLst>
                  <a:ext uri="{0D108BD9-81ED-4DB2-BD59-A6C34878D82A}">
                    <a16:rowId xmlns:a16="http://schemas.microsoft.com/office/drawing/2014/main" val="1665039248"/>
                  </a:ext>
                </a:extLst>
              </a:tr>
            </a:tbl>
          </a:graphicData>
        </a:graphic>
      </p:graphicFrame>
      <p:sp>
        <p:nvSpPr>
          <p:cNvPr id="10" name="正方形/長方形 9"/>
          <p:cNvSpPr/>
          <p:nvPr/>
        </p:nvSpPr>
        <p:spPr>
          <a:xfrm>
            <a:off x="594892" y="1988840"/>
            <a:ext cx="1368152" cy="496796"/>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必要度</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Ⅰ</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538461" y="4288927"/>
          <a:ext cx="8904015" cy="2042160"/>
        </p:xfrm>
        <a:graphic>
          <a:graphicData uri="http://schemas.openxmlformats.org/drawingml/2006/table">
            <a:tbl>
              <a:tblPr firstRow="1" bandRow="1">
                <a:tableStyleId>{5C22544A-7EE6-4342-B048-85BDC9FD1C3A}</a:tableStyleId>
              </a:tblPr>
              <a:tblGrid>
                <a:gridCol w="1652364">
                  <a:extLst>
                    <a:ext uri="{9D8B030D-6E8A-4147-A177-3AD203B41FA5}">
                      <a16:colId xmlns:a16="http://schemas.microsoft.com/office/drawing/2014/main" val="2491879895"/>
                    </a:ext>
                  </a:extLst>
                </a:gridCol>
                <a:gridCol w="598589">
                  <a:extLst>
                    <a:ext uri="{9D8B030D-6E8A-4147-A177-3AD203B41FA5}">
                      <a16:colId xmlns:a16="http://schemas.microsoft.com/office/drawing/2014/main" val="3122537387"/>
                    </a:ext>
                  </a:extLst>
                </a:gridCol>
                <a:gridCol w="1720943">
                  <a:extLst>
                    <a:ext uri="{9D8B030D-6E8A-4147-A177-3AD203B41FA5}">
                      <a16:colId xmlns:a16="http://schemas.microsoft.com/office/drawing/2014/main" val="449144919"/>
                    </a:ext>
                  </a:extLst>
                </a:gridCol>
                <a:gridCol w="1720943">
                  <a:extLst>
                    <a:ext uri="{9D8B030D-6E8A-4147-A177-3AD203B41FA5}">
                      <a16:colId xmlns:a16="http://schemas.microsoft.com/office/drawing/2014/main" val="2009447962"/>
                    </a:ext>
                  </a:extLst>
                </a:gridCol>
                <a:gridCol w="1727174">
                  <a:extLst>
                    <a:ext uri="{9D8B030D-6E8A-4147-A177-3AD203B41FA5}">
                      <a16:colId xmlns:a16="http://schemas.microsoft.com/office/drawing/2014/main" val="2255309751"/>
                    </a:ext>
                  </a:extLst>
                </a:gridCol>
                <a:gridCol w="1484002">
                  <a:extLst>
                    <a:ext uri="{9D8B030D-6E8A-4147-A177-3AD203B41FA5}">
                      <a16:colId xmlns:a16="http://schemas.microsoft.com/office/drawing/2014/main" val="1844863686"/>
                    </a:ext>
                  </a:extLst>
                </a:gridCol>
              </a:tblGrid>
              <a:tr h="409160">
                <a:tc>
                  <a:txBody>
                    <a:bodyPr/>
                    <a:lstStyle/>
                    <a:p>
                      <a:endParaRPr kumimoji="1" lang="ja-JP" altLang="en-US" sz="1400" dirty="0"/>
                    </a:p>
                  </a:txBody>
                  <a:tcPr/>
                </a:tc>
                <a:tc>
                  <a:txBody>
                    <a:bodyPr/>
                    <a:lstStyle/>
                    <a:p>
                      <a:pPr algn="ctr"/>
                      <a:r>
                        <a:rPr kumimoji="1" lang="ja-JP" altLang="en-US" sz="1400" dirty="0"/>
                        <a:t>施設</a:t>
                      </a:r>
                      <a:endParaRPr kumimoji="1" lang="en-US" altLang="ja-JP" sz="1400" dirty="0"/>
                    </a:p>
                    <a:p>
                      <a:pPr algn="ctr"/>
                      <a:r>
                        <a:rPr kumimoji="1" lang="ja-JP" altLang="en-US" sz="1400" dirty="0"/>
                        <a:t>数</a:t>
                      </a:r>
                    </a:p>
                  </a:txBody>
                  <a:tcPr/>
                </a:tc>
                <a:tc>
                  <a:txBody>
                    <a:bodyPr/>
                    <a:lstStyle/>
                    <a:p>
                      <a:pPr algn="ctr"/>
                      <a:r>
                        <a:rPr kumimoji="1" lang="en-US" altLang="ja-JP" sz="1400" dirty="0"/>
                        <a:t>50%tile</a:t>
                      </a:r>
                      <a:r>
                        <a:rPr kumimoji="1" lang="ja-JP" altLang="en-US" sz="1400" dirty="0"/>
                        <a:t>値</a:t>
                      </a:r>
                      <a:endParaRPr kumimoji="1" lang="en-US" altLang="ja-JP" sz="1400" dirty="0"/>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25%tile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en-US" altLang="ja-JP" sz="1400" dirty="0"/>
                        <a:t>10%tile</a:t>
                      </a:r>
                      <a:r>
                        <a:rPr kumimoji="1" lang="ja-JP" altLang="en-US" sz="1400" dirty="0"/>
                        <a:t>値</a:t>
                      </a:r>
                      <a:endParaRPr kumimoji="1" lang="en-US" altLang="ja-JP" sz="1400" dirty="0"/>
                    </a:p>
                    <a:p>
                      <a:pPr algn="ctr"/>
                      <a:r>
                        <a:rPr kumimoji="1" lang="ja-JP" altLang="en-US" sz="1400" dirty="0"/>
                        <a:t>（現在 </a:t>
                      </a:r>
                      <a:r>
                        <a:rPr kumimoji="1" lang="en-US" altLang="ja-JP" sz="1400" dirty="0"/>
                        <a:t>/ </a:t>
                      </a:r>
                      <a:r>
                        <a:rPr kumimoji="1" lang="ja-JP" altLang="en-US" sz="1400" dirty="0"/>
                        <a:t>見直し後）</a:t>
                      </a:r>
                      <a:endParaRPr kumimoji="1" lang="en-US" altLang="ja-JP" sz="1400" dirty="0"/>
                    </a:p>
                  </a:txBody>
                  <a:tcPr/>
                </a:tc>
                <a:tc>
                  <a:txBody>
                    <a:bodyPr/>
                    <a:lstStyle/>
                    <a:p>
                      <a:pPr algn="ctr"/>
                      <a:r>
                        <a:rPr kumimoji="1" lang="ja-JP" altLang="en-US" sz="1400" dirty="0"/>
                        <a:t>施設基準</a:t>
                      </a:r>
                      <a:endParaRPr kumimoji="1" lang="en-US" altLang="ja-JP" sz="1400" dirty="0"/>
                    </a:p>
                    <a:p>
                      <a:pPr algn="ctr"/>
                      <a:r>
                        <a:rPr kumimoji="1" lang="ja-JP" altLang="en-US" sz="1400" dirty="0"/>
                        <a:t>（現在）</a:t>
                      </a:r>
                    </a:p>
                  </a:txBody>
                  <a:tcPr/>
                </a:tc>
                <a:extLst>
                  <a:ext uri="{0D108BD9-81ED-4DB2-BD59-A6C34878D82A}">
                    <a16:rowId xmlns:a16="http://schemas.microsoft.com/office/drawing/2014/main" val="1145200882"/>
                  </a:ext>
                </a:extLst>
              </a:tr>
              <a:tr h="240683">
                <a:tc>
                  <a:txBody>
                    <a:bodyPr/>
                    <a:lstStyle/>
                    <a:p>
                      <a:pPr algn="ctr"/>
                      <a:r>
                        <a:rPr kumimoji="1" lang="ja-JP" altLang="en-US" sz="1400" dirty="0"/>
                        <a:t>急性期一般１</a:t>
                      </a:r>
                    </a:p>
                  </a:txBody>
                  <a:tcPr anchor="ctr"/>
                </a:tc>
                <a:tc>
                  <a:txBody>
                    <a:bodyPr/>
                    <a:lstStyle/>
                    <a:p>
                      <a:pPr algn="ctr"/>
                      <a:r>
                        <a:rPr lang="en-US" altLang="ja-JP" sz="1400" dirty="0"/>
                        <a:t>200</a:t>
                      </a:r>
                      <a:endParaRPr lang="ja-JP" altLang="en-US" sz="1400" dirty="0"/>
                    </a:p>
                  </a:txBody>
                  <a:tcPr anchor="ctr"/>
                </a:tc>
                <a:tc>
                  <a:txBody>
                    <a:bodyPr/>
                    <a:lstStyle/>
                    <a:p>
                      <a:pPr algn="ctr"/>
                      <a:r>
                        <a:rPr kumimoji="1" lang="en-US" altLang="ja-JP" sz="1400" dirty="0"/>
                        <a:t>32.2% / 32.5%</a:t>
                      </a:r>
                      <a:endParaRPr kumimoji="1" lang="ja-JP" altLang="en-US" sz="1400" dirty="0"/>
                    </a:p>
                  </a:txBody>
                  <a:tcPr anchor="ctr"/>
                </a:tc>
                <a:tc>
                  <a:txBody>
                    <a:bodyPr/>
                    <a:lstStyle/>
                    <a:p>
                      <a:pPr algn="ctr"/>
                      <a:r>
                        <a:rPr kumimoji="1" lang="en-US" altLang="ja-JP" sz="1400" dirty="0">
                          <a:solidFill>
                            <a:schemeClr val="tx1"/>
                          </a:solidFill>
                        </a:rPr>
                        <a:t>29.9% / 29.7%</a:t>
                      </a:r>
                      <a:endParaRPr kumimoji="1" lang="ja-JP" altLang="en-US" sz="1400" dirty="0">
                        <a:solidFill>
                          <a:schemeClr val="tx1"/>
                        </a:solidFill>
                      </a:endParaRPr>
                    </a:p>
                  </a:txBody>
                  <a:tcPr anchor="ctr"/>
                </a:tc>
                <a:tc>
                  <a:txBody>
                    <a:bodyPr/>
                    <a:lstStyle/>
                    <a:p>
                      <a:pPr algn="ctr"/>
                      <a:r>
                        <a:rPr kumimoji="1" lang="en-US" altLang="ja-JP" sz="1400" dirty="0"/>
                        <a:t>27.7% / 27.9%</a:t>
                      </a:r>
                      <a:endParaRPr kumimoji="1" lang="ja-JP" altLang="en-US" sz="1400" dirty="0"/>
                    </a:p>
                  </a:txBody>
                  <a:tcPr anchor="ctr"/>
                </a:tc>
                <a:tc rowSpan="3">
                  <a:txBody>
                    <a:bodyPr/>
                    <a:lstStyle/>
                    <a:p>
                      <a:pPr algn="ctr"/>
                      <a:r>
                        <a:rPr kumimoji="1" lang="en-US" altLang="ja-JP" sz="1400" dirty="0"/>
                        <a:t>25%</a:t>
                      </a:r>
                      <a:endParaRPr lang="ja-JP" altLang="en-US" sz="1400" dirty="0"/>
                    </a:p>
                  </a:txBody>
                  <a:tcPr anchor="ctr"/>
                </a:tc>
                <a:extLst>
                  <a:ext uri="{0D108BD9-81ED-4DB2-BD59-A6C34878D82A}">
                    <a16:rowId xmlns:a16="http://schemas.microsoft.com/office/drawing/2014/main" val="3236668442"/>
                  </a:ext>
                </a:extLst>
              </a:tr>
              <a:tr h="288819">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床未満）</a:t>
                      </a:r>
                    </a:p>
                  </a:txBody>
                  <a:tcPr anchor="ctr"/>
                </a:tc>
                <a:tc>
                  <a:txBody>
                    <a:bodyPr/>
                    <a:lstStyle/>
                    <a:p>
                      <a:pPr algn="ctr"/>
                      <a:r>
                        <a:rPr lang="en-US" altLang="ja-JP" sz="1400" dirty="0"/>
                        <a:t>29</a:t>
                      </a:r>
                      <a:endParaRPr lang="ja-JP" altLang="en-US" sz="1400" dirty="0"/>
                    </a:p>
                  </a:txBody>
                  <a:tcPr anchor="ctr"/>
                </a:tc>
                <a:tc>
                  <a:txBody>
                    <a:bodyPr/>
                    <a:lstStyle/>
                    <a:p>
                      <a:pPr algn="ctr"/>
                      <a:r>
                        <a:rPr lang="en-US" altLang="ja-JP" sz="1400" dirty="0"/>
                        <a:t>31.9% / 31.9%</a:t>
                      </a:r>
                      <a:endParaRPr lang="ja-JP" altLang="en-US" sz="1400" dirty="0"/>
                    </a:p>
                  </a:txBody>
                  <a:tcPr anchor="ctr"/>
                </a:tc>
                <a:tc>
                  <a:txBody>
                    <a:bodyPr/>
                    <a:lstStyle/>
                    <a:p>
                      <a:pPr algn="ctr"/>
                      <a:r>
                        <a:rPr lang="en-US" altLang="ja-JP" sz="1400" dirty="0">
                          <a:solidFill>
                            <a:schemeClr val="tx1"/>
                          </a:solidFill>
                        </a:rPr>
                        <a:t>28.3% / 28.9%</a:t>
                      </a:r>
                      <a:endParaRPr lang="ja-JP" altLang="en-US" sz="1400" dirty="0">
                        <a:solidFill>
                          <a:schemeClr val="tx1"/>
                        </a:solidFill>
                      </a:endParaRPr>
                    </a:p>
                  </a:txBody>
                  <a:tcPr anchor="ctr"/>
                </a:tc>
                <a:tc>
                  <a:txBody>
                    <a:bodyPr/>
                    <a:lstStyle/>
                    <a:p>
                      <a:pPr algn="ctr"/>
                      <a:r>
                        <a:rPr lang="en-US" altLang="ja-JP" sz="1400" dirty="0"/>
                        <a:t>26.8% / 22.8%</a:t>
                      </a:r>
                      <a:endParaRPr lang="ja-JP" altLang="en-US" sz="1400" dirty="0"/>
                    </a:p>
                  </a:txBody>
                  <a:tcPr anchor="ctr"/>
                </a:tc>
                <a:tc vMerge="1">
                  <a:txBody>
                    <a:bodyPr/>
                    <a:lstStyle/>
                    <a:p>
                      <a:pPr algn="ctr"/>
                      <a:endParaRPr lang="ja-JP" altLang="en-US" sz="1400" dirty="0"/>
                    </a:p>
                  </a:txBody>
                  <a:tcPr anchor="ctr"/>
                </a:tc>
                <a:extLst>
                  <a:ext uri="{0D108BD9-81ED-4DB2-BD59-A6C34878D82A}">
                    <a16:rowId xmlns:a16="http://schemas.microsoft.com/office/drawing/2014/main" val="2471069602"/>
                  </a:ext>
                </a:extLst>
              </a:tr>
              <a:tr h="288819">
                <a:tc>
                  <a:txBody>
                    <a:bodyPr/>
                    <a:lstStyle/>
                    <a:p>
                      <a:pPr algn="ctr"/>
                      <a:r>
                        <a:rPr kumimoji="1" lang="ja-JP" altLang="en-US" sz="1200" dirty="0"/>
                        <a:t>（うち許可病床数</a:t>
                      </a:r>
                      <a:endParaRPr kumimoji="1" lang="en-US" altLang="ja-JP" sz="1200" dirty="0"/>
                    </a:p>
                    <a:p>
                      <a:pPr algn="ctr"/>
                      <a:r>
                        <a:rPr kumimoji="1" lang="en-US" altLang="ja-JP" sz="1200" dirty="0"/>
                        <a:t>200</a:t>
                      </a:r>
                      <a:r>
                        <a:rPr kumimoji="1" lang="ja-JP" altLang="en-US" sz="1200" dirty="0"/>
                        <a:t>床以上）</a:t>
                      </a:r>
                    </a:p>
                  </a:txBody>
                  <a:tcPr anchor="ctr"/>
                </a:tc>
                <a:tc>
                  <a:txBody>
                    <a:bodyPr/>
                    <a:lstStyle/>
                    <a:p>
                      <a:pPr algn="ctr"/>
                      <a:r>
                        <a:rPr lang="en-US" altLang="ja-JP" sz="1400" dirty="0"/>
                        <a:t>171</a:t>
                      </a:r>
                      <a:endParaRPr lang="ja-JP" altLang="en-US" sz="1400" dirty="0"/>
                    </a:p>
                  </a:txBody>
                  <a:tcPr anchor="ctr"/>
                </a:tc>
                <a:tc>
                  <a:txBody>
                    <a:bodyPr/>
                    <a:lstStyle/>
                    <a:p>
                      <a:pPr algn="ctr"/>
                      <a:r>
                        <a:rPr lang="en-US" altLang="ja-JP" sz="1400" dirty="0"/>
                        <a:t>32.2% / 32.7%</a:t>
                      </a:r>
                      <a:endParaRPr lang="ja-JP" altLang="en-US" sz="1400" dirty="0"/>
                    </a:p>
                  </a:txBody>
                  <a:tcPr anchor="ctr"/>
                </a:tc>
                <a:tc>
                  <a:txBody>
                    <a:bodyPr/>
                    <a:lstStyle/>
                    <a:p>
                      <a:pPr algn="ctr"/>
                      <a:r>
                        <a:rPr lang="en-US" altLang="ja-JP" sz="1400" dirty="0">
                          <a:solidFill>
                            <a:schemeClr val="tx1"/>
                          </a:solidFill>
                        </a:rPr>
                        <a:t>30.1% / 29.8%</a:t>
                      </a:r>
                      <a:endParaRPr lang="ja-JP" altLang="en-US" sz="1400" dirty="0">
                        <a:solidFill>
                          <a:schemeClr val="tx1"/>
                        </a:solidFill>
                      </a:endParaRPr>
                    </a:p>
                  </a:txBody>
                  <a:tcPr anchor="ctr"/>
                </a:tc>
                <a:tc>
                  <a:txBody>
                    <a:bodyPr/>
                    <a:lstStyle/>
                    <a:p>
                      <a:pPr algn="ctr"/>
                      <a:r>
                        <a:rPr lang="en-US" altLang="ja-JP" sz="1400" dirty="0"/>
                        <a:t>28.2% / 28.3%</a:t>
                      </a:r>
                      <a:endParaRPr lang="ja-JP" altLang="en-US" sz="1400" dirty="0"/>
                    </a:p>
                  </a:txBody>
                  <a:tcPr anchor="ctr"/>
                </a:tc>
                <a:tc vMerge="1">
                  <a:txBody>
                    <a:bodyPr/>
                    <a:lstStyle/>
                    <a:p>
                      <a:pPr algn="ctr"/>
                      <a:endParaRPr lang="ja-JP" altLang="en-US" sz="1400" dirty="0"/>
                    </a:p>
                  </a:txBody>
                  <a:tcPr anchor="ctr"/>
                </a:tc>
                <a:extLst>
                  <a:ext uri="{0D108BD9-81ED-4DB2-BD59-A6C34878D82A}">
                    <a16:rowId xmlns:a16="http://schemas.microsoft.com/office/drawing/2014/main" val="3213325894"/>
                  </a:ext>
                </a:extLst>
              </a:tr>
              <a:tr h="240683">
                <a:tc>
                  <a:txBody>
                    <a:bodyPr/>
                    <a:lstStyle/>
                    <a:p>
                      <a:pPr algn="ctr"/>
                      <a:r>
                        <a:rPr kumimoji="1" lang="ja-JP" altLang="en-US" sz="1400" dirty="0"/>
                        <a:t>急性期一般４</a:t>
                      </a:r>
                    </a:p>
                  </a:txBody>
                  <a:tcPr anchor="ctr"/>
                </a:tc>
                <a:tc>
                  <a:txBody>
                    <a:bodyPr/>
                    <a:lstStyle/>
                    <a:p>
                      <a:pPr algn="ctr"/>
                      <a:r>
                        <a:rPr lang="en-US" altLang="ja-JP" sz="1400" dirty="0"/>
                        <a:t>36</a:t>
                      </a:r>
                      <a:endParaRPr lang="ja-JP" altLang="en-US" sz="1400" dirty="0"/>
                    </a:p>
                  </a:txBody>
                  <a:tcPr anchor="ctr"/>
                </a:tc>
                <a:tc>
                  <a:txBody>
                    <a:bodyPr/>
                    <a:lstStyle/>
                    <a:p>
                      <a:pPr algn="ctr"/>
                      <a:r>
                        <a:rPr kumimoji="1" lang="en-US" altLang="ja-JP" sz="1400" dirty="0"/>
                        <a:t>29.2% / 26.8%</a:t>
                      </a:r>
                      <a:endParaRPr kumimoji="1" lang="ja-JP" altLang="en-US" sz="1400" dirty="0"/>
                    </a:p>
                  </a:txBody>
                  <a:tcPr anchor="ctr"/>
                </a:tc>
                <a:tc>
                  <a:txBody>
                    <a:bodyPr/>
                    <a:lstStyle/>
                    <a:p>
                      <a:pPr algn="ctr"/>
                      <a:r>
                        <a:rPr kumimoji="1" lang="en-US" altLang="ja-JP" sz="1400" dirty="0">
                          <a:solidFill>
                            <a:schemeClr val="tx1"/>
                          </a:solidFill>
                        </a:rPr>
                        <a:t>25.3% / 23.1%</a:t>
                      </a:r>
                      <a:endParaRPr kumimoji="1" lang="ja-JP" altLang="en-US" sz="1400" dirty="0">
                        <a:solidFill>
                          <a:schemeClr val="tx1"/>
                        </a:solidFill>
                      </a:endParaRPr>
                    </a:p>
                  </a:txBody>
                  <a:tcPr anchor="ctr"/>
                </a:tc>
                <a:tc>
                  <a:txBody>
                    <a:bodyPr/>
                    <a:lstStyle/>
                    <a:p>
                      <a:pPr algn="ctr"/>
                      <a:r>
                        <a:rPr kumimoji="1" lang="en-US" altLang="ja-JP" sz="1400" dirty="0"/>
                        <a:t>23.3% / 18.5%</a:t>
                      </a:r>
                      <a:endParaRPr kumimoji="1" lang="ja-JP" altLang="en-US" sz="1400" dirty="0"/>
                    </a:p>
                  </a:txBody>
                  <a:tcPr anchor="ctr"/>
                </a:tc>
                <a:tc>
                  <a:txBody>
                    <a:bodyPr/>
                    <a:lstStyle/>
                    <a:p>
                      <a:pPr algn="ctr"/>
                      <a:r>
                        <a:rPr kumimoji="1" lang="en-US" altLang="ja-JP" sz="1400" dirty="0"/>
                        <a:t>22%</a:t>
                      </a:r>
                      <a:endParaRPr kumimoji="1" lang="ja-JP" altLang="en-US" sz="1400" dirty="0"/>
                    </a:p>
                  </a:txBody>
                  <a:tcPr anchor="ctr"/>
                </a:tc>
                <a:extLst>
                  <a:ext uri="{0D108BD9-81ED-4DB2-BD59-A6C34878D82A}">
                    <a16:rowId xmlns:a16="http://schemas.microsoft.com/office/drawing/2014/main" val="1665039248"/>
                  </a:ext>
                </a:extLst>
              </a:tr>
            </a:tbl>
          </a:graphicData>
        </a:graphic>
      </p:graphicFrame>
      <p:sp>
        <p:nvSpPr>
          <p:cNvPr id="12" name="正方形/長方形 11"/>
          <p:cNvSpPr/>
          <p:nvPr/>
        </p:nvSpPr>
        <p:spPr>
          <a:xfrm>
            <a:off x="594892" y="4221088"/>
            <a:ext cx="1368152" cy="496796"/>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必要度</a:t>
            </a:r>
            <a:r>
              <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endPar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p:cNvSpPr txBox="1">
            <a:spLocks noChangeArrowheads="1"/>
          </p:cNvSpPr>
          <p:nvPr/>
        </p:nvSpPr>
        <p:spPr bwMode="auto">
          <a:xfrm>
            <a:off x="0" y="2169"/>
            <a:ext cx="9906000" cy="83098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シミュレーション結果⑤　急性期一般入院料１・４</a:t>
            </a:r>
            <a:endPar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病床規模別のシミュレーション）</a:t>
            </a:r>
          </a:p>
        </p:txBody>
      </p:sp>
      <p:sp>
        <p:nvSpPr>
          <p:cNvPr id="14" name="テキスト ボックス 13"/>
          <p:cNvSpPr txBox="1"/>
          <p:nvPr/>
        </p:nvSpPr>
        <p:spPr>
          <a:xfrm>
            <a:off x="221623" y="1025752"/>
            <a:ext cx="9462752" cy="603047"/>
          </a:xfrm>
          <a:prstGeom prst="rect">
            <a:avLst/>
          </a:prstGeom>
          <a:noFill/>
          <a:ln w="12700"/>
        </p:spPr>
        <p:style>
          <a:lnRef idx="2">
            <a:schemeClr val="dk1"/>
          </a:lnRef>
          <a:fillRef idx="1">
            <a:schemeClr val="lt1"/>
          </a:fillRef>
          <a:effectRef idx="0">
            <a:schemeClr val="dk1"/>
          </a:effectRef>
          <a:fontRef idx="minor">
            <a:schemeClr val="dk1"/>
          </a:fontRef>
        </p:style>
        <p:txBody>
          <a:bodyPr wrap="square" rtlCol="0" anchor="ctr">
            <a:noAutofit/>
          </a:bodyPr>
          <a:lstStyle/>
          <a:p>
            <a:pPr marL="180974" marR="0" lvl="0" indent="-180974" algn="l" defTabSz="914395"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急性期一般入院料１・４を算定する病棟のうち、重症度、医療・看護必要度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の届出施設それぞれについて、全ての条件を適用した場合の該当患者割合の変化は以下のとおり。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4504308" y="2582770"/>
            <a:ext cx="1689473" cy="1504663"/>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4522961" y="4826424"/>
            <a:ext cx="1689473" cy="1504663"/>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6" name="スライド番号プレースホルダー 2">
            <a:extLst>
              <a:ext uri="{FF2B5EF4-FFF2-40B4-BE49-F238E27FC236}">
                <a16:creationId xmlns:a16="http://schemas.microsoft.com/office/drawing/2014/main" id="{9798E32F-E606-4563-952E-A9B6CC82015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4522727"/>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title"/>
          </p:nvPr>
        </p:nvSpPr>
        <p:spPr>
          <a:xfrm>
            <a:off x="226200" y="419141"/>
            <a:ext cx="9453600" cy="417571"/>
          </a:xfrm>
          <a:ln/>
        </p:spPr>
        <p:style>
          <a:lnRef idx="2">
            <a:schemeClr val="dk1"/>
          </a:lnRef>
          <a:fillRef idx="1">
            <a:schemeClr val="lt1"/>
          </a:fillRef>
          <a:effectRef idx="0">
            <a:schemeClr val="dk1"/>
          </a:effectRef>
          <a:fontRef idx="minor">
            <a:schemeClr val="dk1"/>
          </a:fontRef>
        </p:style>
        <p:txBody>
          <a:bodyPr>
            <a:noAutofit/>
          </a:bodyPr>
          <a:lstStyle/>
          <a:p>
            <a:r>
              <a:rPr lang="ja-JP" altLang="en-US" sz="2200" dirty="0"/>
              <a:t>重症度、医療・看護必要度に係る現状及び課題と論点（案）</a:t>
            </a:r>
          </a:p>
        </p:txBody>
      </p:sp>
      <p:sp>
        <p:nvSpPr>
          <p:cNvPr id="29" name="テキスト ボックス 28"/>
          <p:cNvSpPr txBox="1"/>
          <p:nvPr/>
        </p:nvSpPr>
        <p:spPr>
          <a:xfrm>
            <a:off x="199371" y="1131624"/>
            <a:ext cx="172767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論点</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角丸四角形 2"/>
          <p:cNvSpPr/>
          <p:nvPr/>
        </p:nvSpPr>
        <p:spPr>
          <a:xfrm>
            <a:off x="240697" y="1474147"/>
            <a:ext cx="9453600" cy="2386901"/>
          </a:xfrm>
          <a:prstGeom prst="roundRect">
            <a:avLst>
              <a:gd name="adj" fmla="val 9521"/>
            </a:avLst>
          </a:prstGeom>
        </p:spPr>
        <p:style>
          <a:lnRef idx="2">
            <a:schemeClr val="dk1"/>
          </a:lnRef>
          <a:fillRef idx="1">
            <a:schemeClr val="lt1"/>
          </a:fillRef>
          <a:effectRef idx="0">
            <a:schemeClr val="dk1"/>
          </a:effectRef>
          <a:fontRef idx="minor">
            <a:schemeClr val="dk1"/>
          </a:fontRef>
        </p:style>
        <p:txBody>
          <a:bodyPr rtlCol="0" anchor="ctr"/>
          <a:lstStyle/>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一般入院料１の重症度、医療・看護必要度の該当患者割合の施設基準について、現在の基準を設定するに当たって過去に行ったシミュレーション結果や、今回の評価項目・判定基準の見直しの上で行ったシミュレーション結果を踏まえ、どのように考えるか。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同様に、急性期一般入院料４の該当患者割合の施設基準について、シミュレーション結果を踏まえ、どのように考えるか。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急性期一般入院料１及び４の施設基準の検討と併せて、急性期一般入院料２及び３の扱いを含め、急性期一般入院料の施設基準における該当患者割合の基準値の間隔についても検討してはどうか。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施設基準を検討するに当たって、許可病床数が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床未満の医療機関への対応について、どのように考えるか。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83CF8D73-4B24-4679-A160-A9E9FBB641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1425878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6"/>
          <p:cNvSpPr>
            <a:spLocks noGrp="1"/>
          </p:cNvSpPr>
          <p:nvPr>
            <p:ph type="title"/>
          </p:nvPr>
        </p:nvSpPr>
        <p:spPr>
          <a:xfrm>
            <a:off x="254378" y="570373"/>
            <a:ext cx="9453600" cy="251076"/>
          </a:xfrm>
          <a:ln>
            <a:noFill/>
          </a:ln>
        </p:spPr>
        <p:style>
          <a:lnRef idx="2">
            <a:schemeClr val="dk1"/>
          </a:lnRef>
          <a:fillRef idx="1">
            <a:schemeClr val="lt1"/>
          </a:fillRef>
          <a:effectRef idx="0">
            <a:schemeClr val="dk1"/>
          </a:effectRef>
          <a:fontRef idx="minor">
            <a:schemeClr val="dk1"/>
          </a:fontRef>
        </p:style>
        <p:txBody>
          <a:bodyPr>
            <a:noAutofit/>
          </a:bodyPr>
          <a:lstStyle/>
          <a:p>
            <a:r>
              <a:rPr lang="ja-JP" altLang="en-US" sz="2000" u="sng" dirty="0"/>
              <a:t>一般病棟用の重症度、医療・看護必要度に係る該当患者割合の基準値について </a:t>
            </a:r>
            <a:r>
              <a:rPr lang="ja-JP" altLang="en-US" sz="2000" dirty="0"/>
              <a:t>①</a:t>
            </a:r>
          </a:p>
        </p:txBody>
      </p:sp>
      <p:sp>
        <p:nvSpPr>
          <p:cNvPr id="29" name="テキスト ボックス 28"/>
          <p:cNvSpPr txBox="1"/>
          <p:nvPr/>
        </p:nvSpPr>
        <p:spPr>
          <a:xfrm>
            <a:off x="2720752" y="132729"/>
            <a:ext cx="4033549" cy="369332"/>
          </a:xfrm>
          <a:prstGeom prst="rect">
            <a:avLst/>
          </a:prstGeom>
          <a:solidFill>
            <a:srgbClr val="3399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公益裁定（令和２年１月２９日）</a:t>
            </a: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
        <p:nvSpPr>
          <p:cNvPr id="8" name="タイトル 6">
            <a:extLst>
              <a:ext uri="{FF2B5EF4-FFF2-40B4-BE49-F238E27FC236}">
                <a16:creationId xmlns:a16="http://schemas.microsoft.com/office/drawing/2014/main" id="{71FF22F7-1BAF-46A6-A366-2E8A9ACA16F1}"/>
              </a:ext>
            </a:extLst>
          </p:cNvPr>
          <p:cNvSpPr txBox="1">
            <a:spLocks/>
          </p:cNvSpPr>
          <p:nvPr/>
        </p:nvSpPr>
        <p:spPr>
          <a:xfrm>
            <a:off x="198022" y="981300"/>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１．今回改定においては、入院患者の状態に応じた適切な評価を行う観点から、重症度、医療・看護必要度の評価項</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目や判定基準について、急性期入院医療の必要性に応じた見直しを行うことが検討され、これについては一定の合</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意が得られている。</a:t>
            </a:r>
          </a:p>
        </p:txBody>
      </p:sp>
      <p:sp>
        <p:nvSpPr>
          <p:cNvPr id="9" name="タイトル 6">
            <a:extLst>
              <a:ext uri="{FF2B5EF4-FFF2-40B4-BE49-F238E27FC236}">
                <a16:creationId xmlns:a16="http://schemas.microsoft.com/office/drawing/2014/main" id="{6753FCCE-A458-42FE-B7C2-AFFE57591876}"/>
              </a:ext>
            </a:extLst>
          </p:cNvPr>
          <p:cNvSpPr txBox="1">
            <a:spLocks/>
          </p:cNvSpPr>
          <p:nvPr/>
        </p:nvSpPr>
        <p:spPr>
          <a:xfrm>
            <a:off x="198019" y="1809614"/>
            <a:ext cx="9442537" cy="205701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２．他方、急性期入院医療基本料の重症度、医療・看護必要度の該当患者割合の基準値については、</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１号側からは、重症度、医療・看護必要度における急性期一般入院料１の基準値は、現行の水準（</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％）から、それぞれ</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％に引き上げ、急性期一般入院料２及び３への機能分化を促進すべきという</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意見があった。また、重症度、医療・看護必要度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の基準については、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より１％程度低くすべきとの意見があっ</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２号側からは、基準値の変更が医療機関に与える影響は極めて大きいことから、重症度、医療・看護必要度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おける急性期一般入院料１の基準値は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％に、急性期入院基本料４の基準値は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％にすべ</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きであり、許可病床数</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床未満の病院を含め、実態に十分に配慮して基準値を設定すべきという意見があった。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の基準については、</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より２％程度低くすべきとの意見があった。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タイトル 6">
            <a:extLst>
              <a:ext uri="{FF2B5EF4-FFF2-40B4-BE49-F238E27FC236}">
                <a16:creationId xmlns:a16="http://schemas.microsoft.com/office/drawing/2014/main" id="{31446ADA-8F78-48D9-9220-E359C052A285}"/>
              </a:ext>
            </a:extLst>
          </p:cNvPr>
          <p:cNvSpPr txBox="1">
            <a:spLocks/>
          </p:cNvSpPr>
          <p:nvPr/>
        </p:nvSpPr>
        <p:spPr>
          <a:xfrm>
            <a:off x="205593" y="3805887"/>
            <a:ext cx="9442537" cy="1092199"/>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３．今回の評価項目や判定基準の見直しのシミュレーションによると、特に急性期一般入院料４における重症度、医</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の該当患者割合の変動が大きく、基準値を現行の水準とした場合、相当数の医療機関が施設基</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準と満たさなくなることが想定される。これにより地域の医療提供体制に過大な影響を及ぼすことがないよう、急性</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期一般入院料４の基準値は、実態を踏まえた適切な水準とする必要がある。</a:t>
            </a:r>
          </a:p>
        </p:txBody>
      </p:sp>
      <p:sp>
        <p:nvSpPr>
          <p:cNvPr id="12" name="タイトル 6">
            <a:extLst>
              <a:ext uri="{FF2B5EF4-FFF2-40B4-BE49-F238E27FC236}">
                <a16:creationId xmlns:a16="http://schemas.microsoft.com/office/drawing/2014/main" id="{E295BA71-F701-49E6-AD8A-C271FD1E1290}"/>
              </a:ext>
            </a:extLst>
          </p:cNvPr>
          <p:cNvSpPr txBox="1">
            <a:spLocks/>
          </p:cNvSpPr>
          <p:nvPr/>
        </p:nvSpPr>
        <p:spPr>
          <a:xfrm>
            <a:off x="198019" y="4788854"/>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４．一方で、急性期一般入院料１から、急性期一般入院料２及び３への適切な機能分化を促すことは重要であり、</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そのためには該当患者割合の一時的かつ比較的小さな変動（例えば、基準値の１割未満）によって、該当する入院</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料の区分が変わることがないよう、各入院料の基準値に一定の間隔を設けるべきである。</a:t>
            </a:r>
          </a:p>
        </p:txBody>
      </p:sp>
      <p:sp>
        <p:nvSpPr>
          <p:cNvPr id="13" name="スライド番号プレースホルダー 2">
            <a:extLst>
              <a:ext uri="{FF2B5EF4-FFF2-40B4-BE49-F238E27FC236}">
                <a16:creationId xmlns:a16="http://schemas.microsoft.com/office/drawing/2014/main" id="{D2F6E79B-D195-4EA5-BCDA-554C4B1937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タイトル 6">
            <a:extLst>
              <a:ext uri="{FF2B5EF4-FFF2-40B4-BE49-F238E27FC236}">
                <a16:creationId xmlns:a16="http://schemas.microsoft.com/office/drawing/2014/main" id="{3C4FA813-E9A0-47D1-9E6F-224004CC73F0}"/>
              </a:ext>
            </a:extLst>
          </p:cNvPr>
          <p:cNvSpPr txBox="1">
            <a:spLocks/>
          </p:cNvSpPr>
          <p:nvPr/>
        </p:nvSpPr>
        <p:spPr>
          <a:xfrm>
            <a:off x="213167" y="5499095"/>
            <a:ext cx="9442537" cy="1166976"/>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５．また、入院患者の評価に係る医療従事者の負担軽減や、長期的に安定した判断を可能とする観点から、診療実</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績データに基づく判定方法である重症度、医療・看護必要度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を用いていくことがより適切であり、基準値の設定に</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当たっては、重症度、医療・看護必要度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を先に設定することが適当である。しかしながら、現在、重症度、医療・看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の届出医療機関は限定的であるため、今回は重症度、医療・看護必要度</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の基準値を先に設定する。</a:t>
            </a:r>
          </a:p>
        </p:txBody>
      </p:sp>
      <p:sp>
        <p:nvSpPr>
          <p:cNvPr id="11" name="正方形/長方形 10">
            <a:extLst>
              <a:ext uri="{FF2B5EF4-FFF2-40B4-BE49-F238E27FC236}">
                <a16:creationId xmlns:a16="http://schemas.microsoft.com/office/drawing/2014/main" id="{F4B028D3-50DE-4E59-86D2-AA54290CB00B}"/>
              </a:ext>
            </a:extLst>
          </p:cNvPr>
          <p:cNvSpPr/>
          <p:nvPr/>
        </p:nvSpPr>
        <p:spPr>
          <a:xfrm>
            <a:off x="167981" y="981300"/>
            <a:ext cx="9517327" cy="568477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55027419"/>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6">
            <a:extLst>
              <a:ext uri="{FF2B5EF4-FFF2-40B4-BE49-F238E27FC236}">
                <a16:creationId xmlns:a16="http://schemas.microsoft.com/office/drawing/2014/main" id="{31446ADA-8F78-48D9-9220-E359C052A285}"/>
              </a:ext>
            </a:extLst>
          </p:cNvPr>
          <p:cNvSpPr txBox="1">
            <a:spLocks/>
          </p:cNvSpPr>
          <p:nvPr/>
        </p:nvSpPr>
        <p:spPr>
          <a:xfrm>
            <a:off x="179197" y="1028223"/>
            <a:ext cx="9442537" cy="1354227"/>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６．以上から、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の該当患者割合の基準値について、急性期一般入院料４を</a:t>
            </a:r>
            <a:r>
              <a:rPr kumimoji="1" lang="en-US" altLang="ja-JP"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とし、そこか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ら一定の間隔をおいて急性期一般入院料１～３を設定し、急性期一般入院料１を</a:t>
            </a:r>
            <a:r>
              <a:rPr kumimoji="1" lang="en-US" altLang="ja-JP"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また、重症度、医療・看護必要度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の基準値については、医療機関の実態や、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の活用をさらに推進して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いく観点も踏まえ、</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の基準値よりも低くなるよう一定の差を設けることとする。</a:t>
            </a:r>
          </a:p>
        </p:txBody>
      </p:sp>
      <p:sp>
        <p:nvSpPr>
          <p:cNvPr id="12" name="タイトル 6">
            <a:extLst>
              <a:ext uri="{FF2B5EF4-FFF2-40B4-BE49-F238E27FC236}">
                <a16:creationId xmlns:a16="http://schemas.microsoft.com/office/drawing/2014/main" id="{E295BA71-F701-49E6-AD8A-C271FD1E1290}"/>
              </a:ext>
            </a:extLst>
          </p:cNvPr>
          <p:cNvSpPr txBox="1">
            <a:spLocks/>
          </p:cNvSpPr>
          <p:nvPr/>
        </p:nvSpPr>
        <p:spPr>
          <a:xfrm>
            <a:off x="231730" y="4201060"/>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７．本日関連資料の提示された、急性期一般入院料５及び６並びに特定機能病院入院基本料（７対１）等の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入院料や、その他の加算等の施設基準における該当患者割合については、同様の考え方に基づき、適切</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に定めることとする。</a:t>
            </a:r>
          </a:p>
        </p:txBody>
      </p:sp>
      <p:sp>
        <p:nvSpPr>
          <p:cNvPr id="13" name="スライド番号プレースホルダー 2">
            <a:extLst>
              <a:ext uri="{FF2B5EF4-FFF2-40B4-BE49-F238E27FC236}">
                <a16:creationId xmlns:a16="http://schemas.microsoft.com/office/drawing/2014/main" id="{D2F6E79B-D195-4EA5-BCDA-554C4B1937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A17F370C-3EBE-45AF-9686-2EB50D5BDE28}"/>
              </a:ext>
            </a:extLst>
          </p:cNvPr>
          <p:cNvGraphicFramePr>
            <a:graphicFrameLocks noGrp="1"/>
          </p:cNvGraphicFramePr>
          <p:nvPr/>
        </p:nvGraphicFramePr>
        <p:xfrm>
          <a:off x="1496616" y="2345182"/>
          <a:ext cx="6603999" cy="1834581"/>
        </p:xfrm>
        <a:graphic>
          <a:graphicData uri="http://schemas.openxmlformats.org/drawingml/2006/table">
            <a:tbl>
              <a:tblPr firstRow="1" bandRow="1">
                <a:tableStyleId>{5C22544A-7EE6-4342-B048-85BDC9FD1C3A}</a:tableStyleId>
              </a:tblPr>
              <a:tblGrid>
                <a:gridCol w="1751533">
                  <a:extLst>
                    <a:ext uri="{9D8B030D-6E8A-4147-A177-3AD203B41FA5}">
                      <a16:colId xmlns:a16="http://schemas.microsoft.com/office/drawing/2014/main" val="432053493"/>
                    </a:ext>
                  </a:extLst>
                </a:gridCol>
                <a:gridCol w="2376264">
                  <a:extLst>
                    <a:ext uri="{9D8B030D-6E8A-4147-A177-3AD203B41FA5}">
                      <a16:colId xmlns:a16="http://schemas.microsoft.com/office/drawing/2014/main" val="3704650384"/>
                    </a:ext>
                  </a:extLst>
                </a:gridCol>
                <a:gridCol w="2476202">
                  <a:extLst>
                    <a:ext uri="{9D8B030D-6E8A-4147-A177-3AD203B41FA5}">
                      <a16:colId xmlns:a16="http://schemas.microsoft.com/office/drawing/2014/main" val="2791552511"/>
                    </a:ext>
                  </a:extLst>
                </a:gridCol>
              </a:tblGrid>
              <a:tr h="177365">
                <a:tc rowSpan="2">
                  <a:txBody>
                    <a:bodyPr/>
                    <a:lstStyle/>
                    <a:p>
                      <a:endParaRPr kumimoji="1" lang="ja-JP" altLang="en-US" sz="1400" dirty="0"/>
                    </a:p>
                  </a:txBody>
                  <a:tcPr/>
                </a:tc>
                <a:tc gridSpan="2">
                  <a:txBody>
                    <a:bodyPr/>
                    <a:lstStyle/>
                    <a:p>
                      <a:pPr algn="ctr"/>
                      <a:r>
                        <a:rPr kumimoji="1" lang="ja-JP" altLang="en-US" sz="1400" dirty="0"/>
                        <a:t>該当患者割合の基準値（見直し後）</a:t>
                      </a:r>
                    </a:p>
                  </a:txBody>
                  <a:tcPr/>
                </a:tc>
                <a:tc hMerge="1">
                  <a:txBody>
                    <a:bodyPr/>
                    <a:lstStyle/>
                    <a:p>
                      <a:endParaRPr kumimoji="1" lang="ja-JP" altLang="en-US" sz="1400" dirty="0"/>
                    </a:p>
                  </a:txBody>
                  <a:tcPr/>
                </a:tc>
                <a:extLst>
                  <a:ext uri="{0D108BD9-81ED-4DB2-BD59-A6C34878D82A}">
                    <a16:rowId xmlns:a16="http://schemas.microsoft.com/office/drawing/2014/main" val="3902998962"/>
                  </a:ext>
                </a:extLst>
              </a:tr>
              <a:tr h="310581">
                <a:tc vMerge="1">
                  <a:txBody>
                    <a:bodyPr/>
                    <a:lstStyle/>
                    <a:p>
                      <a:endParaRPr kumimoji="1" lang="ja-JP" altLang="en-US" sz="1400" dirty="0"/>
                    </a:p>
                  </a:txBody>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重症度、医療・看護必要度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Ⅰ</a:t>
                      </a:r>
                      <a:endParaRPr kumimoji="1" lang="ja-JP" altLang="en-US" sz="1400" dirty="0"/>
                    </a:p>
                  </a:txBody>
                  <a:tcPr/>
                </a:tc>
                <a:tc>
                  <a:txBody>
                    <a:bodyPr/>
                    <a:lstStyle/>
                    <a:p>
                      <a:pPr algn="ct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重症度、医療・看護必要度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Ⅱ</a:t>
                      </a:r>
                      <a:endParaRPr kumimoji="1" lang="ja-JP" altLang="en-US" sz="1400" dirty="0"/>
                    </a:p>
                  </a:txBody>
                  <a:tcPr/>
                </a:tc>
                <a:extLst>
                  <a:ext uri="{0D108BD9-81ED-4DB2-BD59-A6C34878D82A}">
                    <a16:rowId xmlns:a16="http://schemas.microsoft.com/office/drawing/2014/main" val="1831478319"/>
                  </a:ext>
                </a:extLst>
              </a:tr>
              <a:tr h="170354">
                <a:tc>
                  <a:txBody>
                    <a:bodyPr/>
                    <a:lstStyle/>
                    <a:p>
                      <a:r>
                        <a:rPr kumimoji="1" lang="ja-JP" altLang="en-US" sz="1400" dirty="0"/>
                        <a:t>急性期一般入院料１</a:t>
                      </a:r>
                    </a:p>
                  </a:txBody>
                  <a:tcPr/>
                </a:tc>
                <a:tc>
                  <a:txBody>
                    <a:bodyPr/>
                    <a:lstStyle/>
                    <a:p>
                      <a:pPr algn="ctr"/>
                      <a:r>
                        <a:rPr kumimoji="1" lang="ja-JP" altLang="en-US" sz="1400" b="1" dirty="0">
                          <a:solidFill>
                            <a:srgbClr val="FF0000"/>
                          </a:solidFill>
                        </a:rPr>
                        <a:t>３１％</a:t>
                      </a:r>
                    </a:p>
                  </a:txBody>
                  <a:tcPr/>
                </a:tc>
                <a:tc>
                  <a:txBody>
                    <a:bodyPr/>
                    <a:lstStyle/>
                    <a:p>
                      <a:pPr algn="ctr"/>
                      <a:r>
                        <a:rPr kumimoji="1" lang="ja-JP" altLang="en-US" sz="1400" b="1" dirty="0">
                          <a:solidFill>
                            <a:srgbClr val="FF0000"/>
                          </a:solidFill>
                        </a:rPr>
                        <a:t>２９％</a:t>
                      </a:r>
                    </a:p>
                  </a:txBody>
                  <a:tcPr/>
                </a:tc>
                <a:extLst>
                  <a:ext uri="{0D108BD9-81ED-4DB2-BD59-A6C34878D82A}">
                    <a16:rowId xmlns:a16="http://schemas.microsoft.com/office/drawing/2014/main" val="280247196"/>
                  </a:ext>
                </a:extLst>
              </a:tr>
              <a:tr h="199256">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急性期一般入院料２</a:t>
                      </a:r>
                    </a:p>
                  </a:txBody>
                  <a:tcPr/>
                </a:tc>
                <a:tc>
                  <a:txBody>
                    <a:bodyPr/>
                    <a:lstStyle/>
                    <a:p>
                      <a:pPr algn="ctr"/>
                      <a:r>
                        <a:rPr kumimoji="1" lang="ja-JP" altLang="en-US" sz="1400" b="1" dirty="0">
                          <a:solidFill>
                            <a:srgbClr val="FF0000"/>
                          </a:solidFill>
                        </a:rPr>
                        <a:t>２８％</a:t>
                      </a:r>
                    </a:p>
                  </a:txBody>
                  <a:tcPr/>
                </a:tc>
                <a:tc>
                  <a:txBody>
                    <a:bodyPr/>
                    <a:lstStyle/>
                    <a:p>
                      <a:pPr algn="ctr"/>
                      <a:r>
                        <a:rPr kumimoji="1" lang="ja-JP" altLang="en-US" sz="1400" b="1" dirty="0">
                          <a:solidFill>
                            <a:srgbClr val="FF0000"/>
                          </a:solidFill>
                        </a:rPr>
                        <a:t>２６％</a:t>
                      </a:r>
                    </a:p>
                  </a:txBody>
                  <a:tcPr/>
                </a:tc>
                <a:extLst>
                  <a:ext uri="{0D108BD9-81ED-4DB2-BD59-A6C34878D82A}">
                    <a16:rowId xmlns:a16="http://schemas.microsoft.com/office/drawing/2014/main" val="2503730198"/>
                  </a:ext>
                </a:extLst>
              </a:tr>
              <a:tr h="0">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急性期一般入院料３</a:t>
                      </a:r>
                    </a:p>
                  </a:txBody>
                  <a:tcPr/>
                </a:tc>
                <a:tc>
                  <a:txBody>
                    <a:bodyPr/>
                    <a:lstStyle/>
                    <a:p>
                      <a:pPr algn="ctr"/>
                      <a:r>
                        <a:rPr kumimoji="1" lang="ja-JP" altLang="en-US" sz="1400" b="1" dirty="0">
                          <a:solidFill>
                            <a:srgbClr val="FF0000"/>
                          </a:solidFill>
                        </a:rPr>
                        <a:t>２５％</a:t>
                      </a:r>
                    </a:p>
                  </a:txBody>
                  <a:tcPr/>
                </a:tc>
                <a:tc>
                  <a:txBody>
                    <a:bodyPr/>
                    <a:lstStyle/>
                    <a:p>
                      <a:pPr algn="ctr"/>
                      <a:r>
                        <a:rPr kumimoji="1" lang="ja-JP" altLang="en-US" sz="1400" b="1" dirty="0">
                          <a:solidFill>
                            <a:srgbClr val="FF0000"/>
                          </a:solidFill>
                        </a:rPr>
                        <a:t>２３％</a:t>
                      </a:r>
                    </a:p>
                  </a:txBody>
                  <a:tcPr/>
                </a:tc>
                <a:extLst>
                  <a:ext uri="{0D108BD9-81ED-4DB2-BD59-A6C34878D82A}">
                    <a16:rowId xmlns:a16="http://schemas.microsoft.com/office/drawing/2014/main" val="2540638128"/>
                  </a:ext>
                </a:extLst>
              </a:tr>
              <a:tr h="23990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n-lt"/>
                          <a:ea typeface="+mn-ea"/>
                          <a:cs typeface="+mn-cs"/>
                        </a:rPr>
                        <a:t>急性期一般入院料４</a:t>
                      </a:r>
                    </a:p>
                  </a:txBody>
                  <a:tcPr/>
                </a:tc>
                <a:tc>
                  <a:txBody>
                    <a:bodyPr/>
                    <a:lstStyle/>
                    <a:p>
                      <a:pPr algn="ctr"/>
                      <a:r>
                        <a:rPr kumimoji="1" lang="ja-JP" altLang="en-US" sz="1400" b="1" dirty="0">
                          <a:solidFill>
                            <a:srgbClr val="FF0000"/>
                          </a:solidFill>
                        </a:rPr>
                        <a:t>２２％</a:t>
                      </a:r>
                    </a:p>
                  </a:txBody>
                  <a:tcPr/>
                </a:tc>
                <a:tc>
                  <a:txBody>
                    <a:bodyPr/>
                    <a:lstStyle/>
                    <a:p>
                      <a:pPr algn="ctr"/>
                      <a:r>
                        <a:rPr kumimoji="1" lang="ja-JP" altLang="en-US" sz="1400" b="1" dirty="0">
                          <a:solidFill>
                            <a:srgbClr val="FF0000"/>
                          </a:solidFill>
                        </a:rPr>
                        <a:t>２０％</a:t>
                      </a:r>
                    </a:p>
                  </a:txBody>
                  <a:tcPr/>
                </a:tc>
                <a:extLst>
                  <a:ext uri="{0D108BD9-81ED-4DB2-BD59-A6C34878D82A}">
                    <a16:rowId xmlns:a16="http://schemas.microsoft.com/office/drawing/2014/main" val="2843140446"/>
                  </a:ext>
                </a:extLst>
              </a:tr>
            </a:tbl>
          </a:graphicData>
        </a:graphic>
      </p:graphicFrame>
      <p:sp>
        <p:nvSpPr>
          <p:cNvPr id="11" name="タイトル 6">
            <a:extLst>
              <a:ext uri="{FF2B5EF4-FFF2-40B4-BE49-F238E27FC236}">
                <a16:creationId xmlns:a16="http://schemas.microsoft.com/office/drawing/2014/main" id="{CB535221-71A5-4AC7-974E-84438F743CDA}"/>
              </a:ext>
            </a:extLst>
          </p:cNvPr>
          <p:cNvSpPr txBox="1">
            <a:spLocks/>
          </p:cNvSpPr>
          <p:nvPr/>
        </p:nvSpPr>
        <p:spPr>
          <a:xfrm>
            <a:off x="231730" y="4959116"/>
            <a:ext cx="9442537" cy="889052"/>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８．経過措置については、前回改定と同様に、許可病床数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床未満の医療機関について必要と考えるが、</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特に、地域の医療提供体制に過大な影響を及ぼすことがないよう、急性期一般入院料４に配慮することとす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a:t>
            </a:r>
          </a:p>
        </p:txBody>
      </p:sp>
      <p:sp>
        <p:nvSpPr>
          <p:cNvPr id="14" name="タイトル 6">
            <a:extLst>
              <a:ext uri="{FF2B5EF4-FFF2-40B4-BE49-F238E27FC236}">
                <a16:creationId xmlns:a16="http://schemas.microsoft.com/office/drawing/2014/main" id="{6C96447F-2B68-4824-B157-831DE1CED8CB}"/>
              </a:ext>
            </a:extLst>
          </p:cNvPr>
          <p:cNvSpPr txBox="1">
            <a:spLocks/>
          </p:cNvSpPr>
          <p:nvPr/>
        </p:nvSpPr>
        <p:spPr>
          <a:xfrm>
            <a:off x="158736" y="5774781"/>
            <a:ext cx="9442537" cy="625151"/>
          </a:xfrm>
          <a:prstGeom prst="rect">
            <a:avLst/>
          </a:prstGeom>
          <a:noFill/>
          <a:ln w="25400" cap="flat" cmpd="sng" algn="ctr">
            <a:noFill/>
            <a:prstDash val="solid"/>
          </a:ln>
        </p:spPr>
        <p:style>
          <a:lnRef idx="2">
            <a:schemeClr val="dk1"/>
          </a:lnRef>
          <a:fillRef idx="1">
            <a:schemeClr val="lt1"/>
          </a:fillRef>
          <a:effectRef idx="0">
            <a:schemeClr val="dk1"/>
          </a:effectRef>
          <a:fontRef idx="minor">
            <a:schemeClr val="dk1"/>
          </a:fontRef>
        </p:style>
        <p:txBody>
          <a:bodyPr vert="horz" lIns="91440" tIns="45720" rIns="91440" bIns="45720" rtlCol="0" anchor="ctr">
            <a:noAutofit/>
          </a:bodyPr>
          <a:lstStyle>
            <a:lvl1pPr algn="ctr" defTabSz="990570" rtl="0" eaLnBrk="1" latinLnBrk="0" hangingPunct="1">
              <a:spcBef>
                <a:spcPct val="0"/>
              </a:spcBef>
              <a:buNone/>
              <a:defRPr kumimoji="1" sz="4767"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pPr marL="0" marR="0" lvl="0" indent="0" algn="l" defTabSz="990570" rtl="0" eaLnBrk="1" fontAlgn="auto" latinLnBrk="0" hangingPunct="1">
              <a:lnSpc>
                <a:spcPct val="100000"/>
              </a:lnSpc>
              <a:spcBef>
                <a:spcPct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９．今後、今回改定の影響を調査・検証し、急性期一般入院基本料の適切な評価の在り方について、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90570" rtl="0" eaLnBrk="1" fontAlgn="auto" latinLnBrk="0" hangingPunct="1">
              <a:lnSpc>
                <a:spcPct val="100000"/>
              </a:lnSpc>
              <a:spcBef>
                <a:spcPct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次期診療報酬改定に向けて引き続き検討を行うこととする。</a:t>
            </a:r>
          </a:p>
        </p:txBody>
      </p:sp>
      <p:sp>
        <p:nvSpPr>
          <p:cNvPr id="16" name="タイトル 6">
            <a:extLst>
              <a:ext uri="{FF2B5EF4-FFF2-40B4-BE49-F238E27FC236}">
                <a16:creationId xmlns:a16="http://schemas.microsoft.com/office/drawing/2014/main" id="{2828F2DE-FCA6-44C5-A82C-A30EE2EAAE1F}"/>
              </a:ext>
            </a:extLst>
          </p:cNvPr>
          <p:cNvSpPr>
            <a:spLocks noGrp="1"/>
          </p:cNvSpPr>
          <p:nvPr>
            <p:ph type="title"/>
          </p:nvPr>
        </p:nvSpPr>
        <p:spPr>
          <a:xfrm>
            <a:off x="254378" y="570373"/>
            <a:ext cx="9453600" cy="251076"/>
          </a:xfrm>
          <a:ln>
            <a:noFill/>
          </a:ln>
        </p:spPr>
        <p:style>
          <a:lnRef idx="2">
            <a:schemeClr val="dk1"/>
          </a:lnRef>
          <a:fillRef idx="1">
            <a:schemeClr val="lt1"/>
          </a:fillRef>
          <a:effectRef idx="0">
            <a:schemeClr val="dk1"/>
          </a:effectRef>
          <a:fontRef idx="minor">
            <a:schemeClr val="dk1"/>
          </a:fontRef>
        </p:style>
        <p:txBody>
          <a:bodyPr>
            <a:noAutofit/>
          </a:bodyPr>
          <a:lstStyle/>
          <a:p>
            <a:r>
              <a:rPr lang="ja-JP" altLang="en-US" sz="2000" u="sng" dirty="0"/>
              <a:t>一般病棟用の重症度、医療・看護必要度に係る該当患者割合の基準値について</a:t>
            </a:r>
            <a:r>
              <a:rPr lang="ja-JP" altLang="en-US" sz="2000" dirty="0"/>
              <a:t> ②</a:t>
            </a:r>
          </a:p>
        </p:txBody>
      </p:sp>
      <p:sp>
        <p:nvSpPr>
          <p:cNvPr id="17" name="正方形/長方形 16">
            <a:extLst>
              <a:ext uri="{FF2B5EF4-FFF2-40B4-BE49-F238E27FC236}">
                <a16:creationId xmlns:a16="http://schemas.microsoft.com/office/drawing/2014/main" id="{788FCD85-869A-4900-8995-24836B885816}"/>
              </a:ext>
            </a:extLst>
          </p:cNvPr>
          <p:cNvSpPr/>
          <p:nvPr/>
        </p:nvSpPr>
        <p:spPr>
          <a:xfrm>
            <a:off x="167981" y="981300"/>
            <a:ext cx="9517327" cy="568477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a:extLst>
              <a:ext uri="{FF2B5EF4-FFF2-40B4-BE49-F238E27FC236}">
                <a16:creationId xmlns:a16="http://schemas.microsoft.com/office/drawing/2014/main" id="{E60D79D6-CAA8-4BBC-A6D2-C8A02F5ED843}"/>
              </a:ext>
            </a:extLst>
          </p:cNvPr>
          <p:cNvSpPr txBox="1"/>
          <p:nvPr/>
        </p:nvSpPr>
        <p:spPr>
          <a:xfrm>
            <a:off x="2720752" y="132729"/>
            <a:ext cx="4033549" cy="369332"/>
          </a:xfrm>
          <a:prstGeom prst="rect">
            <a:avLst/>
          </a:prstGeom>
          <a:solidFill>
            <a:srgbClr val="3399FF"/>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r>
              <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公益裁定（令和２年１月２９日）</a:t>
            </a:r>
            <a:r>
              <a:rPr kumimoji="1" lang="en-US" altLang="ja-JP"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schemeClr val="bg1"/>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67281068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1388" y="1142709"/>
            <a:ext cx="9517327" cy="567066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6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6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判定基準より、「</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B14</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B15</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に該当、かつ、</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得点１点以上かつ</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得点３点以上」の基準を削除</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項目の「免疫抑制剤の管理」を注射剤に限る</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項目に、入院での実施割合が９割以上の手術及び検査を追加</a:t>
            </a: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項目の評価対象日数を右表の期間に変更</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救急患者の評価を充実</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救急搬送後の入院の評価を５日間に延長</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救急医療管理加算又は</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夜間休日救急搬送医学管理料を</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算定した患者を新たに評価</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300"/>
              </a:lnSpc>
              <a:spcBef>
                <a:spcPts val="0"/>
              </a:spcBef>
              <a:spcAft>
                <a:spcPts val="0"/>
              </a:spcAft>
              <a:buClrTx/>
              <a:buSzTx/>
              <a:buFont typeface="Wingdings" panose="05000000000000000000" pitchFamily="2" charset="2"/>
              <a:buChar char="ü"/>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項目に必要度</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でもレセプト電算処理システム用コードを用いた</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評価とする</a:t>
            </a:r>
          </a:p>
        </p:txBody>
      </p:sp>
      <p:sp>
        <p:nvSpPr>
          <p:cNvPr id="6" name="正方形/長方形 5"/>
          <p:cNvSpPr/>
          <p:nvPr/>
        </p:nvSpPr>
        <p:spPr>
          <a:xfrm>
            <a:off x="488504" y="1551341"/>
            <a:ext cx="182500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評価項目・判定基準</a:t>
            </a:r>
          </a:p>
        </p:txBody>
      </p:sp>
      <p:sp>
        <p:nvSpPr>
          <p:cNvPr id="8" name="正方形/長方形 7"/>
          <p:cNvSpPr/>
          <p:nvPr/>
        </p:nvSpPr>
        <p:spPr>
          <a:xfrm>
            <a:off x="343619" y="3609384"/>
            <a:ext cx="2363844"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該当患者割合の施設基準</a:t>
            </a:r>
          </a:p>
        </p:txBody>
      </p:sp>
      <p:sp>
        <p:nvSpPr>
          <p:cNvPr id="9" name="正方形/長方形 8"/>
          <p:cNvSpPr/>
          <p:nvPr/>
        </p:nvSpPr>
        <p:spPr>
          <a:xfrm>
            <a:off x="191388" y="970661"/>
            <a:ext cx="5450452" cy="36001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入院の必要性に応じた重症度、医療・看護必要度の見直し</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5684159" y="2030699"/>
          <a:ext cx="3394329" cy="1611920"/>
        </p:xfrm>
        <a:graphic>
          <a:graphicData uri="http://schemas.openxmlformats.org/drawingml/2006/table">
            <a:tbl>
              <a:tblPr/>
              <a:tblGrid>
                <a:gridCol w="1863786">
                  <a:extLst>
                    <a:ext uri="{9D8B030D-6E8A-4147-A177-3AD203B41FA5}">
                      <a16:colId xmlns:a16="http://schemas.microsoft.com/office/drawing/2014/main" val="2357664924"/>
                    </a:ext>
                  </a:extLst>
                </a:gridCol>
                <a:gridCol w="744786">
                  <a:extLst>
                    <a:ext uri="{9D8B030D-6E8A-4147-A177-3AD203B41FA5}">
                      <a16:colId xmlns:a16="http://schemas.microsoft.com/office/drawing/2014/main" val="877265561"/>
                    </a:ext>
                  </a:extLst>
                </a:gridCol>
                <a:gridCol w="785757">
                  <a:extLst>
                    <a:ext uri="{9D8B030D-6E8A-4147-A177-3AD203B41FA5}">
                      <a16:colId xmlns:a16="http://schemas.microsoft.com/office/drawing/2014/main" val="1776079447"/>
                    </a:ext>
                  </a:extLst>
                </a:gridCol>
              </a:tblGrid>
              <a:tr h="156503">
                <a:tc>
                  <a:txBody>
                    <a:bodyPr/>
                    <a:lstStyle/>
                    <a:p>
                      <a:pPr algn="ctr" fontAlgn="ctr"/>
                      <a:r>
                        <a:rPr lang="ja-JP" altLang="en-US" sz="1000" b="0" i="0" u="none" strike="noStrike" dirty="0">
                          <a:solidFill>
                            <a:schemeClr val="bg1"/>
                          </a:solidFill>
                          <a:effectLst/>
                          <a:latin typeface="+mj-ea"/>
                          <a:ea typeface="+mj-ea"/>
                        </a:rPr>
                        <a:t>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ja-JP" altLang="en-US" sz="1000" b="0" i="0" u="none" strike="noStrike" dirty="0">
                          <a:solidFill>
                            <a:schemeClr val="bg1"/>
                          </a:solidFill>
                          <a:effectLst/>
                          <a:latin typeface="+mj-ea"/>
                          <a:ea typeface="+mj-ea"/>
                        </a:rPr>
                        <a:t>現行</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34D8F"/>
                    </a:solidFill>
                  </a:tcPr>
                </a:tc>
                <a:tc>
                  <a:txBody>
                    <a:bodyPr/>
                    <a:lstStyle/>
                    <a:p>
                      <a:pPr algn="ctr" fontAlgn="ctr"/>
                      <a:r>
                        <a:rPr lang="ja-JP" altLang="en-US" sz="1000" b="0" i="0" u="none" strike="noStrike" dirty="0">
                          <a:solidFill>
                            <a:schemeClr val="bg1"/>
                          </a:solidFill>
                          <a:effectLst/>
                          <a:latin typeface="+mj-ea"/>
                          <a:ea typeface="+mj-ea"/>
                        </a:rPr>
                        <a:t>改定後</a:t>
                      </a: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13C4A3"/>
                    </a:solidFill>
                  </a:tcPr>
                </a:tc>
                <a:extLst>
                  <a:ext uri="{0D108BD9-81ED-4DB2-BD59-A6C34878D82A}">
                    <a16:rowId xmlns:a16="http://schemas.microsoft.com/office/drawing/2014/main" val="1904093092"/>
                  </a:ext>
                </a:extLst>
              </a:tr>
              <a:tr h="156503">
                <a:tc>
                  <a:txBody>
                    <a:bodyPr/>
                    <a:lstStyle/>
                    <a:p>
                      <a:pPr algn="l" fontAlgn="ctr"/>
                      <a:r>
                        <a:rPr lang="ja-JP" altLang="en-US" sz="1000" b="0" i="0" u="none" strike="noStrike" dirty="0">
                          <a:solidFill>
                            <a:srgbClr val="000000"/>
                          </a:solidFill>
                          <a:effectLst/>
                          <a:latin typeface="+mj-ea"/>
                          <a:ea typeface="+mj-ea"/>
                        </a:rPr>
                        <a:t>開頭手術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13</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0601976"/>
                  </a:ext>
                </a:extLst>
              </a:tr>
              <a:tr h="156503">
                <a:tc>
                  <a:txBody>
                    <a:bodyPr/>
                    <a:lstStyle/>
                    <a:p>
                      <a:pPr algn="l" fontAlgn="ctr"/>
                      <a:r>
                        <a:rPr lang="ja-JP" altLang="en-US" sz="1000" b="0" i="0" u="none" strike="noStrike" dirty="0">
                          <a:solidFill>
                            <a:srgbClr val="000000"/>
                          </a:solidFill>
                          <a:effectLst/>
                          <a:latin typeface="+mj-ea"/>
                          <a:ea typeface="+mj-ea"/>
                        </a:rPr>
                        <a:t>開胸手術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698091587"/>
                  </a:ext>
                </a:extLst>
              </a:tr>
              <a:tr h="156503">
                <a:tc>
                  <a:txBody>
                    <a:bodyPr/>
                    <a:lstStyle/>
                    <a:p>
                      <a:pPr algn="l" fontAlgn="ctr"/>
                      <a:r>
                        <a:rPr lang="ja-JP" altLang="en-US" sz="1000" b="0" i="0" u="none" strike="noStrike" dirty="0">
                          <a:solidFill>
                            <a:srgbClr val="000000"/>
                          </a:solidFill>
                          <a:effectLst/>
                          <a:latin typeface="+mj-ea"/>
                          <a:ea typeface="+mj-ea"/>
                        </a:rPr>
                        <a:t>開腹手術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4</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7</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4272556"/>
                  </a:ext>
                </a:extLst>
              </a:tr>
              <a:tr h="156503">
                <a:tc>
                  <a:txBody>
                    <a:bodyPr/>
                    <a:lstStyle/>
                    <a:p>
                      <a:pPr algn="l" fontAlgn="ctr"/>
                      <a:r>
                        <a:rPr lang="ja-JP" altLang="en-US" sz="1000" b="0" i="0" u="none" strike="noStrike" dirty="0">
                          <a:solidFill>
                            <a:srgbClr val="000000"/>
                          </a:solidFill>
                          <a:effectLst/>
                          <a:latin typeface="+mj-ea"/>
                          <a:ea typeface="+mj-ea"/>
                        </a:rPr>
                        <a:t>骨の手術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11</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568431180"/>
                  </a:ext>
                </a:extLst>
              </a:tr>
              <a:tr h="156503">
                <a:tc>
                  <a:txBody>
                    <a:bodyPr/>
                    <a:lstStyle/>
                    <a:p>
                      <a:pPr algn="l" fontAlgn="ctr"/>
                      <a:r>
                        <a:rPr lang="ja-JP" altLang="en-US" sz="1000" b="0" i="0" u="none" strike="noStrike" dirty="0">
                          <a:solidFill>
                            <a:srgbClr val="000000"/>
                          </a:solidFill>
                          <a:effectLst/>
                          <a:latin typeface="+mj-ea"/>
                          <a:ea typeface="+mj-ea"/>
                        </a:rPr>
                        <a:t>胸腔鏡・腹腔鏡手術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3</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59036033"/>
                  </a:ext>
                </a:extLst>
              </a:tr>
              <a:tr h="156503">
                <a:tc>
                  <a:txBody>
                    <a:bodyPr/>
                    <a:lstStyle/>
                    <a:p>
                      <a:pPr algn="l" fontAlgn="ctr"/>
                      <a:r>
                        <a:rPr lang="ja-JP" altLang="en-US" sz="1000" b="0" i="0" u="none" strike="noStrike" dirty="0">
                          <a:solidFill>
                            <a:srgbClr val="000000"/>
                          </a:solidFill>
                          <a:effectLst/>
                          <a:latin typeface="+mj-ea"/>
                          <a:ea typeface="+mj-ea"/>
                        </a:rPr>
                        <a:t>全身麻酔・脊椎麻酔の手術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32801687"/>
                  </a:ext>
                </a:extLst>
              </a:tr>
              <a:tr h="156503">
                <a:tc>
                  <a:txBody>
                    <a:bodyPr/>
                    <a:lstStyle/>
                    <a:p>
                      <a:pPr algn="l" fontAlgn="ctr"/>
                      <a:r>
                        <a:rPr lang="ja-JP" altLang="en-US" sz="1000" b="0" i="0" u="none" strike="noStrike" dirty="0">
                          <a:solidFill>
                            <a:srgbClr val="000000"/>
                          </a:solidFill>
                          <a:effectLst/>
                          <a:latin typeface="+mj-ea"/>
                          <a:ea typeface="+mj-ea"/>
                        </a:rPr>
                        <a:t>救命等に係る内科的治療</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5</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48359881"/>
                  </a:ext>
                </a:extLst>
              </a:tr>
              <a:tr h="156503">
                <a:tc>
                  <a:txBody>
                    <a:bodyPr/>
                    <a:lstStyle/>
                    <a:p>
                      <a:pPr algn="l" fontAlgn="ctr"/>
                      <a:r>
                        <a:rPr lang="ja-JP" altLang="en-US" sz="1000" b="0" i="0" u="none" strike="noStrike" dirty="0">
                          <a:solidFill>
                            <a:srgbClr val="000000"/>
                          </a:solidFill>
                          <a:effectLst/>
                          <a:latin typeface="+mj-ea"/>
                          <a:ea typeface="+mj-ea"/>
                        </a:rPr>
                        <a:t>新たに追加する検査</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00" b="0" i="0" u="none" strike="noStrike" dirty="0">
                          <a:solidFill>
                            <a:srgbClr val="000000"/>
                          </a:solidFill>
                          <a:effectLst/>
                          <a:latin typeface="+mj-ea"/>
                          <a:ea typeface="+mj-ea"/>
                        </a:rPr>
                        <a:t>なし</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2</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515274214"/>
                  </a:ext>
                </a:extLst>
              </a:tr>
              <a:tr h="156503">
                <a:tc>
                  <a:txBody>
                    <a:bodyPr/>
                    <a:lstStyle/>
                    <a:p>
                      <a:pPr algn="l" fontAlgn="ctr"/>
                      <a:r>
                        <a:rPr lang="ja-JP" altLang="en-US" sz="1000" b="0" i="0" u="none" strike="noStrike" dirty="0">
                          <a:solidFill>
                            <a:srgbClr val="000000"/>
                          </a:solidFill>
                          <a:effectLst/>
                          <a:latin typeface="+mj-ea"/>
                          <a:ea typeface="+mj-ea"/>
                        </a:rPr>
                        <a:t>新たに追加する手術</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ja-JP" altLang="en-US" sz="1000" b="0" i="0" u="none" strike="noStrike" dirty="0">
                          <a:solidFill>
                            <a:srgbClr val="000000"/>
                          </a:solidFill>
                          <a:effectLst/>
                          <a:latin typeface="+mj-ea"/>
                          <a:ea typeface="+mj-ea"/>
                        </a:rPr>
                        <a:t>なし</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altLang="ja-JP" sz="1000" b="0" i="0" u="none" strike="noStrike" dirty="0">
                          <a:solidFill>
                            <a:srgbClr val="000000"/>
                          </a:solidFill>
                          <a:effectLst/>
                          <a:latin typeface="+mj-ea"/>
                          <a:ea typeface="+mj-ea"/>
                        </a:rPr>
                        <a:t>6</a:t>
                      </a:r>
                      <a:r>
                        <a:rPr lang="ja-JP" altLang="en-US" sz="1000" b="0" i="0" u="none" strike="noStrike" dirty="0">
                          <a:solidFill>
                            <a:srgbClr val="000000"/>
                          </a:solidFill>
                          <a:effectLst/>
                          <a:latin typeface="+mj-ea"/>
                          <a:ea typeface="+mj-ea"/>
                        </a:rPr>
                        <a:t>日間</a:t>
                      </a:r>
                      <a:endParaRPr lang="en-US" altLang="ja-JP" sz="1000" b="0" i="0" u="none" strike="noStrike" dirty="0">
                        <a:solidFill>
                          <a:srgbClr val="000000"/>
                        </a:solidFill>
                        <a:effectLst/>
                        <a:latin typeface="+mj-ea"/>
                        <a:ea typeface="+mj-ea"/>
                      </a:endParaRPr>
                    </a:p>
                  </a:txBody>
                  <a:tcPr marL="8792" marR="8792" marT="8792"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851970332"/>
                  </a:ext>
                </a:extLst>
              </a:tr>
            </a:tbl>
          </a:graphicData>
        </a:graphic>
      </p:graphicFrame>
      <p:graphicFrame>
        <p:nvGraphicFramePr>
          <p:cNvPr id="12" name="表 11"/>
          <p:cNvGraphicFramePr>
            <a:graphicFrameLocks noGrp="1"/>
          </p:cNvGraphicFramePr>
          <p:nvPr/>
        </p:nvGraphicFramePr>
        <p:xfrm>
          <a:off x="741088" y="3736084"/>
          <a:ext cx="3932750" cy="2363371"/>
        </p:xfrm>
        <a:graphic>
          <a:graphicData uri="http://schemas.openxmlformats.org/drawingml/2006/table">
            <a:tbl>
              <a:tblPr firstRow="1" bandRow="1">
                <a:tableStyleId>{69CF1AB2-1976-4502-BF36-3FF5EA218861}</a:tableStyleId>
              </a:tblPr>
              <a:tblGrid>
                <a:gridCol w="1966375">
                  <a:extLst>
                    <a:ext uri="{9D8B030D-6E8A-4147-A177-3AD203B41FA5}">
                      <a16:colId xmlns:a16="http://schemas.microsoft.com/office/drawing/2014/main" val="2338475693"/>
                    </a:ext>
                  </a:extLst>
                </a:gridCol>
                <a:gridCol w="1966375">
                  <a:extLst>
                    <a:ext uri="{9D8B030D-6E8A-4147-A177-3AD203B41FA5}">
                      <a16:colId xmlns:a16="http://schemas.microsoft.com/office/drawing/2014/main" val="440677298"/>
                    </a:ext>
                  </a:extLst>
                </a:gridCol>
              </a:tblGrid>
              <a:tr h="422031">
                <a:tc>
                  <a:txBody>
                    <a:bodyPr/>
                    <a:lstStyle/>
                    <a:p>
                      <a:pPr algn="ctr"/>
                      <a:endParaRPr kumimoji="1" lang="ja-JP" altLang="en-US" sz="1100" dirty="0">
                        <a:solidFill>
                          <a:schemeClr val="bg1"/>
                        </a:solidFill>
                      </a:endParaRPr>
                    </a:p>
                  </a:txBody>
                  <a:tcPr marL="84406" marR="84406" marT="42203" marB="42203">
                    <a:solidFill>
                      <a:srgbClr val="334D8F"/>
                    </a:solidFill>
                  </a:tcPr>
                </a:tc>
                <a:tc>
                  <a:txBody>
                    <a:bodyPr/>
                    <a:lstStyle/>
                    <a:p>
                      <a:pPr algn="ctr"/>
                      <a:r>
                        <a:rPr kumimoji="1" lang="ja-JP" altLang="en-US" sz="1100" dirty="0">
                          <a:solidFill>
                            <a:schemeClr val="bg1"/>
                          </a:solidFill>
                        </a:rPr>
                        <a:t>現行　</a:t>
                      </a:r>
                      <a:r>
                        <a:rPr kumimoji="1" lang="en-US" altLang="ja-JP" sz="1100" dirty="0">
                          <a:solidFill>
                            <a:schemeClr val="bg1"/>
                          </a:solidFill>
                        </a:rPr>
                        <a:t>Ⅰ/Ⅱ</a:t>
                      </a:r>
                    </a:p>
                    <a:p>
                      <a:pPr algn="ctr"/>
                      <a:r>
                        <a:rPr kumimoji="1" lang="ja-JP" altLang="en-US" sz="1100" dirty="0">
                          <a:solidFill>
                            <a:schemeClr val="bg1"/>
                          </a:solidFill>
                        </a:rPr>
                        <a:t>（</a:t>
                      </a:r>
                      <a:r>
                        <a:rPr kumimoji="1" lang="en-US" altLang="ja-JP" sz="1100" dirty="0">
                          <a:solidFill>
                            <a:schemeClr val="bg1"/>
                          </a:solidFill>
                        </a:rPr>
                        <a:t>200</a:t>
                      </a:r>
                      <a:r>
                        <a:rPr kumimoji="1" lang="ja-JP" altLang="en-US" sz="1100" dirty="0">
                          <a:solidFill>
                            <a:schemeClr val="bg1"/>
                          </a:solidFill>
                        </a:rPr>
                        <a:t>床未満の経過措置）</a:t>
                      </a:r>
                    </a:p>
                  </a:txBody>
                  <a:tcPr marL="84406" marR="84406" marT="42203" marB="42203">
                    <a:solidFill>
                      <a:srgbClr val="334D8F"/>
                    </a:solidFill>
                  </a:tcPr>
                </a:tc>
                <a:extLst>
                  <a:ext uri="{0D108BD9-81ED-4DB2-BD59-A6C34878D82A}">
                    <a16:rowId xmlns:a16="http://schemas.microsoft.com/office/drawing/2014/main" val="2728074559"/>
                  </a:ext>
                </a:extLst>
              </a:tr>
              <a:tr h="253218">
                <a:tc>
                  <a:txBody>
                    <a:bodyPr/>
                    <a:lstStyle/>
                    <a:p>
                      <a:r>
                        <a:rPr kumimoji="1" lang="ja-JP" altLang="en-US" sz="1100" dirty="0"/>
                        <a:t>急性期一般入院料１</a:t>
                      </a:r>
                    </a:p>
                  </a:txBody>
                  <a:tcPr marL="84406" marR="84406" marT="42203" marB="42203"/>
                </a:tc>
                <a:tc>
                  <a:txBody>
                    <a:bodyPr/>
                    <a:lstStyle/>
                    <a:p>
                      <a:pPr algn="ctr">
                        <a:spcAft>
                          <a:spcPts val="0"/>
                        </a:spcAft>
                      </a:pPr>
                      <a:r>
                        <a:rPr lang="en-US" sz="1100" kern="100" dirty="0">
                          <a:effectLst/>
                        </a:rPr>
                        <a:t>30% / 25%</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416413676"/>
                  </a:ext>
                </a:extLst>
              </a:tr>
              <a:tr h="33762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急性期一般入院料２</a:t>
                      </a:r>
                    </a:p>
                  </a:txBody>
                  <a:tcPr marL="84406" marR="84406" marT="42203" marB="42203"/>
                </a:tc>
                <a:tc>
                  <a:txBody>
                    <a:bodyPr/>
                    <a:lstStyle/>
                    <a:p>
                      <a:pPr algn="ctr">
                        <a:spcAft>
                          <a:spcPts val="0"/>
                        </a:spcAft>
                      </a:pPr>
                      <a:r>
                        <a:rPr lang="ja-JP" altLang="en-US" sz="1100" kern="100" dirty="0">
                          <a:effectLst/>
                        </a:rPr>
                        <a:t>　－</a:t>
                      </a:r>
                      <a:r>
                        <a:rPr lang="en-US" sz="1100" kern="100" dirty="0">
                          <a:effectLst/>
                        </a:rPr>
                        <a:t> / 24%</a:t>
                      </a:r>
                      <a:endParaRPr lang="ja-JP" sz="1100" kern="100" dirty="0">
                        <a:effectLst/>
                      </a:endParaRPr>
                    </a:p>
                    <a:p>
                      <a:pPr algn="ctr">
                        <a:spcAft>
                          <a:spcPts val="0"/>
                        </a:spcAft>
                      </a:pPr>
                      <a:r>
                        <a:rPr lang="ja-JP" sz="1100" kern="100" dirty="0">
                          <a:effectLst/>
                        </a:rPr>
                        <a:t>（</a:t>
                      </a:r>
                      <a:r>
                        <a:rPr lang="en-US" sz="1100" kern="100" dirty="0">
                          <a:effectLst/>
                        </a:rPr>
                        <a:t>27% / 22%</a:t>
                      </a:r>
                      <a:r>
                        <a:rPr lang="ja-JP" sz="1100" kern="100" dirty="0">
                          <a:effectLst/>
                        </a:rPr>
                        <a:t>）</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574921852"/>
                  </a:ext>
                </a:extLst>
              </a:tr>
              <a:tr h="337625">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急性期一般入院料３</a:t>
                      </a:r>
                    </a:p>
                  </a:txBody>
                  <a:tcPr marL="84406" marR="84406" marT="42203" marB="42203"/>
                </a:tc>
                <a:tc>
                  <a:txBody>
                    <a:bodyPr/>
                    <a:lstStyle/>
                    <a:p>
                      <a:pPr algn="ctr">
                        <a:spcAft>
                          <a:spcPts val="0"/>
                        </a:spcAft>
                      </a:pPr>
                      <a:r>
                        <a:rPr lang="en-US" sz="1100" kern="100" dirty="0">
                          <a:effectLst/>
                        </a:rPr>
                        <a:t>     </a:t>
                      </a:r>
                      <a:r>
                        <a:rPr lang="ja-JP" altLang="en-US" sz="1100" kern="100" dirty="0">
                          <a:effectLst/>
                        </a:rPr>
                        <a:t>－</a:t>
                      </a:r>
                      <a:r>
                        <a:rPr lang="en-US" sz="1100" kern="100" dirty="0">
                          <a:effectLst/>
                        </a:rPr>
                        <a:t>/ 23%</a:t>
                      </a:r>
                      <a:endParaRPr lang="ja-JP" sz="1100" kern="100" dirty="0">
                        <a:effectLst/>
                      </a:endParaRPr>
                    </a:p>
                    <a:p>
                      <a:pPr algn="ctr">
                        <a:spcAft>
                          <a:spcPts val="0"/>
                        </a:spcAft>
                      </a:pPr>
                      <a:r>
                        <a:rPr lang="ja-JP" sz="1100" kern="100" dirty="0">
                          <a:effectLst/>
                        </a:rPr>
                        <a:t>（</a:t>
                      </a:r>
                      <a:r>
                        <a:rPr lang="en-US" sz="1100" kern="100" dirty="0">
                          <a:effectLst/>
                        </a:rPr>
                        <a:t>26% / 21%</a:t>
                      </a:r>
                      <a:r>
                        <a:rPr lang="ja-JP" sz="1100" kern="100" dirty="0">
                          <a:effectLst/>
                        </a:rPr>
                        <a:t>）</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24756506"/>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急性期一般入院料４</a:t>
                      </a:r>
                    </a:p>
                  </a:txBody>
                  <a:tcPr marL="84406" marR="84406" marT="42203" marB="42203"/>
                </a:tc>
                <a:tc>
                  <a:txBody>
                    <a:bodyPr/>
                    <a:lstStyle/>
                    <a:p>
                      <a:pPr algn="ctr">
                        <a:spcAft>
                          <a:spcPts val="0"/>
                        </a:spcAft>
                      </a:pPr>
                      <a:r>
                        <a:rPr lang="en-US" sz="1100" kern="100" dirty="0">
                          <a:effectLst/>
                        </a:rPr>
                        <a:t>27% / 22%</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893149929"/>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急性期一般入院料５</a:t>
                      </a:r>
                    </a:p>
                  </a:txBody>
                  <a:tcPr marL="84406" marR="84406" marT="42203" marB="42203"/>
                </a:tc>
                <a:tc>
                  <a:txBody>
                    <a:bodyPr/>
                    <a:lstStyle/>
                    <a:p>
                      <a:pPr algn="ctr">
                        <a:spcAft>
                          <a:spcPts val="0"/>
                        </a:spcAft>
                      </a:pPr>
                      <a:r>
                        <a:rPr lang="en-US" sz="1100" kern="100" dirty="0">
                          <a:effectLst/>
                        </a:rPr>
                        <a:t>21% / 17%</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494220333"/>
                  </a:ext>
                </a:extLst>
              </a:tr>
              <a:tr h="25321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100" dirty="0"/>
                        <a:t>急性期一般入院料６</a:t>
                      </a:r>
                    </a:p>
                  </a:txBody>
                  <a:tcPr marL="84406" marR="84406" marT="42203" marB="42203"/>
                </a:tc>
                <a:tc>
                  <a:txBody>
                    <a:bodyPr/>
                    <a:lstStyle/>
                    <a:p>
                      <a:pPr algn="ctr">
                        <a:spcAft>
                          <a:spcPts val="0"/>
                        </a:spcAft>
                      </a:pPr>
                      <a:r>
                        <a:rPr lang="en-US" sz="1100" kern="100" dirty="0">
                          <a:effectLst/>
                        </a:rPr>
                        <a:t>15% / 12%</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016258203"/>
                  </a:ext>
                </a:extLst>
              </a:tr>
              <a:tr h="253218">
                <a:tc>
                  <a:txBody>
                    <a:bodyPr/>
                    <a:lstStyle/>
                    <a:p>
                      <a:r>
                        <a:rPr kumimoji="1" lang="ja-JP" altLang="en-US" sz="1100" dirty="0"/>
                        <a:t>特定機能病院入院基本料</a:t>
                      </a:r>
                    </a:p>
                  </a:txBody>
                  <a:tcPr marL="84406" marR="84406" marT="42203" marB="42203"/>
                </a:tc>
                <a:tc>
                  <a:txBody>
                    <a:bodyPr/>
                    <a:lstStyle/>
                    <a:p>
                      <a:pPr algn="ctr">
                        <a:spcAft>
                          <a:spcPts val="0"/>
                        </a:spcAft>
                      </a:pPr>
                      <a:r>
                        <a:rPr lang="en-US" sz="1100" kern="100" dirty="0">
                          <a:effectLst/>
                        </a:rPr>
                        <a:t>28% / 23%</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631312716"/>
                  </a:ext>
                </a:extLst>
              </a:tr>
            </a:tbl>
          </a:graphicData>
        </a:graphic>
      </p:graphicFrame>
      <p:graphicFrame>
        <p:nvGraphicFramePr>
          <p:cNvPr id="13" name="表 12"/>
          <p:cNvGraphicFramePr>
            <a:graphicFrameLocks noGrp="1"/>
          </p:cNvGraphicFramePr>
          <p:nvPr/>
        </p:nvGraphicFramePr>
        <p:xfrm>
          <a:off x="5348483" y="3736361"/>
          <a:ext cx="4065680" cy="2400544"/>
        </p:xfrm>
        <a:graphic>
          <a:graphicData uri="http://schemas.openxmlformats.org/drawingml/2006/table">
            <a:tbl>
              <a:tblPr firstRow="1" bandRow="1">
                <a:tableStyleId>{8799B23B-EC83-4686-B30A-512413B5E67A}</a:tableStyleId>
              </a:tblPr>
              <a:tblGrid>
                <a:gridCol w="2165433">
                  <a:extLst>
                    <a:ext uri="{9D8B030D-6E8A-4147-A177-3AD203B41FA5}">
                      <a16:colId xmlns:a16="http://schemas.microsoft.com/office/drawing/2014/main" val="2338475693"/>
                    </a:ext>
                  </a:extLst>
                </a:gridCol>
                <a:gridCol w="1900247">
                  <a:extLst>
                    <a:ext uri="{9D8B030D-6E8A-4147-A177-3AD203B41FA5}">
                      <a16:colId xmlns:a16="http://schemas.microsoft.com/office/drawing/2014/main" val="440677298"/>
                    </a:ext>
                  </a:extLst>
                </a:gridCol>
              </a:tblGrid>
              <a:tr h="422031">
                <a:tc>
                  <a:txBody>
                    <a:bodyPr/>
                    <a:lstStyle/>
                    <a:p>
                      <a:pPr algn="ctr"/>
                      <a:endParaRPr kumimoji="1" lang="ja-JP" altLang="en-US" sz="1100" dirty="0">
                        <a:solidFill>
                          <a:schemeClr val="bg1"/>
                        </a:solidFill>
                      </a:endParaRPr>
                    </a:p>
                  </a:txBody>
                  <a:tcPr marL="84406" marR="84406" marT="42203" marB="42203">
                    <a:solidFill>
                      <a:srgbClr val="13C4A3"/>
                    </a:solidFill>
                  </a:tcPr>
                </a:tc>
                <a:tc>
                  <a:txBody>
                    <a:bodyPr/>
                    <a:lstStyle/>
                    <a:p>
                      <a:pPr algn="ctr"/>
                      <a:r>
                        <a:rPr kumimoji="1" lang="ja-JP" altLang="en-US" sz="1100" dirty="0">
                          <a:solidFill>
                            <a:schemeClr val="bg1"/>
                          </a:solidFill>
                        </a:rPr>
                        <a:t>見直し後　</a:t>
                      </a:r>
                      <a:r>
                        <a:rPr kumimoji="1" lang="en-US" altLang="ja-JP" sz="1100" dirty="0">
                          <a:solidFill>
                            <a:schemeClr val="bg1"/>
                          </a:solidFill>
                        </a:rPr>
                        <a:t>Ⅰ/Ⅱ</a:t>
                      </a:r>
                    </a:p>
                    <a:p>
                      <a:pPr algn="ctr"/>
                      <a:r>
                        <a:rPr kumimoji="1" lang="ja-JP" altLang="en-US" sz="1100" dirty="0">
                          <a:solidFill>
                            <a:schemeClr val="bg1"/>
                          </a:solidFill>
                        </a:rPr>
                        <a:t>（</a:t>
                      </a:r>
                      <a:r>
                        <a:rPr kumimoji="1" lang="en-US" altLang="ja-JP" sz="1100" dirty="0">
                          <a:solidFill>
                            <a:schemeClr val="bg1"/>
                          </a:solidFill>
                        </a:rPr>
                        <a:t>200</a:t>
                      </a:r>
                      <a:r>
                        <a:rPr kumimoji="1" lang="ja-JP" altLang="en-US" sz="1100" dirty="0">
                          <a:solidFill>
                            <a:schemeClr val="bg1"/>
                          </a:solidFill>
                        </a:rPr>
                        <a:t>床未満の経過措置）</a:t>
                      </a:r>
                    </a:p>
                  </a:txBody>
                  <a:tcPr marL="84406" marR="84406" marT="42203" marB="42203">
                    <a:solidFill>
                      <a:srgbClr val="13C4A3"/>
                    </a:solidFill>
                  </a:tcPr>
                </a:tc>
                <a:extLst>
                  <a:ext uri="{0D108BD9-81ED-4DB2-BD59-A6C34878D82A}">
                    <a16:rowId xmlns:a16="http://schemas.microsoft.com/office/drawing/2014/main" val="2728074559"/>
                  </a:ext>
                </a:extLst>
              </a:tr>
              <a:tr h="236337">
                <a:tc>
                  <a:txBody>
                    <a:bodyPr/>
                    <a:lstStyle/>
                    <a:p>
                      <a:r>
                        <a:rPr kumimoji="1" lang="ja-JP" altLang="en-US" sz="1000" dirty="0"/>
                        <a:t>急性期一般入院料１</a:t>
                      </a:r>
                    </a:p>
                  </a:txBody>
                  <a:tcPr marL="84406" marR="84406" marT="42203" marB="42203"/>
                </a:tc>
                <a:tc>
                  <a:txBody>
                    <a:bodyPr/>
                    <a:lstStyle/>
                    <a:p>
                      <a:pPr algn="ctr">
                        <a:spcAft>
                          <a:spcPts val="0"/>
                        </a:spcAft>
                      </a:pPr>
                      <a:r>
                        <a:rPr lang="en-US" sz="1100" kern="100" dirty="0">
                          <a:effectLst/>
                        </a:rPr>
                        <a:t>31%</a:t>
                      </a:r>
                      <a:r>
                        <a:rPr lang="en-US" sz="1100" kern="100" baseline="0" dirty="0">
                          <a:effectLst/>
                        </a:rPr>
                        <a:t> </a:t>
                      </a:r>
                      <a:r>
                        <a:rPr lang="en-US" sz="1100" kern="100" dirty="0">
                          <a:effectLst/>
                        </a:rPr>
                        <a:t>/ 29%</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416413676"/>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急性期一般入院料２</a:t>
                      </a:r>
                    </a:p>
                  </a:txBody>
                  <a:tcPr marL="84406" marR="84406" marT="42203" marB="42203"/>
                </a:tc>
                <a:tc>
                  <a:txBody>
                    <a:bodyPr/>
                    <a:lstStyle/>
                    <a:p>
                      <a:pPr algn="ctr">
                        <a:spcAft>
                          <a:spcPts val="0"/>
                        </a:spcAft>
                      </a:pPr>
                      <a:r>
                        <a:rPr lang="en-US" sz="1100" kern="100" dirty="0">
                          <a:effectLst/>
                        </a:rPr>
                        <a:t>28% / 26%</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altLang="ja-JP" sz="1100" kern="100" dirty="0">
                          <a:effectLst/>
                        </a:rPr>
                        <a:t>26</a:t>
                      </a:r>
                      <a:r>
                        <a:rPr lang="en-US" sz="1100" kern="100" dirty="0">
                          <a:effectLst/>
                        </a:rPr>
                        <a:t>% / 24%</a:t>
                      </a:r>
                      <a:r>
                        <a:rPr lang="ja-JP" sz="1100" kern="100" dirty="0">
                          <a:effectLst/>
                        </a:rPr>
                        <a:t>）</a:t>
                      </a:r>
                      <a:r>
                        <a:rPr lang="ja-JP" sz="1100" kern="100" baseline="30000" dirty="0">
                          <a:effectLst/>
                        </a:rPr>
                        <a:t>※１</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574921852"/>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急性期一般入院料３</a:t>
                      </a:r>
                    </a:p>
                  </a:txBody>
                  <a:tcPr marL="84406" marR="84406" marT="42203" marB="42203"/>
                </a:tc>
                <a:tc>
                  <a:txBody>
                    <a:bodyPr/>
                    <a:lstStyle/>
                    <a:p>
                      <a:pPr algn="ctr">
                        <a:spcAft>
                          <a:spcPts val="0"/>
                        </a:spcAft>
                      </a:pPr>
                      <a:r>
                        <a:rPr lang="en-US" sz="1100" kern="100" dirty="0">
                          <a:effectLst/>
                        </a:rPr>
                        <a:t>25% / 23%</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altLang="ja-JP" sz="1100" kern="100" dirty="0">
                          <a:effectLst/>
                        </a:rPr>
                        <a:t>23</a:t>
                      </a:r>
                      <a:r>
                        <a:rPr lang="en-US" sz="1100" kern="100" dirty="0">
                          <a:effectLst/>
                        </a:rPr>
                        <a:t>% / 21%</a:t>
                      </a:r>
                      <a:r>
                        <a:rPr lang="ja-JP" sz="1100" kern="100" dirty="0">
                          <a:effectLst/>
                        </a:rPr>
                        <a:t>）</a:t>
                      </a:r>
                      <a:r>
                        <a:rPr lang="ja-JP" sz="1100" kern="100" baseline="30000" dirty="0">
                          <a:effectLst/>
                        </a:rPr>
                        <a:t>※</a:t>
                      </a:r>
                      <a:r>
                        <a:rPr lang="ja-JP" altLang="en-US" sz="1100" kern="100" baseline="30000" dirty="0">
                          <a:effectLst/>
                        </a:rPr>
                        <a:t>２</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24756506"/>
                  </a:ext>
                </a:extLst>
              </a:tr>
              <a:tr h="343763">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急性期一般入院料４</a:t>
                      </a:r>
                    </a:p>
                  </a:txBody>
                  <a:tcPr marL="84406" marR="84406" marT="42203" marB="42203"/>
                </a:tc>
                <a:tc>
                  <a:txBody>
                    <a:bodyPr/>
                    <a:lstStyle/>
                    <a:p>
                      <a:pPr algn="ctr">
                        <a:spcAft>
                          <a:spcPts val="0"/>
                        </a:spcAft>
                      </a:pPr>
                      <a:r>
                        <a:rPr lang="en-US" sz="1100" kern="100" dirty="0">
                          <a:effectLst/>
                        </a:rPr>
                        <a:t>22% / 20%</a:t>
                      </a:r>
                      <a:endParaRPr lang="ja-JP" sz="1100" kern="100" dirty="0">
                        <a:effectLst/>
                      </a:endParaRPr>
                    </a:p>
                    <a:p>
                      <a:pPr algn="ctr">
                        <a:spcAft>
                          <a:spcPts val="0"/>
                        </a:spcAft>
                      </a:pPr>
                      <a:r>
                        <a:rPr lang="ja-JP" altLang="en-US" sz="1100" kern="100" dirty="0">
                          <a:effectLst/>
                        </a:rPr>
                        <a:t>　　</a:t>
                      </a:r>
                      <a:r>
                        <a:rPr lang="ja-JP" sz="1100" kern="100" dirty="0">
                          <a:effectLst/>
                        </a:rPr>
                        <a:t>（</a:t>
                      </a:r>
                      <a:r>
                        <a:rPr lang="en-US" sz="1100" kern="100" dirty="0">
                          <a:effectLst/>
                        </a:rPr>
                        <a:t>20% / 18%</a:t>
                      </a:r>
                      <a:r>
                        <a:rPr lang="ja-JP" sz="1100" kern="100" dirty="0">
                          <a:effectLst/>
                        </a:rPr>
                        <a:t>）</a:t>
                      </a:r>
                      <a:r>
                        <a:rPr lang="ja-JP" sz="1100" kern="100" baseline="30000" dirty="0">
                          <a:effectLst/>
                        </a:rPr>
                        <a:t>※</a:t>
                      </a:r>
                      <a:r>
                        <a:rPr lang="ja-JP" altLang="en-US" sz="1100" kern="100" baseline="30000" dirty="0">
                          <a:effectLst/>
                        </a:rPr>
                        <a:t>３</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893149929"/>
                  </a:ext>
                </a:extLst>
              </a:tr>
              <a:tr h="23633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急性期一般入院料５</a:t>
                      </a:r>
                    </a:p>
                  </a:txBody>
                  <a:tcPr marL="84406" marR="84406" marT="42203" marB="42203"/>
                </a:tc>
                <a:tc>
                  <a:txBody>
                    <a:bodyPr/>
                    <a:lstStyle/>
                    <a:p>
                      <a:pPr algn="ctr">
                        <a:spcAft>
                          <a:spcPts val="0"/>
                        </a:spcAft>
                      </a:pPr>
                      <a:r>
                        <a:rPr lang="en-US" sz="1100" kern="100" dirty="0">
                          <a:effectLst/>
                        </a:rPr>
                        <a:t>20% / 18%</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1494220333"/>
                  </a:ext>
                </a:extLst>
              </a:tr>
              <a:tr h="236337">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急性期一般入院料６</a:t>
                      </a:r>
                    </a:p>
                  </a:txBody>
                  <a:tcPr marL="84406" marR="84406" marT="42203" marB="42203"/>
                </a:tc>
                <a:tc>
                  <a:txBody>
                    <a:bodyPr/>
                    <a:lstStyle/>
                    <a:p>
                      <a:pPr algn="ctr">
                        <a:spcAft>
                          <a:spcPts val="0"/>
                        </a:spcAft>
                      </a:pPr>
                      <a:r>
                        <a:rPr lang="en-US" sz="1100" kern="100" dirty="0">
                          <a:effectLst/>
                        </a:rPr>
                        <a:t>18% / 15%</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2016258203"/>
                  </a:ext>
                </a:extLst>
              </a:tr>
              <a:tr h="236337">
                <a:tc>
                  <a:txBody>
                    <a:bodyPr/>
                    <a:lstStyle/>
                    <a:p>
                      <a:r>
                        <a:rPr kumimoji="1" lang="ja-JP" altLang="en-US" sz="1000" dirty="0"/>
                        <a:t>特定機能病院入院基本料</a:t>
                      </a:r>
                    </a:p>
                  </a:txBody>
                  <a:tcPr marL="84406" marR="84406" marT="42203" marB="42203"/>
                </a:tc>
                <a:tc>
                  <a:txBody>
                    <a:bodyPr/>
                    <a:lstStyle/>
                    <a:p>
                      <a:pPr algn="ctr">
                        <a:spcAft>
                          <a:spcPts val="0"/>
                        </a:spcAft>
                      </a:pPr>
                      <a:r>
                        <a:rPr lang="ja-JP" altLang="en-US" sz="1100" kern="100" dirty="0">
                          <a:effectLst/>
                        </a:rPr>
                        <a:t>　－</a:t>
                      </a:r>
                      <a:r>
                        <a:rPr lang="en-US" sz="1100" kern="100" dirty="0">
                          <a:effectLst/>
                        </a:rPr>
                        <a:t> / 28%</a:t>
                      </a:r>
                      <a:endParaRPr lang="ja-JP" sz="1100" kern="100" dirty="0">
                        <a:effectLst/>
                        <a:latin typeface="+mj-lt"/>
                        <a:ea typeface="+mn-ea"/>
                        <a:cs typeface="Times New Roman" panose="02020603050405020304" pitchFamily="18" charset="0"/>
                      </a:endParaRPr>
                    </a:p>
                  </a:txBody>
                  <a:tcPr marL="63305" marR="63305" marT="0" marB="0" anchor="ctr"/>
                </a:tc>
                <a:extLst>
                  <a:ext uri="{0D108BD9-81ED-4DB2-BD59-A6C34878D82A}">
                    <a16:rowId xmlns:a16="http://schemas.microsoft.com/office/drawing/2014/main" val="3631312716"/>
                  </a:ext>
                </a:extLst>
              </a:tr>
            </a:tbl>
          </a:graphicData>
        </a:graphic>
      </p:graphicFrame>
      <p:pic>
        <p:nvPicPr>
          <p:cNvPr id="14" name="Picture 2" descr="大病院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29264" y="762814"/>
            <a:ext cx="1541879" cy="1221170"/>
          </a:xfrm>
          <a:prstGeom prst="rect">
            <a:avLst/>
          </a:prstGeom>
          <a:noFill/>
          <a:extLst>
            <a:ext uri="{909E8E84-426E-40DD-AFC4-6F175D3DCCD1}">
              <a14:hiddenFill xmlns:a14="http://schemas.microsoft.com/office/drawing/2010/main">
                <a:solidFill>
                  <a:srgbClr val="FFFFFF"/>
                </a:solidFill>
              </a14:hiddenFill>
            </a:ext>
          </a:extLst>
        </p:spPr>
      </p:pic>
      <p:sp>
        <p:nvSpPr>
          <p:cNvPr id="15" name="右矢印 14"/>
          <p:cNvSpPr/>
          <p:nvPr/>
        </p:nvSpPr>
        <p:spPr>
          <a:xfrm>
            <a:off x="4835196" y="4309839"/>
            <a:ext cx="351929" cy="11762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746046" y="6159686"/>
            <a:ext cx="8592666" cy="24147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現に急性期１又は２を届け出ている病棟に限る　　</a:t>
            </a: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現に急性期１、２又は３を届け出ている病棟に限る　　</a:t>
            </a:r>
            <a:r>
              <a:rPr kumimoji="1" lang="en-US" altLang="ja-JP"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　現に急性期４を届け出ている病棟に限る</a:t>
            </a:r>
          </a:p>
        </p:txBody>
      </p:sp>
      <p:sp>
        <p:nvSpPr>
          <p:cNvPr id="17" name="Rectangle 2">
            <a:extLst>
              <a:ext uri="{FF2B5EF4-FFF2-40B4-BE49-F238E27FC236}">
                <a16:creationId xmlns:a16="http://schemas.microsoft.com/office/drawing/2014/main" id="{D2BA0E8E-DCFD-4293-82D7-6CFB2539B327}"/>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8" name="スライド番号プレースホルダー 2">
            <a:extLst>
              <a:ext uri="{FF2B5EF4-FFF2-40B4-BE49-F238E27FC236}">
                <a16:creationId xmlns:a16="http://schemas.microsoft.com/office/drawing/2014/main" id="{2B676931-D5CF-4463-9624-75647117179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Rectangle 36">
            <a:extLst>
              <a:ext uri="{FF2B5EF4-FFF2-40B4-BE49-F238E27FC236}">
                <a16:creationId xmlns:a16="http://schemas.microsoft.com/office/drawing/2014/main" id="{93CABCEC-7043-41D5-84F4-FFC30B6EF8B9}"/>
              </a:ext>
            </a:extLst>
          </p:cNvPr>
          <p:cNvSpPr>
            <a:spLocks noChangeArrowheads="1"/>
          </p:cNvSpPr>
          <p:nvPr/>
        </p:nvSpPr>
        <p:spPr bwMode="auto">
          <a:xfrm>
            <a:off x="191388" y="565321"/>
            <a:ext cx="482453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（４）急性期入院医療の適切な評価の推進</a:t>
            </a:r>
          </a:p>
        </p:txBody>
      </p:sp>
      <p:sp>
        <p:nvSpPr>
          <p:cNvPr id="20" name="正方形/長方形 19">
            <a:extLst>
              <a:ext uri="{FF2B5EF4-FFF2-40B4-BE49-F238E27FC236}">
                <a16:creationId xmlns:a16="http://schemas.microsoft.com/office/drawing/2014/main" id="{5DF46F8E-6A36-430B-BAF5-CD038A1C7257}"/>
              </a:ext>
            </a:extLst>
          </p:cNvPr>
          <p:cNvSpPr/>
          <p:nvPr/>
        </p:nvSpPr>
        <p:spPr>
          <a:xfrm>
            <a:off x="377277" y="6685865"/>
            <a:ext cx="1023417" cy="4571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経過措置</a:t>
            </a:r>
          </a:p>
        </p:txBody>
      </p:sp>
      <p:sp>
        <p:nvSpPr>
          <p:cNvPr id="21" name="正方形/長方形 20">
            <a:extLst>
              <a:ext uri="{FF2B5EF4-FFF2-40B4-BE49-F238E27FC236}">
                <a16:creationId xmlns:a16="http://schemas.microsoft.com/office/drawing/2014/main" id="{560F7056-9415-404D-982E-2AA617B2F1A1}"/>
              </a:ext>
            </a:extLst>
          </p:cNvPr>
          <p:cNvSpPr/>
          <p:nvPr/>
        </p:nvSpPr>
        <p:spPr>
          <a:xfrm>
            <a:off x="1437292" y="6384924"/>
            <a:ext cx="8086422" cy="430311"/>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令和２年３月３１日時点において現に届け出ているものについては、令和２年９月３０日までの間に限り、それぞれ当該入院料等にかかる重症度、医療・看護必要度の基準を満たすものとみなす。</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421081442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p:cNvGraphicFramePr>
            <a:graphicFrameLocks noGrp="1"/>
          </p:cNvGraphicFramePr>
          <p:nvPr/>
        </p:nvGraphicFramePr>
        <p:xfrm>
          <a:off x="467267" y="3717032"/>
          <a:ext cx="4112754" cy="2082872"/>
        </p:xfrm>
        <a:graphic>
          <a:graphicData uri="http://schemas.openxmlformats.org/drawingml/2006/table">
            <a:tbl>
              <a:tblPr firstRow="1" bandRow="1">
                <a:tableStyleId>{5C22544A-7EE6-4342-B048-85BDC9FD1C3A}</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Ｃ</a:t>
                      </a:r>
                      <a:endParaRPr 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手術等の医学的状況</a:t>
                      </a:r>
                      <a:endParaRPr lang="ja-JP" alt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16</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開頭手術（７日間）</a:t>
                      </a:r>
                      <a:endParaRPr lang="zh-TW" altLang="en-US" sz="1200" b="0" i="0" u="none" strike="noStrike" dirty="0">
                        <a:solidFill>
                          <a:schemeClr val="tx1"/>
                        </a:solidFill>
                        <a:effectLst/>
                        <a:latin typeface="+mj-ea"/>
                        <a:ea typeface="+mj-ea"/>
                      </a:endParaRPr>
                    </a:p>
                  </a:txBody>
                  <a:tcPr marL="9525" marR="9525" marT="9525" marB="0" anchor="ctr"/>
                </a:tc>
                <a:tc rowSpan="7">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１点</a:t>
                      </a: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17</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開胸手術（７日間）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effectLst/>
                        </a:rPr>
                        <a:t>開腹手術（</a:t>
                      </a:r>
                      <a:r>
                        <a:rPr lang="ja-JP" altLang="en-US" sz="1200" u="none" strike="noStrike" dirty="0">
                          <a:effectLst/>
                        </a:rPr>
                        <a:t>４</a:t>
                      </a:r>
                      <a:r>
                        <a:rPr lang="zh-TW" altLang="en-US" sz="1200" u="none" strike="noStrike" dirty="0">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2658799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19</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骨の手術（５日間）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509195278"/>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20</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胸腔鏡・腹腔鏡手術（３日間）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4287152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21</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全身麻酔・脊椎麻酔の手術（２日間）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67169055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22</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救命等に係る内科的治療（２日間）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5813970"/>
                  </a:ext>
                </a:extLst>
              </a:tr>
            </a:tbl>
          </a:graphicData>
        </a:graphic>
      </p:graphicFrame>
      <p:graphicFrame>
        <p:nvGraphicFramePr>
          <p:cNvPr id="28" name="表 27"/>
          <p:cNvGraphicFramePr>
            <a:graphicFrameLocks noGrp="1"/>
          </p:cNvGraphicFramePr>
          <p:nvPr/>
        </p:nvGraphicFramePr>
        <p:xfrm>
          <a:off x="475566" y="1657977"/>
          <a:ext cx="4112754" cy="1078883"/>
        </p:xfrm>
        <a:graphic>
          <a:graphicData uri="http://schemas.openxmlformats.org/drawingml/2006/table">
            <a:tbl>
              <a:tblPr firstRow="1" bandRow="1">
                <a:tableStyleId>{5C22544A-7EE6-4342-B048-85BDC9FD1C3A}</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モニタリング及び処置等</a:t>
                      </a:r>
                      <a:endParaRPr lang="ja-JP" altLang="en-US" sz="1200" b="1" i="0" u="none" strike="noStrike" dirty="0">
                        <a:solidFill>
                          <a:schemeClr val="bg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7</a:t>
                      </a:r>
                      <a:endParaRPr lang="en-US" altLang="ja-JP" sz="1200" b="0" i="0" u="none" strike="noStrike" dirty="0">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専門的な治療・処置</a:t>
                      </a:r>
                      <a:endParaRPr lang="en-US" altLang="ja-JP" sz="1200" u="none" strike="noStrike" dirty="0">
                        <a:effectLst/>
                      </a:endParaRPr>
                    </a:p>
                    <a:p>
                      <a:pPr algn="l" fontAlgn="ctr"/>
                      <a:r>
                        <a:rPr lang="ja-JP" altLang="en-US" sz="1200" u="none" strike="noStrike" dirty="0">
                          <a:effectLst/>
                        </a:rPr>
                        <a:t>　⑥ 免疫抑制剤の管理</a:t>
                      </a:r>
                      <a:br>
                        <a:rPr lang="ja-JP" altLang="en-US" sz="1200" u="none" strike="noStrike" dirty="0">
                          <a:effectLst/>
                        </a:rPr>
                      </a:br>
                      <a:r>
                        <a:rPr lang="ja-JP" altLang="en-US" sz="1200" u="none" strike="noStrike" dirty="0">
                          <a:effectLst/>
                        </a:rPr>
                        <a:t>　⑦ 昇圧剤の使用（注射剤のみ）　　　　　　　　　　　　　　　　                       　　　　</a:t>
                      </a:r>
                      <a:endParaRPr lang="ja-JP" altLang="en-US" sz="1200" b="0" i="0" u="none" strike="noStrike" dirty="0">
                        <a:solidFill>
                          <a:schemeClr val="tx1"/>
                        </a:solidFill>
                        <a:effectLst/>
                        <a:latin typeface="+mj-ea"/>
                        <a:ea typeface="+mj-ea"/>
                      </a:endParaRPr>
                    </a:p>
                  </a:txBody>
                  <a:tcPr marL="9525" marR="9525" marT="9525" marB="0" anchor="ctr"/>
                </a:tc>
                <a:tc rowSpan="2">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２点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救急搬送後の入院（必要度</a:t>
                      </a:r>
                      <a:r>
                        <a:rPr lang="en-US" altLang="ja-JP" sz="1200" u="none" strike="noStrike" dirty="0">
                          <a:effectLst/>
                        </a:rPr>
                        <a:t>Ⅰ</a:t>
                      </a:r>
                      <a:r>
                        <a:rPr lang="ja-JP" altLang="en-US" sz="1200" u="none" strike="noStrike" dirty="0">
                          <a:effectLst/>
                        </a:rPr>
                        <a:t>のみ／２日間）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bl>
          </a:graphicData>
        </a:graphic>
      </p:graphicFrame>
      <p:graphicFrame>
        <p:nvGraphicFramePr>
          <p:cNvPr id="29" name="表 28"/>
          <p:cNvGraphicFramePr>
            <a:graphicFrameLocks noGrp="1"/>
          </p:cNvGraphicFramePr>
          <p:nvPr/>
        </p:nvGraphicFramePr>
        <p:xfrm>
          <a:off x="5304742" y="1180605"/>
          <a:ext cx="4112754" cy="1879609"/>
        </p:xfrm>
        <a:graphic>
          <a:graphicData uri="http://schemas.openxmlformats.org/drawingml/2006/table">
            <a:tbl>
              <a:tblPr firstRow="1" bandRow="1">
                <a:tableStyleId>{F5AB1C69-6EDB-4FF4-983F-18BD219EF322}</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Ａ　</a:t>
                      </a:r>
                      <a:endParaRPr 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モニタリング及び処置等</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7</a:t>
                      </a:r>
                      <a:endParaRPr lang="en-US" altLang="ja-JP" sz="1200" b="0" i="0" u="none" strike="noStrike" dirty="0">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専門的な治療・処置</a:t>
                      </a:r>
                      <a:endParaRPr lang="en-US" altLang="ja-JP" sz="1200" u="none" strike="noStrike" dirty="0">
                        <a:effectLst/>
                      </a:endParaRPr>
                    </a:p>
                    <a:p>
                      <a:pPr algn="l" fontAlgn="ctr"/>
                      <a:r>
                        <a:rPr lang="ja-JP" altLang="en-US" sz="1200" u="none" strike="noStrike" dirty="0">
                          <a:effectLst/>
                        </a:rPr>
                        <a:t>　⑥ 免疫抑制剤の管理</a:t>
                      </a:r>
                      <a:br>
                        <a:rPr lang="ja-JP" altLang="en-US" sz="1200" u="none" strike="noStrike" dirty="0">
                          <a:effectLst/>
                        </a:rPr>
                      </a:br>
                      <a:r>
                        <a:rPr lang="ja-JP" altLang="en-US" sz="1200" u="none" strike="noStrike" dirty="0">
                          <a:effectLst/>
                        </a:rPr>
                        <a:t>　⑦ 昇圧剤の使用（</a:t>
                      </a:r>
                      <a:r>
                        <a:rPr lang="ja-JP" altLang="en-US" sz="1200" b="1" u="sng" strike="noStrike" dirty="0">
                          <a:solidFill>
                            <a:srgbClr val="0070C0"/>
                          </a:solidFill>
                          <a:effectLst/>
                        </a:rPr>
                        <a:t>注射剤のみ</a:t>
                      </a:r>
                      <a:r>
                        <a:rPr lang="ja-JP" altLang="en-US" sz="1200" u="none" strike="noStrike" dirty="0">
                          <a:effectLst/>
                        </a:rPr>
                        <a:t>）　　　　　　　　　　　　　　　　                       　　　　</a:t>
                      </a:r>
                      <a:endParaRPr lang="ja-JP" altLang="en-US" sz="1200" b="0" i="0" u="none" strike="noStrike" dirty="0">
                        <a:solidFill>
                          <a:schemeClr val="tx1"/>
                        </a:solidFill>
                        <a:effectLst/>
                        <a:latin typeface="+mj-ea"/>
                        <a:ea typeface="+mj-ea"/>
                      </a:endParaRPr>
                    </a:p>
                  </a:txBody>
                  <a:tcPr marL="9525" marR="9525" marT="9525" marB="0" anchor="ctr"/>
                </a:tc>
                <a:tc rowSpan="2">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effectLst/>
                        </a:rPr>
                        <a:t>２点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effectLst/>
                        </a:rPr>
                        <a:t>8</a:t>
                      </a:r>
                      <a:endParaRPr lang="en-US" altLang="ja-JP" sz="1200" b="0" i="0" u="none" strike="noStrike" dirty="0">
                        <a:solidFill>
                          <a:srgbClr val="FF0000"/>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effectLst/>
                        </a:rPr>
                        <a:t>必要度</a:t>
                      </a:r>
                      <a:r>
                        <a:rPr lang="en-US" altLang="ja-JP" sz="1200" u="none" strike="noStrike" dirty="0">
                          <a:effectLst/>
                        </a:rPr>
                        <a:t>Ⅰ</a:t>
                      </a:r>
                      <a:r>
                        <a:rPr lang="ja-JP" altLang="en-US" sz="1200" u="none" strike="noStrike" dirty="0">
                          <a:effectLst/>
                        </a:rPr>
                        <a:t>：</a:t>
                      </a:r>
                      <a:endParaRPr lang="en-US" altLang="ja-JP" sz="1200" u="none" strike="noStrike" dirty="0">
                        <a:effectLst/>
                      </a:endParaRPr>
                    </a:p>
                    <a:p>
                      <a:pPr algn="l" fontAlgn="ctr"/>
                      <a:r>
                        <a:rPr lang="ja-JP" altLang="en-US" sz="1200" u="none" strike="noStrike" dirty="0">
                          <a:effectLst/>
                        </a:rPr>
                        <a:t>救急搬送後の入院（</a:t>
                      </a:r>
                      <a:r>
                        <a:rPr lang="ja-JP" altLang="en-US" sz="1200" b="1" u="sng" strike="noStrike" dirty="0">
                          <a:solidFill>
                            <a:srgbClr val="0070C0"/>
                          </a:solidFill>
                          <a:effectLst/>
                        </a:rPr>
                        <a:t>５</a:t>
                      </a:r>
                      <a:r>
                        <a:rPr lang="ja-JP" altLang="en-US" sz="1200" b="0" u="none" strike="noStrike" dirty="0">
                          <a:solidFill>
                            <a:schemeClr val="tx1"/>
                          </a:solidFill>
                          <a:effectLst/>
                        </a:rPr>
                        <a:t>日間</a:t>
                      </a:r>
                      <a:r>
                        <a:rPr lang="ja-JP" altLang="en-US" sz="1200" u="none" strike="noStrike" dirty="0">
                          <a:effectLst/>
                        </a:rPr>
                        <a:t>）</a:t>
                      </a:r>
                      <a:endParaRPr lang="en-US" altLang="ja-JP" sz="1200" u="none" strike="noStrike" dirty="0">
                        <a:effectLst/>
                      </a:endParaRPr>
                    </a:p>
                    <a:p>
                      <a:pPr algn="l" fontAlgn="ctr"/>
                      <a:r>
                        <a:rPr lang="ja-JP" altLang="en-US" sz="1200" u="none" strike="noStrike" dirty="0">
                          <a:effectLst/>
                        </a:rPr>
                        <a:t>必要度</a:t>
                      </a:r>
                      <a:r>
                        <a:rPr lang="en-US" altLang="ja-JP" sz="1200" u="none" strike="noStrike" dirty="0">
                          <a:effectLst/>
                        </a:rPr>
                        <a:t>Ⅱ</a:t>
                      </a:r>
                      <a:r>
                        <a:rPr lang="ja-JP" altLang="en-US" sz="1200" u="none" strike="noStrike" dirty="0">
                          <a:effectLst/>
                        </a:rPr>
                        <a:t>：</a:t>
                      </a:r>
                      <a:endParaRPr lang="en-US" altLang="ja-JP" sz="1200" u="none" strike="noStrike" dirty="0">
                        <a:effectLst/>
                      </a:endParaRPr>
                    </a:p>
                    <a:p>
                      <a:pPr algn="l" fontAlgn="ctr"/>
                      <a:r>
                        <a:rPr lang="ja-JP" altLang="en-US" sz="1200" b="1" u="sng" strike="noStrike" dirty="0">
                          <a:solidFill>
                            <a:srgbClr val="0070C0"/>
                          </a:solidFill>
                          <a:effectLst/>
                        </a:rPr>
                        <a:t>緊急に入院を必要とする状態（５日間）</a:t>
                      </a:r>
                      <a:endParaRPr lang="en-US" altLang="ja-JP" sz="1200" b="1" u="sng" strike="noStrike" dirty="0">
                        <a:solidFill>
                          <a:srgbClr val="0070C0"/>
                        </a:solidFill>
                        <a:effectLst/>
                      </a:endParaRPr>
                    </a:p>
                    <a:p>
                      <a:pPr algn="l" fontAlgn="ctr"/>
                      <a:r>
                        <a:rPr lang="ja-JP" altLang="en-US" sz="1050" b="0" i="0" u="none" strike="noStrike" dirty="0">
                          <a:solidFill>
                            <a:schemeClr val="tx1"/>
                          </a:solidFill>
                          <a:effectLst/>
                          <a:latin typeface="+mj-ea"/>
                          <a:ea typeface="+mj-ea"/>
                        </a:rPr>
                        <a:t>（入院日に救急医療管理加算又は夜間休日救急搬送医学管理料を算定した患者）</a:t>
                      </a: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bl>
          </a:graphicData>
        </a:graphic>
      </p:graphicFrame>
      <p:graphicFrame>
        <p:nvGraphicFramePr>
          <p:cNvPr id="30" name="表 29"/>
          <p:cNvGraphicFramePr>
            <a:graphicFrameLocks noGrp="1"/>
          </p:cNvGraphicFramePr>
          <p:nvPr/>
        </p:nvGraphicFramePr>
        <p:xfrm>
          <a:off x="5304742" y="3224287"/>
          <a:ext cx="4112754" cy="2603590"/>
        </p:xfrm>
        <a:graphic>
          <a:graphicData uri="http://schemas.openxmlformats.org/drawingml/2006/table">
            <a:tbl>
              <a:tblPr firstRow="1" bandRow="1">
                <a:tableStyleId>{F5AB1C69-6EDB-4FF4-983F-18BD219EF322}</a:tableStyleId>
              </a:tblPr>
              <a:tblGrid>
                <a:gridCol w="368339">
                  <a:extLst>
                    <a:ext uri="{9D8B030D-6E8A-4147-A177-3AD203B41FA5}">
                      <a16:colId xmlns:a16="http://schemas.microsoft.com/office/drawing/2014/main" val="1372233736"/>
                    </a:ext>
                  </a:extLst>
                </a:gridCol>
                <a:gridCol w="2952328">
                  <a:extLst>
                    <a:ext uri="{9D8B030D-6E8A-4147-A177-3AD203B41FA5}">
                      <a16:colId xmlns:a16="http://schemas.microsoft.com/office/drawing/2014/main" val="906988455"/>
                    </a:ext>
                  </a:extLst>
                </a:gridCol>
                <a:gridCol w="792087">
                  <a:extLst>
                    <a:ext uri="{9D8B030D-6E8A-4147-A177-3AD203B41FA5}">
                      <a16:colId xmlns:a16="http://schemas.microsoft.com/office/drawing/2014/main" val="1491209627"/>
                    </a:ext>
                  </a:extLst>
                </a:gridCol>
              </a:tblGrid>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sz="1200" u="none" strike="noStrike" dirty="0">
                          <a:solidFill>
                            <a:schemeClr val="bg1"/>
                          </a:solidFill>
                          <a:effectLst/>
                        </a:rPr>
                        <a:t>Ｃ</a:t>
                      </a:r>
                      <a:endParaRPr 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bg1"/>
                          </a:solidFill>
                          <a:effectLst/>
                        </a:rPr>
                        <a:t>手術等の医学的状況</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bg1"/>
                          </a:solidFill>
                          <a:effectLst/>
                        </a:rPr>
                        <a:t>点数</a:t>
                      </a:r>
                      <a:endParaRPr lang="ja-JP" altLang="en-US" sz="1200" b="1" i="0" u="none" strike="noStrike" dirty="0">
                        <a:solidFill>
                          <a:schemeClr val="bg1"/>
                        </a:solidFill>
                        <a:effectLst/>
                        <a:latin typeface="+mj-ea"/>
                        <a:ea typeface="+mj-ea"/>
                      </a:endParaRPr>
                    </a:p>
                  </a:txBody>
                  <a:tcPr marL="9525" marR="9525" marT="9525" marB="0" anchor="ctr">
                    <a:solidFill>
                      <a:srgbClr val="13C4A3"/>
                    </a:solidFill>
                  </a:tcPr>
                </a:tc>
                <a:extLst>
                  <a:ext uri="{0D108BD9-81ED-4DB2-BD59-A6C34878D82A}">
                    <a16:rowId xmlns:a16="http://schemas.microsoft.com/office/drawing/2014/main" val="251362538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16</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開頭手術（</a:t>
                      </a:r>
                      <a:r>
                        <a:rPr lang="en-US" altLang="ja-JP" sz="1200" b="1" u="sng" strike="noStrike" dirty="0">
                          <a:solidFill>
                            <a:srgbClr val="0070C0"/>
                          </a:solidFill>
                          <a:effectLst/>
                        </a:rPr>
                        <a:t>13</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rowSpan="9">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ja-JP" altLang="en-US" sz="1200" u="none" strike="noStrike" dirty="0">
                          <a:solidFill>
                            <a:schemeClr val="tx1"/>
                          </a:solidFill>
                          <a:effectLst/>
                        </a:rPr>
                        <a:t>１点</a:t>
                      </a:r>
                      <a:endParaRPr lang="ja-JP" altLang="en-US" sz="1200" b="0" i="0" u="none" strike="noStrike" dirty="0">
                        <a:solidFill>
                          <a:schemeClr val="tx1"/>
                        </a:solidFill>
                        <a:effectLst/>
                        <a:latin typeface="+mj-ea"/>
                        <a:ea typeface="+mj-ea"/>
                      </a:endParaRPr>
                    </a:p>
                  </a:txBody>
                  <a:tcPr marL="9525" marR="9525" marT="9525" marB="0" anchor="ctr"/>
                </a:tc>
                <a:extLst>
                  <a:ext uri="{0D108BD9-81ED-4DB2-BD59-A6C34878D82A}">
                    <a16:rowId xmlns:a16="http://schemas.microsoft.com/office/drawing/2014/main" val="2054565954"/>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17</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開胸手術（</a:t>
                      </a:r>
                      <a:r>
                        <a:rPr lang="en-US" altLang="ja-JP" sz="1200" b="1" u="sng" strike="noStrike" dirty="0">
                          <a:solidFill>
                            <a:srgbClr val="0070C0"/>
                          </a:solidFill>
                          <a:effectLst/>
                        </a:rPr>
                        <a:t>12</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1495621440"/>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18</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zh-TW" altLang="en-US" sz="1200" u="none" strike="noStrike" dirty="0">
                          <a:solidFill>
                            <a:schemeClr val="tx1"/>
                          </a:solidFill>
                          <a:effectLst/>
                        </a:rPr>
                        <a:t>開腹手術（</a:t>
                      </a:r>
                      <a:r>
                        <a:rPr lang="ja-JP" altLang="en-US" sz="1200" b="1" u="sng" strike="noStrike" dirty="0">
                          <a:solidFill>
                            <a:srgbClr val="0070C0"/>
                          </a:solidFill>
                          <a:effectLst/>
                        </a:rPr>
                        <a:t>７</a:t>
                      </a:r>
                      <a:r>
                        <a:rPr lang="zh-TW" altLang="en-US" sz="1200" u="none" strike="noStrike" dirty="0">
                          <a:solidFill>
                            <a:schemeClr val="tx1"/>
                          </a:solidFill>
                          <a:effectLst/>
                        </a:rPr>
                        <a:t>日間）</a:t>
                      </a:r>
                      <a:endParaRPr lang="zh-TW"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2658799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19</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骨の手術（</a:t>
                      </a:r>
                      <a:r>
                        <a:rPr lang="en-US" altLang="ja-JP" sz="1200" b="1" u="sng" strike="noStrike" dirty="0">
                          <a:solidFill>
                            <a:srgbClr val="0070C0"/>
                          </a:solidFill>
                          <a:effectLst/>
                        </a:rPr>
                        <a:t>11</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509195278"/>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20</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胸腔鏡・腹腔鏡手術（</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2742871525"/>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21</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全身麻酔・脊椎麻酔の手術（</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671690552"/>
                  </a:ext>
                </a:extLst>
              </a:tr>
              <a:tr h="260359">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r>
                        <a:rPr lang="en-US" altLang="ja-JP" sz="1200" u="none" strike="noStrike" dirty="0">
                          <a:solidFill>
                            <a:schemeClr val="tx1"/>
                          </a:solidFill>
                          <a:effectLst/>
                        </a:rPr>
                        <a:t>22</a:t>
                      </a:r>
                      <a:endParaRPr lang="en-US" altLang="ja-JP" sz="1200" b="0" i="0" u="none" strike="noStrike" dirty="0">
                        <a:solidFill>
                          <a:schemeClr val="tx1"/>
                        </a:solidFill>
                        <a:effectLst/>
                        <a:latin typeface="+mj-ea"/>
                        <a:ea typeface="+mj-ea"/>
                      </a:endParaRPr>
                    </a:p>
                  </a:txBody>
                  <a:tcPr marL="9525" marR="9525" marT="9525" marB="0" anchor="ctr"/>
                </a:tc>
                <a:tc>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l" fontAlgn="ctr"/>
                      <a:r>
                        <a:rPr lang="ja-JP" altLang="en-US" sz="1200" u="none" strike="noStrike" dirty="0">
                          <a:solidFill>
                            <a:schemeClr val="tx1"/>
                          </a:solidFill>
                          <a:effectLst/>
                        </a:rPr>
                        <a:t>救命等に係る内科的治療（</a:t>
                      </a:r>
                      <a:r>
                        <a:rPr lang="ja-JP" altLang="en-US" sz="1200" b="1" u="sng" strike="noStrike" dirty="0">
                          <a:solidFill>
                            <a:srgbClr val="0070C0"/>
                          </a:solidFill>
                          <a:effectLst/>
                        </a:rPr>
                        <a:t>５</a:t>
                      </a:r>
                      <a:r>
                        <a:rPr lang="ja-JP" altLang="en-US" sz="1200" u="none" strike="noStrike" dirty="0">
                          <a:solidFill>
                            <a:schemeClr val="tx1"/>
                          </a:solidFill>
                          <a:effectLst/>
                        </a:rPr>
                        <a:t>日間）</a:t>
                      </a:r>
                      <a:endParaRPr lang="ja-JP" altLang="en-US" sz="1200" b="0" i="0" u="none" strike="noStrike" dirty="0">
                        <a:solidFill>
                          <a:schemeClr val="tx1"/>
                        </a:solidFill>
                        <a:effectLst/>
                        <a:latin typeface="+mj-ea"/>
                        <a:ea typeface="+mj-ea"/>
                      </a:endParaRPr>
                    </a:p>
                  </a:txBody>
                  <a:tcPr marL="9525" marR="9525" marT="9525" marB="0" anchor="ctr"/>
                </a:tc>
                <a:tc vMerge="1">
                  <a:txBody>
                    <a:bodyPr/>
                    <a:lstStyle>
                      <a:lvl1pPr marL="0" algn="l" defTabSz="990570" rtl="0" eaLnBrk="1" latinLnBrk="0" hangingPunct="1">
                        <a:defRPr kumimoji="1" sz="1950" kern="1200">
                          <a:solidFill>
                            <a:schemeClr val="dk1"/>
                          </a:solidFill>
                          <a:latin typeface="Calibri" panose="020F0502020204030204"/>
                        </a:defRPr>
                      </a:lvl1pPr>
                      <a:lvl2pPr marL="495285" algn="l" defTabSz="990570" rtl="0" eaLnBrk="1" latinLnBrk="0" hangingPunct="1">
                        <a:defRPr kumimoji="1" sz="1950" kern="1200">
                          <a:solidFill>
                            <a:schemeClr val="dk1"/>
                          </a:solidFill>
                          <a:latin typeface="Calibri" panose="020F0502020204030204"/>
                        </a:defRPr>
                      </a:lvl2pPr>
                      <a:lvl3pPr marL="990570" algn="l" defTabSz="990570" rtl="0" eaLnBrk="1" latinLnBrk="0" hangingPunct="1">
                        <a:defRPr kumimoji="1" sz="1950" kern="1200">
                          <a:solidFill>
                            <a:schemeClr val="dk1"/>
                          </a:solidFill>
                          <a:latin typeface="Calibri" panose="020F0502020204030204"/>
                        </a:defRPr>
                      </a:lvl3pPr>
                      <a:lvl4pPr marL="1485854" algn="l" defTabSz="990570" rtl="0" eaLnBrk="1" latinLnBrk="0" hangingPunct="1">
                        <a:defRPr kumimoji="1" sz="1950" kern="1200">
                          <a:solidFill>
                            <a:schemeClr val="dk1"/>
                          </a:solidFill>
                          <a:latin typeface="Calibri" panose="020F0502020204030204"/>
                        </a:defRPr>
                      </a:lvl4pPr>
                      <a:lvl5pPr marL="1981139" algn="l" defTabSz="990570" rtl="0" eaLnBrk="1" latinLnBrk="0" hangingPunct="1">
                        <a:defRPr kumimoji="1" sz="1950" kern="1200">
                          <a:solidFill>
                            <a:schemeClr val="dk1"/>
                          </a:solidFill>
                          <a:latin typeface="Calibri" panose="020F0502020204030204"/>
                        </a:defRPr>
                      </a:lvl5pPr>
                      <a:lvl6pPr marL="2476424" algn="l" defTabSz="990570" rtl="0" eaLnBrk="1" latinLnBrk="0" hangingPunct="1">
                        <a:defRPr kumimoji="1" sz="1950" kern="1200">
                          <a:solidFill>
                            <a:schemeClr val="dk1"/>
                          </a:solidFill>
                          <a:latin typeface="Calibri" panose="020F0502020204030204"/>
                        </a:defRPr>
                      </a:lvl6pPr>
                      <a:lvl7pPr marL="2971709" algn="l" defTabSz="990570" rtl="0" eaLnBrk="1" latinLnBrk="0" hangingPunct="1">
                        <a:defRPr kumimoji="1" sz="1950" kern="1200">
                          <a:solidFill>
                            <a:schemeClr val="dk1"/>
                          </a:solidFill>
                          <a:latin typeface="Calibri" panose="020F0502020204030204"/>
                        </a:defRPr>
                      </a:lvl7pPr>
                      <a:lvl8pPr marL="3466993" algn="l" defTabSz="990570" rtl="0" eaLnBrk="1" latinLnBrk="0" hangingPunct="1">
                        <a:defRPr kumimoji="1" sz="1950" kern="1200">
                          <a:solidFill>
                            <a:schemeClr val="dk1"/>
                          </a:solidFill>
                          <a:latin typeface="Calibri" panose="020F0502020204030204"/>
                        </a:defRPr>
                      </a:lvl8pPr>
                      <a:lvl9pPr marL="3962278" algn="l" defTabSz="990570" rtl="0" eaLnBrk="1" latinLnBrk="0" hangingPunct="1">
                        <a:defRPr kumimoji="1" sz="1950" kern="1200">
                          <a:solidFill>
                            <a:schemeClr val="dk1"/>
                          </a:solidFill>
                          <a:latin typeface="Calibri" panose="020F0502020204030204"/>
                        </a:defRPr>
                      </a:lvl9pPr>
                    </a:lstStyle>
                    <a:p>
                      <a:pPr algn="ctr" fontAlgn="ctr"/>
                      <a:endParaRPr lang="ja-JP" altLang="en-US" sz="1200" b="0" i="0" u="none" strike="noStrike" dirty="0">
                        <a:solidFill>
                          <a:srgbClr val="FF0000"/>
                        </a:solidFill>
                        <a:effectLst/>
                        <a:latin typeface="ＭＳ 明朝" panose="02020609040205080304" pitchFamily="17" charset="-128"/>
                        <a:ea typeface="ＭＳ 明朝" panose="02020609040205080304" pitchFamily="17" charset="-128"/>
                      </a:endParaRPr>
                    </a:p>
                  </a:txBody>
                  <a:tcPr marL="9525" marR="9525" marT="9525" marB="0" anchor="ctr"/>
                </a:tc>
                <a:extLst>
                  <a:ext uri="{0D108BD9-81ED-4DB2-BD59-A6C34878D82A}">
                    <a16:rowId xmlns:a16="http://schemas.microsoft.com/office/drawing/2014/main" val="325813970"/>
                  </a:ext>
                </a:extLst>
              </a:tr>
              <a:tr h="260359">
                <a:tc>
                  <a:txBody>
                    <a:bodyPr/>
                    <a:lstStyle/>
                    <a:p>
                      <a:pPr algn="ctr" fontAlgn="ctr"/>
                      <a:r>
                        <a:rPr lang="en-US" altLang="ja-JP" sz="1200" b="0" i="0" u="none" strike="noStrike" dirty="0">
                          <a:solidFill>
                            <a:schemeClr val="tx1"/>
                          </a:solidFill>
                          <a:effectLst/>
                          <a:latin typeface="+mj-ea"/>
                          <a:ea typeface="+mj-ea"/>
                        </a:rPr>
                        <a:t>23</a:t>
                      </a:r>
                    </a:p>
                  </a:txBody>
                  <a:tcPr marL="9525" marR="9525" marT="9525" marB="0" anchor="ctr"/>
                </a:tc>
                <a:tc>
                  <a:txBody>
                    <a:bodyPr/>
                    <a:lstStyle/>
                    <a:p>
                      <a:pPr algn="l" fontAlgn="ctr"/>
                      <a:r>
                        <a:rPr lang="ja-JP" altLang="en-US" sz="1200" b="1" i="0" u="sng" strike="noStrike" dirty="0">
                          <a:solidFill>
                            <a:srgbClr val="0070C0"/>
                          </a:solidFill>
                          <a:effectLst/>
                          <a:latin typeface="+mj-ea"/>
                          <a:ea typeface="+mj-ea"/>
                        </a:rPr>
                        <a:t>別に定める検査（２日間）</a:t>
                      </a:r>
                    </a:p>
                  </a:txBody>
                  <a:tcPr marL="9525" marR="9525" marT="9525" marB="0" anchor="ctr"/>
                </a:tc>
                <a:tc vMerge="1">
                  <a:txBody>
                    <a:bodyPr/>
                    <a:lstStyle/>
                    <a:p>
                      <a:pPr algn="ctr" fontAlgn="ct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3733042562"/>
                  </a:ext>
                </a:extLst>
              </a:tr>
              <a:tr h="260359">
                <a:tc>
                  <a:txBody>
                    <a:bodyPr/>
                    <a:lstStyle/>
                    <a:p>
                      <a:pPr algn="ctr" fontAlgn="ctr"/>
                      <a:r>
                        <a:rPr lang="en-US" altLang="ja-JP" sz="1200" b="0" i="0" u="none" strike="noStrike" dirty="0">
                          <a:solidFill>
                            <a:schemeClr val="tx1"/>
                          </a:solidFill>
                          <a:effectLst/>
                          <a:latin typeface="+mj-ea"/>
                          <a:ea typeface="+mj-ea"/>
                        </a:rPr>
                        <a:t>24</a:t>
                      </a:r>
                    </a:p>
                  </a:txBody>
                  <a:tcPr marL="9525" marR="9525" marT="9525" marB="0" anchor="ctr"/>
                </a:tc>
                <a:tc>
                  <a:txBody>
                    <a:bodyPr/>
                    <a:lstStyle/>
                    <a:p>
                      <a:pPr algn="l" fontAlgn="ctr"/>
                      <a:r>
                        <a:rPr lang="ja-JP" altLang="en-US" sz="1200" b="1" i="0" u="sng" strike="noStrike" dirty="0">
                          <a:solidFill>
                            <a:srgbClr val="0070C0"/>
                          </a:solidFill>
                          <a:effectLst/>
                          <a:latin typeface="+mj-ea"/>
                          <a:ea typeface="+mj-ea"/>
                        </a:rPr>
                        <a:t>別に定める手術（６日間）</a:t>
                      </a:r>
                    </a:p>
                  </a:txBody>
                  <a:tcPr marL="9525" marR="9525" marT="9525" marB="0" anchor="ctr"/>
                </a:tc>
                <a:tc vMerge="1">
                  <a:txBody>
                    <a:bodyPr/>
                    <a:lstStyle/>
                    <a:p>
                      <a:pPr algn="ctr" fontAlgn="ctr"/>
                      <a:endParaRPr lang="ja-JP" altLang="en-US" sz="1200" b="0" i="0" u="none" strike="noStrike" dirty="0">
                        <a:solidFill>
                          <a:srgbClr val="FF0000"/>
                        </a:solidFill>
                        <a:effectLst/>
                        <a:latin typeface="+mj-ea"/>
                        <a:ea typeface="+mj-ea"/>
                      </a:endParaRPr>
                    </a:p>
                  </a:txBody>
                  <a:tcPr marL="9525" marR="9525" marT="9525" marB="0" anchor="ctr"/>
                </a:tc>
                <a:extLst>
                  <a:ext uri="{0D108BD9-81ED-4DB2-BD59-A6C34878D82A}">
                    <a16:rowId xmlns:a16="http://schemas.microsoft.com/office/drawing/2014/main" val="4118130676"/>
                  </a:ext>
                </a:extLst>
              </a:tr>
            </a:tbl>
          </a:graphicData>
        </a:graphic>
      </p:graphicFrame>
      <p:sp>
        <p:nvSpPr>
          <p:cNvPr id="31" name="右矢印 30"/>
          <p:cNvSpPr/>
          <p:nvPr/>
        </p:nvSpPr>
        <p:spPr>
          <a:xfrm>
            <a:off x="4728098" y="1898283"/>
            <a:ext cx="470160" cy="59826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右矢印 31"/>
          <p:cNvSpPr/>
          <p:nvPr/>
        </p:nvSpPr>
        <p:spPr>
          <a:xfrm>
            <a:off x="4728098" y="4387325"/>
            <a:ext cx="470160" cy="59826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3" name="表 32"/>
          <p:cNvGraphicFramePr>
            <a:graphicFrameLocks noGrp="1"/>
          </p:cNvGraphicFramePr>
          <p:nvPr/>
        </p:nvGraphicFramePr>
        <p:xfrm>
          <a:off x="753889" y="5971826"/>
          <a:ext cx="8660378" cy="754380"/>
        </p:xfrm>
        <a:graphic>
          <a:graphicData uri="http://schemas.openxmlformats.org/drawingml/2006/table">
            <a:tbl>
              <a:tblPr firstRow="1" bandRow="1">
                <a:tableStyleId>{F5AB1C69-6EDB-4FF4-983F-18BD219EF322}</a:tableStyleId>
              </a:tblPr>
              <a:tblGrid>
                <a:gridCol w="1301213">
                  <a:extLst>
                    <a:ext uri="{9D8B030D-6E8A-4147-A177-3AD203B41FA5}">
                      <a16:colId xmlns:a16="http://schemas.microsoft.com/office/drawing/2014/main" val="104310951"/>
                    </a:ext>
                  </a:extLst>
                </a:gridCol>
                <a:gridCol w="7359165">
                  <a:extLst>
                    <a:ext uri="{9D8B030D-6E8A-4147-A177-3AD203B41FA5}">
                      <a16:colId xmlns:a16="http://schemas.microsoft.com/office/drawing/2014/main" val="3912200077"/>
                    </a:ext>
                  </a:extLst>
                </a:gridCol>
              </a:tblGrid>
              <a:tr h="0">
                <a:tc>
                  <a:txBody>
                    <a:bodyPr/>
                    <a:lstStyle/>
                    <a:p>
                      <a:endParaRPr kumimoji="1" lang="ja-JP" altLang="en-US" sz="105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pPr algn="ctr"/>
                      <a:r>
                        <a:rPr kumimoji="1" lang="ja-JP" altLang="en-US" sz="1050" b="0" dirty="0">
                          <a:solidFill>
                            <a:schemeClr val="tx1"/>
                          </a:solidFill>
                        </a:rPr>
                        <a:t>対象となる検査・手術（例）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3667630906"/>
                  </a:ext>
                </a:extLst>
              </a:tr>
              <a:tr h="0">
                <a:tc>
                  <a:txBody>
                    <a:bodyPr/>
                    <a:lstStyle/>
                    <a:p>
                      <a:pPr algn="ctr"/>
                      <a:r>
                        <a:rPr kumimoji="1" lang="ja-JP" altLang="en-US" sz="1050" b="0" dirty="0">
                          <a:solidFill>
                            <a:schemeClr val="tx1"/>
                          </a:solidFill>
                        </a:rPr>
                        <a:t>別に定める検査</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r>
                        <a:rPr kumimoji="1" lang="ja-JP" altLang="en-US" sz="1050" b="0" dirty="0">
                          <a:solidFill>
                            <a:schemeClr val="tx1"/>
                          </a:solidFill>
                        </a:rPr>
                        <a:t>経皮的針生検法、</a:t>
                      </a:r>
                      <a:r>
                        <a:rPr kumimoji="1" lang="en-US" altLang="ja-JP" sz="1050" b="0" dirty="0">
                          <a:solidFill>
                            <a:schemeClr val="tx1"/>
                          </a:solidFill>
                        </a:rPr>
                        <a:t>EUS</a:t>
                      </a:r>
                      <a:r>
                        <a:rPr kumimoji="1" lang="ja-JP" altLang="en-US" sz="1050" b="0" dirty="0">
                          <a:solidFill>
                            <a:schemeClr val="tx1"/>
                          </a:solidFill>
                        </a:rPr>
                        <a:t>－</a:t>
                      </a:r>
                      <a:r>
                        <a:rPr kumimoji="1" lang="en-US" altLang="ja-JP" sz="1050" b="0" dirty="0">
                          <a:solidFill>
                            <a:schemeClr val="tx1"/>
                          </a:solidFill>
                        </a:rPr>
                        <a:t>FNA</a:t>
                      </a:r>
                      <a:r>
                        <a:rPr kumimoji="1" lang="ja-JP" altLang="en-US" sz="1050" b="0" dirty="0" err="1">
                          <a:solidFill>
                            <a:schemeClr val="tx1"/>
                          </a:solidFill>
                        </a:rPr>
                        <a:t>、</a:t>
                      </a:r>
                      <a:r>
                        <a:rPr kumimoji="1" lang="ja-JP" altLang="en-US" sz="1050" b="0" dirty="0">
                          <a:solidFill>
                            <a:schemeClr val="tx1"/>
                          </a:solidFill>
                        </a:rPr>
                        <a:t>縦隔鏡、腹腔鏡、胸腔鏡、関節鏡、心カテ（右心・左心）</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413236"/>
                  </a:ext>
                </a:extLst>
              </a:tr>
              <a:tr h="0">
                <a:tc>
                  <a:txBody>
                    <a:bodyPr/>
                    <a:lstStyle/>
                    <a:p>
                      <a:pPr algn="ctr"/>
                      <a:r>
                        <a:rPr kumimoji="1" lang="ja-JP" altLang="en-US" sz="1050" b="0" dirty="0">
                          <a:solidFill>
                            <a:schemeClr val="tx1"/>
                          </a:solidFill>
                        </a:rPr>
                        <a:t>別に定める手術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p>
                      <a:r>
                        <a:rPr kumimoji="1" lang="ja-JP" altLang="en-US" sz="1050" b="0" dirty="0">
                          <a:solidFill>
                            <a:schemeClr val="tx1"/>
                          </a:solidFill>
                        </a:rPr>
                        <a:t>眼窩内異物除去術、鼓室形成術、上・下顎骨形成術、甲状腺悪性腫瘍手術、乳腺悪性腫瘍手術、観血的関節固定術　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6355038"/>
                  </a:ext>
                </a:extLst>
              </a:tr>
            </a:tbl>
          </a:graphicData>
        </a:graphic>
      </p:graphicFrame>
      <p:sp>
        <p:nvSpPr>
          <p:cNvPr id="34" name="正方形/長方形 33"/>
          <p:cNvSpPr/>
          <p:nvPr/>
        </p:nvSpPr>
        <p:spPr>
          <a:xfrm>
            <a:off x="422164" y="1049631"/>
            <a:ext cx="1488576" cy="83415"/>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正方形/長方形 34"/>
          <p:cNvSpPr/>
          <p:nvPr/>
        </p:nvSpPr>
        <p:spPr>
          <a:xfrm>
            <a:off x="200472" y="839044"/>
            <a:ext cx="1977085" cy="3283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項目の見直し</a:t>
            </a:r>
          </a:p>
        </p:txBody>
      </p:sp>
      <p:sp>
        <p:nvSpPr>
          <p:cNvPr id="36" name="正方形/長方形 35"/>
          <p:cNvSpPr/>
          <p:nvPr/>
        </p:nvSpPr>
        <p:spPr>
          <a:xfrm>
            <a:off x="422164" y="3060885"/>
            <a:ext cx="1488576" cy="83415"/>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200472" y="2852936"/>
            <a:ext cx="1977085" cy="3283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項目の見直し</a:t>
            </a:r>
          </a:p>
        </p:txBody>
      </p:sp>
      <p:sp>
        <p:nvSpPr>
          <p:cNvPr id="39" name="正方形/長方形 38"/>
          <p:cNvSpPr/>
          <p:nvPr/>
        </p:nvSpPr>
        <p:spPr>
          <a:xfrm>
            <a:off x="5304742" y="5295848"/>
            <a:ext cx="3307728" cy="532029"/>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下矢印 39"/>
          <p:cNvSpPr/>
          <p:nvPr/>
        </p:nvSpPr>
        <p:spPr>
          <a:xfrm>
            <a:off x="7532350" y="5733256"/>
            <a:ext cx="648072" cy="360040"/>
          </a:xfrm>
          <a:prstGeom prst="down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422164" y="3224287"/>
            <a:ext cx="3926075"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手術の評価日数を延長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入院で実施される割合が高い手術を評価対象に追加</a:t>
            </a:r>
          </a:p>
        </p:txBody>
      </p:sp>
      <p:sp>
        <p:nvSpPr>
          <p:cNvPr id="42" name="テキスト ボックス 41"/>
          <p:cNvSpPr txBox="1"/>
          <p:nvPr/>
        </p:nvSpPr>
        <p:spPr>
          <a:xfrm>
            <a:off x="422163" y="1176205"/>
            <a:ext cx="3089307" cy="461665"/>
          </a:xfrm>
          <a:prstGeom prst="rect">
            <a:avLst/>
          </a:prstGeom>
          <a:noFill/>
        </p:spPr>
        <p:txBody>
          <a:bodyPr wrap="none" rtlCol="0">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免疫抑制剤の管理を注射剤のみに見直す</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急患者の評価を充実</a:t>
            </a:r>
          </a:p>
        </p:txBody>
      </p:sp>
      <p:sp>
        <p:nvSpPr>
          <p:cNvPr id="20" name="Rectangle 2">
            <a:extLst>
              <a:ext uri="{FF2B5EF4-FFF2-40B4-BE49-F238E27FC236}">
                <a16:creationId xmlns:a16="http://schemas.microsoft.com/office/drawing/2014/main" id="{E9EB4FB7-2317-42E7-A433-5BDDF8F49A52}"/>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1" name="Rectangle 36">
            <a:extLst>
              <a:ext uri="{FF2B5EF4-FFF2-40B4-BE49-F238E27FC236}">
                <a16:creationId xmlns:a16="http://schemas.microsoft.com/office/drawing/2014/main" id="{5E930D1C-44B3-47DA-A410-E7EDB050D547}"/>
              </a:ext>
            </a:extLst>
          </p:cNvPr>
          <p:cNvSpPr>
            <a:spLocks noChangeArrowheads="1"/>
          </p:cNvSpPr>
          <p:nvPr/>
        </p:nvSpPr>
        <p:spPr bwMode="auto">
          <a:xfrm>
            <a:off x="159024" y="440550"/>
            <a:ext cx="551405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◇重症度、医療・看護必要度の評価項目の見直し</a:t>
            </a:r>
          </a:p>
        </p:txBody>
      </p:sp>
      <p:sp>
        <p:nvSpPr>
          <p:cNvPr id="22" name="スライド番号プレースホルダー 2">
            <a:extLst>
              <a:ext uri="{FF2B5EF4-FFF2-40B4-BE49-F238E27FC236}">
                <a16:creationId xmlns:a16="http://schemas.microsoft.com/office/drawing/2014/main" id="{897389F7-C802-4CEF-890C-DD2CFDA7B22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a:extLst>
              <a:ext uri="{FF2B5EF4-FFF2-40B4-BE49-F238E27FC236}">
                <a16:creationId xmlns:a16="http://schemas.microsoft.com/office/drawing/2014/main" id="{FE905754-3FD5-4DA8-B500-C5100DA9597B}"/>
              </a:ext>
            </a:extLst>
          </p:cNvPr>
          <p:cNvSpPr txBox="1"/>
          <p:nvPr/>
        </p:nvSpPr>
        <p:spPr>
          <a:xfrm>
            <a:off x="7556701" y="741604"/>
            <a:ext cx="18759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1170</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Tree>
    <p:extLst>
      <p:ext uri="{BB962C8B-B14F-4D97-AF65-F5344CB8AC3E}">
        <p14:creationId xmlns:p14="http://schemas.microsoft.com/office/powerpoint/2010/main" val="479564166"/>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表 8"/>
          <p:cNvGraphicFramePr>
            <a:graphicFrameLocks noGrp="1"/>
          </p:cNvGraphicFramePr>
          <p:nvPr/>
        </p:nvGraphicFramePr>
        <p:xfrm>
          <a:off x="200472" y="1124744"/>
          <a:ext cx="3528392" cy="5631180"/>
        </p:xfrm>
        <a:graphic>
          <a:graphicData uri="http://schemas.openxmlformats.org/drawingml/2006/table">
            <a:tbl>
              <a:tblPr firstRow="1" bandRow="1">
                <a:tableStyleId>{BC89EF96-8CEA-46FF-86C4-4CE0E7609802}</a:tableStyleId>
              </a:tblPr>
              <a:tblGrid>
                <a:gridCol w="1944216">
                  <a:extLst>
                    <a:ext uri="{9D8B030D-6E8A-4147-A177-3AD203B41FA5}">
                      <a16:colId xmlns:a16="http://schemas.microsoft.com/office/drawing/2014/main" val="2338475693"/>
                    </a:ext>
                  </a:extLst>
                </a:gridCol>
                <a:gridCol w="766452">
                  <a:extLst>
                    <a:ext uri="{9D8B030D-6E8A-4147-A177-3AD203B41FA5}">
                      <a16:colId xmlns:a16="http://schemas.microsoft.com/office/drawing/2014/main" val="440677298"/>
                    </a:ext>
                  </a:extLst>
                </a:gridCol>
                <a:gridCol w="817724">
                  <a:extLst>
                    <a:ext uri="{9D8B030D-6E8A-4147-A177-3AD203B41FA5}">
                      <a16:colId xmlns:a16="http://schemas.microsoft.com/office/drawing/2014/main" val="4027832240"/>
                    </a:ext>
                  </a:extLst>
                </a:gridCol>
              </a:tblGrid>
              <a:tr h="206161">
                <a:tc gridSpan="3">
                  <a:txBody>
                    <a:bodyPr/>
                    <a:lstStyle/>
                    <a:p>
                      <a:pPr algn="ctr"/>
                      <a:r>
                        <a:rPr kumimoji="1" lang="ja-JP" altLang="en-US" sz="1200" dirty="0">
                          <a:solidFill>
                            <a:schemeClr val="bg1"/>
                          </a:solidFill>
                        </a:rPr>
                        <a:t>現行</a:t>
                      </a:r>
                    </a:p>
                  </a:txBody>
                  <a:tcPr anchor="ct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188981">
                <a:tc>
                  <a:txBody>
                    <a:bodyPr/>
                    <a:lstStyle/>
                    <a:p>
                      <a:endParaRPr kumimoji="1" lang="ja-JP" altLang="en-US" sz="1050" dirty="0"/>
                    </a:p>
                  </a:txBody>
                  <a:tcPr/>
                </a:tc>
                <a:tc>
                  <a:txBody>
                    <a:bodyPr/>
                    <a:lstStyle/>
                    <a:p>
                      <a:pPr algn="ctr">
                        <a:spcAft>
                          <a:spcPts val="0"/>
                        </a:spcAft>
                      </a:pPr>
                      <a:r>
                        <a:rPr lang="ja-JP" altLang="en-US" sz="1050" kern="100" dirty="0">
                          <a:effectLst/>
                          <a:latin typeface="+mj-lt"/>
                          <a:ea typeface="+mn-ea"/>
                          <a:cs typeface="Times New Roman" panose="02020603050405020304" pitchFamily="18" charset="0"/>
                        </a:rPr>
                        <a:t>必要度</a:t>
                      </a:r>
                      <a:r>
                        <a:rPr lang="en-US" altLang="ja-JP" sz="1050" kern="100" dirty="0">
                          <a:effectLst/>
                          <a:latin typeface="+mj-lt"/>
                          <a:ea typeface="+mn-ea"/>
                          <a:cs typeface="Times New Roman" panose="02020603050405020304" pitchFamily="18" charset="0"/>
                        </a:rPr>
                        <a:t>Ⅰ</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solidFill>
                            <a:schemeClr val="tx1"/>
                          </a:solidFill>
                          <a:effectLst/>
                          <a:latin typeface="+mn-lt"/>
                          <a:ea typeface="+mn-ea"/>
                          <a:cs typeface="Times New Roman" panose="02020603050405020304" pitchFamily="18" charset="0"/>
                        </a:rPr>
                        <a:t>必要度</a:t>
                      </a:r>
                      <a:r>
                        <a:rPr kumimoji="1" lang="en-US" altLang="ja-JP" sz="1050" kern="100" dirty="0">
                          <a:solidFill>
                            <a:schemeClr val="tx1"/>
                          </a:solidFill>
                          <a:effectLst/>
                          <a:latin typeface="+mn-lt"/>
                          <a:ea typeface="+mn-ea"/>
                          <a:cs typeface="Times New Roman" panose="02020603050405020304" pitchFamily="18" charset="0"/>
                        </a:rPr>
                        <a:t>Ⅱ</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688120080"/>
                  </a:ext>
                </a:extLst>
              </a:tr>
              <a:tr h="188981">
                <a:tc>
                  <a:txBody>
                    <a:bodyPr/>
                    <a:lstStyle/>
                    <a:p>
                      <a:r>
                        <a:rPr kumimoji="1" lang="ja-JP" altLang="en-US" sz="1050" dirty="0"/>
                        <a:t>急性期一般入院料１</a:t>
                      </a:r>
                    </a:p>
                  </a:txBody>
                  <a:tcPr/>
                </a:tc>
                <a:tc>
                  <a:txBody>
                    <a:bodyPr/>
                    <a:lstStyle/>
                    <a:p>
                      <a:pPr algn="ctr">
                        <a:spcAft>
                          <a:spcPts val="0"/>
                        </a:spcAft>
                      </a:pPr>
                      <a:r>
                        <a:rPr lang="en-US" sz="1050" kern="100" dirty="0">
                          <a:effectLst/>
                        </a:rPr>
                        <a:t>30%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25%</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41641367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急性期一般入院料２</a:t>
                      </a:r>
                    </a:p>
                  </a:txBody>
                  <a:tcPr/>
                </a:tc>
                <a:tc>
                  <a:txBody>
                    <a:bodyPr/>
                    <a:lstStyle/>
                    <a:p>
                      <a:pPr algn="ctr">
                        <a:spcAft>
                          <a:spcPts val="0"/>
                        </a:spcAft>
                      </a:pPr>
                      <a:r>
                        <a:rPr lang="ja-JP" altLang="en-US" sz="1050" kern="100" dirty="0">
                          <a:effectLst/>
                        </a:rPr>
                        <a:t>－（</a:t>
                      </a:r>
                      <a:r>
                        <a:rPr lang="en-US" sz="1050" kern="100" dirty="0">
                          <a:effectLst/>
                        </a:rPr>
                        <a:t>27%</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24%</a:t>
                      </a:r>
                      <a:r>
                        <a:rPr lang="ja-JP" altLang="en-US" sz="1050" kern="100" dirty="0">
                          <a:effectLst/>
                        </a:rPr>
                        <a:t>（</a:t>
                      </a:r>
                      <a:r>
                        <a:rPr lang="en-US" altLang="ja-JP" sz="1050" kern="100" dirty="0">
                          <a:effectLst/>
                        </a:rPr>
                        <a:t>22%</a:t>
                      </a:r>
                      <a:r>
                        <a:rPr lang="ja-JP" altLang="en-US"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74921852"/>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急性期一般入院料３</a:t>
                      </a:r>
                    </a:p>
                  </a:txBody>
                  <a:tcPr/>
                </a:tc>
                <a:tc>
                  <a:txBody>
                    <a:bodyPr/>
                    <a:lstStyle/>
                    <a:p>
                      <a:pPr algn="ctr">
                        <a:spcAft>
                          <a:spcPts val="0"/>
                        </a:spcAft>
                      </a:pPr>
                      <a:r>
                        <a:rPr lang="ja-JP" altLang="en-US" sz="1050" kern="100" dirty="0">
                          <a:effectLst/>
                        </a:rPr>
                        <a:t>－</a:t>
                      </a:r>
                      <a:r>
                        <a:rPr lang="ja-JP" sz="1050" kern="100" dirty="0">
                          <a:effectLst/>
                        </a:rPr>
                        <a:t>（</a:t>
                      </a:r>
                      <a:r>
                        <a:rPr lang="en-US" sz="1050" kern="100" dirty="0">
                          <a:effectLst/>
                        </a:rPr>
                        <a:t>26%</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23%</a:t>
                      </a:r>
                      <a:r>
                        <a:rPr lang="ja-JP" altLang="en-US" sz="1050" kern="100" dirty="0">
                          <a:effectLst/>
                          <a:latin typeface="+mj-lt"/>
                          <a:ea typeface="+mn-ea"/>
                          <a:cs typeface="Times New Roman" panose="02020603050405020304" pitchFamily="18" charset="0"/>
                        </a:rPr>
                        <a:t>（</a:t>
                      </a:r>
                      <a:r>
                        <a:rPr lang="en-US" altLang="ja-JP" sz="1050" kern="100" dirty="0">
                          <a:effectLst/>
                          <a:latin typeface="+mj-lt"/>
                          <a:ea typeface="+mn-ea"/>
                          <a:cs typeface="Times New Roman" panose="02020603050405020304" pitchFamily="18" charset="0"/>
                        </a:rPr>
                        <a:t>21%</a:t>
                      </a:r>
                      <a:r>
                        <a:rPr lang="ja-JP" altLang="en-US" sz="1050" kern="100" dirty="0">
                          <a:effectLst/>
                          <a:latin typeface="+mj-lt"/>
                          <a:ea typeface="+mn-ea"/>
                          <a:cs typeface="Times New Roman" panose="02020603050405020304" pitchFamily="18" charset="0"/>
                        </a:rPr>
                        <a:t>）</a:t>
                      </a:r>
                      <a:endParaRPr lang="ja-JP" altLang="ja-JP" sz="1050" kern="100" dirty="0">
                        <a:effectLst/>
                      </a:endParaRPr>
                    </a:p>
                  </a:txBody>
                  <a:tcPr marL="68580" marR="68580" marT="0" marB="0" anchor="ctr"/>
                </a:tc>
                <a:extLst>
                  <a:ext uri="{0D108BD9-81ED-4DB2-BD59-A6C34878D82A}">
                    <a16:rowId xmlns:a16="http://schemas.microsoft.com/office/drawing/2014/main" val="12475650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急性期一般入院料４</a:t>
                      </a:r>
                    </a:p>
                  </a:txBody>
                  <a:tcPr/>
                </a:tc>
                <a:tc>
                  <a:txBody>
                    <a:bodyPr/>
                    <a:lstStyle/>
                    <a:p>
                      <a:pPr algn="ctr">
                        <a:spcAft>
                          <a:spcPts val="0"/>
                        </a:spcAft>
                      </a:pPr>
                      <a:r>
                        <a:rPr lang="en-US" sz="1050" kern="100" dirty="0">
                          <a:effectLst/>
                        </a:rPr>
                        <a:t>27%</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22%</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893149929"/>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p>
                  </a:txBody>
                  <a:tcPr/>
                </a:tc>
                <a:tc>
                  <a:txBody>
                    <a:bodyPr/>
                    <a:lstStyle/>
                    <a:p>
                      <a:pPr algn="ctr">
                        <a:spcAft>
                          <a:spcPts val="0"/>
                        </a:spcAft>
                      </a:pPr>
                      <a:r>
                        <a:rPr lang="en-US" sz="1050" kern="100" dirty="0">
                          <a:effectLst/>
                        </a:rPr>
                        <a:t>21%</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17%</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494220333"/>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急性期一般入院料６</a:t>
                      </a:r>
                    </a:p>
                  </a:txBody>
                  <a:tcPr/>
                </a:tc>
                <a:tc>
                  <a:txBody>
                    <a:bodyPr/>
                    <a:lstStyle/>
                    <a:p>
                      <a:pPr algn="ctr">
                        <a:spcAft>
                          <a:spcPts val="0"/>
                        </a:spcAft>
                      </a:pPr>
                      <a:r>
                        <a:rPr lang="en-US" sz="1050" kern="100" dirty="0">
                          <a:effectLst/>
                        </a:rPr>
                        <a:t>15%</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12%</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2016258203"/>
                  </a:ext>
                </a:extLst>
              </a:tr>
              <a:tr h="188981">
                <a:tc>
                  <a:txBody>
                    <a:bodyPr/>
                    <a:lstStyle/>
                    <a:p>
                      <a:r>
                        <a:rPr kumimoji="1" lang="ja-JP" altLang="en-US" sz="1050" dirty="0"/>
                        <a:t>７対１入院基本料（特定）</a:t>
                      </a:r>
                      <a:endParaRPr kumimoji="1" lang="en-US" altLang="ja-JP" sz="1050" dirty="0"/>
                    </a:p>
                  </a:txBody>
                  <a:tcPr/>
                </a:tc>
                <a:tc>
                  <a:txBody>
                    <a:bodyPr/>
                    <a:lstStyle/>
                    <a:p>
                      <a:pPr algn="ctr">
                        <a:spcAft>
                          <a:spcPts val="0"/>
                        </a:spcAft>
                      </a:pPr>
                      <a:r>
                        <a:rPr lang="en-US"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23%</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631312716"/>
                  </a:ext>
                </a:extLst>
              </a:tr>
              <a:tr h="188981">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p>
                  </a:txBody>
                  <a:tcPr/>
                </a:tc>
                <a:tc>
                  <a:txBody>
                    <a:bodyPr/>
                    <a:lstStyle/>
                    <a:p>
                      <a:pPr algn="ctr">
                        <a:spcAft>
                          <a:spcPts val="0"/>
                        </a:spcAft>
                      </a:pPr>
                      <a:r>
                        <a:rPr lang="en-US"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23%</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91057061"/>
                  </a:ext>
                </a:extLst>
              </a:tr>
              <a:tr h="194708">
                <a:tc>
                  <a:txBody>
                    <a:bodyPr/>
                    <a:lstStyle/>
                    <a:p>
                      <a:r>
                        <a:rPr kumimoji="1" lang="ja-JP" altLang="en-US" sz="1050" dirty="0"/>
                        <a:t>看護必要度加算１</a:t>
                      </a:r>
                      <a:endParaRPr kumimoji="1" lang="en-US" altLang="ja-JP" sz="1050" dirty="0"/>
                    </a:p>
                    <a:p>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180308926"/>
                  </a:ext>
                </a:extLst>
              </a:tr>
              <a:tr h="19470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358834685"/>
                  </a:ext>
                </a:extLst>
              </a:tr>
              <a:tr h="194708">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933737687"/>
                  </a:ext>
                </a:extLst>
              </a:tr>
              <a:tr h="194708">
                <a:tc>
                  <a:txBody>
                    <a:bodyPr/>
                    <a:lstStyle/>
                    <a:p>
                      <a:r>
                        <a:rPr kumimoji="1" lang="ja-JP" altLang="en-US" sz="1050" dirty="0"/>
                        <a:t>７対１入院基本料（結核）</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b="0" i="0" u="none" strike="noStrike" cap="none" normalizeH="0" baseline="0" dirty="0">
                          <a:ln>
                            <a:noFill/>
                          </a:ln>
                          <a:solidFill>
                            <a:schemeClr val="tx1"/>
                          </a:solidFill>
                          <a:effectLst/>
                          <a:latin typeface="+mn-lt"/>
                          <a:ea typeface="+mn-ea"/>
                          <a:cs typeface="+mn-cs"/>
                        </a:rPr>
                        <a:t>9%</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24426800"/>
                  </a:ext>
                </a:extLst>
              </a:tr>
              <a:tr h="194708">
                <a:tc>
                  <a:txBody>
                    <a:bodyPr/>
                    <a:lstStyle/>
                    <a:p>
                      <a:r>
                        <a:rPr kumimoji="1" lang="ja-JP" altLang="en-US" sz="1050" dirty="0"/>
                        <a:t>総合入院体制加算１・２</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475266844"/>
                  </a:ext>
                </a:extLst>
              </a:tr>
              <a:tr h="194708">
                <a:tc>
                  <a:txBody>
                    <a:bodyPr/>
                    <a:lstStyle/>
                    <a:p>
                      <a:r>
                        <a:rPr kumimoji="1" lang="ja-JP" altLang="en-US" sz="1050" dirty="0"/>
                        <a:t>総合入院体制加算３</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225566534"/>
                  </a:ext>
                </a:extLst>
              </a:tr>
              <a:tr h="309242">
                <a:tc>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577613255"/>
                  </a:ext>
                </a:extLst>
              </a:tr>
              <a:tr h="194708">
                <a:tc>
                  <a:txBody>
                    <a:bodyPr/>
                    <a:lstStyle/>
                    <a:p>
                      <a:r>
                        <a:rPr kumimoji="1" lang="ja-JP" altLang="en-US" sz="1050" dirty="0"/>
                        <a:t>看護補助加算１</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5995679"/>
                  </a:ext>
                </a:extLst>
              </a:tr>
              <a:tr h="309242">
                <a:tc>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412697923"/>
                  </a:ext>
                </a:extLst>
              </a:tr>
            </a:tbl>
          </a:graphicData>
        </a:graphic>
      </p:graphicFrame>
      <p:graphicFrame>
        <p:nvGraphicFramePr>
          <p:cNvPr id="11" name="表 10"/>
          <p:cNvGraphicFramePr>
            <a:graphicFrameLocks noGrp="1"/>
          </p:cNvGraphicFramePr>
          <p:nvPr/>
        </p:nvGraphicFramePr>
        <p:xfrm>
          <a:off x="4312434" y="1124744"/>
          <a:ext cx="3524288" cy="5631180"/>
        </p:xfrm>
        <a:graphic>
          <a:graphicData uri="http://schemas.openxmlformats.org/drawingml/2006/table">
            <a:tbl>
              <a:tblPr firstRow="1" bandRow="1">
                <a:tableStyleId>{8799B23B-EC83-4686-B30A-512413B5E67A}</a:tableStyleId>
              </a:tblPr>
              <a:tblGrid>
                <a:gridCol w="1937861">
                  <a:extLst>
                    <a:ext uri="{9D8B030D-6E8A-4147-A177-3AD203B41FA5}">
                      <a16:colId xmlns:a16="http://schemas.microsoft.com/office/drawing/2014/main" val="2338475693"/>
                    </a:ext>
                  </a:extLst>
                </a:gridCol>
                <a:gridCol w="792088">
                  <a:extLst>
                    <a:ext uri="{9D8B030D-6E8A-4147-A177-3AD203B41FA5}">
                      <a16:colId xmlns:a16="http://schemas.microsoft.com/office/drawing/2014/main" val="440677298"/>
                    </a:ext>
                  </a:extLst>
                </a:gridCol>
                <a:gridCol w="794339">
                  <a:extLst>
                    <a:ext uri="{9D8B030D-6E8A-4147-A177-3AD203B41FA5}">
                      <a16:colId xmlns:a16="http://schemas.microsoft.com/office/drawing/2014/main" val="4027832240"/>
                    </a:ext>
                  </a:extLst>
                </a:gridCol>
              </a:tblGrid>
              <a:tr h="270828">
                <a:tc gridSpan="3">
                  <a:txBody>
                    <a:bodyPr/>
                    <a:lstStyle/>
                    <a:p>
                      <a:pPr algn="ctr"/>
                      <a:r>
                        <a:rPr kumimoji="1" lang="ja-JP" altLang="en-US" sz="1200" dirty="0">
                          <a:solidFill>
                            <a:schemeClr val="bg1"/>
                          </a:solidFill>
                        </a:rPr>
                        <a:t>改定後</a:t>
                      </a:r>
                    </a:p>
                  </a:txBody>
                  <a:tcPr anchor="ctr">
                    <a:solidFill>
                      <a:srgbClr val="13C4A3"/>
                    </a:solidFill>
                  </a:tcPr>
                </a:tc>
                <a:tc hMerge="1">
                  <a:txBody>
                    <a:bodyPr/>
                    <a:lstStyle/>
                    <a:p>
                      <a:pPr algn="ctr"/>
                      <a:endParaRPr kumimoji="1" lang="ja-JP" altLang="en-US" sz="1200" dirty="0">
                        <a:solidFill>
                          <a:schemeClr val="bg1"/>
                        </a:solidFill>
                      </a:endParaRPr>
                    </a:p>
                  </a:txBody>
                  <a:tcPr>
                    <a:solidFill>
                      <a:srgbClr val="4F81BD"/>
                    </a:solidFill>
                  </a:tcPr>
                </a:tc>
                <a:tc hMerge="1">
                  <a:txBody>
                    <a:bodyPr/>
                    <a:lstStyle/>
                    <a:p>
                      <a:pPr algn="ctr"/>
                      <a:endParaRPr kumimoji="1" lang="ja-JP" altLang="en-US" sz="1200" dirty="0">
                        <a:solidFill>
                          <a:schemeClr val="bg1"/>
                        </a:solidFill>
                      </a:endParaRPr>
                    </a:p>
                  </a:txBody>
                  <a:tcPr>
                    <a:solidFill>
                      <a:srgbClr val="4F81BD"/>
                    </a:solidFill>
                  </a:tcPr>
                </a:tc>
                <a:extLst>
                  <a:ext uri="{0D108BD9-81ED-4DB2-BD59-A6C34878D82A}">
                    <a16:rowId xmlns:a16="http://schemas.microsoft.com/office/drawing/2014/main" val="2728074559"/>
                  </a:ext>
                </a:extLst>
              </a:tr>
              <a:tr h="248259">
                <a:tc>
                  <a:txBody>
                    <a:bodyPr/>
                    <a:lstStyle/>
                    <a:p>
                      <a:endParaRPr kumimoji="1" lang="ja-JP" altLang="en-US" sz="1050" dirty="0"/>
                    </a:p>
                  </a:txBody>
                  <a:tcPr/>
                </a:tc>
                <a:tc>
                  <a:txBody>
                    <a:bodyPr/>
                    <a:lstStyle/>
                    <a:p>
                      <a:pPr algn="ctr">
                        <a:spcAft>
                          <a:spcPts val="0"/>
                        </a:spcAft>
                      </a:pPr>
                      <a:r>
                        <a:rPr lang="ja-JP" altLang="en-US" sz="1050" kern="100" dirty="0">
                          <a:effectLst/>
                        </a:rPr>
                        <a:t>必要度</a:t>
                      </a:r>
                      <a:r>
                        <a:rPr lang="en-US" altLang="ja-JP" sz="1050" kern="100" dirty="0">
                          <a:effectLst/>
                        </a:rPr>
                        <a:t>Ⅰ</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kern="100" dirty="0">
                          <a:effectLst/>
                        </a:rPr>
                        <a:t>必要度</a:t>
                      </a:r>
                      <a:r>
                        <a:rPr kumimoji="1" lang="en-US" altLang="ja-JP" sz="1050" kern="100" dirty="0">
                          <a:effectLst/>
                        </a:rPr>
                        <a:t>Ⅱ</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688120080"/>
                  </a:ext>
                </a:extLst>
              </a:tr>
              <a:tr h="248259">
                <a:tc>
                  <a:txBody>
                    <a:bodyPr/>
                    <a:lstStyle/>
                    <a:p>
                      <a:r>
                        <a:rPr kumimoji="1" lang="ja-JP" altLang="en-US" sz="1050" dirty="0"/>
                        <a:t>急性期一般入院料１</a:t>
                      </a:r>
                    </a:p>
                  </a:txBody>
                  <a:tcPr/>
                </a:tc>
                <a:tc>
                  <a:txBody>
                    <a:bodyPr/>
                    <a:lstStyle/>
                    <a:p>
                      <a:pPr algn="ctr">
                        <a:spcAft>
                          <a:spcPts val="0"/>
                        </a:spcAft>
                      </a:pPr>
                      <a:r>
                        <a:rPr lang="en-US" sz="1050" kern="100" dirty="0">
                          <a:effectLst/>
                        </a:rPr>
                        <a:t>31%</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29%</a:t>
                      </a:r>
                      <a:endParaRPr kumimoji="1" lang="ja-JP" altLang="ja-JP" sz="1050" kern="100" dirty="0">
                        <a:solidFill>
                          <a:schemeClr val="tx1"/>
                        </a:solidFill>
                        <a:effectLst/>
                        <a:latin typeface="+mn-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41641367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急性期一般入院料２　（</a:t>
                      </a:r>
                      <a:r>
                        <a:rPr kumimoji="1" lang="en-US" altLang="ja-JP" sz="1050" dirty="0"/>
                        <a:t>※</a:t>
                      </a:r>
                      <a:r>
                        <a:rPr kumimoji="1" lang="ja-JP" altLang="en-US" sz="1050" dirty="0"/>
                        <a:t>１）</a:t>
                      </a:r>
                    </a:p>
                  </a:txBody>
                  <a:tcPr/>
                </a:tc>
                <a:tc>
                  <a:txBody>
                    <a:bodyPr/>
                    <a:lstStyle/>
                    <a:p>
                      <a:pPr algn="ctr">
                        <a:spcAft>
                          <a:spcPts val="0"/>
                        </a:spcAft>
                      </a:pPr>
                      <a:r>
                        <a:rPr lang="en-US" altLang="ja-JP" sz="1050" kern="100" dirty="0">
                          <a:effectLst/>
                        </a:rPr>
                        <a:t>28%</a:t>
                      </a:r>
                      <a:r>
                        <a:rPr lang="ja-JP" altLang="en-US" sz="1050" kern="100" dirty="0">
                          <a:effectLst/>
                        </a:rPr>
                        <a:t>（</a:t>
                      </a:r>
                      <a:r>
                        <a:rPr lang="en-US" altLang="ja-JP" sz="1050" kern="100" dirty="0">
                          <a:effectLst/>
                        </a:rPr>
                        <a:t>26</a:t>
                      </a:r>
                      <a:r>
                        <a:rPr lang="en-US" sz="1050" kern="100" dirty="0">
                          <a:effectLst/>
                        </a:rPr>
                        <a:t>%</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26%</a:t>
                      </a:r>
                      <a:r>
                        <a:rPr lang="ja-JP" altLang="en-US" sz="1050" kern="100" dirty="0">
                          <a:effectLst/>
                        </a:rPr>
                        <a:t>（</a:t>
                      </a:r>
                      <a:r>
                        <a:rPr lang="en-US" altLang="ja-JP" sz="1050" kern="100" dirty="0">
                          <a:effectLst/>
                        </a:rPr>
                        <a:t>24%</a:t>
                      </a:r>
                      <a:r>
                        <a:rPr lang="ja-JP" altLang="en-US" sz="1050" kern="100" dirty="0">
                          <a:effectLst/>
                        </a:rPr>
                        <a:t>）</a:t>
                      </a:r>
                      <a:endParaRPr lang="ja-JP" sz="1050" kern="100" baseline="300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74921852"/>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急性期一般入院料３　（</a:t>
                      </a:r>
                      <a:r>
                        <a:rPr kumimoji="1" lang="en-US" altLang="ja-JP" sz="1050" dirty="0"/>
                        <a:t>※</a:t>
                      </a:r>
                      <a:r>
                        <a:rPr kumimoji="1" lang="ja-JP" altLang="en-US" sz="1050" dirty="0"/>
                        <a:t>２）</a:t>
                      </a:r>
                    </a:p>
                  </a:txBody>
                  <a:tcPr/>
                </a:tc>
                <a:tc>
                  <a:txBody>
                    <a:bodyPr/>
                    <a:lstStyle/>
                    <a:p>
                      <a:pPr algn="ctr">
                        <a:spcAft>
                          <a:spcPts val="0"/>
                        </a:spcAft>
                      </a:pPr>
                      <a:r>
                        <a:rPr lang="en-US" altLang="ja-JP" sz="1050" kern="100" dirty="0">
                          <a:effectLst/>
                        </a:rPr>
                        <a:t>25%</a:t>
                      </a:r>
                      <a:r>
                        <a:rPr lang="ja-JP" sz="1050" kern="100" dirty="0">
                          <a:effectLst/>
                        </a:rPr>
                        <a:t>（</a:t>
                      </a:r>
                      <a:r>
                        <a:rPr lang="en-US" sz="1050" kern="100" dirty="0">
                          <a:effectLst/>
                        </a:rPr>
                        <a:t>23%</a:t>
                      </a:r>
                      <a:r>
                        <a:rPr lang="ja-JP"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lang="en-US" altLang="ja-JP" sz="1050" kern="100" dirty="0">
                          <a:effectLst/>
                        </a:rPr>
                        <a:t>23%</a:t>
                      </a:r>
                      <a:r>
                        <a:rPr lang="ja-JP" altLang="en-US" sz="1050" kern="100" dirty="0">
                          <a:effectLst/>
                        </a:rPr>
                        <a:t>（</a:t>
                      </a:r>
                      <a:r>
                        <a:rPr lang="en-US" altLang="ja-JP" sz="1050" kern="100" dirty="0">
                          <a:effectLst/>
                        </a:rPr>
                        <a:t>21%</a:t>
                      </a:r>
                      <a:r>
                        <a:rPr lang="ja-JP" altLang="en-US" sz="1050" kern="100" dirty="0">
                          <a:effectLst/>
                        </a:rPr>
                        <a:t>）</a:t>
                      </a:r>
                      <a:endParaRPr lang="ja-JP" altLang="ja-JP" sz="1050" kern="100" baseline="30000" dirty="0">
                        <a:effectLst/>
                      </a:endParaRPr>
                    </a:p>
                  </a:txBody>
                  <a:tcPr marL="68580" marR="68580" marT="0" marB="0" anchor="ctr"/>
                </a:tc>
                <a:extLst>
                  <a:ext uri="{0D108BD9-81ED-4DB2-BD59-A6C34878D82A}">
                    <a16:rowId xmlns:a16="http://schemas.microsoft.com/office/drawing/2014/main" val="12475650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急性期一般入院料４　（</a:t>
                      </a:r>
                      <a:r>
                        <a:rPr kumimoji="1" lang="en-US" altLang="ja-JP" sz="1050" dirty="0"/>
                        <a:t>※</a:t>
                      </a:r>
                      <a:r>
                        <a:rPr kumimoji="1" lang="ja-JP" altLang="en-US" sz="1050" dirty="0"/>
                        <a:t>３）</a:t>
                      </a:r>
                    </a:p>
                  </a:txBody>
                  <a:tcPr/>
                </a:tc>
                <a:tc>
                  <a:txBody>
                    <a:bodyPr/>
                    <a:lstStyle/>
                    <a:p>
                      <a:pPr algn="ctr">
                        <a:spcAft>
                          <a:spcPts val="0"/>
                        </a:spcAft>
                      </a:pPr>
                      <a:r>
                        <a:rPr lang="en-US" sz="1050" kern="100" dirty="0">
                          <a:effectLst/>
                        </a:rPr>
                        <a:t>22%</a:t>
                      </a:r>
                      <a:r>
                        <a:rPr lang="ja-JP" altLang="en-US" sz="1050" kern="100" dirty="0">
                          <a:effectLst/>
                        </a:rPr>
                        <a:t>（</a:t>
                      </a:r>
                      <a:r>
                        <a:rPr lang="en-US" altLang="ja-JP" sz="1050" kern="100" dirty="0">
                          <a:effectLst/>
                        </a:rPr>
                        <a:t>20%</a:t>
                      </a:r>
                      <a:r>
                        <a:rPr lang="ja-JP" altLang="en-US" sz="1050" kern="100" dirty="0">
                          <a:effectLst/>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20%</a:t>
                      </a:r>
                      <a:r>
                        <a:rPr lang="ja-JP" altLang="en-US" sz="1050" kern="100" dirty="0">
                          <a:effectLst/>
                        </a:rPr>
                        <a:t>（</a:t>
                      </a:r>
                      <a:r>
                        <a:rPr lang="en-US" altLang="ja-JP" sz="1050" kern="100" dirty="0">
                          <a:effectLst/>
                        </a:rPr>
                        <a:t>18%</a:t>
                      </a:r>
                      <a:r>
                        <a:rPr lang="ja-JP" altLang="en-US" sz="1050" kern="100" dirty="0">
                          <a:effectLst/>
                        </a:rPr>
                        <a:t>）</a:t>
                      </a:r>
                      <a:endParaRPr lang="ja-JP" sz="1050" kern="100" baseline="300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893149929"/>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急性期一般入院料５</a:t>
                      </a:r>
                    </a:p>
                  </a:txBody>
                  <a:tcPr/>
                </a:tc>
                <a:tc>
                  <a:txBody>
                    <a:bodyPr/>
                    <a:lstStyle/>
                    <a:p>
                      <a:pPr algn="ctr">
                        <a:spcAft>
                          <a:spcPts val="0"/>
                        </a:spcAft>
                      </a:pPr>
                      <a:r>
                        <a:rPr lang="en-US" sz="1050" kern="100" dirty="0">
                          <a:effectLst/>
                        </a:rPr>
                        <a:t>20%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1494220333"/>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急性期一般入院料６</a:t>
                      </a:r>
                    </a:p>
                  </a:txBody>
                  <a:tcPr/>
                </a:tc>
                <a:tc>
                  <a:txBody>
                    <a:bodyPr/>
                    <a:lstStyle/>
                    <a:p>
                      <a:pPr algn="ctr">
                        <a:spcAft>
                          <a:spcPts val="0"/>
                        </a:spcAft>
                      </a:pPr>
                      <a:r>
                        <a:rPr lang="en-US" sz="1050" kern="100" dirty="0">
                          <a:effectLst/>
                        </a:rPr>
                        <a:t>18%</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15%</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2016258203"/>
                  </a:ext>
                </a:extLst>
              </a:tr>
              <a:tr h="248259">
                <a:tc>
                  <a:txBody>
                    <a:bodyPr/>
                    <a:lstStyle/>
                    <a:p>
                      <a:r>
                        <a:rPr kumimoji="1" lang="ja-JP" altLang="en-US" sz="1050" dirty="0"/>
                        <a:t>７対１入院基本料（特定）</a:t>
                      </a:r>
                      <a:endParaRPr kumimoji="1" lang="en-US" altLang="ja-JP" sz="1050" dirty="0"/>
                    </a:p>
                  </a:txBody>
                  <a:tcPr/>
                </a:tc>
                <a:tc>
                  <a:txBody>
                    <a:bodyPr/>
                    <a:lstStyle/>
                    <a:p>
                      <a:pPr algn="ctr">
                        <a:spcAft>
                          <a:spcPts val="0"/>
                        </a:spcAft>
                      </a:pPr>
                      <a:r>
                        <a:rPr lang="ja-JP" altLang="en-US" sz="1050" kern="100" dirty="0">
                          <a:effectLst/>
                          <a:latin typeface="+mn-lt"/>
                          <a:ea typeface="+mn-ea"/>
                          <a:cs typeface="+mn-cs"/>
                        </a:rPr>
                        <a:t>－</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631312716"/>
                  </a:ext>
                </a:extLst>
              </a:tr>
              <a:tr h="248259">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７対１入院基本料（専門）</a:t>
                      </a:r>
                      <a:endParaRPr kumimoji="1" lang="en-US" altLang="ja-JP" sz="1050" dirty="0"/>
                    </a:p>
                  </a:txBody>
                  <a:tcPr/>
                </a:tc>
                <a:tc>
                  <a:txBody>
                    <a:bodyPr/>
                    <a:lstStyle/>
                    <a:p>
                      <a:pPr algn="ctr">
                        <a:spcAft>
                          <a:spcPts val="0"/>
                        </a:spcAft>
                      </a:pPr>
                      <a:r>
                        <a:rPr lang="en-US" sz="1050" kern="100" dirty="0">
                          <a:effectLst/>
                        </a:rPr>
                        <a:t>30%</a:t>
                      </a:r>
                      <a:endParaRPr lang="ja-JP" sz="1050" kern="100" dirty="0">
                        <a:effectLst/>
                        <a:latin typeface="+mj-lt"/>
                        <a:ea typeface="+mn-ea"/>
                        <a:cs typeface="Times New Roman" panose="02020603050405020304" pitchFamily="18" charset="0"/>
                      </a:endParaRPr>
                    </a:p>
                  </a:txBody>
                  <a:tcPr marL="68580" marR="68580" marT="0" marB="0" anchor="ctr"/>
                </a:tc>
                <a:tc>
                  <a:txBody>
                    <a:bodyPr/>
                    <a:lstStyle/>
                    <a:p>
                      <a:pPr algn="ctr">
                        <a:spcAft>
                          <a:spcPts val="0"/>
                        </a:spcAft>
                      </a:pPr>
                      <a:r>
                        <a:rPr lang="en-US" altLang="ja-JP" sz="1050" kern="100" dirty="0">
                          <a:effectLst/>
                        </a:rPr>
                        <a:t>28%</a:t>
                      </a:r>
                      <a:endParaRPr lang="ja-JP" sz="1050" kern="100" dirty="0">
                        <a:effectLst/>
                        <a:latin typeface="+mj-lt"/>
                        <a:ea typeface="+mn-ea"/>
                        <a:cs typeface="Times New Roman" panose="02020603050405020304" pitchFamily="18" charset="0"/>
                      </a:endParaRPr>
                    </a:p>
                  </a:txBody>
                  <a:tcPr marL="68580" marR="68580" marT="0" marB="0" anchor="ctr"/>
                </a:tc>
                <a:extLst>
                  <a:ext uri="{0D108BD9-81ED-4DB2-BD59-A6C34878D82A}">
                    <a16:rowId xmlns:a16="http://schemas.microsoft.com/office/drawing/2014/main" val="3591057061"/>
                  </a:ext>
                </a:extLst>
              </a:tr>
              <a:tr h="406242">
                <a:tc>
                  <a:txBody>
                    <a:bodyPr/>
                    <a:lstStyle/>
                    <a:p>
                      <a:r>
                        <a:rPr kumimoji="1" lang="ja-JP" altLang="en-US" sz="1050" dirty="0"/>
                        <a:t>看護必要度加算１</a:t>
                      </a:r>
                      <a:endParaRPr kumimoji="1" lang="en-US" altLang="ja-JP" sz="1050" dirty="0"/>
                    </a:p>
                    <a:p>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180308926"/>
                  </a:ext>
                </a:extLst>
              </a:tr>
              <a:tr h="40624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看護必要度加算２</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20%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358834685"/>
                  </a:ext>
                </a:extLst>
              </a:tr>
              <a:tr h="406242">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看護必要度加算３</a:t>
                      </a:r>
                      <a:endParaRPr kumimoji="1" lang="en-US" altLang="ja-JP" sz="1050" dirty="0"/>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（特定、専門）</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18%</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933737687"/>
                  </a:ext>
                </a:extLst>
              </a:tr>
              <a:tr h="255782">
                <a:tc>
                  <a:txBody>
                    <a:bodyPr/>
                    <a:lstStyle/>
                    <a:p>
                      <a:r>
                        <a:rPr kumimoji="1" lang="ja-JP" altLang="en-US" sz="1050" dirty="0"/>
                        <a:t>７対１入院基本料（結核）</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9%</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24426800"/>
                  </a:ext>
                </a:extLst>
              </a:tr>
              <a:tr h="255782">
                <a:tc>
                  <a:txBody>
                    <a:bodyPr/>
                    <a:lstStyle/>
                    <a:p>
                      <a:r>
                        <a:rPr kumimoji="1" lang="ja-JP" altLang="en-US" sz="1050" dirty="0"/>
                        <a:t>総合入院体制加算１・２</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33%</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475266844"/>
                  </a:ext>
                </a:extLst>
              </a:tr>
              <a:tr h="255782">
                <a:tc>
                  <a:txBody>
                    <a:bodyPr/>
                    <a:lstStyle/>
                    <a:p>
                      <a:r>
                        <a:rPr kumimoji="1" lang="ja-JP" altLang="en-US" sz="1050" dirty="0"/>
                        <a:t>総合入院体制加算３</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32%</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30%</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225566534"/>
                  </a:ext>
                </a:extLst>
              </a:tr>
              <a:tr h="406242">
                <a:tc>
                  <a:txBody>
                    <a:bodyPr/>
                    <a:lstStyle/>
                    <a:p>
                      <a:r>
                        <a:rPr kumimoji="1" lang="ja-JP" altLang="en-US" sz="1050" dirty="0"/>
                        <a:t>急性期看護補助体制加算</a:t>
                      </a:r>
                      <a:endParaRPr kumimoji="1" lang="en-US" altLang="ja-JP" sz="1050" dirty="0"/>
                    </a:p>
                    <a:p>
                      <a:r>
                        <a:rPr kumimoji="1" lang="ja-JP" altLang="en-US" sz="1050" dirty="0"/>
                        <a:t>看護職員夜間配置加算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7%</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3577613255"/>
                  </a:ext>
                </a:extLst>
              </a:tr>
              <a:tr h="255782">
                <a:tc>
                  <a:txBody>
                    <a:bodyPr/>
                    <a:lstStyle/>
                    <a:p>
                      <a:r>
                        <a:rPr kumimoji="1" lang="ja-JP" altLang="en-US" sz="1050" dirty="0"/>
                        <a:t>看護補助加算１</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6%</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5%</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95995679"/>
                  </a:ext>
                </a:extLst>
              </a:tr>
              <a:tr h="406242">
                <a:tc>
                  <a:txBody>
                    <a:bodyPr/>
                    <a:lstStyle/>
                    <a:p>
                      <a:r>
                        <a:rPr kumimoji="1" lang="ja-JP" altLang="en-US" sz="1050" dirty="0"/>
                        <a:t>地域包括ケア病棟入院料</a:t>
                      </a:r>
                      <a:endParaRPr kumimoji="1" lang="en-US" altLang="ja-JP" sz="1050" dirty="0"/>
                    </a:p>
                    <a:p>
                      <a:r>
                        <a:rPr kumimoji="1" lang="ja-JP" altLang="en-US" sz="1050" dirty="0"/>
                        <a:t>特定一般病棟入院料の注７</a:t>
                      </a:r>
                      <a:endParaRPr kumimoji="1" lang="en-US" altLang="ja-JP" sz="1050" dirty="0"/>
                    </a:p>
                  </a:txBody>
                  <a:tcPr/>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14%</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tc>
                  <a:txBody>
                    <a:bodyPr/>
                    <a:lstStyle/>
                    <a:p>
                      <a:pPr marL="0" marR="0" lvl="0" indent="0" algn="ctr" defTabSz="914400" rtl="0" eaLnBrk="1" fontAlgn="base" latinLnBrk="0" hangingPunct="1">
                        <a:lnSpc>
                          <a:spcPct val="100000"/>
                        </a:lnSpc>
                        <a:spcBef>
                          <a:spcPts val="300"/>
                        </a:spcBef>
                        <a:spcAft>
                          <a:spcPct val="0"/>
                        </a:spcAft>
                        <a:buClrTx/>
                        <a:buSzTx/>
                        <a:buFontTx/>
                        <a:buNone/>
                        <a:tabLst/>
                      </a:pPr>
                      <a:r>
                        <a:rPr kumimoji="1" lang="en-US" altLang="ja-JP" sz="1100" u="none" strike="noStrike" cap="none" normalizeH="0" baseline="0" dirty="0">
                          <a:ln>
                            <a:noFill/>
                          </a:ln>
                          <a:effectLst/>
                        </a:rPr>
                        <a:t>11%</a:t>
                      </a:r>
                      <a:endParaRPr kumimoji="1"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anchor="ctr" horzOverflow="overflow"/>
                </a:tc>
                <a:extLst>
                  <a:ext uri="{0D108BD9-81ED-4DB2-BD59-A6C34878D82A}">
                    <a16:rowId xmlns:a16="http://schemas.microsoft.com/office/drawing/2014/main" val="1412697923"/>
                  </a:ext>
                </a:extLst>
              </a:tr>
            </a:tbl>
          </a:graphicData>
        </a:graphic>
      </p:graphicFrame>
      <p:sp>
        <p:nvSpPr>
          <p:cNvPr id="13" name="右矢印 12"/>
          <p:cNvSpPr/>
          <p:nvPr/>
        </p:nvSpPr>
        <p:spPr>
          <a:xfrm>
            <a:off x="3872880" y="3348327"/>
            <a:ext cx="295538" cy="9839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836723" y="1628800"/>
            <a:ext cx="2004776" cy="36844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経過措置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令和２年３月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日時点で</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施設基準の届出あり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令和２年９月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30</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基準を満たしているものとする。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＜急性期一般入院料４＞</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令和２年３月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日時点で</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施設基準の届出あり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令和３年３月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31</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基準を満たしているものとする。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許可病床数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床未満の病院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令和４年３月</a:t>
            </a:r>
            <a:r>
              <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31</a:t>
            </a:r>
            <a:r>
              <a:rPr kumimoji="1" lang="ja-JP" altLang="en-US"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日まで</a:t>
            </a:r>
            <a:endParaRPr kumimoji="1" lang="en-US" altLang="ja-JP" sz="1100"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割合の基準値を緩和する。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7899237" y="5182826"/>
            <a:ext cx="1754141" cy="1414526"/>
          </a:xfrm>
          <a:prstGeom prst="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現に急性期１又は２を届け出ている病棟に限る。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現に急性期１、２</a:t>
            </a:r>
            <a:r>
              <a:rPr lang="ja-JP" altLang="en-US" sz="1000" dirty="0">
                <a:solidFill>
                  <a:prstClr val="black"/>
                </a:solidFill>
                <a:latin typeface="Calibri"/>
                <a:ea typeface="ＭＳ Ｐゴシック" panose="020B0600070205080204" pitchFamily="50" charset="-128"/>
              </a:rPr>
              <a:t>又は３</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を届け出ている病棟に限る。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現に急性期４を届け出ている病棟に限る。</a:t>
            </a:r>
          </a:p>
        </p:txBody>
      </p:sp>
      <p:sp>
        <p:nvSpPr>
          <p:cNvPr id="24" name="テキスト ボックス 23"/>
          <p:cNvSpPr txBox="1"/>
          <p:nvPr/>
        </p:nvSpPr>
        <p:spPr>
          <a:xfrm>
            <a:off x="155897" y="759655"/>
            <a:ext cx="9196748" cy="338554"/>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重症度、医療看護必要度の評価項目及び判定基準の見直しに伴い、施設基準を以下のとおり見直す。</a:t>
            </a:r>
          </a:p>
        </p:txBody>
      </p:sp>
      <p:sp>
        <p:nvSpPr>
          <p:cNvPr id="12" name="Rectangle 2">
            <a:extLst>
              <a:ext uri="{FF2B5EF4-FFF2-40B4-BE49-F238E27FC236}">
                <a16:creationId xmlns:a16="http://schemas.microsoft.com/office/drawing/2014/main" id="{7EE80AE5-E116-4C88-935C-71539D69CE41}"/>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Rectangle 36">
            <a:extLst>
              <a:ext uri="{FF2B5EF4-FFF2-40B4-BE49-F238E27FC236}">
                <a16:creationId xmlns:a16="http://schemas.microsoft.com/office/drawing/2014/main" id="{2ADFC407-C9C1-4EA2-841C-0699A1C3DA2E}"/>
              </a:ext>
            </a:extLst>
          </p:cNvPr>
          <p:cNvSpPr>
            <a:spLocks noChangeArrowheads="1"/>
          </p:cNvSpPr>
          <p:nvPr/>
        </p:nvSpPr>
        <p:spPr bwMode="auto">
          <a:xfrm>
            <a:off x="159024" y="440550"/>
            <a:ext cx="5730080" cy="33855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◇重症度、医療・看護必要度の施設基準の見直し</a:t>
            </a:r>
          </a:p>
        </p:txBody>
      </p:sp>
      <p:sp>
        <p:nvSpPr>
          <p:cNvPr id="16" name="スライド番号プレースホルダー 2">
            <a:extLst>
              <a:ext uri="{FF2B5EF4-FFF2-40B4-BE49-F238E27FC236}">
                <a16:creationId xmlns:a16="http://schemas.microsoft.com/office/drawing/2014/main" id="{1FB894F5-D5D6-4329-8506-C0A72336482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FE905754-3FD5-4DA8-B500-C5100DA9597B}"/>
              </a:ext>
            </a:extLst>
          </p:cNvPr>
          <p:cNvSpPr txBox="1"/>
          <p:nvPr/>
        </p:nvSpPr>
        <p:spPr>
          <a:xfrm>
            <a:off x="8553400" y="473546"/>
            <a:ext cx="10999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668</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17" name="テキスト ボックス 16">
            <a:extLst>
              <a:ext uri="{FF2B5EF4-FFF2-40B4-BE49-F238E27FC236}">
                <a16:creationId xmlns:a16="http://schemas.microsoft.com/office/drawing/2014/main" id="{FE905754-3FD5-4DA8-B500-C5100DA9597B}"/>
              </a:ext>
            </a:extLst>
          </p:cNvPr>
          <p:cNvSpPr txBox="1"/>
          <p:nvPr/>
        </p:nvSpPr>
        <p:spPr>
          <a:xfrm>
            <a:off x="8859864" y="1792004"/>
            <a:ext cx="950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703</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64928597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5489" y="4618226"/>
            <a:ext cx="4672392" cy="197912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の医療機関において、一般病棟入院基本料（</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急性期一般入院料１～６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特定機能病院入院基本料</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（一般病棟７対１に限る）について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重症度、医療・看護必要度</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日時点において現に一般病棟入院基本料（急性期一般入院料１～６に限る）又は特定機能病院入院基本料（一般病棟７対１に限る）を届け出ているものについては、令和２年９月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5097016" y="4462094"/>
            <a:ext cx="206146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必要度</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の要件化</a:t>
            </a:r>
          </a:p>
        </p:txBody>
      </p:sp>
      <p:sp>
        <p:nvSpPr>
          <p:cNvPr id="14" name="正方形/長方形 13"/>
          <p:cNvSpPr/>
          <p:nvPr/>
        </p:nvSpPr>
        <p:spPr>
          <a:xfrm>
            <a:off x="188119" y="1007352"/>
            <a:ext cx="9529762" cy="3348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項目について、「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患者の状態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介助の実施</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」に分けた評価とし、「評価の手引き」により求めている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「根拠となる記録」を不要とする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9247" y="849225"/>
            <a:ext cx="2853553"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23" name="正方形/長方形 22"/>
          <p:cNvSpPr/>
          <p:nvPr/>
        </p:nvSpPr>
        <p:spPr>
          <a:xfrm>
            <a:off x="4929137" y="6606950"/>
            <a:ext cx="4788744" cy="2332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B</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項目及び院外研修の見直しについて、特定集中治療室用・ハイケアユニット用の必要度についても同様。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68534" y="5851876"/>
            <a:ext cx="4784466" cy="9335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重症度、医療・看護必要度の院内研修の指導者に係る要件について、「所定の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（院外）研修</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を修了したものが行う研修であることが望ましい」との記載を</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08667" y="5695744"/>
            <a:ext cx="1962867"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院外研修の見直し</a:t>
            </a:r>
          </a:p>
        </p:txBody>
      </p:sp>
      <p:graphicFrame>
        <p:nvGraphicFramePr>
          <p:cNvPr id="13" name="表 12"/>
          <p:cNvGraphicFramePr>
            <a:graphicFrameLocks noGrp="1"/>
          </p:cNvGraphicFramePr>
          <p:nvPr/>
        </p:nvGraphicFramePr>
        <p:xfrm>
          <a:off x="596515" y="1724929"/>
          <a:ext cx="8712970" cy="2553748"/>
        </p:xfrm>
        <a:graphic>
          <a:graphicData uri="http://schemas.openxmlformats.org/drawingml/2006/table">
            <a:tbl>
              <a:tblPr firstRow="1" firstCol="1" bandRow="1"/>
              <a:tblGrid>
                <a:gridCol w="435653">
                  <a:extLst>
                    <a:ext uri="{9D8B030D-6E8A-4147-A177-3AD203B41FA5}">
                      <a16:colId xmlns:a16="http://schemas.microsoft.com/office/drawing/2014/main" val="3789353073"/>
                    </a:ext>
                  </a:extLst>
                </a:gridCol>
                <a:gridCol w="1234332">
                  <a:extLst>
                    <a:ext uri="{9D8B030D-6E8A-4147-A177-3AD203B41FA5}">
                      <a16:colId xmlns:a16="http://schemas.microsoft.com/office/drawing/2014/main" val="4152001423"/>
                    </a:ext>
                  </a:extLst>
                </a:gridCol>
                <a:gridCol w="871297">
                  <a:extLst>
                    <a:ext uri="{9D8B030D-6E8A-4147-A177-3AD203B41FA5}">
                      <a16:colId xmlns:a16="http://schemas.microsoft.com/office/drawing/2014/main" val="2002219669"/>
                    </a:ext>
                  </a:extLst>
                </a:gridCol>
                <a:gridCol w="1089126">
                  <a:extLst>
                    <a:ext uri="{9D8B030D-6E8A-4147-A177-3AD203B41FA5}">
                      <a16:colId xmlns:a16="http://schemas.microsoft.com/office/drawing/2014/main" val="1618396881"/>
                    </a:ext>
                  </a:extLst>
                </a:gridCol>
                <a:gridCol w="798689">
                  <a:extLst>
                    <a:ext uri="{9D8B030D-6E8A-4147-A177-3AD203B41FA5}">
                      <a16:colId xmlns:a16="http://schemas.microsoft.com/office/drawing/2014/main" val="1918129422"/>
                    </a:ext>
                  </a:extLst>
                </a:gridCol>
                <a:gridCol w="435643">
                  <a:extLst>
                    <a:ext uri="{9D8B030D-6E8A-4147-A177-3AD203B41FA5}">
                      <a16:colId xmlns:a16="http://schemas.microsoft.com/office/drawing/2014/main" val="3407742345"/>
                    </a:ext>
                  </a:extLst>
                </a:gridCol>
                <a:gridCol w="1089121">
                  <a:extLst>
                    <a:ext uri="{9D8B030D-6E8A-4147-A177-3AD203B41FA5}">
                      <a16:colId xmlns:a16="http://schemas.microsoft.com/office/drawing/2014/main" val="85894884"/>
                    </a:ext>
                  </a:extLst>
                </a:gridCol>
                <a:gridCol w="1016513">
                  <a:extLst>
                    <a:ext uri="{9D8B030D-6E8A-4147-A177-3AD203B41FA5}">
                      <a16:colId xmlns:a16="http://schemas.microsoft.com/office/drawing/2014/main" val="1208172235"/>
                    </a:ext>
                  </a:extLst>
                </a:gridCol>
                <a:gridCol w="435653">
                  <a:extLst>
                    <a:ext uri="{9D8B030D-6E8A-4147-A177-3AD203B41FA5}">
                      <a16:colId xmlns:a16="http://schemas.microsoft.com/office/drawing/2014/main" val="4232510833"/>
                    </a:ext>
                  </a:extLst>
                </a:gridCol>
                <a:gridCol w="1306943">
                  <a:extLst>
                    <a:ext uri="{9D8B030D-6E8A-4147-A177-3AD203B41FA5}">
                      <a16:colId xmlns:a16="http://schemas.microsoft.com/office/drawing/2014/main" val="2266311999"/>
                    </a:ext>
                  </a:extLst>
                </a:gridCol>
              </a:tblGrid>
              <a:tr h="203678">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Ｂ</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just">
                        <a:spcAft>
                          <a:spcPts val="0"/>
                        </a:spcAft>
                      </a:pPr>
                      <a:r>
                        <a:rPr lang="ja-JP" sz="1150" kern="100" dirty="0">
                          <a:effectLst/>
                          <a:latin typeface="+mn-ea"/>
                          <a:ea typeface="+mn-ea"/>
                        </a:rPr>
                        <a:t>患者の状態等</a:t>
                      </a:r>
                      <a:endParaRPr lang="ja-JP" sz="11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gridSpan="3">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患者の状態</a:t>
                      </a: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150" kern="100" dirty="0">
                          <a:effectLst/>
                          <a:latin typeface="+mn-ea"/>
                          <a:ea typeface="+mn-ea"/>
                          <a:cs typeface="Times New Roman" panose="02020603050405020304" pitchFamily="18" charset="0"/>
                        </a:rPr>
                        <a:t>介助の実施</a:t>
                      </a:r>
                      <a:endParaRPr lang="ja-JP" sz="1150" kern="100" dirty="0">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hMerge="1">
                  <a:txBody>
                    <a:bodyPr/>
                    <a:lstStyle/>
                    <a:p>
                      <a:pPr algn="ctr">
                        <a:spcAft>
                          <a:spcPts val="0"/>
                        </a:spcAft>
                      </a:pPr>
                      <a:endParaRPr lang="ja-JP" sz="12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altLang="en-US" sz="1050" b="0" kern="100" dirty="0">
                          <a:solidFill>
                            <a:schemeClr val="tx1"/>
                          </a:solidFill>
                          <a:effectLst/>
                          <a:latin typeface="+mn-ea"/>
                          <a:ea typeface="+mn-ea"/>
                          <a:cs typeface="Times New Roman" panose="02020603050405020304" pitchFamily="18" charset="0"/>
                        </a:rPr>
                        <a:t>＝</a:t>
                      </a:r>
                      <a:endParaRPr lang="ja-JP" sz="1050" b="0" kern="100" dirty="0">
                        <a:solidFill>
                          <a:schemeClr val="tx1"/>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r>
                        <a:rPr lang="ja-JP" altLang="en-US" sz="1150" dirty="0">
                          <a:latin typeface="+mn-ea"/>
                          <a:ea typeface="+mn-ea"/>
                        </a:rPr>
                        <a:t>評価</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260905276"/>
                  </a:ext>
                </a:extLst>
              </a:tr>
              <a:tr h="203678">
                <a:tc vMerge="1">
                  <a:txBody>
                    <a:bodyPr/>
                    <a:lstStyle/>
                    <a:p>
                      <a:pPr algn="ctr">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just">
                        <a:spcAft>
                          <a:spcPts val="0"/>
                        </a:spcAft>
                      </a:pPr>
                      <a:endParaRPr lang="ja-JP" sz="1400" kern="100" dirty="0">
                        <a:effectLst/>
                        <a:latin typeface="HGSｺﾞｼｯｸM" panose="020B0600000000000000" pitchFamily="50" charset="-128"/>
                        <a:ea typeface="HGSｺﾞｼｯｸM" panose="020B0600000000000000" pitchFamily="50" charset="-128"/>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０点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１点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sz="1150" b="1" kern="100" dirty="0">
                          <a:solidFill>
                            <a:schemeClr val="bg1"/>
                          </a:solidFill>
                          <a:effectLst/>
                          <a:latin typeface="+mn-ea"/>
                          <a:ea typeface="+mn-ea"/>
                        </a:rPr>
                        <a:t>２点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０</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r>
                        <a:rPr lang="ja-JP" altLang="en-US" sz="1150" b="1" kern="100" dirty="0">
                          <a:solidFill>
                            <a:schemeClr val="bg1"/>
                          </a:solidFill>
                          <a:effectLst/>
                          <a:latin typeface="+mn-ea"/>
                          <a:ea typeface="+mn-ea"/>
                          <a:cs typeface="Times New Roman" panose="02020603050405020304" pitchFamily="18" charset="0"/>
                        </a:rPr>
                        <a:t>１</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1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ja-JP" altLang="en-US" sz="1200" dirty="0">
                        <a:latin typeface="HGSｺﾞｼｯｸM" panose="020B0600000000000000" pitchFamily="50" charset="-128"/>
                        <a:ea typeface="HGSｺﾞｼｯｸM" panose="020B0600000000000000" pitchFamily="50" charset="-128"/>
                      </a:endParaRPr>
                    </a:p>
                  </a:txBody>
                  <a:tcPr marL="68580" marR="68580" marT="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6834031"/>
                  </a:ext>
                </a:extLst>
              </a:tr>
              <a:tr h="407355">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ja-JP" sz="1100" kern="100" dirty="0">
                          <a:effectLst/>
                          <a:latin typeface="+mn-ea"/>
                          <a:ea typeface="+mn-ea"/>
                        </a:rPr>
                        <a:t>９</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寝返り</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何かにつかまればできる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できない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286836728"/>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10</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移乗</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703087291"/>
                  </a:ext>
                </a:extLst>
              </a:tr>
              <a:tr h="223426">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11</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口腔清潔</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rPr>
                        <a:t>要</a:t>
                      </a:r>
                      <a:r>
                        <a:rPr lang="ja-JP" sz="1050" b="1" u="sng" kern="100" dirty="0">
                          <a:solidFill>
                            <a:srgbClr val="0070C0"/>
                          </a:solidFill>
                          <a:effectLst/>
                          <a:latin typeface="+mn-ea"/>
                          <a:ea typeface="+mn-ea"/>
                        </a:rPr>
                        <a:t>介助</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ctr">
                        <a:spcAft>
                          <a:spcPts val="0"/>
                        </a:spcAft>
                      </a:pPr>
                      <a:endParaRPr lang="ja-JP" sz="1050" b="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5389611"/>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12</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食事摂取</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758633630"/>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13</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衣服の着脱</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自立</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一部介助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全介助</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実施なし</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b="1" u="sng" kern="100" dirty="0">
                          <a:solidFill>
                            <a:srgbClr val="0070C0"/>
                          </a:solidFill>
                          <a:effectLst/>
                          <a:latin typeface="+mn-ea"/>
                          <a:ea typeface="+mn-ea"/>
                          <a:cs typeface="Times New Roman" panose="02020603050405020304" pitchFamily="18" charset="0"/>
                        </a:rPr>
                        <a:t>実施あり</a:t>
                      </a:r>
                      <a:endParaRPr lang="ja-JP" sz="1050" b="1" u="sng" kern="100" dirty="0">
                        <a:solidFill>
                          <a:srgbClr val="0070C0"/>
                        </a:solidFill>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26386624"/>
                  </a:ext>
                </a:extLst>
              </a:tr>
              <a:tr h="335139">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14</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診療・療養上の指示が通じる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はい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いいえ</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rgbClr val="FAFBF7"/>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AFBF7"/>
                    </a:solidFill>
                  </a:tcPr>
                </a:tc>
                <a:extLst>
                  <a:ext uri="{0D108BD9-81ED-4DB2-BD59-A6C34878D82A}">
                    <a16:rowId xmlns:a16="http://schemas.microsoft.com/office/drawing/2014/main" val="1414405605"/>
                  </a:ext>
                </a:extLst>
              </a:tr>
              <a:tr h="203678">
                <a:tc>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r>
                        <a:rPr lang="en-US" altLang="ja-JP" sz="1100" kern="100" dirty="0">
                          <a:effectLst/>
                          <a:latin typeface="+mn-ea"/>
                          <a:ea typeface="+mn-ea"/>
                          <a:cs typeface="+mn-cs"/>
                        </a:rPr>
                        <a:t>15</a:t>
                      </a:r>
                      <a:endParaRPr lang="ja-JP" sz="1100" kern="100" dirty="0">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危険行動</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altLang="en-US" sz="1050" kern="100" dirty="0">
                          <a:effectLst/>
                          <a:latin typeface="+mn-ea"/>
                          <a:ea typeface="+mn-ea"/>
                        </a:rPr>
                        <a:t>な</a:t>
                      </a:r>
                      <a:r>
                        <a:rPr lang="ja-JP" sz="1050" kern="100" dirty="0">
                          <a:effectLst/>
                          <a:latin typeface="+mn-ea"/>
                          <a:ea typeface="+mn-ea"/>
                        </a:rPr>
                        <a:t>い</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en-US" sz="1050" kern="100" dirty="0">
                          <a:effectLst/>
                          <a:latin typeface="+mn-ea"/>
                          <a:ea typeface="+mn-ea"/>
                        </a:rPr>
                        <a:t> </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r>
                        <a:rPr lang="ja-JP" sz="1050" kern="100" dirty="0">
                          <a:effectLst/>
                          <a:latin typeface="+mn-ea"/>
                          <a:ea typeface="+mn-ea"/>
                        </a:rPr>
                        <a:t>ある</a:t>
                      </a: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ap="flat" cmpd="sng" algn="ctr">
                      <a:solidFill>
                        <a:sysClr val="windowText" lastClr="000000"/>
                      </a:solidFill>
                      <a:prstDash val="solid"/>
                      <a:round/>
                      <a:headEnd type="none" w="med" len="med"/>
                      <a:tailEnd type="none" w="med" len="med"/>
                    </a:lnBlToTr>
                    <a:solidFill>
                      <a:schemeClr val="accent5">
                        <a:lumMod val="20000"/>
                        <a:lumOff val="80000"/>
                      </a:schemeClr>
                    </a:solidFill>
                  </a:tcPr>
                </a:tc>
                <a:tc v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050" kern="100" dirty="0">
                        <a:effectLst/>
                        <a:latin typeface="+mn-ea"/>
                        <a:ea typeface="+mn-ea"/>
                        <a:cs typeface="Times New Roman" panose="02020603050405020304" pitchFamily="18" charset="0"/>
                      </a:endParaRPr>
                    </a:p>
                  </a:txBody>
                  <a:tcPr marL="68580" marR="68580" marT="0"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r>
                        <a:rPr lang="ja-JP" altLang="en-US" sz="1050" dirty="0">
                          <a:latin typeface="+mn-ea"/>
                          <a:ea typeface="+mn-ea"/>
                        </a:rPr>
                        <a:t>点</a:t>
                      </a:r>
                    </a:p>
                  </a:txBody>
                  <a:tcPr marL="68580" marR="68580" marT="0" marB="0" anchor="ctr">
                    <a:lnL w="63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4898590"/>
                  </a:ext>
                </a:extLst>
              </a:tr>
              <a:tr h="324000">
                <a:tc gridSpan="9">
                  <a:txBody>
                    <a:bodyPr/>
                    <a:lstStyle>
                      <a:lvl1pPr marL="0" algn="l" defTabSz="742950" rtl="0" eaLnBrk="1" latinLnBrk="0" hangingPunct="1">
                        <a:defRPr kumimoji="1" sz="1463" b="1" kern="1200">
                          <a:solidFill>
                            <a:schemeClr val="lt1"/>
                          </a:solidFill>
                          <a:latin typeface="Calibri"/>
                        </a:defRPr>
                      </a:lvl1pPr>
                      <a:lvl2pPr marL="371475" algn="l" defTabSz="742950" rtl="0" eaLnBrk="1" latinLnBrk="0" hangingPunct="1">
                        <a:defRPr kumimoji="1" sz="1463" b="1" kern="1200">
                          <a:solidFill>
                            <a:schemeClr val="lt1"/>
                          </a:solidFill>
                          <a:latin typeface="Calibri"/>
                        </a:defRPr>
                      </a:lvl2pPr>
                      <a:lvl3pPr marL="742950" algn="l" defTabSz="742950" rtl="0" eaLnBrk="1" latinLnBrk="0" hangingPunct="1">
                        <a:defRPr kumimoji="1" sz="1463" b="1" kern="1200">
                          <a:solidFill>
                            <a:schemeClr val="lt1"/>
                          </a:solidFill>
                          <a:latin typeface="Calibri"/>
                        </a:defRPr>
                      </a:lvl3pPr>
                      <a:lvl4pPr marL="1114425" algn="l" defTabSz="742950" rtl="0" eaLnBrk="1" latinLnBrk="0" hangingPunct="1">
                        <a:defRPr kumimoji="1" sz="1463" b="1" kern="1200">
                          <a:solidFill>
                            <a:schemeClr val="lt1"/>
                          </a:solidFill>
                          <a:latin typeface="Calibri"/>
                        </a:defRPr>
                      </a:lvl4pPr>
                      <a:lvl5pPr marL="1485900" algn="l" defTabSz="742950" rtl="0" eaLnBrk="1" latinLnBrk="0" hangingPunct="1">
                        <a:defRPr kumimoji="1" sz="1463" b="1" kern="1200">
                          <a:solidFill>
                            <a:schemeClr val="lt1"/>
                          </a:solidFill>
                          <a:latin typeface="Calibri"/>
                        </a:defRPr>
                      </a:lvl5pPr>
                      <a:lvl6pPr marL="1857375" algn="l" defTabSz="742950" rtl="0" eaLnBrk="1" latinLnBrk="0" hangingPunct="1">
                        <a:defRPr kumimoji="1" sz="1463" b="1" kern="1200">
                          <a:solidFill>
                            <a:schemeClr val="lt1"/>
                          </a:solidFill>
                          <a:latin typeface="Calibri"/>
                        </a:defRPr>
                      </a:lvl6pPr>
                      <a:lvl7pPr marL="2228850" algn="l" defTabSz="742950" rtl="0" eaLnBrk="1" latinLnBrk="0" hangingPunct="1">
                        <a:defRPr kumimoji="1" sz="1463" b="1" kern="1200">
                          <a:solidFill>
                            <a:schemeClr val="lt1"/>
                          </a:solidFill>
                          <a:latin typeface="Calibri"/>
                        </a:defRPr>
                      </a:lvl7pPr>
                      <a:lvl8pPr marL="2600325" algn="l" defTabSz="742950" rtl="0" eaLnBrk="1" latinLnBrk="0" hangingPunct="1">
                        <a:defRPr kumimoji="1" sz="1463" b="1" kern="1200">
                          <a:solidFill>
                            <a:schemeClr val="lt1"/>
                          </a:solidFill>
                          <a:latin typeface="Calibri"/>
                        </a:defRPr>
                      </a:lvl8pPr>
                      <a:lvl9pPr marL="2971800" algn="l" defTabSz="742950" rtl="0" eaLnBrk="1" latinLnBrk="0" hangingPunct="1">
                        <a:defRPr kumimoji="1" sz="1463" b="1" kern="1200">
                          <a:solidFill>
                            <a:schemeClr val="lt1"/>
                          </a:solidFill>
                          <a:latin typeface="Calibri"/>
                        </a:defRPr>
                      </a:lvl9pPr>
                    </a:lstStyle>
                    <a:p>
                      <a:pPr algn="ctr">
                        <a:spcAft>
                          <a:spcPts val="0"/>
                        </a:spcAft>
                      </a:pPr>
                      <a:endParaRPr lang="ja-JP" sz="1200" kern="100" dirty="0">
                        <a:effectLst/>
                        <a:latin typeface="+mn-ea"/>
                        <a:ea typeface="+mn-ea"/>
                        <a:cs typeface="Times New Roman" panose="02020603050405020304" pitchFamily="18" charset="0"/>
                      </a:endParaRPr>
                    </a:p>
                    <a:p>
                      <a:pPr algn="just">
                        <a:spcAft>
                          <a:spcPts val="0"/>
                        </a:spcAft>
                      </a:pPr>
                      <a:r>
                        <a:rPr lang="en-US" sz="1200" kern="100" dirty="0">
                          <a:effectLst/>
                          <a:latin typeface="+mn-ea"/>
                          <a:ea typeface="+mn-ea"/>
                        </a:rPr>
                        <a:t> </a:t>
                      </a:r>
                      <a:endParaRPr lang="ja-JP" sz="1200" kern="100" dirty="0">
                        <a:effectLst/>
                        <a:latin typeface="+mn-ea"/>
                        <a:ea typeface="+mn-ea"/>
                        <a:cs typeface="Times New Roman" panose="02020603050405020304" pitchFamily="18" charset="0"/>
                      </a:endParaRPr>
                    </a:p>
                  </a:txBody>
                  <a:tcPr marL="68580" marR="68580" marT="0" marB="0">
                    <a:lnL w="19050" cap="flat" cmpd="sng" algn="ctr">
                      <a:no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just">
                        <a:spcAft>
                          <a:spcPts val="0"/>
                        </a:spcAft>
                      </a:pPr>
                      <a:endParaRPr lang="ja-JP" sz="1200" kern="100" dirty="0">
                        <a:effectLst/>
                        <a:latin typeface="+mn-ea"/>
                        <a:ea typeface="+mn-ea"/>
                        <a:cs typeface="Times New Roman" panose="02020603050405020304" pitchFamily="18" charset="0"/>
                      </a:endParaRPr>
                    </a:p>
                  </a:txBody>
                  <a:tcPr marL="68580" marR="68580" marT="0" marB="0">
                    <a:lnL w="28575" cap="flat" cmpd="sng" algn="ctr">
                      <a:noFill/>
                      <a:prstDash val="solid"/>
                      <a:round/>
                      <a:headEnd type="none" w="med" len="med"/>
                      <a:tailEnd type="none" w="med" len="med"/>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dk1"/>
                          </a:solidFill>
                          <a:latin typeface="Calibri"/>
                        </a:defRPr>
                      </a:lvl1pPr>
                      <a:lvl2pPr marL="371475" algn="l" defTabSz="742950" rtl="0" eaLnBrk="1" latinLnBrk="0" hangingPunct="1">
                        <a:defRPr kumimoji="1" sz="1463" kern="1200">
                          <a:solidFill>
                            <a:schemeClr val="dk1"/>
                          </a:solidFill>
                          <a:latin typeface="Calibri"/>
                        </a:defRPr>
                      </a:lvl2pPr>
                      <a:lvl3pPr marL="742950" algn="l" defTabSz="742950" rtl="0" eaLnBrk="1" latinLnBrk="0" hangingPunct="1">
                        <a:defRPr kumimoji="1" sz="1463" kern="1200">
                          <a:solidFill>
                            <a:schemeClr val="dk1"/>
                          </a:solidFill>
                          <a:latin typeface="Calibri"/>
                        </a:defRPr>
                      </a:lvl3pPr>
                      <a:lvl4pPr marL="1114425" algn="l" defTabSz="742950" rtl="0" eaLnBrk="1" latinLnBrk="0" hangingPunct="1">
                        <a:defRPr kumimoji="1" sz="1463" kern="1200">
                          <a:solidFill>
                            <a:schemeClr val="dk1"/>
                          </a:solidFill>
                          <a:latin typeface="Calibri"/>
                        </a:defRPr>
                      </a:lvl4pPr>
                      <a:lvl5pPr marL="1485900" algn="l" defTabSz="742950" rtl="0" eaLnBrk="1" latinLnBrk="0" hangingPunct="1">
                        <a:defRPr kumimoji="1" sz="1463" kern="1200">
                          <a:solidFill>
                            <a:schemeClr val="dk1"/>
                          </a:solidFill>
                          <a:latin typeface="Calibri"/>
                        </a:defRPr>
                      </a:lvl5pPr>
                      <a:lvl6pPr marL="1857375" algn="l" defTabSz="742950" rtl="0" eaLnBrk="1" latinLnBrk="0" hangingPunct="1">
                        <a:defRPr kumimoji="1" sz="1463" kern="1200">
                          <a:solidFill>
                            <a:schemeClr val="dk1"/>
                          </a:solidFill>
                          <a:latin typeface="Calibri"/>
                        </a:defRPr>
                      </a:lvl6pPr>
                      <a:lvl7pPr marL="2228850" algn="l" defTabSz="742950" rtl="0" eaLnBrk="1" latinLnBrk="0" hangingPunct="1">
                        <a:defRPr kumimoji="1" sz="1463" kern="1200">
                          <a:solidFill>
                            <a:schemeClr val="dk1"/>
                          </a:solidFill>
                          <a:latin typeface="Calibri"/>
                        </a:defRPr>
                      </a:lvl7pPr>
                      <a:lvl8pPr marL="2600325" algn="l" defTabSz="742950" rtl="0" eaLnBrk="1" latinLnBrk="0" hangingPunct="1">
                        <a:defRPr kumimoji="1" sz="1463" kern="1200">
                          <a:solidFill>
                            <a:schemeClr val="dk1"/>
                          </a:solidFill>
                          <a:latin typeface="Calibri"/>
                        </a:defRPr>
                      </a:lvl8pPr>
                      <a:lvl9pPr marL="2971800" algn="l" defTabSz="742950" rtl="0" eaLnBrk="1" latinLnBrk="0" hangingPunct="1">
                        <a:defRPr kumimoji="1" sz="1463" kern="1200">
                          <a:solidFill>
                            <a:schemeClr val="dk1"/>
                          </a:solidFill>
                          <a:latin typeface="Calibri"/>
                        </a:defRPr>
                      </a:lvl9pPr>
                    </a:lstStyle>
                    <a:p>
                      <a:pPr algn="r">
                        <a:spcAft>
                          <a:spcPts val="0"/>
                        </a:spcAft>
                      </a:pPr>
                      <a:r>
                        <a:rPr lang="ja-JP" sz="1150" b="1" kern="100" dirty="0">
                          <a:solidFill>
                            <a:schemeClr val="bg1"/>
                          </a:solidFill>
                          <a:effectLst/>
                          <a:latin typeface="+mn-ea"/>
                          <a:ea typeface="+mn-ea"/>
                        </a:rPr>
                        <a:t>Ｂ得点</a:t>
                      </a:r>
                      <a:r>
                        <a:rPr lang="ja-JP" altLang="en-US" sz="1150" b="1" kern="100" dirty="0">
                          <a:solidFill>
                            <a:schemeClr val="bg1"/>
                          </a:solidFill>
                          <a:effectLst/>
                          <a:latin typeface="+mn-ea"/>
                          <a:ea typeface="+mn-ea"/>
                        </a:rPr>
                        <a:t>　</a:t>
                      </a:r>
                      <a:r>
                        <a:rPr lang="en-US" altLang="ja-JP" sz="1150" b="1" kern="100" dirty="0">
                          <a:solidFill>
                            <a:schemeClr val="bg1"/>
                          </a:solidFill>
                          <a:effectLst/>
                          <a:latin typeface="+mn-ea"/>
                          <a:ea typeface="+mn-ea"/>
                        </a:rPr>
                        <a:t> </a:t>
                      </a:r>
                      <a:r>
                        <a:rPr lang="ja-JP" altLang="en-US" sz="1150" b="1" kern="100" dirty="0">
                          <a:solidFill>
                            <a:schemeClr val="bg1"/>
                          </a:solidFill>
                          <a:effectLst/>
                          <a:latin typeface="+mn-ea"/>
                          <a:ea typeface="+mn-ea"/>
                        </a:rPr>
                        <a:t>　 </a:t>
                      </a:r>
                      <a:r>
                        <a:rPr lang="ja-JP" altLang="en-US" sz="1150" b="1" kern="100" baseline="0" dirty="0">
                          <a:solidFill>
                            <a:schemeClr val="bg1"/>
                          </a:solidFill>
                          <a:effectLst/>
                          <a:latin typeface="+mn-ea"/>
                          <a:ea typeface="+mn-ea"/>
                        </a:rPr>
                        <a:t> </a:t>
                      </a:r>
                      <a:r>
                        <a:rPr lang="ja-JP" altLang="en-US" sz="1150" b="1" kern="100" dirty="0">
                          <a:solidFill>
                            <a:schemeClr val="bg1"/>
                          </a:solidFill>
                          <a:effectLst/>
                          <a:latin typeface="+mn-ea"/>
                          <a:ea typeface="+mn-ea"/>
                        </a:rPr>
                        <a:t>  　　点</a:t>
                      </a:r>
                      <a:endParaRPr lang="ja-JP" sz="1150" b="1" kern="100" dirty="0">
                        <a:solidFill>
                          <a:schemeClr val="bg1"/>
                        </a:solidFill>
                        <a:effectLst/>
                        <a:latin typeface="+mn-ea"/>
                        <a:ea typeface="+mn-ea"/>
                        <a:cs typeface="Times New Roman" panose="02020603050405020304" pitchFamily="18" charset="0"/>
                      </a:endParaRPr>
                    </a:p>
                  </a:txBody>
                  <a:tcPr marL="68580" marR="68580" marT="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12335508"/>
                  </a:ext>
                </a:extLst>
              </a:tr>
            </a:tbl>
          </a:graphicData>
        </a:graphic>
      </p:graphicFrame>
      <p:sp>
        <p:nvSpPr>
          <p:cNvPr id="15" name="正方形/長方形 14"/>
          <p:cNvSpPr/>
          <p:nvPr/>
        </p:nvSpPr>
        <p:spPr>
          <a:xfrm>
            <a:off x="168534" y="4618226"/>
            <a:ext cx="4784466" cy="95893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Ａ項目（専門的な治療・処置のうち薬剤を使用するものに限る）及びＣ項目について、必要度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においても、</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レセプト電算処理システム用コードを用いた評価</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08667" y="4462094"/>
            <a:ext cx="3220775" cy="288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項目の評価方法の見直し</a:t>
            </a:r>
          </a:p>
        </p:txBody>
      </p:sp>
      <p:sp>
        <p:nvSpPr>
          <p:cNvPr id="19" name="Rectangle 36">
            <a:extLst>
              <a:ext uri="{FF2B5EF4-FFF2-40B4-BE49-F238E27FC236}">
                <a16:creationId xmlns:a16="http://schemas.microsoft.com/office/drawing/2014/main" id="{11C471C9-09FD-454E-8D3D-48CFF3D3CC5C}"/>
              </a:ext>
            </a:extLst>
          </p:cNvPr>
          <p:cNvSpPr>
            <a:spLocks noChangeArrowheads="1"/>
          </p:cNvSpPr>
          <p:nvPr/>
        </p:nvSpPr>
        <p:spPr bwMode="auto">
          <a:xfrm>
            <a:off x="168534" y="438094"/>
            <a:ext cx="6805152"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◇重症度、医療・看護必要度の測定に係る負担軽減（再掲）</a:t>
            </a:r>
          </a:p>
        </p:txBody>
      </p:sp>
      <p:sp>
        <p:nvSpPr>
          <p:cNvPr id="20" name="スライド番号プレースホルダー 2">
            <a:extLst>
              <a:ext uri="{FF2B5EF4-FFF2-40B4-BE49-F238E27FC236}">
                <a16:creationId xmlns:a16="http://schemas.microsoft.com/office/drawing/2014/main" id="{449B0A28-588D-4F03-BF6B-8F876B0BCD91}"/>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Rectangle 2">
            <a:extLst>
              <a:ext uri="{FF2B5EF4-FFF2-40B4-BE49-F238E27FC236}">
                <a16:creationId xmlns:a16="http://schemas.microsoft.com/office/drawing/2014/main" id="{5C96A0A1-0AEC-4064-8EED-E3DE7DF64A09}"/>
              </a:ext>
            </a:extLst>
          </p:cNvPr>
          <p:cNvSpPr>
            <a:spLocks noChangeArrowheads="1"/>
          </p:cNvSpPr>
          <p:nvPr/>
        </p:nvSpPr>
        <p:spPr bwMode="auto">
          <a:xfrm>
            <a:off x="194414" y="6350"/>
            <a:ext cx="9517327" cy="4103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7" name="テキスト ボックス 26">
            <a:extLst>
              <a:ext uri="{FF2B5EF4-FFF2-40B4-BE49-F238E27FC236}">
                <a16:creationId xmlns:a16="http://schemas.microsoft.com/office/drawing/2014/main" id="{B046A920-26CC-471D-B437-9C40FA37D229}"/>
              </a:ext>
            </a:extLst>
          </p:cNvPr>
          <p:cNvSpPr txBox="1"/>
          <p:nvPr/>
        </p:nvSpPr>
        <p:spPr>
          <a:xfrm>
            <a:off x="3359983" y="897864"/>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1171</a:t>
            </a:r>
          </a:p>
        </p:txBody>
      </p:sp>
      <p:sp>
        <p:nvSpPr>
          <p:cNvPr id="28" name="テキスト ボックス 27">
            <a:extLst>
              <a:ext uri="{FF2B5EF4-FFF2-40B4-BE49-F238E27FC236}">
                <a16:creationId xmlns:a16="http://schemas.microsoft.com/office/drawing/2014/main" id="{5721647A-6AA8-4B8C-8B00-D1EDEA47F6E3}"/>
              </a:ext>
            </a:extLst>
          </p:cNvPr>
          <p:cNvSpPr txBox="1"/>
          <p:nvPr/>
        </p:nvSpPr>
        <p:spPr>
          <a:xfrm>
            <a:off x="7239695" y="4381490"/>
            <a:ext cx="244364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急性期一般：　施告ｐ</a:t>
            </a:r>
            <a:r>
              <a:rPr lang="en-US" altLang="ja-JP" sz="1100" dirty="0">
                <a:solidFill>
                  <a:srgbClr val="002060"/>
                </a:solidFill>
                <a:latin typeface="ＭＳ Ｐゴシック" panose="020B0600070205080204" pitchFamily="50" charset="-128"/>
              </a:rPr>
              <a:t>668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a:p>
            <a:pPr algn="ctr">
              <a:defRPr/>
            </a:pPr>
            <a:r>
              <a:rPr lang="ja-JP" altLang="en-US" sz="1100" dirty="0">
                <a:solidFill>
                  <a:srgbClr val="002060"/>
                </a:solidFill>
                <a:latin typeface="ＭＳ Ｐゴシック" panose="020B0600070205080204" pitchFamily="50" charset="-128"/>
              </a:rPr>
              <a:t>特定機能病院：　施告ｐ</a:t>
            </a:r>
            <a:r>
              <a:rPr lang="en-US" altLang="ja-JP" sz="1100" dirty="0">
                <a:solidFill>
                  <a:srgbClr val="002060"/>
                </a:solidFill>
                <a:latin typeface="ＭＳ Ｐゴシック" panose="020B0600070205080204" pitchFamily="50" charset="-128"/>
              </a:rPr>
              <a:t>675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727</a:t>
            </a:r>
          </a:p>
        </p:txBody>
      </p:sp>
    </p:spTree>
    <p:extLst>
      <p:ext uri="{BB962C8B-B14F-4D97-AF65-F5344CB8AC3E}">
        <p14:creationId xmlns:p14="http://schemas.microsoft.com/office/powerpoint/2010/main" val="38340058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5299267" y="4677690"/>
            <a:ext cx="3838158" cy="1209677"/>
          </a:xfrm>
          <a:prstGeom prst="roundRect">
            <a:avLst/>
          </a:prstGeom>
          <a:solidFill>
            <a:schemeClr val="accent5">
              <a:lumMod val="20000"/>
              <a:lumOff val="8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65174" y="1082407"/>
            <a:ext cx="9517327" cy="55822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せん妄ハイリスク患者ケア加算：１００点（入院中１回）</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lang="en-US" altLang="ja-JP" sz="1477" dirty="0">
              <a:solidFill>
                <a:prstClr val="black"/>
              </a:solidFill>
              <a:latin typeface="ＭＳ Ｐゴシック" panose="020B0600070205080204" pitchFamily="50" charset="-128"/>
              <a:ea typeface="ＭＳ Ｐゴシック" panose="020B0600070205080204" pitchFamily="50" charset="-128"/>
            </a:endParaRPr>
          </a:p>
          <a:p>
            <a:pPr marL="342900" marR="0" lvl="0" indent="-3429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施設基準に適合しているものとして届け出た保険医療機関に入院している患者であって、当該加算の要件を満たす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ものについて算定する。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lvl="0" indent="-342900">
              <a:buAutoNum type="arabicParenBoth" startAt="2"/>
              <a:defRPr/>
            </a:pPr>
            <a:r>
              <a:rPr lang="ja-JP" altLang="en-US" sz="1477" dirty="0">
                <a:solidFill>
                  <a:prstClr val="black"/>
                </a:solidFill>
                <a:latin typeface="ＭＳ Ｐゴシック" panose="020B0600070205080204" pitchFamily="50" charset="-128"/>
              </a:rPr>
              <a:t>急性期医療を担う保険医療機関の一般病棟において、全ての入院患者に対してせん妄のリスク因子の確認を行い、　</a:t>
            </a:r>
            <a:endParaRPr lang="en-US" altLang="ja-JP" sz="1477" dirty="0">
              <a:solidFill>
                <a:prstClr val="black"/>
              </a:solidFill>
              <a:latin typeface="ＭＳ Ｐゴシック" panose="020B0600070205080204" pitchFamily="50" charset="-128"/>
            </a:endParaRPr>
          </a:p>
          <a:p>
            <a:pPr lvl="0">
              <a:defRPr/>
            </a:pPr>
            <a:r>
              <a:rPr lang="ja-JP" altLang="en-US" sz="1477" dirty="0">
                <a:solidFill>
                  <a:prstClr val="black"/>
                </a:solidFill>
                <a:latin typeface="ＭＳ Ｐゴシック" panose="020B0600070205080204" pitchFamily="50" charset="-128"/>
              </a:rPr>
              <a:t>　  ハイリスク患者に対するせん妄対策を実施した場合に、当該対策を実施した患者について、当該入院期間中１回に  </a:t>
            </a:r>
            <a:endParaRPr lang="en-US" altLang="ja-JP" sz="1477" dirty="0">
              <a:solidFill>
                <a:prstClr val="black"/>
              </a:solidFill>
              <a:latin typeface="ＭＳ Ｐゴシック" panose="020B0600070205080204" pitchFamily="50" charset="-128"/>
            </a:endParaRPr>
          </a:p>
          <a:p>
            <a:pPr lvl="0">
              <a:defRPr/>
            </a:pPr>
            <a:r>
              <a:rPr lang="en-US" altLang="ja-JP" sz="1477" dirty="0">
                <a:solidFill>
                  <a:prstClr val="black"/>
                </a:solidFill>
                <a:latin typeface="ＭＳ Ｐゴシック" panose="020B0600070205080204" pitchFamily="50" charset="-128"/>
              </a:rPr>
              <a:t>    </a:t>
            </a:r>
            <a:r>
              <a:rPr lang="ja-JP" altLang="en-US" sz="1477" dirty="0">
                <a:solidFill>
                  <a:prstClr val="black"/>
                </a:solidFill>
                <a:latin typeface="ＭＳ Ｐゴシック" panose="020B0600070205080204" pitchFamily="50" charset="-128"/>
              </a:rPr>
              <a:t>限り算定する。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以下の入院料等を算定する病棟であること。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一般病棟入院基本料（急性期一般入院基本料に限る）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特定機能病院入院基本料（一般病棟に限る）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救命救急入院料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特定集中治療室管理料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ハイケアユニット入院医療管理料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脳卒中ケアユニット入院医療管理料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6191" marR="0" lvl="0" indent="-246191" algn="l" defTabSz="914400"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せん妄の</a:t>
            </a:r>
            <a:r>
              <a:rPr kumimoji="1" lang="ja-JP" altLang="en-US" sz="1477" b="1" i="0" u="sng" strike="noStrike" kern="1200" cap="none" spc="0" normalizeH="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リスク因子の確認のためのチェックリスト</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6191" marR="0" lvl="0" indent="0" algn="l" defTabSz="914400" rtl="0" eaLnBrk="1" fontAlgn="auto" latinLnBrk="0" hangingPunct="1">
              <a:lnSpc>
                <a:spcPct val="100000"/>
              </a:lnSpc>
              <a:spcBef>
                <a:spcPts val="0"/>
              </a:spcBef>
              <a:spcAft>
                <a:spcPts val="0"/>
              </a:spcAft>
              <a:buClrTx/>
              <a:buSzTx/>
              <a:buFontTx/>
              <a:buNone/>
              <a:tabLst/>
              <a:defRPr/>
            </a:pPr>
            <a:r>
              <a:rPr lang="ja-JP" altLang="en-US" sz="1477" dirty="0">
                <a:solidFill>
                  <a:prstClr val="black"/>
                </a:solidFill>
                <a:latin typeface="ＭＳ Ｐゴシック" panose="020B0600070205080204" pitchFamily="50" charset="-128"/>
                <a:ea typeface="ＭＳ Ｐゴシック" panose="020B0600070205080204" pitchFamily="50" charset="-128"/>
              </a:rPr>
              <a:t>せん妄の</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ハイリスク患者に対する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せん妄対策のためのチェックリスト</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を作成していること。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94259" y="969725"/>
            <a:ext cx="4362241"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せん妄ハイリスク患者ケア加算の創設</a:t>
            </a:r>
          </a:p>
        </p:txBody>
      </p:sp>
      <p:sp>
        <p:nvSpPr>
          <p:cNvPr id="9" name="角丸四角形 8"/>
          <p:cNvSpPr/>
          <p:nvPr/>
        </p:nvSpPr>
        <p:spPr>
          <a:xfrm>
            <a:off x="5547199" y="5404827"/>
            <a:ext cx="2408429" cy="330580"/>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予防的対応</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（リスク薬剤を外す、脱水予防、疼痛）</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8275967" y="4861528"/>
            <a:ext cx="871669" cy="543300"/>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持参薬確認</a:t>
            </a:r>
            <a:endParaRPr kumimoji="0" lang="en-US" altLang="ja-JP"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（リスク薬剤確認）</a:t>
            </a:r>
          </a:p>
        </p:txBody>
      </p:sp>
      <p:sp>
        <p:nvSpPr>
          <p:cNvPr id="11" name="角丸四角形 10"/>
          <p:cNvSpPr/>
          <p:nvPr/>
        </p:nvSpPr>
        <p:spPr>
          <a:xfrm>
            <a:off x="5630060" y="4861528"/>
            <a:ext cx="2210605" cy="279181"/>
          </a:xfrm>
          <a:prstGeom prst="roundRect">
            <a:avLst/>
          </a:prstGeom>
          <a:solidFill>
            <a:schemeClr val="bg1"/>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リスク評価（チェックリスト）</a:t>
            </a:r>
          </a:p>
        </p:txBody>
      </p:sp>
      <p:sp>
        <p:nvSpPr>
          <p:cNvPr id="12" name="角丸四角形 11"/>
          <p:cNvSpPr/>
          <p:nvPr/>
        </p:nvSpPr>
        <p:spPr>
          <a:xfrm>
            <a:off x="5522201" y="5998235"/>
            <a:ext cx="2483170" cy="314050"/>
          </a:xfrm>
          <a:prstGeom prst="roundRect">
            <a:avLst/>
          </a:prstGeom>
          <a:no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定期的なせん妄モニタリング実施</a:t>
            </a:r>
          </a:p>
        </p:txBody>
      </p:sp>
      <p:sp>
        <p:nvSpPr>
          <p:cNvPr id="13" name="下矢印 12"/>
          <p:cNvSpPr/>
          <p:nvPr/>
        </p:nvSpPr>
        <p:spPr>
          <a:xfrm>
            <a:off x="6546434" y="5171560"/>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右矢印 13"/>
          <p:cNvSpPr/>
          <p:nvPr/>
        </p:nvSpPr>
        <p:spPr>
          <a:xfrm rot="10800000">
            <a:off x="7901948" y="4888048"/>
            <a:ext cx="250929" cy="212310"/>
          </a:xfrm>
          <a:prstGeom prst="right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下矢印 14"/>
          <p:cNvSpPr/>
          <p:nvPr/>
        </p:nvSpPr>
        <p:spPr>
          <a:xfrm>
            <a:off x="6530385" y="4565022"/>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6153871" y="4269644"/>
            <a:ext cx="1162982" cy="286835"/>
          </a:xfrm>
          <a:prstGeom prst="roundRect">
            <a:avLst/>
          </a:prstGeom>
          <a:no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患者入院</a:t>
            </a:r>
          </a:p>
        </p:txBody>
      </p:sp>
      <p:sp>
        <p:nvSpPr>
          <p:cNvPr id="17" name="下矢印 16"/>
          <p:cNvSpPr/>
          <p:nvPr/>
        </p:nvSpPr>
        <p:spPr>
          <a:xfrm>
            <a:off x="6546434" y="5775664"/>
            <a:ext cx="409954" cy="193010"/>
          </a:xfrm>
          <a:prstGeom prst="downArrow">
            <a:avLst/>
          </a:prstGeom>
          <a:solidFill>
            <a:srgbClr val="0070C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969"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テキスト ボックス 17"/>
          <p:cNvSpPr txBox="1"/>
          <p:nvPr/>
        </p:nvSpPr>
        <p:spPr>
          <a:xfrm>
            <a:off x="6085163" y="3873522"/>
            <a:ext cx="198003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せん妄対策のイメージ</a:t>
            </a:r>
          </a:p>
        </p:txBody>
      </p:sp>
      <p:pic>
        <p:nvPicPr>
          <p:cNvPr id="21"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1" b="1624"/>
          <a:stretch/>
        </p:blipFill>
        <p:spPr bwMode="auto">
          <a:xfrm>
            <a:off x="7414270" y="4847545"/>
            <a:ext cx="393744" cy="505629"/>
          </a:xfrm>
          <a:prstGeom prst="rect">
            <a:avLst/>
          </a:prstGeom>
          <a:noFill/>
          <a:ln w="9525">
            <a:solidFill>
              <a:schemeClr val="tx1"/>
            </a:solidFill>
            <a:miter lim="800000"/>
            <a:headEnd/>
            <a:tailEnd/>
          </a:ln>
          <a:effectLst>
            <a:outerShdw blurRad="50800" dist="38100" dir="2700000">
              <a:srgbClr val="000000">
                <a:alpha val="43000"/>
              </a:srgbClr>
            </a:outerShdw>
          </a:effectLst>
          <a:extLst>
            <a:ext uri="{909E8E84-426E-40DD-AFC4-6F175D3DCCD1}">
              <a14:hiddenFill xmlns:a14="http://schemas.microsoft.com/office/drawing/2010/main">
                <a:solidFill>
                  <a:schemeClr val="accent1"/>
                </a:solidFill>
              </a14:hiddenFill>
            </a:ext>
          </a:extLst>
        </p:spPr>
      </p:pic>
      <p:sp>
        <p:nvSpPr>
          <p:cNvPr id="23" name="正方形/長方形 22"/>
          <p:cNvSpPr/>
          <p:nvPr/>
        </p:nvSpPr>
        <p:spPr>
          <a:xfrm>
            <a:off x="6196164" y="4111873"/>
            <a:ext cx="1734499" cy="42202"/>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6" name="Picture 2" descr="看護師の会議のイラスト">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57967" y="5416521"/>
            <a:ext cx="1342982" cy="117175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
            <a:extLst>
              <a:ext uri="{FF2B5EF4-FFF2-40B4-BE49-F238E27FC236}">
                <a16:creationId xmlns:a16="http://schemas.microsoft.com/office/drawing/2014/main" id="{B24179A5-BF26-43CB-A0F4-1AC09E678345}"/>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4" name="スライド番号プレースホルダー 2">
            <a:extLst>
              <a:ext uri="{FF2B5EF4-FFF2-40B4-BE49-F238E27FC236}">
                <a16:creationId xmlns:a16="http://schemas.microsoft.com/office/drawing/2014/main" id="{01341800-3701-452C-8A5B-98661C48B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EFBEB952-526D-4743-BB1E-FE2490B52055}"/>
              </a:ext>
            </a:extLst>
          </p:cNvPr>
          <p:cNvSpPr>
            <a:spLocks noChangeArrowheads="1"/>
          </p:cNvSpPr>
          <p:nvPr/>
        </p:nvSpPr>
        <p:spPr bwMode="auto">
          <a:xfrm>
            <a:off x="194414" y="542251"/>
            <a:ext cx="3779912"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（５）せん妄予防の取組の評価</a:t>
            </a:r>
          </a:p>
        </p:txBody>
      </p:sp>
      <p:sp>
        <p:nvSpPr>
          <p:cNvPr id="27" name="正方形/長方形 26">
            <a:extLst>
              <a:ext uri="{FF2B5EF4-FFF2-40B4-BE49-F238E27FC236}">
                <a16:creationId xmlns:a16="http://schemas.microsoft.com/office/drawing/2014/main" id="{5BA617C0-0C92-4E6C-A019-3D3F25BCE3AA}"/>
              </a:ext>
            </a:extLst>
          </p:cNvPr>
          <p:cNvSpPr/>
          <p:nvPr/>
        </p:nvSpPr>
        <p:spPr>
          <a:xfrm>
            <a:off x="223498" y="1354320"/>
            <a:ext cx="9459003" cy="729422"/>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lvl="0" indent="-263776">
              <a:buFont typeface="Wingdings" panose="05000000000000000000" pitchFamily="2" charset="2"/>
              <a:buChar char="Ø"/>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lang="ja-JP" altLang="en-US" sz="1662" dirty="0">
                <a:solidFill>
                  <a:prstClr val="black"/>
                </a:solidFill>
                <a:latin typeface="ＭＳ Ｐゴシック" panose="020B0600070205080204" pitchFamily="50" charset="-128"/>
              </a:rPr>
              <a:t>一般病棟入院基本料等を算定する病棟において、入院早期にせん妄のリスク因子のスクリーニングを行い、ハイリスク患者に対して非薬物療法を中心としたせん妄対策を行うことについて、新たな評価を行う。</a:t>
            </a:r>
            <a:endParaRPr lang="en-US" altLang="ja-JP" sz="1662" dirty="0">
              <a:solidFill>
                <a:prstClr val="black"/>
              </a:solidFill>
              <a:latin typeface="ＭＳ Ｐゴシック" panose="020B0600070205080204" pitchFamily="50" charset="-128"/>
            </a:endParaRPr>
          </a:p>
        </p:txBody>
      </p:sp>
      <p:sp>
        <p:nvSpPr>
          <p:cNvPr id="28" name="テキスト ボックス 27"/>
          <p:cNvSpPr txBox="1"/>
          <p:nvPr/>
        </p:nvSpPr>
        <p:spPr>
          <a:xfrm>
            <a:off x="6235619" y="785328"/>
            <a:ext cx="347612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102-103</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771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1113</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3902231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9832" y="932902"/>
            <a:ext cx="9531019" cy="559244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質の高い認知症ケアを提供する観点から、認知症ケア加算について、評価体系及び要件の見直しを行う。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専任の医師又は専門性の高い看護師を配置した場合の評価として、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認知症ケア加算２を新設</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認知症ケア加算３（現・加算２）について、研修を　　　　③ 認知症ケア加算１について、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医師及び看護師に係る要件</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受けた看護師の病棟配置数を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３名以上に増やす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を緩和</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1686" y="1426051"/>
            <a:ext cx="2948525" cy="19208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1686" y="1632734"/>
            <a:ext cx="2948526" cy="80927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03243" y="1435044"/>
            <a:ext cx="2948525" cy="17641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27596" y="1611461"/>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07296" y="1639932"/>
            <a:ext cx="2948526" cy="80927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27575" y="2750274"/>
            <a:ext cx="951109" cy="829842"/>
          </a:xfrm>
          <a:prstGeom prst="rect">
            <a:avLst/>
          </a:prstGeom>
          <a:noFill/>
          <a:extLst>
            <a:ext uri="{909E8E84-426E-40DD-AFC4-6F175D3DCCD1}">
              <a14:hiddenFill xmlns:a14="http://schemas.microsoft.com/office/drawing/2010/main">
                <a:solidFill>
                  <a:srgbClr val="FFFFFF"/>
                </a:solidFill>
              </a14:hiddenFill>
            </a:ext>
          </a:extLst>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52804" y="3139964"/>
            <a:ext cx="898504" cy="991948"/>
          </a:xfrm>
          <a:prstGeom prst="rect">
            <a:avLst/>
          </a:prstGeom>
        </p:spPr>
      </p:pic>
      <p:sp>
        <p:nvSpPr>
          <p:cNvPr id="18" name="正方形/長方形 17"/>
          <p:cNvSpPr/>
          <p:nvPr/>
        </p:nvSpPr>
        <p:spPr>
          <a:xfrm>
            <a:off x="591275" y="3089257"/>
            <a:ext cx="7361529" cy="9919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認知症患者の診療に十分な経験を有する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又は認知症患者の看護に従事した経験を５年以上有する研修を修了した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を配置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経験や研修の要件は加算１と同様）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原則として、全ての病棟に、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研修を受けた看護師を３名以上配置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研修の要件は加算３と同様）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上記専任の医師又は看護師が、認知症ケアの実施状況を把握・助言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角丸四角形 21"/>
          <p:cNvSpPr/>
          <p:nvPr/>
        </p:nvSpPr>
        <p:spPr>
          <a:xfrm>
            <a:off x="7726679" y="1432525"/>
            <a:ext cx="1906841" cy="975231"/>
          </a:xfrm>
          <a:prstGeom prst="roundRect">
            <a:avLst/>
          </a:prstGeom>
          <a:ln>
            <a:solidFill>
              <a:srgbClr val="FEB545"/>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日以上の期間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6460" marR="0" lvl="0" indent="-86460" algn="l" defTabSz="8440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身体的拘束を実施した日は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a:t>
            </a:r>
          </a:p>
        </p:txBody>
      </p:sp>
      <p:sp>
        <p:nvSpPr>
          <p:cNvPr id="23" name="正方形/長方形 22"/>
          <p:cNvSpPr/>
          <p:nvPr/>
        </p:nvSpPr>
        <p:spPr>
          <a:xfrm>
            <a:off x="601686" y="2899651"/>
            <a:ext cx="7351118" cy="23749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286785" y="4667385"/>
            <a:ext cx="2119084" cy="20174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5" name="正方形/長方形 24"/>
          <p:cNvSpPr/>
          <p:nvPr/>
        </p:nvSpPr>
        <p:spPr>
          <a:xfrm>
            <a:off x="287287" y="4862972"/>
            <a:ext cx="2140479" cy="8639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認知症患者のアセスメント方法等に係る適切な研修（９時間以上）を受けた看護師を複数名配置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2741841" y="4664106"/>
            <a:ext cx="2140479" cy="2054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2741841" y="4890800"/>
            <a:ext cx="2140479" cy="129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ただし、３名のうち１名は、当該研修を受けた看護師が行う院内研修の受講で差し支えない。</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右矢印 29"/>
          <p:cNvSpPr/>
          <p:nvPr/>
        </p:nvSpPr>
        <p:spPr>
          <a:xfrm>
            <a:off x="2474306" y="5002249"/>
            <a:ext cx="199873" cy="71783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996317" y="4670670"/>
            <a:ext cx="2177164" cy="22668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996319" y="4869537"/>
            <a:ext cx="2177164" cy="15418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（精神科又は神経内科の経験５年以上）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450871" y="4664105"/>
            <a:ext cx="2227814" cy="23324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7450872" y="4875858"/>
            <a:ext cx="2227812" cy="15418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1" name="直線コネクタ 10"/>
          <p:cNvCxnSpPr>
            <a:cxnSpLocks/>
          </p:cNvCxnSpPr>
          <p:nvPr/>
        </p:nvCxnSpPr>
        <p:spPr>
          <a:xfrm>
            <a:off x="199832" y="2564904"/>
            <a:ext cx="9531019"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34" name="Rectangle 36">
            <a:extLst>
              <a:ext uri="{FF2B5EF4-FFF2-40B4-BE49-F238E27FC236}">
                <a16:creationId xmlns:a16="http://schemas.microsoft.com/office/drawing/2014/main" id="{F8322D0A-8BD8-4F42-8A2A-13D3C8337010}"/>
              </a:ext>
            </a:extLst>
          </p:cNvPr>
          <p:cNvSpPr>
            <a:spLocks noChangeArrowheads="1"/>
          </p:cNvSpPr>
          <p:nvPr/>
        </p:nvSpPr>
        <p:spPr bwMode="auto">
          <a:xfrm>
            <a:off x="199832" y="513256"/>
            <a:ext cx="362069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（６）認知症ケア加算の見直し①</a:t>
            </a:r>
          </a:p>
        </p:txBody>
      </p:sp>
      <p:sp>
        <p:nvSpPr>
          <p:cNvPr id="35" name="右矢印 29">
            <a:extLst>
              <a:ext uri="{FF2B5EF4-FFF2-40B4-BE49-F238E27FC236}">
                <a16:creationId xmlns:a16="http://schemas.microsoft.com/office/drawing/2014/main" id="{72D21202-5A9A-4006-B7C4-AC44503DA229}"/>
              </a:ext>
            </a:extLst>
          </p:cNvPr>
          <p:cNvSpPr/>
          <p:nvPr/>
        </p:nvSpPr>
        <p:spPr>
          <a:xfrm>
            <a:off x="7205076" y="5026382"/>
            <a:ext cx="239034" cy="99194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9BC8E122-B19F-4511-A23C-08E90036760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7C12FB7B-B8CD-4BE9-86D5-4F73B758C70B}"/>
              </a:ext>
            </a:extLst>
          </p:cNvPr>
          <p:cNvSpPr>
            <a:spLocks noChangeArrowheads="1"/>
          </p:cNvSpPr>
          <p:nvPr/>
        </p:nvSpPr>
        <p:spPr bwMode="auto">
          <a:xfrm>
            <a:off x="3944888" y="553087"/>
            <a:ext cx="5785963" cy="336594"/>
          </a:xfrm>
          <a:prstGeom prst="rect">
            <a:avLst/>
          </a:prstGeom>
          <a:noFill/>
          <a:ln w="12700" cap="flat" cmpd="sng" algn="ctr">
            <a:solidFill>
              <a:srgbClr val="FFC000"/>
            </a:solidFill>
            <a:prstDash val="dash"/>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認知症ケア加算＝認知症患者を対象とし、小児科など身体疾患を有する認知症患者が入院しない病棟</a:t>
            </a:r>
            <a:endPar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及び精神病床等を除いた入院料に対する加算</a:t>
            </a:r>
          </a:p>
        </p:txBody>
      </p:sp>
      <p:sp>
        <p:nvSpPr>
          <p:cNvPr id="38" name="Rectangle 2">
            <a:extLst>
              <a:ext uri="{FF2B5EF4-FFF2-40B4-BE49-F238E27FC236}">
                <a16:creationId xmlns:a16="http://schemas.microsoft.com/office/drawing/2014/main" id="{E2FF4589-C7D0-4F85-BD90-1E03D84BA7C6}"/>
              </a:ext>
            </a:extLst>
          </p:cNvPr>
          <p:cNvSpPr>
            <a:spLocks noChangeArrowheads="1"/>
          </p:cNvSpPr>
          <p:nvPr/>
        </p:nvSpPr>
        <p:spPr bwMode="auto">
          <a:xfrm>
            <a:off x="194414" y="6350"/>
            <a:ext cx="9517327" cy="47956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3" name="テキスト ボックス 32">
            <a:extLst>
              <a:ext uri="{FF2B5EF4-FFF2-40B4-BE49-F238E27FC236}">
                <a16:creationId xmlns:a16="http://schemas.microsoft.com/office/drawing/2014/main" id="{BB2D9A2C-C0DA-4F99-8A05-7DE153D35E1A}"/>
              </a:ext>
            </a:extLst>
          </p:cNvPr>
          <p:cNvSpPr txBox="1"/>
          <p:nvPr/>
        </p:nvSpPr>
        <p:spPr>
          <a:xfrm>
            <a:off x="310651" y="6164850"/>
            <a:ext cx="304778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100-102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769-771</a:t>
            </a:r>
          </a:p>
        </p:txBody>
      </p:sp>
    </p:spTree>
    <p:extLst>
      <p:ext uri="{BB962C8B-B14F-4D97-AF65-F5344CB8AC3E}">
        <p14:creationId xmlns:p14="http://schemas.microsoft.com/office/powerpoint/2010/main" val="104705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2C0920AF-2CD9-4E8F-AEB9-1DA14BAD5AD4}"/>
              </a:ext>
            </a:extLst>
          </p:cNvPr>
          <p:cNvSpPr txBox="1"/>
          <p:nvPr/>
        </p:nvSpPr>
        <p:spPr>
          <a:xfrm>
            <a:off x="547986" y="26987"/>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回参議院議員選挙</a:t>
            </a:r>
          </a:p>
        </p:txBody>
      </p:sp>
      <p:sp>
        <p:nvSpPr>
          <p:cNvPr id="6" name="テキスト ボックス 5">
            <a:extLst>
              <a:ext uri="{FF2B5EF4-FFF2-40B4-BE49-F238E27FC236}">
                <a16:creationId xmlns:a16="http://schemas.microsoft.com/office/drawing/2014/main" id="{DC5ADB73-EEEA-4E10-A6F9-01D1704A6DA8}"/>
              </a:ext>
            </a:extLst>
          </p:cNvPr>
          <p:cNvSpPr txBox="1"/>
          <p:nvPr/>
        </p:nvSpPr>
        <p:spPr>
          <a:xfrm>
            <a:off x="812540" y="766671"/>
            <a:ext cx="3852428" cy="400110"/>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羽生田たかし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152,807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票で当選</a:t>
            </a:r>
          </a:p>
        </p:txBody>
      </p:sp>
      <p:sp>
        <p:nvSpPr>
          <p:cNvPr id="7" name="テキスト ボックス 6">
            <a:extLst>
              <a:ext uri="{FF2B5EF4-FFF2-40B4-BE49-F238E27FC236}">
                <a16:creationId xmlns:a16="http://schemas.microsoft.com/office/drawing/2014/main" id="{E3C4CD11-4628-4736-A024-88680B87C466}"/>
              </a:ext>
            </a:extLst>
          </p:cNvPr>
          <p:cNvSpPr txBox="1"/>
          <p:nvPr/>
        </p:nvSpPr>
        <p:spPr>
          <a:xfrm>
            <a:off x="560512" y="133418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回参議院議員選挙の結果を受けて」</a:t>
            </a:r>
          </a:p>
        </p:txBody>
      </p:sp>
      <p:sp>
        <p:nvSpPr>
          <p:cNvPr id="8" name="正方形/長方形 7">
            <a:extLst>
              <a:ext uri="{FF2B5EF4-FFF2-40B4-BE49-F238E27FC236}">
                <a16:creationId xmlns:a16="http://schemas.microsoft.com/office/drawing/2014/main" id="{837EB1BA-6D67-4455-8977-FC8724B322FA}"/>
              </a:ext>
            </a:extLst>
          </p:cNvPr>
          <p:cNvSpPr/>
          <p:nvPr/>
        </p:nvSpPr>
        <p:spPr>
          <a:xfrm>
            <a:off x="632520" y="2042075"/>
            <a:ext cx="8640960" cy="4540494"/>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選挙前の各種世論調査では、有権者が社会保障政策を最も重視していると報じられていたが、自由民主党は比例区における社会保障関係の候補者</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名で</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120</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万票超を獲得しており、医療や介護に国民の関心が極めて高いことを表している。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羽生田たかし氏が</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期目の当選を果たしたことについては、すべての人にやさしい医療・介護が提供できる社会の実現に向けて、より一層活躍されることを期待する。一方、当選したことで</a:t>
            </a:r>
            <a:r>
              <a:rPr kumimoji="1" lang="ja-JP" altLang="en-US" sz="1700" b="0" i="0" u="none" strike="noStrike" kern="1200" cap="none" spc="0" normalizeH="0" baseline="0" noProof="0" dirty="0" err="1">
                <a:ln>
                  <a:noFill/>
                </a:ln>
                <a:solidFill>
                  <a:prstClr val="black"/>
                </a:solidFill>
                <a:effectLst/>
                <a:uLnTx/>
                <a:uFillTx/>
                <a:latin typeface="Arial"/>
                <a:ea typeface="ＭＳ Ｐゴシック"/>
                <a:cs typeface="+mn-cs"/>
              </a:rPr>
              <a:t>良し</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とせず、伸び悩んだ得票数について分析をするとともに、地域の実情について、都道府県においても分析が必要である。それを踏まえて医政活動のあり方を抜本的に見直していく必要がある。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若手医師に日医の考え方について一方的に理解を求めるのではなく、若手医師の意見を吸い上げていく組織に変えていくことを考えている。</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市町村議会議員や都道府県議会議員にも医療の問題点を共有して頂くことも大切であり、地方議会議員に医師会の考え方を理解してもらうための取り組みを進めていかなくてはならない。</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その一例として、（</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）医師会と医師連盟との更なる連携強化、</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）病院を始めとした医療機関等の若い医師への積極的なアプローチ、</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）地域医師会と地方議会議員との日常的な連携</a:t>
            </a:r>
            <a:endParaRPr kumimoji="1" lang="en-US" altLang="ja-JP" sz="17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が挙げられる。</a:t>
            </a:r>
          </a:p>
        </p:txBody>
      </p:sp>
      <p:pic>
        <p:nvPicPr>
          <p:cNvPr id="12" name="図 11">
            <a:extLst>
              <a:ext uri="{FF2B5EF4-FFF2-40B4-BE49-F238E27FC236}">
                <a16:creationId xmlns:a16="http://schemas.microsoft.com/office/drawing/2014/main" id="{092884AD-AE08-46CA-8583-0D2835E4A821}"/>
              </a:ext>
            </a:extLst>
          </p:cNvPr>
          <p:cNvPicPr>
            <a:picLocks noChangeAspect="1"/>
          </p:cNvPicPr>
          <p:nvPr/>
        </p:nvPicPr>
        <p:blipFill rotWithShape="1">
          <a:blip r:embed="rId2">
            <a:extLst>
              <a:ext uri="{28A0092B-C50C-407E-A947-70E740481C1C}">
                <a14:useLocalDpi xmlns:a14="http://schemas.microsoft.com/office/drawing/2010/main" val="0"/>
              </a:ext>
            </a:extLst>
          </a:blip>
          <a:srcRect l="19073" t="2927" r="6187" b="12927"/>
          <a:stretch/>
        </p:blipFill>
        <p:spPr>
          <a:xfrm>
            <a:off x="7610366" y="5307375"/>
            <a:ext cx="1576620" cy="1048876"/>
          </a:xfrm>
          <a:prstGeom prst="rect">
            <a:avLst/>
          </a:prstGeom>
        </p:spPr>
      </p:pic>
      <p:sp>
        <p:nvSpPr>
          <p:cNvPr id="9" name="テキスト ボックス 8">
            <a:extLst>
              <a:ext uri="{FF2B5EF4-FFF2-40B4-BE49-F238E27FC236}">
                <a16:creationId xmlns:a16="http://schemas.microsoft.com/office/drawing/2014/main" id="{08BB8C23-52AE-4D68-BFAA-019ED5282947}"/>
              </a:ext>
            </a:extLst>
          </p:cNvPr>
          <p:cNvSpPr txBox="1"/>
          <p:nvPr/>
        </p:nvSpPr>
        <p:spPr>
          <a:xfrm>
            <a:off x="8068394" y="25102"/>
            <a:ext cx="1205086" cy="369332"/>
          </a:xfrm>
          <a:prstGeom prst="rect">
            <a:avLst/>
          </a:prstGeom>
          <a:solidFill>
            <a:srgbClr val="D1EDFF"/>
          </a:solidFill>
          <a:ln>
            <a:solidFill>
              <a:srgbClr val="000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FF"/>
                </a:solidFill>
                <a:effectLst/>
                <a:uLnTx/>
                <a:uFillTx/>
                <a:latin typeface="HG丸ｺﾞｼｯｸM-PRO" panose="020F0600000000000000" pitchFamily="50" charset="-128"/>
                <a:ea typeface="HG丸ｺﾞｼｯｸM-PRO" panose="020F0600000000000000" pitchFamily="50" charset="-128"/>
                <a:cs typeface="+mn-cs"/>
              </a:rPr>
              <a:t>参院選</a:t>
            </a:r>
          </a:p>
        </p:txBody>
      </p:sp>
      <p:pic>
        <p:nvPicPr>
          <p:cNvPr id="10" name="図 9">
            <a:extLst>
              <a:ext uri="{FF2B5EF4-FFF2-40B4-BE49-F238E27FC236}">
                <a16:creationId xmlns:a16="http://schemas.microsoft.com/office/drawing/2014/main" id="{44A3BC6D-116C-4FEF-8591-2426C1472D0B}"/>
              </a:ext>
            </a:extLst>
          </p:cNvPr>
          <p:cNvPicPr>
            <a:picLocks noChangeAspect="1"/>
          </p:cNvPicPr>
          <p:nvPr/>
        </p:nvPicPr>
        <p:blipFill rotWithShape="1">
          <a:blip r:embed="rId3"/>
          <a:srcRect t="11476" b="4283"/>
          <a:stretch/>
        </p:blipFill>
        <p:spPr>
          <a:xfrm>
            <a:off x="4746576" y="176216"/>
            <a:ext cx="2390972" cy="1345380"/>
          </a:xfrm>
          <a:prstGeom prst="rect">
            <a:avLst/>
          </a:prstGeom>
        </p:spPr>
      </p:pic>
      <p:sp>
        <p:nvSpPr>
          <p:cNvPr id="11" name="スライド番号プレースホルダー 2">
            <a:extLst>
              <a:ext uri="{FF2B5EF4-FFF2-40B4-BE49-F238E27FC236}">
                <a16:creationId xmlns:a16="http://schemas.microsoft.com/office/drawing/2014/main" id="{A9FD89FB-4D52-474B-8DE6-C24C6024D84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18164484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56456" y="1169896"/>
            <a:ext cx="9793088" cy="56434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0" name="表 39"/>
          <p:cNvGraphicFramePr>
            <a:graphicFrameLocks noGrp="1"/>
          </p:cNvGraphicFramePr>
          <p:nvPr/>
        </p:nvGraphicFramePr>
        <p:xfrm>
          <a:off x="200472" y="1268759"/>
          <a:ext cx="9512916" cy="4829064"/>
        </p:xfrm>
        <a:graphic>
          <a:graphicData uri="http://schemas.openxmlformats.org/drawingml/2006/table">
            <a:tbl>
              <a:tblPr firstRow="1" bandRow="1">
                <a:tableStyleId>{5C22544A-7EE6-4342-B048-85BDC9FD1C3A}</a:tableStyleId>
              </a:tblPr>
              <a:tblGrid>
                <a:gridCol w="299598">
                  <a:extLst>
                    <a:ext uri="{9D8B030D-6E8A-4147-A177-3AD203B41FA5}">
                      <a16:colId xmlns:a16="http://schemas.microsoft.com/office/drawing/2014/main" val="499876126"/>
                    </a:ext>
                  </a:extLst>
                </a:gridCol>
                <a:gridCol w="835490">
                  <a:extLst>
                    <a:ext uri="{9D8B030D-6E8A-4147-A177-3AD203B41FA5}">
                      <a16:colId xmlns:a16="http://schemas.microsoft.com/office/drawing/2014/main" val="1511875940"/>
                    </a:ext>
                  </a:extLst>
                </a:gridCol>
                <a:gridCol w="3204000">
                  <a:extLst>
                    <a:ext uri="{9D8B030D-6E8A-4147-A177-3AD203B41FA5}">
                      <a16:colId xmlns:a16="http://schemas.microsoft.com/office/drawing/2014/main" val="1501598494"/>
                    </a:ext>
                  </a:extLst>
                </a:gridCol>
                <a:gridCol w="3312000">
                  <a:extLst>
                    <a:ext uri="{9D8B030D-6E8A-4147-A177-3AD203B41FA5}">
                      <a16:colId xmlns:a16="http://schemas.microsoft.com/office/drawing/2014/main" val="177530450"/>
                    </a:ext>
                  </a:extLst>
                </a:gridCol>
                <a:gridCol w="1861828">
                  <a:extLst>
                    <a:ext uri="{9D8B030D-6E8A-4147-A177-3AD203B41FA5}">
                      <a16:colId xmlns:a16="http://schemas.microsoft.com/office/drawing/2014/main" val="2587851524"/>
                    </a:ext>
                  </a:extLst>
                </a:gridCol>
              </a:tblGrid>
              <a:tr h="324183">
                <a:tc rowSpan="2" grid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（新）</a:t>
                      </a:r>
                      <a:r>
                        <a:rPr kumimoji="1" lang="ja-JP" altLang="en-US" sz="1100" b="1" u="sng" dirty="0">
                          <a:solidFill>
                            <a:schemeClr val="bg1"/>
                          </a:solidFill>
                          <a:latin typeface="Meiryo UI" panose="020B0604030504040204" pitchFamily="50" charset="-128"/>
                          <a:ea typeface="Meiryo UI" panose="020B0604030504040204" pitchFamily="50" charset="-128"/>
                        </a:rPr>
                        <a:t>認知症ケア加算２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417431">
                <a:tc gridSpan="2"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vMerge="1">
                  <a:txBody>
                    <a:bodyPr/>
                    <a:lstStyle/>
                    <a:p>
                      <a:endParaRPr kumimoji="1" lang="ja-JP" altLang="en-US"/>
                    </a:p>
                  </a:txBody>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none" dirty="0">
                          <a:solidFill>
                            <a:schemeClr val="tx1"/>
                          </a:solidFill>
                          <a:latin typeface="Meiryo UI" panose="020B0604030504040204" pitchFamily="50" charset="-128"/>
                          <a:ea typeface="Meiryo UI" panose="020B0604030504040204" pitchFamily="50" charset="-128"/>
                        </a:rPr>
                        <a:t>認知症ケアチームによる取組を評価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専任の医師又は専門性の高い看護師</a:t>
                      </a:r>
                      <a:endParaRPr kumimoji="1" lang="en-US" altLang="ja-JP" sz="1100" b="1" u="sng" dirty="0">
                        <a:solidFill>
                          <a:srgbClr val="0070C0"/>
                        </a:solidFill>
                        <a:latin typeface="Meiryo UI" panose="020B0604030504040204" pitchFamily="50" charset="-128"/>
                        <a:ea typeface="Meiryo UI" panose="020B0604030504040204" pitchFamily="50" charset="-128"/>
                      </a:endParaRPr>
                    </a:p>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研修を受けた病棟看護師</a:t>
                      </a:r>
                      <a:endParaRPr kumimoji="1" lang="en-US" altLang="ja-JP" sz="1100" b="1" u="none" dirty="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点数</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160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30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sng" dirty="0">
                          <a:solidFill>
                            <a:srgbClr val="0070C0"/>
                          </a:solidFill>
                          <a:latin typeface="Meiryo UI" panose="020B0604030504040204" pitchFamily="50" charset="-128"/>
                          <a:ea typeface="Meiryo UI" panose="020B0604030504040204" pitchFamily="50" charset="-128"/>
                        </a:rPr>
                        <a:t>イ</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100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ja-JP" altLang="en-US" sz="1100" b="1" u="sng" dirty="0">
                          <a:solidFill>
                            <a:srgbClr val="0070C0"/>
                          </a:solidFill>
                          <a:latin typeface="Meiryo UI" panose="020B0604030504040204" pitchFamily="50" charset="-128"/>
                          <a:ea typeface="Meiryo UI" panose="020B0604030504040204" pitchFamily="50" charset="-128"/>
                        </a:rPr>
                        <a:t>ロ</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25</a:t>
                      </a:r>
                      <a:r>
                        <a:rPr kumimoji="1" lang="ja-JP" altLang="en-US" sz="1100" b="1" u="sng" dirty="0">
                          <a:solidFill>
                            <a:srgbClr val="0070C0"/>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40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10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60179">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算定対象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認知症高齢者の日常生活自立度判定基準ランク</a:t>
                      </a:r>
                      <a:r>
                        <a:rPr kumimoji="1" lang="en-US" altLang="ja-JP" sz="900" b="0" dirty="0">
                          <a:solidFill>
                            <a:schemeClr val="tx1"/>
                          </a:solidFill>
                          <a:latin typeface="Meiryo UI" panose="020B0604030504040204" pitchFamily="50" charset="-128"/>
                          <a:ea typeface="Meiryo UI" panose="020B0604030504040204" pitchFamily="50" charset="-128"/>
                        </a:rPr>
                        <a:t>Ⅲ</a:t>
                      </a:r>
                      <a:r>
                        <a:rPr kumimoji="1" lang="ja-JP" altLang="en-US" sz="900" b="0" dirty="0">
                          <a:solidFill>
                            <a:schemeClr val="tx1"/>
                          </a:solidFill>
                          <a:latin typeface="Meiryo UI" panose="020B0604030504040204" pitchFamily="50" charset="-128"/>
                          <a:ea typeface="Meiryo UI" panose="020B0604030504040204" pitchFamily="50" charset="-128"/>
                        </a:rPr>
                        <a:t>以上の患者（重度の意識障害のある者を除く）</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rowSpan="3">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主な算定要件</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身体的拘束を必要としないよう環境を整える、身体拘束をするかどうかは複数の職員で検討する、やむを得ず実施する場合は早期解除に努める等</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465712285"/>
                  </a:ext>
                </a:extLst>
              </a:tr>
              <a:tr h="260179">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ケア実施等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認知症ケアチームと連携し、病棟職員全体で実施</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専任の職員の活動</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・カンファレンス</a:t>
                      </a:r>
                      <a:r>
                        <a:rPr kumimoji="1" lang="ja-JP" altLang="en-US" sz="800" b="0" dirty="0">
                          <a:solidFill>
                            <a:schemeClr val="tx1"/>
                          </a:solidFill>
                          <a:latin typeface="Meiryo UI" panose="020B0604030504040204" pitchFamily="50" charset="-128"/>
                          <a:ea typeface="Meiryo UI" panose="020B0604030504040204" pitchFamily="50" charset="-128"/>
                        </a:rPr>
                        <a:t>（週１回程度）</a:t>
                      </a:r>
                      <a:r>
                        <a:rPr kumimoji="1" lang="ja-JP" altLang="en-US" sz="900" b="0" dirty="0">
                          <a:solidFill>
                            <a:schemeClr val="tx1"/>
                          </a:solidFill>
                          <a:latin typeface="Meiryo UI" panose="020B0604030504040204" pitchFamily="50" charset="-128"/>
                          <a:ea typeface="Meiryo UI" panose="020B0604030504040204" pitchFamily="50" charset="-128"/>
                        </a:rPr>
                        <a:t>　　 ・病棟巡回</a:t>
                      </a:r>
                      <a:r>
                        <a:rPr kumimoji="1" lang="ja-JP" altLang="en-US" sz="800" b="0" dirty="0">
                          <a:solidFill>
                            <a:schemeClr val="tx1"/>
                          </a:solidFill>
                          <a:latin typeface="Meiryo UI" panose="020B0604030504040204" pitchFamily="50" charset="-128"/>
                          <a:ea typeface="Meiryo UI" panose="020B0604030504040204" pitchFamily="50" charset="-128"/>
                        </a:rPr>
                        <a:t>（週１回以上）</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・認知症ケアの実施状況把握　　</a:t>
                      </a:r>
                      <a:r>
                        <a:rPr kumimoji="1" lang="ja-JP" altLang="en-US" sz="900" b="0" baseline="0" dirty="0">
                          <a:solidFill>
                            <a:schemeClr val="tx1"/>
                          </a:solidFill>
                          <a:latin typeface="Meiryo UI" panose="020B0604030504040204" pitchFamily="50" charset="-128"/>
                          <a:ea typeface="Meiryo UI" panose="020B0604030504040204" pitchFamily="50" charset="-128"/>
                        </a:rPr>
                        <a:t> </a:t>
                      </a:r>
                      <a:r>
                        <a:rPr kumimoji="1" lang="ja-JP" altLang="en-US" sz="900" b="0" dirty="0">
                          <a:solidFill>
                            <a:schemeClr val="tx1"/>
                          </a:solidFill>
                          <a:latin typeface="Meiryo UI" panose="020B0604030504040204" pitchFamily="50" charset="-128"/>
                          <a:ea typeface="Meiryo UI" panose="020B0604030504040204" pitchFamily="50" charset="-128"/>
                        </a:rPr>
                        <a:t>・病棟職員へ助言</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専任の医師又は看護師が、</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定期的に認知症ケアの実施状況把握</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病棟職員へ助言</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3230876"/>
                  </a:ext>
                </a:extLst>
              </a:tr>
              <a:tr h="889185">
                <a:tc rowSpan="4">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主な施設基準</a:t>
                      </a: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専任の職員の配置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認知症ケアチームを設置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1" u="sng" dirty="0">
                          <a:solidFill>
                            <a:srgbClr val="0070C0"/>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・専任の常勤看護師</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baseline="3000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ja-JP" altLang="en-US" sz="800" b="1" u="sng" dirty="0">
                          <a:solidFill>
                            <a:srgbClr val="0070C0"/>
                          </a:solidFill>
                          <a:latin typeface="Meiryo UI" panose="020B0604030504040204" pitchFamily="50" charset="-128"/>
                          <a:ea typeface="Meiryo UI" panose="020B0604030504040204" pitchFamily="50" charset="-128"/>
                        </a:rPr>
                        <a:t>原則</a:t>
                      </a:r>
                      <a:r>
                        <a:rPr kumimoji="1" lang="ja-JP" altLang="en-US" sz="800" b="0" dirty="0">
                          <a:solidFill>
                            <a:schemeClr val="tx1"/>
                          </a:solidFill>
                          <a:latin typeface="Meiryo UI" panose="020B0604030504040204" pitchFamily="50" charset="-128"/>
                          <a:ea typeface="Meiryo UI" panose="020B0604030504040204" pitchFamily="50" charset="-128"/>
                        </a:rPr>
                        <a:t>週</a:t>
                      </a:r>
                      <a:r>
                        <a:rPr kumimoji="1" lang="en-US" altLang="ja-JP" sz="800" b="0" dirty="0">
                          <a:solidFill>
                            <a:schemeClr val="tx1"/>
                          </a:solidFill>
                          <a:latin typeface="Meiryo UI" panose="020B0604030504040204" pitchFamily="50" charset="-128"/>
                          <a:ea typeface="Meiryo UI" panose="020B0604030504040204" pitchFamily="50" charset="-128"/>
                        </a:rPr>
                        <a:t>16</a:t>
                      </a:r>
                      <a:r>
                        <a:rPr kumimoji="1" lang="ja-JP" altLang="en-US" sz="800" b="0" dirty="0">
                          <a:solidFill>
                            <a:schemeClr val="tx1"/>
                          </a:solidFill>
                          <a:latin typeface="Meiryo UI" panose="020B0604030504040204" pitchFamily="50" charset="-128"/>
                          <a:ea typeface="Meiryo UI" panose="020B0604030504040204" pitchFamily="50" charset="-128"/>
                        </a:rPr>
                        <a:t>時間以上、チームの業務に従事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・専任の常勤社会福祉士又は精神保健福祉士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いずれかを配置</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0" u="none" dirty="0">
                          <a:solidFill>
                            <a:schemeClr val="tx1"/>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専任の常勤看護師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a:solidFill>
                            <a:schemeClr val="tx1"/>
                          </a:solidFill>
                          <a:latin typeface="Meiryo UI" panose="020B0604030504040204" pitchFamily="50" charset="-128"/>
                          <a:ea typeface="Meiryo UI" panose="020B0604030504040204" pitchFamily="50" charset="-128"/>
                        </a:rPr>
                        <a:t>－</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684000">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認知症患者に関わる全ての病棟の看護師等が、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認知症ケアチームによる院内研修又は院外研修を受講</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（全ての病棟に、加算２・３と同様の９時間以上の研修又は院内研修を受けた看護師を１名以上配置が望ましい）</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全ての病棟に、９時間以上の研修を受けた看護師を３名以上配置（うち１名は院内研修で可）</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511158465"/>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マニュアルの作成・活用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705717"/>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院内研修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認知症ケアチームが定期的に研修を実施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研修を修了した看護師を中心に、年１回は研修や事例検討会等を実施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44959308"/>
                  </a:ext>
                </a:extLst>
              </a:tr>
            </a:tbl>
          </a:graphicData>
        </a:graphic>
      </p:graphicFrame>
      <p:sp>
        <p:nvSpPr>
          <p:cNvPr id="10" name="テキスト ボックス 9"/>
          <p:cNvSpPr txBox="1"/>
          <p:nvPr/>
        </p:nvSpPr>
        <p:spPr>
          <a:xfrm>
            <a:off x="280058" y="6132434"/>
            <a:ext cx="905662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イ：</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日以内の期間、ロ：</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日以上の期間（身体的拘束を実施した日は</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に相当する点数を算定）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認知症ケア加算１・２の専任の常勤看護師の研修は以下のとおり。</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① 日本看護協会認定看護師教育課程「認知症看護」の研修　　② 日本看護協会が認定している看護系大学院の「老人看護」及び「精神看護」の専門看護師教育課程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 日本精神科看護協会が認定している「精神科認定看護師」（認定証が発行されている者に限る）</a:t>
            </a:r>
          </a:p>
        </p:txBody>
      </p:sp>
      <p:pic>
        <p:nvPicPr>
          <p:cNvPr id="43"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98943" y="3191853"/>
            <a:ext cx="754564" cy="658357"/>
          </a:xfrm>
          <a:prstGeom prst="rect">
            <a:avLst/>
          </a:prstGeom>
          <a:noFill/>
          <a:extLst>
            <a:ext uri="{909E8E84-426E-40DD-AFC4-6F175D3DCCD1}">
              <a14:hiddenFill xmlns:a14="http://schemas.microsoft.com/office/drawing/2010/main">
                <a:solidFill>
                  <a:srgbClr val="FFFFFF"/>
                </a:solidFill>
              </a14:hiddenFill>
            </a:ext>
          </a:extLst>
        </p:spPr>
      </p:pic>
      <p:pic>
        <p:nvPicPr>
          <p:cNvPr id="44" name="図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5368" y="3641351"/>
            <a:ext cx="765604" cy="845227"/>
          </a:xfrm>
          <a:prstGeom prst="rect">
            <a:avLst/>
          </a:prstGeom>
        </p:spPr>
      </p:pic>
      <p:sp>
        <p:nvSpPr>
          <p:cNvPr id="12" name="Rectangle 36">
            <a:extLst>
              <a:ext uri="{FF2B5EF4-FFF2-40B4-BE49-F238E27FC236}">
                <a16:creationId xmlns:a16="http://schemas.microsoft.com/office/drawing/2014/main" id="{946B2BC0-FB3F-401B-A567-ADE401D4EB1C}"/>
              </a:ext>
            </a:extLst>
          </p:cNvPr>
          <p:cNvSpPr>
            <a:spLocks noChangeArrowheads="1"/>
          </p:cNvSpPr>
          <p:nvPr/>
        </p:nvSpPr>
        <p:spPr bwMode="auto">
          <a:xfrm>
            <a:off x="199832" y="513256"/>
            <a:ext cx="362069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（６）認知症ケア加算の見直し②</a:t>
            </a:r>
          </a:p>
        </p:txBody>
      </p:sp>
      <p:sp>
        <p:nvSpPr>
          <p:cNvPr id="13" name="スライド番号プレースホルダー 2">
            <a:extLst>
              <a:ext uri="{FF2B5EF4-FFF2-40B4-BE49-F238E27FC236}">
                <a16:creationId xmlns:a16="http://schemas.microsoft.com/office/drawing/2014/main" id="{DB007B49-AB34-44C0-AD44-CC00388BC1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Rectangle 2">
            <a:extLst>
              <a:ext uri="{FF2B5EF4-FFF2-40B4-BE49-F238E27FC236}">
                <a16:creationId xmlns:a16="http://schemas.microsoft.com/office/drawing/2014/main" id="{B7A4F778-03D8-4F05-8A59-10167450461D}"/>
              </a:ext>
            </a:extLst>
          </p:cNvPr>
          <p:cNvSpPr>
            <a:spLocks noChangeArrowheads="1"/>
          </p:cNvSpPr>
          <p:nvPr/>
        </p:nvSpPr>
        <p:spPr bwMode="auto">
          <a:xfrm>
            <a:off x="194414" y="6350"/>
            <a:ext cx="9517327" cy="47956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1" name="テキスト ボックス 10">
            <a:extLst>
              <a:ext uri="{FF2B5EF4-FFF2-40B4-BE49-F238E27FC236}">
                <a16:creationId xmlns:a16="http://schemas.microsoft.com/office/drawing/2014/main" id="{BFB5CB6E-5FCF-4A45-A814-2249910A018F}"/>
              </a:ext>
            </a:extLst>
          </p:cNvPr>
          <p:cNvSpPr txBox="1"/>
          <p:nvPr/>
        </p:nvSpPr>
        <p:spPr>
          <a:xfrm>
            <a:off x="3944888" y="578144"/>
            <a:ext cx="340781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100-102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769-771</a:t>
            </a:r>
          </a:p>
        </p:txBody>
      </p:sp>
      <p:sp>
        <p:nvSpPr>
          <p:cNvPr id="39" name="正方形/長方形 38"/>
          <p:cNvSpPr/>
          <p:nvPr/>
        </p:nvSpPr>
        <p:spPr>
          <a:xfrm>
            <a:off x="2622021" y="839754"/>
            <a:ext cx="4372698" cy="355349"/>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認知症ケア加算の主な要件等</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967323622"/>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420058" y="4875866"/>
            <a:ext cx="1884230" cy="173736"/>
          </a:xfrm>
          <a:prstGeom prst="rect">
            <a:avLst/>
          </a:prstGeom>
          <a:solidFill>
            <a:srgbClr val="FFFFCC"/>
          </a:solidFill>
          <a:ln w="19050">
            <a:solidFill>
              <a:srgbClr val="FFC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F0502020204030204"/>
              <a:ea typeface="游ゴシック" panose="020B0400000000000000" pitchFamily="50" charset="-128"/>
              <a:cs typeface="+mn-cs"/>
            </a:endParaRPr>
          </a:p>
        </p:txBody>
      </p:sp>
      <p:sp>
        <p:nvSpPr>
          <p:cNvPr id="20" name="正方形/長方形 19"/>
          <p:cNvSpPr/>
          <p:nvPr/>
        </p:nvSpPr>
        <p:spPr>
          <a:xfrm>
            <a:off x="188119" y="981040"/>
            <a:ext cx="9529762" cy="280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特定集中治療室管理料１・２の専門の研修を受けた看護師の配置について、より柔軟な働き方に対応する観点から要件の緩和を行う。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専門性の高い看護師の配置に係る経過措置は、予定通り令和２年３月</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日で終了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420058" y="1762593"/>
            <a:ext cx="437139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420058" y="2125903"/>
            <a:ext cx="4371398" cy="158668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872994" y="2560872"/>
            <a:ext cx="265934" cy="65883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5220466" y="2125903"/>
            <a:ext cx="4371398" cy="15866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特定集中治療室管理料１及び２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集中治療を必要とする患者の看護に従事した経験を５年以上有し、集中治療を必要とする患者の看護に係る適切な研修を修了した専任の常勤看護師を当該治療室内に週</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時間以上配置すること。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専任の常勤看護師を２名組み合わせることにより、当該治療室内に週</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時間以上配置しても差し支えない</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が、当該２名の勤務が重複する時間帯については１名についてのみ計上すること。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正方形/長方形 28"/>
          <p:cNvSpPr/>
          <p:nvPr/>
        </p:nvSpPr>
        <p:spPr>
          <a:xfrm>
            <a:off x="188119" y="4041030"/>
            <a:ext cx="9529762" cy="277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特定集中治療室管理料１・２において提出が要件となっている生理学的スコア（ＳＯＦＡスコア）について、特定集中治療室管理料３・４についても要件とする。　</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月１日以降に当該治療室に入室した患者が提出対象</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生理学的スコア（ＳＯＦＡスコア）</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呼吸機能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凝固機能、肝機能、循環機能、中枢神経機能、腎機能の６項目を、それぞれ５段階の点数でスコア化し、全身の臓器障害の程度を判定するもの</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326362" y="5303157"/>
          <a:ext cx="9265502" cy="1419797"/>
        </p:xfrm>
        <a:graphic>
          <a:graphicData uri="http://schemas.openxmlformats.org/drawingml/2006/table">
            <a:tbl>
              <a:tblPr/>
              <a:tblGrid>
                <a:gridCol w="745553">
                  <a:extLst>
                    <a:ext uri="{9D8B030D-6E8A-4147-A177-3AD203B41FA5}">
                      <a16:colId xmlns:a16="http://schemas.microsoft.com/office/drawing/2014/main" val="20000"/>
                    </a:ext>
                  </a:extLst>
                </a:gridCol>
                <a:gridCol w="1152069">
                  <a:extLst>
                    <a:ext uri="{9D8B030D-6E8A-4147-A177-3AD203B41FA5}">
                      <a16:colId xmlns:a16="http://schemas.microsoft.com/office/drawing/2014/main" val="20001"/>
                    </a:ext>
                  </a:extLst>
                </a:gridCol>
                <a:gridCol w="576000">
                  <a:extLst>
                    <a:ext uri="{9D8B030D-6E8A-4147-A177-3AD203B41FA5}">
                      <a16:colId xmlns:a16="http://schemas.microsoft.com/office/drawing/2014/main" val="20002"/>
                    </a:ext>
                  </a:extLst>
                </a:gridCol>
                <a:gridCol w="1199695">
                  <a:extLst>
                    <a:ext uri="{9D8B030D-6E8A-4147-A177-3AD203B41FA5}">
                      <a16:colId xmlns:a16="http://schemas.microsoft.com/office/drawing/2014/main" val="20003"/>
                    </a:ext>
                  </a:extLst>
                </a:gridCol>
                <a:gridCol w="1199695">
                  <a:extLst>
                    <a:ext uri="{9D8B030D-6E8A-4147-A177-3AD203B41FA5}">
                      <a16:colId xmlns:a16="http://schemas.microsoft.com/office/drawing/2014/main" val="20004"/>
                    </a:ext>
                  </a:extLst>
                </a:gridCol>
                <a:gridCol w="2196245">
                  <a:extLst>
                    <a:ext uri="{9D8B030D-6E8A-4147-A177-3AD203B41FA5}">
                      <a16:colId xmlns:a16="http://schemas.microsoft.com/office/drawing/2014/main" val="20005"/>
                    </a:ext>
                  </a:extLst>
                </a:gridCol>
                <a:gridCol w="2196245">
                  <a:extLst>
                    <a:ext uri="{9D8B030D-6E8A-4147-A177-3AD203B41FA5}">
                      <a16:colId xmlns:a16="http://schemas.microsoft.com/office/drawing/2014/main" val="20006"/>
                    </a:ext>
                  </a:extLst>
                </a:gridCol>
              </a:tblGrid>
              <a:tr h="177359">
                <a:tc gridSpan="2">
                  <a:txBody>
                    <a:bodyPr/>
                    <a:lstStyle/>
                    <a:p>
                      <a:pPr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hMerge="1">
                  <a:txBody>
                    <a:bodyPr/>
                    <a:lstStyle/>
                    <a:p>
                      <a:pPr algn="l" fontAlgn="ctr"/>
                      <a:endPar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val="10000"/>
                  </a:ext>
                </a:extLst>
              </a:tr>
              <a:tr h="144000">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a:solidFill>
                            <a:srgbClr val="000000"/>
                          </a:solidFill>
                          <a:effectLst/>
                          <a:latin typeface="ＭＳ ゴシック" panose="020B0609070205080204" pitchFamily="49" charset="-128"/>
                          <a:ea typeface="ＭＳ ゴシック" panose="020B0609070205080204" pitchFamily="49" charset="-128"/>
                        </a:rPr>
                        <a:t>PaO2/FiO2(mmHg)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400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300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200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　</a:t>
                      </a: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呼吸器補助下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凝固機能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血小板数（</a:t>
                      </a:r>
                      <a:r>
                        <a:rPr lang="en-US" altLang="zh-CN" sz="800" b="0" i="0" u="none" strike="noStrike" dirty="0">
                          <a:solidFill>
                            <a:srgbClr val="000000"/>
                          </a:solidFill>
                          <a:effectLst/>
                          <a:latin typeface="ＭＳ ゴシック" panose="020B0609070205080204" pitchFamily="49" charset="-128"/>
                          <a:ea typeface="ＭＳ ゴシック" panose="020B0609070205080204" pitchFamily="49" charset="-128"/>
                        </a:rPr>
                        <a:t>×103/mm2</a:t>
                      </a:r>
                      <a:r>
                        <a:rPr lang="zh-CN"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44000">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肝機能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ビリルビン値（</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mg/dL</a:t>
                      </a: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2.0-5.9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6.0-11.9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12.0</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558">
                <a:tc>
                  <a:txBody>
                    <a:bodyPr/>
                    <a:lstStyle/>
                    <a:p>
                      <a:pPr marL="36000" algn="l"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循環機能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血圧低下</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なし</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zh-TW"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平均動脈圧＜</a:t>
                      </a:r>
                      <a:r>
                        <a:rPr lang="en-US" altLang="zh-TW" sz="800" b="0" i="0" u="none" strike="noStrike" dirty="0">
                          <a:solidFill>
                            <a:srgbClr val="000000"/>
                          </a:solidFill>
                          <a:effectLst/>
                          <a:latin typeface="ＭＳ ゴシック" panose="020B0609070205080204" pitchFamily="49" charset="-128"/>
                          <a:ea typeface="ＭＳ ゴシック" panose="020B0609070205080204" pitchFamily="49" charset="-128"/>
                        </a:rPr>
                        <a:t>70mmHg</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あるいはドブタミン投与</a:t>
                      </a:r>
                      <a:b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（投与量は問わない）</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5γ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ドパミン＞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15γ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あるいはノルエピネフリン＞</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0.1γ</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38734">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中枢神経機能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en-US" sz="800" b="0" i="0" u="none" strike="noStrike" dirty="0">
                          <a:solidFill>
                            <a:srgbClr val="000000"/>
                          </a:solidFill>
                          <a:effectLst/>
                          <a:latin typeface="ＭＳ ゴシック" panose="020B0609070205080204" pitchFamily="49" charset="-128"/>
                          <a:ea typeface="ＭＳ ゴシック" panose="020B0609070205080204" pitchFamily="49" charset="-128"/>
                        </a:rPr>
                        <a:t>Glasgow Coma Scale</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15</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a:solidFill>
                            <a:srgbClr val="000000"/>
                          </a:solidFill>
                          <a:effectLst/>
                          <a:latin typeface="ＭＳ ゴシック" panose="020B0609070205080204" pitchFamily="49" charset="-128"/>
                          <a:ea typeface="ＭＳ ゴシック" panose="020B0609070205080204" pitchFamily="49" charset="-128"/>
                        </a:rPr>
                        <a:t>13-14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10-12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6</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70146">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腎機能</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36000" algn="l"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クレアチニン値（</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mg/</a:t>
                      </a:r>
                      <a:r>
                        <a:rPr lang="en-US" altLang="ja-JP" sz="800" b="0" i="0" u="none" strike="noStrike" dirty="0" err="1">
                          <a:solidFill>
                            <a:srgbClr val="000000"/>
                          </a:solidFill>
                          <a:effectLst/>
                          <a:latin typeface="ＭＳ ゴシック" panose="020B0609070205080204" pitchFamily="49" charset="-128"/>
                          <a:ea typeface="ＭＳ ゴシック" panose="020B0609070205080204" pitchFamily="49" charset="-128"/>
                        </a:rPr>
                        <a:t>dL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1.2-1.9</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2.0-3.4</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3.5-4.9</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5.0</a:t>
                      </a:r>
                      <a:b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b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あるいは尿量</a:t>
                      </a:r>
                      <a:r>
                        <a:rPr lang="en-US" altLang="ja-JP" sz="800" b="0" i="0" u="none" strike="noStrike" dirty="0">
                          <a:solidFill>
                            <a:srgbClr val="000000"/>
                          </a:solidFill>
                          <a:effectLst/>
                          <a:latin typeface="ＭＳ ゴシック" panose="020B0609070205080204" pitchFamily="49" charset="-128"/>
                          <a:ea typeface="ＭＳ ゴシック" panose="020B0609070205080204" pitchFamily="49" charset="-128"/>
                        </a:rPr>
                        <a:t>200ml/</a:t>
                      </a:r>
                      <a:r>
                        <a:rPr lang="ja-JP" altLang="en-US" sz="800" b="0" i="0" u="none" strike="noStrike" dirty="0">
                          <a:solidFill>
                            <a:srgbClr val="000000"/>
                          </a:solidFill>
                          <a:effectLst/>
                          <a:latin typeface="ＭＳ ゴシック" panose="020B0609070205080204" pitchFamily="49" charset="-128"/>
                          <a:ea typeface="ＭＳ ゴシック" panose="020B0609070205080204" pitchFamily="49" charset="-128"/>
                        </a:rPr>
                        <a:t>日未満</a:t>
                      </a:r>
                    </a:p>
                  </a:txBody>
                  <a:tcPr marL="6795" marR="6795" marT="679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8" name="正方形/長方形 17"/>
          <p:cNvSpPr/>
          <p:nvPr/>
        </p:nvSpPr>
        <p:spPr>
          <a:xfrm>
            <a:off x="299247" y="794649"/>
            <a:ext cx="5601072"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専門の研修を受けた看護師の配置要件の見直し</a:t>
            </a:r>
          </a:p>
        </p:txBody>
      </p:sp>
      <p:sp>
        <p:nvSpPr>
          <p:cNvPr id="33" name="正方形/長方形 32"/>
          <p:cNvSpPr/>
          <p:nvPr/>
        </p:nvSpPr>
        <p:spPr>
          <a:xfrm>
            <a:off x="293050" y="3857768"/>
            <a:ext cx="4812566" cy="358383"/>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生理学的スコアの測定に係る要件の見直し</a:t>
            </a:r>
          </a:p>
        </p:txBody>
      </p:sp>
      <p:sp>
        <p:nvSpPr>
          <p:cNvPr id="34" name="正方形/長方形 33"/>
          <p:cNvSpPr/>
          <p:nvPr/>
        </p:nvSpPr>
        <p:spPr>
          <a:xfrm>
            <a:off x="5221464" y="1761209"/>
            <a:ext cx="4370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Rectangle 36">
            <a:extLst>
              <a:ext uri="{FF2B5EF4-FFF2-40B4-BE49-F238E27FC236}">
                <a16:creationId xmlns:a16="http://schemas.microsoft.com/office/drawing/2014/main" id="{CA86C451-2093-45D4-BA62-6F89CD37B1EF}"/>
              </a:ext>
            </a:extLst>
          </p:cNvPr>
          <p:cNvSpPr>
            <a:spLocks noChangeArrowheads="1"/>
          </p:cNvSpPr>
          <p:nvPr/>
        </p:nvSpPr>
        <p:spPr bwMode="auto">
          <a:xfrm>
            <a:off x="101147" y="436267"/>
            <a:ext cx="4923861" cy="35838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（７）特定集中治療室管理料の見直し（再掲）</a:t>
            </a:r>
          </a:p>
        </p:txBody>
      </p:sp>
      <p:pic>
        <p:nvPicPr>
          <p:cNvPr id="23" name="図 22">
            <a:extLst>
              <a:ext uri="{FF2B5EF4-FFF2-40B4-BE49-F238E27FC236}">
                <a16:creationId xmlns:a16="http://schemas.microsoft.com/office/drawing/2014/main" id="{04127EA7-1924-4B8C-916B-11307CEC4B7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93160" y="529253"/>
            <a:ext cx="695859" cy="672600"/>
          </a:xfrm>
          <a:prstGeom prst="rect">
            <a:avLst/>
          </a:prstGeom>
        </p:spPr>
      </p:pic>
      <p:sp>
        <p:nvSpPr>
          <p:cNvPr id="24" name="スライド番号プレースホルダー 2">
            <a:extLst>
              <a:ext uri="{FF2B5EF4-FFF2-40B4-BE49-F238E27FC236}">
                <a16:creationId xmlns:a16="http://schemas.microsoft.com/office/drawing/2014/main" id="{CD97D202-39B6-4533-81BB-E8CCFBC44E97}"/>
              </a:ext>
            </a:extLst>
          </p:cNvPr>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31BB825E-1A3A-46E7-8FE0-4E025FB2E90E}"/>
              </a:ext>
            </a:extLst>
          </p:cNvPr>
          <p:cNvSpPr>
            <a:spLocks noChangeArrowheads="1"/>
          </p:cNvSpPr>
          <p:nvPr/>
        </p:nvSpPr>
        <p:spPr bwMode="auto">
          <a:xfrm>
            <a:off x="194414" y="6350"/>
            <a:ext cx="9517327" cy="40535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6" name="テキスト ボックス 25">
            <a:extLst>
              <a:ext uri="{FF2B5EF4-FFF2-40B4-BE49-F238E27FC236}">
                <a16:creationId xmlns:a16="http://schemas.microsoft.com/office/drawing/2014/main" id="{891AA8ED-FE79-4622-9031-E037C3FAAE4B}"/>
              </a:ext>
            </a:extLst>
          </p:cNvPr>
          <p:cNvSpPr txBox="1"/>
          <p:nvPr/>
        </p:nvSpPr>
        <p:spPr>
          <a:xfrm>
            <a:off x="7647648" y="2125903"/>
            <a:ext cx="1944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778-779</a:t>
            </a:r>
          </a:p>
        </p:txBody>
      </p:sp>
    </p:spTree>
    <p:extLst>
      <p:ext uri="{BB962C8B-B14F-4D97-AF65-F5344CB8AC3E}">
        <p14:creationId xmlns:p14="http://schemas.microsoft.com/office/powerpoint/2010/main" val="324296454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グループ化 7"/>
          <p:cNvGrpSpPr/>
          <p:nvPr/>
        </p:nvGrpSpPr>
        <p:grpSpPr>
          <a:xfrm>
            <a:off x="8103530" y="1700808"/>
            <a:ext cx="1468660" cy="862777"/>
            <a:chOff x="9427417" y="4568603"/>
            <a:chExt cx="2284413" cy="1470294"/>
          </a:xfrm>
        </p:grpSpPr>
        <p:pic>
          <p:nvPicPr>
            <p:cNvPr id="9" name="Picture 2" descr="経鼻栄養のイラスト">
              <a:hlinkClick r:id="rId2"/>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10" name="二等辺三角形 9"/>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二等辺三角形 10"/>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二等辺三角形 11"/>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13" name="Rectangle 2">
            <a:extLst>
              <a:ext uri="{FF2B5EF4-FFF2-40B4-BE49-F238E27FC236}">
                <a16:creationId xmlns:a16="http://schemas.microsoft.com/office/drawing/2014/main" id="{5455D903-0A73-48EC-AD7F-90830AEA1EA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4" name="スライド番号プレースホルダー 2">
            <a:extLst>
              <a:ext uri="{FF2B5EF4-FFF2-40B4-BE49-F238E27FC236}">
                <a16:creationId xmlns:a16="http://schemas.microsoft.com/office/drawing/2014/main" id="{4267E66E-C893-410A-ADB7-85D3065BBF8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020EBFC3-C150-4A94-AA36-1A16FE458D43}"/>
              </a:ext>
            </a:extLst>
          </p:cNvPr>
          <p:cNvSpPr>
            <a:spLocks noChangeArrowheads="1"/>
          </p:cNvSpPr>
          <p:nvPr/>
        </p:nvSpPr>
        <p:spPr bwMode="auto">
          <a:xfrm>
            <a:off x="167749" y="542251"/>
            <a:ext cx="489654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（８）特定集中治療室での栄養管理の評価</a:t>
            </a:r>
          </a:p>
        </p:txBody>
      </p:sp>
      <p:sp>
        <p:nvSpPr>
          <p:cNvPr id="15" name="正方形/長方形 14">
            <a:extLst>
              <a:ext uri="{FF2B5EF4-FFF2-40B4-BE49-F238E27FC236}">
                <a16:creationId xmlns:a16="http://schemas.microsoft.com/office/drawing/2014/main" id="{DF0C4FCA-00A7-4158-BAD3-92177400B1C7}"/>
              </a:ext>
            </a:extLst>
          </p:cNvPr>
          <p:cNvSpPr/>
          <p:nvPr/>
        </p:nvSpPr>
        <p:spPr>
          <a:xfrm>
            <a:off x="75574" y="1196753"/>
            <a:ext cx="9760086" cy="554461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spcBef>
                <a:spcPts val="1200"/>
              </a:spcBef>
              <a:buFont typeface="Wingdings" panose="05000000000000000000" pitchFamily="2" charset="2"/>
              <a:buChar char="Ø"/>
            </a:pP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p>
            <a:pPr marL="285750" indent="-285750">
              <a:buFont typeface="Wingdings" panose="05000000000000000000" pitchFamily="2" charset="2"/>
              <a:buChar char="Ø"/>
            </a:pPr>
            <a:r>
              <a:rPr lang="ja-JP" altLang="ja-JP" dirty="0">
                <a:solidFill>
                  <a:schemeClr val="tx1"/>
                </a:solidFill>
                <a:latin typeface="ＭＳ Ｐゴシック" panose="020B0600070205080204" pitchFamily="50" charset="-128"/>
                <a:ea typeface="ＭＳ Ｐゴシック" panose="020B0600070205080204" pitchFamily="50" charset="-128"/>
              </a:rPr>
              <a:t>患者の早期離床、在宅復帰を推進する観点から、特定集中治療室において、早期に経腸栄養等の栄養管理を実施した場合について</a:t>
            </a:r>
            <a:r>
              <a:rPr lang="ja-JP" altLang="en-US" dirty="0">
                <a:solidFill>
                  <a:schemeClr val="tx1"/>
                </a:solidFill>
                <a:latin typeface="ＭＳ Ｐゴシック" panose="020B0600070205080204" pitchFamily="50" charset="-128"/>
                <a:ea typeface="ＭＳ Ｐゴシック" panose="020B0600070205080204" pitchFamily="50" charset="-128"/>
              </a:rPr>
              <a:t>、早期栄養介入管理加算</a:t>
            </a:r>
            <a:r>
              <a:rPr kumimoji="1" lang="ja-JP" altLang="en-US" dirty="0">
                <a:solidFill>
                  <a:schemeClr val="tx1"/>
                </a:solidFill>
                <a:latin typeface="ＭＳ Ｐゴシック" panose="020B0600070205080204" pitchFamily="50" charset="-128"/>
                <a:ea typeface="ＭＳ Ｐゴシック" panose="020B0600070205080204" pitchFamily="50" charset="-128"/>
              </a:rPr>
              <a:t>を新設する。</a:t>
            </a:r>
            <a:endParaRPr kumimoji="1" lang="en-US" altLang="ja-JP"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spcAft>
                <a:spcPts val="600"/>
              </a:spcAft>
            </a:pPr>
            <a:r>
              <a:rPr kumimoji="1" lang="ja-JP" altLang="en-US" b="1" u="sng" dirty="0">
                <a:solidFill>
                  <a:srgbClr val="0070C0"/>
                </a:solidFill>
                <a:latin typeface="ＭＳ Ｐゴシック" panose="020B0600070205080204" pitchFamily="50" charset="-128"/>
                <a:ea typeface="ＭＳ Ｐゴシック" panose="020B0600070205080204" pitchFamily="50" charset="-128"/>
              </a:rPr>
              <a:t>（新）</a:t>
            </a:r>
            <a:r>
              <a:rPr lang="en-US" altLang="ja-JP" b="1" u="sng" dirty="0">
                <a:solidFill>
                  <a:srgbClr val="0070C0"/>
                </a:solidFill>
                <a:latin typeface="ＭＳ Ｐゴシック" panose="020B0600070205080204" pitchFamily="50" charset="-128"/>
                <a:ea typeface="ＭＳ Ｐゴシック" panose="020B0600070205080204" pitchFamily="50" charset="-128"/>
              </a:rPr>
              <a:t>	</a:t>
            </a:r>
            <a:r>
              <a:rPr lang="ja-JP" altLang="en-US" b="1" u="sng" dirty="0">
                <a:solidFill>
                  <a:srgbClr val="0070C0"/>
                </a:solidFill>
                <a:latin typeface="ＭＳ Ｐゴシック" panose="020B0600070205080204" pitchFamily="50" charset="-128"/>
                <a:ea typeface="ＭＳ Ｐゴシック" panose="020B0600070205080204" pitchFamily="50" charset="-128"/>
              </a:rPr>
              <a:t>早期栄養介入管理加算：４００点（１日につき）</a:t>
            </a:r>
            <a:endParaRPr kumimoji="1" lang="en-US" altLang="ja-JP" sz="1400" dirty="0">
              <a:solidFill>
                <a:schemeClr val="tx1"/>
              </a:solidFill>
              <a:latin typeface="ＭＳ Ｐゴシック" panose="020B0600070205080204" pitchFamily="50" charset="-128"/>
              <a:ea typeface="ＭＳ Ｐゴシック" panose="020B0600070205080204" pitchFamily="50" charset="-128"/>
            </a:endParaRPr>
          </a:p>
          <a:p>
            <a:r>
              <a:rPr kumimoji="1" lang="ja-JP" altLang="en-US" sz="1300" dirty="0">
                <a:solidFill>
                  <a:schemeClr val="tx1"/>
                </a:solidFill>
                <a:latin typeface="ＭＳ Ｐゴシック" panose="020B0600070205080204" pitchFamily="50" charset="-128"/>
                <a:ea typeface="ＭＳ Ｐゴシック" panose="020B0600070205080204" pitchFamily="50" charset="-128"/>
              </a:rPr>
              <a:t>［算定要件］</a:t>
            </a:r>
            <a:endParaRPr kumimoji="1"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特定集中治療室に入室後早期から経腸栄養等の必要な栄養管理が行われた場合は、</a:t>
            </a:r>
            <a:r>
              <a:rPr lang="en-US" altLang="ja-JP" sz="1300" dirty="0">
                <a:solidFill>
                  <a:schemeClr val="tx1"/>
                </a:solidFill>
                <a:latin typeface="ＭＳ Ｐゴシック" panose="020B0600070205080204" pitchFamily="50" charset="-128"/>
                <a:ea typeface="ＭＳ Ｐゴシック" panose="020B0600070205080204" pitchFamily="50" charset="-128"/>
              </a:rPr>
              <a:t>7</a:t>
            </a:r>
            <a:r>
              <a:rPr lang="ja-JP" altLang="en-US" sz="1300" dirty="0">
                <a:solidFill>
                  <a:schemeClr val="tx1"/>
                </a:solidFill>
                <a:latin typeface="ＭＳ Ｐゴシック" panose="020B0600070205080204" pitchFamily="50" charset="-128"/>
                <a:ea typeface="ＭＳ Ｐゴシック" panose="020B0600070205080204" pitchFamily="50" charset="-128"/>
              </a:rPr>
              <a:t>日を限度として、所定点数に加算する。</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pPr>
              <a:spcBef>
                <a:spcPts val="600"/>
              </a:spcBef>
            </a:pPr>
            <a:r>
              <a:rPr kumimoji="1" lang="ja-JP" altLang="en-US" sz="1300" dirty="0">
                <a:solidFill>
                  <a:schemeClr val="tx1"/>
                </a:solidFill>
                <a:latin typeface="ＭＳ Ｐゴシック" panose="020B0600070205080204" pitchFamily="50" charset="-128"/>
                <a:ea typeface="ＭＳ Ｐゴシック" panose="020B0600070205080204" pitchFamily="50" charset="-128"/>
              </a:rPr>
              <a:t>［留意事項］</a:t>
            </a:r>
            <a:endParaRPr kumimoji="1" lang="en-US" altLang="ja-JP" sz="1300" dirty="0">
              <a:solidFill>
                <a:schemeClr val="tx1"/>
              </a:solidFill>
              <a:latin typeface="ＭＳ Ｐゴシック" panose="020B0600070205080204" pitchFamily="50" charset="-128"/>
              <a:ea typeface="ＭＳ Ｐゴシック" panose="020B0600070205080204" pitchFamily="50" charset="-128"/>
            </a:endParaRPr>
          </a:p>
          <a:p>
            <a:pPr latinLnBrk="1"/>
            <a:r>
              <a:rPr lang="ja-JP" altLang="en-US" sz="1300" dirty="0">
                <a:solidFill>
                  <a:schemeClr val="tx1"/>
                </a:solidFill>
              </a:rPr>
              <a:t>　</a:t>
            </a:r>
            <a:r>
              <a:rPr lang="ja-JP" altLang="ja-JP" sz="1300" dirty="0">
                <a:solidFill>
                  <a:schemeClr val="tx1"/>
                </a:solidFill>
              </a:rPr>
              <a:t>日本集中治療医学会の「日本版重症患者の栄養療法ガイドライン」に沿った栄養管理を実施すること。また、入室患者全員に栄養スクリーニングを実施し、抽出された患者に対し、次の項目を実施すること。なお、</a:t>
            </a:r>
            <a:r>
              <a:rPr lang="ja-JP" altLang="ja-JP" sz="1300" b="1" u="sng" dirty="0">
                <a:solidFill>
                  <a:srgbClr val="0070C0"/>
                </a:solidFill>
              </a:rPr>
              <a:t>アからウは入室後</a:t>
            </a:r>
            <a:r>
              <a:rPr lang="en-US" altLang="ja-JP" sz="1300" b="1" u="sng" dirty="0">
                <a:solidFill>
                  <a:srgbClr val="0070C0"/>
                </a:solidFill>
              </a:rPr>
              <a:t>48</a:t>
            </a:r>
            <a:r>
              <a:rPr lang="ja-JP" altLang="ja-JP" sz="1300" b="1" u="sng" dirty="0">
                <a:solidFill>
                  <a:srgbClr val="0070C0"/>
                </a:solidFill>
              </a:rPr>
              <a:t>時間以内に実施</a:t>
            </a:r>
            <a:r>
              <a:rPr lang="ja-JP" altLang="ja-JP" sz="1300" dirty="0">
                <a:solidFill>
                  <a:schemeClr val="tx1"/>
                </a:solidFill>
              </a:rPr>
              <a:t>すること。</a:t>
            </a:r>
          </a:p>
          <a:p>
            <a:pPr latinLnBrk="1"/>
            <a:r>
              <a:rPr lang="ja-JP" altLang="en-US" sz="1300" dirty="0">
                <a:solidFill>
                  <a:schemeClr val="tx1"/>
                </a:solidFill>
              </a:rPr>
              <a:t>　</a:t>
            </a:r>
            <a:r>
              <a:rPr lang="ja-JP" altLang="ja-JP" sz="1300" b="1" u="sng" dirty="0">
                <a:solidFill>
                  <a:srgbClr val="0070C0"/>
                </a:solidFill>
              </a:rPr>
              <a:t>ア　栄養アセスメント</a:t>
            </a:r>
          </a:p>
          <a:p>
            <a:pPr latinLnBrk="1"/>
            <a:r>
              <a:rPr lang="ja-JP" altLang="en-US" sz="1300" b="1" dirty="0">
                <a:solidFill>
                  <a:srgbClr val="0070C0"/>
                </a:solidFill>
              </a:rPr>
              <a:t>　</a:t>
            </a:r>
            <a:r>
              <a:rPr lang="ja-JP" altLang="ja-JP" sz="1300" b="1" u="sng" dirty="0">
                <a:solidFill>
                  <a:srgbClr val="0070C0"/>
                </a:solidFill>
              </a:rPr>
              <a:t>イ　栄養管理に係る早期介入の計画を作成</a:t>
            </a:r>
          </a:p>
          <a:p>
            <a:pPr latinLnBrk="1"/>
            <a:r>
              <a:rPr lang="ja-JP" altLang="en-US" sz="1300" b="1" dirty="0">
                <a:solidFill>
                  <a:srgbClr val="0070C0"/>
                </a:solidFill>
              </a:rPr>
              <a:t>　</a:t>
            </a:r>
            <a:r>
              <a:rPr lang="ja-JP" altLang="ja-JP" sz="1300" b="1" u="sng" dirty="0">
                <a:solidFill>
                  <a:srgbClr val="0070C0"/>
                </a:solidFill>
              </a:rPr>
              <a:t>ウ　腸管機能評価を実施し、入室後</a:t>
            </a:r>
            <a:r>
              <a:rPr lang="en-US" altLang="ja-JP" sz="1300" b="1" u="sng" dirty="0">
                <a:solidFill>
                  <a:srgbClr val="0070C0"/>
                </a:solidFill>
              </a:rPr>
              <a:t>48</a:t>
            </a:r>
            <a:r>
              <a:rPr lang="ja-JP" altLang="ja-JP" sz="1300" b="1" u="sng" dirty="0">
                <a:solidFill>
                  <a:srgbClr val="0070C0"/>
                </a:solidFill>
              </a:rPr>
              <a:t>時間以内に経腸栄養を開始</a:t>
            </a:r>
          </a:p>
          <a:p>
            <a:pPr latinLnBrk="1"/>
            <a:r>
              <a:rPr lang="ja-JP" altLang="en-US" sz="1300" dirty="0">
                <a:solidFill>
                  <a:schemeClr val="tx1"/>
                </a:solidFill>
              </a:rPr>
              <a:t>　</a:t>
            </a:r>
            <a:r>
              <a:rPr lang="ja-JP" altLang="ja-JP" sz="1300" dirty="0">
                <a:solidFill>
                  <a:schemeClr val="tx1"/>
                </a:solidFill>
              </a:rPr>
              <a:t>エ　経腸栄養開始後は、１日に３回以上のモニタリングを行い、その結果を踏まえ、</a:t>
            </a:r>
            <a:r>
              <a:rPr lang="ja-JP" altLang="en-US" sz="1300" dirty="0">
                <a:solidFill>
                  <a:schemeClr val="tx1"/>
                </a:solidFill>
              </a:rPr>
              <a:t>必要に応じて</a:t>
            </a:r>
            <a:r>
              <a:rPr lang="ja-JP" altLang="ja-JP" sz="1300" dirty="0">
                <a:solidFill>
                  <a:schemeClr val="tx1"/>
                </a:solidFill>
              </a:rPr>
              <a:t>計画</a:t>
            </a:r>
            <a:r>
              <a:rPr lang="ja-JP" altLang="en-US" sz="1300" dirty="0">
                <a:solidFill>
                  <a:schemeClr val="tx1"/>
                </a:solidFill>
              </a:rPr>
              <a:t>を</a:t>
            </a:r>
            <a:r>
              <a:rPr lang="ja-JP" altLang="ja-JP" sz="1300" dirty="0">
                <a:solidFill>
                  <a:schemeClr val="tx1"/>
                </a:solidFill>
              </a:rPr>
              <a:t>見直すとともに栄養管理を実施</a:t>
            </a:r>
          </a:p>
          <a:p>
            <a:pPr latinLnBrk="1"/>
            <a:r>
              <a:rPr lang="ja-JP" altLang="en-US" sz="1300" dirty="0">
                <a:solidFill>
                  <a:schemeClr val="tx1"/>
                </a:solidFill>
              </a:rPr>
              <a:t>　</a:t>
            </a:r>
            <a:r>
              <a:rPr lang="ja-JP" altLang="ja-JP" sz="1300" dirty="0">
                <a:solidFill>
                  <a:schemeClr val="tx1"/>
                </a:solidFill>
              </a:rPr>
              <a:t>オ　再アセスメントを実施し、胃管からの胃内容物の逆流の有無等の確認</a:t>
            </a:r>
          </a:p>
          <a:p>
            <a:pPr marL="269875" indent="-269875" latinLnBrk="1"/>
            <a:r>
              <a:rPr lang="ja-JP" altLang="en-US" sz="1300" dirty="0">
                <a:solidFill>
                  <a:schemeClr val="tx1"/>
                </a:solidFill>
              </a:rPr>
              <a:t>　</a:t>
            </a:r>
            <a:r>
              <a:rPr lang="ja-JP" altLang="ja-JP" sz="1300" dirty="0">
                <a:solidFill>
                  <a:schemeClr val="tx1"/>
                </a:solidFill>
              </a:rPr>
              <a:t>カ　アからオまでの内容を診療録等に記載すること。なお、</a:t>
            </a:r>
            <a:r>
              <a:rPr lang="ja-JP" altLang="en-US" sz="1300" dirty="0">
                <a:solidFill>
                  <a:schemeClr val="tx1"/>
                </a:solidFill>
              </a:rPr>
              <a:t>ウ</a:t>
            </a:r>
            <a:r>
              <a:rPr lang="ja-JP" altLang="ja-JP" sz="1300" dirty="0">
                <a:solidFill>
                  <a:schemeClr val="tx1"/>
                </a:solidFill>
              </a:rPr>
              <a:t>に関しては、</a:t>
            </a:r>
            <a:r>
              <a:rPr lang="ja-JP" altLang="en-US" sz="1300" dirty="0">
                <a:solidFill>
                  <a:schemeClr val="tx1"/>
                </a:solidFill>
              </a:rPr>
              <a:t>入室時刻及び</a:t>
            </a:r>
            <a:r>
              <a:rPr lang="ja-JP" altLang="ja-JP" sz="1300" dirty="0">
                <a:solidFill>
                  <a:schemeClr val="tx1"/>
                </a:solidFill>
              </a:rPr>
              <a:t>経腸栄養の開始</a:t>
            </a:r>
            <a:r>
              <a:rPr lang="ja-JP" altLang="en-US" sz="1300" dirty="0">
                <a:solidFill>
                  <a:schemeClr val="tx1"/>
                </a:solidFill>
              </a:rPr>
              <a:t>時刻を</a:t>
            </a:r>
            <a:r>
              <a:rPr lang="ja-JP" altLang="ja-JP" sz="1300" dirty="0">
                <a:solidFill>
                  <a:schemeClr val="tx1"/>
                </a:solidFill>
              </a:rPr>
              <a:t>記載すること</a:t>
            </a:r>
            <a:r>
              <a:rPr lang="ja-JP" altLang="en-US" sz="1300" dirty="0">
                <a:solidFill>
                  <a:schemeClr val="tx1"/>
                </a:solidFill>
              </a:rPr>
              <a:t>。</a:t>
            </a:r>
            <a:endParaRPr lang="ja-JP" altLang="ja-JP" sz="1300" dirty="0">
              <a:solidFill>
                <a:schemeClr val="tx1"/>
              </a:solidFill>
            </a:endParaRPr>
          </a:p>
          <a:p>
            <a:pPr latinLnBrk="1"/>
            <a:r>
              <a:rPr lang="ja-JP" altLang="en-US" sz="1300" dirty="0">
                <a:solidFill>
                  <a:schemeClr val="tx1"/>
                </a:solidFill>
              </a:rPr>
              <a:t>　</a:t>
            </a:r>
            <a:r>
              <a:rPr lang="ja-JP" altLang="ja-JP" sz="1300" dirty="0">
                <a:solidFill>
                  <a:schemeClr val="tx1"/>
                </a:solidFill>
              </a:rPr>
              <a:t>加えて、上記項目を実施する場合、特定集中治療室の医師、看護師、薬剤師等とのカンファレンス及び回診等を実施するとともに、早期離床・リハビリテーションチームが設置されている場合は、適切に連携して栄養管理を実施すること。</a:t>
            </a:r>
            <a:endParaRPr lang="en-US" altLang="ja-JP" sz="1300" dirty="0">
              <a:solidFill>
                <a:schemeClr val="tx1"/>
              </a:solidFill>
            </a:endParaRPr>
          </a:p>
          <a:p>
            <a:pPr latinLnBrk="1"/>
            <a:r>
              <a:rPr lang="ja-JP" altLang="en-US" sz="1300" dirty="0">
                <a:solidFill>
                  <a:schemeClr val="tx1"/>
                </a:solidFill>
              </a:rPr>
              <a:t>　</a:t>
            </a:r>
            <a:r>
              <a:rPr lang="ja-JP" altLang="en-US" sz="1300" b="1" u="sng" dirty="0">
                <a:solidFill>
                  <a:srgbClr val="0070C0"/>
                </a:solidFill>
              </a:rPr>
              <a:t>当該加算の１日当たりの算定患者数は、</a:t>
            </a:r>
            <a:r>
              <a:rPr lang="ja-JP" altLang="en-US" sz="1300" dirty="0">
                <a:solidFill>
                  <a:schemeClr val="tx1"/>
                </a:solidFill>
              </a:rPr>
              <a:t>管理栄養士１名につき、</a:t>
            </a:r>
            <a:r>
              <a:rPr lang="en-US" altLang="ja-JP" sz="1300" b="1" u="sng" dirty="0">
                <a:solidFill>
                  <a:srgbClr val="0070C0"/>
                </a:solidFill>
              </a:rPr>
              <a:t>10</a:t>
            </a:r>
            <a:r>
              <a:rPr lang="ja-JP" altLang="en-US" sz="1300" b="1" u="sng" dirty="0">
                <a:solidFill>
                  <a:srgbClr val="0070C0"/>
                </a:solidFill>
              </a:rPr>
              <a:t>人以内</a:t>
            </a:r>
            <a:r>
              <a:rPr lang="ja-JP" altLang="en-US" sz="1300" dirty="0">
                <a:solidFill>
                  <a:schemeClr val="tx1"/>
                </a:solidFill>
              </a:rPr>
              <a:t>とする。また、</a:t>
            </a:r>
            <a:r>
              <a:rPr lang="ja-JP" altLang="en-US" sz="1300" b="1" u="sng" dirty="0">
                <a:solidFill>
                  <a:srgbClr val="0070C0"/>
                </a:solidFill>
              </a:rPr>
              <a:t>当該加算及び栄養サポートチーム加算を算定する患者数は、</a:t>
            </a:r>
            <a:r>
              <a:rPr lang="ja-JP" altLang="en-US" sz="1300" dirty="0">
                <a:solidFill>
                  <a:schemeClr val="tx1"/>
                </a:solidFill>
              </a:rPr>
              <a:t>管理栄養士１名につき、</a:t>
            </a:r>
            <a:r>
              <a:rPr lang="ja-JP" altLang="en-US" sz="1300" b="1" u="sng" dirty="0">
                <a:solidFill>
                  <a:srgbClr val="0070C0"/>
                </a:solidFill>
              </a:rPr>
              <a:t>合わせて</a:t>
            </a:r>
            <a:r>
              <a:rPr lang="en-US" altLang="ja-JP" sz="1300" b="1" u="sng" dirty="0">
                <a:solidFill>
                  <a:srgbClr val="0070C0"/>
                </a:solidFill>
              </a:rPr>
              <a:t>15</a:t>
            </a:r>
            <a:r>
              <a:rPr lang="ja-JP" altLang="en-US" sz="1300" b="1" u="sng" dirty="0">
                <a:solidFill>
                  <a:srgbClr val="0070C0"/>
                </a:solidFill>
              </a:rPr>
              <a:t>人以内</a:t>
            </a:r>
            <a:r>
              <a:rPr lang="ja-JP" altLang="en-US" sz="1300" dirty="0">
                <a:solidFill>
                  <a:schemeClr val="tx1"/>
                </a:solidFill>
              </a:rPr>
              <a:t>とする。</a:t>
            </a:r>
            <a:endParaRPr lang="ja-JP" altLang="ja-JP" sz="1300" dirty="0">
              <a:solidFill>
                <a:schemeClr val="tx1"/>
              </a:solidFill>
            </a:endParaRPr>
          </a:p>
          <a:p>
            <a:pPr>
              <a:spcBef>
                <a:spcPts val="600"/>
              </a:spcBef>
            </a:pPr>
            <a:r>
              <a:rPr lang="ja-JP" altLang="en-US" sz="1300" dirty="0">
                <a:solidFill>
                  <a:schemeClr val="tx1"/>
                </a:solidFill>
                <a:latin typeface="ＭＳ Ｐゴシック" panose="020B0600070205080204" pitchFamily="50" charset="-128"/>
                <a:ea typeface="ＭＳ Ｐゴシック" panose="020B0600070205080204" pitchFamily="50" charset="-128"/>
              </a:rPr>
              <a:t>［施設基準］</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特定集中治療室に次の要件を満たす管理栄養士が専任で配置されていること。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①栄養サポートチーム加算の施設基準にある研修を修了し、</a:t>
            </a:r>
            <a:r>
              <a:rPr lang="ja-JP" altLang="en-US" sz="1300" b="1" u="sng" dirty="0">
                <a:solidFill>
                  <a:srgbClr val="0070C0"/>
                </a:solidFill>
                <a:latin typeface="ＭＳ Ｐゴシック" panose="020B0600070205080204" pitchFamily="50" charset="-128"/>
                <a:ea typeface="ＭＳ Ｐゴシック" panose="020B0600070205080204" pitchFamily="50" charset="-128"/>
              </a:rPr>
              <a:t>栄養サポートチームでの栄養管理の経験を３年以上</a:t>
            </a:r>
            <a:r>
              <a:rPr lang="ja-JP" altLang="en-US" sz="1300" dirty="0">
                <a:solidFill>
                  <a:schemeClr val="tx1"/>
                </a:solidFill>
                <a:latin typeface="ＭＳ Ｐゴシック" panose="020B0600070205080204" pitchFamily="50" charset="-128"/>
                <a:ea typeface="ＭＳ Ｐゴシック" panose="020B0600070205080204" pitchFamily="50" charset="-128"/>
              </a:rPr>
              <a:t>有すること。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r>
              <a:rPr lang="ja-JP" altLang="en-US" sz="1300" dirty="0">
                <a:solidFill>
                  <a:schemeClr val="tx1"/>
                </a:solidFill>
                <a:latin typeface="ＭＳ Ｐゴシック" panose="020B0600070205080204" pitchFamily="50" charset="-128"/>
                <a:ea typeface="ＭＳ Ｐゴシック" panose="020B0600070205080204" pitchFamily="50" charset="-128"/>
              </a:rPr>
              <a:t>　　②</a:t>
            </a:r>
            <a:r>
              <a:rPr lang="ja-JP" altLang="en-US" sz="1300" b="1" u="sng" dirty="0">
                <a:solidFill>
                  <a:srgbClr val="0070C0"/>
                </a:solidFill>
                <a:latin typeface="ＭＳ Ｐゴシック" panose="020B0600070205080204" pitchFamily="50" charset="-128"/>
                <a:ea typeface="ＭＳ Ｐゴシック" panose="020B0600070205080204" pitchFamily="50" charset="-128"/>
              </a:rPr>
              <a:t>特定集中治療室における栄養管理の経験を３年以上</a:t>
            </a:r>
            <a:r>
              <a:rPr lang="ja-JP" altLang="en-US" sz="1300" dirty="0">
                <a:solidFill>
                  <a:schemeClr val="tx1"/>
                </a:solidFill>
                <a:latin typeface="ＭＳ Ｐゴシック" panose="020B0600070205080204" pitchFamily="50" charset="-128"/>
                <a:ea typeface="ＭＳ Ｐゴシック" panose="020B0600070205080204" pitchFamily="50" charset="-128"/>
              </a:rPr>
              <a:t>有すること。</a:t>
            </a:r>
            <a:endParaRPr lang="en-US" altLang="ja-JP" sz="1300" dirty="0">
              <a:solidFill>
                <a:schemeClr val="tx1"/>
              </a:solidFill>
              <a:latin typeface="ＭＳ Ｐゴシック" panose="020B0600070205080204" pitchFamily="50" charset="-128"/>
              <a:ea typeface="ＭＳ Ｐゴシック" panose="020B0600070205080204" pitchFamily="50" charset="-128"/>
            </a:endParaRPr>
          </a:p>
          <a:p>
            <a:pPr marL="358775" indent="-358775"/>
            <a:r>
              <a:rPr lang="ja-JP" altLang="en-US" sz="1300" dirty="0">
                <a:solidFill>
                  <a:schemeClr val="tx1"/>
                </a:solidFill>
                <a:latin typeface="ＭＳ Ｐゴシック" panose="020B0600070205080204" pitchFamily="50" charset="-128"/>
              </a:rPr>
              <a:t>　　③特定集中治療室管理料を算定する一般病床の治療室における管理栄養士の数は、当該治療室の入院患者の数が</a:t>
            </a:r>
            <a:r>
              <a:rPr lang="en-US" altLang="ja-JP" sz="1300" dirty="0">
                <a:solidFill>
                  <a:schemeClr val="tx1"/>
                </a:solidFill>
                <a:latin typeface="ＭＳ Ｐゴシック" panose="020B0600070205080204" pitchFamily="50" charset="-128"/>
              </a:rPr>
              <a:t>10</a:t>
            </a:r>
            <a:r>
              <a:rPr lang="ja-JP" altLang="en-US" sz="1300" dirty="0">
                <a:solidFill>
                  <a:schemeClr val="tx1"/>
                </a:solidFill>
                <a:latin typeface="ＭＳ Ｐゴシック" panose="020B0600070205080204" pitchFamily="50" charset="-128"/>
              </a:rPr>
              <a:t>又はその端数を増すごとに１以上であること。</a:t>
            </a:r>
            <a:endParaRPr lang="en-US" altLang="ja-JP" sz="1300" dirty="0">
              <a:solidFill>
                <a:schemeClr val="tx1"/>
              </a:solidFill>
              <a:latin typeface="ＭＳ Ｐゴシック" panose="020B0600070205080204" pitchFamily="50" charset="-128"/>
            </a:endParaRPr>
          </a:p>
          <a:p>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p:txBody>
      </p:sp>
      <p:sp>
        <p:nvSpPr>
          <p:cNvPr id="4" name="正方形/長方形 3"/>
          <p:cNvSpPr/>
          <p:nvPr/>
        </p:nvSpPr>
        <p:spPr>
          <a:xfrm>
            <a:off x="167749" y="1012939"/>
            <a:ext cx="602396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ICU</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における早期の経腸栄養による栄養管理に係る評価</a:t>
            </a:r>
          </a:p>
        </p:txBody>
      </p:sp>
      <p:sp>
        <p:nvSpPr>
          <p:cNvPr id="17" name="テキスト ボックス 16"/>
          <p:cNvSpPr txBox="1"/>
          <p:nvPr/>
        </p:nvSpPr>
        <p:spPr>
          <a:xfrm>
            <a:off x="6745694" y="924529"/>
            <a:ext cx="303054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112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123-124</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780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657737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94414" y="1005014"/>
            <a:ext cx="9517327" cy="573635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床以上の病院について、入院患者のうち、同一医療機関内の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一般病棟から転棟した患者の割合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b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一定以上である場合の入院料を見直す。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地域包括ケア病棟入院料（管理料）１及び３の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実績に係る施設基準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・入院患者に占める、自宅等から入院したものの割合　１割以上　→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１割５分</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・前３月における在宅患者訪問診療料の算定回数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　→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入退院支援及び地域連携業務を担う</a:t>
            </a:r>
            <a:r>
              <a:rPr kumimoji="1" lang="ja-JP" altLang="en-US"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部門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の設置を要件とする。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疾患別リハビリテーションの提供について、患者の入棟時に測定したＡＤＬスコアの結果等を参考にリハビリテーションの必要性を判断することを要件とする。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適切な意思決定支援に関する指針を定めていることを要件とする。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地域包括ケア病棟入院料の算定方法について、同一保険医療機関内のＤＰＣ対象病棟から地域包括ケア病棟 に転棟した場合は、診断群分類点数表に定められた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入院日</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までの</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間、診断群分類点数表に従って算定</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するよう見直す。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許可病床数が</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床以上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の保険医療機関については、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地域包括ケア病棟入院料を届け出られない</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こととする。ただし、令和２年３月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日時点で地域包括ケア病棟入院料を届け出ている保険医療機関については、当該時点で現に届け出ている病棟を維持することができる。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44488" y="1373163"/>
            <a:ext cx="182500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369157" y="3280424"/>
            <a:ext cx="1896473" cy="69763"/>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29" name="正方形/長方形 28"/>
          <p:cNvSpPr/>
          <p:nvPr/>
        </p:nvSpPr>
        <p:spPr>
          <a:xfrm>
            <a:off x="344488" y="5816121"/>
            <a:ext cx="1831601" cy="7009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届出に係る見直し</a:t>
            </a:r>
          </a:p>
        </p:txBody>
      </p:sp>
      <p:sp>
        <p:nvSpPr>
          <p:cNvPr id="30" name="正方形/長方形 29"/>
          <p:cNvSpPr/>
          <p:nvPr/>
        </p:nvSpPr>
        <p:spPr>
          <a:xfrm>
            <a:off x="344488" y="4752303"/>
            <a:ext cx="2781282" cy="7009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転棟に係る算定方法の見直し</a:t>
            </a:r>
          </a:p>
        </p:txBody>
      </p:sp>
      <p:sp>
        <p:nvSpPr>
          <p:cNvPr id="2" name="角丸四角形 1"/>
          <p:cNvSpPr/>
          <p:nvPr/>
        </p:nvSpPr>
        <p:spPr>
          <a:xfrm>
            <a:off x="6568696" y="1945062"/>
            <a:ext cx="2991102" cy="1530764"/>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4" name="グループ化 3"/>
          <p:cNvGrpSpPr/>
          <p:nvPr/>
        </p:nvGrpSpPr>
        <p:grpSpPr>
          <a:xfrm>
            <a:off x="6681192" y="1802163"/>
            <a:ext cx="2766110" cy="1626837"/>
            <a:chOff x="6609184" y="1558581"/>
            <a:chExt cx="2996619" cy="1762407"/>
          </a:xfrm>
        </p:grpSpPr>
        <p:pic>
          <p:nvPicPr>
            <p:cNvPr id="33" name="図 32" descr="画面の領域"/>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09184" y="1915825"/>
              <a:ext cx="2996619" cy="1405163"/>
            </a:xfrm>
            <a:prstGeom prst="rect">
              <a:avLst/>
            </a:prstGeom>
          </p:spPr>
        </p:pic>
        <p:sp>
          <p:nvSpPr>
            <p:cNvPr id="13" name="正方形/長方形 12"/>
            <p:cNvSpPr/>
            <p:nvPr/>
          </p:nvSpPr>
          <p:spPr>
            <a:xfrm>
              <a:off x="7185522" y="1558581"/>
              <a:ext cx="197607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地域包括ケア病棟の役割</a:t>
              </a:r>
            </a:p>
          </p:txBody>
        </p:sp>
        <p:sp>
          <p:nvSpPr>
            <p:cNvPr id="14" name="正方形/長方形 13"/>
            <p:cNvSpPr/>
            <p:nvPr/>
          </p:nvSpPr>
          <p:spPr>
            <a:xfrm>
              <a:off x="6609185" y="2125519"/>
              <a:ext cx="1067966" cy="221679"/>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6" name="Rectangle 2">
            <a:extLst>
              <a:ext uri="{FF2B5EF4-FFF2-40B4-BE49-F238E27FC236}">
                <a16:creationId xmlns:a16="http://schemas.microsoft.com/office/drawing/2014/main" id="{5F6F69CB-4253-414C-BFBE-50CDB5B13F02}"/>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5" name="スライド番号プレースホルダー 2">
            <a:extLst>
              <a:ext uri="{FF2B5EF4-FFF2-40B4-BE49-F238E27FC236}">
                <a16:creationId xmlns:a16="http://schemas.microsoft.com/office/drawing/2014/main" id="{042A5D92-9C16-48FB-AB5B-2FD0ECC919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Rectangle 36">
            <a:extLst>
              <a:ext uri="{FF2B5EF4-FFF2-40B4-BE49-F238E27FC236}">
                <a16:creationId xmlns:a16="http://schemas.microsoft.com/office/drawing/2014/main" id="{9BC77E76-E6E6-4577-8E2A-BA12AE18E38B}"/>
              </a:ext>
            </a:extLst>
          </p:cNvPr>
          <p:cNvSpPr>
            <a:spLocks noChangeArrowheads="1"/>
          </p:cNvSpPr>
          <p:nvPr/>
        </p:nvSpPr>
        <p:spPr bwMode="auto">
          <a:xfrm>
            <a:off x="164254" y="564234"/>
            <a:ext cx="489654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（９）地域包括ケア病棟入院料に係る見直し</a:t>
            </a:r>
          </a:p>
        </p:txBody>
      </p:sp>
      <p:sp>
        <p:nvSpPr>
          <p:cNvPr id="19" name="テキスト ボックス 18"/>
          <p:cNvSpPr txBox="1"/>
          <p:nvPr/>
        </p:nvSpPr>
        <p:spPr>
          <a:xfrm>
            <a:off x="2273149" y="1196516"/>
            <a:ext cx="2162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789</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790</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2395336" y="3050579"/>
            <a:ext cx="21622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788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789</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2273149" y="5589560"/>
            <a:ext cx="7915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8277293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a:xfrm>
            <a:off x="7677150" y="6492875"/>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ja-JP" altLang="en-US" sz="1600" i="0" u="none" strike="noStrike" kern="1200" cap="none" spc="0" normalizeH="0" baseline="0" noProof="0" dirty="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3" name="テキスト ボックス 2"/>
          <p:cNvSpPr txBox="1">
            <a:spLocks noChangeArrowheads="1"/>
          </p:cNvSpPr>
          <p:nvPr/>
        </p:nvSpPr>
        <p:spPr bwMode="auto">
          <a:xfrm>
            <a:off x="0" y="149231"/>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地域包括ケア病棟入院料・入院医療管理料の施設基準</a:t>
            </a:r>
            <a:endPar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endParaRPr>
          </a:p>
        </p:txBody>
      </p:sp>
      <p:sp>
        <p:nvSpPr>
          <p:cNvPr id="6" name="正方形/長方形 5"/>
          <p:cNvSpPr/>
          <p:nvPr/>
        </p:nvSpPr>
        <p:spPr>
          <a:xfrm>
            <a:off x="174467" y="5912589"/>
            <a:ext cx="9387045" cy="923330"/>
          </a:xfrm>
          <a:prstGeom prst="rect">
            <a:avLst/>
          </a:prstGeom>
          <a:ln>
            <a:solidFill>
              <a:schemeClr val="tx1"/>
            </a:solidFill>
            <a:prstDash val="dash"/>
          </a:ln>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①当該保険医療機関において在宅患者訪問診療料（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②当該保険医療機関において在宅患者訪問看護・指導料、同一建物居住者訪問看護・指導料又は精神科訪問看護・指導料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に位置する訪問看護ステーションにおいて訪問看護基本療養費又は精神科訪問看護基本療養費の算定回数が直近３か月間で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回以上であること。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在宅患者訪問リハビリテーション指導管理料の算定回数が直近３か月間で</a:t>
            </a:r>
            <a:r>
              <a:rPr kumimoji="1" lang="en-US" altLang="ja-JP"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⑤同一敷地内</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又は隣接する敷地内</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に位置する事業所が、訪問介護、訪問看護、訪問リハビリテーション、介護予防訪問看護又は介護予防訪問リハビリテーションの</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提供実績を有していること</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⑥当該保険医療機関において</a:t>
            </a:r>
            <a:r>
              <a:rPr kumimoji="1" lang="ja-JP" altLang="en-US" sz="9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退院時共同指導料２の算定回数が直近３か月間で６回以上</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であること。</a:t>
            </a:r>
          </a:p>
        </p:txBody>
      </p:sp>
      <p:graphicFrame>
        <p:nvGraphicFramePr>
          <p:cNvPr id="8" name="表 7"/>
          <p:cNvGraphicFramePr>
            <a:graphicFrameLocks noGrp="1"/>
          </p:cNvGraphicFramePr>
          <p:nvPr/>
        </p:nvGraphicFramePr>
        <p:xfrm>
          <a:off x="180787" y="808772"/>
          <a:ext cx="9544421" cy="4890000"/>
        </p:xfrm>
        <a:graphic>
          <a:graphicData uri="http://schemas.openxmlformats.org/drawingml/2006/table">
            <a:tbl>
              <a:tblPr firstRow="1" bandRow="1">
                <a:tableStyleId>{8799B23B-EC83-4686-B30A-512413B5E67A}</a:tableStyleId>
              </a:tblPr>
              <a:tblGrid>
                <a:gridCol w="1675869">
                  <a:extLst>
                    <a:ext uri="{9D8B030D-6E8A-4147-A177-3AD203B41FA5}">
                      <a16:colId xmlns:a16="http://schemas.microsoft.com/office/drawing/2014/main" val="20000"/>
                    </a:ext>
                  </a:extLst>
                </a:gridCol>
                <a:gridCol w="937859">
                  <a:extLst>
                    <a:ext uri="{9D8B030D-6E8A-4147-A177-3AD203B41FA5}">
                      <a16:colId xmlns:a16="http://schemas.microsoft.com/office/drawing/2014/main" val="20001"/>
                    </a:ext>
                  </a:extLst>
                </a:gridCol>
                <a:gridCol w="990099">
                  <a:extLst>
                    <a:ext uri="{9D8B030D-6E8A-4147-A177-3AD203B41FA5}">
                      <a16:colId xmlns:a16="http://schemas.microsoft.com/office/drawing/2014/main" val="20002"/>
                    </a:ext>
                  </a:extLst>
                </a:gridCol>
                <a:gridCol w="990099">
                  <a:extLst>
                    <a:ext uri="{9D8B030D-6E8A-4147-A177-3AD203B41FA5}">
                      <a16:colId xmlns:a16="http://schemas.microsoft.com/office/drawing/2014/main" val="20003"/>
                    </a:ext>
                  </a:extLst>
                </a:gridCol>
                <a:gridCol w="990099">
                  <a:extLst>
                    <a:ext uri="{9D8B030D-6E8A-4147-A177-3AD203B41FA5}">
                      <a16:colId xmlns:a16="http://schemas.microsoft.com/office/drawing/2014/main" val="20004"/>
                    </a:ext>
                  </a:extLst>
                </a:gridCol>
                <a:gridCol w="990099">
                  <a:extLst>
                    <a:ext uri="{9D8B030D-6E8A-4147-A177-3AD203B41FA5}">
                      <a16:colId xmlns:a16="http://schemas.microsoft.com/office/drawing/2014/main" val="20005"/>
                    </a:ext>
                  </a:extLst>
                </a:gridCol>
                <a:gridCol w="990099">
                  <a:extLst>
                    <a:ext uri="{9D8B030D-6E8A-4147-A177-3AD203B41FA5}">
                      <a16:colId xmlns:a16="http://schemas.microsoft.com/office/drawing/2014/main" val="20006"/>
                    </a:ext>
                  </a:extLst>
                </a:gridCol>
                <a:gridCol w="990099">
                  <a:extLst>
                    <a:ext uri="{9D8B030D-6E8A-4147-A177-3AD203B41FA5}">
                      <a16:colId xmlns:a16="http://schemas.microsoft.com/office/drawing/2014/main" val="20007"/>
                    </a:ext>
                  </a:extLst>
                </a:gridCol>
                <a:gridCol w="990099">
                  <a:extLst>
                    <a:ext uri="{9D8B030D-6E8A-4147-A177-3AD203B41FA5}">
                      <a16:colId xmlns:a16="http://schemas.microsoft.com/office/drawing/2014/main" val="20008"/>
                    </a:ext>
                  </a:extLst>
                </a:gridCol>
              </a:tblGrid>
              <a:tr h="172917">
                <a:tc>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400" dirty="0"/>
                        <a:t>入院料１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管理料１</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管理料２</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管理料３</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入院料４</a:t>
                      </a:r>
                      <a:endParaRPr kumimoji="1" lang="en-US" altLang="ja-JP" sz="1400" dirty="0">
                        <a:solidFill>
                          <a:schemeClr val="bg1"/>
                        </a:solidFill>
                        <a:latin typeface="+mn-ea"/>
                        <a:ea typeface="+mn-ea"/>
                      </a:endParaRPr>
                    </a:p>
                  </a:txBody>
                  <a:tcPr marL="54000" marR="54000" marT="36000" marB="36000" anchor="ctr"/>
                </a:tc>
                <a:tc>
                  <a:txBody>
                    <a:bodyPr/>
                    <a:lstStyle/>
                    <a:p>
                      <a:pPr algn="ctr"/>
                      <a:r>
                        <a:rPr kumimoji="1" lang="ja-JP" altLang="en-US" sz="1400" dirty="0"/>
                        <a:t>管理料４</a:t>
                      </a:r>
                      <a:endParaRPr kumimoji="1" lang="en-US" altLang="ja-JP" sz="1400" dirty="0">
                        <a:solidFill>
                          <a:schemeClr val="bg1"/>
                        </a:solidFill>
                        <a:latin typeface="+mn-ea"/>
                        <a:ea typeface="+mn-ea"/>
                      </a:endParaRPr>
                    </a:p>
                  </a:txBody>
                  <a:tcPr marL="54000" marR="54000" marT="36000" marB="36000" anchor="ctr"/>
                </a:tc>
                <a:extLst>
                  <a:ext uri="{0D108BD9-81ED-4DB2-BD59-A6C34878D82A}">
                    <a16:rowId xmlns:a16="http://schemas.microsoft.com/office/drawing/2014/main" val="10000"/>
                  </a:ext>
                </a:extLst>
              </a:tr>
              <a:tr h="276308">
                <a:tc>
                  <a:txBody>
                    <a:bodyPr/>
                    <a:lstStyle/>
                    <a:p>
                      <a:pPr algn="ctr"/>
                      <a:r>
                        <a:rPr kumimoji="1" lang="ja-JP" altLang="en-US" sz="1100" dirty="0"/>
                        <a:t>看護職員</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１３対１以上</a:t>
                      </a:r>
                      <a:endParaRPr kumimoji="1" lang="en-US" altLang="ja-JP" sz="1100" dirty="0"/>
                    </a:p>
                    <a:p>
                      <a:pPr algn="ctr"/>
                      <a:r>
                        <a:rPr kumimoji="1" lang="ja-JP" altLang="en-US" sz="1100" dirty="0"/>
                        <a:t>（７割以上が看護師）</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2578">
                <a:tc>
                  <a:txBody>
                    <a:bodyPr/>
                    <a:lstStyle/>
                    <a:p>
                      <a:pPr algn="ctr"/>
                      <a:r>
                        <a:rPr kumimoji="1" lang="ja-JP" altLang="en-US" sz="1100" dirty="0"/>
                        <a:t>重症患者割合</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重症度、医療・看護必要度</a:t>
                      </a:r>
                      <a:r>
                        <a:rPr kumimoji="1" lang="en-US" altLang="ja-JP" sz="1100" dirty="0"/>
                        <a:t>Ⅰ</a:t>
                      </a:r>
                      <a:r>
                        <a:rPr kumimoji="1" lang="ja-JP" altLang="en-US" sz="1100" dirty="0"/>
                        <a:t>　</a:t>
                      </a:r>
                      <a:r>
                        <a:rPr kumimoji="1" lang="en-US" altLang="ja-JP" sz="1100" u="sng" dirty="0">
                          <a:solidFill>
                            <a:srgbClr val="0070C0"/>
                          </a:solidFill>
                        </a:rPr>
                        <a:t>14%</a:t>
                      </a:r>
                      <a:r>
                        <a:rPr kumimoji="1" lang="ja-JP" altLang="en-US" sz="1100" dirty="0"/>
                        <a:t>以上　又は　重症度、医療・看護必要度</a:t>
                      </a:r>
                      <a:r>
                        <a:rPr kumimoji="1" lang="en-US" altLang="ja-JP" sz="1100" dirty="0"/>
                        <a:t>Ⅱ</a:t>
                      </a:r>
                      <a:r>
                        <a:rPr kumimoji="1" lang="ja-JP" altLang="en-US" sz="1100" dirty="0"/>
                        <a:t>　</a:t>
                      </a:r>
                      <a:r>
                        <a:rPr kumimoji="1" lang="en-US" altLang="ja-JP" sz="1100" u="sng" dirty="0">
                          <a:solidFill>
                            <a:srgbClr val="0070C0"/>
                          </a:solidFill>
                        </a:rPr>
                        <a:t>11%</a:t>
                      </a:r>
                      <a:r>
                        <a:rPr kumimoji="1" lang="ja-JP" altLang="en-US" sz="1100" dirty="0"/>
                        <a:t>以上</a:t>
                      </a:r>
                      <a:endParaRPr kumimoji="1" lang="en-US" altLang="ja-JP" sz="11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pPr algn="ctr"/>
                      <a:endParaRPr kumimoji="1" lang="en-US" altLang="ja-JP"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0002"/>
                  </a:ext>
                </a:extLst>
              </a:tr>
              <a:tr h="162578">
                <a:tc>
                  <a:txBody>
                    <a:bodyPr/>
                    <a:lstStyle/>
                    <a:p>
                      <a:pPr algn="ctr"/>
                      <a:r>
                        <a:rPr kumimoji="1" lang="ja-JP" altLang="en-US" sz="1100"/>
                        <a:t>入退院支援部門</a:t>
                      </a:r>
                      <a:endParaRPr kumimoji="1" lang="en-US" altLang="ja-JP"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入退院支援及び地域連携業務を担う部門</a:t>
                      </a:r>
                      <a:r>
                        <a:rPr kumimoji="1" lang="ja-JP" altLang="en-US" sz="1100" u="none" dirty="0"/>
                        <a:t>が設置されていること</a:t>
                      </a:r>
                      <a:endParaRPr kumimoji="1" lang="ja-JP" altLang="en-US" sz="1100" b="0" u="none" dirty="0">
                        <a:solidFill>
                          <a:schemeClr val="tx1"/>
                        </a:solidFill>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2578">
                <a:tc>
                  <a:txBody>
                    <a:bodyPr/>
                    <a:lstStyle/>
                    <a:p>
                      <a:pPr algn="ctr"/>
                      <a:r>
                        <a:rPr kumimoji="1" lang="ja-JP" altLang="en-US" sz="1100" dirty="0"/>
                        <a:t>リハビリ専門職</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dirty="0"/>
                        <a:t>病棟又は病室を有する病棟に常勤の理学療法士、作業療法士又は言語聴覚士を１名以上配置</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76308">
                <a:tc>
                  <a:txBody>
                    <a:bodyPr/>
                    <a:lstStyle/>
                    <a:p>
                      <a:pPr algn="ctr"/>
                      <a:r>
                        <a:rPr kumimoji="1" lang="ja-JP" altLang="en-US" sz="1100" dirty="0"/>
                        <a:t>リハビリテーション実施</a:t>
                      </a:r>
                      <a:endParaRPr kumimoji="1" lang="ja-JP" altLang="en-US" sz="1100" dirty="0">
                        <a:latin typeface="+mn-ea"/>
                        <a:ea typeface="+mn-ea"/>
                      </a:endParaRPr>
                    </a:p>
                  </a:txBody>
                  <a:tcPr marL="54000" marR="54000" marT="36000" marB="36000" anchor="ctr"/>
                </a:tc>
                <a:tc gridSpan="8">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sng" dirty="0">
                          <a:solidFill>
                            <a:srgbClr val="0070C0"/>
                          </a:solidFill>
                        </a:rPr>
                        <a:t>患者の入棟時に測定した</a:t>
                      </a:r>
                      <a:r>
                        <a:rPr kumimoji="1" lang="en-US" altLang="ja-JP" sz="1100" u="sng" dirty="0">
                          <a:solidFill>
                            <a:srgbClr val="0070C0"/>
                          </a:solidFill>
                        </a:rPr>
                        <a:t>ADL</a:t>
                      </a:r>
                      <a:r>
                        <a:rPr kumimoji="1" lang="ja-JP" altLang="en-US" sz="1100" u="sng" dirty="0">
                          <a:solidFill>
                            <a:srgbClr val="0070C0"/>
                          </a:solidFill>
                        </a:rPr>
                        <a:t>スコア等を参考にリハビリテーションの必要性を判断・説明・記録すること</a:t>
                      </a:r>
                      <a:endParaRPr kumimoji="1" lang="en-US" altLang="ja-JP" sz="1100" u="sng" dirty="0">
                        <a:solidFill>
                          <a:srgbClr val="0070C0"/>
                        </a:solidFill>
                      </a:endParaRPr>
                    </a:p>
                    <a:p>
                      <a:pPr algn="ctr"/>
                      <a:r>
                        <a:rPr kumimoji="1" lang="ja-JP" altLang="en-US" sz="1100" dirty="0"/>
                        <a:t>リハビリテーションを提供する患者については１日平均２単位以上提供していること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256807985"/>
                  </a:ext>
                </a:extLst>
              </a:tr>
              <a:tr h="162578">
                <a:tc>
                  <a:txBody>
                    <a:bodyPr/>
                    <a:lstStyle/>
                    <a:p>
                      <a:pPr algn="ctr"/>
                      <a:r>
                        <a:rPr kumimoji="1" lang="ja-JP" altLang="en-US" sz="1100" dirty="0"/>
                        <a:t>意思決定支援の指針</a:t>
                      </a:r>
                      <a:endParaRPr kumimoji="1" lang="ja-JP" altLang="en-US" sz="1100" dirty="0">
                        <a:latin typeface="+mn-ea"/>
                        <a:ea typeface="+mn-ea"/>
                      </a:endParaRPr>
                    </a:p>
                  </a:txBody>
                  <a:tcPr marL="54000" marR="54000" marT="36000" marB="36000" anchor="ctr"/>
                </a:tc>
                <a:tc gridSpan="8">
                  <a:txBody>
                    <a:bodyPr/>
                    <a:lstStyle/>
                    <a:p>
                      <a:pPr algn="ctr"/>
                      <a:r>
                        <a:rPr kumimoji="1" lang="ja-JP" altLang="en-US" sz="1100" u="sng" dirty="0">
                          <a:solidFill>
                            <a:srgbClr val="0070C0"/>
                          </a:solidFill>
                        </a:rPr>
                        <a:t>適切な意思決定支援に係る指針</a:t>
                      </a:r>
                      <a:r>
                        <a:rPr kumimoji="1" lang="ja-JP" altLang="en-US" sz="1100" dirty="0"/>
                        <a:t>を定めていること</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257264333"/>
                  </a:ext>
                </a:extLst>
              </a:tr>
              <a:tr h="162578">
                <a:tc>
                  <a:txBody>
                    <a:bodyPr/>
                    <a:lstStyle/>
                    <a:p>
                      <a:pPr algn="ctr"/>
                      <a:r>
                        <a:rPr kumimoji="1" lang="ja-JP" altLang="en-US" sz="1100" dirty="0"/>
                        <a:t>在宅復帰率 </a:t>
                      </a:r>
                      <a:endParaRPr kumimoji="1" lang="ja-JP" altLang="en-US" sz="1100" dirty="0">
                        <a:latin typeface="+mn-ea"/>
                        <a:ea typeface="+mn-ea"/>
                      </a:endParaRPr>
                    </a:p>
                  </a:txBody>
                  <a:tcPr marL="54000" marR="54000" marT="36000" marB="36000" anchor="ctr"/>
                </a:tc>
                <a:tc gridSpan="4">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７割以上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05"/>
                  </a:ext>
                </a:extLst>
              </a:tr>
              <a:tr h="348683">
                <a:tc>
                  <a:txBody>
                    <a:bodyPr/>
                    <a:lstStyle/>
                    <a:p>
                      <a:pPr algn="ctr"/>
                      <a:r>
                        <a:rPr kumimoji="1" lang="ja-JP" altLang="en-US" sz="1100" dirty="0"/>
                        <a:t>一般病棟から転棟した</a:t>
                      </a:r>
                      <a:endParaRPr kumimoji="1" lang="en-US" altLang="ja-JP" sz="1100" dirty="0"/>
                    </a:p>
                    <a:p>
                      <a:pPr algn="ctr"/>
                      <a:r>
                        <a:rPr kumimoji="1" lang="ja-JP" altLang="en-US" sz="1100" dirty="0"/>
                        <a:t>患者割合</a:t>
                      </a:r>
                      <a:r>
                        <a:rPr kumimoji="1" lang="en-US" altLang="ja-JP" sz="1100" baseline="30000" dirty="0"/>
                        <a:t>※</a:t>
                      </a:r>
                      <a:r>
                        <a:rPr kumimoji="1" lang="ja-JP" altLang="en-US" sz="1100" baseline="30000" dirty="0"/>
                        <a:t>１</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gridSpan="2">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tc hMerge="1">
                  <a:txBody>
                    <a:bodyPr/>
                    <a:lstStyle/>
                    <a:p>
                      <a:endParaRPr kumimoji="1" lang="ja-JP" altLang="en-US"/>
                    </a:p>
                  </a:txBody>
                  <a:tcPr/>
                </a:tc>
                <a:tc>
                  <a:txBody>
                    <a:bodyPr/>
                    <a:lstStyle/>
                    <a:p>
                      <a:pPr algn="ctr"/>
                      <a:r>
                        <a:rPr kumimoji="1" lang="ja-JP" altLang="en-US" sz="1100" u="sng" dirty="0">
                          <a:solidFill>
                            <a:srgbClr val="0070C0"/>
                          </a:solidFill>
                        </a:rPr>
                        <a:t>６割未満</a:t>
                      </a:r>
                      <a:endParaRPr kumimoji="1" lang="en-US" altLang="ja-JP" sz="1100" u="sng" dirty="0">
                        <a:solidFill>
                          <a:srgbClr val="0070C0"/>
                        </a:solidFill>
                      </a:endParaRPr>
                    </a:p>
                    <a:p>
                      <a:pPr algn="ctr"/>
                      <a:r>
                        <a:rPr kumimoji="1" lang="ja-JP" altLang="en-US" sz="900" dirty="0"/>
                        <a:t>（許可病床数</a:t>
                      </a:r>
                      <a:r>
                        <a:rPr kumimoji="1" lang="en-US" altLang="ja-JP" sz="900" dirty="0"/>
                        <a:t>400</a:t>
                      </a:r>
                      <a:r>
                        <a:rPr kumimoji="1" lang="ja-JP" altLang="en-US" sz="900" dirty="0"/>
                        <a:t>床以上の場合）</a:t>
                      </a:r>
                      <a:endParaRPr kumimoji="1" lang="ja-JP" altLang="en-US" sz="900" dirty="0">
                        <a:latin typeface="+mn-ea"/>
                        <a:ea typeface="+mn-ea"/>
                      </a:endParaRPr>
                    </a:p>
                  </a:txBody>
                  <a:tcPr marL="54000" marR="54000" marT="36000" marB="36000" anchor="ctr"/>
                </a:tc>
                <a:tc>
                  <a:txBody>
                    <a:bodyPr/>
                    <a:lstStyle/>
                    <a:p>
                      <a:pPr algn="ctr"/>
                      <a:r>
                        <a:rPr kumimoji="1" lang="ja-JP" altLang="en-US" sz="1000" dirty="0"/>
                        <a:t>－</a:t>
                      </a:r>
                      <a:endParaRPr kumimoji="1" lang="ja-JP" altLang="en-US" sz="1000" dirty="0">
                        <a:latin typeface="+mn-ea"/>
                        <a:ea typeface="+mn-ea"/>
                      </a:endParaRPr>
                    </a:p>
                  </a:txBody>
                  <a:tcPr marL="54000" marR="54000" marT="36000" marB="36000" anchor="ctr"/>
                </a:tc>
                <a:extLst>
                  <a:ext uri="{0D108BD9-81ED-4DB2-BD59-A6C34878D82A}">
                    <a16:rowId xmlns:a16="http://schemas.microsoft.com/office/drawing/2014/main" val="3439752695"/>
                  </a:ext>
                </a:extLst>
              </a:tr>
              <a:tr h="369361">
                <a:tc>
                  <a:txBody>
                    <a:bodyPr/>
                    <a:lstStyle/>
                    <a:p>
                      <a:pPr algn="ctr"/>
                      <a:r>
                        <a:rPr kumimoji="1" lang="ja-JP" altLang="en-US" sz="1100" dirty="0"/>
                        <a:t>自宅等から入棟した</a:t>
                      </a:r>
                      <a:endParaRPr kumimoji="1" lang="en-US" altLang="ja-JP" sz="1100" dirty="0"/>
                    </a:p>
                    <a:p>
                      <a:pPr algn="ctr"/>
                      <a:r>
                        <a:rPr kumimoji="1" lang="ja-JP" altLang="en-US" sz="1100" dirty="0"/>
                        <a:t>患者割合</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b="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１割</a:t>
                      </a:r>
                      <a:r>
                        <a:rPr kumimoji="1" lang="ja-JP" altLang="en-US" sz="1100" u="sng" dirty="0">
                          <a:solidFill>
                            <a:srgbClr val="0070C0"/>
                          </a:solidFill>
                        </a:rPr>
                        <a:t>５分</a:t>
                      </a:r>
                      <a:r>
                        <a:rPr kumimoji="1" lang="ja-JP" altLang="en-US" sz="1100" dirty="0"/>
                        <a:t>以上</a:t>
                      </a:r>
                      <a:endParaRPr kumimoji="1" lang="en-US" altLang="ja-JP" sz="1100" dirty="0"/>
                    </a:p>
                    <a:p>
                      <a:pPr algn="ctr"/>
                      <a:r>
                        <a:rPr kumimoji="1" lang="ja-JP" altLang="en-US" sz="1000" dirty="0"/>
                        <a:t>（管理料の場合、</a:t>
                      </a:r>
                      <a:r>
                        <a:rPr kumimoji="1" lang="en-US" altLang="ja-JP" sz="1000" dirty="0"/>
                        <a:t>10</a:t>
                      </a:r>
                      <a:r>
                        <a:rPr kumimoji="1" lang="ja-JP" altLang="en-US" sz="1000" dirty="0"/>
                        <a:t>床未満は</a:t>
                      </a:r>
                      <a:endParaRPr kumimoji="1" lang="en-US" altLang="ja-JP" sz="1000" dirty="0"/>
                    </a:p>
                    <a:p>
                      <a:pPr algn="ctr"/>
                      <a:r>
                        <a:rPr kumimoji="1" lang="ja-JP" altLang="en-US" sz="1000" dirty="0"/>
                        <a:t>３月で</a:t>
                      </a:r>
                      <a:r>
                        <a:rPr kumimoji="1" lang="ja-JP" altLang="en-US" sz="1000" u="sng" dirty="0">
                          <a:solidFill>
                            <a:srgbClr val="0070C0"/>
                          </a:solidFill>
                        </a:rPr>
                        <a:t>６人</a:t>
                      </a:r>
                      <a:r>
                        <a:rPr kumimoji="1" lang="ja-JP" altLang="en-US" sz="1000" dirty="0"/>
                        <a:t>以上）</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0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extLst>
                  <a:ext uri="{0D108BD9-81ED-4DB2-BD59-A6C34878D82A}">
                    <a16:rowId xmlns:a16="http://schemas.microsoft.com/office/drawing/2014/main" val="10007"/>
                  </a:ext>
                </a:extLst>
              </a:tr>
              <a:tr h="276308">
                <a:tc>
                  <a:txBody>
                    <a:bodyPr/>
                    <a:lstStyle/>
                    <a:p>
                      <a:pPr algn="ctr"/>
                      <a:r>
                        <a:rPr kumimoji="1" lang="ja-JP" altLang="en-US" sz="1100" dirty="0"/>
                        <a:t>自宅等からの</a:t>
                      </a:r>
                      <a:endParaRPr kumimoji="1" lang="en-US" altLang="ja-JP" sz="1100" dirty="0"/>
                    </a:p>
                    <a:p>
                      <a:pPr algn="ctr"/>
                      <a:r>
                        <a:rPr kumimoji="1" lang="ja-JP" altLang="en-US" sz="1100" dirty="0"/>
                        <a:t>緊急患者の受入</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３月で</a:t>
                      </a:r>
                      <a:r>
                        <a:rPr kumimoji="1" lang="ja-JP" altLang="en-US" sz="1100" u="sng" dirty="0">
                          <a:solidFill>
                            <a:srgbClr val="0070C0"/>
                          </a:solidFill>
                        </a:rPr>
                        <a:t>６人</a:t>
                      </a:r>
                      <a:r>
                        <a:rPr kumimoji="1" lang="ja-JP" altLang="en-US" sz="1100" dirty="0"/>
                        <a:t>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162578">
                <a:tc>
                  <a:txBody>
                    <a:bodyPr/>
                    <a:lstStyle/>
                    <a:p>
                      <a:pPr algn="ctr"/>
                      <a:r>
                        <a:rPr kumimoji="1" lang="ja-JP" altLang="en-US" sz="1100" dirty="0"/>
                        <a:t>地域包括ケアの実績</a:t>
                      </a:r>
                      <a:r>
                        <a:rPr kumimoji="1" lang="en-US" altLang="ja-JP" sz="1100" baseline="30000" dirty="0"/>
                        <a:t>※</a:t>
                      </a:r>
                      <a:r>
                        <a:rPr kumimoji="1" lang="ja-JP" altLang="en-US" sz="1100" baseline="30000" dirty="0"/>
                        <a:t>２</a:t>
                      </a:r>
                      <a:endParaRPr kumimoji="1" lang="ja-JP" altLang="en-US" sz="1100" baseline="300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bg1"/>
                    </a:solidFill>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162578">
                <a:tc>
                  <a:txBody>
                    <a:bodyPr/>
                    <a:lstStyle/>
                    <a:p>
                      <a:pPr algn="ctr"/>
                      <a:r>
                        <a:rPr kumimoji="1" lang="ja-JP" altLang="en-US" sz="1100" dirty="0"/>
                        <a:t>届出単位</a:t>
                      </a:r>
                      <a:endParaRPr kumimoji="1" lang="ja-JP" altLang="en-US" sz="1100" dirty="0">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病棟</a:t>
                      </a:r>
                      <a:endParaRPr kumimoji="1" lang="ja-JP" altLang="en-US" sz="1100" b="0" u="none" dirty="0">
                        <a:solidFill>
                          <a:schemeClr val="tx1"/>
                        </a:solidFill>
                        <a:latin typeface="+mn-ea"/>
                        <a:ea typeface="+mn-ea"/>
                      </a:endParaRPr>
                    </a:p>
                  </a:txBody>
                  <a:tcPr marL="54000" marR="54000" marT="36000" marB="36000" anchor="ctr"/>
                </a:tc>
                <a:tc>
                  <a:txBody>
                    <a:bodyPr/>
                    <a:lstStyle/>
                    <a:p>
                      <a:pPr algn="ctr"/>
                      <a:r>
                        <a:rPr kumimoji="1" lang="ja-JP" altLang="en-US" sz="1100" u="none" dirty="0"/>
                        <a:t>病室</a:t>
                      </a:r>
                      <a:endParaRPr kumimoji="1" lang="ja-JP" altLang="en-US" sz="1100" b="0" u="none" dirty="0">
                        <a:solidFill>
                          <a:schemeClr val="tx1"/>
                        </a:solidFill>
                        <a:latin typeface="+mn-ea"/>
                        <a:ea typeface="+mn-ea"/>
                      </a:endParaRPr>
                    </a:p>
                  </a:txBody>
                  <a:tcPr marL="54000" marR="54000" marT="36000" marB="36000" anchor="ctr"/>
                </a:tc>
                <a:extLst>
                  <a:ext uri="{0D108BD9-81ED-4DB2-BD59-A6C34878D82A}">
                    <a16:rowId xmlns:a16="http://schemas.microsoft.com/office/drawing/2014/main" val="10011"/>
                  </a:ext>
                </a:extLst>
              </a:tr>
              <a:tr h="276308">
                <a:tc>
                  <a:txBody>
                    <a:bodyPr/>
                    <a:lstStyle/>
                    <a:p>
                      <a:pPr algn="ctr"/>
                      <a:r>
                        <a:rPr kumimoji="1" lang="ja-JP" altLang="en-US" sz="1100" dirty="0"/>
                        <a:t>許可病床数</a:t>
                      </a:r>
                      <a:r>
                        <a:rPr kumimoji="1" lang="en-US" altLang="ja-JP" sz="1100" dirty="0"/>
                        <a:t>200</a:t>
                      </a:r>
                      <a:r>
                        <a:rPr kumimoji="1" lang="ja-JP" altLang="en-US" sz="1100" dirty="0"/>
                        <a:t>床未満のみが対象</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2"/>
                  </a:ext>
                </a:extLst>
              </a:tr>
              <a:tr h="162578">
                <a:tc>
                  <a:txBody>
                    <a:bodyPr/>
                    <a:lstStyle/>
                    <a:p>
                      <a:pPr algn="ctr"/>
                      <a:r>
                        <a:rPr kumimoji="1" lang="ja-JP" altLang="en-US" sz="1100" dirty="0"/>
                        <a:t>点数（生活療養）</a:t>
                      </a:r>
                      <a:endParaRPr kumimoji="1" lang="en-US" altLang="ja-JP" sz="1100" dirty="0">
                        <a:latin typeface="+mn-ea"/>
                        <a:ea typeface="+mn-ea"/>
                      </a:endParaRPr>
                    </a:p>
                  </a:txBody>
                  <a:tcPr marL="54000" marR="54000" marT="36000" marB="36000" anchor="ctr"/>
                </a:tc>
                <a:tc gridSpan="2">
                  <a:txBody>
                    <a:bodyPr/>
                    <a:lstStyle/>
                    <a:p>
                      <a:pPr algn="ctr"/>
                      <a:r>
                        <a:rPr kumimoji="1" lang="en-US" altLang="ja-JP" sz="1100" dirty="0"/>
                        <a:t>2,809</a:t>
                      </a:r>
                      <a:r>
                        <a:rPr kumimoji="1" lang="ja-JP" altLang="en-US" sz="1100" dirty="0"/>
                        <a:t>点（</a:t>
                      </a:r>
                      <a:r>
                        <a:rPr kumimoji="1" lang="en-US" altLang="ja-JP" sz="1100" dirty="0"/>
                        <a:t>2,794</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2,620</a:t>
                      </a:r>
                      <a:r>
                        <a:rPr kumimoji="1" lang="ja-JP" altLang="en-US" sz="1100" dirty="0"/>
                        <a:t>点（</a:t>
                      </a:r>
                      <a:r>
                        <a:rPr kumimoji="1" lang="en-US" altLang="ja-JP" sz="1100" dirty="0"/>
                        <a:t>2,605</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2,285</a:t>
                      </a:r>
                      <a:r>
                        <a:rPr kumimoji="1" lang="ja-JP" altLang="en-US" sz="1100" dirty="0"/>
                        <a:t>点（</a:t>
                      </a:r>
                      <a:r>
                        <a:rPr kumimoji="1" lang="en-US" altLang="ja-JP" sz="1100" dirty="0"/>
                        <a:t>2,270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lang="ja-JP" altLang="en-US" sz="1200" dirty="0">
                        <a:latin typeface="+mn-ea"/>
                        <a:ea typeface="+mn-ea"/>
                      </a:endParaRPr>
                    </a:p>
                  </a:txBody>
                  <a:tcPr marL="54000" marR="54000" marT="36000" marB="36000" anchor="ctr">
                    <a:solidFill>
                      <a:schemeClr val="accent4">
                        <a:lumMod val="60000"/>
                        <a:lumOff val="40000"/>
                      </a:schemeClr>
                    </a:solidFill>
                  </a:tcPr>
                </a:tc>
                <a:tc gridSpan="2">
                  <a:txBody>
                    <a:bodyPr/>
                    <a:lstStyle/>
                    <a:p>
                      <a:pPr algn="ctr"/>
                      <a:r>
                        <a:rPr kumimoji="1" lang="en-US" altLang="ja-JP" sz="1100" dirty="0"/>
                        <a:t>2,076</a:t>
                      </a:r>
                      <a:r>
                        <a:rPr kumimoji="1" lang="ja-JP" altLang="en-US" sz="1100" dirty="0"/>
                        <a:t>点（</a:t>
                      </a:r>
                      <a:r>
                        <a:rPr kumimoji="1" lang="en-US" altLang="ja-JP" sz="1100" dirty="0"/>
                        <a:t>2,060</a:t>
                      </a:r>
                      <a:r>
                        <a:rPr kumimoji="1" lang="ja-JP" altLang="en-US" sz="1100" dirty="0"/>
                        <a:t>点）</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mn-ea"/>
                        <a:ea typeface="+mn-ea"/>
                      </a:endParaRPr>
                    </a:p>
                  </a:txBody>
                  <a:tcPr marL="54000" marR="54000" marT="36000" marB="36000" anchor="ctr">
                    <a:solidFill>
                      <a:schemeClr val="accent4">
                        <a:lumMod val="60000"/>
                        <a:lumOff val="40000"/>
                      </a:schemeClr>
                    </a:solidFill>
                  </a:tcPr>
                </a:tc>
                <a:extLst>
                  <a:ext uri="{0D108BD9-81ED-4DB2-BD59-A6C34878D82A}">
                    <a16:rowId xmlns:a16="http://schemas.microsoft.com/office/drawing/2014/main" val="10013"/>
                  </a:ext>
                </a:extLst>
              </a:tr>
            </a:tbl>
          </a:graphicData>
        </a:graphic>
      </p:graphicFrame>
      <p:sp>
        <p:nvSpPr>
          <p:cNvPr id="9" name="正方形/長方形 8"/>
          <p:cNvSpPr/>
          <p:nvPr/>
        </p:nvSpPr>
        <p:spPr>
          <a:xfrm>
            <a:off x="174466" y="5679789"/>
            <a:ext cx="3316934"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以下の①～⑥のうち少なくとも２つを満たしていること</a:t>
            </a:r>
          </a:p>
        </p:txBody>
      </p:sp>
      <p:sp>
        <p:nvSpPr>
          <p:cNvPr id="14" name="正方形/長方形 13"/>
          <p:cNvSpPr/>
          <p:nvPr/>
        </p:nvSpPr>
        <p:spPr>
          <a:xfrm>
            <a:off x="4218043" y="5677722"/>
            <a:ext cx="5493812" cy="246221"/>
          </a:xfrm>
          <a:prstGeom prst="rect">
            <a:avLst/>
          </a:prstGeom>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満たせないものとして届け出た場合は入院料の所定点数の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に相当する点数を算定</a:t>
            </a:r>
          </a:p>
        </p:txBody>
      </p:sp>
      <p:sp>
        <p:nvSpPr>
          <p:cNvPr id="10" name="正方形/長方形 9"/>
          <p:cNvSpPr/>
          <p:nvPr/>
        </p:nvSpPr>
        <p:spPr>
          <a:xfrm>
            <a:off x="183423" y="3621749"/>
            <a:ext cx="9539150" cy="1193031"/>
          </a:xfrm>
          <a:prstGeom prst="rect">
            <a:avLst/>
          </a:prstGeom>
          <a:no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5411" y="3786216"/>
            <a:ext cx="216024" cy="864096"/>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実績部分</a:t>
            </a:r>
          </a:p>
        </p:txBody>
      </p:sp>
    </p:spTree>
    <p:extLst>
      <p:ext uri="{BB962C8B-B14F-4D97-AF65-F5344CB8AC3E}">
        <p14:creationId xmlns:p14="http://schemas.microsoft.com/office/powerpoint/2010/main" val="88831797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a:xfrm>
            <a:off x="7679540" y="6484562"/>
            <a:ext cx="222885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600"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ja-JP" altLang="en-US" sz="1600" i="0" u="none" strike="noStrike" kern="1200" cap="none" spc="0" normalizeH="0" baseline="0" noProof="0" dirty="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3" name="テキスト ボックス 2"/>
          <p:cNvSpPr txBox="1">
            <a:spLocks noChangeArrowheads="1"/>
          </p:cNvSpPr>
          <p:nvPr/>
        </p:nvSpPr>
        <p:spPr bwMode="auto">
          <a:xfrm>
            <a:off x="-12380" y="146433"/>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地域包括ケア病棟入院料の施設基準の見直し</a:t>
            </a:r>
          </a:p>
        </p:txBody>
      </p:sp>
      <p:sp>
        <p:nvSpPr>
          <p:cNvPr id="15" name="正方形/長方形 14"/>
          <p:cNvSpPr/>
          <p:nvPr/>
        </p:nvSpPr>
        <p:spPr>
          <a:xfrm>
            <a:off x="299247" y="83671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地域包括ケアに係る実績要件の見直し</a:t>
            </a:r>
          </a:p>
        </p:txBody>
      </p:sp>
      <p:sp>
        <p:nvSpPr>
          <p:cNvPr id="85" name="正方形/長方形 84"/>
          <p:cNvSpPr/>
          <p:nvPr/>
        </p:nvSpPr>
        <p:spPr>
          <a:xfrm>
            <a:off x="348040" y="1078322"/>
            <a:ext cx="9529762" cy="550478"/>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入院料（管理料）１・３に係る実績について、以下のとおり見直す。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8" name="表 27"/>
          <p:cNvGraphicFramePr>
            <a:graphicFrameLocks noGrp="1"/>
          </p:cNvGraphicFramePr>
          <p:nvPr/>
        </p:nvGraphicFramePr>
        <p:xfrm>
          <a:off x="495842" y="1628800"/>
          <a:ext cx="8914315" cy="4953000"/>
        </p:xfrm>
        <a:graphic>
          <a:graphicData uri="http://schemas.openxmlformats.org/drawingml/2006/table">
            <a:tbl>
              <a:tblPr firstRow="1" bandRow="1">
                <a:tableStyleId>{5C22544A-7EE6-4342-B048-85BDC9FD1C3A}</a:tableStyleId>
              </a:tblPr>
              <a:tblGrid>
                <a:gridCol w="1476795">
                  <a:extLst>
                    <a:ext uri="{9D8B030D-6E8A-4147-A177-3AD203B41FA5}">
                      <a16:colId xmlns:a16="http://schemas.microsoft.com/office/drawing/2014/main" val="2952633105"/>
                    </a:ext>
                  </a:extLst>
                </a:gridCol>
                <a:gridCol w="3200302">
                  <a:extLst>
                    <a:ext uri="{9D8B030D-6E8A-4147-A177-3AD203B41FA5}">
                      <a16:colId xmlns:a16="http://schemas.microsoft.com/office/drawing/2014/main" val="1776083012"/>
                    </a:ext>
                  </a:extLst>
                </a:gridCol>
                <a:gridCol w="4237218">
                  <a:extLst>
                    <a:ext uri="{9D8B030D-6E8A-4147-A177-3AD203B41FA5}">
                      <a16:colId xmlns:a16="http://schemas.microsoft.com/office/drawing/2014/main" val="940205841"/>
                    </a:ext>
                  </a:extLst>
                </a:gridCol>
              </a:tblGrid>
              <a:tr h="249531">
                <a:tc>
                  <a:txBody>
                    <a:bodyPr/>
                    <a:lstStyle/>
                    <a:p>
                      <a:pPr algn="ctr"/>
                      <a:endParaRPr kumimoji="1" lang="ja-JP" altLang="en-US"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100" dirty="0"/>
                        <a:t>現行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改定後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2711881176"/>
                  </a:ext>
                </a:extLst>
              </a:tr>
              <a:tr h="410992">
                <a:tc>
                  <a:txBody>
                    <a:bodyPr/>
                    <a:lstStyle/>
                    <a:p>
                      <a:pPr algn="l"/>
                      <a:r>
                        <a:rPr kumimoji="1" lang="ja-JP" altLang="en-US" sz="1100" b="0" dirty="0"/>
                        <a:t>自宅等から入棟した患者割合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１割以上（</a:t>
                      </a:r>
                      <a:r>
                        <a:rPr kumimoji="1" lang="en-US" altLang="ja-JP" sz="1100" dirty="0"/>
                        <a:t>10</a:t>
                      </a:r>
                      <a:r>
                        <a:rPr kumimoji="1" lang="ja-JP" altLang="en-US" sz="1100" dirty="0"/>
                        <a:t>床未満の病室は３月３人以上）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１割</a:t>
                      </a:r>
                      <a:r>
                        <a:rPr kumimoji="1" lang="ja-JP" altLang="en-US" sz="1100" b="1" u="sng" dirty="0">
                          <a:solidFill>
                            <a:srgbClr val="0070C0"/>
                          </a:solidFill>
                        </a:rPr>
                        <a:t>５分</a:t>
                      </a:r>
                      <a:r>
                        <a:rPr kumimoji="1" lang="ja-JP" altLang="en-US" sz="1100" dirty="0"/>
                        <a:t>以上（</a:t>
                      </a:r>
                      <a:r>
                        <a:rPr kumimoji="1" lang="en-US" altLang="ja-JP" sz="1100" dirty="0"/>
                        <a:t>10</a:t>
                      </a:r>
                      <a:r>
                        <a:rPr kumimoji="1" lang="ja-JP" altLang="en-US" sz="1100" dirty="0"/>
                        <a:t>床未満の病室は３月</a:t>
                      </a:r>
                      <a:r>
                        <a:rPr kumimoji="1" lang="ja-JP" altLang="en-US" sz="1100" b="1" u="sng" dirty="0">
                          <a:solidFill>
                            <a:srgbClr val="0070C0"/>
                          </a:solidFill>
                        </a:rPr>
                        <a:t>６人</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54992619"/>
                  </a:ext>
                </a:extLst>
              </a:tr>
              <a:tr h="410992">
                <a:tc>
                  <a:txBody>
                    <a:bodyPr/>
                    <a:lstStyle/>
                    <a:p>
                      <a:pPr algn="l"/>
                      <a:r>
                        <a:rPr kumimoji="1" lang="ja-JP" altLang="en-US" sz="1100" b="0" dirty="0"/>
                        <a:t>自宅等からの緊急</a:t>
                      </a:r>
                      <a:endParaRPr kumimoji="1" lang="en-US" altLang="ja-JP" sz="1100" b="0" dirty="0"/>
                    </a:p>
                    <a:p>
                      <a:pPr algn="l"/>
                      <a:r>
                        <a:rPr kumimoji="1" lang="ja-JP" altLang="en-US" sz="1100" b="0" dirty="0"/>
                        <a:t>患者の受入（３月）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３人以上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６人</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21498012"/>
                  </a:ext>
                </a:extLst>
              </a:tr>
              <a:tr h="249531">
                <a:tc gridSpan="3">
                  <a:txBody>
                    <a:bodyPr/>
                    <a:lstStyle/>
                    <a:p>
                      <a:pPr algn="ctr"/>
                      <a:endParaRPr kumimoji="1" lang="en-US" altLang="ja-JP" sz="11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22481879"/>
                  </a:ext>
                </a:extLst>
              </a:tr>
              <a:tr h="249531">
                <a:tc rowSpan="8">
                  <a:txBody>
                    <a:bodyPr/>
                    <a:lstStyle/>
                    <a:p>
                      <a:pPr algn="ctr"/>
                      <a:r>
                        <a:rPr kumimoji="1" lang="ja-JP" altLang="en-US" sz="1100" b="0" dirty="0"/>
                        <a:t>在宅医療等の提供</a:t>
                      </a:r>
                      <a:endParaRPr kumimoji="1" lang="en-US" altLang="ja-JP" sz="11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kumimoji="1" lang="ja-JP" altLang="en-US" sz="1100" dirty="0"/>
                        <a:t>以下（４つ）のうちいずれか２つ以上を満たすこと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0" u="none" dirty="0">
                          <a:solidFill>
                            <a:schemeClr val="tx1"/>
                          </a:solidFill>
                        </a:rPr>
                        <a:t>以下（６つ）</a:t>
                      </a:r>
                      <a:r>
                        <a:rPr kumimoji="1" lang="ja-JP" altLang="en-US" sz="1100" dirty="0"/>
                        <a:t>のうちいずれか２つ以上を満たすこと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30235899"/>
                  </a:ext>
                </a:extLst>
              </a:tr>
              <a:tr h="410992">
                <a:tc vMerge="1">
                  <a:txBody>
                    <a:bodyPr/>
                    <a:lstStyle/>
                    <a:p>
                      <a:endParaRPr kumimoji="1" lang="ja-JP" altLang="en-US" dirty="0"/>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在宅患者訪問診療料（</a:t>
                      </a:r>
                      <a:r>
                        <a:rPr kumimoji="1" lang="en-US" altLang="ja-JP" sz="1100" dirty="0"/>
                        <a:t>Ⅰ</a:t>
                      </a:r>
                      <a:r>
                        <a:rPr kumimoji="1" lang="ja-JP" altLang="en-US" sz="1100" dirty="0"/>
                        <a:t>）・（</a:t>
                      </a:r>
                      <a:r>
                        <a:rPr kumimoji="1" lang="en-US" altLang="ja-JP" sz="1100" dirty="0"/>
                        <a:t>Ⅱ</a:t>
                      </a:r>
                      <a:r>
                        <a:rPr kumimoji="1" lang="ja-JP" altLang="en-US" sz="1100" dirty="0"/>
                        <a:t>）の算定回数（３月）</a:t>
                      </a:r>
                    </a:p>
                    <a:p>
                      <a:pPr algn="ctr"/>
                      <a:r>
                        <a:rPr kumimoji="1" lang="en-US" altLang="ja-JP" sz="1100" dirty="0"/>
                        <a:t>20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在宅患者訪問診療料（</a:t>
                      </a:r>
                      <a:r>
                        <a:rPr kumimoji="1" lang="en-US" altLang="ja-JP" sz="1100" dirty="0"/>
                        <a:t>Ⅰ</a:t>
                      </a:r>
                      <a:r>
                        <a:rPr kumimoji="1" lang="ja-JP" altLang="en-US" sz="1100" dirty="0"/>
                        <a:t>）・（</a:t>
                      </a:r>
                      <a:r>
                        <a:rPr kumimoji="1" lang="en-US" altLang="ja-JP" sz="1100" dirty="0"/>
                        <a:t>Ⅱ</a:t>
                      </a:r>
                      <a:r>
                        <a:rPr kumimoji="1" lang="ja-JP" altLang="en-US" sz="1100" dirty="0"/>
                        <a:t>）の算定回数（３月）</a:t>
                      </a:r>
                      <a:endParaRPr kumimoji="1" lang="en-US" altLang="ja-JP" sz="1100" b="1" u="sng" dirty="0">
                        <a:solidFill>
                          <a:srgbClr val="0070C0"/>
                        </a:solidFill>
                      </a:endParaRPr>
                    </a:p>
                    <a:p>
                      <a:pPr algn="ctr"/>
                      <a:r>
                        <a:rPr kumimoji="1" lang="en-US" altLang="ja-JP" sz="1100" b="1" u="sng" dirty="0">
                          <a:solidFill>
                            <a:srgbClr val="0070C0"/>
                          </a:solidFill>
                        </a:rPr>
                        <a:t>30</a:t>
                      </a:r>
                      <a:r>
                        <a:rPr kumimoji="1" lang="ja-JP" altLang="en-US" sz="1100" b="1" u="sng" dirty="0">
                          <a:solidFill>
                            <a:srgbClr val="0070C0"/>
                          </a:solidFill>
                        </a:rPr>
                        <a:t>回</a:t>
                      </a:r>
                      <a:r>
                        <a:rPr kumimoji="1" lang="ja-JP" altLang="en-US" sz="1100" dirty="0"/>
                        <a:t>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139736779"/>
                  </a:ext>
                </a:extLst>
              </a:tr>
              <a:tr h="410992">
                <a:tc vMerge="1">
                  <a:txBody>
                    <a:bodyPr/>
                    <a:lstStyle/>
                    <a:p>
                      <a:endParaRPr kumimoji="1" lang="ja-JP" altLang="en-US" dirty="0"/>
                    </a:p>
                  </a:txBody>
                  <a:tcPr/>
                </a:tc>
                <a:tc row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在宅患者訪問看護・指導料等の算定回数／</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同一敷地内の訪問看護ステーションにおける</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訪問看護基本療養費等の算定回数（３月間）</a:t>
                      </a:r>
                      <a:endParaRPr kumimoji="1" lang="en-US" altLang="ja-JP" sz="1100" dirty="0"/>
                    </a:p>
                    <a:p>
                      <a:pPr algn="ctr"/>
                      <a:r>
                        <a:rPr kumimoji="1" lang="en-US" altLang="ja-JP" sz="1100" dirty="0"/>
                        <a:t>100</a:t>
                      </a:r>
                      <a:r>
                        <a:rPr kumimoji="1" lang="ja-JP" altLang="en-US" sz="1100" dirty="0"/>
                        <a:t>回以上／</a:t>
                      </a:r>
                      <a:r>
                        <a:rPr kumimoji="1" lang="en-US" altLang="ja-JP" sz="1100" dirty="0"/>
                        <a:t>500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dirty="0"/>
                        <a:t>在宅患者訪問看護・指導料等の算定回数（３月）</a:t>
                      </a:r>
                      <a:endParaRPr kumimoji="1" lang="en-US" altLang="ja-JP" sz="1100" dirty="0"/>
                    </a:p>
                    <a:p>
                      <a:pPr algn="ctr"/>
                      <a:r>
                        <a:rPr kumimoji="1" lang="en-US" altLang="ja-JP" sz="1100" b="1" u="sng" dirty="0">
                          <a:solidFill>
                            <a:srgbClr val="0070C0"/>
                          </a:solidFill>
                        </a:rPr>
                        <a:t>60</a:t>
                      </a:r>
                      <a:r>
                        <a:rPr kumimoji="1" lang="ja-JP" altLang="en-US" sz="1100" b="1" u="sng" dirty="0">
                          <a:solidFill>
                            <a:srgbClr val="0070C0"/>
                          </a:solidFill>
                        </a:rPr>
                        <a:t>回</a:t>
                      </a:r>
                      <a:r>
                        <a:rPr kumimoji="1" lang="ja-JP" altLang="en-US" sz="1100" dirty="0"/>
                        <a:t>以上</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104437441"/>
                  </a:ext>
                </a:extLst>
              </a:tr>
              <a:tr h="572453">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100" b="1" u="sng" dirty="0">
                          <a:solidFill>
                            <a:srgbClr val="0070C0"/>
                          </a:solidFill>
                        </a:rPr>
                        <a:t>併設</a:t>
                      </a:r>
                      <a:r>
                        <a:rPr kumimoji="1" lang="ja-JP" altLang="en-US" sz="1100" dirty="0"/>
                        <a:t>の訪問看護ステーションにおける</a:t>
                      </a:r>
                      <a:endParaRPr kumimoji="1" lang="en-US" altLang="ja-JP" sz="1100" dirty="0"/>
                    </a:p>
                    <a:p>
                      <a:pPr algn="ctr"/>
                      <a:r>
                        <a:rPr kumimoji="1" lang="ja-JP" altLang="en-US" sz="1100" dirty="0"/>
                        <a:t>訪問看護基本療養費等の算定回数（３月）</a:t>
                      </a:r>
                      <a:endParaRPr kumimoji="1" lang="en-US" altLang="ja-JP" sz="1100" dirty="0"/>
                    </a:p>
                    <a:p>
                      <a:pPr algn="ctr"/>
                      <a:r>
                        <a:rPr kumimoji="1" lang="en-US" altLang="ja-JP" sz="1100" b="1" u="sng" dirty="0">
                          <a:solidFill>
                            <a:srgbClr val="0070C0"/>
                          </a:solidFill>
                        </a:rPr>
                        <a:t>300</a:t>
                      </a:r>
                      <a:r>
                        <a:rPr kumimoji="1" lang="ja-JP" altLang="en-US" sz="1100" b="1" u="sng" dirty="0">
                          <a:solidFill>
                            <a:srgbClr val="0070C0"/>
                          </a:solidFill>
                        </a:rPr>
                        <a:t>回</a:t>
                      </a:r>
                      <a:r>
                        <a:rPr kumimoji="1" lang="ja-JP" altLang="en-US" sz="1100" dirty="0"/>
                        <a:t>以上</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834515452"/>
                  </a:ext>
                </a:extLst>
              </a:tr>
              <a:tr h="410992">
                <a:tc vMerge="1">
                  <a:txBody>
                    <a:bodyPr/>
                    <a:lstStyle/>
                    <a:p>
                      <a:endParaRPr kumimoji="1" lang="ja-JP" altLang="en-US" dirty="0"/>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開放型病院共同指導料の算定回数（３月）</a:t>
                      </a:r>
                      <a:endParaRPr kumimoji="1" lang="en-US" altLang="ja-JP" sz="1100" dirty="0"/>
                    </a:p>
                    <a:p>
                      <a:pPr algn="ctr"/>
                      <a:r>
                        <a:rPr kumimoji="1" lang="en-US" altLang="ja-JP" sz="1100" dirty="0"/>
                        <a:t>10</a:t>
                      </a:r>
                      <a:r>
                        <a:rPr kumimoji="1" lang="ja-JP" altLang="en-US" sz="1100" dirty="0"/>
                        <a:t>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（削除）</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044509700"/>
                  </a:ext>
                </a:extLst>
              </a:tr>
              <a:tr h="410992">
                <a:tc vMerge="1">
                  <a:txBody>
                    <a:bodyPr/>
                    <a:lstStyle/>
                    <a:p>
                      <a:pPr algn="ctr"/>
                      <a:endParaRPr kumimoji="1" lang="en-US" altLang="ja-JP" sz="1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同一敷地内の事業所で</a:t>
                      </a:r>
                      <a:endParaRPr kumimoji="1" lang="en-US" altLang="ja-JP" sz="1100" dirty="0"/>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介護サービスを提供していること</a:t>
                      </a:r>
                      <a:endParaRPr kumimoji="1" lang="en-US" altLang="ja-JP" sz="11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併設</a:t>
                      </a:r>
                      <a:r>
                        <a:rPr kumimoji="1" lang="ja-JP" altLang="en-US" sz="1100" u="none" dirty="0"/>
                        <a:t>の事業所が介護サービスの</a:t>
                      </a:r>
                      <a:endParaRPr kumimoji="1" lang="en-US" altLang="ja-JP" sz="1100" u="none" dirty="0"/>
                    </a:p>
                    <a:p>
                      <a:pPr algn="ctr"/>
                      <a:r>
                        <a:rPr kumimoji="1" lang="ja-JP" altLang="en-US" sz="1100" b="1" u="sng" dirty="0">
                          <a:solidFill>
                            <a:srgbClr val="0070C0"/>
                          </a:solidFill>
                        </a:rPr>
                        <a:t>提供実績を有している</a:t>
                      </a:r>
                      <a:r>
                        <a:rPr kumimoji="1" lang="ja-JP" altLang="en-US" sz="1100" u="none" dirty="0"/>
                        <a:t>こと</a:t>
                      </a:r>
                      <a:endParaRPr kumimoji="1" lang="en-US" altLang="ja-JP" sz="1100" u="none"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669895382"/>
                  </a:ext>
                </a:extLst>
              </a:tr>
              <a:tr h="572453">
                <a:tc vMerge="1">
                  <a:txBody>
                    <a:bodyPr/>
                    <a:lstStyle/>
                    <a:p>
                      <a:pPr algn="ctr"/>
                      <a:endParaRPr kumimoji="1" lang="en-US" altLang="ja-JP"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11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在宅患者訪問リハビリテーション指導管理料</a:t>
                      </a:r>
                      <a:endParaRPr kumimoji="1" lang="en-US" altLang="ja-JP" sz="1100" b="1" u="sng" dirty="0">
                        <a:solidFill>
                          <a:srgbClr val="0070C0"/>
                        </a:solidFill>
                      </a:endParaRPr>
                    </a:p>
                    <a:p>
                      <a:pPr algn="ctr"/>
                      <a:r>
                        <a:rPr kumimoji="1" lang="ja-JP" altLang="en-US" sz="1100" u="none" dirty="0"/>
                        <a:t>の算定回数（３月）</a:t>
                      </a:r>
                      <a:endParaRPr kumimoji="1" lang="en-US" altLang="ja-JP" sz="1100" b="1" u="sng" dirty="0">
                        <a:solidFill>
                          <a:srgbClr val="0070C0"/>
                        </a:solidFill>
                      </a:endParaRPr>
                    </a:p>
                    <a:p>
                      <a:pPr algn="ctr"/>
                      <a:r>
                        <a:rPr kumimoji="1" lang="en-US" altLang="ja-JP" sz="1100" b="1" u="sng" dirty="0">
                          <a:solidFill>
                            <a:srgbClr val="0070C0"/>
                          </a:solidFill>
                        </a:rPr>
                        <a:t>30</a:t>
                      </a:r>
                      <a:r>
                        <a:rPr kumimoji="1" lang="ja-JP" altLang="en-US" sz="1100" b="1" u="sng" dirty="0">
                          <a:solidFill>
                            <a:srgbClr val="0070C0"/>
                          </a:solidFill>
                        </a:rPr>
                        <a:t>回以上</a:t>
                      </a:r>
                      <a:endParaRPr kumimoji="1" lang="en-US" altLang="ja-JP" sz="1100" b="1" u="sng" dirty="0">
                        <a:solidFill>
                          <a:srgbClr val="0070C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505770945"/>
                  </a:ext>
                </a:extLst>
              </a:tr>
              <a:tr h="410992">
                <a:tc vMerge="1">
                  <a:txBody>
                    <a:bodyPr/>
                    <a:lstStyle/>
                    <a:p>
                      <a:pPr algn="ctr"/>
                      <a:endParaRPr kumimoji="1" lang="en-US" altLang="ja-JP"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CC"/>
                    </a:solidFill>
                  </a:tcPr>
                </a:tc>
                <a:tc>
                  <a:txBody>
                    <a:bodyPr/>
                    <a:lstStyle/>
                    <a:p>
                      <a:pPr algn="ctr"/>
                      <a:r>
                        <a:rPr kumimoji="1" lang="ja-JP" altLang="en-US" sz="11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100" b="1" u="sng" dirty="0">
                          <a:solidFill>
                            <a:srgbClr val="0070C0"/>
                          </a:solidFill>
                        </a:rPr>
                        <a:t>退院時共同指導料２</a:t>
                      </a:r>
                      <a:r>
                        <a:rPr kumimoji="1" lang="ja-JP" altLang="en-US" sz="1100" b="0" dirty="0"/>
                        <a:t>の算定回数（３月）</a:t>
                      </a:r>
                      <a:endParaRPr kumimoji="1" lang="en-US" altLang="ja-JP" sz="1100" b="0" dirty="0"/>
                    </a:p>
                    <a:p>
                      <a:pPr algn="ctr"/>
                      <a:r>
                        <a:rPr kumimoji="1" lang="ja-JP" altLang="en-US" sz="1100" b="1" u="sng" dirty="0">
                          <a:solidFill>
                            <a:srgbClr val="0070C0"/>
                          </a:solidFill>
                        </a:rPr>
                        <a:t>６回以上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140303280"/>
                  </a:ext>
                </a:extLst>
              </a:tr>
            </a:tbl>
          </a:graphicData>
        </a:graphic>
      </p:graphicFrame>
      <p:sp>
        <p:nvSpPr>
          <p:cNvPr id="2" name="テキスト ボックス 1"/>
          <p:cNvSpPr txBox="1"/>
          <p:nvPr/>
        </p:nvSpPr>
        <p:spPr>
          <a:xfrm>
            <a:off x="5257616" y="6592633"/>
            <a:ext cx="43348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併設とは当該保険医療機関と同一敷地内又は隣接する敷地内にあること</a:t>
            </a:r>
          </a:p>
        </p:txBody>
      </p:sp>
    </p:spTree>
    <p:extLst>
      <p:ext uri="{BB962C8B-B14F-4D97-AF65-F5344CB8AC3E}">
        <p14:creationId xmlns:p14="http://schemas.microsoft.com/office/powerpoint/2010/main" val="1200894908"/>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2940300" y="3173435"/>
            <a:ext cx="1241992" cy="783705"/>
          </a:xfrm>
          <a:prstGeom prst="rect">
            <a:avLst/>
          </a:prstGeom>
          <a:solidFill>
            <a:schemeClr val="accent5">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他の病棟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ざ</a:t>
            </a:r>
          </a:p>
        </p:txBody>
      </p:sp>
      <p:sp>
        <p:nvSpPr>
          <p:cNvPr id="3" name="テキスト ボックス 2"/>
          <p:cNvSpPr txBox="1">
            <a:spLocks noChangeArrowheads="1"/>
          </p:cNvSpPr>
          <p:nvPr/>
        </p:nvSpPr>
        <p:spPr bwMode="auto">
          <a:xfrm>
            <a:off x="-20910" y="135978"/>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地域包括ケア病棟の転棟時の算定方法の見直し</a:t>
            </a:r>
            <a:endPar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endParaRPr>
          </a:p>
        </p:txBody>
      </p:sp>
      <p:sp>
        <p:nvSpPr>
          <p:cNvPr id="8" name="正方形/長方形 7"/>
          <p:cNvSpPr/>
          <p:nvPr/>
        </p:nvSpPr>
        <p:spPr>
          <a:xfrm>
            <a:off x="1352600" y="2292497"/>
            <a:ext cx="1242428" cy="787418"/>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940300" y="2291973"/>
            <a:ext cx="1241992" cy="783705"/>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ケア病棟</a:t>
            </a:r>
          </a:p>
        </p:txBody>
      </p:sp>
      <p:sp>
        <p:nvSpPr>
          <p:cNvPr id="12" name="正方形/長方形 11"/>
          <p:cNvSpPr/>
          <p:nvPr/>
        </p:nvSpPr>
        <p:spPr>
          <a:xfrm>
            <a:off x="1481536" y="4492903"/>
            <a:ext cx="2494040" cy="1140190"/>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1928664" y="5083407"/>
            <a:ext cx="2046912" cy="549686"/>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地域包括ケア病室</a:t>
            </a:r>
          </a:p>
        </p:txBody>
      </p:sp>
      <p:sp>
        <p:nvSpPr>
          <p:cNvPr id="17" name="左カーブ矢印 16"/>
          <p:cNvSpPr/>
          <p:nvPr/>
        </p:nvSpPr>
        <p:spPr>
          <a:xfrm>
            <a:off x="3820645" y="4835660"/>
            <a:ext cx="547437" cy="562503"/>
          </a:xfrm>
          <a:prstGeom prst="curvedLef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右矢印 18"/>
          <p:cNvSpPr/>
          <p:nvPr/>
        </p:nvSpPr>
        <p:spPr>
          <a:xfrm>
            <a:off x="2657179" y="2583639"/>
            <a:ext cx="216024" cy="216024"/>
          </a:xfrm>
          <a:prstGeom prst="righ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4953000" y="2610270"/>
            <a:ext cx="1822180" cy="1346870"/>
          </a:xfrm>
          <a:prstGeom prst="rect">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転棟後は</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地域包括ケア病棟・病室の点数</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581892" y="2276872"/>
            <a:ext cx="623252" cy="1674854"/>
          </a:xfrm>
          <a:prstGeom prst="rect">
            <a:avLst/>
          </a:prstGeom>
          <a:solidFill>
            <a:schemeClr val="bg1">
              <a:lumMod val="9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他の病棟に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転棟する場合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3456203" y="3555682"/>
            <a:ext cx="728885" cy="396044"/>
          </a:xfrm>
          <a:prstGeom prst="rect">
            <a:avLst/>
          </a:prstGeom>
          <a:solidFill>
            <a:schemeClr val="accent3">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地域包括ケア病室</a:t>
            </a:r>
          </a:p>
        </p:txBody>
      </p:sp>
      <p:sp>
        <p:nvSpPr>
          <p:cNvPr id="26" name="右矢印 25"/>
          <p:cNvSpPr/>
          <p:nvPr/>
        </p:nvSpPr>
        <p:spPr>
          <a:xfrm>
            <a:off x="2657178" y="3633668"/>
            <a:ext cx="813607" cy="201558"/>
          </a:xfrm>
          <a:prstGeom prst="rightArrow">
            <a:avLst/>
          </a:prstGeom>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a:off x="435962" y="4063263"/>
            <a:ext cx="9173271" cy="0"/>
          </a:xfrm>
          <a:prstGeom prst="line">
            <a:avLst/>
          </a:prstGeom>
          <a:ln w="50800" cmpd="dbl"/>
        </p:spPr>
        <p:style>
          <a:lnRef idx="1">
            <a:schemeClr val="dk1"/>
          </a:lnRef>
          <a:fillRef idx="0">
            <a:schemeClr val="dk1"/>
          </a:fillRef>
          <a:effectRef idx="0">
            <a:schemeClr val="dk1"/>
          </a:effectRef>
          <a:fontRef idx="minor">
            <a:schemeClr val="tx1"/>
          </a:fontRef>
        </p:style>
      </p:cxnSp>
      <p:sp>
        <p:nvSpPr>
          <p:cNvPr id="31" name="正方形/長方形 30"/>
          <p:cNvSpPr/>
          <p:nvPr/>
        </p:nvSpPr>
        <p:spPr>
          <a:xfrm>
            <a:off x="1352600" y="3173959"/>
            <a:ext cx="1242428" cy="787418"/>
          </a:xfrm>
          <a:prstGeom prst="rect">
            <a:avLst/>
          </a:prstGeom>
          <a:solidFill>
            <a:schemeClr val="accent6">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一般病棟</a:t>
            </a:r>
            <a:endPar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r>
              <a:rPr kumimoji="1" lang="en-US" altLang="ja-JP"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a:t>
            </a:r>
            <a:r>
              <a:rPr kumimoji="1" lang="ja-JP" altLang="en-US" sz="14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4953000" y="2286524"/>
            <a:ext cx="1822180" cy="281683"/>
          </a:xfrm>
          <a:prstGeom prst="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34" name="右矢印 33"/>
          <p:cNvSpPr/>
          <p:nvPr/>
        </p:nvSpPr>
        <p:spPr>
          <a:xfrm>
            <a:off x="6917130" y="2874300"/>
            <a:ext cx="470160" cy="598269"/>
          </a:xfrm>
          <a:prstGeom prst="rightArrow">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7498585" y="2601747"/>
            <a:ext cx="1822180" cy="1346870"/>
          </a:xfrm>
          <a:prstGeom prst="rect">
            <a:avLst/>
          </a:prstGeom>
          <a:solidFill>
            <a:schemeClr val="accent3">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転棟後も</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DPC/PDPS</a:t>
            </a: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による点数</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（期間</a:t>
            </a:r>
            <a:r>
              <a:rPr kumimoji="1"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7498585" y="2278001"/>
            <a:ext cx="1822180" cy="281683"/>
          </a:xfrm>
          <a:prstGeom prst="rect">
            <a:avLst/>
          </a:prstGeom>
          <a:solidFill>
            <a:srgbClr val="13C4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sp>
        <p:nvSpPr>
          <p:cNvPr id="38" name="正方形/長方形 37"/>
          <p:cNvSpPr/>
          <p:nvPr/>
        </p:nvSpPr>
        <p:spPr>
          <a:xfrm>
            <a:off x="581892" y="4169387"/>
            <a:ext cx="623252" cy="1674854"/>
          </a:xfrm>
          <a:prstGeom prst="rect">
            <a:avLst/>
          </a:prstGeom>
          <a:solidFill>
            <a:schemeClr val="bg1">
              <a:lumMod val="95000"/>
            </a:schemeClr>
          </a:solid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vert="wordArtVertRtl"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同一病棟に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転室する場合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4964949" y="4492903"/>
            <a:ext cx="4355815" cy="1346870"/>
          </a:xfrm>
          <a:prstGeom prst="rect">
            <a:avLst/>
          </a:prstGeom>
          <a:solidFill>
            <a:schemeClr val="accent1">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転室後も</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による点数を算定する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（期間</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まで）</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4964949" y="4169157"/>
            <a:ext cx="4355815" cy="281683"/>
          </a:xfrm>
          <a:prstGeom prst="rect">
            <a:avLst/>
          </a:prstGeom>
          <a:solidFill>
            <a:srgbClr val="4F81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現行（変更なし）</a:t>
            </a:r>
          </a:p>
        </p:txBody>
      </p:sp>
      <p:sp>
        <p:nvSpPr>
          <p:cNvPr id="44" name="右中かっこ 43"/>
          <p:cNvSpPr/>
          <p:nvPr/>
        </p:nvSpPr>
        <p:spPr>
          <a:xfrm>
            <a:off x="4413841" y="2306902"/>
            <a:ext cx="296886" cy="1558354"/>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265992" y="1222691"/>
            <a:ext cx="9379250" cy="50415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患者の状態に応じた適切な管理を妨げないよう、同一の保険医療機関において、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対象病棟から地域包括ケア病棟に転棟する場合の算定方法を見直す。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p:cNvSpPr/>
          <p:nvPr/>
        </p:nvSpPr>
        <p:spPr>
          <a:xfrm>
            <a:off x="299247" y="980728"/>
            <a:ext cx="587788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対象病棟から転棟する場合の算定方法の見直し</a:t>
            </a:r>
          </a:p>
        </p:txBody>
      </p:sp>
      <p:sp>
        <p:nvSpPr>
          <p:cNvPr id="47" name="テキスト ボックス 46"/>
          <p:cNvSpPr txBox="1"/>
          <p:nvPr/>
        </p:nvSpPr>
        <p:spPr>
          <a:xfrm>
            <a:off x="3999560" y="6023221"/>
            <a:ext cx="566373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診断群分類に定められた期間</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Ⅱ</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又は</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Ⅲ</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までは</a:t>
            </a:r>
            <a:r>
              <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DPC/PDPS</a:t>
            </a:r>
            <a:r>
              <a:rPr kumimoji="1" lang="ja-JP" altLang="en-US"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rPr>
              <a:t>で算定し、以降は医科点数表に従って算定</a:t>
            </a:r>
            <a:endParaRPr kumimoji="1" lang="en-US" altLang="ja-JP" sz="1000" b="0" i="0" u="none" strike="noStrike" kern="1200" cap="none" spc="0" normalizeH="0" baseline="0" noProof="0" dirty="0">
              <a:ln>
                <a:noFill/>
              </a:ln>
              <a:solidFill>
                <a:prstClr val="black"/>
              </a:solidFill>
              <a:effectLst/>
              <a:uLnTx/>
              <a:uFillTx/>
              <a:latin typeface="Segoe UI" panose="020B0502040204020203" pitchFamily="34" charset="0"/>
              <a:ea typeface="ＭＳ Ｐゴシック" panose="020B0600070205080204" pitchFamily="50" charset="-128"/>
              <a:cs typeface="Segoe UI" panose="020B0502040204020203" pitchFamily="34" charset="0"/>
            </a:endParaRPr>
          </a:p>
        </p:txBody>
      </p:sp>
      <p:sp>
        <p:nvSpPr>
          <p:cNvPr id="27" name="スライド番号プレースホルダー 2">
            <a:extLst>
              <a:ext uri="{FF2B5EF4-FFF2-40B4-BE49-F238E27FC236}">
                <a16:creationId xmlns:a16="http://schemas.microsoft.com/office/drawing/2014/main" id="{F3CBE28D-78F1-4184-B649-B65B30305F9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13493370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グラフ 52"/>
          <p:cNvGraphicFramePr>
            <a:graphicFrameLocks/>
          </p:cNvGraphicFramePr>
          <p:nvPr/>
        </p:nvGraphicFramePr>
        <p:xfrm>
          <a:off x="1755889" y="1986581"/>
          <a:ext cx="3193280" cy="2578988"/>
        </p:xfrm>
        <a:graphic>
          <a:graphicData uri="http://schemas.openxmlformats.org/drawingml/2006/chart">
            <c:chart xmlns:c="http://schemas.openxmlformats.org/drawingml/2006/chart" xmlns:r="http://schemas.openxmlformats.org/officeDocument/2006/relationships" r:id="rId3"/>
          </a:graphicData>
        </a:graphic>
      </p:graphicFrame>
      <p:sp>
        <p:nvSpPr>
          <p:cNvPr id="32" name="テキスト ボックス 31"/>
          <p:cNvSpPr txBox="1"/>
          <p:nvPr/>
        </p:nvSpPr>
        <p:spPr>
          <a:xfrm>
            <a:off x="1501569" y="6540329"/>
            <a:ext cx="370216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平均的な係数値で算出</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1.075</a:t>
            </a:r>
            <a:r>
              <a:rPr kumimoji="0" lang="ja-JP" altLang="en-US" sz="8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0.135</a:t>
            </a:r>
            <a:r>
              <a:rPr kumimoji="0" lang="ja-JP" altLang="en-US" sz="80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機能評価係数</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0.088</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7" name="正方形/長方形 36"/>
          <p:cNvSpPr/>
          <p:nvPr/>
        </p:nvSpPr>
        <p:spPr>
          <a:xfrm>
            <a:off x="2394958" y="2675729"/>
            <a:ext cx="470484" cy="126960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正方形/長方形 37"/>
          <p:cNvSpPr/>
          <p:nvPr/>
        </p:nvSpPr>
        <p:spPr>
          <a:xfrm>
            <a:off x="2856452" y="3029278"/>
            <a:ext cx="1009950" cy="91605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p:txBody>
      </p:sp>
      <p:sp>
        <p:nvSpPr>
          <p:cNvPr id="39" name="正方形/長方形 38"/>
          <p:cNvSpPr/>
          <p:nvPr/>
        </p:nvSpPr>
        <p:spPr>
          <a:xfrm>
            <a:off x="3866402" y="3214749"/>
            <a:ext cx="930910" cy="730582"/>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6" name="直線コネクタ 15"/>
          <p:cNvCxnSpPr/>
          <p:nvPr/>
        </p:nvCxnSpPr>
        <p:spPr>
          <a:xfrm>
            <a:off x="2867368" y="2218992"/>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3421640" y="2451273"/>
            <a:ext cx="1928733" cy="400110"/>
          </a:xfrm>
          <a:prstGeom prst="rect">
            <a:avLst/>
          </a:prstGeom>
          <a:noFill/>
          <a:ln w="28575">
            <a:no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地域包括ケア病棟入院料２</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2,558</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6" name="テキスト ボックス 45"/>
          <p:cNvSpPr txBox="1"/>
          <p:nvPr/>
        </p:nvSpPr>
        <p:spPr>
          <a:xfrm>
            <a:off x="1917700" y="1494579"/>
            <a:ext cx="3217547"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DPC/PDPS</a:t>
            </a: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による報酬</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a:t>
            </a: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と転棟先での報酬</a:t>
            </a:r>
            <a:endPar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コンテンツ プレースホルダー 4"/>
          <p:cNvSpPr txBox="1">
            <a:spLocks/>
          </p:cNvSpPr>
          <p:nvPr/>
        </p:nvSpPr>
        <p:spPr>
          <a:xfrm>
            <a:off x="-1" y="-14233"/>
            <a:ext cx="9887123" cy="454552"/>
          </a:xfrm>
          <a:prstGeom prst="rect">
            <a:avLst/>
          </a:prstGeom>
          <a:gradFill flip="none" rotWithShape="1">
            <a:gsLst>
              <a:gs pos="0">
                <a:srgbClr val="5B9BD5">
                  <a:shade val="30000"/>
                  <a:satMod val="115000"/>
                </a:srgbClr>
              </a:gs>
              <a:gs pos="50000">
                <a:srgbClr val="5B9BD5">
                  <a:shade val="67500"/>
                  <a:satMod val="115000"/>
                </a:srgbClr>
              </a:gs>
              <a:gs pos="100000">
                <a:srgbClr val="5B9BD5">
                  <a:shade val="100000"/>
                  <a:satMod val="115000"/>
                </a:srgbClr>
              </a:gs>
            </a:gsLst>
            <a:path path="circle">
              <a:fillToRect l="100000" b="100000"/>
            </a:path>
            <a:tileRect t="-100000" r="-100000"/>
          </a:gradFill>
          <a:ln>
            <a:noFill/>
          </a:ln>
        </p:spPr>
        <p:txBody>
          <a:bodyPr vert="horz" wrap="square" lIns="84396" tIns="42198" rIns="84396" bIns="42198" rtlCol="0" anchor="ctr">
            <a:spAutoFit/>
          </a:bodyPr>
          <a:lstStyle>
            <a:lvl1pPr marL="0" indent="0" algn="ctr" defTabSz="914395" rtl="0" eaLnBrk="1" latinLnBrk="0" hangingPunct="1">
              <a:spcBef>
                <a:spcPct val="20000"/>
              </a:spcBef>
              <a:buFont typeface="Arial" pitchFamily="34" charset="0"/>
              <a:buNone/>
              <a:defRPr kumimoji="1" sz="2400" kern="1200">
                <a:solidFill>
                  <a:schemeClr val="tx1"/>
                </a:solidFill>
                <a:latin typeface="+mn-lt"/>
                <a:ea typeface="+mn-ea"/>
                <a:cs typeface="+mn-cs"/>
              </a:defRPr>
            </a:lvl1pPr>
            <a:lvl2pPr marL="742946" indent="-28574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2pPr>
            <a:lvl3pPr marL="1142993" indent="-228598" algn="l" defTabSz="914395" rtl="0" eaLnBrk="1" latinLnBrk="0" hangingPunct="1">
              <a:spcBef>
                <a:spcPct val="20000"/>
              </a:spcBef>
              <a:buFont typeface="Arial" pitchFamily="34" charset="0"/>
              <a:buChar char="•"/>
              <a:defRPr kumimoji="1" sz="1800" kern="1200">
                <a:solidFill>
                  <a:schemeClr val="tx1"/>
                </a:solidFill>
                <a:latin typeface="+mn-lt"/>
                <a:ea typeface="+mn-ea"/>
                <a:cs typeface="+mn-cs"/>
              </a:defRPr>
            </a:lvl3pPr>
            <a:lvl4pPr marL="1600191" indent="-228598" algn="l" defTabSz="914395" rtl="0" eaLnBrk="1" latinLnBrk="0" hangingPunct="1">
              <a:spcBef>
                <a:spcPct val="20000"/>
              </a:spcBef>
              <a:buFont typeface="Arial" pitchFamily="34" charset="0"/>
              <a:buChar char="–"/>
              <a:defRPr kumimoji="1" sz="1600" kern="1200">
                <a:solidFill>
                  <a:schemeClr val="tx1"/>
                </a:solidFill>
                <a:latin typeface="+mn-lt"/>
                <a:ea typeface="+mn-ea"/>
                <a:cs typeface="+mn-cs"/>
              </a:defRPr>
            </a:lvl4pPr>
            <a:lvl5pPr marL="2057388" indent="-228598" algn="l" defTabSz="914395" rtl="0" eaLnBrk="1" latinLnBrk="0" hangingPunct="1">
              <a:spcBef>
                <a:spcPct val="20000"/>
              </a:spcBef>
              <a:buFont typeface="Arial" pitchFamily="34" charset="0"/>
              <a:buChar char="»"/>
              <a:defRPr kumimoji="1" sz="1600" kern="1200">
                <a:solidFill>
                  <a:schemeClr val="tx1"/>
                </a:solidFill>
                <a:latin typeface="+mn-lt"/>
                <a:ea typeface="+mn-ea"/>
                <a:cs typeface="+mn-cs"/>
              </a:defRPr>
            </a:lvl5pPr>
            <a:lvl6pPr marL="2514585"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783"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8980"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177" indent="-228598" algn="l" defTabSz="914395"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ctr" defTabSz="836355" rtl="0" eaLnBrk="1" fontAlgn="auto" latinLnBrk="0" hangingPunct="1">
              <a:lnSpc>
                <a:spcPct val="100000"/>
              </a:lnSpc>
              <a:spcBef>
                <a:spcPct val="0"/>
              </a:spcBef>
              <a:spcAft>
                <a:spcPts val="0"/>
              </a:spcAft>
              <a:buClrTx/>
              <a:buSzTx/>
              <a:buFont typeface="Arial" pitchFamily="34" charset="0"/>
              <a:buNone/>
              <a:tabLst/>
              <a:defRPr/>
            </a:pPr>
            <a:r>
              <a:rPr kumimoji="1" lang="en-US" altLang="ja-JP"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rPr>
              <a:t>DPC</a:t>
            </a:r>
            <a:r>
              <a:rPr kumimoji="1" lang="ja-JP" altLang="en-US"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rPr>
              <a:t>対象病棟からの転棟について</a:t>
            </a:r>
            <a:endParaRPr kumimoji="1" lang="en-US" altLang="ja-JP" sz="2400" b="0" i="0" u="none" strike="noStrike" kern="1200" cap="none" spc="0" normalizeH="0" baseline="0" noProof="0" dirty="0">
              <a:ln>
                <a:noFill/>
              </a:ln>
              <a:solidFill>
                <a:sysClr val="window" lastClr="FFFFFF"/>
              </a:solidFill>
              <a:effectLst/>
              <a:uLnTx/>
              <a:uFillTx/>
              <a:latin typeface="Calibri" panose="020F0502020204030204"/>
              <a:ea typeface="ＭＳ ゴシック" panose="020B0609070205080204" pitchFamily="49" charset="-128"/>
              <a:cs typeface="+mn-cs"/>
            </a:endParaRPr>
          </a:p>
        </p:txBody>
      </p:sp>
      <p:cxnSp>
        <p:nvCxnSpPr>
          <p:cNvPr id="45" name="直線コネクタ 44"/>
          <p:cNvCxnSpPr/>
          <p:nvPr/>
        </p:nvCxnSpPr>
        <p:spPr>
          <a:xfrm flipV="1">
            <a:off x="2400112" y="2768084"/>
            <a:ext cx="901686" cy="126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flipH="1">
            <a:off x="3304997" y="2757834"/>
            <a:ext cx="1992" cy="1179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2" name="グラフ 51"/>
          <p:cNvGraphicFramePr>
            <a:graphicFrameLocks/>
          </p:cNvGraphicFramePr>
          <p:nvPr/>
        </p:nvGraphicFramePr>
        <p:xfrm>
          <a:off x="5904644" y="1471823"/>
          <a:ext cx="3717779" cy="3086092"/>
        </p:xfrm>
        <a:graphic>
          <a:graphicData uri="http://schemas.openxmlformats.org/drawingml/2006/chart">
            <c:chart xmlns:c="http://schemas.openxmlformats.org/drawingml/2006/chart" xmlns:r="http://schemas.openxmlformats.org/officeDocument/2006/relationships" r:id="rId4"/>
          </a:graphicData>
        </a:graphic>
      </p:graphicFrame>
      <p:cxnSp>
        <p:nvCxnSpPr>
          <p:cNvPr id="56" name="直線コネクタ 55"/>
          <p:cNvCxnSpPr/>
          <p:nvPr/>
        </p:nvCxnSpPr>
        <p:spPr>
          <a:xfrm>
            <a:off x="155928" y="3611563"/>
            <a:ext cx="696326" cy="8776"/>
          </a:xfrm>
          <a:prstGeom prst="line">
            <a:avLst/>
          </a:prstGeom>
          <a:ln>
            <a:noFill/>
          </a:ln>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28719" y="6601884"/>
            <a:ext cx="1739878" cy="21544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出典：平成</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データ</a:t>
            </a:r>
          </a:p>
        </p:txBody>
      </p:sp>
      <p:sp>
        <p:nvSpPr>
          <p:cNvPr id="2" name="楕円 1"/>
          <p:cNvSpPr/>
          <p:nvPr/>
        </p:nvSpPr>
        <p:spPr>
          <a:xfrm>
            <a:off x="2745631" y="2654156"/>
            <a:ext cx="261122" cy="248065"/>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4" name="正方形/長方形 23"/>
          <p:cNvSpPr/>
          <p:nvPr/>
        </p:nvSpPr>
        <p:spPr>
          <a:xfrm>
            <a:off x="8409384" y="19839"/>
            <a:ext cx="1481726" cy="437515"/>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診調組　入－２－２</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元．７．２５（改）</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p:txBody>
      </p:sp>
      <p:cxnSp>
        <p:nvCxnSpPr>
          <p:cNvPr id="28" name="直線コネクタ 27"/>
          <p:cNvCxnSpPr/>
          <p:nvPr/>
        </p:nvCxnSpPr>
        <p:spPr>
          <a:xfrm>
            <a:off x="3866402" y="2218992"/>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301798" y="2885362"/>
            <a:ext cx="16349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79664" y="2009888"/>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９日目</a:t>
            </a:r>
          </a:p>
        </p:txBody>
      </p:sp>
      <p:sp>
        <p:nvSpPr>
          <p:cNvPr id="55" name="Rectangle 49" descr="25%"/>
          <p:cNvSpPr>
            <a:spLocks noChangeArrowheads="1"/>
          </p:cNvSpPr>
          <p:nvPr/>
        </p:nvSpPr>
        <p:spPr bwMode="auto">
          <a:xfrm>
            <a:off x="239202" y="548680"/>
            <a:ext cx="9379745" cy="889769"/>
          </a:xfrm>
          <a:prstGeom prst="rect">
            <a:avLst/>
          </a:prstGeom>
          <a:noFill/>
          <a:ln w="19050">
            <a:solidFill>
              <a:schemeClr val="tx1"/>
            </a:solidFill>
            <a:miter lim="800000"/>
            <a:headEnd/>
            <a:tailEnd/>
          </a:ln>
        </p:spPr>
        <p:txBody>
          <a:bodyPr wrap="square" lIns="90604" tIns="10796" rIns="90604" bIns="10796" anchor="ctr"/>
          <a:lstStyle/>
          <a:p>
            <a:pPr marL="182563" marR="0" lvl="0" indent="-182563" algn="l" defTabSz="90602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DPC/PDPS</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の診断群分類区分によっては、患者が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DPC</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rPr>
              <a:t>対象病棟から地域包括ケア病棟に転棟する時期が、診断群分類区分における点数が地域包括ケア病棟入院料の点数を下回るタイミングに偏っている場合があった。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Segoe UI" panose="020B0502040204020203" pitchFamily="34" charset="0"/>
            </a:endParaRPr>
          </a:p>
        </p:txBody>
      </p:sp>
      <p:sp>
        <p:nvSpPr>
          <p:cNvPr id="58" name="正方形/長方形 57"/>
          <p:cNvSpPr/>
          <p:nvPr/>
        </p:nvSpPr>
        <p:spPr>
          <a:xfrm>
            <a:off x="1852491" y="1769668"/>
            <a:ext cx="575178" cy="2471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点数</a:t>
            </a:r>
          </a:p>
        </p:txBody>
      </p:sp>
      <p:graphicFrame>
        <p:nvGraphicFramePr>
          <p:cNvPr id="71" name="グラフ 70"/>
          <p:cNvGraphicFramePr>
            <a:graphicFrameLocks/>
          </p:cNvGraphicFramePr>
          <p:nvPr/>
        </p:nvGraphicFramePr>
        <p:xfrm>
          <a:off x="1743421" y="4293096"/>
          <a:ext cx="3193280" cy="2578988"/>
        </p:xfrm>
        <a:graphic>
          <a:graphicData uri="http://schemas.openxmlformats.org/drawingml/2006/chart">
            <c:chart xmlns:c="http://schemas.openxmlformats.org/drawingml/2006/chart" xmlns:r="http://schemas.openxmlformats.org/officeDocument/2006/relationships" r:id="rId5"/>
          </a:graphicData>
        </a:graphic>
      </p:graphicFrame>
      <p:sp>
        <p:nvSpPr>
          <p:cNvPr id="72" name="正方形/長方形 71"/>
          <p:cNvSpPr/>
          <p:nvPr/>
        </p:nvSpPr>
        <p:spPr>
          <a:xfrm>
            <a:off x="2394959" y="4564756"/>
            <a:ext cx="147090" cy="1691235"/>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游ゴシック" panose="020B0400000000000000"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Ⅰ</a:t>
            </a:r>
          </a:p>
        </p:txBody>
      </p:sp>
      <p:sp>
        <p:nvSpPr>
          <p:cNvPr id="73" name="正方形/長方形 72"/>
          <p:cNvSpPr/>
          <p:nvPr/>
        </p:nvSpPr>
        <p:spPr>
          <a:xfrm>
            <a:off x="2542049" y="4909190"/>
            <a:ext cx="175660" cy="1346801"/>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Ⅱ</a:t>
            </a:r>
          </a:p>
        </p:txBody>
      </p:sp>
      <p:sp>
        <p:nvSpPr>
          <p:cNvPr id="74" name="正方形/長方形 73"/>
          <p:cNvSpPr/>
          <p:nvPr/>
        </p:nvSpPr>
        <p:spPr>
          <a:xfrm>
            <a:off x="2717709" y="5277882"/>
            <a:ext cx="1891355" cy="978109"/>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期</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間</a:t>
            </a:r>
            <a:endPar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Ⅲ</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テキスト ボックス 75"/>
          <p:cNvSpPr txBox="1"/>
          <p:nvPr/>
        </p:nvSpPr>
        <p:spPr>
          <a:xfrm>
            <a:off x="3582514" y="4894790"/>
            <a:ext cx="1928733" cy="400110"/>
          </a:xfrm>
          <a:prstGeom prst="rect">
            <a:avLst/>
          </a:prstGeom>
          <a:noFill/>
          <a:ln w="28575">
            <a:no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地域包括ケア病棟入院料２</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endPar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2,558</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　</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(60</a:t>
            </a:r>
            <a:r>
              <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a:t>
            </a:r>
            <a:r>
              <a:rPr kumimoji="0"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78" name="直線コネクタ 77"/>
          <p:cNvCxnSpPr/>
          <p:nvPr/>
        </p:nvCxnSpPr>
        <p:spPr>
          <a:xfrm>
            <a:off x="3228641" y="5394842"/>
            <a:ext cx="1627176" cy="4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2393561" y="5277304"/>
            <a:ext cx="831247" cy="57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98215" y="2716574"/>
            <a:ext cx="1656184" cy="65902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胸椎、腰椎以下骨折損傷　</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胸・腰髄損傷を含む</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手術なし</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(160690xx)</a:t>
            </a:r>
          </a:p>
        </p:txBody>
      </p:sp>
      <p:sp>
        <p:nvSpPr>
          <p:cNvPr id="85" name="正方形/長方形 84"/>
          <p:cNvSpPr/>
          <p:nvPr/>
        </p:nvSpPr>
        <p:spPr>
          <a:xfrm>
            <a:off x="5814230" y="1726766"/>
            <a:ext cx="575178" cy="2639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件数</a:t>
            </a:r>
          </a:p>
        </p:txBody>
      </p:sp>
      <p:sp>
        <p:nvSpPr>
          <p:cNvPr id="86" name="正方形/長方形 85"/>
          <p:cNvSpPr/>
          <p:nvPr/>
        </p:nvSpPr>
        <p:spPr>
          <a:xfrm>
            <a:off x="98215" y="5177439"/>
            <a:ext cx="1656184" cy="65902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狭心症、慢性虚血性</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心疾患</a:t>
            </a:r>
            <a:endPar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手術なし</a:t>
            </a:r>
            <a:r>
              <a:rPr kumimoji="1"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(050050xx99000x)</a:t>
            </a:r>
          </a:p>
        </p:txBody>
      </p:sp>
      <p:cxnSp>
        <p:nvCxnSpPr>
          <p:cNvPr id="87" name="直線コネクタ 86"/>
          <p:cNvCxnSpPr/>
          <p:nvPr/>
        </p:nvCxnSpPr>
        <p:spPr>
          <a:xfrm>
            <a:off x="3224808" y="5277304"/>
            <a:ext cx="0" cy="1276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a:off x="2542049" y="4525171"/>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89" name="直線コネクタ 88"/>
          <p:cNvCxnSpPr/>
          <p:nvPr/>
        </p:nvCxnSpPr>
        <p:spPr>
          <a:xfrm>
            <a:off x="2707873" y="4521363"/>
            <a:ext cx="0" cy="1734628"/>
          </a:xfrm>
          <a:prstGeom prst="line">
            <a:avLst/>
          </a:prstGeom>
          <a:ln w="190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1" name="右矢印 10"/>
          <p:cNvSpPr/>
          <p:nvPr/>
        </p:nvSpPr>
        <p:spPr>
          <a:xfrm>
            <a:off x="5294688" y="2709933"/>
            <a:ext cx="547574" cy="609872"/>
          </a:xfrm>
          <a:prstGeom prst="rightArrow">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0" name="テキスト ボックス 39"/>
          <p:cNvSpPr txBox="1"/>
          <p:nvPr/>
        </p:nvSpPr>
        <p:spPr>
          <a:xfrm>
            <a:off x="5084222" y="6565962"/>
            <a:ext cx="3674742"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急性期患者支援病床初期加算を算定（</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14</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日間に限り、</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150</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点を加算）</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a:t>
            </a:r>
            <a:r>
              <a:rPr kumimoji="0"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DPC</a:t>
            </a:r>
            <a:r>
              <a:rPr kumimoji="0"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算定対象病床から地域包括ケア病棟に転棟した症例に限る</a:t>
            </a:r>
          </a:p>
        </p:txBody>
      </p:sp>
      <p:sp>
        <p:nvSpPr>
          <p:cNvPr id="41" name="右矢印 40"/>
          <p:cNvSpPr/>
          <p:nvPr/>
        </p:nvSpPr>
        <p:spPr>
          <a:xfrm>
            <a:off x="5266656" y="5237604"/>
            <a:ext cx="547574" cy="609872"/>
          </a:xfrm>
          <a:prstGeom prst="rightArrow">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3" name="正方形/長方形 42"/>
          <p:cNvSpPr/>
          <p:nvPr/>
        </p:nvSpPr>
        <p:spPr>
          <a:xfrm>
            <a:off x="2604940" y="4393592"/>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５日目</a:t>
            </a:r>
          </a:p>
        </p:txBody>
      </p:sp>
      <p:sp>
        <p:nvSpPr>
          <p:cNvPr id="44" name="正方形/長方形 43"/>
          <p:cNvSpPr/>
          <p:nvPr/>
        </p:nvSpPr>
        <p:spPr>
          <a:xfrm>
            <a:off x="6569126" y="4402947"/>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７日目</a:t>
            </a:r>
          </a:p>
        </p:txBody>
      </p:sp>
      <p:sp>
        <p:nvSpPr>
          <p:cNvPr id="47" name="正方形/長方形 46"/>
          <p:cNvSpPr/>
          <p:nvPr/>
        </p:nvSpPr>
        <p:spPr>
          <a:xfrm>
            <a:off x="6701465" y="1788814"/>
            <a:ext cx="575178" cy="30993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９日目</a:t>
            </a:r>
          </a:p>
        </p:txBody>
      </p:sp>
      <p:graphicFrame>
        <p:nvGraphicFramePr>
          <p:cNvPr id="49" name="グラフ 48"/>
          <p:cNvGraphicFramePr>
            <a:graphicFrameLocks/>
          </p:cNvGraphicFramePr>
          <p:nvPr/>
        </p:nvGraphicFramePr>
        <p:xfrm>
          <a:off x="5989890" y="4599883"/>
          <a:ext cx="3629057" cy="1952134"/>
        </p:xfrm>
        <a:graphic>
          <a:graphicData uri="http://schemas.openxmlformats.org/drawingml/2006/chart">
            <c:chart xmlns:c="http://schemas.openxmlformats.org/drawingml/2006/chart" xmlns:r="http://schemas.openxmlformats.org/officeDocument/2006/relationships" r:id="rId6"/>
          </a:graphicData>
        </a:graphic>
      </p:graphicFrame>
      <p:sp>
        <p:nvSpPr>
          <p:cNvPr id="50" name="スライド番号プレースホルダー 2">
            <a:extLst>
              <a:ext uri="{FF2B5EF4-FFF2-40B4-BE49-F238E27FC236}">
                <a16:creationId xmlns:a16="http://schemas.microsoft.com/office/drawing/2014/main" id="{D369E42C-9D92-409D-857C-D03D6287ABE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ea typeface="ＭＳ Ｐゴシック" panose="020B0600070205080204" pitchFamily="50" charset="-128"/>
              </a:rPr>
              <a:pPr>
                <a:defRPr/>
              </a:pPr>
              <a:t>267</a:t>
            </a:fld>
            <a:endParaRPr lang="ja-JP" altLang="en-US" sz="1600" dirty="0">
              <a:solidFill>
                <a:prstClr val="black"/>
              </a:solidFill>
              <a:ea typeface="ＭＳ Ｐゴシック" panose="020B0600070205080204" pitchFamily="50" charset="-128"/>
            </a:endParaRPr>
          </a:p>
        </p:txBody>
      </p:sp>
    </p:spTree>
    <p:extLst>
      <p:ext uri="{BB962C8B-B14F-4D97-AF65-F5344CB8AC3E}">
        <p14:creationId xmlns:p14="http://schemas.microsoft.com/office/powerpoint/2010/main" val="214450901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94414" y="1203100"/>
            <a:ext cx="9583122" cy="538944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その水準を見直す。</a:t>
            </a:r>
            <a:endParaRPr kumimoji="1" lang="en-US" altLang="ja-JP"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・入院料１：リハビリテーション実績指数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改定後：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・入院料３：リハビリテーション実績指数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改定後：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lang="ja-JP" altLang="en-US" sz="1600" dirty="0">
                <a:solidFill>
                  <a:prstClr val="black"/>
                </a:solidFill>
                <a:latin typeface="ＭＳ Ｐゴシック" panose="020B0600070205080204" pitchFamily="50" charset="-128"/>
                <a:ea typeface="ＭＳ Ｐゴシック" panose="020B0600070205080204" pitchFamily="50" charset="-128"/>
              </a:rPr>
              <a:t>及び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目標とする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テーション実施計画書を用いて説明する。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入院料１について、常勤の専任管理栄養士の配置を必須とすると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6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ともに、入院料２～６についても、配置が望ましいこととする。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56427" y="1548297"/>
            <a:ext cx="17537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356427" y="5650054"/>
            <a:ext cx="180693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11" name="正方形/長方形 10"/>
          <p:cNvSpPr/>
          <p:nvPr/>
        </p:nvSpPr>
        <p:spPr>
          <a:xfrm>
            <a:off x="356428" y="3237562"/>
            <a:ext cx="4030393"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日常生活動作の評価に関する取扱いの見直し</a:t>
            </a:r>
          </a:p>
        </p:txBody>
      </p:sp>
      <p:sp>
        <p:nvSpPr>
          <p:cNvPr id="12" name="正方形/長方形 11"/>
          <p:cNvSpPr/>
          <p:nvPr/>
        </p:nvSpPr>
        <p:spPr>
          <a:xfrm>
            <a:off x="356427" y="4707559"/>
            <a:ext cx="26916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入院患者に係る要件の見直し</a:t>
            </a:r>
          </a:p>
        </p:txBody>
      </p:sp>
      <p:sp>
        <p:nvSpPr>
          <p:cNvPr id="16" name="角丸四角形 15"/>
          <p:cNvSpPr/>
          <p:nvPr/>
        </p:nvSpPr>
        <p:spPr>
          <a:xfrm>
            <a:off x="6521937" y="1697696"/>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10894" y="1768807"/>
            <a:ext cx="1131791" cy="1055395"/>
          </a:xfrm>
          <a:prstGeom prst="rect">
            <a:avLst/>
          </a:prstGeom>
        </p:spPr>
      </p:pic>
      <p:sp>
        <p:nvSpPr>
          <p:cNvPr id="13" name="二等辺三角形 12"/>
          <p:cNvSpPr/>
          <p:nvPr/>
        </p:nvSpPr>
        <p:spPr>
          <a:xfrm rot="5400000">
            <a:off x="7774632" y="2223219"/>
            <a:ext cx="664689" cy="132938"/>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6688109" y="1421587"/>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効果的なリハビリテーションの提供の推進</a:t>
            </a:r>
          </a:p>
        </p:txBody>
      </p:sp>
      <p:sp>
        <p:nvSpPr>
          <p:cNvPr id="23" name="角丸四角形 22"/>
          <p:cNvSpPr/>
          <p:nvPr/>
        </p:nvSpPr>
        <p:spPr>
          <a:xfrm>
            <a:off x="6521937" y="3338991"/>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688109" y="3062883"/>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入退院時における適切な</a:t>
            </a:r>
            <a:r>
              <a:rPr kumimoji="1" lang="en-US" altLang="ja-JP"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の評価と説明</a:t>
            </a: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98265" y="3398491"/>
            <a:ext cx="1285041" cy="1124411"/>
          </a:xfrm>
          <a:prstGeom prst="rect">
            <a:avLst/>
          </a:prstGeom>
        </p:spPr>
      </p:pic>
      <p:pic>
        <p:nvPicPr>
          <p:cNvPr id="25" name="図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321307" y="3439259"/>
            <a:ext cx="1024143" cy="1024143"/>
          </a:xfrm>
          <a:prstGeom prst="rect">
            <a:avLst/>
          </a:prstGeom>
        </p:spPr>
      </p:pic>
      <p:sp>
        <p:nvSpPr>
          <p:cNvPr id="26" name="角丸四角形 25"/>
          <p:cNvSpPr/>
          <p:nvPr/>
        </p:nvSpPr>
        <p:spPr>
          <a:xfrm>
            <a:off x="6521937" y="4941168"/>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6688109" y="4665059"/>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適切な栄養管理の推進</a:t>
            </a:r>
          </a:p>
        </p:txBody>
      </p:sp>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23598" y="5030907"/>
            <a:ext cx="897330" cy="1081121"/>
          </a:xfrm>
          <a:prstGeom prst="rect">
            <a:avLst/>
          </a:prstGeom>
        </p:spPr>
      </p:pic>
      <p:pic>
        <p:nvPicPr>
          <p:cNvPr id="31" name="図 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42212" y="5064744"/>
            <a:ext cx="778086" cy="713893"/>
          </a:xfrm>
          <a:prstGeom prst="rect">
            <a:avLst/>
          </a:prstGeom>
        </p:spPr>
      </p:pic>
      <p:pic>
        <p:nvPicPr>
          <p:cNvPr id="32" name="図 3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20299" y="5205185"/>
            <a:ext cx="934607" cy="897222"/>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34979" y="1768807"/>
            <a:ext cx="1091674" cy="1055395"/>
          </a:xfrm>
          <a:prstGeom prst="rect">
            <a:avLst/>
          </a:prstGeom>
        </p:spPr>
      </p:pic>
      <p:sp>
        <p:nvSpPr>
          <p:cNvPr id="28" name="Rectangle 2">
            <a:extLst>
              <a:ext uri="{FF2B5EF4-FFF2-40B4-BE49-F238E27FC236}">
                <a16:creationId xmlns:a16="http://schemas.microsoft.com/office/drawing/2014/main" id="{311D5BD1-DA71-4C4C-B279-FF3BCFDFD61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9" name="スライド番号プレースホルダー 2">
            <a:extLst>
              <a:ext uri="{FF2B5EF4-FFF2-40B4-BE49-F238E27FC236}">
                <a16:creationId xmlns:a16="http://schemas.microsoft.com/office/drawing/2014/main" id="{705D64D3-FE44-4B2A-B191-A0AD63505E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CB11159A-0798-453F-92A7-B4D919002596}"/>
              </a:ext>
            </a:extLst>
          </p:cNvPr>
          <p:cNvSpPr>
            <a:spLocks noChangeArrowheads="1"/>
          </p:cNvSpPr>
          <p:nvPr/>
        </p:nvSpPr>
        <p:spPr bwMode="auto">
          <a:xfrm>
            <a:off x="159139" y="570194"/>
            <a:ext cx="6362797"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（１０）回復期リハビリテーション病棟入院料に係る見直し</a:t>
            </a:r>
          </a:p>
        </p:txBody>
      </p:sp>
      <p:sp>
        <p:nvSpPr>
          <p:cNvPr id="34" name="テキスト ボックス 33"/>
          <p:cNvSpPr txBox="1"/>
          <p:nvPr/>
        </p:nvSpPr>
        <p:spPr>
          <a:xfrm>
            <a:off x="2253611" y="1336540"/>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5" name="テキスト ボックス 34"/>
          <p:cNvSpPr txBox="1"/>
          <p:nvPr/>
        </p:nvSpPr>
        <p:spPr>
          <a:xfrm>
            <a:off x="4386821" y="3025489"/>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6" name="テキスト ボックス 35"/>
          <p:cNvSpPr txBox="1"/>
          <p:nvPr/>
        </p:nvSpPr>
        <p:spPr>
          <a:xfrm>
            <a:off x="2253610" y="5454913"/>
            <a:ext cx="89918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37" name="テキスト ボックス 36">
            <a:extLst>
              <a:ext uri="{FF2B5EF4-FFF2-40B4-BE49-F238E27FC236}">
                <a16:creationId xmlns:a16="http://schemas.microsoft.com/office/drawing/2014/main" id="{C82FF9AD-DF32-4A8F-AAE7-2D41F6BE4DED}"/>
              </a:ext>
            </a:extLst>
          </p:cNvPr>
          <p:cNvSpPr txBox="1"/>
          <p:nvPr/>
        </p:nvSpPr>
        <p:spPr>
          <a:xfrm>
            <a:off x="3253394" y="4463402"/>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325138784"/>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277403" y="6451222"/>
            <a:ext cx="9351191"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日常生活機能評価</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点以上又はＦＩＭ総得点</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点以下</a:t>
            </a:r>
          </a:p>
        </p:txBody>
      </p:sp>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回復期リハビリテーション病棟入院料の施設基準等について</a:t>
            </a:r>
          </a:p>
        </p:txBody>
      </p:sp>
      <p:sp>
        <p:nvSpPr>
          <p:cNvPr id="6" name="正方形/長方形 5"/>
          <p:cNvSpPr/>
          <p:nvPr/>
        </p:nvSpPr>
        <p:spPr>
          <a:xfrm>
            <a:off x="188119" y="836713"/>
            <a:ext cx="9529762" cy="79208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回復期リハビリテーション病棟入院料の施設基準について、以下のとおり見直す。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入院料１及び入院料３におけるリハビリテーション実績指数の見直し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880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管理栄養士の配置に係る要件の見直し　等</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nvGraphicFramePr>
        <p:xfrm>
          <a:off x="277404" y="1700808"/>
          <a:ext cx="9351192" cy="4720906"/>
        </p:xfrm>
        <a:graphic>
          <a:graphicData uri="http://schemas.openxmlformats.org/drawingml/2006/table">
            <a:tbl>
              <a:tblPr firstRow="1" bandRow="1">
                <a:tableStyleId>{BDBED569-4797-4DF1-A0F4-6AAB3CD982D8}</a:tableStyleId>
              </a:tblPr>
              <a:tblGrid>
                <a:gridCol w="2007192">
                  <a:extLst>
                    <a:ext uri="{9D8B030D-6E8A-4147-A177-3AD203B41FA5}">
                      <a16:colId xmlns:a16="http://schemas.microsoft.com/office/drawing/2014/main" val="20000"/>
                    </a:ext>
                  </a:extLst>
                </a:gridCol>
                <a:gridCol w="1224000">
                  <a:extLst>
                    <a:ext uri="{9D8B030D-6E8A-4147-A177-3AD203B41FA5}">
                      <a16:colId xmlns:a16="http://schemas.microsoft.com/office/drawing/2014/main" val="3556526596"/>
                    </a:ext>
                  </a:extLst>
                </a:gridCol>
                <a:gridCol w="1224000">
                  <a:extLst>
                    <a:ext uri="{9D8B030D-6E8A-4147-A177-3AD203B41FA5}">
                      <a16:colId xmlns:a16="http://schemas.microsoft.com/office/drawing/2014/main" val="294588702"/>
                    </a:ext>
                  </a:extLst>
                </a:gridCol>
                <a:gridCol w="1224000">
                  <a:extLst>
                    <a:ext uri="{9D8B030D-6E8A-4147-A177-3AD203B41FA5}">
                      <a16:colId xmlns:a16="http://schemas.microsoft.com/office/drawing/2014/main" val="20003"/>
                    </a:ext>
                  </a:extLst>
                </a:gridCol>
                <a:gridCol w="1224000">
                  <a:extLst>
                    <a:ext uri="{9D8B030D-6E8A-4147-A177-3AD203B41FA5}">
                      <a16:colId xmlns:a16="http://schemas.microsoft.com/office/drawing/2014/main" val="20004"/>
                    </a:ext>
                  </a:extLst>
                </a:gridCol>
                <a:gridCol w="1224000">
                  <a:extLst>
                    <a:ext uri="{9D8B030D-6E8A-4147-A177-3AD203B41FA5}">
                      <a16:colId xmlns:a16="http://schemas.microsoft.com/office/drawing/2014/main" val="20005"/>
                    </a:ext>
                  </a:extLst>
                </a:gridCol>
                <a:gridCol w="1224000">
                  <a:extLst>
                    <a:ext uri="{9D8B030D-6E8A-4147-A177-3AD203B41FA5}">
                      <a16:colId xmlns:a16="http://schemas.microsoft.com/office/drawing/2014/main" val="20006"/>
                    </a:ext>
                  </a:extLst>
                </a:gridCol>
              </a:tblGrid>
              <a:tr h="229749">
                <a:tc>
                  <a:txBody>
                    <a:bodyPr/>
                    <a:lstStyle/>
                    <a:p>
                      <a:pPr algn="ctr"/>
                      <a:endParaRPr kumimoji="1" lang="ja-JP" altLang="en-US" sz="14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入院料１</a:t>
                      </a:r>
                      <a:endParaRPr kumimoji="1" lang="en-US" altLang="ja-JP"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入院料２</a:t>
                      </a:r>
                      <a:endParaRPr kumimoji="1" lang="en-US" altLang="ja-JP"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入院料３</a:t>
                      </a:r>
                      <a:endParaRPr kumimoji="1" lang="en-US" altLang="ja-JP" sz="1400" dirty="0">
                        <a:solidFill>
                          <a:schemeClr val="tx1"/>
                        </a:solidFill>
                        <a:latin typeface="+mn-ea"/>
                        <a:ea typeface="+mn-ea"/>
                      </a:endParaRPr>
                    </a:p>
                  </a:txBody>
                  <a:tcPr marL="54000" marR="54000" marT="36000" marB="36000" anchor="ctr"/>
                </a:tc>
                <a:tc>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400" dirty="0"/>
                        <a:t>入院料４</a:t>
                      </a:r>
                      <a:endParaRPr lang="ja-JP" altLang="en-US" sz="1400" dirty="0">
                        <a:solidFill>
                          <a:schemeClr val="tx1"/>
                        </a:solidFill>
                        <a:latin typeface="+mn-ea"/>
                        <a:ea typeface="+mn-ea"/>
                      </a:endParaRPr>
                    </a:p>
                  </a:txBody>
                  <a:tcPr marL="54000" marR="54000" marT="36000" marB="36000" anchor="ctr"/>
                </a:tc>
                <a:tc>
                  <a:txBody>
                    <a:bodyPr/>
                    <a:lstStyle/>
                    <a:p>
                      <a:pPr algn="ctr"/>
                      <a:r>
                        <a:rPr kumimoji="1" lang="ja-JP" altLang="en-US" sz="1400" dirty="0"/>
                        <a:t>入院料５</a:t>
                      </a:r>
                      <a:endParaRPr kumimoji="1" lang="en-US" altLang="ja-JP" sz="1400" dirty="0"/>
                    </a:p>
                  </a:txBody>
                  <a:tcPr marL="54000" marR="54000" marT="36000" marB="36000" anchor="ctr"/>
                </a:tc>
                <a:tc>
                  <a:txBody>
                    <a:bodyPr/>
                    <a:lstStyle/>
                    <a:p>
                      <a:pPr algn="ctr"/>
                      <a:r>
                        <a:rPr kumimoji="1" lang="ja-JP" altLang="en-US" sz="1400" dirty="0"/>
                        <a:t>入院料６</a:t>
                      </a:r>
                      <a:endParaRPr kumimoji="1" lang="en-US" altLang="ja-JP" sz="1400" dirty="0">
                        <a:solidFill>
                          <a:schemeClr val="tx1"/>
                        </a:solidFill>
                        <a:latin typeface="+mn-ea"/>
                        <a:ea typeface="+mn-ea"/>
                      </a:endParaRPr>
                    </a:p>
                  </a:txBody>
                  <a:tcPr marL="54000" marR="54000" marT="36000" marB="36000" anchor="ctr"/>
                </a:tc>
                <a:extLst>
                  <a:ext uri="{0D108BD9-81ED-4DB2-BD59-A6C34878D82A}">
                    <a16:rowId xmlns:a16="http://schemas.microsoft.com/office/drawing/2014/main" val="10000"/>
                  </a:ext>
                </a:extLst>
              </a:tr>
              <a:tr h="192939">
                <a:tc>
                  <a:txBody>
                    <a:bodyPr/>
                    <a:lstStyle/>
                    <a:p>
                      <a:pPr algn="ctr"/>
                      <a:r>
                        <a:rPr kumimoji="1" lang="ja-JP" altLang="en-US" sz="1100" dirty="0"/>
                        <a:t>医師</a:t>
                      </a:r>
                      <a:endParaRPr kumimoji="1" lang="ja-JP" altLang="en-US" sz="1100" dirty="0">
                        <a:latin typeface="+mn-ea"/>
                        <a:ea typeface="+mn-ea"/>
                      </a:endParaRPr>
                    </a:p>
                  </a:txBody>
                  <a:tcPr marL="54000" marR="54000" marT="36000" marB="36000" anchor="ctr"/>
                </a:tc>
                <a:tc gridSpan="6">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mn-ea"/>
                        <a:ea typeface="+mn-ea"/>
                      </a:endParaRPr>
                    </a:p>
                  </a:txBody>
                  <a:tcPr marL="54000" marR="54000" marT="36000" marB="36000" anchor="ctr"/>
                </a:tc>
                <a:tc hMerge="1">
                  <a:txBody>
                    <a:bodyPr/>
                    <a:lstStyle/>
                    <a:p>
                      <a:pPr marL="0" marR="0" indent="0" algn="ctr" defTabSz="68580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2939">
                <a:tc>
                  <a:txBody>
                    <a:bodyPr/>
                    <a:lstStyle/>
                    <a:p>
                      <a:pPr algn="ctr"/>
                      <a:r>
                        <a:rPr kumimoji="1" lang="ja-JP" altLang="en-US" sz="1100" dirty="0"/>
                        <a:t>看護職員</a:t>
                      </a:r>
                      <a:endParaRPr kumimoji="1" lang="ja-JP" altLang="en-US" sz="1100" dirty="0">
                        <a:latin typeface="+mn-ea"/>
                        <a:ea typeface="+mn-ea"/>
                      </a:endParaRPr>
                    </a:p>
                  </a:txBody>
                  <a:tcPr marL="54000" marR="54000" marT="36000" marB="36000" anchor="ct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１３対１以上（７割以上が看護師）</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dirty="0"/>
                        <a:t>１５対１以上（４割以上が看護師）</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tc hMerge="1">
                  <a:txBody>
                    <a:bodyPr/>
                    <a:lstStyle/>
                    <a:p>
                      <a:pPr algn="ctr"/>
                      <a:endParaRPr kumimoji="1" lang="ja-JP" altLang="en-US" sz="11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2939">
                <a:tc>
                  <a:txBody>
                    <a:bodyPr/>
                    <a:lstStyle/>
                    <a:p>
                      <a:pPr algn="ctr"/>
                      <a:r>
                        <a:rPr kumimoji="1" lang="ja-JP" altLang="en-US" sz="1100" dirty="0"/>
                        <a:t>看護補助者</a:t>
                      </a:r>
                      <a:endParaRPr kumimoji="1" lang="ja-JP" altLang="en-US" sz="1100" dirty="0">
                        <a:latin typeface="+mn-ea"/>
                        <a:ea typeface="+mn-ea"/>
                      </a:endParaRPr>
                    </a:p>
                  </a:txBody>
                  <a:tcPr marL="54000" marR="54000" marT="36000" marB="36000" anchor="ctr"/>
                </a:tc>
                <a:tc gridSpan="6">
                  <a:txBody>
                    <a:bodyPr/>
                    <a:lstStyle/>
                    <a:p>
                      <a:pPr algn="ctr"/>
                      <a:r>
                        <a:rPr kumimoji="1" lang="ja-JP" altLang="en-US" sz="1100" dirty="0"/>
                        <a:t>３０対１以上</a:t>
                      </a:r>
                      <a:endParaRPr kumimoji="1" lang="en-US" altLang="ja-JP" sz="1100" dirty="0">
                        <a:latin typeface="+mn-ea"/>
                        <a:ea typeface="+mn-ea"/>
                      </a:endParaRPr>
                    </a:p>
                  </a:txBody>
                  <a:tcPr marL="54000" marR="54000" marT="36000" marB="36000" anchor="ctr"/>
                </a:tc>
                <a:tc hMerge="1">
                  <a:txBody>
                    <a:bodyPr/>
                    <a:lstStyle/>
                    <a:p>
                      <a:pPr algn="ct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extLst>
                  <a:ext uri="{0D108BD9-81ED-4DB2-BD59-A6C34878D82A}">
                    <a16:rowId xmlns:a16="http://schemas.microsoft.com/office/drawing/2014/main" val="10003"/>
                  </a:ext>
                </a:extLst>
              </a:tr>
              <a:tr h="327909">
                <a:tc>
                  <a:txBody>
                    <a:bodyPr/>
                    <a:lstStyle/>
                    <a:p>
                      <a:pPr algn="ctr"/>
                      <a:r>
                        <a:rPr kumimoji="1" lang="ja-JP" altLang="en-US" sz="1100" dirty="0"/>
                        <a:t>リハビリ専門職</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専従常勤のＰＴ３名以上、</a:t>
                      </a:r>
                      <a:endParaRPr kumimoji="1" lang="en-US" altLang="ja-JP" sz="1100" dirty="0"/>
                    </a:p>
                    <a:p>
                      <a:pPr algn="ctr"/>
                      <a:r>
                        <a:rPr kumimoji="1" lang="ja-JP" altLang="en-US" sz="1100" dirty="0"/>
                        <a:t>ＯＴ２名以上、ＳＴ１名以上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dirty="0"/>
                        <a:t>専従常勤の</a:t>
                      </a:r>
                      <a:endParaRPr kumimoji="1" lang="en-US" altLang="ja-JP" sz="1100" dirty="0"/>
                    </a:p>
                    <a:p>
                      <a:pPr algn="ctr"/>
                      <a:r>
                        <a:rPr kumimoji="1" lang="ja-JP" altLang="en-US" sz="1100" dirty="0"/>
                        <a:t>ＰＴ２名以上、ＯＴ１名以上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92939">
                <a:tc>
                  <a:txBody>
                    <a:bodyPr/>
                    <a:lstStyle/>
                    <a:p>
                      <a:pPr algn="ctr"/>
                      <a:r>
                        <a:rPr kumimoji="1" lang="ja-JP" altLang="en-US" sz="1100" dirty="0"/>
                        <a:t>社会福祉士</a:t>
                      </a:r>
                      <a:endParaRPr kumimoji="1" lang="ja-JP" altLang="en-US" sz="1100" dirty="0">
                        <a:latin typeface="+mn-ea"/>
                        <a:ea typeface="+mn-ea"/>
                      </a:endParaRPr>
                    </a:p>
                  </a:txBody>
                  <a:tcPr marL="54000" marR="54000" marT="36000" marB="36000" anchor="ct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dirty="0"/>
                        <a:t>専任常勤１名以上</a:t>
                      </a:r>
                      <a:endParaRPr kumimoji="1" lang="ja-JP" altLang="en-US" sz="1100" dirty="0">
                        <a:latin typeface="+mn-ea"/>
                        <a:ea typeface="+mn-ea"/>
                      </a:endParaRPr>
                    </a:p>
                  </a:txBody>
                  <a:tcPr marL="54000" marR="54000" marT="36000" marB="36000"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kern="1200" cap="none" spc="0" normalizeH="0" baseline="0" noProof="0" dirty="0">
                          <a:ln>
                            <a:noFill/>
                          </a:ln>
                          <a:effectLst/>
                          <a:uLnTx/>
                          <a:uFillTx/>
                        </a:rPr>
                        <a:t>－</a:t>
                      </a:r>
                      <a:endParaRPr kumimoji="1" lang="ja-JP" altLang="en-US" sz="1100" b="0" i="0" u="none" strike="noStrike" kern="1200" cap="none" spc="0" normalizeH="0" baseline="0" noProof="0" dirty="0">
                        <a:ln>
                          <a:noFill/>
                        </a:ln>
                        <a:solidFill>
                          <a:prstClr val="black"/>
                        </a:solidFill>
                        <a:effectLst/>
                        <a:uLnTx/>
                        <a:uFillTx/>
                        <a:latin typeface="ＭＳ Ｐゴシック"/>
                        <a:ea typeface="+mn-ea"/>
                        <a:cs typeface="+mn-cs"/>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192939">
                <a:tc>
                  <a:txBody>
                    <a:bodyPr/>
                    <a:lstStyle/>
                    <a:p>
                      <a:pPr algn="ctr"/>
                      <a:r>
                        <a:rPr kumimoji="1" lang="ja-JP" altLang="en-US" sz="1100" dirty="0"/>
                        <a:t>管理栄養士 </a:t>
                      </a:r>
                      <a:endParaRPr kumimoji="1" lang="ja-JP" altLang="en-US" sz="11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u="sng" dirty="0">
                          <a:solidFill>
                            <a:srgbClr val="0070C0"/>
                          </a:solidFill>
                        </a:rPr>
                        <a:t>専任常勤１名</a:t>
                      </a:r>
                      <a:endParaRPr kumimoji="1" lang="en-US" altLang="ja-JP" sz="1100" u="sng" dirty="0">
                        <a:solidFill>
                          <a:srgbClr val="0070C0"/>
                        </a:solidFill>
                        <a:latin typeface="+mn-ea"/>
                        <a:ea typeface="+mn-ea"/>
                      </a:endParaRPr>
                    </a:p>
                  </a:txBody>
                  <a:tcPr marL="54000" marR="54000" marT="36000" marB="36000" anchor="ctr"/>
                </a:tc>
                <a:tc gridSpan="5">
                  <a:txBody>
                    <a:bodyPr/>
                    <a:lstStyle/>
                    <a:p>
                      <a:pPr algn="ctr"/>
                      <a:r>
                        <a:rPr kumimoji="1" lang="ja-JP" altLang="en-US" sz="1000" u="sng" dirty="0">
                          <a:solidFill>
                            <a:srgbClr val="0070C0"/>
                          </a:solidFill>
                        </a:rPr>
                        <a:t>専任常勤１名の配置が望ましい</a:t>
                      </a:r>
                      <a:endParaRPr kumimoji="1" lang="ja-JP" altLang="en-US" sz="1200" u="sng" dirty="0">
                        <a:solidFill>
                          <a:srgbClr val="0070C0"/>
                        </a:solidFill>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L="54000" marR="54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rgbClr val="FFFF55"/>
                    </a:solidFill>
                  </a:tcPr>
                </a:tc>
                <a:tc hMerge="1">
                  <a:txBody>
                    <a:bodyPr/>
                    <a:lstStyle/>
                    <a:p>
                      <a:endParaRPr kumimoji="1" lang="ja-JP" altLang="en-US"/>
                    </a:p>
                  </a:txBody>
                  <a:tcPr/>
                </a:tc>
                <a:tc h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noFill/>
                  </a:tcPr>
                </a:tc>
                <a:tc hMerge="1">
                  <a:txBody>
                    <a:bodyPr/>
                    <a:lstStyle/>
                    <a:p>
                      <a:pPr algn="ctr"/>
                      <a:endParaRPr kumimoji="1" lang="en-US" altLang="ja-JP" sz="1100" u="sng" dirty="0">
                        <a:solidFill>
                          <a:srgbClr val="0070C0"/>
                        </a:solidFill>
                        <a:latin typeface="+mn-ea"/>
                        <a:ea typeface="+mn-ea"/>
                      </a:endParaRPr>
                    </a:p>
                  </a:txBody>
                  <a:tcPr marL="54000" marR="54000" marT="36000" marB="36000" anchor="ctr"/>
                </a:tc>
                <a:extLst>
                  <a:ext uri="{0D108BD9-81ED-4DB2-BD59-A6C34878D82A}">
                    <a16:rowId xmlns:a16="http://schemas.microsoft.com/office/drawing/2014/main" val="10006"/>
                  </a:ext>
                </a:extLst>
              </a:tr>
              <a:tr h="257626">
                <a:tc>
                  <a:txBody>
                    <a:bodyPr/>
                    <a:lstStyle/>
                    <a:p>
                      <a:pPr algn="ctr"/>
                      <a:r>
                        <a:rPr kumimoji="1" lang="ja-JP" altLang="en-US" sz="1000" dirty="0"/>
                        <a:t>リハビリ計画書の栄養項目記載</a:t>
                      </a:r>
                      <a:endParaRPr kumimoji="1" lang="ja-JP" altLang="en-US" sz="1000" dirty="0">
                        <a:latin typeface="+mn-ea"/>
                        <a:ea typeface="+mn-ea"/>
                      </a:endParaRPr>
                    </a:p>
                  </a:txBody>
                  <a:tcPr marL="54000" marR="54000" marT="36000" marB="36000"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100" dirty="0"/>
                        <a:t>必須</a:t>
                      </a:r>
                      <a:endParaRPr kumimoji="1" lang="en-US" altLang="ja-JP" sz="1100" dirty="0">
                        <a:latin typeface="+mn-ea"/>
                        <a:ea typeface="+mn-ea"/>
                      </a:endParaRPr>
                    </a:p>
                  </a:txBody>
                  <a:tcPr marL="54000" marR="54000" marT="36000" marB="36000" anchor="ctr"/>
                </a:tc>
                <a:tc gridSpan="5">
                  <a:txBody>
                    <a:bodyPr/>
                    <a:lstStyle/>
                    <a:p>
                      <a:pPr algn="ctr"/>
                      <a:r>
                        <a:rPr kumimoji="1" lang="ja-JP" altLang="en-US" sz="1000" u="sng" dirty="0">
                          <a:solidFill>
                            <a:srgbClr val="0070C0"/>
                          </a:solidFill>
                        </a:rPr>
                        <a:t>管理栄養士が配置されている場合：実施することが望ましい</a:t>
                      </a:r>
                      <a:endParaRPr kumimoji="1" lang="ja-JP" altLang="en-US" sz="1200" u="sng" dirty="0">
                        <a:solidFill>
                          <a:srgbClr val="0070C0"/>
                        </a:solidFill>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en-US" altLang="ja-JP" sz="1050" dirty="0">
                        <a:latin typeface="+mn-ea"/>
                        <a:ea typeface="+mn-ea"/>
                      </a:endParaRPr>
                    </a:p>
                  </a:txBody>
                  <a:tcPr marL="54000" marR="54000" marT="36000" marB="36000" anchor="ctr"/>
                </a:tc>
                <a:extLst>
                  <a:ext uri="{0D108BD9-81ED-4DB2-BD59-A6C34878D82A}">
                    <a16:rowId xmlns:a16="http://schemas.microsoft.com/office/drawing/2014/main" val="10007"/>
                  </a:ext>
                </a:extLst>
              </a:tr>
              <a:tr h="303369">
                <a:tc>
                  <a:txBody>
                    <a:bodyPr/>
                    <a:lstStyle/>
                    <a:p>
                      <a:pPr algn="ctr"/>
                      <a:r>
                        <a:rPr kumimoji="1" lang="ja-JP" altLang="en-US" sz="1000" dirty="0"/>
                        <a:t>リハビリテーション実績指数等の</a:t>
                      </a:r>
                      <a:endParaRPr kumimoji="1" lang="en-US" altLang="ja-JP" sz="1000" dirty="0"/>
                    </a:p>
                    <a:p>
                      <a:pPr algn="ctr"/>
                      <a:r>
                        <a:rPr kumimoji="1" lang="ja-JP" altLang="en-US" sz="1000" dirty="0"/>
                        <a:t>院内掲示等による公開</a:t>
                      </a:r>
                      <a:endParaRPr kumimoji="1" lang="ja-JP" altLang="en-US" sz="1000" dirty="0">
                        <a:latin typeface="+mn-ea"/>
                        <a:ea typeface="+mn-ea"/>
                      </a:endParaRPr>
                    </a:p>
                  </a:txBody>
                  <a:tcPr marL="54000" marR="54000" marT="36000" marB="36000" anchor="ctr"/>
                </a:tc>
                <a:tc gridSpan="6">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a:endParaRPr kumimoji="1" lang="en-US" altLang="ja-JP" sz="1100" dirty="0">
                        <a:latin typeface="+mn-ea"/>
                        <a:ea typeface="+mn-ea"/>
                      </a:endParaRPr>
                    </a:p>
                  </a:txBody>
                  <a:tcPr marL="54000" marR="54000" marT="36000" marB="36000" anchor="ctr"/>
                </a:tc>
                <a:extLst>
                  <a:ext uri="{0D108BD9-81ED-4DB2-BD59-A6C34878D82A}">
                    <a16:rowId xmlns:a16="http://schemas.microsoft.com/office/drawing/2014/main" val="10011"/>
                  </a:ext>
                </a:extLst>
              </a:tr>
              <a:tr h="205209">
                <a:tc>
                  <a:txBody>
                    <a:bodyPr/>
                    <a:lstStyle/>
                    <a:p>
                      <a:pPr algn="ctr"/>
                      <a:r>
                        <a:rPr kumimoji="1" lang="ja-JP" altLang="en-US" sz="1100" dirty="0"/>
                        <a:t>データ提出加算の届出</a:t>
                      </a:r>
                      <a:endParaRPr kumimoji="1" lang="ja-JP" altLang="en-US" sz="1100" dirty="0">
                        <a:latin typeface="+mn-ea"/>
                        <a:ea typeface="+mn-ea"/>
                      </a:endParaRPr>
                    </a:p>
                  </a:txBody>
                  <a:tcPr marL="54000" marR="54000" marT="36000" marB="36000" anchor="ctr"/>
                </a:tc>
                <a:tc gridSpan="4">
                  <a:txBody>
                    <a:bodyPr/>
                    <a:lstStyle/>
                    <a:p>
                      <a:pPr algn="ctr"/>
                      <a:r>
                        <a:rPr kumimoji="1" lang="ja-JP" altLang="en-US" sz="1100" u="none" dirty="0"/>
                        <a:t>○</a:t>
                      </a: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0" u="sng" dirty="0">
                        <a:solidFill>
                          <a:srgbClr val="0070C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tc gridSpan="2">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200" u="none" dirty="0"/>
                        <a:t>○</a:t>
                      </a:r>
                      <a:r>
                        <a:rPr kumimoji="1" lang="ja-JP" altLang="en-US" sz="1100" u="sng" dirty="0">
                          <a:solidFill>
                            <a:srgbClr val="0070C0"/>
                          </a:solidFill>
                        </a:rPr>
                        <a:t>（</a:t>
                      </a:r>
                      <a:r>
                        <a:rPr kumimoji="1" lang="en-US" altLang="ja-JP" sz="1100" u="sng" dirty="0">
                          <a:solidFill>
                            <a:srgbClr val="0070C0"/>
                          </a:solidFill>
                        </a:rPr>
                        <a:t>※</a:t>
                      </a:r>
                      <a:r>
                        <a:rPr kumimoji="1" lang="ja-JP" altLang="en-US" sz="1100" u="sng" dirty="0">
                          <a:solidFill>
                            <a:srgbClr val="0070C0"/>
                          </a:solidFill>
                        </a:rPr>
                        <a:t>経過措置あり）</a:t>
                      </a:r>
                      <a:endParaRPr kumimoji="1" lang="ja-JP" altLang="en-US" sz="1100" b="0" u="sng" dirty="0">
                        <a:solidFill>
                          <a:srgbClr val="0070C0"/>
                        </a:solidFill>
                        <a:latin typeface="+mn-ea"/>
                        <a:ea typeface="+mn-ea"/>
                      </a:endParaRPr>
                    </a:p>
                  </a:txBody>
                  <a:tcPr marL="54000" marR="54000" marT="36000" marB="36000" anchor="ctr"/>
                </a:tc>
                <a:tc hMerge="1">
                  <a:txBody>
                    <a:bodyPr/>
                    <a:lstStyle/>
                    <a:p>
                      <a:pPr algn="ctr"/>
                      <a:endParaRPr kumimoji="1" lang="ja-JP" altLang="en-US" sz="1100" b="1" u="sng" dirty="0">
                        <a:solidFill>
                          <a:srgbClr val="FF0000"/>
                        </a:solidFill>
                        <a:latin typeface="+mn-ea"/>
                        <a:ea typeface="+mn-ea"/>
                      </a:endParaRPr>
                    </a:p>
                  </a:txBody>
                  <a:tcPr marL="54000" marR="54000" marT="36000" marB="36000" anchor="ctr"/>
                </a:tc>
                <a:extLst>
                  <a:ext uri="{0D108BD9-81ED-4DB2-BD59-A6C34878D82A}">
                    <a16:rowId xmlns:a16="http://schemas.microsoft.com/office/drawing/2014/main" val="10012"/>
                  </a:ext>
                </a:extLst>
              </a:tr>
              <a:tr h="192939">
                <a:tc>
                  <a:txBody>
                    <a:bodyPr/>
                    <a:lstStyle/>
                    <a:p>
                      <a:pPr algn="ctr"/>
                      <a:r>
                        <a:rPr kumimoji="1" lang="ja-JP" altLang="en-US" sz="1100" dirty="0"/>
                        <a:t>休日リハビリテーション</a:t>
                      </a:r>
                      <a:endParaRPr kumimoji="1" lang="ja-JP" altLang="en-US" sz="1100" dirty="0">
                        <a:latin typeface="+mn-ea"/>
                        <a:ea typeface="+mn-ea"/>
                      </a:endParaRPr>
                    </a:p>
                  </a:txBody>
                  <a:tcPr marL="54000" marR="54000" marT="36000" marB="36000" anchor="ctr"/>
                </a:tc>
                <a:tc gridSpan="2">
                  <a:txBody>
                    <a:bodyPr/>
                    <a:lstStyle/>
                    <a:p>
                      <a:pPr algn="ctr"/>
                      <a:r>
                        <a:rPr lang="ja-JP" altLang="en-US" sz="1100" dirty="0"/>
                        <a:t>○</a:t>
                      </a:r>
                      <a:endParaRPr lang="ja-JP" altLang="en-US" sz="1100" dirty="0">
                        <a:latin typeface="+mn-ea"/>
                        <a:ea typeface="+mn-ea"/>
                      </a:endParaRPr>
                    </a:p>
                  </a:txBody>
                  <a:tcPr marL="54000" marR="54000" marT="36000" marB="36000" anchor="ct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4">
                  <a:txBody>
                    <a:bodyPr/>
                    <a:lstStyle/>
                    <a:p>
                      <a:pPr algn="ctr"/>
                      <a:r>
                        <a:rPr kumimoji="1" lang="ja-JP" altLang="en-US" sz="1100" dirty="0"/>
                        <a:t>－　</a:t>
                      </a:r>
                      <a:r>
                        <a:rPr kumimoji="1" lang="en-US" altLang="ja-JP" sz="1100" u="sng" dirty="0">
                          <a:solidFill>
                            <a:srgbClr val="0070C0"/>
                          </a:solidFill>
                        </a:rPr>
                        <a:t>※</a:t>
                      </a:r>
                      <a:r>
                        <a:rPr kumimoji="1" lang="ja-JP" altLang="en-US" sz="1100" u="sng" dirty="0">
                          <a:solidFill>
                            <a:srgbClr val="0070C0"/>
                          </a:solidFill>
                        </a:rPr>
                        <a:t>休日リハビリテーション提供体制加算あり</a:t>
                      </a:r>
                      <a:endParaRPr kumimoji="1" lang="ja-JP" altLang="en-US" sz="1100" b="1" u="sng" dirty="0">
                        <a:solidFill>
                          <a:srgbClr val="0070C0"/>
                        </a:solidFill>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lang="ja-JP" altLang="en-US" sz="1100" dirty="0">
                        <a:latin typeface="+mn-ea"/>
                        <a:ea typeface="+mn-ea"/>
                      </a:endParaRPr>
                    </a:p>
                  </a:txBody>
                  <a:tcPr marL="54000" marR="54000" marT="36000" marB="36000" anchor="ctr"/>
                </a:tc>
                <a:tc hMerge="1">
                  <a:txBody>
                    <a:bodyPr/>
                    <a:lstStyle/>
                    <a:p>
                      <a:pPr algn="ctr"/>
                      <a:endParaRPr lang="ja-JP" altLang="en-US" sz="1200" dirty="0">
                        <a:latin typeface="ＭＳ ゴシック" panose="020B0609070205080204" pitchFamily="49" charset="-128"/>
                        <a:ea typeface="ＭＳ ゴシック" panose="020B0609070205080204" pitchFamily="49" charset="-128"/>
                      </a:endParaRPr>
                    </a:p>
                  </a:txBody>
                  <a:tcPr marT="36000" marB="36000" anchor="ctr"/>
                </a:tc>
                <a:extLst>
                  <a:ext uri="{0D108BD9-81ED-4DB2-BD59-A6C34878D82A}">
                    <a16:rowId xmlns:a16="http://schemas.microsoft.com/office/drawing/2014/main" val="10015"/>
                  </a:ext>
                </a:extLst>
              </a:tr>
              <a:tr h="0">
                <a:tc>
                  <a:txBody>
                    <a:bodyPr/>
                    <a:lstStyle/>
                    <a:p>
                      <a:pPr algn="ctr"/>
                      <a:r>
                        <a:rPr kumimoji="1" lang="ja-JP" altLang="en-US" sz="1100" dirty="0"/>
                        <a:t>「重症者」</a:t>
                      </a:r>
                      <a:r>
                        <a:rPr kumimoji="1" lang="ja-JP" altLang="en-US" sz="1100" u="sng" dirty="0">
                          <a:solidFill>
                            <a:srgbClr val="0070C0"/>
                          </a:solidFill>
                        </a:rPr>
                        <a:t>（＊１）</a:t>
                      </a:r>
                      <a:r>
                        <a:rPr kumimoji="1" lang="ja-JP" altLang="en-US" sz="1100" dirty="0"/>
                        <a:t>の割合</a:t>
                      </a:r>
                      <a:endParaRPr kumimoji="1" lang="en-US" altLang="ja-JP" sz="1100" dirty="0">
                        <a:latin typeface="+mn-ea"/>
                        <a:ea typeface="+mn-ea"/>
                      </a:endParaRPr>
                    </a:p>
                  </a:txBody>
                  <a:tcPr marL="54000" marR="54000" marT="36000" marB="36000" anchor="ctr"/>
                </a:tc>
                <a:tc gridSpan="2">
                  <a:txBody>
                    <a:bodyPr/>
                    <a:lstStyle/>
                    <a:p>
                      <a:pPr algn="ctr"/>
                      <a:r>
                        <a:rPr kumimoji="1" lang="ja-JP" altLang="en-US" sz="1100" dirty="0"/>
                        <a:t>３割以上</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2">
                  <a:txBody>
                    <a:bodyPr/>
                    <a:lstStyle/>
                    <a:p>
                      <a:pPr algn="ctr"/>
                      <a:r>
                        <a:rPr kumimoji="1" lang="ja-JP" altLang="en-US" sz="1100" dirty="0"/>
                        <a:t>２割以上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450610">
                <a:tc>
                  <a:txBody>
                    <a:bodyPr/>
                    <a:lstStyle/>
                    <a:p>
                      <a:pPr algn="ctr"/>
                      <a:r>
                        <a:rPr kumimoji="1" lang="ja-JP" altLang="en-US" sz="1100" dirty="0"/>
                        <a:t>重症者における</a:t>
                      </a:r>
                      <a:endParaRPr kumimoji="1" lang="en-US" altLang="ja-JP" sz="1100" dirty="0"/>
                    </a:p>
                    <a:p>
                      <a:pPr algn="ctr"/>
                      <a:r>
                        <a:rPr kumimoji="1" lang="ja-JP" altLang="en-US" sz="1100" dirty="0"/>
                        <a:t>退院時の日常生活機能評価</a:t>
                      </a:r>
                      <a:endParaRPr kumimoji="1" lang="en-US" altLang="ja-JP" sz="1100" dirty="0"/>
                    </a:p>
                    <a:p>
                      <a:pPr algn="ctr"/>
                      <a:r>
                        <a:rPr kumimoji="1" lang="en-US" altLang="ja-JP" sz="1000" u="sng" dirty="0">
                          <a:solidFill>
                            <a:srgbClr val="0070C0"/>
                          </a:solidFill>
                        </a:rPr>
                        <a:t>※</a:t>
                      </a:r>
                      <a:r>
                        <a:rPr kumimoji="1" lang="ja-JP" altLang="en-US" sz="1000" u="sng" dirty="0">
                          <a:solidFill>
                            <a:srgbClr val="0070C0"/>
                          </a:solidFill>
                        </a:rPr>
                        <a:t>（）内は</a:t>
                      </a:r>
                      <a:r>
                        <a:rPr kumimoji="1" lang="en-US" altLang="ja-JP" sz="1000" u="sng" dirty="0">
                          <a:solidFill>
                            <a:srgbClr val="0070C0"/>
                          </a:solidFill>
                        </a:rPr>
                        <a:t>FIM</a:t>
                      </a:r>
                      <a:r>
                        <a:rPr kumimoji="1" lang="ja-JP" altLang="en-US" sz="1000" u="sng" dirty="0">
                          <a:solidFill>
                            <a:srgbClr val="0070C0"/>
                          </a:solidFill>
                        </a:rPr>
                        <a:t>総得点</a:t>
                      </a:r>
                      <a:endParaRPr kumimoji="1" lang="ja-JP" altLang="en-US" sz="1000" u="sng" dirty="0">
                        <a:solidFill>
                          <a:srgbClr val="0070C0"/>
                        </a:solidFill>
                        <a:latin typeface="+mn-ea"/>
                        <a:ea typeface="+mn-ea"/>
                      </a:endParaRPr>
                    </a:p>
                  </a:txBody>
                  <a:tcPr marL="54000" marR="54000" marT="36000" marB="36000" anchor="ctr"/>
                </a:tc>
                <a:tc gridSpan="2">
                  <a:txBody>
                    <a:bodyPr/>
                    <a:lstStyle/>
                    <a:p>
                      <a:pPr algn="ctr"/>
                      <a:r>
                        <a:rPr kumimoji="1" lang="ja-JP" altLang="en-US" sz="1100" dirty="0"/>
                        <a:t>３割以上が４点（</a:t>
                      </a:r>
                      <a:r>
                        <a:rPr kumimoji="1" lang="en-US" altLang="ja-JP" sz="1100" u="sng" dirty="0">
                          <a:solidFill>
                            <a:srgbClr val="0070C0"/>
                          </a:solidFill>
                        </a:rPr>
                        <a:t>16</a:t>
                      </a:r>
                      <a:r>
                        <a:rPr kumimoji="1" lang="ja-JP" altLang="en-US" sz="1100" u="sng" dirty="0">
                          <a:solidFill>
                            <a:srgbClr val="0070C0"/>
                          </a:solidFill>
                        </a:rPr>
                        <a:t>点</a:t>
                      </a:r>
                      <a:r>
                        <a:rPr kumimoji="1" lang="ja-JP" altLang="en-US" sz="1100" dirty="0"/>
                        <a:t>）以上改善</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tc>
                <a:tc gridSpan="2">
                  <a:txBody>
                    <a:bodyPr/>
                    <a:lstStyle/>
                    <a:p>
                      <a:pPr algn="ctr"/>
                      <a:r>
                        <a:rPr kumimoji="1" lang="ja-JP" altLang="en-US" sz="1100" dirty="0"/>
                        <a:t>３割以上が３点（</a:t>
                      </a:r>
                      <a:r>
                        <a:rPr kumimoji="1" lang="en-US" altLang="ja-JP" sz="1100" u="sng" dirty="0">
                          <a:solidFill>
                            <a:srgbClr val="0070C0"/>
                          </a:solidFill>
                        </a:rPr>
                        <a:t>12</a:t>
                      </a:r>
                      <a:r>
                        <a:rPr kumimoji="1" lang="ja-JP" altLang="en-US" sz="1100" u="sng" dirty="0">
                          <a:solidFill>
                            <a:srgbClr val="0070C0"/>
                          </a:solidFill>
                        </a:rPr>
                        <a:t>点</a:t>
                      </a:r>
                      <a:r>
                        <a:rPr kumimoji="1" lang="ja-JP" altLang="en-US" sz="1100" dirty="0"/>
                        <a:t>）以上改善</a:t>
                      </a:r>
                      <a:endParaRPr kumimoji="1" lang="en-US" altLang="ja-JP" sz="1100" dirty="0">
                        <a:latin typeface="+mn-ea"/>
                        <a:ea typeface="+mn-ea"/>
                      </a:endParaRPr>
                    </a:p>
                  </a:txBody>
                  <a:tcPr marL="54000" marR="54000" marT="36000" marB="36000" anchor="ctr"/>
                </a:tc>
                <a:tc hMerge="1">
                  <a:txBody>
                    <a:bodyPr/>
                    <a:lstStyle/>
                    <a:p>
                      <a:endParaRPr kumimoji="1" lang="ja-JP" altLang="en-US"/>
                    </a:p>
                  </a:txBody>
                  <a:tcPr/>
                </a:tc>
                <a:tc gridSpan="2">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05209">
                <a:tc>
                  <a:txBody>
                    <a:bodyPr/>
                    <a:lstStyle/>
                    <a:p>
                      <a:pPr algn="ctr"/>
                      <a:r>
                        <a:rPr kumimoji="1" lang="ja-JP" altLang="en-US" sz="1100" dirty="0"/>
                        <a:t>自宅等に退院する割合</a:t>
                      </a:r>
                      <a:endParaRPr kumimoji="1" lang="ja-JP" altLang="en-US" sz="1100" dirty="0">
                        <a:latin typeface="+mn-ea"/>
                        <a:ea typeface="+mn-ea"/>
                      </a:endParaRPr>
                    </a:p>
                  </a:txBody>
                  <a:tcPr marL="54000" marR="54000" marT="36000" marB="36000" anchor="ctr"/>
                </a:tc>
                <a:tc>
                  <a:txBody>
                    <a:bodyPr/>
                    <a:lstStyle/>
                    <a:p>
                      <a:pPr algn="ctr"/>
                      <a:endParaRPr kumimoji="1" lang="ja-JP" altLang="en-US" sz="1200" dirty="0">
                        <a:latin typeface="+mn-ea"/>
                        <a:ea typeface="+mn-ea"/>
                      </a:endParaRPr>
                    </a:p>
                  </a:txBody>
                  <a:tcPr marL="54000" marR="54000" marT="36000" marB="36000" anchor="ctr"/>
                </a:tc>
                <a:tc>
                  <a:txBody>
                    <a:bodyPr/>
                    <a:lstStyle/>
                    <a:p>
                      <a:pPr algn="ctr"/>
                      <a:endParaRPr kumimoji="1" lang="ja-JP" altLang="en-US" sz="1200" dirty="0">
                        <a:latin typeface="+mn-ea"/>
                        <a:ea typeface="+mn-ea"/>
                      </a:endParaRPr>
                    </a:p>
                  </a:txBody>
                  <a:tcPr marL="54000" marR="54000" marT="36000" marB="36000" anchor="ctr"/>
                </a:tc>
                <a:tc gridSpan="4">
                  <a:txBody>
                    <a:bodyPr/>
                    <a:lstStyle/>
                    <a:p>
                      <a:pPr algn="ctr"/>
                      <a:r>
                        <a:rPr kumimoji="1" lang="ja-JP" altLang="en-US" sz="1100" dirty="0"/>
                        <a:t>７割以上</a:t>
                      </a:r>
                      <a:endParaRPr kumimoji="1" lang="ja-JP" altLang="en-US" sz="1100" dirty="0">
                        <a:latin typeface="+mn-ea"/>
                        <a:ea typeface="+mn-ea"/>
                      </a:endParaRPr>
                    </a:p>
                  </a:txBody>
                  <a:tcPr marL="54000" marR="54000" marT="36000" marB="36000" anchor="ctr"/>
                </a:tc>
                <a:tc hMerge="1">
                  <a:txBody>
                    <a:bodyPr/>
                    <a:lstStyle/>
                    <a:p>
                      <a:endParaRPr kumimoji="1" lang="ja-JP" altLang="en-US"/>
                    </a:p>
                  </a:txBody>
                  <a:tcPr/>
                </a:tc>
                <a:tc hMerge="1">
                  <a:txBody>
                    <a:bodyPr/>
                    <a:lstStyle/>
                    <a:p>
                      <a:pPr algn="ctr"/>
                      <a:endParaRPr kumimoji="1" lang="ja-JP" altLang="en-US" sz="1200" dirty="0">
                        <a:latin typeface="+mn-ea"/>
                        <a:ea typeface="+mn-ea"/>
                      </a:endParaRPr>
                    </a:p>
                  </a:txBody>
                  <a:tcPr marL="54000" marR="54000" marT="36000" marB="36000" anchor="ctr"/>
                </a:tc>
                <a:tc hMerge="1">
                  <a:txBody>
                    <a:bodyPr/>
                    <a:lstStyle/>
                    <a:p>
                      <a:pPr algn="ctr"/>
                      <a:endParaRPr kumimoji="1" lang="ja-JP" altLang="en-US" sz="1200" dirty="0">
                        <a:latin typeface="ＭＳ ゴシック" panose="020B0609070205080204" pitchFamily="49" charset="-128"/>
                        <a:ea typeface="ＭＳ ゴシック" panose="020B0609070205080204" pitchFamily="49"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192939">
                <a:tc>
                  <a:txBody>
                    <a:bodyPr/>
                    <a:lstStyle/>
                    <a:p>
                      <a:pPr algn="ctr"/>
                      <a:r>
                        <a:rPr kumimoji="1" lang="ja-JP" altLang="en-US" sz="1100" dirty="0"/>
                        <a:t>リハビリテーション実績指数</a:t>
                      </a:r>
                      <a:endParaRPr kumimoji="1" lang="ja-JP" altLang="en-US" sz="1100" dirty="0">
                        <a:latin typeface="+mn-ea"/>
                        <a:ea typeface="+mn-ea"/>
                      </a:endParaRPr>
                    </a:p>
                  </a:txBody>
                  <a:tcPr marL="54000" marR="54000" marT="36000" marB="36000" anchor="ctr"/>
                </a:tc>
                <a:tc>
                  <a:txBody>
                    <a:bodyPr/>
                    <a:lstStyle/>
                    <a:p>
                      <a:pPr algn="ctr"/>
                      <a:r>
                        <a:rPr kumimoji="1" lang="en-US" altLang="ja-JP" sz="1100" u="sng" dirty="0">
                          <a:solidFill>
                            <a:srgbClr val="0070C0"/>
                          </a:solidFill>
                        </a:rPr>
                        <a:t>40</a:t>
                      </a:r>
                      <a:r>
                        <a:rPr kumimoji="1" lang="ja-JP" altLang="en-US" sz="1100" u="sng" dirty="0">
                          <a:solidFill>
                            <a:srgbClr val="0070C0"/>
                          </a:solidFill>
                        </a:rPr>
                        <a:t>以上</a:t>
                      </a:r>
                      <a:endParaRPr kumimoji="1" lang="ja-JP" altLang="en-US" sz="1100" b="1" u="sng" dirty="0">
                        <a:solidFill>
                          <a:srgbClr val="0070C0"/>
                        </a:solidFill>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lang="en-US" altLang="ja-JP" sz="1100" u="sng" dirty="0">
                          <a:solidFill>
                            <a:srgbClr val="0070C0"/>
                          </a:solidFill>
                        </a:rPr>
                        <a:t>35</a:t>
                      </a:r>
                      <a:r>
                        <a:rPr lang="ja-JP" altLang="en-US" sz="1100" u="sng" dirty="0">
                          <a:solidFill>
                            <a:srgbClr val="0070C0"/>
                          </a:solidFill>
                        </a:rPr>
                        <a:t>以上</a:t>
                      </a:r>
                      <a:endParaRPr lang="ja-JP" altLang="en-US" sz="1100" b="1" u="sng" dirty="0">
                        <a:solidFill>
                          <a:srgbClr val="0070C0"/>
                        </a:solidFill>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30</a:t>
                      </a:r>
                      <a:r>
                        <a:rPr kumimoji="1" lang="ja-JP" altLang="en-US" sz="1100" dirty="0"/>
                        <a:t>以上</a:t>
                      </a:r>
                      <a:endParaRPr kumimoji="1" lang="ja-JP" altLang="en-US" sz="1100" dirty="0">
                        <a:latin typeface="+mn-ea"/>
                        <a:ea typeface="+mn-ea"/>
                      </a:endParaRPr>
                    </a:p>
                  </a:txBody>
                  <a:tcPr marL="54000" marR="54000" marT="36000" marB="36000" anchor="ctr"/>
                </a:tc>
                <a:tc>
                  <a:txBody>
                    <a:bodyPr/>
                    <a:lstStyle/>
                    <a:p>
                      <a:pPr algn="ctr"/>
                      <a:r>
                        <a:rPr kumimoji="1" lang="ja-JP" altLang="en-US" sz="1100" dirty="0"/>
                        <a:t>－</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3"/>
                  </a:ext>
                </a:extLst>
              </a:tr>
              <a:tr h="327909">
                <a:tc>
                  <a:txBody>
                    <a:bodyPr/>
                    <a:lstStyle/>
                    <a:p>
                      <a:pPr algn="ctr"/>
                      <a:r>
                        <a:rPr kumimoji="1" lang="ja-JP" altLang="en-US" sz="1100" dirty="0"/>
                        <a:t>点数</a:t>
                      </a:r>
                      <a:endParaRPr kumimoji="1" lang="en-US" altLang="ja-JP" sz="1100" dirty="0"/>
                    </a:p>
                    <a:p>
                      <a:pPr algn="ctr"/>
                      <a:r>
                        <a:rPr kumimoji="1" lang="en-US" altLang="ja-JP" sz="1000" dirty="0"/>
                        <a:t>※</a:t>
                      </a:r>
                      <a:r>
                        <a:rPr kumimoji="1" lang="ja-JP" altLang="en-US" sz="1000" dirty="0"/>
                        <a:t>（）内は生活療養を受ける場合</a:t>
                      </a:r>
                      <a:endParaRPr kumimoji="1" lang="en-US" altLang="ja-JP" sz="1000" dirty="0">
                        <a:latin typeface="+mn-ea"/>
                        <a:ea typeface="+mn-ea"/>
                      </a:endParaRPr>
                    </a:p>
                  </a:txBody>
                  <a:tcPr marL="54000" marR="54000" marT="36000" marB="36000" anchor="ctr"/>
                </a:tc>
                <a:tc>
                  <a:txBody>
                    <a:bodyPr/>
                    <a:lstStyle/>
                    <a:p>
                      <a:pPr algn="ctr"/>
                      <a:r>
                        <a:rPr kumimoji="1" lang="en-US" altLang="ja-JP" sz="1100" dirty="0"/>
                        <a:t>2,129</a:t>
                      </a:r>
                      <a:r>
                        <a:rPr kumimoji="1" lang="ja-JP" altLang="en-US" sz="1100" dirty="0"/>
                        <a:t>点</a:t>
                      </a:r>
                      <a:endParaRPr kumimoji="1" lang="en-US" altLang="ja-JP" sz="1100" dirty="0"/>
                    </a:p>
                    <a:p>
                      <a:pPr algn="ctr"/>
                      <a:r>
                        <a:rPr kumimoji="1" lang="ja-JP" altLang="en-US" sz="1100" dirty="0"/>
                        <a:t>（</a:t>
                      </a:r>
                      <a:r>
                        <a:rPr kumimoji="1" lang="en-US" altLang="ja-JP" sz="1100" dirty="0"/>
                        <a:t>2,115</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2,066</a:t>
                      </a:r>
                      <a:r>
                        <a:rPr kumimoji="1" lang="ja-JP" altLang="en-US" sz="1100" dirty="0"/>
                        <a:t>点</a:t>
                      </a:r>
                      <a:endParaRPr kumimoji="1" lang="en-US" altLang="ja-JP" sz="1100" dirty="0"/>
                    </a:p>
                    <a:p>
                      <a:pPr algn="ctr"/>
                      <a:r>
                        <a:rPr kumimoji="1" lang="ja-JP" altLang="en-US" sz="1100" dirty="0"/>
                        <a:t>（</a:t>
                      </a:r>
                      <a:r>
                        <a:rPr kumimoji="1" lang="en-US" altLang="ja-JP" sz="1100" dirty="0"/>
                        <a:t>2,051</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lang="en-US" altLang="ja-JP" sz="1100" dirty="0"/>
                        <a:t>1,899</a:t>
                      </a:r>
                      <a:r>
                        <a:rPr lang="ja-JP" altLang="en-US" sz="1100" dirty="0"/>
                        <a:t>点</a:t>
                      </a:r>
                      <a:endParaRPr lang="en-US" altLang="ja-JP" sz="1100" dirty="0"/>
                    </a:p>
                    <a:p>
                      <a:pPr algn="ctr"/>
                      <a:r>
                        <a:rPr lang="ja-JP" altLang="en-US" sz="1100" dirty="0"/>
                        <a:t>（</a:t>
                      </a:r>
                      <a:r>
                        <a:rPr lang="en-US" altLang="ja-JP" sz="1100" dirty="0"/>
                        <a:t>1,884</a:t>
                      </a:r>
                      <a:r>
                        <a:rPr lang="ja-JP" altLang="en-US" sz="1100" dirty="0"/>
                        <a:t>点）</a:t>
                      </a:r>
                      <a:endParaRPr lang="ja-JP" altLang="en-US" sz="1100" dirty="0">
                        <a:latin typeface="+mn-ea"/>
                        <a:ea typeface="+mn-ea"/>
                      </a:endParaRPr>
                    </a:p>
                  </a:txBody>
                  <a:tcPr marL="54000" marR="54000" marT="36000" marB="36000" anchor="ctr"/>
                </a:tc>
                <a:tc>
                  <a:txBody>
                    <a:bodyPr/>
                    <a:lstStyle/>
                    <a:p>
                      <a:pPr algn="ctr"/>
                      <a:r>
                        <a:rPr kumimoji="1" lang="en-US" altLang="ja-JP" sz="1100" dirty="0"/>
                        <a:t>1,841</a:t>
                      </a:r>
                      <a:r>
                        <a:rPr kumimoji="1" lang="ja-JP" altLang="en-US" sz="1100" dirty="0"/>
                        <a:t>点</a:t>
                      </a:r>
                      <a:endParaRPr kumimoji="1" lang="en-US" altLang="ja-JP" sz="1100" dirty="0"/>
                    </a:p>
                    <a:p>
                      <a:pPr algn="ctr"/>
                      <a:r>
                        <a:rPr kumimoji="1" lang="ja-JP" altLang="en-US" sz="1100" dirty="0"/>
                        <a:t>（</a:t>
                      </a:r>
                      <a:r>
                        <a:rPr kumimoji="1" lang="en-US" altLang="ja-JP" sz="1100" dirty="0"/>
                        <a:t>1,827</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1,736</a:t>
                      </a:r>
                      <a:r>
                        <a:rPr kumimoji="1" lang="ja-JP" altLang="en-US" sz="1100" dirty="0"/>
                        <a:t>点</a:t>
                      </a:r>
                      <a:endParaRPr kumimoji="1" lang="en-US" altLang="ja-JP" sz="1100" dirty="0"/>
                    </a:p>
                    <a:p>
                      <a:pPr algn="ctr"/>
                      <a:r>
                        <a:rPr kumimoji="1" lang="ja-JP" altLang="en-US" sz="1100" dirty="0"/>
                        <a:t>（</a:t>
                      </a:r>
                      <a:r>
                        <a:rPr kumimoji="1" lang="en-US" altLang="ja-JP" sz="1100" dirty="0"/>
                        <a:t>1,721</a:t>
                      </a:r>
                      <a:r>
                        <a:rPr kumimoji="1" lang="ja-JP" altLang="en-US" sz="1100" dirty="0"/>
                        <a:t>点）</a:t>
                      </a:r>
                      <a:endParaRPr kumimoji="1" lang="ja-JP" altLang="en-US" sz="1100" dirty="0">
                        <a:latin typeface="+mn-ea"/>
                        <a:ea typeface="+mn-ea"/>
                      </a:endParaRPr>
                    </a:p>
                  </a:txBody>
                  <a:tcPr marL="54000" marR="54000" marT="36000" marB="36000" anchor="ctr"/>
                </a:tc>
                <a:tc>
                  <a:txBody>
                    <a:bodyPr/>
                    <a:lstStyle/>
                    <a:p>
                      <a:pPr algn="ctr"/>
                      <a:r>
                        <a:rPr kumimoji="1" lang="en-US" altLang="ja-JP" sz="1100" dirty="0"/>
                        <a:t>1,678</a:t>
                      </a:r>
                      <a:r>
                        <a:rPr kumimoji="1" lang="ja-JP" altLang="en-US" sz="1100" dirty="0"/>
                        <a:t>点</a:t>
                      </a:r>
                      <a:endParaRPr kumimoji="1" lang="en-US" altLang="ja-JP" sz="1100" dirty="0"/>
                    </a:p>
                    <a:p>
                      <a:pPr algn="ctr"/>
                      <a:r>
                        <a:rPr kumimoji="1" lang="ja-JP" altLang="en-US" sz="1100" dirty="0"/>
                        <a:t>（</a:t>
                      </a:r>
                      <a:r>
                        <a:rPr kumimoji="1" lang="en-US" altLang="ja-JP" sz="1100" dirty="0"/>
                        <a:t>1,664</a:t>
                      </a:r>
                      <a:r>
                        <a:rPr kumimoji="1" lang="ja-JP" altLang="en-US" sz="1100" dirty="0"/>
                        <a:t>点）</a:t>
                      </a:r>
                      <a:endParaRPr kumimoji="1" lang="ja-JP" altLang="en-US" sz="1100" dirty="0">
                        <a:latin typeface="+mn-ea"/>
                        <a:ea typeface="+mn-ea"/>
                      </a:endParaRPr>
                    </a:p>
                  </a:txBody>
                  <a:tcPr marL="54000" marR="54000" marT="36000" marB="36000" anchor="ctr"/>
                </a:tc>
                <a:extLst>
                  <a:ext uri="{0D108BD9-81ED-4DB2-BD59-A6C34878D82A}">
                    <a16:rowId xmlns:a16="http://schemas.microsoft.com/office/drawing/2014/main" val="10014"/>
                  </a:ext>
                </a:extLst>
              </a:tr>
            </a:tbl>
          </a:graphicData>
        </a:graphic>
      </p:graphicFrame>
      <p:sp>
        <p:nvSpPr>
          <p:cNvPr id="4" name="正方形/長方形 3"/>
          <p:cNvSpPr/>
          <p:nvPr/>
        </p:nvSpPr>
        <p:spPr>
          <a:xfrm>
            <a:off x="277403" y="4715942"/>
            <a:ext cx="9351191" cy="1296144"/>
          </a:xfrm>
          <a:prstGeom prst="rect">
            <a:avLst/>
          </a:prstGeom>
          <a:no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56731" y="4931677"/>
            <a:ext cx="216024" cy="864096"/>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実績部分</a:t>
            </a:r>
          </a:p>
        </p:txBody>
      </p:sp>
      <p:sp>
        <p:nvSpPr>
          <p:cNvPr id="10" name="スライド番号プレースホルダー 2">
            <a:extLst>
              <a:ext uri="{FF2B5EF4-FFF2-40B4-BE49-F238E27FC236}">
                <a16:creationId xmlns:a16="http://schemas.microsoft.com/office/drawing/2014/main" id="{5B71491F-FC57-4997-987A-CFA0BBEE4EC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937851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C370A29-2A9A-477E-8A17-C0653E0DBEB8}"/>
              </a:ext>
            </a:extLst>
          </p:cNvPr>
          <p:cNvSpPr txBox="1"/>
          <p:nvPr/>
        </p:nvSpPr>
        <p:spPr>
          <a:xfrm>
            <a:off x="547986" y="26987"/>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年度予算の概算要求基準を閣議了解</a:t>
            </a:r>
          </a:p>
        </p:txBody>
      </p:sp>
      <p:sp>
        <p:nvSpPr>
          <p:cNvPr id="6" name="正方形/長方形 5">
            <a:extLst>
              <a:ext uri="{FF2B5EF4-FFF2-40B4-BE49-F238E27FC236}">
                <a16:creationId xmlns:a16="http://schemas.microsoft.com/office/drawing/2014/main" id="{973EE6FD-D835-4DF7-A040-E848BCFED03B}"/>
              </a:ext>
            </a:extLst>
          </p:cNvPr>
          <p:cNvSpPr/>
          <p:nvPr/>
        </p:nvSpPr>
        <p:spPr>
          <a:xfrm>
            <a:off x="765533" y="734873"/>
            <a:ext cx="8205861" cy="70788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高齢化等に伴ういわゆる自然増として5,300億円を加算した額の範囲内において、要求を認める。</a:t>
            </a:r>
          </a:p>
        </p:txBody>
      </p:sp>
      <p:pic>
        <p:nvPicPr>
          <p:cNvPr id="7" name="図 6">
            <a:extLst>
              <a:ext uri="{FF2B5EF4-FFF2-40B4-BE49-F238E27FC236}">
                <a16:creationId xmlns:a16="http://schemas.microsoft.com/office/drawing/2014/main" id="{797937F3-59DB-46E2-85C5-CA2D53F8DCDC}"/>
              </a:ext>
            </a:extLst>
          </p:cNvPr>
          <p:cNvPicPr>
            <a:picLocks noChangeAspect="1"/>
          </p:cNvPicPr>
          <p:nvPr/>
        </p:nvPicPr>
        <p:blipFill>
          <a:blip r:embed="rId2"/>
          <a:stretch>
            <a:fillRect/>
          </a:stretch>
        </p:blipFill>
        <p:spPr>
          <a:xfrm>
            <a:off x="1110165" y="1497957"/>
            <a:ext cx="7516595" cy="5094931"/>
          </a:xfrm>
          <a:prstGeom prst="rect">
            <a:avLst/>
          </a:prstGeom>
        </p:spPr>
      </p:pic>
      <p:sp>
        <p:nvSpPr>
          <p:cNvPr id="8" name="スライド番号プレースホルダー 2">
            <a:extLst>
              <a:ext uri="{FF2B5EF4-FFF2-40B4-BE49-F238E27FC236}">
                <a16:creationId xmlns:a16="http://schemas.microsoft.com/office/drawing/2014/main" id="{15430501-D257-4BF5-930F-6C1328C15DB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5726422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回復期リハビリテーション病棟入院料の施設基準の見直し</a:t>
            </a:r>
          </a:p>
        </p:txBody>
      </p:sp>
      <p:sp>
        <p:nvSpPr>
          <p:cNvPr id="6" name="正方形/長方形 5"/>
          <p:cNvSpPr/>
          <p:nvPr/>
        </p:nvSpPr>
        <p:spPr>
          <a:xfrm>
            <a:off x="188119" y="3834123"/>
            <a:ext cx="9529762" cy="29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188119" y="1050411"/>
            <a:ext cx="9529762" cy="24719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入院料１及び入院料３におけるリハビリテーション実績指数について、その水準を見直す。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6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（改定後）</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２．入院料３：リハビリテーション実績指数　（現行）</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（改定後）</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endPar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99247" y="836712"/>
            <a:ext cx="220548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実績要件の見直し</a:t>
            </a:r>
          </a:p>
        </p:txBody>
      </p:sp>
      <p:pic>
        <p:nvPicPr>
          <p:cNvPr id="81" name="図 8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06243" y="1418230"/>
            <a:ext cx="742666" cy="692536"/>
          </a:xfrm>
          <a:prstGeom prst="rect">
            <a:avLst/>
          </a:prstGeom>
        </p:spPr>
      </p:pic>
      <p:pic>
        <p:nvPicPr>
          <p:cNvPr id="82" name="図 8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38379" y="1418230"/>
            <a:ext cx="743669" cy="718955"/>
          </a:xfrm>
          <a:prstGeom prst="rect">
            <a:avLst/>
          </a:prstGeom>
        </p:spPr>
      </p:pic>
      <p:sp>
        <p:nvSpPr>
          <p:cNvPr id="83" name="二等辺三角形 82"/>
          <p:cNvSpPr/>
          <p:nvPr/>
        </p:nvSpPr>
        <p:spPr>
          <a:xfrm rot="5400000">
            <a:off x="8653207" y="1693600"/>
            <a:ext cx="380876" cy="99359"/>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183887" y="3845471"/>
            <a:ext cx="9529762" cy="2901338"/>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入院料２～６について、管理栄養士の配置が望ましいこととする。</a:t>
            </a:r>
          </a:p>
        </p:txBody>
      </p:sp>
      <p:sp>
        <p:nvSpPr>
          <p:cNvPr id="86" name="正方形/長方形 85"/>
          <p:cNvSpPr/>
          <p:nvPr/>
        </p:nvSpPr>
        <p:spPr>
          <a:xfrm>
            <a:off x="344968" y="2177120"/>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7" name="正方形/長方形 86"/>
          <p:cNvSpPr/>
          <p:nvPr/>
        </p:nvSpPr>
        <p:spPr>
          <a:xfrm>
            <a:off x="344968" y="2540429"/>
            <a:ext cx="4320000" cy="89045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チ　リハビリテーションの効果に係る実績指数が</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回復期リハビリテーション病棟入院料３の施設基準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リハビリテーションの効果に係る実績の指数が</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p:txBody>
      </p:sp>
      <p:sp>
        <p:nvSpPr>
          <p:cNvPr id="88" name="正方形/長方形 87"/>
          <p:cNvSpPr/>
          <p:nvPr/>
        </p:nvSpPr>
        <p:spPr>
          <a:xfrm>
            <a:off x="5241511" y="2177120"/>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89" name="正方形/長方形 88"/>
          <p:cNvSpPr/>
          <p:nvPr/>
        </p:nvSpPr>
        <p:spPr>
          <a:xfrm>
            <a:off x="5241512" y="2540427"/>
            <a:ext cx="4320000" cy="8904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　リハビリテーションの効果に係る実績の指数が</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回復期リハビリテーション病棟入院料３の施設基準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　リハビリテーションの効果に係る実績の指数が</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p:txBody>
      </p:sp>
      <p:sp>
        <p:nvSpPr>
          <p:cNvPr id="90" name="右矢印 89"/>
          <p:cNvSpPr/>
          <p:nvPr/>
        </p:nvSpPr>
        <p:spPr>
          <a:xfrm>
            <a:off x="4740500" y="252908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p:cNvSpPr/>
          <p:nvPr/>
        </p:nvSpPr>
        <p:spPr>
          <a:xfrm>
            <a:off x="344968" y="4653136"/>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93" name="正方形/長方形 92"/>
          <p:cNvSpPr/>
          <p:nvPr/>
        </p:nvSpPr>
        <p:spPr>
          <a:xfrm>
            <a:off x="344968" y="5016445"/>
            <a:ext cx="4320000" cy="171901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回復期リハビリテーション病棟入院料１及び２の施設基準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を算定しようとする病棟では、当該病棟に専任の管理栄養士１名以上の常勤配置を行うことが望ましいこと。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回復期リハビリテーション病棟入院料３、４、５及び６の施設基準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p>
        </p:txBody>
      </p:sp>
      <p:sp>
        <p:nvSpPr>
          <p:cNvPr id="94" name="正方形/長方形 93"/>
          <p:cNvSpPr/>
          <p:nvPr/>
        </p:nvSpPr>
        <p:spPr>
          <a:xfrm>
            <a:off x="5241511" y="4653136"/>
            <a:ext cx="431999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95" name="正方形/長方形 94"/>
          <p:cNvSpPr/>
          <p:nvPr/>
        </p:nvSpPr>
        <p:spPr>
          <a:xfrm>
            <a:off x="5241512" y="5016443"/>
            <a:ext cx="4319999" cy="171901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回復期リハビリテーション病棟入院料１の施設基準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当該病棟に専任の常勤の管理栄養士が１名以上配置されていること。</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回復期リハビリテーション病棟入院料１及び２の施設基準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を算定しようとする病棟では、当該病棟に専任の管理栄養士１名以上の常勤配置を行うことが望ましいこと。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回復期リハビリテーション病棟入院料３、４、５及び６の施設基準</a:t>
            </a:r>
          </a:p>
          <a:p>
            <a:pPr marL="216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当該病棟に専任の管理栄養士１名以上の常勤配置を行うことが望ましいこと。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6" name="右矢印 95"/>
          <p:cNvSpPr/>
          <p:nvPr/>
        </p:nvSpPr>
        <p:spPr>
          <a:xfrm>
            <a:off x="4748813" y="567012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7" name="図 9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17167" y="3903905"/>
            <a:ext cx="566616" cy="682670"/>
          </a:xfrm>
          <a:prstGeom prst="rect">
            <a:avLst/>
          </a:prstGeom>
        </p:spPr>
      </p:pic>
      <p:pic>
        <p:nvPicPr>
          <p:cNvPr id="98" name="図 9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88726" y="3903905"/>
            <a:ext cx="551809" cy="506284"/>
          </a:xfrm>
          <a:prstGeom prst="rect">
            <a:avLst/>
          </a:prstGeom>
        </p:spPr>
      </p:pic>
      <p:pic>
        <p:nvPicPr>
          <p:cNvPr id="99" name="図 9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81392" y="3950276"/>
            <a:ext cx="662812" cy="636299"/>
          </a:xfrm>
          <a:prstGeom prst="rect">
            <a:avLst/>
          </a:prstGeom>
        </p:spPr>
      </p:pic>
      <p:sp>
        <p:nvSpPr>
          <p:cNvPr id="24" name="スライド番号プレースホルダー 2">
            <a:extLst>
              <a:ext uri="{FF2B5EF4-FFF2-40B4-BE49-F238E27FC236}">
                <a16:creationId xmlns:a16="http://schemas.microsoft.com/office/drawing/2014/main" id="{62FDBA0A-4CDD-43CD-AD04-F70AF674CB7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p:cNvSpPr/>
          <p:nvPr/>
        </p:nvSpPr>
        <p:spPr>
          <a:xfrm>
            <a:off x="299247" y="3645024"/>
            <a:ext cx="44322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管理栄養士の配置に係る見直し</a:t>
            </a:r>
          </a:p>
        </p:txBody>
      </p:sp>
      <p:sp>
        <p:nvSpPr>
          <p:cNvPr id="25" name="テキスト ボックス 24"/>
          <p:cNvSpPr txBox="1"/>
          <p:nvPr/>
        </p:nvSpPr>
        <p:spPr>
          <a:xfrm>
            <a:off x="3080792" y="919606"/>
            <a:ext cx="8640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5221389" y="3773100"/>
            <a:ext cx="8837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4173649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回復期リハビリテーション病棟における入院患者に係る要件の見直し</a:t>
            </a:r>
          </a:p>
        </p:txBody>
      </p:sp>
      <p:sp>
        <p:nvSpPr>
          <p:cNvPr id="6" name="正方形/長方形 5"/>
          <p:cNvSpPr/>
          <p:nvPr/>
        </p:nvSpPr>
        <p:spPr>
          <a:xfrm>
            <a:off x="188119" y="4256731"/>
            <a:ext cx="9529762" cy="2556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p>
        </p:txBody>
      </p:sp>
      <p:sp>
        <p:nvSpPr>
          <p:cNvPr id="9" name="正方形/長方形 8"/>
          <p:cNvSpPr/>
          <p:nvPr/>
        </p:nvSpPr>
        <p:spPr>
          <a:xfrm>
            <a:off x="188119" y="1050407"/>
            <a:ext cx="9529762" cy="292229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及び目標とする</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について、リハビリテーション実施計画書を用いて説明する。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の評価に用いる日常生活機能評価について、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299247" y="836712"/>
            <a:ext cx="522981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日常生活動作の評価に関する取扱いの見直し</a:t>
            </a:r>
          </a:p>
        </p:txBody>
      </p:sp>
      <p:sp>
        <p:nvSpPr>
          <p:cNvPr id="11" name="正方形/長方形 10"/>
          <p:cNvSpPr/>
          <p:nvPr/>
        </p:nvSpPr>
        <p:spPr>
          <a:xfrm>
            <a:off x="299247" y="4051350"/>
            <a:ext cx="4432296"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入院患者に係る要件の見直し</a:t>
            </a:r>
          </a:p>
        </p:txBody>
      </p:sp>
      <p:sp>
        <p:nvSpPr>
          <p:cNvPr id="23" name="正方形/長方形 22"/>
          <p:cNvSpPr/>
          <p:nvPr/>
        </p:nvSpPr>
        <p:spPr>
          <a:xfrm>
            <a:off x="344968" y="1803259"/>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4" name="正方形/長方形 23"/>
          <p:cNvSpPr/>
          <p:nvPr/>
        </p:nvSpPr>
        <p:spPr>
          <a:xfrm>
            <a:off x="344968" y="2166568"/>
            <a:ext cx="4320000" cy="106303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を算定するに当たっては、当該入院料を算定する患者に対し、入棟後２週間以内に入棟時のＦＩＭ運動項目の得点について、また退棟（死亡の場合を除く。）に際して退棟時のＦＩＭ運動項目の得点について、その合計及び項目別内訳を説明すること。</a:t>
            </a:r>
          </a:p>
        </p:txBody>
      </p:sp>
      <p:sp>
        <p:nvSpPr>
          <p:cNvPr id="25" name="正方形/長方形 24"/>
          <p:cNvSpPr/>
          <p:nvPr/>
        </p:nvSpPr>
        <p:spPr>
          <a:xfrm>
            <a:off x="5241511" y="1803259"/>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6" name="正方形/長方形 25"/>
          <p:cNvSpPr/>
          <p:nvPr/>
        </p:nvSpPr>
        <p:spPr>
          <a:xfrm>
            <a:off x="5241512" y="2166565"/>
            <a:ext cx="4320000" cy="10630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［算定要件（回復期リハビリテーション病棟入院料）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を算定するに当たっては、当該入院料を算定する患者に対し、入棟後２週間以内に入棟時のＦＩＭ運動項目の得点について、また退棟（死亡の場合を除く。）に際して退棟時のＦＩＭ運動項目の得点について、その</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合計及び項目別内訳を記載したリハビリテーション実施計画書を作成し、説明の上で患者の求めに応じて交付すること</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7" name="右矢印 26"/>
          <p:cNvSpPr/>
          <p:nvPr/>
        </p:nvSpPr>
        <p:spPr>
          <a:xfrm>
            <a:off x="4740500" y="2155227"/>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344968" y="4827595"/>
            <a:ext cx="4320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9" name="正方形/長方形 28"/>
          <p:cNvSpPr/>
          <p:nvPr/>
        </p:nvSpPr>
        <p:spPr>
          <a:xfrm>
            <a:off x="344968" y="5190903"/>
            <a:ext cx="4320000" cy="155046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別表第九　回復期リハビリテーションを要する状態及び算定上限日数</a:t>
            </a: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　脳血管疾患、脊髄損傷、頭部外傷、くも膜下出血のシャント手術後、脳腫瘍、脳炎、急性脳症、脊髄炎、多発性神経炎、多発性硬化症、腕神経叢損傷等の発症後若しくは手術後の状態</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（発症後又は手術後二か月以内に回復期リハビリテーション病棟入院料の算定が開始されたものに限る。）</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義肢装着訓練を要する状態（算定開始日から起算して百五十日以内。ただし、高次脳機能障害を伴った重症脳血管障害、重度の頸髄損傷及び頭部外傷を含む多部位外傷の場合は、算定開始日から起算して百八十日以内）</a:t>
            </a:r>
          </a:p>
        </p:txBody>
      </p:sp>
      <p:sp>
        <p:nvSpPr>
          <p:cNvPr id="30" name="正方形/長方形 29"/>
          <p:cNvSpPr/>
          <p:nvPr/>
        </p:nvSpPr>
        <p:spPr>
          <a:xfrm>
            <a:off x="5241511" y="4827595"/>
            <a:ext cx="4320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5241512" y="5190901"/>
            <a:ext cx="4320000" cy="155046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［施設基準（回復期リハビリテーション病棟入院料）］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108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別表第九　回復期リハビリテーションを要する状態及び算定上限日数</a:t>
            </a: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　脳血管疾患、脊髄損傷、頭部外傷、くも膜下出血のシャント手術後、脳腫瘍、脳炎、急性脳症、脊髄炎、多発性神経炎、多発性硬化症、腕神経叢損傷等の発症後若しくは手術後の状態又は義肢装着訓練を要する状態（算定開始日から起算して百五十日以内。ただし、高次脳機能障害を伴った重症脳血管障害、重度の頸髄損傷及び頭部外傷を含む多部位外傷の場合は、算定開始日から起算して百八十日以内）</a:t>
            </a:r>
          </a:p>
        </p:txBody>
      </p:sp>
      <p:sp>
        <p:nvSpPr>
          <p:cNvPr id="32" name="右矢印 31"/>
          <p:cNvSpPr/>
          <p:nvPr/>
        </p:nvSpPr>
        <p:spPr>
          <a:xfrm>
            <a:off x="4740500" y="517956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8060466" y="6527788"/>
            <a:ext cx="1556836"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二～五についても同様。</a:t>
            </a:r>
          </a:p>
        </p:txBody>
      </p:sp>
      <p:sp>
        <p:nvSpPr>
          <p:cNvPr id="18" name="スライド番号プレースホルダー 2">
            <a:extLst>
              <a:ext uri="{FF2B5EF4-FFF2-40B4-BE49-F238E27FC236}">
                <a16:creationId xmlns:a16="http://schemas.microsoft.com/office/drawing/2014/main" id="{D54BF70A-AE24-442B-9A56-23C3F96364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9" name="テキスト ボックス 18"/>
          <p:cNvSpPr txBox="1"/>
          <p:nvPr/>
        </p:nvSpPr>
        <p:spPr>
          <a:xfrm>
            <a:off x="7265457" y="919602"/>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
        <p:nvSpPr>
          <p:cNvPr id="20" name="テキスト ボックス 19">
            <a:extLst>
              <a:ext uri="{FF2B5EF4-FFF2-40B4-BE49-F238E27FC236}">
                <a16:creationId xmlns:a16="http://schemas.microsoft.com/office/drawing/2014/main" id="{09E00CB8-25E0-4E2C-A647-5B8F1D6E939C}"/>
              </a:ext>
            </a:extLst>
          </p:cNvPr>
          <p:cNvSpPr txBox="1"/>
          <p:nvPr/>
        </p:nvSpPr>
        <p:spPr>
          <a:xfrm>
            <a:off x="5011396" y="4149748"/>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36202005"/>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直線コネクタ 44">
            <a:extLst>
              <a:ext uri="{FF2B5EF4-FFF2-40B4-BE49-F238E27FC236}">
                <a16:creationId xmlns:a16="http://schemas.microsoft.com/office/drawing/2014/main" id="{1C063081-60F0-4B91-8141-8467249DC92A}"/>
              </a:ext>
            </a:extLst>
          </p:cNvPr>
          <p:cNvCxnSpPr/>
          <p:nvPr/>
        </p:nvCxnSpPr>
        <p:spPr>
          <a:xfrm>
            <a:off x="5510677" y="2363532"/>
            <a:ext cx="0" cy="3744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a:spLocks noChangeArrowheads="1"/>
          </p:cNvSpPr>
          <p:nvPr/>
        </p:nvSpPr>
        <p:spPr bwMode="auto">
          <a:xfrm>
            <a:off x="0" y="2169"/>
            <a:ext cx="9906000" cy="461655"/>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実績要件について</a:t>
            </a:r>
          </a:p>
        </p:txBody>
      </p:sp>
      <p:sp>
        <p:nvSpPr>
          <p:cNvPr id="5" name="テキスト ボックス 4"/>
          <p:cNvSpPr txBox="1"/>
          <p:nvPr/>
        </p:nvSpPr>
        <p:spPr>
          <a:xfrm>
            <a:off x="273000" y="661159"/>
            <a:ext cx="9360000" cy="1323439"/>
          </a:xfrm>
          <a:prstGeom prst="rect">
            <a:avLst/>
          </a:prstGeom>
          <a:noFill/>
          <a:ln>
            <a:solidFill>
              <a:schemeClr val="tx2"/>
            </a:solidFill>
          </a:ln>
        </p:spPr>
        <p:txBody>
          <a:bodyPr wrap="square" rtlCol="0">
            <a:spAutoFit/>
          </a:bodyPr>
          <a:lstStyle/>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現行の回復期リハビリテーション病棟入院料の実績要件は、以下２つの観点で大別される。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4032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患者のアウトカムを評価している項目（リハビリテーション実績指数、在宅復帰率　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4032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入院時点の患者の重症度（日常生活機能評価により定義する「重症者」の割合）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01600" marR="0" lvl="0" indent="-201600" algn="l" defTabSz="4572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リハビリテーション実績指数と、重症者の割合により、現行の評価体系を整理すると、以下のとおり。</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cxnSp>
        <p:nvCxnSpPr>
          <p:cNvPr id="20" name="直線矢印コネクタ 19"/>
          <p:cNvCxnSpPr/>
          <p:nvPr/>
        </p:nvCxnSpPr>
        <p:spPr>
          <a:xfrm>
            <a:off x="1065528" y="6087811"/>
            <a:ext cx="8640000"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flipV="1">
            <a:off x="1065528" y="2289463"/>
            <a:ext cx="0" cy="380383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458594" y="4568726"/>
            <a:ext cx="5725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２割</a:t>
            </a:r>
          </a:p>
        </p:txBody>
      </p:sp>
      <p:sp>
        <p:nvSpPr>
          <p:cNvPr id="23" name="テキスト ボックス 22"/>
          <p:cNvSpPr txBox="1"/>
          <p:nvPr/>
        </p:nvSpPr>
        <p:spPr>
          <a:xfrm>
            <a:off x="458594" y="3264000"/>
            <a:ext cx="57259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３割</a:t>
            </a:r>
          </a:p>
        </p:txBody>
      </p:sp>
      <p:cxnSp>
        <p:nvCxnSpPr>
          <p:cNvPr id="25" name="直線コネクタ 24"/>
          <p:cNvCxnSpPr/>
          <p:nvPr/>
        </p:nvCxnSpPr>
        <p:spPr>
          <a:xfrm>
            <a:off x="3670392" y="3456188"/>
            <a:ext cx="0" cy="263914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7302435" y="2351333"/>
            <a:ext cx="0" cy="374400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1099643" y="3448666"/>
            <a:ext cx="8280000"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V="1">
            <a:off x="1099643" y="4753392"/>
            <a:ext cx="8280000"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9" name="角丸四角形 28"/>
          <p:cNvSpPr/>
          <p:nvPr/>
        </p:nvSpPr>
        <p:spPr>
          <a:xfrm>
            <a:off x="3766689" y="4807350"/>
            <a:ext cx="5612954" cy="1191701"/>
          </a:xfrm>
          <a:prstGeom prst="roundRect">
            <a:avLst/>
          </a:prstGeom>
          <a:gradFill flip="none" rotWithShape="1">
            <a:gsLst>
              <a:gs pos="0">
                <a:srgbClr val="FDEDDF"/>
              </a:gs>
              <a:gs pos="50000">
                <a:srgbClr val="FBD8BB"/>
              </a:gs>
              <a:gs pos="100000">
                <a:srgbClr val="FAC9A0"/>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角丸四角形 30"/>
          <p:cNvSpPr/>
          <p:nvPr/>
        </p:nvSpPr>
        <p:spPr>
          <a:xfrm>
            <a:off x="7402186" y="2343811"/>
            <a:ext cx="1972744" cy="1048731"/>
          </a:xfrm>
          <a:prstGeom prst="roundRect">
            <a:avLst/>
          </a:prstGeom>
          <a:gradFill flip="none" rotWithShape="1">
            <a:gsLst>
              <a:gs pos="0">
                <a:srgbClr val="F8A968"/>
              </a:gs>
              <a:gs pos="50000">
                <a:srgbClr val="F9AD6F"/>
              </a:gs>
              <a:gs pos="100000">
                <a:srgbClr val="F68B32"/>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角丸四角形 32"/>
          <p:cNvSpPr/>
          <p:nvPr/>
        </p:nvSpPr>
        <p:spPr>
          <a:xfrm>
            <a:off x="1172357" y="3493560"/>
            <a:ext cx="4238567" cy="1203708"/>
          </a:xfrm>
          <a:prstGeom prst="roundRect">
            <a:avLst/>
          </a:prstGeom>
          <a:gradFill flip="none" rotWithShape="1">
            <a:gsLst>
              <a:gs pos="0">
                <a:srgbClr val="C5E4ED"/>
              </a:gs>
              <a:gs pos="50000">
                <a:srgbClr val="B9DFE9"/>
              </a:gs>
              <a:gs pos="100000">
                <a:srgbClr val="ADD9E5"/>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角丸四角形 34"/>
          <p:cNvSpPr/>
          <p:nvPr/>
        </p:nvSpPr>
        <p:spPr>
          <a:xfrm>
            <a:off x="5610431" y="3493560"/>
            <a:ext cx="3769210" cy="1203708"/>
          </a:xfrm>
          <a:prstGeom prst="roundRect">
            <a:avLst/>
          </a:prstGeom>
          <a:gradFill flip="none" rotWithShape="1">
            <a:gsLst>
              <a:gs pos="0">
                <a:srgbClr val="FAC9A0"/>
              </a:gs>
              <a:gs pos="50000">
                <a:srgbClr val="F9B883"/>
              </a:gs>
              <a:gs pos="100000">
                <a:srgbClr val="F8A968"/>
              </a:gs>
            </a:gsLst>
            <a:lin ang="18900000" scaled="1"/>
            <a:tileRect/>
          </a:gradFill>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角丸四角形 35"/>
          <p:cNvSpPr/>
          <p:nvPr/>
        </p:nvSpPr>
        <p:spPr>
          <a:xfrm>
            <a:off x="1172359" y="4807350"/>
            <a:ext cx="2401737" cy="1194643"/>
          </a:xfrm>
          <a:prstGeom prst="roundRect">
            <a:avLst/>
          </a:prstGeom>
          <a:gradFill flip="none" rotWithShape="1">
            <a:gsLst>
              <a:gs pos="0">
                <a:srgbClr val="E5F3F7"/>
              </a:gs>
              <a:gs pos="50000">
                <a:srgbClr val="CDE8EF"/>
              </a:gs>
              <a:gs pos="100000">
                <a:srgbClr val="C5E4ED"/>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5946651" y="5196193"/>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入院料５</a:t>
            </a:r>
          </a:p>
        </p:txBody>
      </p:sp>
      <p:sp>
        <p:nvSpPr>
          <p:cNvPr id="38" name="テキスト ボックス 37"/>
          <p:cNvSpPr txBox="1"/>
          <p:nvPr/>
        </p:nvSpPr>
        <p:spPr>
          <a:xfrm>
            <a:off x="2752506" y="3891468"/>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入院料４</a:t>
            </a:r>
          </a:p>
        </p:txBody>
      </p:sp>
      <p:sp>
        <p:nvSpPr>
          <p:cNvPr id="39" name="角丸四角形 38"/>
          <p:cNvSpPr/>
          <p:nvPr/>
        </p:nvSpPr>
        <p:spPr>
          <a:xfrm>
            <a:off x="1172358" y="2343811"/>
            <a:ext cx="6030327" cy="1048731"/>
          </a:xfrm>
          <a:prstGeom prst="roundRect">
            <a:avLst/>
          </a:prstGeom>
          <a:gradFill flip="none" rotWithShape="1">
            <a:gsLst>
              <a:gs pos="0">
                <a:srgbClr val="ADD9E5"/>
              </a:gs>
              <a:gs pos="50000">
                <a:srgbClr val="9FD3E1"/>
              </a:gs>
              <a:gs pos="100000">
                <a:schemeClr val="accent5">
                  <a:lumMod val="60000"/>
                  <a:lumOff val="40000"/>
                </a:schemeClr>
              </a:gs>
            </a:gsLst>
            <a:lin ang="16200000" scaled="1"/>
            <a:tileRect/>
          </a:gradFill>
          <a:ln>
            <a:solidFill>
              <a:schemeClr val="accent5"/>
            </a:solidFill>
          </a:ln>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テキスト ボックス 39"/>
          <p:cNvSpPr txBox="1"/>
          <p:nvPr/>
        </p:nvSpPr>
        <p:spPr>
          <a:xfrm>
            <a:off x="7934574" y="2656532"/>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入院料１</a:t>
            </a:r>
          </a:p>
        </p:txBody>
      </p:sp>
      <p:sp>
        <p:nvSpPr>
          <p:cNvPr id="41" name="テキスト ボックス 40"/>
          <p:cNvSpPr txBox="1"/>
          <p:nvPr/>
        </p:nvSpPr>
        <p:spPr>
          <a:xfrm>
            <a:off x="3461040" y="6107532"/>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7093083" y="6107532"/>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dirty="0">
                <a:solidFill>
                  <a:prstClr val="black"/>
                </a:solidFill>
                <a:latin typeface="Calibri" panose="020F0502020204030204"/>
                <a:ea typeface="ＭＳ Ｐゴシック" panose="020B0600070205080204" pitchFamily="50" charset="-128"/>
              </a:rPr>
              <a:t>40</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p:nvPr/>
        </p:nvSpPr>
        <p:spPr>
          <a:xfrm>
            <a:off x="4321692" y="6387894"/>
            <a:ext cx="2268570"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リハビリテーション実績指数</a:t>
            </a:r>
          </a:p>
        </p:txBody>
      </p:sp>
      <p:sp>
        <p:nvSpPr>
          <p:cNvPr id="6" name="テキスト ボックス 5"/>
          <p:cNvSpPr txBox="1"/>
          <p:nvPr/>
        </p:nvSpPr>
        <p:spPr>
          <a:xfrm>
            <a:off x="164945" y="2717738"/>
            <a:ext cx="400110" cy="2947282"/>
          </a:xfrm>
          <a:prstGeom prst="rect">
            <a:avLst/>
          </a:prstGeom>
          <a:noFill/>
        </p:spPr>
        <p:txBody>
          <a:bodyPr vert="eaVert"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「重症者」の割合（日常生活機能評価）</a:t>
            </a:r>
          </a:p>
        </p:txBody>
      </p:sp>
      <p:sp>
        <p:nvSpPr>
          <p:cNvPr id="43" name="テキスト ボックス 42"/>
          <p:cNvSpPr txBox="1"/>
          <p:nvPr/>
        </p:nvSpPr>
        <p:spPr>
          <a:xfrm>
            <a:off x="894647" y="6093296"/>
            <a:ext cx="34176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０</a:t>
            </a:r>
          </a:p>
        </p:txBody>
      </p:sp>
      <p:sp>
        <p:nvSpPr>
          <p:cNvPr id="34" name="テキスト ボックス 33"/>
          <p:cNvSpPr txBox="1"/>
          <p:nvPr/>
        </p:nvSpPr>
        <p:spPr>
          <a:xfrm>
            <a:off x="6885057" y="3891468"/>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入院料３</a:t>
            </a:r>
          </a:p>
        </p:txBody>
      </p:sp>
      <p:sp>
        <p:nvSpPr>
          <p:cNvPr id="30" name="テキスト ボックス 29"/>
          <p:cNvSpPr txBox="1"/>
          <p:nvPr/>
        </p:nvSpPr>
        <p:spPr>
          <a:xfrm>
            <a:off x="1851308" y="5218534"/>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入院料６</a:t>
            </a:r>
          </a:p>
        </p:txBody>
      </p:sp>
      <p:sp>
        <p:nvSpPr>
          <p:cNvPr id="32" name="テキスト ボックス 31"/>
          <p:cNvSpPr txBox="1"/>
          <p:nvPr/>
        </p:nvSpPr>
        <p:spPr>
          <a:xfrm>
            <a:off x="3670392" y="2660854"/>
            <a:ext cx="10342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入院料２</a:t>
            </a:r>
          </a:p>
        </p:txBody>
      </p:sp>
      <p:sp>
        <p:nvSpPr>
          <p:cNvPr id="44" name="スライド番号プレースホルダー 2">
            <a:extLst>
              <a:ext uri="{FF2B5EF4-FFF2-40B4-BE49-F238E27FC236}">
                <a16:creationId xmlns:a16="http://schemas.microsoft.com/office/drawing/2014/main" id="{9975615D-6B00-48BB-8D06-7F0CBDDCB5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テキスト ボックス 45">
            <a:extLst>
              <a:ext uri="{FF2B5EF4-FFF2-40B4-BE49-F238E27FC236}">
                <a16:creationId xmlns:a16="http://schemas.microsoft.com/office/drawing/2014/main" id="{D4B455F5-C039-4A77-905B-89C42D43BA08}"/>
              </a:ext>
            </a:extLst>
          </p:cNvPr>
          <p:cNvSpPr txBox="1"/>
          <p:nvPr/>
        </p:nvSpPr>
        <p:spPr>
          <a:xfrm>
            <a:off x="5301325" y="6095333"/>
            <a:ext cx="41870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a:t>
            </a:r>
            <a:endPar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3883768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グラフ 17"/>
          <p:cNvGraphicFramePr>
            <a:graphicFrameLocks/>
          </p:cNvGraphicFramePr>
          <p:nvPr/>
        </p:nvGraphicFramePr>
        <p:xfrm>
          <a:off x="522781" y="1484785"/>
          <a:ext cx="8857048" cy="3740090"/>
        </p:xfrm>
        <a:graphic>
          <a:graphicData uri="http://schemas.openxmlformats.org/drawingml/2006/chart">
            <c:chart xmlns:c="http://schemas.openxmlformats.org/drawingml/2006/chart" xmlns:r="http://schemas.openxmlformats.org/officeDocument/2006/relationships" r:id="rId3"/>
          </a:graphicData>
        </a:graphic>
      </p:graphicFrame>
      <p:sp>
        <p:nvSpPr>
          <p:cNvPr id="7" name="テキスト ボックス 6"/>
          <p:cNvSpPr txBox="1"/>
          <p:nvPr/>
        </p:nvSpPr>
        <p:spPr>
          <a:xfrm>
            <a:off x="522781" y="684811"/>
            <a:ext cx="8857048" cy="830171"/>
          </a:xfrm>
          <a:prstGeom prst="rect">
            <a:avLst/>
          </a:prstGeom>
          <a:noFill/>
          <a:ln w="28575">
            <a:solidFill>
              <a:schemeClr val="tx2">
                <a:lumMod val="40000"/>
                <a:lumOff val="60000"/>
              </a:schemeClr>
            </a:solidFill>
          </a:ln>
        </p:spPr>
        <p:txBody>
          <a:bodyPr wrap="square" lIns="90616" tIns="45311" rIns="90616" bIns="45311" rtlCol="0">
            <a:spAutoFit/>
          </a:bodyPr>
          <a:lstStyle/>
          <a:p>
            <a:pPr marL="177753" marR="0" lvl="0" indent="-177753" algn="l" defTabSz="906029"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入棟時と退棟時の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（運動・認知合計の平均値）の推移を見ると、「入棟時」は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年度以降やや低下傾向にあり、「退棟時」はほぼ横ばいから微増傾向であった。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また、</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FIM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得点の変化（運動・認知合計の平均値）の推移を見ると、</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年度以降増加傾向となっていた。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p:txBody>
      </p:sp>
      <p:sp>
        <p:nvSpPr>
          <p:cNvPr id="5" name="テキスト ボックス 4"/>
          <p:cNvSpPr txBox="1"/>
          <p:nvPr/>
        </p:nvSpPr>
        <p:spPr>
          <a:xfrm>
            <a:off x="-1690" y="-9932"/>
            <a:ext cx="9905990" cy="461665"/>
          </a:xfrm>
          <a:prstGeom prst="rect">
            <a:avLst/>
          </a:prstGeom>
          <a:solidFill>
            <a:srgbClr val="3366CC"/>
          </a:solidFill>
          <a:ln>
            <a:noFill/>
          </a:ln>
        </p:spPr>
        <p:txBody>
          <a:bodyPr wrap="square"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入退棟時</a:t>
            </a:r>
            <a:r>
              <a:rPr kumimoji="1" lang="en-US" altLang="ja-JP"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FIM</a:t>
            </a: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及び</a:t>
            </a:r>
            <a:r>
              <a:rPr kumimoji="1" lang="en-US" altLang="ja-JP"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FIM</a:t>
            </a: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得点の変化の年次推移</a:t>
            </a:r>
          </a:p>
        </p:txBody>
      </p:sp>
      <p:sp>
        <p:nvSpPr>
          <p:cNvPr id="10" name="テキスト ボックス 9"/>
          <p:cNvSpPr txBox="1"/>
          <p:nvPr/>
        </p:nvSpPr>
        <p:spPr>
          <a:xfrm>
            <a:off x="-18186" y="6657226"/>
            <a:ext cx="777949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出典：「回復期リハビリテーション病棟の現状と課題に関する調査報告書（</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年７月）」（一社）回復期リハビリテーション病棟協会</a:t>
            </a:r>
          </a:p>
        </p:txBody>
      </p:sp>
      <p:cxnSp>
        <p:nvCxnSpPr>
          <p:cNvPr id="11" name="直線矢印コネクタ 10"/>
          <p:cNvCxnSpPr/>
          <p:nvPr/>
        </p:nvCxnSpPr>
        <p:spPr>
          <a:xfrm>
            <a:off x="1280592" y="2934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a:off x="1916663" y="2972432"/>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2552734" y="2972432"/>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 name="直線矢印コネクタ 13"/>
          <p:cNvCxnSpPr/>
          <p:nvPr/>
        </p:nvCxnSpPr>
        <p:spPr>
          <a:xfrm>
            <a:off x="3188805" y="2989058"/>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直線矢印コネクタ 14"/>
          <p:cNvCxnSpPr/>
          <p:nvPr/>
        </p:nvCxnSpPr>
        <p:spPr>
          <a:xfrm>
            <a:off x="3824876" y="3017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直線矢印コネクタ 15"/>
          <p:cNvCxnSpPr/>
          <p:nvPr/>
        </p:nvCxnSpPr>
        <p:spPr>
          <a:xfrm>
            <a:off x="4460947" y="3017806"/>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5097018"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5733089"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 name="直線矢印コネクタ 19"/>
          <p:cNvCxnSpPr/>
          <p:nvPr/>
        </p:nvCxnSpPr>
        <p:spPr>
          <a:xfrm>
            <a:off x="6369160" y="3005684"/>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7005231" y="2989058"/>
            <a:ext cx="0" cy="79208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2" name="直線矢印コネクタ 21"/>
          <p:cNvCxnSpPr/>
          <p:nvPr/>
        </p:nvCxnSpPr>
        <p:spPr>
          <a:xfrm>
            <a:off x="7641302" y="2947494"/>
            <a:ext cx="0" cy="900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8277373" y="2947493"/>
            <a:ext cx="0" cy="900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p:cNvCxnSpPr/>
          <p:nvPr/>
        </p:nvCxnSpPr>
        <p:spPr>
          <a:xfrm>
            <a:off x="8913440" y="2947493"/>
            <a:ext cx="0" cy="100800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1267995"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16.0</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1907208"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16.3</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p:cNvSpPr txBox="1"/>
          <p:nvPr/>
        </p:nvSpPr>
        <p:spPr>
          <a:xfrm>
            <a:off x="2546421"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15.6</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テキスト ボックス 29"/>
          <p:cNvSpPr txBox="1"/>
          <p:nvPr/>
        </p:nvSpPr>
        <p:spPr>
          <a:xfrm>
            <a:off x="3185634"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15.5</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3824847"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15.3</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2" name="テキスト ボックス 31"/>
          <p:cNvSpPr txBox="1"/>
          <p:nvPr/>
        </p:nvSpPr>
        <p:spPr>
          <a:xfrm>
            <a:off x="4464060"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15.8</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テキスト ボックス 32"/>
          <p:cNvSpPr txBox="1"/>
          <p:nvPr/>
        </p:nvSpPr>
        <p:spPr>
          <a:xfrm>
            <a:off x="5103273"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16.1</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テキスト ボックス 33"/>
          <p:cNvSpPr txBox="1"/>
          <p:nvPr/>
        </p:nvSpPr>
        <p:spPr>
          <a:xfrm>
            <a:off x="5742486"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16.2</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5" name="テキスト ボックス 34"/>
          <p:cNvSpPr txBox="1"/>
          <p:nvPr/>
        </p:nvSpPr>
        <p:spPr>
          <a:xfrm>
            <a:off x="6381699"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16.7</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テキスト ボックス 35"/>
          <p:cNvSpPr txBox="1"/>
          <p:nvPr/>
        </p:nvSpPr>
        <p:spPr>
          <a:xfrm>
            <a:off x="7020912"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17.0</a:t>
            </a:r>
            <a:endParaRPr kumimoji="1" lang="ja-JP"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7660125"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20.3</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8" name="テキスト ボックス 37"/>
          <p:cNvSpPr txBox="1"/>
          <p:nvPr/>
        </p:nvSpPr>
        <p:spPr>
          <a:xfrm>
            <a:off x="8299338"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21.0</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8938549" y="3274382"/>
            <a:ext cx="4138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rPr>
              <a:t>23.2</a:t>
            </a:r>
            <a:endParaRPr kumimoji="1" lang="ja-JP" altLang="en-US" sz="10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50" charset="-128"/>
              <a:cs typeface="+mn-cs"/>
            </a:endParaRPr>
          </a:p>
        </p:txBody>
      </p:sp>
      <p:sp>
        <p:nvSpPr>
          <p:cNvPr id="40" name="正方形/長方形 39"/>
          <p:cNvSpPr/>
          <p:nvPr/>
        </p:nvSpPr>
        <p:spPr>
          <a:xfrm>
            <a:off x="1200271" y="3873779"/>
            <a:ext cx="6226224" cy="218336"/>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1" name="正方形/長方形 40"/>
          <p:cNvSpPr/>
          <p:nvPr/>
        </p:nvSpPr>
        <p:spPr>
          <a:xfrm>
            <a:off x="1200271" y="2604601"/>
            <a:ext cx="6226224" cy="293610"/>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cxnSp>
        <p:nvCxnSpPr>
          <p:cNvPr id="43" name="直線コネクタ 42"/>
          <p:cNvCxnSpPr/>
          <p:nvPr/>
        </p:nvCxnSpPr>
        <p:spPr>
          <a:xfrm>
            <a:off x="7434808" y="2608031"/>
            <a:ext cx="1656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7426495" y="4095696"/>
            <a:ext cx="1656000" cy="0"/>
          </a:xfrm>
          <a:prstGeom prst="line">
            <a:avLst/>
          </a:prstGeom>
          <a:ln w="12700">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45" name="下矢印 44"/>
          <p:cNvSpPr/>
          <p:nvPr/>
        </p:nvSpPr>
        <p:spPr>
          <a:xfrm>
            <a:off x="7440427" y="2182984"/>
            <a:ext cx="415881" cy="227158"/>
          </a:xfrm>
          <a:prstGeom prst="downArrow">
            <a:avLst/>
          </a:prstGeom>
          <a:ln>
            <a:no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6" name="正方形/長方形 45"/>
          <p:cNvSpPr/>
          <p:nvPr/>
        </p:nvSpPr>
        <p:spPr>
          <a:xfrm>
            <a:off x="6987253" y="1932894"/>
            <a:ext cx="1317227" cy="258953"/>
          </a:xfrm>
          <a:prstGeom prst="rect">
            <a:avLst/>
          </a:prstGeom>
          <a:ln>
            <a:noFill/>
          </a:ln>
          <a:effectLst/>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実績指数導入</a:t>
            </a:r>
          </a:p>
        </p:txBody>
      </p:sp>
      <p:cxnSp>
        <p:nvCxnSpPr>
          <p:cNvPr id="48" name="直線矢印コネクタ 47"/>
          <p:cNvCxnSpPr/>
          <p:nvPr/>
        </p:nvCxnSpPr>
        <p:spPr>
          <a:xfrm flipV="1">
            <a:off x="7363283" y="3286228"/>
            <a:ext cx="370391" cy="19554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1" name="直線矢印コネクタ 50"/>
          <p:cNvCxnSpPr/>
          <p:nvPr/>
        </p:nvCxnSpPr>
        <p:spPr>
          <a:xfrm flipV="1">
            <a:off x="8639927" y="3286228"/>
            <a:ext cx="370391" cy="195549"/>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721514" y="1696174"/>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（点）</a:t>
            </a:r>
          </a:p>
        </p:txBody>
      </p:sp>
      <p:graphicFrame>
        <p:nvGraphicFramePr>
          <p:cNvPr id="42" name="グラフ 41"/>
          <p:cNvGraphicFramePr>
            <a:graphicFrameLocks/>
          </p:cNvGraphicFramePr>
          <p:nvPr/>
        </p:nvGraphicFramePr>
        <p:xfrm>
          <a:off x="651671" y="5224874"/>
          <a:ext cx="8719925" cy="1444178"/>
        </p:xfrm>
        <a:graphic>
          <a:graphicData uri="http://schemas.openxmlformats.org/drawingml/2006/chart">
            <c:chart xmlns:c="http://schemas.openxmlformats.org/drawingml/2006/chart" xmlns:r="http://schemas.openxmlformats.org/officeDocument/2006/relationships" r:id="rId4"/>
          </a:graphicData>
        </a:graphic>
      </p:graphicFrame>
      <p:sp>
        <p:nvSpPr>
          <p:cNvPr id="47" name="テキスト ボックス 46"/>
          <p:cNvSpPr txBox="1"/>
          <p:nvPr/>
        </p:nvSpPr>
        <p:spPr>
          <a:xfrm>
            <a:off x="721514" y="5103910"/>
            <a:ext cx="38985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a:t>
            </a:r>
          </a:p>
        </p:txBody>
      </p:sp>
      <p:sp>
        <p:nvSpPr>
          <p:cNvPr id="49" name="正方形/長方形 48"/>
          <p:cNvSpPr/>
          <p:nvPr/>
        </p:nvSpPr>
        <p:spPr>
          <a:xfrm>
            <a:off x="8409384" y="19839"/>
            <a:ext cx="1481726" cy="437515"/>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診調組　入－２参考</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00" cap="none" spc="0" normalizeH="0" baseline="0" noProof="0" dirty="0">
                <a:ln>
                  <a:noFill/>
                </a:ln>
                <a:solidFill>
                  <a:srgbClr val="000000"/>
                </a:solidFill>
                <a:effectLst/>
                <a:uLnTx/>
                <a:uFillTx/>
                <a:latin typeface="Times New Roman" panose="02020603050405020304" pitchFamily="18" charset="0"/>
                <a:ea typeface="ＭＳ ゴシック" panose="020B0609070205080204" pitchFamily="49" charset="-128"/>
                <a:cs typeface="+mn-cs"/>
              </a:rPr>
              <a:t>元．９．５</a:t>
            </a:r>
            <a:endParaRPr kumimoji="1" lang="ja-JP" altLang="en-US" sz="1100" b="0" i="0" u="none" strike="noStrike" kern="100" cap="none" spc="0" normalizeH="0" baseline="0" noProof="0" dirty="0">
              <a:ln>
                <a:noFill/>
              </a:ln>
              <a:solidFill>
                <a:prstClr val="white"/>
              </a:solidFill>
              <a:effectLst/>
              <a:uLnTx/>
              <a:uFillTx/>
              <a:latin typeface="Times New Roman" panose="02020603050405020304" pitchFamily="18" charset="0"/>
              <a:ea typeface="ＭＳ 明朝" panose="02020609040205080304" pitchFamily="17" charset="-128"/>
              <a:cs typeface="+mn-cs"/>
            </a:endParaRPr>
          </a:p>
        </p:txBody>
      </p:sp>
      <p:sp>
        <p:nvSpPr>
          <p:cNvPr id="50" name="スライド番号プレースホルダー 2">
            <a:extLst>
              <a:ext uri="{FF2B5EF4-FFF2-40B4-BE49-F238E27FC236}">
                <a16:creationId xmlns:a16="http://schemas.microsoft.com/office/drawing/2014/main" id="{DB7D1B03-51A9-4126-9DE2-42657B4D4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9175844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522781" y="684811"/>
            <a:ext cx="8857048" cy="1076392"/>
          </a:xfrm>
          <a:prstGeom prst="rect">
            <a:avLst/>
          </a:prstGeom>
          <a:noFill/>
          <a:ln w="28575">
            <a:solidFill>
              <a:schemeClr val="tx2">
                <a:lumMod val="40000"/>
                <a:lumOff val="60000"/>
              </a:schemeClr>
            </a:solidFill>
          </a:ln>
        </p:spPr>
        <p:txBody>
          <a:bodyPr wrap="square" lIns="90616" tIns="45311" rIns="90616" bIns="45311" rtlCol="0">
            <a:spAutoFit/>
          </a:bodyPr>
          <a:lstStyle/>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回復期リハビリテーション病棟における、入院患者に係る主な要件として、回復期リハビリテーションを要する状態ごとに、発症後の期間に係る要件と、算定上限日数が設けられている。</a:t>
            </a:r>
            <a:endParaRPr lang="en-US" altLang="ja-JP" sz="1600" dirty="0">
              <a:solidFill>
                <a:prstClr val="black"/>
              </a:solidFill>
              <a:latin typeface="ＭＳ Ｐゴシック" panose="020B0600070205080204" pitchFamily="50" charset="-128"/>
              <a:cs typeface="メイリオ" panose="020B0604030504040204" pitchFamily="50" charset="-128"/>
            </a:endParaRPr>
          </a:p>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一方で、</a:t>
            </a:r>
            <a:r>
              <a:rPr lang="ja-JP" altLang="en-US" sz="1600" dirty="0">
                <a:solidFill>
                  <a:prstClr val="black"/>
                </a:solidFill>
                <a:highlight>
                  <a:srgbClr val="FFFF00"/>
                </a:highlight>
                <a:latin typeface="ＭＳ Ｐゴシック" panose="020B0600070205080204" pitchFamily="50" charset="-128"/>
                <a:cs typeface="メイリオ" panose="020B0604030504040204" pitchFamily="50" charset="-128"/>
              </a:rPr>
              <a:t>重症の脳卒中や脊髄損傷等、病態が安定するまで時間を要する患者において、発症後の期間に係る要件を満たせず、回復期リハビリテーション病棟に入院できない場合がある。</a:t>
            </a:r>
            <a:endParaRPr lang="en-US" altLang="ja-JP" sz="1600" dirty="0">
              <a:solidFill>
                <a:prstClr val="black"/>
              </a:solidFill>
              <a:highlight>
                <a:srgbClr val="FFFF00"/>
              </a:highlight>
              <a:latin typeface="ＭＳ Ｐゴシック" panose="020B0600070205080204" pitchFamily="50" charset="-128"/>
              <a:cs typeface="メイリオ" panose="020B0604030504040204" pitchFamily="50" charset="-128"/>
            </a:endParaRPr>
          </a:p>
        </p:txBody>
      </p:sp>
      <p:sp>
        <p:nvSpPr>
          <p:cNvPr id="5" name="テキスト ボックス 4"/>
          <p:cNvSpPr txBox="1"/>
          <p:nvPr/>
        </p:nvSpPr>
        <p:spPr>
          <a:xfrm>
            <a:off x="-1690" y="-9932"/>
            <a:ext cx="9905990" cy="461665"/>
          </a:xfrm>
          <a:prstGeom prst="rect">
            <a:avLst/>
          </a:prstGeom>
          <a:solidFill>
            <a:srgbClr val="3366CC"/>
          </a:solidFill>
          <a:ln>
            <a:noFill/>
          </a:ln>
        </p:spPr>
        <p:txBody>
          <a:bodyPr wrap="square"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回復期リハビリテーション病棟の入院患者に係る主な要件の見直し</a:t>
            </a:r>
          </a:p>
        </p:txBody>
      </p:sp>
      <p:sp>
        <p:nvSpPr>
          <p:cNvPr id="50" name="スライド番号プレースホルダー 2">
            <a:extLst>
              <a:ext uri="{FF2B5EF4-FFF2-40B4-BE49-F238E27FC236}">
                <a16:creationId xmlns:a16="http://schemas.microsoft.com/office/drawing/2014/main" id="{DB7D1B03-51A9-4126-9DE2-42657B4D4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表 2">
            <a:extLst>
              <a:ext uri="{FF2B5EF4-FFF2-40B4-BE49-F238E27FC236}">
                <a16:creationId xmlns:a16="http://schemas.microsoft.com/office/drawing/2014/main" id="{F018DF36-849E-4C2F-B392-1A30B58F9EE7}"/>
              </a:ext>
            </a:extLst>
          </p:cNvPr>
          <p:cNvGraphicFramePr>
            <a:graphicFrameLocks noGrp="1"/>
          </p:cNvGraphicFramePr>
          <p:nvPr/>
        </p:nvGraphicFramePr>
        <p:xfrm>
          <a:off x="425833" y="2330251"/>
          <a:ext cx="9126342" cy="2992120"/>
        </p:xfrm>
        <a:graphic>
          <a:graphicData uri="http://schemas.openxmlformats.org/drawingml/2006/table">
            <a:tbl>
              <a:tblPr firstRow="1" bandRow="1">
                <a:tableStyleId>{5940675A-B579-460E-94D1-54222C63F5DA}</a:tableStyleId>
              </a:tblPr>
              <a:tblGrid>
                <a:gridCol w="1103027">
                  <a:extLst>
                    <a:ext uri="{9D8B030D-6E8A-4147-A177-3AD203B41FA5}">
                      <a16:colId xmlns:a16="http://schemas.microsoft.com/office/drawing/2014/main" val="3443673455"/>
                    </a:ext>
                  </a:extLst>
                </a:gridCol>
                <a:gridCol w="3706553">
                  <a:extLst>
                    <a:ext uri="{9D8B030D-6E8A-4147-A177-3AD203B41FA5}">
                      <a16:colId xmlns:a16="http://schemas.microsoft.com/office/drawing/2014/main" val="609308480"/>
                    </a:ext>
                  </a:extLst>
                </a:gridCol>
                <a:gridCol w="4316762">
                  <a:extLst>
                    <a:ext uri="{9D8B030D-6E8A-4147-A177-3AD203B41FA5}">
                      <a16:colId xmlns:a16="http://schemas.microsoft.com/office/drawing/2014/main" val="2546514361"/>
                    </a:ext>
                  </a:extLst>
                </a:gridCol>
              </a:tblGrid>
              <a:tr h="370840">
                <a:tc>
                  <a:txBody>
                    <a:bodyPr/>
                    <a:lstStyle/>
                    <a:p>
                      <a:endParaRPr kumimoji="1" lang="ja-JP" altLang="en-US" sz="1600" dirty="0"/>
                    </a:p>
                  </a:txBody>
                  <a:tcPr/>
                </a:tc>
                <a:tc>
                  <a:txBody>
                    <a:bodyPr/>
                    <a:lstStyle/>
                    <a:p>
                      <a:pPr algn="ctr"/>
                      <a:r>
                        <a:rPr kumimoji="1" lang="ja-JP" altLang="en-US" sz="1600" b="0" i="0" u="none" strike="noStrike" kern="1200" baseline="0" dirty="0">
                          <a:solidFill>
                            <a:schemeClr val="tx1"/>
                          </a:solidFill>
                          <a:latin typeface="+mn-lt"/>
                          <a:ea typeface="+mn-ea"/>
                          <a:cs typeface="+mn-cs"/>
                        </a:rPr>
                        <a:t>回復期リハビリテーションを要する状態</a:t>
                      </a:r>
                      <a:endParaRPr kumimoji="1" lang="ja-JP" altLang="en-US" sz="1600" dirty="0"/>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baseline="0" dirty="0">
                          <a:solidFill>
                            <a:schemeClr val="tx1"/>
                          </a:solidFill>
                          <a:latin typeface="+mn-lt"/>
                          <a:ea typeface="+mn-ea"/>
                          <a:cs typeface="+mn-cs"/>
                        </a:rPr>
                        <a:t>算定上限日数</a:t>
                      </a:r>
                      <a:endParaRPr kumimoji="1" lang="ja-JP" altLang="en-US" sz="1600" dirty="0"/>
                    </a:p>
                  </a:txBody>
                  <a:tcPr anchor="ctr"/>
                </a:tc>
                <a:extLst>
                  <a:ext uri="{0D108BD9-81ED-4DB2-BD59-A6C34878D82A}">
                    <a16:rowId xmlns:a16="http://schemas.microsoft.com/office/drawing/2014/main" val="296970536"/>
                  </a:ext>
                </a:extLst>
              </a:tr>
              <a:tr h="1554480">
                <a:tc rowSpan="2">
                  <a:txBody>
                    <a:bodyPr/>
                    <a:lstStyle/>
                    <a:p>
                      <a:r>
                        <a:rPr kumimoji="1" lang="ja-JP" altLang="en-US" sz="1600" dirty="0"/>
                        <a:t>入院患者</a:t>
                      </a:r>
                      <a:endParaRPr kumimoji="1" lang="en-US" altLang="ja-JP" sz="1600" dirty="0"/>
                    </a:p>
                    <a:p>
                      <a:pPr algn="ctr"/>
                      <a:r>
                        <a:rPr kumimoji="1" lang="ja-JP" altLang="en-US" sz="1600" dirty="0"/>
                        <a:t>の要件</a:t>
                      </a:r>
                    </a:p>
                  </a:txBody>
                  <a:tcPr anchor="ctr"/>
                </a:tc>
                <a:tc>
                  <a:txBody>
                    <a:bodyPr/>
                    <a:lstStyle/>
                    <a:p>
                      <a:pPr marL="180000" indent="-457200">
                        <a:buFont typeface="+mj-lt"/>
                        <a:buNone/>
                      </a:pPr>
                      <a:r>
                        <a:rPr kumimoji="1" lang="ja-JP" altLang="en-US" sz="1600" dirty="0"/>
                        <a:t>１　脳血管疾患、脊髄損傷等の発症後若しくは手術後の状態</a:t>
                      </a:r>
                      <a:r>
                        <a:rPr kumimoji="1" lang="ja-JP" altLang="en-US" sz="1600" strike="dblStrike" baseline="0" dirty="0">
                          <a:solidFill>
                            <a:srgbClr val="FF0000"/>
                          </a:solidFill>
                        </a:rPr>
                        <a:t>（発症後又は手術後２か月以内に回復期リハビリテーション病棟入院料の算定が開始されたものに限る）</a:t>
                      </a:r>
                      <a:r>
                        <a:rPr kumimoji="1" lang="ja-JP" altLang="en-US" sz="1600" dirty="0"/>
                        <a:t>又は義肢装着訓練を要する状態</a:t>
                      </a:r>
                    </a:p>
                  </a:txBody>
                  <a:tcPr/>
                </a:tc>
                <a:tc>
                  <a:txBody>
                    <a:bodyPr/>
                    <a:lstStyle/>
                    <a:p>
                      <a:pPr marL="180000" indent="-457200"/>
                      <a:r>
                        <a:rPr kumimoji="1" lang="ja-JP" altLang="en-US" sz="1600" b="0" i="0" u="none" strike="noStrike" kern="1200" baseline="0" dirty="0">
                          <a:solidFill>
                            <a:schemeClr val="tx1"/>
                          </a:solidFill>
                          <a:latin typeface="+mn-lt"/>
                          <a:ea typeface="+mn-ea"/>
                          <a:cs typeface="+mn-cs"/>
                        </a:rPr>
                        <a:t>○算定開始日から起算して</a:t>
                      </a:r>
                      <a:r>
                        <a:rPr kumimoji="1" lang="en-US" altLang="ja-JP" sz="1600" b="1" i="0" u="none" strike="noStrike" kern="1200" baseline="0" dirty="0">
                          <a:solidFill>
                            <a:schemeClr val="tx1"/>
                          </a:solidFill>
                          <a:latin typeface="+mn-lt"/>
                          <a:ea typeface="+mn-ea"/>
                          <a:cs typeface="+mn-cs"/>
                        </a:rPr>
                        <a:t>150</a:t>
                      </a:r>
                      <a:r>
                        <a:rPr kumimoji="1" lang="ja-JP" altLang="en-US" sz="1600" b="0" i="0" u="none" strike="noStrike" kern="1200" baseline="0" dirty="0">
                          <a:solidFill>
                            <a:schemeClr val="tx1"/>
                          </a:solidFill>
                          <a:latin typeface="+mn-lt"/>
                          <a:ea typeface="+mn-ea"/>
                          <a:cs typeface="+mn-cs"/>
                        </a:rPr>
                        <a:t>日以内</a:t>
                      </a:r>
                    </a:p>
                    <a:p>
                      <a:pPr marL="180000" indent="-457200"/>
                      <a:r>
                        <a:rPr kumimoji="1" lang="ja-JP" altLang="en-US" sz="1600" b="0" i="0" u="none" strike="noStrike" kern="1200" baseline="0" dirty="0">
                          <a:solidFill>
                            <a:schemeClr val="tx1"/>
                          </a:solidFill>
                          <a:latin typeface="+mn-lt"/>
                          <a:ea typeface="+mn-ea"/>
                          <a:cs typeface="+mn-cs"/>
                        </a:rPr>
                        <a:t>○高次脳機能障害を伴った重症脳血管障害等の場合、算定開始日から起算して</a:t>
                      </a:r>
                      <a:r>
                        <a:rPr kumimoji="1" lang="en-US" altLang="ja-JP" sz="1600" b="1" i="0" u="none" strike="noStrike" kern="1200" baseline="0" dirty="0">
                          <a:solidFill>
                            <a:schemeClr val="tx1"/>
                          </a:solidFill>
                          <a:latin typeface="+mn-lt"/>
                          <a:ea typeface="+mn-ea"/>
                          <a:cs typeface="+mn-cs"/>
                        </a:rPr>
                        <a:t>180</a:t>
                      </a:r>
                      <a:r>
                        <a:rPr kumimoji="1" lang="ja-JP" altLang="en-US" sz="1600" b="0" i="0" u="none" strike="noStrike" kern="1200" baseline="0" dirty="0">
                          <a:solidFill>
                            <a:schemeClr val="tx1"/>
                          </a:solidFill>
                          <a:latin typeface="+mn-lt"/>
                          <a:ea typeface="+mn-ea"/>
                          <a:cs typeface="+mn-cs"/>
                        </a:rPr>
                        <a:t>日以内</a:t>
                      </a:r>
                      <a:endParaRPr kumimoji="1" lang="ja-JP" altLang="en-US" sz="1600" dirty="0"/>
                    </a:p>
                  </a:txBody>
                  <a:tcPr/>
                </a:tc>
                <a:extLst>
                  <a:ext uri="{0D108BD9-81ED-4DB2-BD59-A6C34878D82A}">
                    <a16:rowId xmlns:a16="http://schemas.microsoft.com/office/drawing/2014/main" val="2596312172"/>
                  </a:ext>
                </a:extLst>
              </a:tr>
              <a:tr h="1043940">
                <a:tc vMerge="1">
                  <a:txBody>
                    <a:bodyPr/>
                    <a:lstStyle/>
                    <a:p>
                      <a:endParaRPr kumimoji="1" lang="ja-JP" altLang="en-US" dirty="0"/>
                    </a:p>
                  </a:txBody>
                  <a:tcPr/>
                </a:tc>
                <a:tc>
                  <a:txBody>
                    <a:bodyPr/>
                    <a:lstStyle/>
                    <a:p>
                      <a:pPr marL="180000" indent="-457200"/>
                      <a:r>
                        <a:rPr kumimoji="1" lang="ja-JP" altLang="en-US" sz="1600" dirty="0"/>
                        <a:t>２ 大腿骨の骨折等又は手術後の状態</a:t>
                      </a:r>
                      <a:r>
                        <a:rPr kumimoji="1" lang="ja-JP" altLang="en-US" sz="1600" strike="dblStrike" baseline="0" dirty="0">
                          <a:solidFill>
                            <a:srgbClr val="FF0000"/>
                          </a:solidFill>
                        </a:rPr>
                        <a:t>（発症後又は手術後２か月以内に回復期リハビリテーション病棟入院料の算定が開始されたものに限る）</a:t>
                      </a:r>
                    </a:p>
                  </a:txBody>
                  <a:tcPr/>
                </a:tc>
                <a:tc>
                  <a:txBody>
                    <a:bodyPr/>
                    <a:lstStyle/>
                    <a:p>
                      <a:pPr marL="180000" indent="-457200"/>
                      <a:r>
                        <a:rPr kumimoji="1" lang="ja-JP" altLang="en-US" sz="1600" b="0" i="0" u="none" strike="noStrike" kern="1200" baseline="0" dirty="0">
                          <a:solidFill>
                            <a:schemeClr val="tx1"/>
                          </a:solidFill>
                          <a:latin typeface="+mn-lt"/>
                          <a:ea typeface="+mn-ea"/>
                          <a:cs typeface="+mn-cs"/>
                        </a:rPr>
                        <a:t>○ 算定開始日から起算して</a:t>
                      </a:r>
                      <a:r>
                        <a:rPr kumimoji="1" lang="en-US" altLang="ja-JP" sz="1600" b="1" i="0" u="none" strike="noStrike" kern="1200" baseline="0" dirty="0">
                          <a:solidFill>
                            <a:schemeClr val="tx1"/>
                          </a:solidFill>
                          <a:latin typeface="+mn-lt"/>
                          <a:ea typeface="+mn-ea"/>
                          <a:cs typeface="+mn-cs"/>
                        </a:rPr>
                        <a:t>90</a:t>
                      </a:r>
                      <a:r>
                        <a:rPr kumimoji="1" lang="ja-JP" altLang="en-US" sz="1600" b="0" i="0" u="none" strike="noStrike" kern="1200" baseline="0" dirty="0">
                          <a:solidFill>
                            <a:schemeClr val="tx1"/>
                          </a:solidFill>
                          <a:latin typeface="+mn-lt"/>
                          <a:ea typeface="+mn-ea"/>
                          <a:cs typeface="+mn-cs"/>
                        </a:rPr>
                        <a:t>日以内</a:t>
                      </a:r>
                      <a:endParaRPr kumimoji="1" lang="ja-JP" altLang="en-US" sz="1600" dirty="0"/>
                    </a:p>
                  </a:txBody>
                  <a:tcPr/>
                </a:tc>
                <a:extLst>
                  <a:ext uri="{0D108BD9-81ED-4DB2-BD59-A6C34878D82A}">
                    <a16:rowId xmlns:a16="http://schemas.microsoft.com/office/drawing/2014/main" val="2563789396"/>
                  </a:ext>
                </a:extLst>
              </a:tr>
            </a:tbl>
          </a:graphicData>
        </a:graphic>
      </p:graphicFrame>
      <p:sp>
        <p:nvSpPr>
          <p:cNvPr id="53" name="テキスト ボックス 52">
            <a:extLst>
              <a:ext uri="{FF2B5EF4-FFF2-40B4-BE49-F238E27FC236}">
                <a16:creationId xmlns:a16="http://schemas.microsoft.com/office/drawing/2014/main" id="{F7C2A379-25FB-4844-94F1-50F6E49C068B}"/>
              </a:ext>
            </a:extLst>
          </p:cNvPr>
          <p:cNvSpPr txBox="1"/>
          <p:nvPr/>
        </p:nvSpPr>
        <p:spPr>
          <a:xfrm>
            <a:off x="1496616" y="1882618"/>
            <a:ext cx="6984776" cy="368506"/>
          </a:xfrm>
          <a:prstGeom prst="rect">
            <a:avLst/>
          </a:prstGeom>
          <a:noFill/>
          <a:ln w="28575">
            <a:noFill/>
          </a:ln>
        </p:spPr>
        <p:txBody>
          <a:bodyPr wrap="square" lIns="90616" tIns="45311" rIns="90616" bIns="45311" rtlCol="0">
            <a:spAutoFit/>
          </a:bodyPr>
          <a:lstStyle/>
          <a:p>
            <a:pPr marL="177753" lvl="0" indent="-177753" defTabSz="906029">
              <a:defRPr/>
            </a:pPr>
            <a:r>
              <a:rPr lang="ja-JP" altLang="en-US" sz="1600" dirty="0">
                <a:solidFill>
                  <a:prstClr val="black"/>
                </a:solidFill>
                <a:latin typeface="ＭＳ Ｐゴシック" panose="020B0600070205080204" pitchFamily="50" charset="-128"/>
                <a:cs typeface="メイリオ" panose="020B0604030504040204" pitchFamily="50" charset="-128"/>
              </a:rPr>
              <a:t>　　</a:t>
            </a:r>
            <a:r>
              <a:rPr lang="ja-JP" altLang="en-US" dirty="0">
                <a:solidFill>
                  <a:prstClr val="black"/>
                </a:solidFill>
                <a:latin typeface="ＭＳ Ｐゴシック" panose="020B0600070205080204" pitchFamily="50" charset="-128"/>
                <a:cs typeface="メイリオ" panose="020B0604030504040204" pitchFamily="50" charset="-128"/>
              </a:rPr>
              <a:t>入院患者に係る要件から、発症からの期間に係る事項を削除する。</a:t>
            </a:r>
            <a:endParaRPr lang="en-US" altLang="ja-JP" dirty="0">
              <a:solidFill>
                <a:prstClr val="black"/>
              </a:solidFill>
              <a:latin typeface="ＭＳ Ｐゴシック" panose="020B0600070205080204" pitchFamily="50" charset="-128"/>
              <a:cs typeface="メイリオ" panose="020B0604030504040204" pitchFamily="50" charset="-128"/>
            </a:endParaRPr>
          </a:p>
        </p:txBody>
      </p:sp>
      <p:sp>
        <p:nvSpPr>
          <p:cNvPr id="6" name="矢印: 右 5">
            <a:extLst>
              <a:ext uri="{FF2B5EF4-FFF2-40B4-BE49-F238E27FC236}">
                <a16:creationId xmlns:a16="http://schemas.microsoft.com/office/drawing/2014/main" id="{86FB5704-1AB5-41A4-ABAF-F05B2F070727}"/>
              </a:ext>
            </a:extLst>
          </p:cNvPr>
          <p:cNvSpPr/>
          <p:nvPr/>
        </p:nvSpPr>
        <p:spPr>
          <a:xfrm>
            <a:off x="1492484" y="1961745"/>
            <a:ext cx="288032" cy="221465"/>
          </a:xfrm>
          <a:prstGeom prst="rightArrow">
            <a:avLst>
              <a:gd name="adj1" fmla="val 50000"/>
              <a:gd name="adj2" fmla="val 466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id="{A7DAD297-2D06-45FF-94D0-0906485B4369}"/>
              </a:ext>
            </a:extLst>
          </p:cNvPr>
          <p:cNvSpPr txBox="1"/>
          <p:nvPr/>
        </p:nvSpPr>
        <p:spPr>
          <a:xfrm>
            <a:off x="388134" y="5497785"/>
            <a:ext cx="9126342" cy="1199503"/>
          </a:xfrm>
          <a:prstGeom prst="rect">
            <a:avLst/>
          </a:prstGeom>
          <a:noFill/>
          <a:ln w="12700">
            <a:solidFill>
              <a:schemeClr val="tx1"/>
            </a:solidFill>
            <a:prstDash val="dash"/>
          </a:ln>
        </p:spPr>
        <p:txBody>
          <a:bodyPr wrap="square" lIns="90616" tIns="45311" rIns="90616" bIns="45311" rtlCol="0">
            <a:spAutoFit/>
          </a:bodyPr>
          <a:lstStyle/>
          <a:p>
            <a:pPr marL="177753" indent="-177753" defTabSz="906029">
              <a:defRPr/>
            </a:pPr>
            <a:r>
              <a:rPr lang="en-US" altLang="ja-JP" sz="1200" dirty="0"/>
              <a:t>※</a:t>
            </a:r>
            <a:r>
              <a:rPr lang="ja-JP" altLang="en-US" sz="1200" dirty="0"/>
              <a:t>その他の回復期リハビリテーション病棟の入院患者についても、上記と同様に、発症からの期間に係る事項を削除する。</a:t>
            </a:r>
            <a:endParaRPr lang="en-US" altLang="ja-JP" sz="1200" dirty="0"/>
          </a:p>
          <a:p>
            <a:pPr marL="177753" indent="-177753" defTabSz="906029">
              <a:defRPr/>
            </a:pPr>
            <a:r>
              <a:rPr lang="ja-JP" altLang="en-US" sz="1200" dirty="0"/>
              <a:t>３ 外科手術後又は肺炎等の治療時の安静により廃用症候群を有しており、手術後又は発症後の状態</a:t>
            </a:r>
            <a:r>
              <a:rPr lang="ja-JP" altLang="en-US" sz="1200" strike="sngStrike" dirty="0"/>
              <a:t>（手術後又は発症後２か月以内に回復期リハビリテーション病棟入院料の算定が開始されたものに限る）</a:t>
            </a:r>
          </a:p>
          <a:p>
            <a:pPr marL="177753" indent="-177753" defTabSz="906029">
              <a:defRPr/>
            </a:pPr>
            <a:r>
              <a:rPr lang="ja-JP" altLang="en-US" sz="1200" dirty="0"/>
              <a:t>４ 大腿骨等の神経、筋又は靱帯損傷後の状態</a:t>
            </a:r>
            <a:r>
              <a:rPr lang="ja-JP" altLang="en-US" sz="1200" strike="sngStrike" dirty="0"/>
              <a:t>（損傷後１か月以内に回復期リハビリテーション病棟入院料の算定が開始されたものに限る。）</a:t>
            </a:r>
          </a:p>
          <a:p>
            <a:pPr marL="177753" indent="-177753" defTabSz="906029">
              <a:defRPr/>
            </a:pPr>
            <a:r>
              <a:rPr lang="ja-JP" altLang="en-US" sz="1200" dirty="0"/>
              <a:t>５ 股関節又は膝関節の置換術後の状態</a:t>
            </a:r>
            <a:r>
              <a:rPr lang="ja-JP" altLang="en-US" sz="1200" strike="sngStrike" dirty="0"/>
              <a:t>（損傷後１か月以内に回復期リハビリテーション病棟入院料の算定が開始されたものに限る。）</a:t>
            </a:r>
          </a:p>
        </p:txBody>
      </p:sp>
      <p:sp>
        <p:nvSpPr>
          <p:cNvPr id="10" name="テキスト ボックス 9"/>
          <p:cNvSpPr txBox="1"/>
          <p:nvPr/>
        </p:nvSpPr>
        <p:spPr>
          <a:xfrm>
            <a:off x="8719968" y="2052405"/>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7692138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53199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特定機能病院が担う役割及び医療法上の施設基準等を踏まえ、以下のとおり見直す。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日時点で現に小児入院医療管理料５又は回復期リハビリテーション病棟入院料を届け出ている病棟については、令和４年３月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日まで引き続き届出できるものとする。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416496" y="2276872"/>
          <a:ext cx="3960440" cy="3024608"/>
        </p:xfrm>
        <a:graphic>
          <a:graphicData uri="http://schemas.openxmlformats.org/drawingml/2006/table">
            <a:tbl>
              <a:tblPr firstRow="1" bandRow="1">
                <a:tableStyleId>{BDBED569-4797-4DF1-A0F4-6AAB3CD982D8}</a:tableStyleId>
              </a:tblPr>
              <a:tblGrid>
                <a:gridCol w="3168352">
                  <a:extLst>
                    <a:ext uri="{9D8B030D-6E8A-4147-A177-3AD203B41FA5}">
                      <a16:colId xmlns:a16="http://schemas.microsoft.com/office/drawing/2014/main" val="534903129"/>
                    </a:ext>
                  </a:extLst>
                </a:gridCol>
                <a:gridCol w="792088">
                  <a:extLst>
                    <a:ext uri="{9D8B030D-6E8A-4147-A177-3AD203B41FA5}">
                      <a16:colId xmlns:a16="http://schemas.microsoft.com/office/drawing/2014/main" val="3494155934"/>
                    </a:ext>
                  </a:extLst>
                </a:gridCol>
              </a:tblGrid>
              <a:tr h="706868">
                <a:tc>
                  <a:txBody>
                    <a:bodyPr/>
                    <a:lstStyle/>
                    <a:p>
                      <a:r>
                        <a:rPr kumimoji="1" lang="ja-JP" altLang="en-US" sz="1400" b="1" dirty="0"/>
                        <a:t>救急入院料</a:t>
                      </a:r>
                      <a:endParaRPr kumimoji="1" lang="en-US" altLang="ja-JP" sz="1400" b="1" dirty="0"/>
                    </a:p>
                    <a:p>
                      <a:r>
                        <a:rPr kumimoji="1" lang="ja-JP" altLang="en-US" sz="1400" b="1" dirty="0"/>
                        <a:t>特定集中治療室管理料　等</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516557854"/>
                  </a:ext>
                </a:extLst>
              </a:tr>
              <a:tr h="1171968">
                <a:tc>
                  <a:txBody>
                    <a:bodyPr/>
                    <a:lstStyle/>
                    <a:p>
                      <a:r>
                        <a:rPr kumimoji="1" lang="ja-JP" altLang="en-US" sz="1400" b="1" dirty="0"/>
                        <a:t>小児入院医療管理料１～５</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3318374076"/>
                  </a:ext>
                </a:extLst>
              </a:tr>
              <a:tr h="572886">
                <a:tc>
                  <a:txBody>
                    <a:bodyPr/>
                    <a:lstStyle/>
                    <a:p>
                      <a:r>
                        <a:rPr kumimoji="1" lang="ja-JP" altLang="en-US" sz="1400" b="1" dirty="0"/>
                        <a:t>回復期リハビリテーション病棟入院料</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1683620733"/>
                  </a:ext>
                </a:extLst>
              </a:tr>
              <a:tr h="572886">
                <a:tc>
                  <a:txBody>
                    <a:bodyPr/>
                    <a:lstStyle/>
                    <a:p>
                      <a:r>
                        <a:rPr kumimoji="1" lang="ja-JP" altLang="en-US" sz="1400" b="1" dirty="0"/>
                        <a:t>地域包括ケア病棟入院料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91272799"/>
                  </a:ext>
                </a:extLst>
              </a:tr>
            </a:tbl>
          </a:graphicData>
        </a:graphic>
      </p:graphicFrame>
      <p:graphicFrame>
        <p:nvGraphicFramePr>
          <p:cNvPr id="16" name="表 15"/>
          <p:cNvGraphicFramePr>
            <a:graphicFrameLocks noGrp="1"/>
          </p:cNvGraphicFramePr>
          <p:nvPr/>
        </p:nvGraphicFramePr>
        <p:xfrm>
          <a:off x="5169024" y="2276872"/>
          <a:ext cx="3960440" cy="3024607"/>
        </p:xfrm>
        <a:graphic>
          <a:graphicData uri="http://schemas.openxmlformats.org/drawingml/2006/table">
            <a:tbl>
              <a:tblPr firstRow="1" bandRow="1">
                <a:tableStyleId>{BDBED569-4797-4DF1-A0F4-6AAB3CD982D8}</a:tableStyleId>
              </a:tblPr>
              <a:tblGrid>
                <a:gridCol w="3168352">
                  <a:extLst>
                    <a:ext uri="{9D8B030D-6E8A-4147-A177-3AD203B41FA5}">
                      <a16:colId xmlns:a16="http://schemas.microsoft.com/office/drawing/2014/main" val="534903129"/>
                    </a:ext>
                  </a:extLst>
                </a:gridCol>
                <a:gridCol w="792088">
                  <a:extLst>
                    <a:ext uri="{9D8B030D-6E8A-4147-A177-3AD203B41FA5}">
                      <a16:colId xmlns:a16="http://schemas.microsoft.com/office/drawing/2014/main" val="3494155934"/>
                    </a:ext>
                  </a:extLst>
                </a:gridCol>
              </a:tblGrid>
              <a:tr h="712613">
                <a:tc>
                  <a:txBody>
                    <a:bodyPr/>
                    <a:lstStyle/>
                    <a:p>
                      <a:r>
                        <a:rPr kumimoji="1" lang="ja-JP" altLang="en-US" sz="1400" b="1" dirty="0"/>
                        <a:t>救急入院料</a:t>
                      </a:r>
                      <a:endParaRPr kumimoji="1" lang="en-US" altLang="ja-JP" sz="1400" b="1" dirty="0"/>
                    </a:p>
                    <a:p>
                      <a:r>
                        <a:rPr kumimoji="1" lang="ja-JP" altLang="en-US" sz="1400" b="1" dirty="0"/>
                        <a:t>特定集中治療室管理料　等</a:t>
                      </a:r>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516557854"/>
                  </a:ext>
                </a:extLst>
              </a:tr>
              <a:tr h="577542">
                <a:tc>
                  <a:txBody>
                    <a:bodyPr/>
                    <a:lstStyle/>
                    <a:p>
                      <a:r>
                        <a:rPr kumimoji="1" lang="ja-JP" altLang="en-US" sz="1400" b="1" dirty="0"/>
                        <a:t>小児入院医療管理料１～４</a:t>
                      </a:r>
                      <a:endParaRPr kumimoji="1" lang="en-US" altLang="ja-JP" sz="1400" b="1" dirty="0"/>
                    </a:p>
                  </a:txBody>
                  <a:tcPr anchor="ctr"/>
                </a:tc>
                <a:tc>
                  <a:txBody>
                    <a:bodyPr/>
                    <a:lstStyle/>
                    <a:p>
                      <a:pPr algn="ctr"/>
                      <a:r>
                        <a:rPr kumimoji="1" lang="ja-JP" altLang="en-US" sz="1400" b="1" dirty="0"/>
                        <a:t>○</a:t>
                      </a:r>
                    </a:p>
                  </a:txBody>
                  <a:tcPr anchor="ctr"/>
                </a:tc>
                <a:extLst>
                  <a:ext uri="{0D108BD9-81ED-4DB2-BD59-A6C34878D82A}">
                    <a16:rowId xmlns:a16="http://schemas.microsoft.com/office/drawing/2014/main" val="3318374076"/>
                  </a:ext>
                </a:extLst>
              </a:tr>
              <a:tr h="579368">
                <a:tc>
                  <a:txBody>
                    <a:bodyPr/>
                    <a:lstStyle/>
                    <a:p>
                      <a:r>
                        <a:rPr kumimoji="1" lang="ja-JP" altLang="en-US" sz="1400" b="1" dirty="0"/>
                        <a:t>小児入院医療管理料５</a:t>
                      </a:r>
                      <a:endParaRPr kumimoji="1" lang="en-US" altLang="ja-JP" sz="1400" b="1" dirty="0"/>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2472161752"/>
                  </a:ext>
                </a:extLst>
              </a:tr>
              <a:tr h="577542">
                <a:tc>
                  <a:txBody>
                    <a:bodyPr/>
                    <a:lstStyle/>
                    <a:p>
                      <a:r>
                        <a:rPr kumimoji="1" lang="ja-JP" altLang="en-US" sz="1400" b="1" dirty="0"/>
                        <a:t>回復期リハビリテーション病棟入院料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83620733"/>
                  </a:ext>
                </a:extLst>
              </a:tr>
              <a:tr h="577542">
                <a:tc>
                  <a:txBody>
                    <a:bodyPr/>
                    <a:lstStyle/>
                    <a:p>
                      <a:r>
                        <a:rPr kumimoji="1" lang="ja-JP" altLang="en-US" sz="1400" b="1" dirty="0"/>
                        <a:t>地域包括ケア病棟入院料</a:t>
                      </a:r>
                    </a:p>
                  </a:txBody>
                  <a:tcPr anchor="ctr"/>
                </a:tc>
                <a:tc>
                  <a:txBody>
                    <a:bodyPr/>
                    <a:lstStyle/>
                    <a:p>
                      <a:pPr algn="ctr"/>
                      <a:r>
                        <a:rPr kumimoji="1" lang="en-US" altLang="ja-JP" sz="1400" b="1" dirty="0"/>
                        <a:t>×</a:t>
                      </a:r>
                      <a:endParaRPr kumimoji="1" lang="ja-JP" altLang="en-US" sz="1400" b="1" dirty="0"/>
                    </a:p>
                  </a:txBody>
                  <a:tcPr anchor="ctr"/>
                </a:tc>
                <a:extLst>
                  <a:ext uri="{0D108BD9-81ED-4DB2-BD59-A6C34878D82A}">
                    <a16:rowId xmlns:a16="http://schemas.microsoft.com/office/drawing/2014/main" val="1691272799"/>
                  </a:ext>
                </a:extLst>
              </a:tr>
            </a:tbl>
          </a:graphicData>
        </a:graphic>
      </p:graphicFrame>
      <p:sp>
        <p:nvSpPr>
          <p:cNvPr id="6" name="テキスト ボックス 5"/>
          <p:cNvSpPr txBox="1"/>
          <p:nvPr/>
        </p:nvSpPr>
        <p:spPr>
          <a:xfrm>
            <a:off x="416496" y="1969095"/>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5169024" y="1969095"/>
            <a:ext cx="902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二等辺三角形 10"/>
          <p:cNvSpPr/>
          <p:nvPr/>
        </p:nvSpPr>
        <p:spPr>
          <a:xfrm rot="5400000">
            <a:off x="4342514" y="3677502"/>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Rectangle 2">
            <a:extLst>
              <a:ext uri="{FF2B5EF4-FFF2-40B4-BE49-F238E27FC236}">
                <a16:creationId xmlns:a16="http://schemas.microsoft.com/office/drawing/2014/main" id="{2BC6CB7B-2A51-4EAD-9705-FC0C443616CC}"/>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4" name="Rectangle 36">
            <a:extLst>
              <a:ext uri="{FF2B5EF4-FFF2-40B4-BE49-F238E27FC236}">
                <a16:creationId xmlns:a16="http://schemas.microsoft.com/office/drawing/2014/main" id="{A7F4E37A-C569-429C-852B-527069C92CF3}"/>
              </a:ext>
            </a:extLst>
          </p:cNvPr>
          <p:cNvSpPr>
            <a:spLocks noChangeArrowheads="1"/>
          </p:cNvSpPr>
          <p:nvPr/>
        </p:nvSpPr>
        <p:spPr bwMode="auto">
          <a:xfrm>
            <a:off x="128464" y="571254"/>
            <a:ext cx="626469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（１１）特定機能病院が届け出できる特定入院料について</a:t>
            </a:r>
          </a:p>
        </p:txBody>
      </p:sp>
      <p:sp>
        <p:nvSpPr>
          <p:cNvPr id="13" name="スライド番号プレースホルダー 2">
            <a:extLst>
              <a:ext uri="{FF2B5EF4-FFF2-40B4-BE49-F238E27FC236}">
                <a16:creationId xmlns:a16="http://schemas.microsoft.com/office/drawing/2014/main" id="{8256EA47-594B-4964-9F62-BEF63E28138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a:extLst>
              <a:ext uri="{FF2B5EF4-FFF2-40B4-BE49-F238E27FC236}">
                <a16:creationId xmlns:a16="http://schemas.microsoft.com/office/drawing/2014/main" id="{DC126EBA-A29C-4013-A80B-159104CC0597}"/>
              </a:ext>
            </a:extLst>
          </p:cNvPr>
          <p:cNvSpPr txBox="1"/>
          <p:nvPr/>
        </p:nvSpPr>
        <p:spPr>
          <a:xfrm>
            <a:off x="6609184" y="647619"/>
            <a:ext cx="7831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p694</a:t>
            </a:r>
          </a:p>
        </p:txBody>
      </p:sp>
    </p:spTree>
    <p:extLst>
      <p:ext uri="{BB962C8B-B14F-4D97-AF65-F5344CB8AC3E}">
        <p14:creationId xmlns:p14="http://schemas.microsoft.com/office/powerpoint/2010/main" val="237432029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07352"/>
            <a:ext cx="9529762" cy="350176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療養病棟入院基本料の注</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に規定する経過措置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）について、医療療養病床に係る医療法上の人員配置標準の経過措置の見直し方針及び届出状況を踏まえ、最終的な経過措置の終了時期は次回改定時に改めて検討することとし、評価を見直した上で、</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経過措置期間を２年間延長する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療養病棟入院基本料の注</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に規定する経過措置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を算定）について、医療療養病床に係る医療法上の人員配置標準の経過措置の見直し方針及び届出状況を踏まえ、</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経過措置を令和２年３月</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日限りで終了する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83464" y="3068960"/>
            <a:ext cx="3941064" cy="299118"/>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83464" y="3432269"/>
            <a:ext cx="3941064" cy="93283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療養病棟入院基本料（経過措置１）</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療養病棟入院料２のそれぞれの所定点数の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に相当する点数を算定する。</a:t>
            </a:r>
          </a:p>
        </p:txBody>
      </p:sp>
      <p:sp>
        <p:nvSpPr>
          <p:cNvPr id="9" name="正方形/長方形 8"/>
          <p:cNvSpPr/>
          <p:nvPr/>
        </p:nvSpPr>
        <p:spPr>
          <a:xfrm>
            <a:off x="4670012" y="3068960"/>
            <a:ext cx="485803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70012" y="3432268"/>
            <a:ext cx="4858036" cy="93283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療養病棟入院基本料（経過措置１）</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療養病棟入院料２のそれぞれの所定点数の</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85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に相当する点数を算定する。</a:t>
            </a:r>
          </a:p>
        </p:txBody>
      </p:sp>
      <p:sp>
        <p:nvSpPr>
          <p:cNvPr id="12" name="右矢印 11"/>
          <p:cNvSpPr/>
          <p:nvPr/>
        </p:nvSpPr>
        <p:spPr>
          <a:xfrm>
            <a:off x="4319873" y="3377389"/>
            <a:ext cx="25479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184299" y="4791170"/>
            <a:ext cx="9529762" cy="188128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地域包括ケア病棟入院料、地域包括ケア入院医療管理料及び療養病棟入院基本料</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について、「人生の最終段階における医療・ケアの決定プロセスに関するガイドライン」等の内容を踏まえ、</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適切な意思決定支援に関する指針</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を定めていることを要件とする。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79644" y="4581128"/>
            <a:ext cx="2513116" cy="32743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適切な意思決定の支援</a:t>
            </a:r>
          </a:p>
        </p:txBody>
      </p:sp>
      <p:sp>
        <p:nvSpPr>
          <p:cNvPr id="4" name="テキスト ボックス 3"/>
          <p:cNvSpPr txBox="1"/>
          <p:nvPr/>
        </p:nvSpPr>
        <p:spPr>
          <a:xfrm>
            <a:off x="304217" y="5949280"/>
            <a:ext cx="9297566" cy="630942"/>
          </a:xfrm>
          <a:prstGeom prst="rect">
            <a:avLst/>
          </a:prstGeom>
          <a:noFill/>
          <a:ln w="12700">
            <a:solidFill>
              <a:srgbClr val="13C4A3"/>
            </a:solidFill>
            <a:prstDash val="lgDash"/>
          </a:ln>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日時点において現に地域包括ケア病棟入院料、地域包括ケア入院医療管理料又は療養病棟入院基本料を届け出ているものについては、令和２年９月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日までの間に限り、当該基準を満たすものとみなす。</a:t>
            </a:r>
          </a:p>
        </p:txBody>
      </p:sp>
      <p:sp>
        <p:nvSpPr>
          <p:cNvPr id="15" name="Rectangle 2">
            <a:extLst>
              <a:ext uri="{FF2B5EF4-FFF2-40B4-BE49-F238E27FC236}">
                <a16:creationId xmlns:a16="http://schemas.microsoft.com/office/drawing/2014/main" id="{EB254DFD-75B7-44C5-A05C-205B84FFD1EC}"/>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6" name="Rectangle 36">
            <a:extLst>
              <a:ext uri="{FF2B5EF4-FFF2-40B4-BE49-F238E27FC236}">
                <a16:creationId xmlns:a16="http://schemas.microsoft.com/office/drawing/2014/main" id="{2408102D-FF09-44C2-B6B4-61EC81F880CB}"/>
              </a:ext>
            </a:extLst>
          </p:cNvPr>
          <p:cNvSpPr>
            <a:spLocks noChangeArrowheads="1"/>
          </p:cNvSpPr>
          <p:nvPr/>
        </p:nvSpPr>
        <p:spPr bwMode="auto">
          <a:xfrm>
            <a:off x="166915" y="546540"/>
            <a:ext cx="4174161"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（１２）療養病棟入院料に係る見直し</a:t>
            </a:r>
          </a:p>
        </p:txBody>
      </p:sp>
      <p:sp>
        <p:nvSpPr>
          <p:cNvPr id="14" name="スライド番号プレースホルダー 2">
            <a:extLst>
              <a:ext uri="{FF2B5EF4-FFF2-40B4-BE49-F238E27FC236}">
                <a16:creationId xmlns:a16="http://schemas.microsoft.com/office/drawing/2014/main" id="{108A3A23-4B2B-4764-8EAA-15566B929589}"/>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7" name="テキスト ボックス 16"/>
          <p:cNvSpPr txBox="1"/>
          <p:nvPr/>
        </p:nvSpPr>
        <p:spPr>
          <a:xfrm>
            <a:off x="8357830" y="936706"/>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p732-733</a:t>
            </a:r>
          </a:p>
        </p:txBody>
      </p:sp>
      <p:sp>
        <p:nvSpPr>
          <p:cNvPr id="18" name="テキスト ボックス 17"/>
          <p:cNvSpPr txBox="1"/>
          <p:nvPr/>
        </p:nvSpPr>
        <p:spPr>
          <a:xfrm>
            <a:off x="8490659" y="3066279"/>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p26</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
        <p:nvSpPr>
          <p:cNvPr id="19" name="テキスト ボックス 18">
            <a:extLst>
              <a:ext uri="{FF2B5EF4-FFF2-40B4-BE49-F238E27FC236}">
                <a16:creationId xmlns:a16="http://schemas.microsoft.com/office/drawing/2014/main" id="{4B6C352C-C5D6-4587-9D3F-5198FB3F4621}"/>
              </a:ext>
            </a:extLst>
          </p:cNvPr>
          <p:cNvSpPr txBox="1"/>
          <p:nvPr/>
        </p:nvSpPr>
        <p:spPr>
          <a:xfrm>
            <a:off x="3008784" y="4660365"/>
            <a:ext cx="10954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695</a:t>
            </a:r>
          </a:p>
        </p:txBody>
      </p:sp>
    </p:spTree>
    <p:extLst>
      <p:ext uri="{BB962C8B-B14F-4D97-AF65-F5344CB8AC3E}">
        <p14:creationId xmlns:p14="http://schemas.microsoft.com/office/powerpoint/2010/main" val="428332533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a:extLst>
              <a:ext uri="{FF2B5EF4-FFF2-40B4-BE49-F238E27FC236}">
                <a16:creationId xmlns:a16="http://schemas.microsoft.com/office/drawing/2014/main" id="{84E0F9F3-0B3C-4A66-B613-B48B9030BB4D}"/>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9" name="スライド番号プレースホルダー 2">
            <a:extLst>
              <a:ext uri="{FF2B5EF4-FFF2-40B4-BE49-F238E27FC236}">
                <a16:creationId xmlns:a16="http://schemas.microsoft.com/office/drawing/2014/main" id="{E10EA9D8-EA5B-480E-AEF5-2D3EA41897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Rectangle 36">
            <a:extLst>
              <a:ext uri="{FF2B5EF4-FFF2-40B4-BE49-F238E27FC236}">
                <a16:creationId xmlns:a16="http://schemas.microsoft.com/office/drawing/2014/main" id="{D740F006-6596-4E56-997B-D71222669F78}"/>
              </a:ext>
            </a:extLst>
          </p:cNvPr>
          <p:cNvSpPr>
            <a:spLocks noChangeArrowheads="1"/>
          </p:cNvSpPr>
          <p:nvPr/>
        </p:nvSpPr>
        <p:spPr bwMode="auto">
          <a:xfrm>
            <a:off x="216158" y="1094758"/>
            <a:ext cx="468052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（１３）結核病棟のユニットに係る見直し</a:t>
            </a:r>
          </a:p>
        </p:txBody>
      </p:sp>
      <p:sp>
        <p:nvSpPr>
          <p:cNvPr id="13" name="正方形/長方形 12">
            <a:extLst>
              <a:ext uri="{FF2B5EF4-FFF2-40B4-BE49-F238E27FC236}">
                <a16:creationId xmlns:a16="http://schemas.microsoft.com/office/drawing/2014/main" id="{8D77471D-A4A5-4280-B940-20AF0D390D1F}"/>
              </a:ext>
            </a:extLst>
          </p:cNvPr>
          <p:cNvSpPr/>
          <p:nvPr/>
        </p:nvSpPr>
        <p:spPr>
          <a:xfrm>
            <a:off x="230619" y="1530037"/>
            <a:ext cx="9439261" cy="10826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AAB49DE4-5211-4527-B202-3BF03F562CDD}"/>
              </a:ext>
            </a:extLst>
          </p:cNvPr>
          <p:cNvSpPr/>
          <p:nvPr/>
        </p:nvSpPr>
        <p:spPr>
          <a:xfrm>
            <a:off x="205120" y="1483622"/>
            <a:ext cx="9333312" cy="1354217"/>
          </a:xfrm>
          <a:prstGeom prst="rect">
            <a:avLst/>
          </a:prstGeom>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800" b="0" i="0" u="none" strike="noStrike" kern="0" cap="none" spc="0" normalizeH="0" baseline="0" noProof="0" dirty="0">
                <a:ln>
                  <a:noFill/>
                </a:ln>
                <a:solidFill>
                  <a:prstClr val="black"/>
                </a:solidFill>
                <a:effectLst/>
                <a:uLnTx/>
                <a:uFillTx/>
              </a:rPr>
              <a:t>　</a:t>
            </a:r>
            <a:r>
              <a:rPr kumimoji="0" lang="ja-JP" altLang="en-US" sz="1600" b="0" i="0" u="none" strike="noStrike" kern="0" cap="none" spc="0" normalizeH="0" baseline="0" noProof="0" dirty="0">
                <a:ln>
                  <a:noFill/>
                </a:ln>
                <a:solidFill>
                  <a:prstClr val="black"/>
                </a:solidFill>
                <a:effectLst/>
                <a:uLnTx/>
                <a:uFillTx/>
              </a:rPr>
              <a:t>効率的な運用が可能となるよう、障害者施設等入院基本料と併せて１病棟として運用する結核病棟であって、重症度、医療・看護必要度に係る基準を満たさない場合に算定できる入院基本料（重症患者割合特別入院基本料）について、常勤医師の員数に係る要件を満たさなくなった場合であっても算定できるよう見直す。</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a:t>
            </a:r>
            <a:endParaRPr kumimoji="0" lang="en-US" altLang="ja-JP" sz="1600" b="0" i="0" u="none" strike="noStrike" kern="0" cap="none" spc="0" normalizeH="0" baseline="0" noProof="0" dirty="0">
              <a:ln>
                <a:noFill/>
              </a:ln>
              <a:solidFill>
                <a:prstClr val="black"/>
              </a:solidFill>
              <a:effectLst/>
              <a:uLnTx/>
              <a:uFillTx/>
            </a:endParaRPr>
          </a:p>
        </p:txBody>
      </p:sp>
      <p:sp>
        <p:nvSpPr>
          <p:cNvPr id="7" name="正方形/長方形 6">
            <a:extLst>
              <a:ext uri="{FF2B5EF4-FFF2-40B4-BE49-F238E27FC236}">
                <a16:creationId xmlns:a16="http://schemas.microsoft.com/office/drawing/2014/main" id="{2EE2C7B1-F358-43A0-B6A2-284A21C708E2}"/>
              </a:ext>
            </a:extLst>
          </p:cNvPr>
          <p:cNvSpPr/>
          <p:nvPr/>
        </p:nvSpPr>
        <p:spPr>
          <a:xfrm>
            <a:off x="237937" y="3527718"/>
            <a:ext cx="9439261" cy="184666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Rectangle 36">
            <a:extLst>
              <a:ext uri="{FF2B5EF4-FFF2-40B4-BE49-F238E27FC236}">
                <a16:creationId xmlns:a16="http://schemas.microsoft.com/office/drawing/2014/main" id="{B9FCA872-1CAA-44BB-BE8E-9C9E5AC1124E}"/>
              </a:ext>
            </a:extLst>
          </p:cNvPr>
          <p:cNvSpPr>
            <a:spLocks noChangeArrowheads="1"/>
          </p:cNvSpPr>
          <p:nvPr/>
        </p:nvSpPr>
        <p:spPr bwMode="auto">
          <a:xfrm>
            <a:off x="227246" y="3090968"/>
            <a:ext cx="7134850"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2000" kern="0" dirty="0">
                <a:solidFill>
                  <a:prstClr val="black"/>
                </a:solidFill>
                <a:latin typeface="ＭＳ Ｐゴシック" panose="020B0600070205080204" pitchFamily="50" charset="-128"/>
                <a:ea typeface="ＭＳ Ｐゴシック" panose="020B0600070205080204" pitchFamily="50" charset="-128"/>
              </a:rPr>
              <a:t>緩和ケア診療加算及び有床診療所緩和ケア加算の</a:t>
            </a: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a:t>
            </a:r>
          </a:p>
        </p:txBody>
      </p:sp>
      <p:sp>
        <p:nvSpPr>
          <p:cNvPr id="9" name="正方形/長方形 8">
            <a:extLst>
              <a:ext uri="{FF2B5EF4-FFF2-40B4-BE49-F238E27FC236}">
                <a16:creationId xmlns:a16="http://schemas.microsoft.com/office/drawing/2014/main" id="{31756DC3-1990-4658-AA3E-A9CF38E99B5C}"/>
              </a:ext>
            </a:extLst>
          </p:cNvPr>
          <p:cNvSpPr/>
          <p:nvPr/>
        </p:nvSpPr>
        <p:spPr>
          <a:xfrm>
            <a:off x="259980" y="3527718"/>
            <a:ext cx="9333312" cy="1846659"/>
          </a:xfrm>
          <a:prstGeom prst="rect">
            <a:avLst/>
          </a:prstGeom>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800" b="0" i="0" u="none" strike="noStrike" kern="0" cap="none" spc="0" normalizeH="0" baseline="0" noProof="0" dirty="0">
                <a:ln>
                  <a:noFill/>
                </a:ln>
                <a:solidFill>
                  <a:prstClr val="black"/>
                </a:solidFill>
                <a:effectLst/>
                <a:uLnTx/>
                <a:uFillTx/>
              </a:rPr>
              <a:t>　</a:t>
            </a:r>
            <a:r>
              <a:rPr kumimoji="0" lang="ja-JP" altLang="en-US" sz="1600" b="0" i="0" u="none" strike="noStrike" kern="0" cap="none" spc="0" normalizeH="0" baseline="0" noProof="0" dirty="0">
                <a:ln>
                  <a:noFill/>
                </a:ln>
                <a:solidFill>
                  <a:prstClr val="black"/>
                </a:solidFill>
                <a:effectLst/>
                <a:uLnTx/>
                <a:uFillTx/>
              </a:rPr>
              <a:t>進行した心不全の患者に対する緩和ケアを評価する観点から、緩和ケア診療加算及び有床診療所緩和ケア診療加算について、</a:t>
            </a:r>
            <a:r>
              <a:rPr kumimoji="0" lang="ja-JP" altLang="en-US" sz="1600" b="0" i="0" u="none" strike="noStrike" kern="0" cap="none" spc="0" normalizeH="0" baseline="0" noProof="0" dirty="0">
                <a:ln>
                  <a:noFill/>
                </a:ln>
                <a:solidFill>
                  <a:srgbClr val="FF0000"/>
                </a:solidFill>
                <a:effectLst/>
                <a:uLnTx/>
                <a:uFillTx/>
              </a:rPr>
              <a:t>末期心不全の患者</a:t>
            </a:r>
            <a:r>
              <a:rPr kumimoji="0" lang="ja-JP" altLang="en-US" sz="1600" b="0" i="0" u="none" strike="noStrike" kern="0" cap="none" spc="0" normalizeH="0" baseline="0" noProof="0" dirty="0">
                <a:ln>
                  <a:noFill/>
                </a:ln>
                <a:solidFill>
                  <a:prstClr val="black"/>
                </a:solidFill>
                <a:effectLst/>
                <a:uLnTx/>
                <a:uFillTx/>
              </a:rPr>
              <a:t>を対象とする場合の要件を見直す。</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（１）　求める経験について「悪性腫瘍患者又は後天性免疫不全症候群の患者を対象とした症状緩和治療」</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en-US" altLang="ja-JP" sz="1600" kern="0" dirty="0">
                <a:solidFill>
                  <a:prstClr val="black"/>
                </a:solidFill>
              </a:rPr>
              <a:t>          </a:t>
            </a:r>
            <a:r>
              <a:rPr kumimoji="0" lang="ja-JP" altLang="en-US" sz="1600" b="0" i="0" u="none" strike="noStrike" kern="0" cap="none" spc="0" normalizeH="0" baseline="0" noProof="0" dirty="0">
                <a:ln>
                  <a:noFill/>
                </a:ln>
                <a:solidFill>
                  <a:prstClr val="black"/>
                </a:solidFill>
                <a:effectLst/>
                <a:uLnTx/>
                <a:uFillTx/>
              </a:rPr>
              <a:t>に代えて、「末期心不全の患者を対象とした症状緩和治療」の経験でもよいこととする</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ja-JP" altLang="en-US" sz="1600" b="0" i="0" u="none" strike="noStrike" kern="0" cap="none" spc="0" normalizeH="0" baseline="0" noProof="0" dirty="0">
                <a:ln>
                  <a:noFill/>
                </a:ln>
                <a:solidFill>
                  <a:prstClr val="black"/>
                </a:solidFill>
                <a:effectLst/>
                <a:uLnTx/>
                <a:uFillTx/>
              </a:rPr>
              <a:t>　（２）　受講を求める研修について、「緩和ケア研修会」「緩和ケアの基本教育のための都道府県指導者研</a:t>
            </a:r>
            <a:endParaRPr kumimoji="0" lang="en-US" altLang="ja-JP" sz="1600" b="0" i="0" u="none" strike="noStrike" kern="0" cap="none" spc="0" normalizeH="0" baseline="0" noProof="0" dirty="0">
              <a:ln>
                <a:noFill/>
              </a:ln>
              <a:solidFill>
                <a:prstClr val="black"/>
              </a:solidFill>
              <a:effectLst/>
              <a:uLnTx/>
              <a:uFillTx/>
            </a:endParaRPr>
          </a:p>
          <a:p>
            <a:pPr marR="0" lvl="0" defTabSz="914400" eaLnBrk="1" fontAlgn="auto" latinLnBrk="0" hangingPunct="1">
              <a:lnSpc>
                <a:spcPct val="100000"/>
              </a:lnSpc>
              <a:spcBef>
                <a:spcPts val="0"/>
              </a:spcBef>
              <a:spcAft>
                <a:spcPts val="0"/>
              </a:spcAft>
              <a:buClrTx/>
              <a:buSzTx/>
              <a:tabLst/>
              <a:defRPr/>
            </a:pPr>
            <a:r>
              <a:rPr kumimoji="0" lang="en-US" altLang="ja-JP" sz="1600" kern="0" dirty="0">
                <a:solidFill>
                  <a:prstClr val="black"/>
                </a:solidFill>
              </a:rPr>
              <a:t>         </a:t>
            </a:r>
            <a:r>
              <a:rPr kumimoji="0" lang="ja-JP" altLang="en-US" sz="1600" b="0" i="0" u="none" strike="noStrike" kern="0" cap="none" spc="0" normalizeH="0" baseline="0" noProof="0" dirty="0">
                <a:ln>
                  <a:noFill/>
                </a:ln>
                <a:solidFill>
                  <a:prstClr val="black"/>
                </a:solidFill>
                <a:effectLst/>
                <a:uLnTx/>
                <a:uFillTx/>
              </a:rPr>
              <a:t>修会」に代えて「日本心不全学会により開催される基本的心不全緩和トケアレーニングコース」の受</a:t>
            </a:r>
            <a:br>
              <a:rPr kumimoji="0" lang="en-US" altLang="ja-JP" sz="1600" b="0" i="0" u="none" strike="noStrike" kern="0" cap="none" spc="0" normalizeH="0" baseline="0" noProof="0" dirty="0">
                <a:ln>
                  <a:noFill/>
                </a:ln>
                <a:solidFill>
                  <a:prstClr val="black"/>
                </a:solidFill>
                <a:effectLst/>
                <a:uLnTx/>
                <a:uFillTx/>
              </a:rPr>
            </a:br>
            <a:r>
              <a:rPr kumimoji="0" lang="ja-JP" altLang="en-US" sz="1600" b="0" i="0" u="none" strike="noStrike" kern="0" cap="none" spc="0" normalizeH="0" baseline="0" noProof="0" dirty="0">
                <a:ln>
                  <a:noFill/>
                </a:ln>
                <a:solidFill>
                  <a:prstClr val="black"/>
                </a:solidFill>
                <a:effectLst/>
                <a:uLnTx/>
                <a:uFillTx/>
              </a:rPr>
              <a:t>　　　講でもよいこととする</a:t>
            </a:r>
            <a:endParaRPr kumimoji="0" lang="en-US" altLang="ja-JP" sz="1600" b="0" i="0" u="none" strike="noStrike" kern="0" cap="none" spc="0" normalizeH="0" baseline="0" noProof="0" dirty="0">
              <a:ln>
                <a:noFill/>
              </a:ln>
              <a:solidFill>
                <a:prstClr val="black"/>
              </a:solidFill>
              <a:effectLst/>
              <a:uLnTx/>
              <a:uFillTx/>
            </a:endParaRPr>
          </a:p>
        </p:txBody>
      </p:sp>
      <p:sp>
        <p:nvSpPr>
          <p:cNvPr id="10" name="テキスト ボックス 9"/>
          <p:cNvSpPr txBox="1"/>
          <p:nvPr/>
        </p:nvSpPr>
        <p:spPr>
          <a:xfrm>
            <a:off x="8096594" y="1198777"/>
            <a:ext cx="15806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672</a:t>
            </a:r>
          </a:p>
        </p:txBody>
      </p:sp>
      <p:sp>
        <p:nvSpPr>
          <p:cNvPr id="11" name="テキスト ボックス 10">
            <a:extLst>
              <a:ext uri="{FF2B5EF4-FFF2-40B4-BE49-F238E27FC236}">
                <a16:creationId xmlns:a16="http://schemas.microsoft.com/office/drawing/2014/main" id="{AFD3C0EC-44FB-48FF-AE60-4F4213D29CA9}"/>
              </a:ext>
            </a:extLst>
          </p:cNvPr>
          <p:cNvSpPr txBox="1"/>
          <p:nvPr/>
        </p:nvSpPr>
        <p:spPr>
          <a:xfrm>
            <a:off x="7706492" y="3153726"/>
            <a:ext cx="18319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754-755</a:t>
            </a:r>
          </a:p>
        </p:txBody>
      </p:sp>
    </p:spTree>
    <p:extLst>
      <p:ext uri="{BB962C8B-B14F-4D97-AF65-F5344CB8AC3E}">
        <p14:creationId xmlns:p14="http://schemas.microsoft.com/office/powerpoint/2010/main" val="181565431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8913440" y="4653135"/>
            <a:ext cx="864096" cy="1341737"/>
          </a:xfrm>
          <a:prstGeom prst="rect">
            <a:avLst/>
          </a:prstGeom>
        </p:spPr>
      </p:pic>
      <p:sp>
        <p:nvSpPr>
          <p:cNvPr id="2" name="正方形/長方形 1"/>
          <p:cNvSpPr/>
          <p:nvPr/>
        </p:nvSpPr>
        <p:spPr>
          <a:xfrm>
            <a:off x="188119" y="795528"/>
            <a:ext cx="9529762" cy="587383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中心静脈注射用カテーテル挿入等について、長期の栄養管理を目的として留置する場合において、患者又はその家族等への説明及び他の保険医療機関等に患者を紹介する際の情報提供を要件に追加する。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療養病棟入院基本料について、中心静脈カテーテルに係る院内感染対策の指針を作成すること及び中心静脈カテーテルに係る感染症の発生状況を把握することを要件に追加する。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療養病棟の入院患者に係る医療区分３の評価項目のうち、「中心静脈栄養を実施している状態」については、毎月末に当該中心静脈栄養を必要とする状態に該当しているかを確認することを要件に追加する。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491795" y="1524673"/>
            <a:ext cx="7845581" cy="155011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中心静脈注射用カテーテル挿入、末梢留置型中心静脈注射用カテーテル挿入、中心静脈注射用埋込型カテーテル設置、腸瘻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虫垂瘻造設術、腹腔鏡下腸瘻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虫垂瘻造設術の算定要件に以下の要件を追加する。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長期の栄養管理を目的として、当該療養を行う際には、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当該療養の必要性、管理の方法及び当該療養の終了の際に要される身体の状態 等、療養上必要な事項について患者又はその家族等への説明を行う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長期の栄養管理を目的として、当該療養を実施した後、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他の保険医療機関等に患者を紹介する場合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は、当該療養の必要性、管理の方法及び当該療養の終了の際に要される身体の状態等の療養上必要な事項並びに患者又はその家族等への説明内容等を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p:txBody>
      </p:sp>
      <p:sp>
        <p:nvSpPr>
          <p:cNvPr id="10" name="正方形/長方形 9"/>
          <p:cNvSpPr/>
          <p:nvPr/>
        </p:nvSpPr>
        <p:spPr>
          <a:xfrm>
            <a:off x="488504" y="3900093"/>
            <a:ext cx="7848872" cy="11869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中心静脈注射用カテーテルに係る感染を防止するにつき十分な体制として、次の体制を整備していること。</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院内感染対策のための指針を策定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 </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当該療養病棟に入院する個々の患者について、中心静脈注射用カテーテルに係る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感染症の発生状況を継続的に把握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テキスト ボックス 11"/>
          <p:cNvSpPr txBox="1"/>
          <p:nvPr/>
        </p:nvSpPr>
        <p:spPr>
          <a:xfrm>
            <a:off x="488504" y="5302507"/>
            <a:ext cx="7848872" cy="646331"/>
          </a:xfrm>
          <a:prstGeom prst="rect">
            <a:avLst/>
          </a:prstGeom>
          <a:noFill/>
          <a:ln>
            <a:solidFill>
              <a:schemeClr val="tx1"/>
            </a:solidFill>
            <a:prstDash val="sysDo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日において、療養病棟入院基本料に係る届出を行っている病棟については、同年９月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日までの間に限り、上記のアに該当するものとみなす。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8766621" y="2398594"/>
            <a:ext cx="808621" cy="768323"/>
          </a:xfrm>
          <a:prstGeom prst="rect">
            <a:avLst/>
          </a:prstGeom>
        </p:spPr>
      </p:pic>
      <p:pic>
        <p:nvPicPr>
          <p:cNvPr id="15" name="図 14"/>
          <p:cNvPicPr>
            <a:picLocks noChangeAspect="1"/>
          </p:cNvPicPr>
          <p:nvPr/>
        </p:nvPicPr>
        <p:blipFill>
          <a:blip r:embed="rId4"/>
          <a:stretch>
            <a:fillRect/>
          </a:stretch>
        </p:blipFill>
        <p:spPr>
          <a:xfrm>
            <a:off x="8401770" y="1484784"/>
            <a:ext cx="881890" cy="851402"/>
          </a:xfrm>
          <a:prstGeom prst="rect">
            <a:avLst/>
          </a:prstGeom>
        </p:spPr>
      </p:pic>
      <p:pic>
        <p:nvPicPr>
          <p:cNvPr id="16" name="図 15"/>
          <p:cNvPicPr>
            <a:picLocks noChangeAspect="1"/>
          </p:cNvPicPr>
          <p:nvPr/>
        </p:nvPicPr>
        <p:blipFill>
          <a:blip r:embed="rId5"/>
          <a:stretch>
            <a:fillRect/>
          </a:stretch>
        </p:blipFill>
        <p:spPr>
          <a:xfrm>
            <a:off x="8401770" y="3767553"/>
            <a:ext cx="862526" cy="856738"/>
          </a:xfrm>
          <a:prstGeom prst="rect">
            <a:avLst/>
          </a:prstGeom>
        </p:spPr>
      </p:pic>
      <p:grpSp>
        <p:nvGrpSpPr>
          <p:cNvPr id="19" name="グループ化 18"/>
          <p:cNvGrpSpPr/>
          <p:nvPr/>
        </p:nvGrpSpPr>
        <p:grpSpPr>
          <a:xfrm>
            <a:off x="8421255" y="5253771"/>
            <a:ext cx="512155" cy="695067"/>
            <a:chOff x="8401285" y="4607440"/>
            <a:chExt cx="512155" cy="695067"/>
          </a:xfrm>
        </p:grpSpPr>
        <p:pic>
          <p:nvPicPr>
            <p:cNvPr id="17" name="図 16"/>
            <p:cNvPicPr>
              <a:picLocks noChangeAspect="1"/>
            </p:cNvPicPr>
            <p:nvPr/>
          </p:nvPicPr>
          <p:blipFill>
            <a:blip r:embed="rId6"/>
            <a:stretch>
              <a:fillRect/>
            </a:stretch>
          </p:blipFill>
          <p:spPr>
            <a:xfrm>
              <a:off x="8401285" y="4607440"/>
              <a:ext cx="512155" cy="695067"/>
            </a:xfrm>
            <a:prstGeom prst="rect">
              <a:avLst/>
            </a:prstGeom>
          </p:spPr>
        </p:pic>
        <p:sp>
          <p:nvSpPr>
            <p:cNvPr id="18" name="テキスト ボックス 17"/>
            <p:cNvSpPr txBox="1"/>
            <p:nvPr/>
          </p:nvSpPr>
          <p:spPr>
            <a:xfrm rot="20660460">
              <a:off x="8479154" y="4880808"/>
              <a:ext cx="433132" cy="1538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MANUAL</a:t>
              </a:r>
              <a:endParaRPr kumimoji="1" lang="ja-JP" altLang="en-US"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grpSp>
      <p:sp>
        <p:nvSpPr>
          <p:cNvPr id="20" name="Rectangle 2">
            <a:extLst>
              <a:ext uri="{FF2B5EF4-FFF2-40B4-BE49-F238E27FC236}">
                <a16:creationId xmlns:a16="http://schemas.microsoft.com/office/drawing/2014/main" id="{C2FF1D3A-530B-4D84-81DE-2E386320E0F9}"/>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1" name="Rectangle 36">
            <a:extLst>
              <a:ext uri="{FF2B5EF4-FFF2-40B4-BE49-F238E27FC236}">
                <a16:creationId xmlns:a16="http://schemas.microsoft.com/office/drawing/2014/main" id="{27FDAF71-3107-4DCB-9AC0-4589E0E2718D}"/>
              </a:ext>
            </a:extLst>
          </p:cNvPr>
          <p:cNvSpPr>
            <a:spLocks noChangeArrowheads="1"/>
          </p:cNvSpPr>
          <p:nvPr/>
        </p:nvSpPr>
        <p:spPr bwMode="auto">
          <a:xfrm>
            <a:off x="194414" y="546476"/>
            <a:ext cx="475858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（１５）中心静脈栄養の適切な管理の推進</a:t>
            </a:r>
          </a:p>
        </p:txBody>
      </p:sp>
      <p:sp>
        <p:nvSpPr>
          <p:cNvPr id="22" name="スライド番号プレースホルダー 2">
            <a:extLst>
              <a:ext uri="{FF2B5EF4-FFF2-40B4-BE49-F238E27FC236}">
                <a16:creationId xmlns:a16="http://schemas.microsoft.com/office/drawing/2014/main" id="{109EB51D-7AF1-46B0-96E0-77C36442A7D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7100215" y="1753631"/>
            <a:ext cx="12587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443</a:t>
            </a:r>
          </a:p>
        </p:txBody>
      </p:sp>
      <p:sp>
        <p:nvSpPr>
          <p:cNvPr id="24" name="テキスト ボックス 23"/>
          <p:cNvSpPr txBox="1"/>
          <p:nvPr/>
        </p:nvSpPr>
        <p:spPr>
          <a:xfrm>
            <a:off x="6045101" y="3933047"/>
            <a:ext cx="229227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732</a:t>
            </a:r>
          </a:p>
        </p:txBody>
      </p:sp>
    </p:spTree>
    <p:extLst>
      <p:ext uri="{BB962C8B-B14F-4D97-AF65-F5344CB8AC3E}">
        <p14:creationId xmlns:p14="http://schemas.microsoft.com/office/powerpoint/2010/main" val="3851477763"/>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noChangeAspect="1"/>
          </p:cNvPicPr>
          <p:nvPr/>
        </p:nvPicPr>
        <p:blipFill>
          <a:blip r:embed="rId2"/>
          <a:stretch>
            <a:fillRect/>
          </a:stretch>
        </p:blipFill>
        <p:spPr>
          <a:xfrm>
            <a:off x="7363002" y="1441672"/>
            <a:ext cx="902366" cy="835200"/>
          </a:xfrm>
          <a:prstGeom prst="rect">
            <a:avLst/>
          </a:prstGeom>
        </p:spPr>
      </p:pic>
      <p:sp>
        <p:nvSpPr>
          <p:cNvPr id="2" name="正方形/長方形 1"/>
          <p:cNvSpPr/>
          <p:nvPr/>
        </p:nvSpPr>
        <p:spPr>
          <a:xfrm>
            <a:off x="66718" y="939613"/>
            <a:ext cx="9712620" cy="330009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入院患者に対する下部尿路機能の回復のための包括的な排尿ケア（排尿自立指導料）について、入院基本料等加算において評価を行い、算定可能な入院料を拡大する。併せて、算定期間の上限を</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排尿自立支援加算：２００点 （週１回）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62274" y="814471"/>
            <a:ext cx="3782614"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入院における排尿自立指導の見直し</a:t>
            </a:r>
          </a:p>
        </p:txBody>
      </p:sp>
      <p:sp>
        <p:nvSpPr>
          <p:cNvPr id="16" name="正方形/長方形 15"/>
          <p:cNvSpPr/>
          <p:nvPr/>
        </p:nvSpPr>
        <p:spPr>
          <a:xfrm>
            <a:off x="64917" y="4436224"/>
            <a:ext cx="9712620" cy="23771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退院後に外来においても継続的な指導を行うことができるよう、排尿自立指導料について、入院患者以外を対象とした評価に変更し、名称を「外来排尿自立指導料」に見直す。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512735" y="5235398"/>
            <a:ext cx="2735381" cy="18985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8" name="正方形/長方形 17"/>
          <p:cNvSpPr/>
          <p:nvPr/>
        </p:nvSpPr>
        <p:spPr>
          <a:xfrm>
            <a:off x="512735" y="5484066"/>
            <a:ext cx="2735381" cy="120566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排尿自立指導料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入院中の患者であって、別に厚生労働大臣が定めるものに対して、包括的な排尿ケアを行った場合に、患者１人につき、週１回に限り６週を限度として算定する。</a:t>
            </a:r>
          </a:p>
        </p:txBody>
      </p:sp>
      <p:sp>
        <p:nvSpPr>
          <p:cNvPr id="19" name="正方形/長方形 18"/>
          <p:cNvSpPr/>
          <p:nvPr/>
        </p:nvSpPr>
        <p:spPr>
          <a:xfrm>
            <a:off x="3648677" y="5229200"/>
            <a:ext cx="4616690" cy="18985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0" name="正方形/長方形 19"/>
          <p:cNvSpPr/>
          <p:nvPr/>
        </p:nvSpPr>
        <p:spPr>
          <a:xfrm>
            <a:off x="3648677" y="5482776"/>
            <a:ext cx="4616690" cy="1206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外来</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排尿自立指導料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入院中の患者以外の患者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であって、別に厚生労働大臣が定めるものに対して、包括的な排尿ケアを行った場合に、患者１人につき、週１回に限り、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排尿自立支援加算を算定した期間と通算して</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週を限度として算定する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。ただし、区分番号Ｃ１０６に掲げる在宅自己導尿指導管理料を算定する場合は、算定できない。</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右矢印 20"/>
          <p:cNvSpPr/>
          <p:nvPr/>
        </p:nvSpPr>
        <p:spPr>
          <a:xfrm>
            <a:off x="3317562" y="5670445"/>
            <a:ext cx="261669" cy="61488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162274" y="4318596"/>
            <a:ext cx="3710607" cy="32400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外来における排尿自立指導の評価</a:t>
            </a:r>
          </a:p>
        </p:txBody>
      </p:sp>
      <p:pic>
        <p:nvPicPr>
          <p:cNvPr id="10" name="図 9"/>
          <p:cNvPicPr>
            <a:picLocks noChangeAspect="1"/>
          </p:cNvPicPr>
          <p:nvPr/>
        </p:nvPicPr>
        <p:blipFill>
          <a:blip r:embed="rId3"/>
          <a:stretch>
            <a:fillRect/>
          </a:stretch>
        </p:blipFill>
        <p:spPr>
          <a:xfrm>
            <a:off x="8535469" y="5127363"/>
            <a:ext cx="940991" cy="926999"/>
          </a:xfrm>
          <a:prstGeom prst="rect">
            <a:avLst/>
          </a:prstGeom>
        </p:spPr>
      </p:pic>
      <p:sp>
        <p:nvSpPr>
          <p:cNvPr id="13" name="正方形/長方形 12"/>
          <p:cNvSpPr/>
          <p:nvPr/>
        </p:nvSpPr>
        <p:spPr>
          <a:xfrm>
            <a:off x="512735" y="2174799"/>
            <a:ext cx="2088000" cy="2000548"/>
          </a:xfrm>
          <a:prstGeom prst="rect">
            <a:avLst/>
          </a:prstGeom>
          <a:ln>
            <a:solidFill>
              <a:schemeClr val="bg1">
                <a:lumMod val="65000"/>
              </a:schemeClr>
            </a:solidFill>
          </a:ln>
        </p:spPr>
        <p:txBody>
          <a:bodyPr wrap="square">
            <a:spAutoFit/>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入院中の患者であって、</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尿道カテーテル抜去後に下部尿路機能障害の症状を有する患者</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尿道カテーテル留置中の患者であって、尿道カテーテル抜去後に下部尿路機能障害を生ずると見込まれるもの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に対して、包括的な排尿ケアを行った場合に、</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週１回に限り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を限度として算定する。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798572" y="2174799"/>
            <a:ext cx="3877358" cy="2001600"/>
          </a:xfrm>
          <a:prstGeom prst="rect">
            <a:avLst/>
          </a:prstGeom>
          <a:ln>
            <a:solidFill>
              <a:schemeClr val="bg1">
                <a:lumMod val="65000"/>
              </a:schemeClr>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保険医療機関内に、医師、看護師及び理学療法士又は作業療法士から構成される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排尿ケアチーム</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が設置されていること。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排尿ケアチームの構成員は、外来排尿自立指導料に係る排尿ケアチームの構成員と兼任であっても差し支えない。</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排尿ケアチームは、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排尿ケアに関するマニュアルを作成</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し、当該医療機関内に配布するとともに、</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院内研修を実施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下部尿路機能の評価、治療及び排尿ケアに関するガイドライン等を遵守すること。</a:t>
            </a:r>
          </a:p>
        </p:txBody>
      </p:sp>
      <p:pic>
        <p:nvPicPr>
          <p:cNvPr id="12" name="図 11"/>
          <p:cNvPicPr>
            <a:picLocks noChangeAspect="1"/>
          </p:cNvPicPr>
          <p:nvPr/>
        </p:nvPicPr>
        <p:blipFill>
          <a:blip r:embed="rId4"/>
          <a:stretch>
            <a:fillRect/>
          </a:stretch>
        </p:blipFill>
        <p:spPr>
          <a:xfrm>
            <a:off x="8428230" y="1505228"/>
            <a:ext cx="1279796" cy="969542"/>
          </a:xfrm>
          <a:prstGeom prst="rect">
            <a:avLst/>
          </a:prstGeom>
        </p:spPr>
      </p:pic>
      <p:pic>
        <p:nvPicPr>
          <p:cNvPr id="9" name="図 8"/>
          <p:cNvPicPr>
            <a:picLocks noChangeAspect="1"/>
          </p:cNvPicPr>
          <p:nvPr/>
        </p:nvPicPr>
        <p:blipFill>
          <a:blip r:embed="rId5"/>
          <a:stretch>
            <a:fillRect/>
          </a:stretch>
        </p:blipFill>
        <p:spPr>
          <a:xfrm>
            <a:off x="6866730" y="2138065"/>
            <a:ext cx="1480069" cy="1039401"/>
          </a:xfrm>
          <a:prstGeom prst="rect">
            <a:avLst/>
          </a:prstGeom>
        </p:spPr>
      </p:pic>
      <p:sp>
        <p:nvSpPr>
          <p:cNvPr id="8" name="テキスト ボックス 7"/>
          <p:cNvSpPr txBox="1"/>
          <p:nvPr/>
        </p:nvSpPr>
        <p:spPr>
          <a:xfrm>
            <a:off x="6981936" y="3151767"/>
            <a:ext cx="2566861" cy="984885"/>
          </a:xfrm>
          <a:prstGeom prst="rect">
            <a:avLst/>
          </a:prstGeom>
          <a:solidFill>
            <a:srgbClr val="FFFFCC"/>
          </a:solid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＜新たに算定可能となる入院料＞</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地域包括ケア病棟入院料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回復期リハビリテーション病棟入院料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精神科救急入院料</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精神療養病棟入院料　　等</a:t>
            </a:r>
          </a:p>
        </p:txBody>
      </p:sp>
      <p:sp>
        <p:nvSpPr>
          <p:cNvPr id="15" name="上カーブ矢印 14"/>
          <p:cNvSpPr/>
          <p:nvPr/>
        </p:nvSpPr>
        <p:spPr>
          <a:xfrm rot="1619541">
            <a:off x="7921263" y="2028959"/>
            <a:ext cx="688209" cy="254526"/>
          </a:xfrm>
          <a:prstGeom prst="curvedUpArrow">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8242205" y="6135300"/>
            <a:ext cx="1535331" cy="507831"/>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別に厚生労働大臣が定めるもの及び施設基準は排尿自立支援加算と同様</a:t>
            </a:r>
          </a:p>
        </p:txBody>
      </p:sp>
      <p:sp>
        <p:nvSpPr>
          <p:cNvPr id="24" name="Rectangle 2">
            <a:extLst>
              <a:ext uri="{FF2B5EF4-FFF2-40B4-BE49-F238E27FC236}">
                <a16:creationId xmlns:a16="http://schemas.microsoft.com/office/drawing/2014/main" id="{60303A5B-8BB7-47FF-8AE3-7B79B4D82AB4}"/>
              </a:ext>
            </a:extLst>
          </p:cNvPr>
          <p:cNvSpPr>
            <a:spLocks noChangeArrowheads="1"/>
          </p:cNvSpPr>
          <p:nvPr/>
        </p:nvSpPr>
        <p:spPr bwMode="auto">
          <a:xfrm>
            <a:off x="194414" y="6350"/>
            <a:ext cx="9517327" cy="43663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5" name="Rectangle 36">
            <a:extLst>
              <a:ext uri="{FF2B5EF4-FFF2-40B4-BE49-F238E27FC236}">
                <a16:creationId xmlns:a16="http://schemas.microsoft.com/office/drawing/2014/main" id="{609AF1E7-16FF-4721-AC2D-309F69B2ACC7}"/>
              </a:ext>
            </a:extLst>
          </p:cNvPr>
          <p:cNvSpPr>
            <a:spLocks noChangeArrowheads="1"/>
          </p:cNvSpPr>
          <p:nvPr/>
        </p:nvSpPr>
        <p:spPr bwMode="auto">
          <a:xfrm>
            <a:off x="156159" y="411571"/>
            <a:ext cx="3788729"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（１６）排尿自立指導料の見直し</a:t>
            </a:r>
          </a:p>
        </p:txBody>
      </p:sp>
      <p:sp>
        <p:nvSpPr>
          <p:cNvPr id="26" name="スライド番号プレースホルダー 2">
            <a:extLst>
              <a:ext uri="{FF2B5EF4-FFF2-40B4-BE49-F238E27FC236}">
                <a16:creationId xmlns:a16="http://schemas.microsoft.com/office/drawing/2014/main" id="{694A12A2-1086-4EFA-AE80-7787B778B15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6382384" y="762590"/>
            <a:ext cx="332469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69-70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p81-82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p772</a:t>
            </a:r>
          </a:p>
        </p:txBody>
      </p:sp>
      <p:sp>
        <p:nvSpPr>
          <p:cNvPr id="28" name="テキスト ボックス 27"/>
          <p:cNvSpPr txBox="1"/>
          <p:nvPr/>
        </p:nvSpPr>
        <p:spPr>
          <a:xfrm>
            <a:off x="6383074" y="4349791"/>
            <a:ext cx="331392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176</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p230-231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p811</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p873</a:t>
            </a:r>
          </a:p>
        </p:txBody>
      </p:sp>
    </p:spTree>
    <p:extLst>
      <p:ext uri="{BB962C8B-B14F-4D97-AF65-F5344CB8AC3E}">
        <p14:creationId xmlns:p14="http://schemas.microsoft.com/office/powerpoint/2010/main" val="135636716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05E7DCB3-BA90-4032-8104-87403DC18585}"/>
              </a:ext>
            </a:extLst>
          </p:cNvPr>
          <p:cNvSpPr txBox="1"/>
          <p:nvPr/>
        </p:nvSpPr>
        <p:spPr>
          <a:xfrm>
            <a:off x="6969224" y="169993"/>
            <a:ext cx="2160240"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日本経済新聞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5</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日朝刊</a:t>
            </a:r>
          </a:p>
        </p:txBody>
      </p:sp>
      <p:pic>
        <p:nvPicPr>
          <p:cNvPr id="2" name="図 1">
            <a:extLst>
              <a:ext uri="{FF2B5EF4-FFF2-40B4-BE49-F238E27FC236}">
                <a16:creationId xmlns:a16="http://schemas.microsoft.com/office/drawing/2014/main" id="{1D59886A-76B7-4377-A441-0547AC86023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4993215" y="889631"/>
            <a:ext cx="3992233" cy="5941382"/>
          </a:xfrm>
          <a:prstGeom prst="rect">
            <a:avLst/>
          </a:prstGeom>
        </p:spPr>
      </p:pic>
      <p:pic>
        <p:nvPicPr>
          <p:cNvPr id="3" name="図 2">
            <a:extLst>
              <a:ext uri="{FF2B5EF4-FFF2-40B4-BE49-F238E27FC236}">
                <a16:creationId xmlns:a16="http://schemas.microsoft.com/office/drawing/2014/main" id="{18014786-CEBE-40C8-82CC-F139AF9A843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47000"/>
                    </a14:imgEffect>
                  </a14:imgLayer>
                </a14:imgProps>
              </a:ext>
            </a:extLst>
          </a:blip>
          <a:stretch>
            <a:fillRect/>
          </a:stretch>
        </p:blipFill>
        <p:spPr>
          <a:xfrm>
            <a:off x="3872880" y="5284293"/>
            <a:ext cx="1120335" cy="1480722"/>
          </a:xfrm>
          <a:prstGeom prst="rect">
            <a:avLst/>
          </a:prstGeom>
        </p:spPr>
      </p:pic>
      <p:pic>
        <p:nvPicPr>
          <p:cNvPr id="7" name="図 6">
            <a:extLst>
              <a:ext uri="{FF2B5EF4-FFF2-40B4-BE49-F238E27FC236}">
                <a16:creationId xmlns:a16="http://schemas.microsoft.com/office/drawing/2014/main" id="{6112B678-BBA2-42D7-BC63-0471B331F7D9}"/>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47000"/>
                    </a14:imgEffect>
                  </a14:imgLayer>
                </a14:imgProps>
              </a:ext>
            </a:extLst>
          </a:blip>
          <a:stretch>
            <a:fillRect/>
          </a:stretch>
        </p:blipFill>
        <p:spPr>
          <a:xfrm>
            <a:off x="2824579" y="5284293"/>
            <a:ext cx="1100992" cy="1507032"/>
          </a:xfrm>
          <a:prstGeom prst="rect">
            <a:avLst/>
          </a:prstGeom>
        </p:spPr>
      </p:pic>
      <p:pic>
        <p:nvPicPr>
          <p:cNvPr id="9" name="図 8">
            <a:extLst>
              <a:ext uri="{FF2B5EF4-FFF2-40B4-BE49-F238E27FC236}">
                <a16:creationId xmlns:a16="http://schemas.microsoft.com/office/drawing/2014/main" id="{40C0EBB2-2ACD-43E7-9235-3EB5AFBEB9AC}"/>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47000"/>
                    </a14:imgEffect>
                  </a14:imgLayer>
                </a14:imgProps>
              </a:ext>
            </a:extLst>
          </a:blip>
          <a:stretch>
            <a:fillRect/>
          </a:stretch>
        </p:blipFill>
        <p:spPr>
          <a:xfrm>
            <a:off x="1751211" y="5284293"/>
            <a:ext cx="1120334" cy="1493778"/>
          </a:xfrm>
          <a:prstGeom prst="rect">
            <a:avLst/>
          </a:prstGeom>
        </p:spPr>
      </p:pic>
      <p:pic>
        <p:nvPicPr>
          <p:cNvPr id="11" name="図 10">
            <a:extLst>
              <a:ext uri="{FF2B5EF4-FFF2-40B4-BE49-F238E27FC236}">
                <a16:creationId xmlns:a16="http://schemas.microsoft.com/office/drawing/2014/main" id="{405F4489-7C06-40E8-8009-89A10DD63930}"/>
              </a:ext>
            </a:extLst>
          </p:cNvPr>
          <p:cNvPicPr>
            <a:picLocks noChangeAspect="1"/>
          </p:cNvPicPr>
          <p:nvPr/>
        </p:nvPicPr>
        <p:blipFill>
          <a:blip r:embed="rId10"/>
          <a:stretch>
            <a:fillRect/>
          </a:stretch>
        </p:blipFill>
        <p:spPr>
          <a:xfrm>
            <a:off x="383121" y="688984"/>
            <a:ext cx="4285493" cy="3748128"/>
          </a:xfrm>
          <a:prstGeom prst="rect">
            <a:avLst/>
          </a:prstGeom>
        </p:spPr>
      </p:pic>
      <p:cxnSp>
        <p:nvCxnSpPr>
          <p:cNvPr id="13" name="直線コネクタ 12">
            <a:extLst>
              <a:ext uri="{FF2B5EF4-FFF2-40B4-BE49-F238E27FC236}">
                <a16:creationId xmlns:a16="http://schemas.microsoft.com/office/drawing/2014/main" id="{6EE9125A-5C1D-4AC3-97AE-BFA83E73AF31}"/>
              </a:ext>
            </a:extLst>
          </p:cNvPr>
          <p:cNvCxnSpPr/>
          <p:nvPr/>
        </p:nvCxnSpPr>
        <p:spPr>
          <a:xfrm>
            <a:off x="4808984" y="688984"/>
            <a:ext cx="0" cy="425218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スライド番号プレースホルダー 2">
            <a:extLst>
              <a:ext uri="{FF2B5EF4-FFF2-40B4-BE49-F238E27FC236}">
                <a16:creationId xmlns:a16="http://schemas.microsoft.com/office/drawing/2014/main" id="{B894AC2C-35D2-4165-8D7C-8401A6F2624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665180204"/>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29140" y="879356"/>
            <a:ext cx="9529762" cy="57900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対象となっている検査及び手術の評価の見直しに伴い、一部項目については評価を廃止する。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実態に即した評価を行う観点から、短期</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滞在手術等基本料３の対象手術等における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年度の平均在院日数を踏まえ、包括</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範囲内の評価方法を見直す。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4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短期滞在手術等基本料１及び２を実施した場合、当該基本料を実施する根拠となった対象手術について、診療報酬明細書に記載（選択式）することとする。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518722" y="1181295"/>
          <a:ext cx="9158138" cy="302953"/>
        </p:xfrm>
        <a:graphic>
          <a:graphicData uri="http://schemas.openxmlformats.org/drawingml/2006/table">
            <a:tbl>
              <a:tblPr firstRow="1" bandRow="1"/>
              <a:tblGrid>
                <a:gridCol w="4488895">
                  <a:extLst>
                    <a:ext uri="{9D8B030D-6E8A-4147-A177-3AD203B41FA5}">
                      <a16:colId xmlns:a16="http://schemas.microsoft.com/office/drawing/2014/main" val="20000"/>
                    </a:ext>
                  </a:extLst>
                </a:gridCol>
                <a:gridCol w="4669243">
                  <a:extLst>
                    <a:ext uri="{9D8B030D-6E8A-4147-A177-3AD203B41FA5}">
                      <a16:colId xmlns:a16="http://schemas.microsoft.com/office/drawing/2014/main" val="20001"/>
                    </a:ext>
                  </a:extLst>
                </a:gridCol>
              </a:tblGrid>
              <a:tr h="302953">
                <a:tc>
                  <a:txBody>
                    <a:bodyPr/>
                    <a:lstStyle>
                      <a:lvl1pPr marL="0" algn="l" defTabSz="742950" rtl="0" eaLnBrk="1" latinLnBrk="0" hangingPunct="1">
                        <a:defRPr kumimoji="1" sz="1463" kern="1200">
                          <a:solidFill>
                            <a:schemeClr val="tx1"/>
                          </a:solidFill>
                          <a:latin typeface="Calibri" panose="020F0502020204030204"/>
                        </a:defRPr>
                      </a:lvl1pPr>
                      <a:lvl2pPr marL="371475" algn="l" defTabSz="742950" rtl="0" eaLnBrk="1" latinLnBrk="0" hangingPunct="1">
                        <a:defRPr kumimoji="1" sz="1463" kern="1200">
                          <a:solidFill>
                            <a:schemeClr val="tx1"/>
                          </a:solidFill>
                          <a:latin typeface="Calibri" panose="020F0502020204030204"/>
                        </a:defRPr>
                      </a:lvl2pPr>
                      <a:lvl3pPr marL="742950" algn="l" defTabSz="742950" rtl="0" eaLnBrk="1" latinLnBrk="0" hangingPunct="1">
                        <a:defRPr kumimoji="1" sz="1463" kern="1200">
                          <a:solidFill>
                            <a:schemeClr val="tx1"/>
                          </a:solidFill>
                          <a:latin typeface="Calibri" panose="020F0502020204030204"/>
                        </a:defRPr>
                      </a:lvl3pPr>
                      <a:lvl4pPr marL="1114425" algn="l" defTabSz="742950" rtl="0" eaLnBrk="1" latinLnBrk="0" hangingPunct="1">
                        <a:defRPr kumimoji="1" sz="1463" kern="1200">
                          <a:solidFill>
                            <a:schemeClr val="tx1"/>
                          </a:solidFill>
                          <a:latin typeface="Calibri" panose="020F0502020204030204"/>
                        </a:defRPr>
                      </a:lvl4pPr>
                      <a:lvl5pPr marL="1485900" algn="l" defTabSz="742950" rtl="0" eaLnBrk="1" latinLnBrk="0" hangingPunct="1">
                        <a:defRPr kumimoji="1" sz="1463" kern="1200">
                          <a:solidFill>
                            <a:schemeClr val="tx1"/>
                          </a:solidFill>
                          <a:latin typeface="Calibri" panose="020F0502020204030204"/>
                        </a:defRPr>
                      </a:lvl5pPr>
                      <a:lvl6pPr marL="1857375" algn="l" defTabSz="742950" rtl="0" eaLnBrk="1" latinLnBrk="0" hangingPunct="1">
                        <a:defRPr kumimoji="1" sz="1463" kern="1200">
                          <a:solidFill>
                            <a:schemeClr val="tx1"/>
                          </a:solidFill>
                          <a:latin typeface="Calibri" panose="020F0502020204030204"/>
                        </a:defRPr>
                      </a:lvl6pPr>
                      <a:lvl7pPr marL="2228850" algn="l" defTabSz="742950" rtl="0" eaLnBrk="1" latinLnBrk="0" hangingPunct="1">
                        <a:defRPr kumimoji="1" sz="1463" kern="1200">
                          <a:solidFill>
                            <a:schemeClr val="tx1"/>
                          </a:solidFill>
                          <a:latin typeface="Calibri" panose="020F0502020204030204"/>
                        </a:defRPr>
                      </a:lvl7pPr>
                      <a:lvl8pPr marL="2600325" algn="l" defTabSz="742950" rtl="0" eaLnBrk="1" latinLnBrk="0" hangingPunct="1">
                        <a:defRPr kumimoji="1" sz="1463" kern="1200">
                          <a:solidFill>
                            <a:schemeClr val="tx1"/>
                          </a:solidFill>
                          <a:latin typeface="Calibri" panose="020F0502020204030204"/>
                        </a:defRPr>
                      </a:lvl8pPr>
                      <a:lvl9pPr marL="2971800" algn="l" defTabSz="742950" rtl="0" eaLnBrk="1" latinLnBrk="0" hangingPunct="1">
                        <a:defRPr kumimoji="1" sz="1463" kern="1200">
                          <a:solidFill>
                            <a:schemeClr val="tx1"/>
                          </a:solidFill>
                          <a:latin typeface="Calibri" panose="020F0502020204030204"/>
                        </a:defRPr>
                      </a:lvl9pPr>
                    </a:lstStyle>
                    <a:p>
                      <a:pPr marL="714375" marR="0" indent="-714375" algn="ct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prstClr val="black"/>
                          </a:solidFill>
                          <a:latin typeface="ＭＳ Ｐゴシック"/>
                          <a:ea typeface="+mn-ea"/>
                          <a:cs typeface="+mn-cs"/>
                        </a:rPr>
                        <a:t>D237 </a:t>
                      </a:r>
                      <a:r>
                        <a:rPr kumimoji="1" lang="ja-JP" altLang="en-US" sz="1200" kern="1200" dirty="0">
                          <a:solidFill>
                            <a:prstClr val="black"/>
                          </a:solidFill>
                          <a:latin typeface="ＭＳ Ｐゴシック"/>
                          <a:ea typeface="+mn-ea"/>
                          <a:cs typeface="+mn-cs"/>
                        </a:rPr>
                        <a:t>終夜睡眠ポリグラフィー　３　１及び２以外の場合</a:t>
                      </a:r>
                      <a:endParaRPr kumimoji="1" lang="en-US" altLang="ja-JP" sz="1200" kern="1200" dirty="0">
                        <a:solidFill>
                          <a:prstClr val="black"/>
                        </a:solidFill>
                        <a:latin typeface="ＭＳ Ｐゴシック"/>
                        <a:ea typeface="+mn-ea"/>
                        <a:cs typeface="+mn-cs"/>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42950" rtl="0" eaLnBrk="1" latinLnBrk="0" hangingPunct="1">
                        <a:defRPr kumimoji="1" sz="1463" kern="1200">
                          <a:solidFill>
                            <a:schemeClr val="tx1"/>
                          </a:solidFill>
                          <a:latin typeface="Calibri" panose="020F0502020204030204"/>
                        </a:defRPr>
                      </a:lvl1pPr>
                      <a:lvl2pPr marL="371475" algn="l" defTabSz="742950" rtl="0" eaLnBrk="1" latinLnBrk="0" hangingPunct="1">
                        <a:defRPr kumimoji="1" sz="1463" kern="1200">
                          <a:solidFill>
                            <a:schemeClr val="tx1"/>
                          </a:solidFill>
                          <a:latin typeface="Calibri" panose="020F0502020204030204"/>
                        </a:defRPr>
                      </a:lvl2pPr>
                      <a:lvl3pPr marL="742950" algn="l" defTabSz="742950" rtl="0" eaLnBrk="1" latinLnBrk="0" hangingPunct="1">
                        <a:defRPr kumimoji="1" sz="1463" kern="1200">
                          <a:solidFill>
                            <a:schemeClr val="tx1"/>
                          </a:solidFill>
                          <a:latin typeface="Calibri" panose="020F0502020204030204"/>
                        </a:defRPr>
                      </a:lvl3pPr>
                      <a:lvl4pPr marL="1114425" algn="l" defTabSz="742950" rtl="0" eaLnBrk="1" latinLnBrk="0" hangingPunct="1">
                        <a:defRPr kumimoji="1" sz="1463" kern="1200">
                          <a:solidFill>
                            <a:schemeClr val="tx1"/>
                          </a:solidFill>
                          <a:latin typeface="Calibri" panose="020F0502020204030204"/>
                        </a:defRPr>
                      </a:lvl4pPr>
                      <a:lvl5pPr marL="1485900" algn="l" defTabSz="742950" rtl="0" eaLnBrk="1" latinLnBrk="0" hangingPunct="1">
                        <a:defRPr kumimoji="1" sz="1463" kern="1200">
                          <a:solidFill>
                            <a:schemeClr val="tx1"/>
                          </a:solidFill>
                          <a:latin typeface="Calibri" panose="020F0502020204030204"/>
                        </a:defRPr>
                      </a:lvl5pPr>
                      <a:lvl6pPr marL="1857375" algn="l" defTabSz="742950" rtl="0" eaLnBrk="1" latinLnBrk="0" hangingPunct="1">
                        <a:defRPr kumimoji="1" sz="1463" kern="1200">
                          <a:solidFill>
                            <a:schemeClr val="tx1"/>
                          </a:solidFill>
                          <a:latin typeface="Calibri" panose="020F0502020204030204"/>
                        </a:defRPr>
                      </a:lvl6pPr>
                      <a:lvl7pPr marL="2228850" algn="l" defTabSz="742950" rtl="0" eaLnBrk="1" latinLnBrk="0" hangingPunct="1">
                        <a:defRPr kumimoji="1" sz="1463" kern="1200">
                          <a:solidFill>
                            <a:schemeClr val="tx1"/>
                          </a:solidFill>
                          <a:latin typeface="Calibri" panose="020F0502020204030204"/>
                        </a:defRPr>
                      </a:lvl7pPr>
                      <a:lvl8pPr marL="2600325" algn="l" defTabSz="742950" rtl="0" eaLnBrk="1" latinLnBrk="0" hangingPunct="1">
                        <a:defRPr kumimoji="1" sz="1463" kern="1200">
                          <a:solidFill>
                            <a:schemeClr val="tx1"/>
                          </a:solidFill>
                          <a:latin typeface="Calibri" panose="020F0502020204030204"/>
                        </a:defRPr>
                      </a:lvl8pPr>
                      <a:lvl9pPr marL="2971800" algn="l" defTabSz="742950" rtl="0" eaLnBrk="1" latinLnBrk="0" hangingPunct="1">
                        <a:defRPr kumimoji="1" sz="1463" kern="1200">
                          <a:solidFill>
                            <a:schemeClr val="tx1"/>
                          </a:solidFill>
                          <a:latin typeface="Calibri" panose="020F0502020204030204"/>
                        </a:defRPr>
                      </a:lvl9pPr>
                    </a:lstStyle>
                    <a:p>
                      <a:pPr marL="714375" indent="-714375" algn="ctr" defTabSz="914400" rtl="0" eaLnBrk="1" latinLnBrk="0" hangingPunct="1"/>
                      <a:r>
                        <a:rPr kumimoji="1" lang="en-US" altLang="ja-JP" sz="1200" kern="1200" dirty="0">
                          <a:solidFill>
                            <a:prstClr val="black"/>
                          </a:solidFill>
                          <a:latin typeface="ＭＳ Ｐゴシック"/>
                          <a:ea typeface="+mn-ea"/>
                          <a:cs typeface="+mn-cs"/>
                        </a:rPr>
                        <a:t>K873 </a:t>
                      </a:r>
                      <a:r>
                        <a:rPr kumimoji="1" lang="ja-JP" altLang="en-US" sz="1200" kern="1200" dirty="0">
                          <a:solidFill>
                            <a:prstClr val="black"/>
                          </a:solidFill>
                          <a:latin typeface="ＭＳ Ｐゴシック"/>
                          <a:ea typeface="+mn-ea"/>
                          <a:cs typeface="+mn-cs"/>
                        </a:rPr>
                        <a:t>子宮鏡下子宮筋腫摘出術</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pic>
        <p:nvPicPr>
          <p:cNvPr id="4" name="図 3"/>
          <p:cNvPicPr>
            <a:picLocks noChangeAspect="1"/>
          </p:cNvPicPr>
          <p:nvPr/>
        </p:nvPicPr>
        <p:blipFill>
          <a:blip r:embed="rId2"/>
          <a:stretch>
            <a:fillRect/>
          </a:stretch>
        </p:blipFill>
        <p:spPr>
          <a:xfrm>
            <a:off x="726198" y="3078294"/>
            <a:ext cx="4039494" cy="2796573"/>
          </a:xfrm>
          <a:prstGeom prst="rect">
            <a:avLst/>
          </a:prstGeom>
          <a:ln>
            <a:solidFill>
              <a:schemeClr val="accent1"/>
            </a:solidFill>
          </a:ln>
        </p:spPr>
      </p:pic>
      <p:pic>
        <p:nvPicPr>
          <p:cNvPr id="7" name="図 6"/>
          <p:cNvPicPr>
            <a:picLocks noChangeAspect="1"/>
          </p:cNvPicPr>
          <p:nvPr/>
        </p:nvPicPr>
        <p:blipFill>
          <a:blip r:embed="rId3"/>
          <a:stretch>
            <a:fillRect/>
          </a:stretch>
        </p:blipFill>
        <p:spPr>
          <a:xfrm>
            <a:off x="5289389" y="3097807"/>
            <a:ext cx="4039494" cy="2796573"/>
          </a:xfrm>
          <a:prstGeom prst="rect">
            <a:avLst/>
          </a:prstGeom>
          <a:ln>
            <a:solidFill>
              <a:schemeClr val="accent1"/>
            </a:solidFill>
          </a:ln>
        </p:spPr>
      </p:pic>
      <p:sp>
        <p:nvSpPr>
          <p:cNvPr id="21" name="正方形/長方形 20"/>
          <p:cNvSpPr/>
          <p:nvPr/>
        </p:nvSpPr>
        <p:spPr>
          <a:xfrm>
            <a:off x="3963173" y="1574650"/>
            <a:ext cx="2376264" cy="257360"/>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現行（例）</a:t>
            </a:r>
          </a:p>
        </p:txBody>
      </p:sp>
      <p:sp>
        <p:nvSpPr>
          <p:cNvPr id="22" name="正方形/長方形 21"/>
          <p:cNvSpPr/>
          <p:nvPr/>
        </p:nvSpPr>
        <p:spPr>
          <a:xfrm>
            <a:off x="6722696" y="1574650"/>
            <a:ext cx="2376264" cy="24991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改定後（例）</a:t>
            </a:r>
          </a:p>
        </p:txBody>
      </p:sp>
      <p:sp>
        <p:nvSpPr>
          <p:cNvPr id="23" name="正方形/長方形 22"/>
          <p:cNvSpPr/>
          <p:nvPr/>
        </p:nvSpPr>
        <p:spPr>
          <a:xfrm>
            <a:off x="3963174" y="1832010"/>
            <a:ext cx="2376264" cy="88860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D413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前立腺生検法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11,736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K282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水晶体再建術１眼内レンズを挿入する場合</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その他のもの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片側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22,411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6722697" y="1822672"/>
            <a:ext cx="2376264" cy="9100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D413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前立腺生検法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10,309</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K282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水晶体再建術１眼内レンズを挿入する場合</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その他のもの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片側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19,873</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右矢印 24"/>
          <p:cNvSpPr/>
          <p:nvPr/>
        </p:nvSpPr>
        <p:spPr>
          <a:xfrm>
            <a:off x="6393160" y="1747695"/>
            <a:ext cx="227137" cy="652879"/>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テキスト ボックス 25"/>
          <p:cNvSpPr txBox="1"/>
          <p:nvPr/>
        </p:nvSpPr>
        <p:spPr>
          <a:xfrm>
            <a:off x="612400" y="2680074"/>
            <a:ext cx="8970782"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（平均在院日数の検討例）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前立腺生検法　　　　　　　　　　　　　　　　　　　　　　　　　　　　　　　　　　水晶体再建術（眼内レンズを挿入する場合）</a:t>
            </a:r>
          </a:p>
        </p:txBody>
      </p:sp>
      <p:sp>
        <p:nvSpPr>
          <p:cNvPr id="27" name="Rectangle 2">
            <a:extLst>
              <a:ext uri="{FF2B5EF4-FFF2-40B4-BE49-F238E27FC236}">
                <a16:creationId xmlns:a16="http://schemas.microsoft.com/office/drawing/2014/main" id="{E9C346BF-EF69-48B8-89E5-429F0C6B7CF2}"/>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30" name="Rectangle 36">
            <a:extLst>
              <a:ext uri="{FF2B5EF4-FFF2-40B4-BE49-F238E27FC236}">
                <a16:creationId xmlns:a16="http://schemas.microsoft.com/office/drawing/2014/main" id="{550E68F4-6799-4171-B6DB-20E9891E358E}"/>
              </a:ext>
            </a:extLst>
          </p:cNvPr>
          <p:cNvSpPr>
            <a:spLocks noChangeArrowheads="1"/>
          </p:cNvSpPr>
          <p:nvPr/>
        </p:nvSpPr>
        <p:spPr bwMode="auto">
          <a:xfrm>
            <a:off x="182849" y="448898"/>
            <a:ext cx="4770151"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（１７）短期滞在手術等基本料３の見直し①</a:t>
            </a:r>
          </a:p>
        </p:txBody>
      </p:sp>
      <p:sp>
        <p:nvSpPr>
          <p:cNvPr id="31" name="スライド番号プレースホルダー 2">
            <a:extLst>
              <a:ext uri="{FF2B5EF4-FFF2-40B4-BE49-F238E27FC236}">
                <a16:creationId xmlns:a16="http://schemas.microsoft.com/office/drawing/2014/main" id="{6FF6BB7B-4A81-4DFB-BBE7-EC9069908A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38568767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182849" y="188641"/>
            <a:ext cx="4770151"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（１７）短期滞在手術等基本料３の見直し②</a:t>
            </a:r>
          </a:p>
        </p:txBody>
      </p:sp>
      <p:graphicFrame>
        <p:nvGraphicFramePr>
          <p:cNvPr id="2" name="表 1"/>
          <p:cNvGraphicFramePr>
            <a:graphicFrameLocks noGrp="1"/>
          </p:cNvGraphicFramePr>
          <p:nvPr>
            <p:extLst>
              <p:ext uri="{D42A27DB-BD31-4B8C-83A1-F6EECF244321}">
                <p14:modId xmlns:p14="http://schemas.microsoft.com/office/powerpoint/2010/main" val="2421961429"/>
              </p:ext>
            </p:extLst>
          </p:nvPr>
        </p:nvGraphicFramePr>
        <p:xfrm>
          <a:off x="380491" y="640034"/>
          <a:ext cx="9145017" cy="6115387"/>
        </p:xfrm>
        <a:graphic>
          <a:graphicData uri="http://schemas.openxmlformats.org/drawingml/2006/table">
            <a:tbl>
              <a:tblPr firstRow="1" bandRow="1">
                <a:tableStyleId>{5C22544A-7EE6-4342-B048-85BDC9FD1C3A}</a:tableStyleId>
              </a:tblPr>
              <a:tblGrid>
                <a:gridCol w="592664">
                  <a:extLst>
                    <a:ext uri="{9D8B030D-6E8A-4147-A177-3AD203B41FA5}">
                      <a16:colId xmlns:a16="http://schemas.microsoft.com/office/drawing/2014/main" val="20000"/>
                    </a:ext>
                  </a:extLst>
                </a:gridCol>
                <a:gridCol w="8552353">
                  <a:extLst>
                    <a:ext uri="{9D8B030D-6E8A-4147-A177-3AD203B41FA5}">
                      <a16:colId xmlns:a16="http://schemas.microsoft.com/office/drawing/2014/main" val="20001"/>
                    </a:ext>
                  </a:extLst>
                </a:gridCol>
              </a:tblGrid>
              <a:tr h="362421">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757789">
                <a:tc>
                  <a:txBody>
                    <a:bodyPr/>
                    <a:lstStyle/>
                    <a:p>
                      <a:pPr marL="0" indent="0" algn="ctr"/>
                      <a:r>
                        <a:rPr lang="ja-JP" altLang="en-US" sz="1600" b="1" strike="dblStrike" baseline="0" dirty="0"/>
                        <a:t>イ</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　１及び２以外の場合  ： 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４２４点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none"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 ： 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３５０点）</a:t>
                      </a:r>
                    </a:p>
                  </a:txBody>
                  <a:tcPr/>
                </a:tc>
                <a:extLst>
                  <a:ext uri="{0D108BD9-81ED-4DB2-BD59-A6C34878D82A}">
                    <a16:rowId xmlns:a16="http://schemas.microsoft.com/office/drawing/2014/main" val="10001"/>
                  </a:ext>
                </a:extLst>
              </a:tr>
              <a:tr h="5381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ロ</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イ</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361950" marR="0" lvl="0" indent="-3619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291-2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小児食物アレルギー負荷検査 ： 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２３７点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６３０点</a:t>
                      </a:r>
                      <a:endParaRPr kumimoji="1" lang="en-US" altLang="ja-JP" sz="1600" b="1" i="0" u="sng" strike="noStrike" kern="1200" cap="none" spc="0" normalizeH="0" baseline="0" noProof="0" dirty="0">
                        <a:ln>
                          <a:noFill/>
                        </a:ln>
                        <a:solidFill>
                          <a:schemeClr val="tx1"/>
                        </a:solidFill>
                        <a:effectLst/>
                        <a:uLnTx/>
                        <a:uFillTx/>
                        <a:latin typeface="ＭＳ Ｐゴシック"/>
                        <a:ea typeface="+mn-ea"/>
                        <a:cs typeface="+mn-cs"/>
                      </a:endParaRPr>
                    </a:p>
                    <a:p>
                      <a:pPr marL="173038" marR="0" lvl="0" indent="-63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６</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１６４点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５５６点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2"/>
                  </a:ext>
                </a:extLst>
              </a:tr>
              <a:tr h="53814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ハ</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ロ</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413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前立腺針生検法：　 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７３６点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３０９点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（生活療養を受ける場合：１１</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６６２点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２３５点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3"/>
                  </a:ext>
                </a:extLst>
              </a:tr>
              <a:tr h="5381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ニ</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ハ</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093</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関節鏡下手根管開放手術：１９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７４７点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４４８点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（生活療養を受ける場合：１９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６７３点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３７４点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4"/>
                  </a:ext>
                </a:extLst>
              </a:tr>
              <a:tr h="538140">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ホ</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ニ</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196-2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胸腔鏡下交感神経節切除術（両側） ：  ４２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１３８点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９４３点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４２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０６４点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８６９点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5"/>
                  </a:ext>
                </a:extLst>
              </a:tr>
              <a:tr h="757789">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ヘ</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ホ</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ロ　その他のもの（片側） ： 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４１１点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８７３点　</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２２</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３３７点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７９９点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6"/>
                  </a:ext>
                </a:extLst>
              </a:tr>
              <a:tr h="757789">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 ト</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ヘ</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ロ　その他のもの（両側） ： ３７</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８３９点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４１６点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３７</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７６５点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３３</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３４２点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7"/>
                  </a:ext>
                </a:extLst>
              </a:tr>
              <a:tr h="625999">
                <a:tc>
                  <a:txBody>
                    <a:bodyPr/>
                    <a:lstStyle/>
                    <a:p>
                      <a:pPr marL="0" indent="0" algn="ctr"/>
                      <a:r>
                        <a:rPr lang="ja-JP" altLang="en-US" sz="1600" b="1" strike="dblStrike" baseline="0" dirty="0"/>
                        <a:t>チ</a:t>
                      </a:r>
                      <a:endParaRPr lang="en-US" altLang="ja-JP" sz="1600" b="1" strike="dblStrike" baseline="0" dirty="0"/>
                    </a:p>
                    <a:p>
                      <a:pPr marL="0" indent="0" algn="ctr"/>
                      <a:r>
                        <a:rPr lang="ja-JP" altLang="en-US" sz="1600" b="1" u="sng" dirty="0">
                          <a:solidFill>
                            <a:srgbClr val="FF0000"/>
                          </a:solidFill>
                        </a:rPr>
                        <a:t>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474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乳腺腫瘍摘出術　１　長径５センチメートル未満 ： ２０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７５６点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５８８点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２０</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６８３点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１８</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５１４点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4290109379"/>
                  </a:ext>
                </a:extLst>
              </a:tr>
              <a:tr h="538140">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prstClr val="black"/>
                          </a:solidFill>
                          <a:effectLst/>
                          <a:uLnTx/>
                          <a:uFillTx/>
                          <a:latin typeface="ＭＳ Ｐゴシック"/>
                          <a:ea typeface="+mn-ea"/>
                          <a:cs typeface="+mn-cs"/>
                        </a:rPr>
                        <a:t>リ</a:t>
                      </a:r>
                      <a:endParaRPr kumimoji="1" lang="en-US" altLang="ja-JP" sz="1600" b="1" i="0" u="none" strike="dblStrike" kern="1200" cap="none" spc="0" normalizeH="0" baseline="0" noProof="0" dirty="0">
                        <a:ln>
                          <a:noFill/>
                        </a:ln>
                        <a:solidFill>
                          <a:prstClr val="black"/>
                        </a:solidFill>
                        <a:effectLst/>
                        <a:uLnTx/>
                        <a:uFillTx/>
                        <a:latin typeface="ＭＳ Ｐゴシック"/>
                        <a:ea typeface="+mn-ea"/>
                        <a:cs typeface="+mn-cs"/>
                      </a:endParaRPr>
                    </a:p>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チ</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616-4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経皮的シャント拡張術・血栓除去術 ： </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１　初回　３８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５４０点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３８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４６６点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4160290560"/>
                  </a:ext>
                </a:extLst>
              </a:tr>
            </a:tbl>
          </a:graphicData>
        </a:graphic>
      </p:graphicFrame>
      <p:sp>
        <p:nvSpPr>
          <p:cNvPr id="5" name="テキスト ボックス 4"/>
          <p:cNvSpPr txBox="1"/>
          <p:nvPr/>
        </p:nvSpPr>
        <p:spPr>
          <a:xfrm>
            <a:off x="8553400" y="691707"/>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5714957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187282" y="44619"/>
            <a:ext cx="4909733"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（１７）短期滞在手術等基本料３の見直し③</a:t>
            </a:r>
          </a:p>
        </p:txBody>
      </p:sp>
      <p:graphicFrame>
        <p:nvGraphicFramePr>
          <p:cNvPr id="2" name="表 1"/>
          <p:cNvGraphicFramePr>
            <a:graphicFrameLocks noGrp="1"/>
          </p:cNvGraphicFramePr>
          <p:nvPr/>
        </p:nvGraphicFramePr>
        <p:xfrm>
          <a:off x="369317" y="431126"/>
          <a:ext cx="9120189" cy="6289040"/>
        </p:xfrm>
        <a:graphic>
          <a:graphicData uri="http://schemas.openxmlformats.org/drawingml/2006/table">
            <a:tbl>
              <a:tblPr firstRow="1" bandRow="1">
                <a:tableStyleId>{5C22544A-7EE6-4342-B048-85BDC9FD1C3A}</a:tableStyleId>
              </a:tblPr>
              <a:tblGrid>
                <a:gridCol w="714495">
                  <a:extLst>
                    <a:ext uri="{9D8B030D-6E8A-4147-A177-3AD203B41FA5}">
                      <a16:colId xmlns:a16="http://schemas.microsoft.com/office/drawing/2014/main" val="20000"/>
                    </a:ext>
                  </a:extLst>
                </a:gridCol>
                <a:gridCol w="8405694">
                  <a:extLst>
                    <a:ext uri="{9D8B030D-6E8A-4147-A177-3AD203B41FA5}">
                      <a16:colId xmlns:a16="http://schemas.microsoft.com/office/drawing/2014/main" val="20001"/>
                    </a:ext>
                  </a:extLst>
                </a:gridCol>
              </a:tblGrid>
              <a:tr h="330143">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69030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リ</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616-4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経皮的シャント拡張術・血栓除去術</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　１の実施後３月以内に実施する場合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５４０点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（新設）</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４６６点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3"/>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ヌ</a:t>
                      </a:r>
                      <a:endParaRPr kumimoji="1" lang="en-US" altLang="ja-JP" sz="1600" b="1" i="0" u="none" strike="no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下肢静脈瘤手術　１　抜去切除術 ： 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２４２点 </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７５５点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２４</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６８１点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a:t>
                      </a:r>
                    </a:p>
                  </a:txBody>
                  <a:tcPr/>
                </a:tc>
                <a:extLst>
                  <a:ext uri="{0D108BD9-81ED-4DB2-BD59-A6C34878D82A}">
                    <a16:rowId xmlns:a16="http://schemas.microsoft.com/office/drawing/2014/main" val="10004"/>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ル</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下肢静脈瘤手術　２　硬化療法（一連として）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５０７点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４１１点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４３３点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３３７点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5"/>
                  </a:ext>
                </a:extLst>
              </a:tr>
              <a:tr h="490213">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ヲ</a:t>
                      </a: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617</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下肢静脈瘤手術　３　高位結紮術 ： １１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７０４点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２２５点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６３０点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１５１点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6"/>
                  </a:ext>
                </a:extLst>
              </a:tr>
              <a:tr h="570248">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ワ</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ヘルニア手術　５　鼠径ヘルニア（３歳未満に限る。） ： ３５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４４４点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８３５点</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３５</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３７１点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７６１点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10007"/>
                  </a:ext>
                </a:extLst>
              </a:tr>
              <a:tr h="570248">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カ</a:t>
                      </a: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鼠径ヘルニア（３歳以上６歳未満に限る。）：２８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３５８点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２９４点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２８４点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8"/>
                  </a:ext>
                </a:extLst>
              </a:tr>
              <a:tr h="810352">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ヨ</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鼠径ヘルニア（６歳以上１５歳未満に限る。）：</a:t>
                      </a:r>
                      <a:b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b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５７８点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５９７点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５０５点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５２３点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9"/>
                  </a:ext>
                </a:extLst>
              </a:tr>
              <a:tr h="570248">
                <a:tc>
                  <a:txBody>
                    <a:bodyPr/>
                    <a:lstStyle/>
                    <a:p>
                      <a:pPr marL="0" indent="0" algn="ctr"/>
                      <a:r>
                        <a:rPr lang="ja-JP" altLang="en-US" sz="1600" b="1" strike="noStrike" baseline="0" dirty="0"/>
                        <a:t>タ</a:t>
                      </a:r>
                      <a:endParaRPr lang="en-US" altLang="ja-JP" sz="1600" b="1" strike="noStrike"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ヘルニア手術　５　鼠径ヘルニア（１５歳以上に限る。）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９７５点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３２１点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９０１点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2996877744"/>
                  </a:ext>
                </a:extLst>
              </a:tr>
              <a:tr h="490213">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レ</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腹腔鏡下鼠径ヘルニア手術（両側）（３歳未満に限る。） ： ６９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２１７点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３４４点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６９</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１４３点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２７０点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2662997571"/>
                  </a:ext>
                </a:extLst>
              </a:tr>
              <a:tr h="690300">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ソ</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　（３歳以上６歳未満に限る。）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５５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４２８点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７７３点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５５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３５４点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６９９点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3537661782"/>
                  </a:ext>
                </a:extLst>
              </a:tr>
            </a:tbl>
          </a:graphicData>
        </a:graphic>
      </p:graphicFrame>
      <p:sp>
        <p:nvSpPr>
          <p:cNvPr id="5" name="テキスト ボックス 4"/>
          <p:cNvSpPr txBox="1"/>
          <p:nvPr/>
        </p:nvSpPr>
        <p:spPr>
          <a:xfrm>
            <a:off x="8553400" y="419656"/>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98416994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36"/>
          <p:cNvSpPr>
            <a:spLocks noChangeArrowheads="1"/>
          </p:cNvSpPr>
          <p:nvPr/>
        </p:nvSpPr>
        <p:spPr bwMode="auto">
          <a:xfrm>
            <a:off x="202344" y="115714"/>
            <a:ext cx="5038688"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（１７）短期滞在手術等基本料３の見直し④</a:t>
            </a:r>
          </a:p>
        </p:txBody>
      </p:sp>
      <p:graphicFrame>
        <p:nvGraphicFramePr>
          <p:cNvPr id="10" name="表 9">
            <a:extLst>
              <a:ext uri="{FF2B5EF4-FFF2-40B4-BE49-F238E27FC236}">
                <a16:creationId xmlns:a16="http://schemas.microsoft.com/office/drawing/2014/main" id="{266DEBD4-A967-4793-B9AA-876596F5B768}"/>
              </a:ext>
            </a:extLst>
          </p:cNvPr>
          <p:cNvGraphicFramePr>
            <a:graphicFrameLocks noGrp="1"/>
          </p:cNvGraphicFramePr>
          <p:nvPr/>
        </p:nvGraphicFramePr>
        <p:xfrm>
          <a:off x="369317" y="522709"/>
          <a:ext cx="9120189" cy="6069811"/>
        </p:xfrm>
        <a:graphic>
          <a:graphicData uri="http://schemas.openxmlformats.org/drawingml/2006/table">
            <a:tbl>
              <a:tblPr firstRow="1" bandRow="1">
                <a:tableStyleId>{5C22544A-7EE6-4342-B048-85BDC9FD1C3A}</a:tableStyleId>
              </a:tblPr>
              <a:tblGrid>
                <a:gridCol w="714495">
                  <a:extLst>
                    <a:ext uri="{9D8B030D-6E8A-4147-A177-3AD203B41FA5}">
                      <a16:colId xmlns:a16="http://schemas.microsoft.com/office/drawing/2014/main" val="20000"/>
                    </a:ext>
                  </a:extLst>
                </a:gridCol>
                <a:gridCol w="8405694">
                  <a:extLst>
                    <a:ext uri="{9D8B030D-6E8A-4147-A177-3AD203B41FA5}">
                      <a16:colId xmlns:a16="http://schemas.microsoft.com/office/drawing/2014/main" val="20001"/>
                    </a:ext>
                  </a:extLst>
                </a:gridCol>
              </a:tblGrid>
              <a:tr h="348961">
                <a:tc gridSpan="2">
                  <a:txBody>
                    <a:bodyPr/>
                    <a:lstStyle/>
                    <a:p>
                      <a:r>
                        <a:rPr kumimoji="1" lang="en-US" altLang="ja-JP" sz="1600" dirty="0"/>
                        <a:t>【</a:t>
                      </a:r>
                      <a:r>
                        <a:rPr kumimoji="1" lang="ja-JP" altLang="en-US" sz="1600" dirty="0"/>
                        <a:t>短期滞在手術等基本料３</a:t>
                      </a:r>
                      <a:r>
                        <a:rPr kumimoji="1" lang="en-US" altLang="ja-JP" sz="1600" dirty="0"/>
                        <a:t>】</a:t>
                      </a:r>
                      <a:endParaRPr kumimoji="1" lang="ja-JP" altLang="en-US" sz="1600" dirty="0"/>
                    </a:p>
                  </a:txBody>
                  <a:tcPr/>
                </a:tc>
                <a:tc hMerge="1">
                  <a:txBody>
                    <a:bodyPr/>
                    <a:lstStyle/>
                    <a:p>
                      <a:endParaRPr kumimoji="1" lang="ja-JP" altLang="en-US" sz="1600" dirty="0"/>
                    </a:p>
                  </a:txBody>
                  <a:tcPr/>
                </a:tc>
                <a:extLst>
                  <a:ext uri="{0D108BD9-81ED-4DB2-BD59-A6C34878D82A}">
                    <a16:rowId xmlns:a16="http://schemas.microsoft.com/office/drawing/2014/main" val="10000"/>
                  </a:ext>
                </a:extLst>
              </a:tr>
              <a:tr h="729646">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rPr>
                        <a:t>ツ</a:t>
                      </a:r>
                      <a:endParaRPr kumimoji="1" lang="en-US" altLang="ja-JP" sz="1600" b="1" i="0" u="none" strike="no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none" strike="noStrike" kern="1200" cap="none" spc="-100" normalizeH="0" baseline="0" noProof="0" dirty="0">
                        <a:ln>
                          <a:noFill/>
                        </a:ln>
                        <a:solidFill>
                          <a:schemeClr val="tx1"/>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　（６歳以上１５歳未満に限る。） ：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４４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７４１点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４３</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９８８点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６６７点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0004"/>
                  </a:ext>
                </a:extLst>
              </a:tr>
              <a:tr h="518155">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ネ</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634</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腹腔鏡下鼠径ヘルニア手術（両側）（１５歳以上に限る。） ： ５１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７１９点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３２８点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５１</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６４５点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２５４点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5"/>
                  </a:ext>
                </a:extLst>
              </a:tr>
              <a:tr h="729646">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ナ</a:t>
                      </a:r>
                    </a:p>
                    <a:p>
                      <a:pPr marL="180975" marR="0" lvl="0" indent="-255588" algn="ctr" defTabSz="914400" rtl="0" eaLnBrk="1" fontAlgn="auto" latinLnBrk="0" hangingPunct="1">
                        <a:lnSpc>
                          <a:spcPts val="16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721</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内視鏡的大腸ポリープ・粘膜切除術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１　長径２センチメートル未満 ： １４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５２５点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７３９点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１４</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４５１点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６６５点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p>
                  </a:txBody>
                  <a:tcPr/>
                </a:tc>
                <a:extLst>
                  <a:ext uri="{0D108BD9-81ED-4DB2-BD59-A6C34878D82A}">
                    <a16:rowId xmlns:a16="http://schemas.microsoft.com/office/drawing/2014/main" val="10006"/>
                  </a:ext>
                </a:extLst>
              </a:tr>
              <a:tr h="729646">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ラ</a:t>
                      </a:r>
                      <a:endPar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ct val="1000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721</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内視鏡的大腸ポリープ・粘膜切除術 </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１　長径２センチメートル以上 ： １８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１４１点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0007"/>
                  </a:ext>
                </a:extLst>
              </a:tr>
              <a:tr h="856541">
                <a:tc>
                  <a:txBody>
                    <a:bodyPr/>
                    <a:lstStyle/>
                    <a:p>
                      <a:pPr marL="180975" marR="0" lvl="0" indent="-255588"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ム</a:t>
                      </a:r>
                      <a:endPar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K743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痔核手術（脱肛を含む。）</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２　硬化療法（四段階注射法によるもの）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３８３点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１０９点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１２</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３０９点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０３５点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10008"/>
                  </a:ext>
                </a:extLst>
              </a:tr>
              <a:tr h="602751">
                <a:tc>
                  <a:txBody>
                    <a:bodyPr/>
                    <a:lstStyle/>
                    <a:p>
                      <a:pPr marL="0" indent="0" algn="ctr"/>
                      <a:r>
                        <a:rPr lang="ja-JP" altLang="en-US" sz="1600" b="1" strike="noStrike" baseline="0" dirty="0"/>
                        <a:t>ウ</a:t>
                      </a:r>
                      <a:endParaRPr lang="en-US" altLang="ja-JP" sz="1600" b="1" strike="noStrike" baseline="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K768</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体外衝撃波腎・尿管結石破砕術（一連につき） ：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２６８点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５９７点</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２８</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１９４点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５２３点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p>
                  </a:txBody>
                  <a:tcPr/>
                </a:tc>
                <a:extLst>
                  <a:ext uri="{0D108BD9-81ED-4DB2-BD59-A6C34878D82A}">
                    <a16:rowId xmlns:a16="http://schemas.microsoft.com/office/drawing/2014/main" val="3684977233"/>
                  </a:ext>
                </a:extLst>
              </a:tr>
              <a:tr h="518155">
                <a:tc>
                  <a:txBody>
                    <a:bodyPr/>
                    <a:lstStyle/>
                    <a:p>
                      <a:pPr marL="173038" marR="0" lvl="0" indent="-2397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ヰ</a:t>
                      </a:r>
                      <a:endPar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867</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子宮頸部（腟部）切除術 ： １８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１７９点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２４９点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      （生活療養を受ける場合 ： １８</a:t>
                      </a:r>
                      <a:r>
                        <a:rPr kumimoji="1" lang="en-US" altLang="ja-JP" sz="1600" b="1" i="0" u="none" strike="noStrike" kern="1200" cap="none" spc="0" normalizeH="0" baseline="0" noProof="0" dirty="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１０６点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１６</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１７５点</a:t>
                      </a:r>
                      <a:r>
                        <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rPr>
                        <a:t>）</a:t>
                      </a:r>
                    </a:p>
                  </a:txBody>
                  <a:tcPr/>
                </a:tc>
                <a:extLst>
                  <a:ext uri="{0D108BD9-81ED-4DB2-BD59-A6C34878D82A}">
                    <a16:rowId xmlns:a16="http://schemas.microsoft.com/office/drawing/2014/main" val="2875877259"/>
                  </a:ext>
                </a:extLst>
              </a:tr>
              <a:tr h="518155">
                <a:tc>
                  <a:txBody>
                    <a:bodyPr/>
                    <a:lstStyle/>
                    <a:p>
                      <a:pPr marL="180975" marR="0" lvl="0" indent="-341313"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a:ln>
                            <a:noFill/>
                          </a:ln>
                          <a:solidFill>
                            <a:schemeClr val="tx1"/>
                          </a:solidFill>
                          <a:effectLst/>
                          <a:uLnTx/>
                          <a:uFillTx/>
                          <a:latin typeface="ＭＳ Ｐゴシック"/>
                          <a:ea typeface="+mn-ea"/>
                          <a:cs typeface="+mn-cs"/>
                        </a:rPr>
                        <a:t>ノ</a:t>
                      </a:r>
                    </a:p>
                  </a:txBody>
                  <a:tcPr/>
                </a:tc>
                <a:tc>
                  <a:txBody>
                    <a:bodyPr/>
                    <a:lstStyle/>
                    <a:p>
                      <a:pPr marL="31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873</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子宮鏡下子宮筋腫摘出術  ： ３５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１４１点　→　　</a:t>
                      </a:r>
                      <a:r>
                        <a:rPr kumimoji="1" lang="ja-JP" altLang="en-US" sz="1600" b="1" i="0" u="none" strike="noStrike" kern="1200" cap="none" spc="0" normalizeH="0" baseline="0" noProof="0" dirty="0">
                          <a:ln>
                            <a:noFill/>
                          </a:ln>
                          <a:solidFill>
                            <a:srgbClr val="FF0000"/>
                          </a:solidFill>
                          <a:effectLst/>
                          <a:uLnTx/>
                          <a:uFillTx/>
                          <a:latin typeface="ＭＳ Ｐゴシック"/>
                          <a:ea typeface="+mn-ea"/>
                          <a:cs typeface="+mn-cs"/>
                        </a:rPr>
                        <a:t>　（削除）</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３５</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０６７点）</a:t>
                      </a:r>
                    </a:p>
                  </a:txBody>
                  <a:tcPr/>
                </a:tc>
                <a:extLst>
                  <a:ext uri="{0D108BD9-81ED-4DB2-BD59-A6C34878D82A}">
                    <a16:rowId xmlns:a16="http://schemas.microsoft.com/office/drawing/2014/main" val="4073470574"/>
                  </a:ext>
                </a:extLst>
              </a:tr>
              <a:tr h="518155">
                <a:tc>
                  <a:txBody>
                    <a:bodyPr/>
                    <a:lstStyle/>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100" normalizeH="0" baseline="0" noProof="0" dirty="0">
                          <a:ln>
                            <a:noFill/>
                          </a:ln>
                          <a:solidFill>
                            <a:schemeClr val="tx1"/>
                          </a:solidFill>
                          <a:effectLst/>
                          <a:uLnTx/>
                          <a:uFillTx/>
                          <a:latin typeface="ＭＳ Ｐゴシック"/>
                          <a:ea typeface="+mn-ea"/>
                          <a:cs typeface="+mn-cs"/>
                        </a:rPr>
                        <a:t>オ</a:t>
                      </a:r>
                      <a:endParaRPr kumimoji="1" lang="en-US" altLang="ja-JP" sz="1600" b="1" i="0" u="none" strike="dblStrike" kern="1200" cap="none" spc="-100" normalizeH="0" baseline="0" noProof="0" dirty="0">
                        <a:ln>
                          <a:noFill/>
                        </a:ln>
                        <a:solidFill>
                          <a:schemeClr val="tx1"/>
                        </a:solidFill>
                        <a:effectLst/>
                        <a:uLnTx/>
                        <a:uFillTx/>
                        <a:latin typeface="ＭＳ Ｐゴシック"/>
                        <a:ea typeface="+mn-ea"/>
                        <a:cs typeface="+mn-cs"/>
                      </a:endParaRPr>
                    </a:p>
                    <a:p>
                      <a:pPr marL="180975" marR="0" lvl="0" indent="-255588" algn="ctr"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100" normalizeH="0" baseline="0" noProof="0" dirty="0">
                          <a:ln>
                            <a:noFill/>
                          </a:ln>
                          <a:solidFill>
                            <a:srgbClr val="FF0000"/>
                          </a:solidFill>
                          <a:effectLst/>
                          <a:uLnTx/>
                          <a:uFillTx/>
                          <a:latin typeface="ＭＳ Ｐゴシック"/>
                          <a:ea typeface="+mn-ea"/>
                          <a:cs typeface="+mn-cs"/>
                        </a:rPr>
                        <a:t>ノ</a:t>
                      </a:r>
                      <a:endParaRPr kumimoji="1" lang="en-US" altLang="ja-JP" sz="1600" b="1" i="0" u="sng" strike="noStrike" kern="1200" cap="none" spc="-100" normalizeH="0" baseline="0" noProof="0" dirty="0">
                        <a:ln>
                          <a:noFill/>
                        </a:ln>
                        <a:solidFill>
                          <a:srgbClr val="FF0000"/>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M001-2</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ガンマナイフによる定位放射線治療 ： ６０</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４０３点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１９９点</a:t>
                      </a:r>
                      <a:endPar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                         （生活療養を受ける場合 ： ６０</a:t>
                      </a:r>
                      <a:r>
                        <a:rPr kumimoji="1" lang="en-US" altLang="ja-JP" sz="1600" b="1" i="0" u="none" strike="noStrike" kern="1200" cap="none" spc="0" normalizeH="0" baseline="0" noProof="0" dirty="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３３０点 → </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５９</a:t>
                      </a:r>
                      <a:r>
                        <a:rPr kumimoji="1" lang="en-US" altLang="ja-JP" sz="1600" b="1" i="0" u="sng" strike="noStrike" kern="1200" cap="none" spc="0" normalizeH="0" baseline="0" noProof="0" dirty="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a:ln>
                            <a:noFill/>
                          </a:ln>
                          <a:solidFill>
                            <a:srgbClr val="FF0000"/>
                          </a:solidFill>
                          <a:effectLst/>
                          <a:uLnTx/>
                          <a:uFillTx/>
                          <a:latin typeface="ＭＳ Ｐゴシック"/>
                          <a:ea typeface="+mn-ea"/>
                          <a:cs typeface="+mn-cs"/>
                        </a:rPr>
                        <a:t>１２５点</a:t>
                      </a:r>
                      <a:r>
                        <a:rPr kumimoji="1" lang="ja-JP" altLang="en-US" sz="1600" b="1" i="0" u="none" strike="noStrike" kern="1200" cap="none" spc="0" normalizeH="0" baseline="0" noProof="0" dirty="0">
                          <a:ln>
                            <a:noFill/>
                          </a:ln>
                          <a:solidFill>
                            <a:prstClr val="black"/>
                          </a:solidFill>
                          <a:effectLst/>
                          <a:uLnTx/>
                          <a:uFillTx/>
                          <a:latin typeface="ＭＳ Ｐゴシック"/>
                          <a:ea typeface="+mn-ea"/>
                          <a:cs typeface="+mn-cs"/>
                        </a:rPr>
                        <a:t>）</a:t>
                      </a:r>
                      <a:endParaRPr kumimoji="1" lang="ja-JP" altLang="en-US" sz="1600" b="1" i="0" u="none" strike="noStrike" kern="1200" cap="none" spc="0" normalizeH="0" baseline="0" noProof="0" dirty="0">
                        <a:ln>
                          <a:noFill/>
                        </a:ln>
                        <a:solidFill>
                          <a:schemeClr val="tx1"/>
                        </a:solidFill>
                        <a:effectLst/>
                        <a:uLnTx/>
                        <a:uFillTx/>
                        <a:latin typeface="ＭＳ Ｐゴシック"/>
                        <a:ea typeface="+mn-ea"/>
                        <a:cs typeface="+mn-cs"/>
                      </a:endParaRPr>
                    </a:p>
                  </a:txBody>
                  <a:tcPr/>
                </a:tc>
                <a:extLst>
                  <a:ext uri="{0D108BD9-81ED-4DB2-BD59-A6C34878D82A}">
                    <a16:rowId xmlns:a16="http://schemas.microsoft.com/office/drawing/2014/main" val="1100437925"/>
                  </a:ext>
                </a:extLst>
              </a:tr>
            </a:tbl>
          </a:graphicData>
        </a:graphic>
      </p:graphicFrame>
      <p:sp>
        <p:nvSpPr>
          <p:cNvPr id="5" name="テキスト ボックス 4"/>
          <p:cNvSpPr txBox="1"/>
          <p:nvPr/>
        </p:nvSpPr>
        <p:spPr>
          <a:xfrm>
            <a:off x="8409384" y="560902"/>
            <a:ext cx="9783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147</a:t>
            </a:r>
            <a:r>
              <a:rPr lang="ja-JP" altLang="en-US" sz="1100" dirty="0" err="1">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6934812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コンテンツ プレースホルダー 2"/>
          <p:cNvSpPr txBox="1">
            <a:spLocks/>
          </p:cNvSpPr>
          <p:nvPr/>
        </p:nvSpPr>
        <p:spPr>
          <a:xfrm>
            <a:off x="344488" y="1905967"/>
            <a:ext cx="9217024" cy="3148630"/>
          </a:xfrm>
          <a:prstGeom prst="rect">
            <a:avLst/>
          </a:prstGeom>
          <a:ln w="9525">
            <a:solidFill>
              <a:sysClr val="windowText" lastClr="000000"/>
            </a:solidFill>
          </a:ln>
        </p:spPr>
        <p:txBody>
          <a:bodyPr vert="horz" lIns="84406" tIns="42203" rIns="84406" bIns="42203"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67058" marR="0" lvl="0" indent="-167058"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１．</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基礎係数（医療機関群）</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現行の</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３つの医療機関群の設定方法と、</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４つの評価基準</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特定病院群）</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を継続</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する。</a:t>
            </a:r>
            <a:endParaRPr kumimoji="1" lang="ja-JP" altLang="ja-JP" sz="1108"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２．</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機能評価係数Ⅰ</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従前の評価手法を継続</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する。</a:t>
            </a:r>
            <a:endParaRPr kumimoji="1" lang="ja-JP"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1575328" marR="0" lvl="0" indent="-1575328"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３．</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機能評価係数Ⅱ</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地域医療指数（体制評価指数）のうち、高度・先進的な医療の提供に関する評価項目の実態を踏まえ、要件を見直す。また、新型インフルエンザ対策について、評価の対象となる医療機関が明確となった事を踏まえ、要件を見直す。</a:t>
            </a: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endParaRPr kumimoji="1" lang="en-US" altLang="ja-JP" sz="277"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844083" rtl="0" eaLnBrk="1" fontAlgn="auto" latinLnBrk="0" hangingPunct="1">
              <a:lnSpc>
                <a:spcPct val="90000"/>
              </a:lnSpc>
              <a:spcBef>
                <a:spcPts val="923"/>
              </a:spcBef>
              <a:spcAft>
                <a:spcPts val="0"/>
              </a:spcAft>
              <a:buClrTx/>
              <a:buSzTx/>
              <a:buFont typeface="Arial" panose="020B0604020202020204" pitchFamily="34" charset="0"/>
              <a:buNone/>
              <a:tabLst/>
              <a:defRPr/>
            </a:pP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４．</a:t>
            </a:r>
            <a:r>
              <a:rPr kumimoji="1" lang="ja-JP" altLang="ja-JP"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激変緩和係数</a:t>
            </a:r>
            <a:r>
              <a:rPr kumimoji="1" lang="ja-JP"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診療報酬改定に伴う激変緩和に対応した、激変緩和係数を設定（改定年度の１年間のみ）</a:t>
            </a:r>
          </a:p>
        </p:txBody>
      </p:sp>
      <p:sp>
        <p:nvSpPr>
          <p:cNvPr id="8" name="正方形/長方形 7"/>
          <p:cNvSpPr/>
          <p:nvPr/>
        </p:nvSpPr>
        <p:spPr>
          <a:xfrm>
            <a:off x="704528" y="3395816"/>
            <a:ext cx="3696708" cy="93818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治験等の実施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件以上の医師主導治験の実施、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例以上の先進医療の実施、及び１例以上の患者申出療養に係る意見書の作成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例以上の治験の実施、</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例以上の先進医療の実施または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例以上の患者申出療養の実施</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098551" y="2986939"/>
            <a:ext cx="4251437"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095525" y="3269253"/>
            <a:ext cx="4251437" cy="145589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治験等の実施</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過去３カ年において、主導的に実施した医師主導治験が８件以上、又は主導的に実施した医師主導治験が４件以上かつ主導的に実施した臨床研究実績が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例以上の治験の実施、</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例以上の先進医療の実施または</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例以上の患者申出療養の実施</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新型インフルエンザ対策</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新型インフルエンザ患者入院医療機関</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に該当</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592960" y="3310089"/>
            <a:ext cx="359843" cy="112702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181120" y="900808"/>
            <a:ext cx="9440221" cy="954107"/>
          </a:xfrm>
          <a:prstGeom prst="rect">
            <a:avLst/>
          </a:prstGeom>
          <a:noFill/>
        </p:spPr>
        <p:txBody>
          <a:bodyPr wrap="square" rtlCol="0">
            <a:spAutoFit/>
          </a:bodyP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医療機関別係数</a:t>
            </a:r>
            <a:endPar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平成３０年度改定において暫定調整係数の置き換えが完了し、医療機関別係数は基礎係数、機能評価係数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及び激変緩和係数の４項目となった。令和２年度改定においては、基礎係数、機能評価係数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は従来の考え方を踏襲し、診療報酬改定を踏まえた見直しを行う。機能評価係数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については、評価の実態等を踏まえ項目を見直す。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704529" y="3092421"/>
            <a:ext cx="369671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8" name="正方形/長方形 17"/>
          <p:cNvSpPr/>
          <p:nvPr/>
        </p:nvSpPr>
        <p:spPr>
          <a:xfrm>
            <a:off x="193299" y="5165541"/>
            <a:ext cx="8796703"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通常の報酬改定での対応</a:t>
            </a:r>
            <a:endParaRPr kumimoji="1" lang="ja-JP"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直近の診療実績データ等を用いた診断群分類点数表の見直し等、通常の報酬改定での所要の対応を実施する。</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181120" y="5664944"/>
            <a:ext cx="9440220"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の安定的な運用</a:t>
            </a:r>
            <a:endParaRPr kumimoji="1" lang="ja-JP" altLang="ja-JP"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急性期の医療の標準化と、</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になじまない可能性のある病院の分析のため、医療資源投入量等の指標について検討するとともに、書面調査やヒアリング等を通じて診療内容の実態についての分析を引き続き行う。</a:t>
            </a:r>
          </a:p>
        </p:txBody>
      </p:sp>
      <p:sp>
        <p:nvSpPr>
          <p:cNvPr id="14" name="Rectangle 2">
            <a:extLst>
              <a:ext uri="{FF2B5EF4-FFF2-40B4-BE49-F238E27FC236}">
                <a16:creationId xmlns:a16="http://schemas.microsoft.com/office/drawing/2014/main" id="{A04BB27A-7A61-47FC-8AD0-C7119862E383}"/>
              </a:ext>
            </a:extLst>
          </p:cNvPr>
          <p:cNvSpPr>
            <a:spLocks noChangeArrowheads="1"/>
          </p:cNvSpPr>
          <p:nvPr/>
        </p:nvSpPr>
        <p:spPr bwMode="auto">
          <a:xfrm>
            <a:off x="194414" y="63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13" name="スライド番号プレースホルダー 2">
            <a:extLst>
              <a:ext uri="{FF2B5EF4-FFF2-40B4-BE49-F238E27FC236}">
                <a16:creationId xmlns:a16="http://schemas.microsoft.com/office/drawing/2014/main" id="{299FE9C7-194C-46DE-A741-DA936201A1E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E07D0872-5F1C-4179-8C1B-120341C886B6}"/>
              </a:ext>
            </a:extLst>
          </p:cNvPr>
          <p:cNvSpPr>
            <a:spLocks noChangeArrowheads="1"/>
          </p:cNvSpPr>
          <p:nvPr/>
        </p:nvSpPr>
        <p:spPr bwMode="auto">
          <a:xfrm>
            <a:off x="193299" y="552823"/>
            <a:ext cx="317552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（１８）</a:t>
            </a:r>
            <a:r>
              <a:rPr kumimoji="0" lang="en-US" altLang="ja-JP"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Tree>
    <p:extLst>
      <p:ext uri="{BB962C8B-B14F-4D97-AF65-F5344CB8AC3E}">
        <p14:creationId xmlns:p14="http://schemas.microsoft.com/office/powerpoint/2010/main" val="120920018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医療機関別係数の対応</a:t>
            </a:r>
          </a:p>
        </p:txBody>
      </p:sp>
      <p:sp>
        <p:nvSpPr>
          <p:cNvPr id="16" name="正方形/長方形 15"/>
          <p:cNvSpPr/>
          <p:nvPr/>
        </p:nvSpPr>
        <p:spPr>
          <a:xfrm>
            <a:off x="224030" y="987283"/>
            <a:ext cx="9529762" cy="183045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現行の設定方法を維持し、医療機関群等を設定する。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実績要件について、大学病院本院群の最低値（外れ値を除く）より高い医療機関を</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特定病院群とする。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診療密度は、外的要因の補正のため、後発医薬品のある医薬品については後発医薬品の最も安価なものに置き換えて算出</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外保連手術指数及び特定内科診療の内容は最新版を反映</a:t>
            </a:r>
          </a:p>
        </p:txBody>
      </p:sp>
      <p:sp>
        <p:nvSpPr>
          <p:cNvPr id="14" name="正方形/長方形 13"/>
          <p:cNvSpPr/>
          <p:nvPr/>
        </p:nvSpPr>
        <p:spPr>
          <a:xfrm>
            <a:off x="293634" y="826065"/>
            <a:ext cx="2499126"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基礎係数（医療機関群）</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24030" y="3056625"/>
            <a:ext cx="9529762" cy="89527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現行の評価手法を維持し、医科点数表の改定に応じて機能評価係数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に反映する。</a:t>
            </a: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各項目の評価の見直しに伴う対応</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新設の地域医療体制確保加算への対応</a:t>
            </a:r>
          </a:p>
        </p:txBody>
      </p:sp>
      <p:sp>
        <p:nvSpPr>
          <p:cNvPr id="21" name="正方形/長方形 20"/>
          <p:cNvSpPr/>
          <p:nvPr/>
        </p:nvSpPr>
        <p:spPr>
          <a:xfrm>
            <a:off x="293634" y="2888260"/>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p>
        </p:txBody>
      </p:sp>
      <p:sp>
        <p:nvSpPr>
          <p:cNvPr id="22" name="正方形/長方形 21"/>
          <p:cNvSpPr/>
          <p:nvPr/>
        </p:nvSpPr>
        <p:spPr>
          <a:xfrm>
            <a:off x="224030" y="4190781"/>
            <a:ext cx="9529762" cy="1064989"/>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現行の６つの係数（保険診療係数、効率性係数、複雑性係数、カバー率係数、救急医療係数、地域医療係数）を維持し、平成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日から令和元年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日までの実績等を基に設定する。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地域医療係数の一部の項目について、評価項目の実態等を踏まえた要件を見直しや項目の新設を実施する。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319580" y="4022908"/>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p>
        </p:txBody>
      </p:sp>
      <p:sp>
        <p:nvSpPr>
          <p:cNvPr id="24" name="正方形/長方形 23"/>
          <p:cNvSpPr/>
          <p:nvPr/>
        </p:nvSpPr>
        <p:spPr>
          <a:xfrm>
            <a:off x="227478" y="5506290"/>
            <a:ext cx="9529762" cy="80444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現行の設定方法を維持し、診療報酬改定がある年度については改定に伴う変動に関して、推計診療報酬変動率（出来高部分も含む）が</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％を超えて変動しないよう激変緩和係数を設定する。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93634" y="5338417"/>
            <a:ext cx="2211094" cy="335747"/>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激変緩和係数</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3" name="表 12"/>
          <p:cNvGraphicFramePr>
            <a:graphicFrameLocks noGrp="1"/>
          </p:cNvGraphicFramePr>
          <p:nvPr/>
        </p:nvGraphicFramePr>
        <p:xfrm>
          <a:off x="560512" y="2030888"/>
          <a:ext cx="5586821" cy="736100"/>
        </p:xfrm>
        <a:graphic>
          <a:graphicData uri="http://schemas.openxmlformats.org/drawingml/2006/table">
            <a:tbl>
              <a:tblPr firstRow="1" firstCol="1" bandRow="1"/>
              <a:tblGrid>
                <a:gridCol w="2467598">
                  <a:extLst>
                    <a:ext uri="{9D8B030D-6E8A-4147-A177-3AD203B41FA5}">
                      <a16:colId xmlns:a16="http://schemas.microsoft.com/office/drawing/2014/main" val="20000"/>
                    </a:ext>
                  </a:extLst>
                </a:gridCol>
                <a:gridCol w="1663585">
                  <a:extLst>
                    <a:ext uri="{9D8B030D-6E8A-4147-A177-3AD203B41FA5}">
                      <a16:colId xmlns:a16="http://schemas.microsoft.com/office/drawing/2014/main" val="20001"/>
                    </a:ext>
                  </a:extLst>
                </a:gridCol>
                <a:gridCol w="1455638">
                  <a:extLst>
                    <a:ext uri="{9D8B030D-6E8A-4147-A177-3AD203B41FA5}">
                      <a16:colId xmlns:a16="http://schemas.microsoft.com/office/drawing/2014/main" val="20002"/>
                    </a:ext>
                  </a:extLst>
                </a:gridCol>
              </a:tblGrid>
              <a:tr h="14645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医療機関群</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施設数</a:t>
                      </a:r>
                      <a:endParaRPr lang="ja-JP" sz="1000" kern="100" dirty="0">
                        <a:effectLst/>
                        <a:latin typeface="+mn-ea"/>
                        <a:ea typeface="+mn-ea"/>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spcAft>
                          <a:spcPts val="0"/>
                        </a:spcAft>
                      </a:pPr>
                      <a:r>
                        <a:rPr lang="ja-JP" sz="1050" kern="100" dirty="0">
                          <a:effectLst/>
                          <a:latin typeface="+mn-ea"/>
                          <a:ea typeface="+mn-ea"/>
                          <a:cs typeface="Arial"/>
                        </a:rPr>
                        <a:t>基礎係数</a:t>
                      </a:r>
                      <a:endParaRPr lang="ja-JP" sz="1000" kern="100" dirty="0">
                        <a:effectLst/>
                        <a:latin typeface="+mn-ea"/>
                        <a:ea typeface="+mn-ea"/>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0"/>
                  </a:ext>
                </a:extLst>
              </a:tr>
              <a:tr h="16921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標準病院群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1,519</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1.0404</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7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ja-JP" altLang="en-US" sz="1050" b="0" kern="1200" dirty="0">
                          <a:solidFill>
                            <a:schemeClr val="tx1"/>
                          </a:solidFill>
                          <a:latin typeface="+mn-ea"/>
                          <a:ea typeface="+mn-ea"/>
                          <a:cs typeface="+mj-cs"/>
                        </a:rPr>
                        <a:t>大学病院本院群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82</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1.1327</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99739">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just">
                        <a:spcAft>
                          <a:spcPts val="0"/>
                        </a:spcAft>
                      </a:pPr>
                      <a:r>
                        <a:rPr kumimoji="1" lang="en-US" sz="1050" b="0" kern="1200" dirty="0">
                          <a:solidFill>
                            <a:schemeClr val="tx1"/>
                          </a:solidFill>
                          <a:latin typeface="+mn-ea"/>
                          <a:ea typeface="+mn-ea"/>
                          <a:cs typeface="+mj-cs"/>
                        </a:rPr>
                        <a:t>DPC</a:t>
                      </a:r>
                      <a:r>
                        <a:rPr kumimoji="1" lang="ja-JP" altLang="en-US" sz="1050" b="0" kern="1200" dirty="0">
                          <a:solidFill>
                            <a:schemeClr val="tx1"/>
                          </a:solidFill>
                          <a:latin typeface="+mn-ea"/>
                          <a:ea typeface="+mn-ea"/>
                          <a:cs typeface="+mj-cs"/>
                        </a:rPr>
                        <a:t>特定病院群</a:t>
                      </a:r>
                      <a:endParaRPr kumimoji="1" lang="ja-JP" sz="1050" b="0" kern="1200" dirty="0">
                        <a:solidFill>
                          <a:schemeClr val="tx1"/>
                        </a:solidFill>
                        <a:latin typeface="+mn-ea"/>
                        <a:ea typeface="+mn-ea"/>
                        <a:cs typeface="+mj-cs"/>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156</a:t>
                      </a:r>
                    </a:p>
                  </a:txBody>
                  <a:tcPr marL="9525" marR="9525" marT="9525"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r" fontAlgn="ctr"/>
                      <a:r>
                        <a:rPr kumimoji="1" lang="en-US" altLang="ja-JP" sz="1050" b="0" kern="1200" dirty="0">
                          <a:solidFill>
                            <a:schemeClr val="tx1"/>
                          </a:solidFill>
                          <a:latin typeface="+mn-ea"/>
                          <a:ea typeface="+mn-ea"/>
                          <a:cs typeface="+mj-cs"/>
                        </a:rPr>
                        <a:t>1.0708</a:t>
                      </a:r>
                    </a:p>
                  </a:txBody>
                  <a:tcPr marL="9525" marR="9525" marT="9525"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5" name="スライド番号プレースホルダー 2">
            <a:extLst>
              <a:ext uri="{FF2B5EF4-FFF2-40B4-BE49-F238E27FC236}">
                <a16:creationId xmlns:a16="http://schemas.microsoft.com/office/drawing/2014/main" id="{F47A10DB-5C1F-4531-9010-BFB91C26370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72396471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の見直し</a:t>
            </a:r>
          </a:p>
        </p:txBody>
      </p:sp>
      <p:graphicFrame>
        <p:nvGraphicFramePr>
          <p:cNvPr id="6" name="表 5"/>
          <p:cNvGraphicFramePr>
            <a:graphicFrameLocks noGrp="1"/>
          </p:cNvGraphicFramePr>
          <p:nvPr/>
        </p:nvGraphicFramePr>
        <p:xfrm>
          <a:off x="188594" y="2963117"/>
          <a:ext cx="4718599" cy="3586722"/>
        </p:xfrm>
        <a:graphic>
          <a:graphicData uri="http://schemas.openxmlformats.org/drawingml/2006/table">
            <a:tbl>
              <a:tblPr firstRow="1" bandRow="1"/>
              <a:tblGrid>
                <a:gridCol w="1496933">
                  <a:extLst>
                    <a:ext uri="{9D8B030D-6E8A-4147-A177-3AD203B41FA5}">
                      <a16:colId xmlns:a16="http://schemas.microsoft.com/office/drawing/2014/main" val="20000"/>
                    </a:ext>
                  </a:extLst>
                </a:gridCol>
                <a:gridCol w="3221666">
                  <a:extLst>
                    <a:ext uri="{9D8B030D-6E8A-4147-A177-3AD203B41FA5}">
                      <a16:colId xmlns:a16="http://schemas.microsoft.com/office/drawing/2014/main" val="20001"/>
                    </a:ext>
                  </a:extLst>
                </a:gridCol>
              </a:tblGrid>
              <a:tr h="37799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r>
                        <a:rPr kumimoji="1" lang="ja-JP" altLang="en-US" sz="1400" kern="1200" dirty="0">
                          <a:solidFill>
                            <a:schemeClr val="tx1"/>
                          </a:solidFill>
                          <a:latin typeface="+mn-ea"/>
                          <a:ea typeface="+mn-ea"/>
                          <a:cs typeface="+mn-cs"/>
                        </a:rPr>
                        <a:t>名称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r>
                        <a:rPr kumimoji="1" lang="ja-JP" altLang="en-US" sz="1400" kern="1200" dirty="0">
                          <a:solidFill>
                            <a:schemeClr val="tx1"/>
                          </a:solidFill>
                          <a:latin typeface="+mn-ea"/>
                          <a:ea typeface="+mn-ea"/>
                          <a:cs typeface="+mn-cs"/>
                        </a:rPr>
                        <a:t>評価の考え方</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10000"/>
                  </a:ext>
                </a:extLst>
              </a:tr>
              <a:tr h="73845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保険診療係数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dirty="0">
                          <a:latin typeface="+mn-ea"/>
                          <a:ea typeface="+mn-ea"/>
                        </a:rPr>
                        <a:t>適切な</a:t>
                      </a:r>
                      <a:r>
                        <a:rPr kumimoji="1" lang="en-US" altLang="ja-JP" sz="1400" dirty="0">
                          <a:latin typeface="+mn-ea"/>
                          <a:ea typeface="+mn-ea"/>
                        </a:rPr>
                        <a:t>DPC</a:t>
                      </a:r>
                      <a:r>
                        <a:rPr kumimoji="1" lang="ja-JP" altLang="en-US" sz="1400" dirty="0">
                          <a:latin typeface="+mn-ea"/>
                          <a:ea typeface="+mn-ea"/>
                        </a:rPr>
                        <a:t>データの作成、病院情報を公表する取組み、保険診療の質的改善に向けた取組み（検討中）を評価。</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効率性係数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各医療機関における在院日数短縮の努力を評価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複雑性係数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各医療機関における患者構成の差を１入院あたり点数で評価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カバー率係数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様々な疾患に対応できる総合的な体制について評価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2307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救急医療係数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救急医療の対象となる患者治療に要する資源投入量の乖離を評価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7995">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en-US" sz="1400" kern="1200" dirty="0">
                          <a:solidFill>
                            <a:schemeClr val="tx1"/>
                          </a:solidFill>
                          <a:latin typeface="+mn-ea"/>
                          <a:ea typeface="+mn-ea"/>
                          <a:cs typeface="+mn-cs"/>
                        </a:rPr>
                        <a:t>地域医療係数</a:t>
                      </a: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400" kern="1200" dirty="0">
                          <a:solidFill>
                            <a:schemeClr val="tx1"/>
                          </a:solidFill>
                          <a:latin typeface="+mn-ea"/>
                          <a:ea typeface="+mn-ea"/>
                          <a:cs typeface="+mn-cs"/>
                        </a:rPr>
                        <a:t>地域医療への貢献を評価</a:t>
                      </a:r>
                      <a:endParaRPr kumimoji="1" lang="ja-JP" altLang="en-US" sz="1400" kern="1200" dirty="0">
                        <a:solidFill>
                          <a:schemeClr val="tx1"/>
                        </a:solidFill>
                        <a:latin typeface="+mn-ea"/>
                        <a:ea typeface="+mn-ea"/>
                        <a:cs typeface="+mn-cs"/>
                      </a:endParaRPr>
                    </a:p>
                  </a:txBody>
                  <a:tcPr marL="99060" marR="99060">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8" name="正方形/長方形 7"/>
          <p:cNvSpPr/>
          <p:nvPr/>
        </p:nvSpPr>
        <p:spPr>
          <a:xfrm>
            <a:off x="5101155" y="2963117"/>
            <a:ext cx="4646025" cy="1117000"/>
          </a:xfrm>
          <a:prstGeom prst="rect">
            <a:avLst/>
          </a:prstGeom>
          <a:solidFill>
            <a:sysClr val="window" lastClr="FFFFFF"/>
          </a:solidFill>
          <a:ln w="3175" cap="flat" cmpd="sng" algn="ctr">
            <a:solidFill>
              <a:sysClr val="windowText" lastClr="000000"/>
            </a:solidFill>
            <a:prstDash val="solid"/>
          </a:ln>
          <a:effectLst/>
        </p:spPr>
        <p:txBody>
          <a:bodyPr rtlCol="0" anchor="t"/>
          <a:lstStyle/>
          <a:p>
            <a:pPr marL="93663" marR="0" lvl="0" indent="-93663"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相対評価を行うための指数値を設定し、上限下限値の処理等を行って係数値を設定。</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医療機関群ごとに係数設定するもの（保険診療、複雑性、カバー率、地域医療）と、全医療機関において係数設定するもの（効率性、救急医療）がある。</a:t>
            </a:r>
          </a:p>
        </p:txBody>
      </p:sp>
      <p:sp>
        <p:nvSpPr>
          <p:cNvPr id="9" name="テキスト ボックス 8"/>
          <p:cNvSpPr txBox="1"/>
          <p:nvPr/>
        </p:nvSpPr>
        <p:spPr>
          <a:xfrm>
            <a:off x="7915783" y="4414935"/>
            <a:ext cx="150023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Segoe UI"/>
                <a:ea typeface="メイリオ"/>
                <a:cs typeface="+mn-cs"/>
              </a:rPr>
              <a:t>指数と係数の関係</a:t>
            </a:r>
          </a:p>
        </p:txBody>
      </p:sp>
      <p:sp>
        <p:nvSpPr>
          <p:cNvPr id="10" name="テキスト ボックス 9"/>
          <p:cNvSpPr txBox="1"/>
          <p:nvPr/>
        </p:nvSpPr>
        <p:spPr>
          <a:xfrm>
            <a:off x="7545249" y="6016397"/>
            <a:ext cx="2241306"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Segoe UI"/>
                <a:ea typeface="メイリオ"/>
                <a:cs typeface="+mn-cs"/>
              </a:rPr>
              <a:t>上限値以上の全ての医療機関が係数は最大値となる。</a:t>
            </a:r>
          </a:p>
        </p:txBody>
      </p:sp>
      <p:pic>
        <p:nvPicPr>
          <p:cNvPr id="1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4770" y="4902822"/>
            <a:ext cx="2625275" cy="1148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テキスト ボックス 11"/>
          <p:cNvSpPr txBox="1"/>
          <p:nvPr/>
        </p:nvSpPr>
        <p:spPr>
          <a:xfrm>
            <a:off x="5406675" y="4414936"/>
            <a:ext cx="158025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Segoe UI"/>
                <a:ea typeface="メイリオ"/>
                <a:cs typeface="+mn-cs"/>
              </a:rPr>
              <a:t>上限値下限値の設定</a:t>
            </a:r>
          </a:p>
        </p:txBody>
      </p:sp>
      <p:pic>
        <p:nvPicPr>
          <p:cNvPr id="1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03721" y="4831637"/>
            <a:ext cx="2343153" cy="1148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テキスト ボックス 13"/>
          <p:cNvSpPr txBox="1"/>
          <p:nvPr/>
        </p:nvSpPr>
        <p:spPr>
          <a:xfrm>
            <a:off x="5105568" y="6016397"/>
            <a:ext cx="224130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Segoe UI"/>
                <a:ea typeface="メイリオ"/>
                <a:cs typeface="+mn-cs"/>
              </a:rPr>
              <a:t>項目ごとに上限値下限値を設定</a:t>
            </a:r>
          </a:p>
        </p:txBody>
      </p:sp>
      <p:sp>
        <p:nvSpPr>
          <p:cNvPr id="16" name="Rectangle 3"/>
          <p:cNvSpPr txBox="1">
            <a:spLocks noChangeArrowheads="1"/>
          </p:cNvSpPr>
          <p:nvPr/>
        </p:nvSpPr>
        <p:spPr>
          <a:xfrm>
            <a:off x="194497" y="804305"/>
            <a:ext cx="9425394" cy="1691667"/>
          </a:xfrm>
          <a:prstGeom prst="rect">
            <a:avLst/>
          </a:prstGeom>
          <a:ln>
            <a:solidFill>
              <a:schemeClr val="tx1"/>
            </a:solidFill>
          </a:ln>
        </p:spPr>
        <p:txBody>
          <a:bodyPr vert="horz" lIns="91335" tIns="45670" rIns="91335" bIns="45670" rtlCol="0" anchor="ctr">
            <a:noAutofit/>
          </a:bodyPr>
          <a:lstStyle>
            <a:lvl1pPr marL="0" indent="0" algn="l" defTabSz="914400" rtl="0" eaLnBrk="1" latinLnBrk="0" hangingPunct="1">
              <a:spcBef>
                <a:spcPct val="20000"/>
              </a:spcBef>
              <a:buFont typeface="Arial" pitchFamily="34" charset="0"/>
              <a:buNone/>
              <a:defRPr kumimoji="1" sz="2800" kern="1200">
                <a:solidFill>
                  <a:schemeClr val="tx1"/>
                </a:solidFill>
                <a:latin typeface="+mn-lt"/>
                <a:ea typeface="+mn-ea"/>
                <a:cs typeface="+mn-cs"/>
              </a:defRPr>
            </a:lvl1pPr>
            <a:lvl2pPr marL="456682" indent="0" algn="l" defTabSz="914400" rtl="0" eaLnBrk="1" latinLnBrk="0" hangingPunct="1">
              <a:spcBef>
                <a:spcPct val="20000"/>
              </a:spcBef>
              <a:buFont typeface="Arial" pitchFamily="34" charset="0"/>
              <a:buNone/>
              <a:defRPr kumimoji="1" sz="2400" kern="1200">
                <a:solidFill>
                  <a:schemeClr val="tx1"/>
                </a:solidFill>
                <a:latin typeface="+mn-lt"/>
                <a:ea typeface="+mn-ea"/>
                <a:cs typeface="+mn-cs"/>
              </a:defRPr>
            </a:lvl2pPr>
            <a:lvl3pPr marL="913363" indent="0" algn="l" defTabSz="914400" rtl="0" eaLnBrk="1" latinLnBrk="0" hangingPunct="1">
              <a:spcBef>
                <a:spcPct val="20000"/>
              </a:spcBef>
              <a:buFont typeface="Arial" pitchFamily="34" charset="0"/>
              <a:buNone/>
              <a:defRPr kumimoji="1"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180975" marR="0" lvl="0" indent="-180975" algn="l" defTabSz="914400" rtl="0" eaLnBrk="1" fontAlgn="auto" latinLnBrk="0" hangingPunct="1">
              <a:lnSpc>
                <a:spcPts val="1600"/>
              </a:lnSpc>
              <a:spcBef>
                <a:spcPct val="2000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機能評価係数</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加による医療提供体制全体としての効率改善等への取組を評価したものであり、６つの係数（保険診療係数、効率性係数、複雑性係数、カバー率係数、救急医療係数、地域医療係数）を基本的評価軸として評価してい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00"/>
              </a:lnSpc>
              <a:spcBef>
                <a:spcPct val="20000"/>
              </a:spcBef>
              <a:spcAft>
                <a:spcPts val="0"/>
              </a:spcAft>
              <a:buClrTx/>
              <a:buSzTx/>
              <a:buFont typeface="Arial" pitchFamily="34" charset="0"/>
              <a:buNone/>
              <a:tabLst/>
              <a:defRPr/>
            </a:pPr>
            <a:endPar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ts val="1600"/>
              </a:lnSpc>
              <a:spcBef>
                <a:spcPct val="20000"/>
              </a:spcBef>
              <a:spcAft>
                <a:spcPts val="0"/>
              </a:spcAft>
              <a:buClrTx/>
              <a:buSzTx/>
              <a:buFont typeface="Arial"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医療係数について、高度・先進的な医療の提供に関する評価項目の実態を踏まえ要件を見直す。また、新型インフルエンザ対策について、評価の対象となる医療機関が明確となった事を踏まえ項目を新設する。</a:t>
            </a:r>
          </a:p>
        </p:txBody>
      </p:sp>
      <p:sp>
        <p:nvSpPr>
          <p:cNvPr id="17" name="テキスト ボックス 16"/>
          <p:cNvSpPr txBox="1"/>
          <p:nvPr/>
        </p:nvSpPr>
        <p:spPr>
          <a:xfrm>
            <a:off x="1496616" y="2617167"/>
            <a:ext cx="207334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各係数の評価の考え方</a:t>
            </a:r>
          </a:p>
        </p:txBody>
      </p:sp>
      <p:sp>
        <p:nvSpPr>
          <p:cNvPr id="18" name="テキスト ボックス 17"/>
          <p:cNvSpPr txBox="1"/>
          <p:nvPr/>
        </p:nvSpPr>
        <p:spPr>
          <a:xfrm>
            <a:off x="6656621" y="2617167"/>
            <a:ext cx="153509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係数の設定方法</a:t>
            </a:r>
          </a:p>
        </p:txBody>
      </p:sp>
      <p:sp>
        <p:nvSpPr>
          <p:cNvPr id="15" name="スライド番号プレースホルダー 2">
            <a:extLst>
              <a:ext uri="{FF2B5EF4-FFF2-40B4-BE49-F238E27FC236}">
                <a16:creationId xmlns:a16="http://schemas.microsoft.com/office/drawing/2014/main" id="{FAF581B0-675C-495C-B341-E1E589FF03A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75270695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の評価内容①</a:t>
            </a:r>
          </a:p>
        </p:txBody>
      </p:sp>
      <p:graphicFrame>
        <p:nvGraphicFramePr>
          <p:cNvPr id="12" name="表 11"/>
          <p:cNvGraphicFramePr>
            <a:graphicFrameLocks noGrp="1"/>
          </p:cNvGraphicFramePr>
          <p:nvPr/>
        </p:nvGraphicFramePr>
        <p:xfrm>
          <a:off x="158905" y="999077"/>
          <a:ext cx="9588189" cy="5069246"/>
        </p:xfrm>
        <a:graphic>
          <a:graphicData uri="http://schemas.openxmlformats.org/drawingml/2006/table">
            <a:tbl>
              <a:tblPr firstRow="1" bandRow="1"/>
              <a:tblGrid>
                <a:gridCol w="1162588">
                  <a:extLst>
                    <a:ext uri="{9D8B030D-6E8A-4147-A177-3AD203B41FA5}">
                      <a16:colId xmlns:a16="http://schemas.microsoft.com/office/drawing/2014/main" val="20000"/>
                    </a:ext>
                  </a:extLst>
                </a:gridCol>
                <a:gridCol w="8425601">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effectLst/>
                        </a:rPr>
                        <a:t>係数</a:t>
                      </a:r>
                      <a:endParaRPr kumimoji="1" lang="ja-JP" altLang="en-US" sz="1200" kern="1200" dirty="0">
                        <a:solidFill>
                          <a:schemeClr val="bg1"/>
                        </a:solidFill>
                        <a:effectLst/>
                        <a:latin typeface="+mn-lt"/>
                        <a:ea typeface="+mn-ea"/>
                        <a:cs typeface="+mn-cs"/>
                      </a:endParaRPr>
                    </a:p>
                  </a:txBody>
                  <a:tcPr marL="99060" marR="99060">
                    <a:lnL w="9525" cap="flat" cmpd="sng" algn="ctr">
                      <a:solidFill>
                        <a:srgbClr val="4BACC6">
                          <a:shade val="95000"/>
                          <a:satMod val="105000"/>
                        </a:srgbClr>
                      </a:solidFill>
                      <a:prstDash val="solid"/>
                    </a:lnL>
                    <a:lnR>
                      <a:noFill/>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effectLst/>
                        </a:rPr>
                        <a:t>評価</a:t>
                      </a:r>
                      <a:r>
                        <a:rPr kumimoji="1" lang="ja-JP" altLang="en-US" sz="1200" kern="1200" dirty="0">
                          <a:effectLst/>
                        </a:rPr>
                        <a:t>内容</a:t>
                      </a:r>
                      <a:endParaRPr kumimoji="1" lang="ja-JP" altLang="en-US" sz="1200" kern="1200" dirty="0">
                        <a:solidFill>
                          <a:schemeClr val="dk1"/>
                        </a:solidFill>
                        <a:effectLst/>
                        <a:latin typeface="+mn-lt"/>
                        <a:ea typeface="+mn-ea"/>
                        <a:cs typeface="+mn-cs"/>
                      </a:endParaRPr>
                    </a:p>
                  </a:txBody>
                  <a:tcPr marL="99060" marR="99060">
                    <a:lnL>
                      <a:noFill/>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000"/>
                  </a:ext>
                </a:extLst>
              </a:tr>
              <a:tr h="2467197">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r>
                        <a:rPr kumimoji="1" lang="ja-JP" altLang="ja-JP" sz="1200" b="1" kern="1200" dirty="0">
                          <a:effectLst/>
                        </a:rPr>
                        <a:t>保険診療指</a:t>
                      </a:r>
                      <a:r>
                        <a:rPr kumimoji="1" lang="ja-JP" altLang="en-US" sz="1200" b="1" kern="1200" dirty="0">
                          <a:effectLst/>
                        </a:rPr>
                        <a:t>数</a:t>
                      </a:r>
                      <a:endParaRPr kumimoji="1" lang="ja-JP" altLang="en-US" sz="1200" b="1" dirty="0"/>
                    </a:p>
                  </a:txBody>
                  <a:tcPr marL="99060" marR="9906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altLang="ja-JP" sz="1200" b="0" u="none" dirty="0">
                          <a:effectLst/>
                        </a:rPr>
                        <a:t>【</a:t>
                      </a:r>
                      <a:r>
                        <a:rPr lang="ja-JP" sz="1200" b="0" u="none" dirty="0">
                          <a:effectLst/>
                        </a:rPr>
                        <a:t>適切な</a:t>
                      </a:r>
                      <a:r>
                        <a:rPr lang="en-US" sz="1200" b="0" u="none" dirty="0">
                          <a:effectLst/>
                        </a:rPr>
                        <a:t>DPC</a:t>
                      </a:r>
                      <a:r>
                        <a:rPr lang="ja-JP" sz="1200" b="0" u="none" dirty="0">
                          <a:effectLst/>
                        </a:rPr>
                        <a:t>データの作成</a:t>
                      </a:r>
                      <a:r>
                        <a:rPr lang="en-US" altLang="ja-JP" sz="1200" b="0" u="none" dirty="0">
                          <a:effectLst/>
                        </a:rPr>
                        <a:t>】</a:t>
                      </a:r>
                      <a:endParaRPr lang="ja-JP" sz="1200" b="0" u="none" dirty="0">
                        <a:effectLst/>
                      </a:endParaRPr>
                    </a:p>
                    <a:p>
                      <a:pPr marL="142875" indent="-76200" algn="l">
                        <a:lnSpc>
                          <a:spcPts val="2300"/>
                        </a:lnSpc>
                      </a:pPr>
                      <a:r>
                        <a:rPr lang="ja-JP" sz="1050" u="none" dirty="0">
                          <a:effectLst/>
                        </a:rPr>
                        <a:t>・「部位不明・詳細不明コード」の使用割合が</a:t>
                      </a:r>
                      <a:r>
                        <a:rPr lang="en-US" sz="1050" u="none" dirty="0">
                          <a:effectLst/>
                        </a:rPr>
                        <a:t>10%</a:t>
                      </a:r>
                      <a:r>
                        <a:rPr lang="ja-JP" sz="1050" u="none" dirty="0">
                          <a:effectLst/>
                        </a:rPr>
                        <a:t>以上の場合、</a:t>
                      </a:r>
                      <a:r>
                        <a:rPr lang="en-US" sz="1050" u="none" dirty="0">
                          <a:effectLst/>
                        </a:rPr>
                        <a:t>0.05</a:t>
                      </a:r>
                      <a:r>
                        <a:rPr lang="ja-JP" sz="1050" u="none" dirty="0">
                          <a:effectLst/>
                        </a:rPr>
                        <a:t>点減算する。</a:t>
                      </a:r>
                    </a:p>
                    <a:p>
                      <a:pPr marL="142875" indent="-76200" algn="l">
                        <a:lnSpc>
                          <a:spcPts val="2300"/>
                        </a:lnSpc>
                      </a:pPr>
                      <a:r>
                        <a:rPr lang="ja-JP" sz="1050" u="none" dirty="0">
                          <a:effectLst/>
                        </a:rPr>
                        <a:t>・</a:t>
                      </a:r>
                      <a:r>
                        <a:rPr lang="en-US" sz="1050" u="none" dirty="0">
                          <a:effectLst/>
                        </a:rPr>
                        <a:t>DPC</a:t>
                      </a:r>
                      <a:r>
                        <a:rPr lang="ja-JP" sz="1050" u="none" dirty="0">
                          <a:effectLst/>
                        </a:rPr>
                        <a:t>データの様式間の記載矛盾のあるデータの件数が全体の</a:t>
                      </a:r>
                      <a:r>
                        <a:rPr lang="en-US" sz="1050" u="none" dirty="0">
                          <a:effectLst/>
                        </a:rPr>
                        <a:t>1</a:t>
                      </a:r>
                      <a:r>
                        <a:rPr lang="ja-JP" sz="1050" u="none" dirty="0">
                          <a:effectLst/>
                        </a:rPr>
                        <a:t>％以上の場合、</a:t>
                      </a:r>
                      <a:r>
                        <a:rPr lang="en-US" sz="1050" u="none" dirty="0">
                          <a:effectLst/>
                        </a:rPr>
                        <a:t>0.05</a:t>
                      </a:r>
                      <a:r>
                        <a:rPr lang="ja-JP" sz="1050" u="none" dirty="0">
                          <a:effectLst/>
                        </a:rPr>
                        <a:t>点減算する。</a:t>
                      </a:r>
                    </a:p>
                    <a:p>
                      <a:pPr marL="142875" indent="-76200" algn="l">
                        <a:lnSpc>
                          <a:spcPts val="2300"/>
                        </a:lnSpc>
                      </a:pPr>
                      <a:r>
                        <a:rPr lang="ja-JP" sz="1050" u="none" dirty="0">
                          <a:effectLst/>
                        </a:rPr>
                        <a:t>　様式１の親様式・子様式間（データ属性等（郵便番号、性別、生年月日等）、様式１と</a:t>
                      </a:r>
                      <a:r>
                        <a:rPr lang="en-US" sz="1050" u="none" dirty="0">
                          <a:effectLst/>
                        </a:rPr>
                        <a:t>EF</a:t>
                      </a:r>
                      <a:r>
                        <a:rPr lang="ja-JP" sz="1050" u="none" dirty="0">
                          <a:effectLst/>
                        </a:rPr>
                        <a:t>ファイル間（入院日数入院料の算定回数の</a:t>
                      </a:r>
                      <a:endParaRPr lang="en-US" altLang="ja-JP" sz="1050" u="none" dirty="0">
                        <a:effectLst/>
                      </a:endParaRPr>
                    </a:p>
                    <a:p>
                      <a:pPr marL="142875" indent="-76200" algn="l">
                        <a:lnSpc>
                          <a:spcPts val="2300"/>
                        </a:lnSpc>
                      </a:pPr>
                      <a:r>
                        <a:rPr lang="ja-JP" altLang="en-US" sz="1050" u="none" dirty="0">
                          <a:effectLst/>
                        </a:rPr>
                        <a:t>　</a:t>
                      </a:r>
                      <a:r>
                        <a:rPr lang="ja-JP" sz="1050" u="none" dirty="0">
                          <a:effectLst/>
                        </a:rPr>
                        <a:t>矛盾）、様式４と</a:t>
                      </a:r>
                      <a:r>
                        <a:rPr lang="en-US" sz="1050" u="none" dirty="0">
                          <a:effectLst/>
                        </a:rPr>
                        <a:t>EF</a:t>
                      </a:r>
                      <a:r>
                        <a:rPr lang="ja-JP" sz="1050" u="none" dirty="0">
                          <a:effectLst/>
                        </a:rPr>
                        <a:t>ファイル（医科保険情報と先進医療等情報の矛盾）、</a:t>
                      </a:r>
                      <a:r>
                        <a:rPr lang="en-US" sz="1050" u="none" dirty="0">
                          <a:effectLst/>
                        </a:rPr>
                        <a:t>D</a:t>
                      </a:r>
                      <a:r>
                        <a:rPr lang="ja-JP" sz="1050" u="none" dirty="0">
                          <a:effectLst/>
                        </a:rPr>
                        <a:t>ファイルと</a:t>
                      </a:r>
                      <a:r>
                        <a:rPr lang="en-US" sz="1050" u="none" dirty="0">
                          <a:effectLst/>
                        </a:rPr>
                        <a:t>EF</a:t>
                      </a:r>
                      <a:r>
                        <a:rPr lang="ja-JP" sz="1050" u="none" dirty="0">
                          <a:effectLst/>
                        </a:rPr>
                        <a:t>ファイル（記入されている入院料等の矛盾）</a:t>
                      </a:r>
                    </a:p>
                    <a:p>
                      <a:pPr marL="142875" indent="-76200" algn="l">
                        <a:lnSpc>
                          <a:spcPts val="2300"/>
                        </a:lnSpc>
                      </a:pPr>
                      <a:r>
                        <a:rPr lang="ja-JP" sz="1050" u="none" dirty="0">
                          <a:effectLst/>
                        </a:rPr>
                        <a:t>・未コード化傷病名である傷病名の割合が</a:t>
                      </a:r>
                      <a:r>
                        <a:rPr kumimoji="1" lang="en-US" sz="1050" u="none" kern="1200" dirty="0">
                          <a:effectLst/>
                        </a:rPr>
                        <a:t>2</a:t>
                      </a:r>
                      <a:r>
                        <a:rPr kumimoji="1" lang="ja-JP" sz="1050" u="none" kern="1200" dirty="0">
                          <a:effectLst/>
                        </a:rPr>
                        <a:t>％</a:t>
                      </a:r>
                      <a:r>
                        <a:rPr lang="ja-JP" sz="1050" u="none" dirty="0">
                          <a:effectLst/>
                        </a:rPr>
                        <a:t>以上の場合、</a:t>
                      </a:r>
                      <a:r>
                        <a:rPr lang="en-US" sz="1050" u="none" dirty="0">
                          <a:effectLst/>
                        </a:rPr>
                        <a:t>0.05</a:t>
                      </a:r>
                      <a:r>
                        <a:rPr lang="ja-JP" sz="1050" u="none" dirty="0">
                          <a:effectLst/>
                        </a:rPr>
                        <a:t>点減算する。（様式１で評価）</a:t>
                      </a:r>
                    </a:p>
                    <a:p>
                      <a:pPr marL="142875" indent="-76200" algn="l">
                        <a:lnSpc>
                          <a:spcPts val="2300"/>
                        </a:lnSpc>
                      </a:pPr>
                      <a:r>
                        <a:rPr kumimoji="1" lang="en-US" altLang="ja-JP" sz="1200" b="0" u="none" kern="1200" dirty="0">
                          <a:effectLst/>
                        </a:rPr>
                        <a:t>【</a:t>
                      </a:r>
                      <a:r>
                        <a:rPr kumimoji="1" lang="ja-JP" sz="1200" b="0" u="none" kern="1200" dirty="0">
                          <a:effectLst/>
                        </a:rPr>
                        <a:t>病院情報の公表</a:t>
                      </a:r>
                      <a:r>
                        <a:rPr kumimoji="1" lang="en-US" altLang="ja-JP" sz="1200" b="0" u="none" kern="1200" dirty="0">
                          <a:effectLst/>
                        </a:rPr>
                        <a:t>】</a:t>
                      </a:r>
                      <a:r>
                        <a:rPr lang="ja-JP" altLang="en-US" sz="1050" u="none" dirty="0">
                          <a:effectLst/>
                        </a:rPr>
                        <a:t>　</a:t>
                      </a:r>
                      <a:r>
                        <a:rPr lang="ja-JP" sz="1050" u="none" dirty="0">
                          <a:effectLst/>
                        </a:rPr>
                        <a:t>自院のホームページで公表した場合に</a:t>
                      </a:r>
                      <a:r>
                        <a:rPr lang="en-US" sz="1050" u="none" dirty="0">
                          <a:effectLst/>
                        </a:rPr>
                        <a:t>0.05</a:t>
                      </a:r>
                      <a:r>
                        <a:rPr lang="ja-JP" sz="1050" u="none" dirty="0">
                          <a:effectLst/>
                        </a:rPr>
                        <a:t>点加算する。</a:t>
                      </a:r>
                      <a:endParaRPr lang="en-US" altLang="ja-JP" sz="1050" u="none" dirty="0">
                        <a:effectLst/>
                      </a:endParaRPr>
                    </a:p>
                    <a:p>
                      <a:pPr marL="142875" indent="-76200" algn="l">
                        <a:lnSpc>
                          <a:spcPts val="2300"/>
                        </a:lnSpc>
                      </a:pPr>
                      <a:r>
                        <a:rPr kumimoji="1" lang="ja-JP" altLang="ja-JP" sz="1050" u="none" kern="1200" dirty="0">
                          <a:effectLst/>
                        </a:rPr>
                        <a:t>（</a:t>
                      </a:r>
                      <a:r>
                        <a:rPr kumimoji="1" lang="en-US" altLang="ja-JP" sz="1050" b="0" u="none" kern="1200" dirty="0">
                          <a:effectLst/>
                        </a:rPr>
                        <a:t>【</a:t>
                      </a:r>
                      <a:r>
                        <a:rPr kumimoji="1" lang="ja-JP" altLang="ja-JP" sz="1050" b="0" u="none" kern="1200" dirty="0">
                          <a:effectLst/>
                        </a:rPr>
                        <a:t>保険診療の</a:t>
                      </a:r>
                      <a:r>
                        <a:rPr kumimoji="1" lang="ja-JP" altLang="en-US" sz="1050" b="0" u="none" kern="1200" dirty="0">
                          <a:effectLst/>
                        </a:rPr>
                        <a:t>質的改善に向けた</a:t>
                      </a:r>
                      <a:r>
                        <a:rPr kumimoji="1" lang="ja-JP" altLang="ja-JP" sz="1050" b="0" u="none" kern="1200" dirty="0">
                          <a:effectLst/>
                        </a:rPr>
                        <a:t>取組</a:t>
                      </a:r>
                      <a:r>
                        <a:rPr kumimoji="1" lang="ja-JP" altLang="en-US" sz="1050" b="0" u="none" kern="1200" dirty="0">
                          <a:effectLst/>
                        </a:rPr>
                        <a:t>み</a:t>
                      </a:r>
                      <a:r>
                        <a:rPr kumimoji="1" lang="en-US" altLang="ja-JP" sz="1050" b="0" u="none" kern="1200" dirty="0">
                          <a:effectLst/>
                        </a:rPr>
                        <a:t>】</a:t>
                      </a:r>
                      <a:r>
                        <a:rPr kumimoji="1" lang="ja-JP" altLang="ja-JP" sz="1050" u="none" kern="1200" dirty="0">
                          <a:effectLst/>
                        </a:rPr>
                        <a:t>：</a:t>
                      </a:r>
                      <a:r>
                        <a:rPr kumimoji="1" lang="ja-JP" altLang="en-US" sz="1050" u="none" kern="1200" dirty="0">
                          <a:effectLst/>
                        </a:rPr>
                        <a:t>令和</a:t>
                      </a:r>
                      <a:r>
                        <a:rPr kumimoji="1" lang="en-US" altLang="ja-JP" sz="1050" u="none" kern="1200" dirty="0">
                          <a:effectLst/>
                        </a:rPr>
                        <a:t>4</a:t>
                      </a:r>
                      <a:r>
                        <a:rPr kumimoji="1" lang="ja-JP" altLang="ja-JP" sz="1050" kern="1200" dirty="0">
                          <a:effectLst/>
                        </a:rPr>
                        <a:t>年度からの評価を検討）</a:t>
                      </a:r>
                      <a:endParaRPr lang="ja-JP" sz="1050" dirty="0">
                        <a:effectLst/>
                      </a:endParaRPr>
                    </a:p>
                  </a:txBody>
                  <a:tcPr marL="97684" marR="97684" marT="0"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61641">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lang="ja-JP" sz="1200" b="1" dirty="0">
                          <a:effectLst/>
                        </a:rPr>
                        <a:t>地域医療指数</a:t>
                      </a:r>
                    </a:p>
                  </a:txBody>
                  <a:tcPr marL="97684" marR="97684" marT="0"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altLang="en-US" sz="1200" b="0" u="none" kern="1200" dirty="0">
                          <a:effectLst/>
                        </a:rPr>
                        <a:t>体</a:t>
                      </a:r>
                      <a:r>
                        <a:rPr kumimoji="1" lang="ja-JP" sz="1200" b="0" u="none" kern="1200" dirty="0">
                          <a:effectLst/>
                        </a:rPr>
                        <a:t>制評価指数</a:t>
                      </a:r>
                      <a:r>
                        <a:rPr lang="ja-JP" sz="1050" dirty="0">
                          <a:effectLst/>
                        </a:rPr>
                        <a:t>：</a:t>
                      </a:r>
                      <a:r>
                        <a:rPr lang="en-US" sz="1050" dirty="0">
                          <a:effectLst/>
                        </a:rPr>
                        <a:t>5</a:t>
                      </a:r>
                      <a:r>
                        <a:rPr lang="ja-JP" sz="1050" dirty="0">
                          <a:effectLst/>
                        </a:rPr>
                        <a:t>疾病</a:t>
                      </a:r>
                      <a:r>
                        <a:rPr lang="en-US" sz="1050" dirty="0">
                          <a:effectLst/>
                        </a:rPr>
                        <a:t>5</a:t>
                      </a:r>
                      <a:r>
                        <a:rPr lang="ja-JP" sz="1050" dirty="0">
                          <a:effectLst/>
                        </a:rPr>
                        <a:t>事業等における急性期入院医療を評価</a:t>
                      </a:r>
                    </a:p>
                    <a:p>
                      <a:pPr algn="l">
                        <a:lnSpc>
                          <a:spcPts val="2300"/>
                        </a:lnSpc>
                      </a:pPr>
                      <a:r>
                        <a:rPr kumimoji="1" lang="ja-JP" sz="1200" b="0" u="none" kern="1200" dirty="0">
                          <a:effectLst/>
                        </a:rPr>
                        <a:t>定量評価指数</a:t>
                      </a:r>
                      <a:r>
                        <a:rPr lang="ja-JP" sz="1050" dirty="0">
                          <a:effectLst/>
                        </a:rPr>
                        <a:t>：〔当該医療機関の所属地域における担当</a:t>
                      </a:r>
                      <a:r>
                        <a:rPr kumimoji="1" lang="ja-JP" sz="1050" kern="1200" dirty="0">
                          <a:effectLst/>
                        </a:rPr>
                        <a:t>患者数〕／〔当該医療機関の所属地域における発生患者数〕</a:t>
                      </a:r>
                      <a:endParaRPr kumimoji="1" lang="en-US" altLang="ja-JP" sz="1050" kern="1200" dirty="0">
                        <a:effectLst/>
                      </a:endParaRPr>
                    </a:p>
                    <a:p>
                      <a:pPr algn="l">
                        <a:lnSpc>
                          <a:spcPts val="2300"/>
                        </a:lnSpc>
                      </a:pPr>
                      <a:r>
                        <a:rPr kumimoji="1" lang="ja-JP" altLang="en-US" sz="1050" kern="1200" dirty="0">
                          <a:effectLst/>
                        </a:rPr>
                        <a:t>　</a:t>
                      </a:r>
                      <a:r>
                        <a:rPr kumimoji="1" lang="en-US" sz="1050" kern="1200" dirty="0">
                          <a:effectLst/>
                        </a:rPr>
                        <a:t>1) </a:t>
                      </a:r>
                      <a:r>
                        <a:rPr kumimoji="1" lang="ja-JP" sz="1050" kern="1200" dirty="0">
                          <a:effectLst/>
                        </a:rPr>
                        <a:t>小児（</a:t>
                      </a:r>
                      <a:r>
                        <a:rPr kumimoji="1" lang="en-US" sz="1050" kern="1200" dirty="0">
                          <a:effectLst/>
                        </a:rPr>
                        <a:t>15</a:t>
                      </a:r>
                      <a:r>
                        <a:rPr kumimoji="1" lang="ja-JP" sz="1050" kern="1200" dirty="0">
                          <a:effectLst/>
                        </a:rPr>
                        <a:t>歳未満）と</a:t>
                      </a:r>
                      <a:r>
                        <a:rPr kumimoji="1" lang="en-US" sz="1050" kern="1200" dirty="0">
                          <a:effectLst/>
                        </a:rPr>
                        <a:t>2) </a:t>
                      </a:r>
                      <a:r>
                        <a:rPr kumimoji="1" lang="ja-JP" sz="1050" kern="1200" dirty="0">
                          <a:effectLst/>
                        </a:rPr>
                        <a:t>それ以外（</a:t>
                      </a:r>
                      <a:r>
                        <a:rPr kumimoji="1" lang="en-US" sz="1050" kern="1200" dirty="0">
                          <a:effectLst/>
                        </a:rPr>
                        <a:t>15</a:t>
                      </a:r>
                      <a:r>
                        <a:rPr kumimoji="1" lang="ja-JP" sz="1050" kern="1200" dirty="0">
                          <a:effectLst/>
                        </a:rPr>
                        <a:t>歳以上）に</a:t>
                      </a:r>
                      <a:r>
                        <a:rPr kumimoji="1" lang="ja-JP" altLang="en-US" sz="1050" kern="1200" dirty="0">
                          <a:effectLst/>
                        </a:rPr>
                        <a:t>ついて</a:t>
                      </a:r>
                      <a:r>
                        <a:rPr kumimoji="1" lang="ja-JP" sz="1050" kern="1200" dirty="0">
                          <a:effectLst/>
                        </a:rPr>
                        <a:t>それぞれ</a:t>
                      </a:r>
                      <a:r>
                        <a:rPr kumimoji="1" lang="ja-JP" altLang="en-US" sz="1050" kern="1200" dirty="0">
                          <a:effectLst/>
                        </a:rPr>
                        <a:t>同配分で</a:t>
                      </a:r>
                      <a:r>
                        <a:rPr kumimoji="1" lang="ja-JP" sz="1050" kern="1200" dirty="0">
                          <a:effectLst/>
                        </a:rPr>
                        <a:t>評価。</a:t>
                      </a:r>
                      <a:endParaRPr kumimoji="1" lang="en-US" altLang="ja-JP" sz="1050" kern="1200" dirty="0">
                        <a:effectLst/>
                      </a:endParaRPr>
                    </a:p>
                    <a:p>
                      <a:pPr marL="142875" indent="-76200" algn="l">
                        <a:lnSpc>
                          <a:spcPts val="2300"/>
                        </a:lnSpc>
                      </a:pPr>
                      <a:r>
                        <a:rPr kumimoji="1" lang="ja-JP" altLang="en-US" sz="1050" kern="1200" dirty="0">
                          <a:effectLst/>
                        </a:rPr>
                        <a:t> </a:t>
                      </a:r>
                      <a:r>
                        <a:rPr kumimoji="1" lang="en-US" altLang="ja-JP" sz="1050" kern="1200" dirty="0">
                          <a:effectLst/>
                        </a:rPr>
                        <a:t>DPC</a:t>
                      </a:r>
                      <a:r>
                        <a:rPr kumimoji="1" lang="ja-JP" altLang="ja-JP" sz="1050" kern="1200" dirty="0">
                          <a:effectLst/>
                        </a:rPr>
                        <a:t>標準病院群は</a:t>
                      </a:r>
                      <a:r>
                        <a:rPr kumimoji="1" lang="en-US" altLang="ja-JP" sz="1050" kern="1200" dirty="0">
                          <a:effectLst/>
                        </a:rPr>
                        <a:t>2</a:t>
                      </a:r>
                      <a:r>
                        <a:rPr kumimoji="1" lang="ja-JP" altLang="ja-JP" sz="1050" kern="1200" dirty="0">
                          <a:effectLst/>
                        </a:rPr>
                        <a:t>次医療圏、大学病院本院群及び</a:t>
                      </a:r>
                      <a:r>
                        <a:rPr kumimoji="1" lang="en-US" altLang="ja-JP" sz="1050" kern="1200" dirty="0">
                          <a:effectLst/>
                        </a:rPr>
                        <a:t>DPC</a:t>
                      </a:r>
                      <a:r>
                        <a:rPr kumimoji="1" lang="ja-JP" altLang="ja-JP" sz="1050" kern="1200" dirty="0">
                          <a:effectLst/>
                        </a:rPr>
                        <a:t>特定病院は</a:t>
                      </a:r>
                      <a:r>
                        <a:rPr kumimoji="1" lang="en-US" altLang="ja-JP" sz="1050" kern="1200" dirty="0">
                          <a:effectLst/>
                        </a:rPr>
                        <a:t>3</a:t>
                      </a:r>
                      <a:r>
                        <a:rPr kumimoji="1" lang="ja-JP" altLang="ja-JP" sz="1050" kern="1200" dirty="0">
                          <a:effectLst/>
                        </a:rPr>
                        <a:t>次医療圏の</a:t>
                      </a:r>
                      <a:r>
                        <a:rPr kumimoji="1" lang="en-US" altLang="ja-JP" sz="1050" kern="1200" dirty="0">
                          <a:effectLst/>
                        </a:rPr>
                        <a:t>DPC</a:t>
                      </a:r>
                      <a:r>
                        <a:rPr kumimoji="1" lang="ja-JP" altLang="ja-JP" sz="1050" kern="1200" dirty="0">
                          <a:effectLst/>
                        </a:rPr>
                        <a:t>対象病院に入院した患者を対象とする。</a:t>
                      </a:r>
                      <a:endParaRPr lang="ja-JP" sz="1050" dirty="0">
                        <a:effectLst/>
                      </a:endParaRPr>
                    </a:p>
                  </a:txBody>
                  <a:tcPr marL="97684" marR="97684" marT="0"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algn="l" defTabSz="914400" rtl="0" eaLnBrk="1" latinLnBrk="0" hangingPunct="1">
                        <a:lnSpc>
                          <a:spcPts val="2300"/>
                        </a:lnSpc>
                      </a:pPr>
                      <a:r>
                        <a:rPr kumimoji="1" lang="ja-JP" sz="1200" b="1" kern="1200" dirty="0">
                          <a:effectLst/>
                        </a:rPr>
                        <a:t>効率性指数</a:t>
                      </a:r>
                      <a:endParaRPr kumimoji="1" lang="ja-JP" sz="1200" b="1" kern="1200" dirty="0">
                        <a:solidFill>
                          <a:schemeClr val="tx1"/>
                        </a:solidFill>
                        <a:effectLst/>
                        <a:latin typeface="+mn-lt"/>
                        <a:ea typeface="+mn-ea"/>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0" indent="-76200" algn="l" defTabSz="914400" rtl="0" eaLnBrk="1" latinLnBrk="0" hangingPunct="1">
                        <a:lnSpc>
                          <a:spcPts val="2300"/>
                        </a:lnSpc>
                      </a:pPr>
                      <a:r>
                        <a:rPr kumimoji="1" lang="ja-JP" sz="1050" b="0" kern="1200" dirty="0">
                          <a:effectLst/>
                        </a:rPr>
                        <a:t>〔全</a:t>
                      </a:r>
                      <a:r>
                        <a:rPr kumimoji="1" lang="en-US" sz="1050" b="0" kern="1200" dirty="0">
                          <a:effectLst/>
                        </a:rPr>
                        <a:t>DPC/PDPS</a:t>
                      </a:r>
                      <a:r>
                        <a:rPr kumimoji="1" lang="ja-JP" sz="1050" b="0" kern="1200" dirty="0">
                          <a:effectLst/>
                        </a:rPr>
                        <a:t>対象病院の平均在院日数〕／〔当該医療機関の患者構成が、全</a:t>
                      </a:r>
                      <a:r>
                        <a:rPr kumimoji="1" lang="en-US" sz="1050" b="0" kern="1200" dirty="0">
                          <a:effectLst/>
                        </a:rPr>
                        <a:t>DPC/PDPS</a:t>
                      </a:r>
                      <a:r>
                        <a:rPr kumimoji="1" lang="ja-JP" sz="1050" b="0" kern="1200" dirty="0">
                          <a:effectLst/>
                        </a:rPr>
                        <a:t>対象病院と同じと仮定した場合の平均在院日数〕</a:t>
                      </a:r>
                    </a:p>
                    <a:p>
                      <a:pPr marL="0" indent="-76200" algn="l" defTabSz="914400" rtl="0" eaLnBrk="1" latinLnBrk="0" hangingPunct="1">
                        <a:lnSpc>
                          <a:spcPts val="2300"/>
                        </a:lnSpc>
                      </a:pPr>
                      <a:r>
                        <a:rPr kumimoji="1" lang="ja-JP" sz="1050" kern="1200" dirty="0">
                          <a:effectLst/>
                        </a:rPr>
                        <a:t>※　当該医療機関において、</a:t>
                      </a:r>
                      <a:r>
                        <a:rPr kumimoji="1" lang="en-US" sz="1050" kern="1200" dirty="0">
                          <a:effectLst/>
                        </a:rPr>
                        <a:t>12</a:t>
                      </a:r>
                      <a:r>
                        <a:rPr kumimoji="1" lang="ja-JP" sz="1050" kern="1200" dirty="0">
                          <a:effectLst/>
                        </a:rPr>
                        <a:t>症例（</a:t>
                      </a:r>
                      <a:r>
                        <a:rPr kumimoji="1" lang="en-US" sz="1050" kern="1200" dirty="0">
                          <a:effectLst/>
                        </a:rPr>
                        <a:t>1</a:t>
                      </a:r>
                      <a:r>
                        <a:rPr kumimoji="1" lang="ja-JP" sz="1050" kern="1200" dirty="0">
                          <a:effectLst/>
                        </a:rPr>
                        <a:t>症例</a:t>
                      </a:r>
                      <a:r>
                        <a:rPr kumimoji="1" lang="en-US" sz="1050" kern="1200" dirty="0">
                          <a:effectLst/>
                        </a:rPr>
                        <a:t>/</a:t>
                      </a:r>
                      <a:r>
                        <a:rPr kumimoji="1" lang="ja-JP" sz="1050" kern="1200" dirty="0">
                          <a:effectLst/>
                        </a:rPr>
                        <a:t>月）以上ある診断群分類のみを計算対象とする。</a:t>
                      </a:r>
                    </a:p>
                    <a:p>
                      <a:pPr marL="0" indent="-76200" algn="l" defTabSz="914400" rtl="0" eaLnBrk="1" latinLnBrk="0" hangingPunct="1">
                        <a:lnSpc>
                          <a:spcPts val="2300"/>
                        </a:lnSpc>
                      </a:pPr>
                      <a:r>
                        <a:rPr kumimoji="1" lang="ja-JP" sz="1050" kern="1200" dirty="0">
                          <a:effectLst/>
                        </a:rPr>
                        <a:t>※　包括評価の対象となっている診断群分類のみを計算対象とする。</a:t>
                      </a:r>
                      <a:endParaRPr kumimoji="1" lang="ja-JP" sz="1050" kern="1200" dirty="0">
                        <a:solidFill>
                          <a:schemeClr val="tx1"/>
                        </a:solidFill>
                        <a:effectLst/>
                        <a:latin typeface="+mn-lt"/>
                        <a:ea typeface="+mn-ea"/>
                        <a:cs typeface="+mn-cs"/>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5" name="スライド番号プレースホルダー 2">
            <a:extLst>
              <a:ext uri="{FF2B5EF4-FFF2-40B4-BE49-F238E27FC236}">
                <a16:creationId xmlns:a16="http://schemas.microsoft.com/office/drawing/2014/main" id="{6D2158D8-601D-4FD0-8F6D-C85218E372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3553473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の評価内容②</a:t>
            </a:r>
          </a:p>
        </p:txBody>
      </p:sp>
      <p:graphicFrame>
        <p:nvGraphicFramePr>
          <p:cNvPr id="6" name="表 5"/>
          <p:cNvGraphicFramePr>
            <a:graphicFrameLocks noGrp="1"/>
          </p:cNvGraphicFramePr>
          <p:nvPr/>
        </p:nvGraphicFramePr>
        <p:xfrm>
          <a:off x="187458" y="1124744"/>
          <a:ext cx="9531084" cy="5044465"/>
        </p:xfrm>
        <a:graphic>
          <a:graphicData uri="http://schemas.openxmlformats.org/drawingml/2006/table">
            <a:tbl>
              <a:tblPr firstRow="1" bandRow="1"/>
              <a:tblGrid>
                <a:gridCol w="1162588">
                  <a:extLst>
                    <a:ext uri="{9D8B030D-6E8A-4147-A177-3AD203B41FA5}">
                      <a16:colId xmlns:a16="http://schemas.microsoft.com/office/drawing/2014/main" val="20000"/>
                    </a:ext>
                  </a:extLst>
                </a:gridCol>
                <a:gridCol w="8368496">
                  <a:extLst>
                    <a:ext uri="{9D8B030D-6E8A-4147-A177-3AD203B41FA5}">
                      <a16:colId xmlns:a16="http://schemas.microsoft.com/office/drawing/2014/main" val="20001"/>
                    </a:ext>
                  </a:extLst>
                </a:gridCol>
              </a:tblGrid>
              <a:tr h="287112">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en-US" sz="1200" kern="1200" dirty="0">
                          <a:effectLst/>
                          <a:latin typeface="メイリオ" panose="020B0604030504040204" pitchFamily="50" charset="-128"/>
                          <a:ea typeface="メイリオ" panose="020B0604030504040204" pitchFamily="50" charset="-128"/>
                        </a:rPr>
                        <a:t>係数</a:t>
                      </a:r>
                      <a:endParaRPr kumimoji="1" lang="ja-JP" altLang="en-US" sz="1200" kern="1200" dirty="0">
                        <a:solidFill>
                          <a:schemeClr val="bg1"/>
                        </a:solidFill>
                        <a:effectLst/>
                        <a:latin typeface="メイリオ" panose="020B0604030504040204" pitchFamily="50" charset="-128"/>
                        <a:ea typeface="メイリオ" panose="020B0604030504040204" pitchFamily="50" charset="-128"/>
                        <a:cs typeface="+mn-cs"/>
                      </a:endParaRPr>
                    </a:p>
                  </a:txBody>
                  <a:tcPr marL="99060" marR="99060">
                    <a:lnL w="9525" cap="flat" cmpd="sng" algn="ctr">
                      <a:solidFill>
                        <a:srgbClr val="4BACC6">
                          <a:shade val="95000"/>
                          <a:satMod val="105000"/>
                        </a:srgbClr>
                      </a:solidFill>
                      <a:prstDash val="solid"/>
                    </a:lnL>
                    <a:lnR>
                      <a:noFill/>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algn="ctr"/>
                      <a:r>
                        <a:rPr kumimoji="1" lang="ja-JP" altLang="ja-JP" sz="1200" kern="1200" dirty="0">
                          <a:effectLst/>
                        </a:rPr>
                        <a:t>評価</a:t>
                      </a:r>
                      <a:r>
                        <a:rPr kumimoji="1" lang="ja-JP" altLang="en-US" sz="1200" kern="1200" dirty="0">
                          <a:effectLst/>
                        </a:rPr>
                        <a:t>内容</a:t>
                      </a:r>
                      <a:endParaRPr kumimoji="1" lang="ja-JP" altLang="en-US" sz="1200" kern="1200" dirty="0">
                        <a:solidFill>
                          <a:schemeClr val="dk1"/>
                        </a:solidFill>
                        <a:effectLst/>
                        <a:latin typeface="+mn-lt"/>
                        <a:ea typeface="+mn-ea"/>
                        <a:cs typeface="+mn-cs"/>
                      </a:endParaRPr>
                    </a:p>
                  </a:txBody>
                  <a:tcPr marL="99060" marR="99060">
                    <a:lnL>
                      <a:noFill/>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solidFill>
                      <a:schemeClr val="accent1">
                        <a:lumMod val="75000"/>
                      </a:schemeClr>
                    </a:solidFill>
                  </a:tcPr>
                </a:tc>
                <a:extLst>
                  <a:ext uri="{0D108BD9-81ED-4DB2-BD59-A6C34878D82A}">
                    <a16:rowId xmlns:a16="http://schemas.microsoft.com/office/drawing/2014/main" val="10000"/>
                  </a:ext>
                </a:extLst>
              </a:tr>
              <a:tr h="1367602">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複雑性指数</a:t>
                      </a: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b="1" kern="100" dirty="0">
                          <a:effectLst/>
                        </a:rPr>
                        <a:t>〔当該医療機関の包括範囲出来高点数（一入院当たり）を、診断群分類ごとに全病院の平均包括範囲出来高点数に置換えた点数〕</a:t>
                      </a:r>
                      <a:endParaRPr lang="en-US" altLang="ja-JP" sz="1050" b="1" kern="100" dirty="0">
                        <a:effectLst/>
                      </a:endParaRPr>
                    </a:p>
                    <a:p>
                      <a:pPr marL="142875" indent="-76200" algn="l">
                        <a:lnSpc>
                          <a:spcPts val="2300"/>
                        </a:lnSpc>
                      </a:pPr>
                      <a:r>
                        <a:rPr lang="ja-JP" altLang="en-US" sz="1050" b="1" kern="100" dirty="0">
                          <a:effectLst/>
                        </a:rPr>
                        <a:t>　　</a:t>
                      </a:r>
                      <a:r>
                        <a:rPr lang="ja-JP" sz="1050" b="1" kern="100" dirty="0">
                          <a:effectLst/>
                        </a:rPr>
                        <a:t>／〔全病院の平均一入院あたり包括点数〕</a:t>
                      </a:r>
                    </a:p>
                    <a:p>
                      <a:pPr marL="142875" indent="-76200" algn="l">
                        <a:lnSpc>
                          <a:spcPts val="2300"/>
                        </a:lnSpc>
                      </a:pPr>
                      <a:r>
                        <a:rPr lang="ja-JP" sz="1050" kern="100" dirty="0">
                          <a:effectLst/>
                        </a:rPr>
                        <a:t>※　当該医療機関において、</a:t>
                      </a:r>
                      <a:r>
                        <a:rPr lang="en-US" sz="1050" kern="100" dirty="0">
                          <a:effectLst/>
                        </a:rPr>
                        <a:t>12</a:t>
                      </a:r>
                      <a:r>
                        <a:rPr lang="ja-JP" sz="1050" kern="100" dirty="0">
                          <a:effectLst/>
                        </a:rPr>
                        <a:t>症例（</a:t>
                      </a:r>
                      <a:r>
                        <a:rPr lang="en-US" sz="1050" kern="100" dirty="0">
                          <a:effectLst/>
                        </a:rPr>
                        <a:t>1</a:t>
                      </a:r>
                      <a:r>
                        <a:rPr lang="ja-JP" sz="1050" kern="100" dirty="0">
                          <a:effectLst/>
                        </a:rPr>
                        <a:t>症例</a:t>
                      </a:r>
                      <a:r>
                        <a:rPr lang="en-US" sz="1050" kern="100" dirty="0">
                          <a:effectLst/>
                        </a:rPr>
                        <a:t>/</a:t>
                      </a:r>
                      <a:r>
                        <a:rPr lang="ja-JP" sz="1050" kern="100" dirty="0">
                          <a:effectLst/>
                        </a:rPr>
                        <a:t>月）以上ある診断群分類のみを計算対象とする。</a:t>
                      </a:r>
                    </a:p>
                    <a:p>
                      <a:pPr marL="142875" indent="-76200" algn="l">
                        <a:lnSpc>
                          <a:spcPts val="2300"/>
                        </a:lnSpc>
                      </a:pPr>
                      <a:r>
                        <a:rPr lang="ja-JP" sz="1050" kern="100" dirty="0">
                          <a:effectLst/>
                        </a:rPr>
                        <a:t>※　包括評価の対象となっている診断群分類のみを計算対象とする。</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07644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カバー率指数</a:t>
                      </a:r>
                    </a:p>
                    <a:p>
                      <a:pPr marL="142875" indent="-76200" algn="l">
                        <a:lnSpc>
                          <a:spcPts val="2300"/>
                        </a:lnSpc>
                      </a:pPr>
                      <a:r>
                        <a:rPr kumimoji="1" lang="en-US" sz="1200" b="1" kern="1200" dirty="0">
                          <a:solidFill>
                            <a:schemeClr val="tx1"/>
                          </a:solidFill>
                          <a:effectLst/>
                          <a:latin typeface="メイリオ" panose="020B0604030504040204" pitchFamily="50" charset="-128"/>
                          <a:ea typeface="メイリオ" panose="020B0604030504040204" pitchFamily="50" charset="-128"/>
                          <a:cs typeface="+mn-cs"/>
                        </a:rPr>
                        <a:t> </a:t>
                      </a:r>
                      <a:endParaRPr kumimoji="1" lang="ja-JP" sz="1200" b="1" kern="1200" dirty="0">
                        <a:solidFill>
                          <a:schemeClr val="tx1"/>
                        </a:solidFill>
                        <a:effectLst/>
                        <a:latin typeface="メイリオ" panose="020B0604030504040204" pitchFamily="50" charset="-128"/>
                        <a:ea typeface="メイリオ" panose="020B0604030504040204" pitchFamily="50" charset="-128"/>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b="1" kern="100" dirty="0">
                          <a:effectLst/>
                        </a:rPr>
                        <a:t>〔当該医療機関で一定症例数以上算定している</a:t>
                      </a:r>
                      <a:r>
                        <a:rPr lang="ja-JP" altLang="en-US" sz="1050" b="1" kern="100" dirty="0">
                          <a:effectLst/>
                        </a:rPr>
                        <a:t>診断群分類</a:t>
                      </a:r>
                      <a:r>
                        <a:rPr lang="ja-JP" sz="1050" b="1" kern="100" dirty="0">
                          <a:effectLst/>
                        </a:rPr>
                        <a:t>数〕／〔全</a:t>
                      </a:r>
                      <a:r>
                        <a:rPr lang="ja-JP" altLang="en-US" sz="1050" b="1" kern="100" dirty="0">
                          <a:effectLst/>
                        </a:rPr>
                        <a:t>診断群分類</a:t>
                      </a:r>
                      <a:r>
                        <a:rPr lang="ja-JP" sz="1050" b="1" kern="100" dirty="0">
                          <a:effectLst/>
                        </a:rPr>
                        <a:t>数〕</a:t>
                      </a:r>
                    </a:p>
                    <a:p>
                      <a:pPr marL="142875" indent="-76200" algn="l">
                        <a:lnSpc>
                          <a:spcPts val="2300"/>
                        </a:lnSpc>
                      </a:pPr>
                      <a:r>
                        <a:rPr lang="ja-JP" sz="1050" kern="100" dirty="0">
                          <a:effectLst/>
                        </a:rPr>
                        <a:t>※　当該医療機関において、</a:t>
                      </a:r>
                      <a:r>
                        <a:rPr lang="en-US" sz="1050" kern="100" dirty="0">
                          <a:effectLst/>
                        </a:rPr>
                        <a:t>12</a:t>
                      </a:r>
                      <a:r>
                        <a:rPr lang="ja-JP" sz="1050" kern="100" dirty="0">
                          <a:effectLst/>
                        </a:rPr>
                        <a:t>症例（</a:t>
                      </a:r>
                      <a:r>
                        <a:rPr lang="en-US" sz="1050" kern="100" dirty="0">
                          <a:effectLst/>
                        </a:rPr>
                        <a:t>1</a:t>
                      </a:r>
                      <a:r>
                        <a:rPr lang="ja-JP" sz="1050" kern="100" dirty="0">
                          <a:effectLst/>
                        </a:rPr>
                        <a:t>症例</a:t>
                      </a:r>
                      <a:r>
                        <a:rPr lang="en-US" sz="1050" kern="100" dirty="0">
                          <a:effectLst/>
                        </a:rPr>
                        <a:t>/</a:t>
                      </a:r>
                      <a:r>
                        <a:rPr lang="ja-JP" sz="1050" kern="100" dirty="0">
                          <a:effectLst/>
                        </a:rPr>
                        <a:t>月）以上ある診断群分類のみを計算対象とする。</a:t>
                      </a:r>
                    </a:p>
                    <a:p>
                      <a:pPr marL="142875" indent="-76200" algn="l">
                        <a:lnSpc>
                          <a:spcPts val="2300"/>
                        </a:lnSpc>
                      </a:pPr>
                      <a:r>
                        <a:rPr lang="ja-JP" sz="1050" kern="100" dirty="0">
                          <a:effectLst/>
                        </a:rPr>
                        <a:t>※　すべて（包括評価の対象・対象外の両方を含む）の支払い分類を計算対象とする。</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053296">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l">
                        <a:lnSpc>
                          <a:spcPts val="2300"/>
                        </a:lnSpc>
                      </a:pPr>
                      <a:r>
                        <a:rPr kumimoji="1" lang="ja-JP" sz="1200" b="1" kern="1200" dirty="0">
                          <a:solidFill>
                            <a:schemeClr val="tx1"/>
                          </a:solidFill>
                          <a:effectLst/>
                          <a:latin typeface="メイリオ" panose="020B0604030504040204" pitchFamily="50" charset="-128"/>
                          <a:ea typeface="メイリオ" panose="020B0604030504040204" pitchFamily="50" charset="-128"/>
                          <a:cs typeface="+mn-cs"/>
                        </a:rPr>
                        <a:t>救急医療指数</a:t>
                      </a:r>
                    </a:p>
                    <a:p>
                      <a:pPr marL="142875" indent="-76200" algn="l">
                        <a:lnSpc>
                          <a:spcPts val="2300"/>
                        </a:lnSpc>
                      </a:pPr>
                      <a:r>
                        <a:rPr kumimoji="1" lang="en-US" sz="1200" b="1" kern="1200" dirty="0">
                          <a:solidFill>
                            <a:schemeClr val="tx1"/>
                          </a:solidFill>
                          <a:effectLst/>
                          <a:latin typeface="メイリオ" panose="020B0604030504040204" pitchFamily="50" charset="-128"/>
                          <a:ea typeface="メイリオ" panose="020B0604030504040204" pitchFamily="50" charset="-128"/>
                          <a:cs typeface="+mn-cs"/>
                        </a:rPr>
                        <a:t> </a:t>
                      </a:r>
                      <a:endParaRPr kumimoji="1" lang="ja-JP" sz="1200" b="1" kern="1200" dirty="0">
                        <a:solidFill>
                          <a:schemeClr val="tx1"/>
                        </a:solidFill>
                        <a:effectLst/>
                        <a:latin typeface="メイリオ" panose="020B0604030504040204" pitchFamily="50" charset="-128"/>
                        <a:ea typeface="メイリオ" panose="020B0604030504040204" pitchFamily="50" charset="-128"/>
                        <a:cs typeface="+mn-cs"/>
                      </a:endParaRPr>
                    </a:p>
                  </a:txBody>
                  <a:tcPr marL="74295" marR="74295" marT="9525" marB="0">
                    <a:lnL w="9525" cap="flat" cmpd="sng" algn="ctr">
                      <a:solidFill>
                        <a:srgbClr val="4BACC6">
                          <a:shade val="95000"/>
                          <a:satMod val="105000"/>
                        </a:srgbClr>
                      </a:solidFill>
                      <a:prstDash val="solid"/>
                    </a:lnL>
                    <a:lnR w="9525" cap="flat" cmpd="sng" algn="ctr">
                      <a:solidFill>
                        <a:srgbClr val="4BACC6"/>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b="1" kern="100" dirty="0">
                          <a:effectLst/>
                        </a:rPr>
                        <a:t>1</a:t>
                      </a:r>
                      <a:r>
                        <a:rPr lang="ja-JP" sz="1050" b="1" kern="100" dirty="0">
                          <a:effectLst/>
                        </a:rPr>
                        <a:t>症例あたり〔以下の患者について、入院後二日間までの包括範囲出来高点数と診断群分類点数表の点数との差額の総和〕</a:t>
                      </a:r>
                      <a:endParaRPr lang="en-US" altLang="ja-JP" sz="1050" b="1" kern="100" dirty="0">
                        <a:effectLst/>
                      </a:endParaRPr>
                    </a:p>
                    <a:p>
                      <a:pPr marL="142875" indent="-76200" algn="l">
                        <a:lnSpc>
                          <a:spcPts val="2300"/>
                        </a:lnSpc>
                      </a:pPr>
                      <a:r>
                        <a:rPr lang="ja-JP" sz="1050" kern="100" dirty="0">
                          <a:effectLst/>
                        </a:rPr>
                        <a:t>※救急医療管理加算</a:t>
                      </a:r>
                      <a:r>
                        <a:rPr lang="en-US" sz="1050" kern="100" dirty="0">
                          <a:effectLst/>
                        </a:rPr>
                        <a:t>2</a:t>
                      </a:r>
                      <a:r>
                        <a:rPr lang="ja-JP" altLang="en-US" sz="1050" kern="100" dirty="0">
                          <a:effectLst/>
                        </a:rPr>
                        <a:t>に相当する</a:t>
                      </a:r>
                      <a:r>
                        <a:rPr lang="ja-JP" sz="1050" kern="100" dirty="0">
                          <a:effectLst/>
                        </a:rPr>
                        <a:t>患者の指数値は</a:t>
                      </a:r>
                      <a:r>
                        <a:rPr lang="en-US" sz="1050" kern="100" dirty="0">
                          <a:effectLst/>
                        </a:rPr>
                        <a:t>1/2</a:t>
                      </a:r>
                      <a:endParaRPr lang="ja-JP" sz="1050" kern="100" dirty="0">
                        <a:effectLst/>
                      </a:endParaRPr>
                    </a:p>
                    <a:p>
                      <a:pPr marL="142875" indent="-76200" algn="l">
                        <a:lnSpc>
                          <a:spcPts val="2300"/>
                        </a:lnSpc>
                      </a:pPr>
                      <a:r>
                        <a:rPr lang="ja-JP" sz="1050" kern="100" dirty="0">
                          <a:effectLst/>
                        </a:rPr>
                        <a:t>【</a:t>
                      </a:r>
                      <a:r>
                        <a:rPr lang="en-US" sz="1050" kern="100" dirty="0">
                          <a:effectLst/>
                        </a:rPr>
                        <a:t>A205</a:t>
                      </a:r>
                      <a:r>
                        <a:rPr lang="ja-JP" sz="1050" kern="100" dirty="0">
                          <a:effectLst/>
                        </a:rPr>
                        <a:t>救急医療管理加算の施設基準</a:t>
                      </a:r>
                      <a:r>
                        <a:rPr lang="ja-JP" altLang="en-US" sz="1050" kern="100" dirty="0">
                          <a:effectLst/>
                        </a:rPr>
                        <a:t>のある</a:t>
                      </a:r>
                      <a:r>
                        <a:rPr lang="ja-JP" sz="1050" kern="100" dirty="0">
                          <a:effectLst/>
                        </a:rPr>
                        <a:t>施設】</a:t>
                      </a:r>
                    </a:p>
                    <a:p>
                      <a:pPr marL="142875" indent="-76200" algn="l">
                        <a:lnSpc>
                          <a:spcPts val="2300"/>
                        </a:lnSpc>
                      </a:pPr>
                      <a:r>
                        <a:rPr lang="ja-JP" sz="1050" kern="100" dirty="0">
                          <a:effectLst/>
                        </a:rPr>
                        <a:t>・救急医療入院かつ以下のいずれかを入院初日から算定している患者</a:t>
                      </a:r>
                    </a:p>
                    <a:p>
                      <a:pPr marL="136525" indent="-69850" algn="l">
                        <a:lnSpc>
                          <a:spcPts val="2300"/>
                        </a:lnSpc>
                      </a:pPr>
                      <a:r>
                        <a:rPr lang="ja-JP" sz="1050" kern="100" dirty="0">
                          <a:effectLst/>
                        </a:rPr>
                        <a:t>・</a:t>
                      </a:r>
                      <a:r>
                        <a:rPr lang="en-US" sz="1050" kern="100" dirty="0">
                          <a:effectLst/>
                        </a:rPr>
                        <a:t>A205</a:t>
                      </a:r>
                      <a:r>
                        <a:rPr lang="ja-JP" sz="1050" kern="100" dirty="0">
                          <a:effectLst/>
                        </a:rPr>
                        <a:t>救急医療管理加算、</a:t>
                      </a:r>
                      <a:r>
                        <a:rPr lang="en-US" sz="1050" kern="100" dirty="0">
                          <a:effectLst/>
                        </a:rPr>
                        <a:t>A301-3</a:t>
                      </a:r>
                      <a:r>
                        <a:rPr lang="ja-JP" sz="1050" kern="100" dirty="0">
                          <a:effectLst/>
                        </a:rPr>
                        <a:t>脳卒中ケアユニット入院医療管理料、</a:t>
                      </a:r>
                      <a:r>
                        <a:rPr lang="en-US" sz="1050" kern="100" dirty="0">
                          <a:effectLst/>
                        </a:rPr>
                        <a:t>A300</a:t>
                      </a:r>
                      <a:r>
                        <a:rPr lang="ja-JP" sz="1050" kern="100" dirty="0">
                          <a:effectLst/>
                        </a:rPr>
                        <a:t>救命救急入院料、</a:t>
                      </a:r>
                      <a:r>
                        <a:rPr lang="en-US" sz="1050" kern="100" dirty="0">
                          <a:effectLst/>
                        </a:rPr>
                        <a:t>A301-4</a:t>
                      </a:r>
                      <a:r>
                        <a:rPr lang="ja-JP" sz="1050" kern="100" dirty="0">
                          <a:effectLst/>
                        </a:rPr>
                        <a:t>小児特定集中治療室管理料、</a:t>
                      </a:r>
                      <a:r>
                        <a:rPr lang="en-US" sz="1050" kern="100" dirty="0">
                          <a:effectLst/>
                        </a:rPr>
                        <a:t>A301</a:t>
                      </a:r>
                      <a:r>
                        <a:rPr lang="ja-JP" altLang="en-US" sz="1050" kern="100" dirty="0">
                          <a:effectLst/>
                        </a:rPr>
                        <a:t>　</a:t>
                      </a:r>
                      <a:endParaRPr lang="en-US" altLang="ja-JP" sz="1050" kern="100" dirty="0">
                        <a:effectLst/>
                      </a:endParaRPr>
                    </a:p>
                    <a:p>
                      <a:pPr marL="136525" indent="-69850" algn="l">
                        <a:lnSpc>
                          <a:spcPts val="2300"/>
                        </a:lnSpc>
                      </a:pPr>
                      <a:r>
                        <a:rPr lang="ja-JP" altLang="en-US" sz="1050" kern="100" dirty="0">
                          <a:effectLst/>
                        </a:rPr>
                        <a:t>　</a:t>
                      </a:r>
                      <a:r>
                        <a:rPr lang="ja-JP" sz="1050" kern="100" dirty="0">
                          <a:effectLst/>
                        </a:rPr>
                        <a:t>特定集中治療室管理料、</a:t>
                      </a:r>
                      <a:r>
                        <a:rPr lang="en-US" sz="1050" kern="100" dirty="0">
                          <a:effectLst/>
                        </a:rPr>
                        <a:t>A302</a:t>
                      </a:r>
                      <a:r>
                        <a:rPr lang="ja-JP" sz="1050" kern="100" dirty="0">
                          <a:effectLst/>
                        </a:rPr>
                        <a:t>新生児特定集中治療室管理料、</a:t>
                      </a:r>
                      <a:r>
                        <a:rPr lang="en-US" sz="1050" kern="100" dirty="0">
                          <a:effectLst/>
                        </a:rPr>
                        <a:t>A301-2</a:t>
                      </a:r>
                      <a:r>
                        <a:rPr lang="ja-JP" sz="1050" kern="100" dirty="0">
                          <a:effectLst/>
                        </a:rPr>
                        <a:t>ハイケアユニット入院医療管理料</a:t>
                      </a:r>
                      <a:r>
                        <a:rPr lang="ja-JP" altLang="en-US" sz="1050" kern="100" dirty="0">
                          <a:effectLst/>
                        </a:rPr>
                        <a:t>、</a:t>
                      </a:r>
                      <a:r>
                        <a:rPr lang="en-US" sz="1050" kern="100" dirty="0">
                          <a:effectLst/>
                        </a:rPr>
                        <a:t>A303</a:t>
                      </a:r>
                      <a:r>
                        <a:rPr lang="ja-JP" sz="1050" kern="100" dirty="0">
                          <a:effectLst/>
                        </a:rPr>
                        <a:t>総合周産期特定集中治療</a:t>
                      </a:r>
                      <a:endParaRPr lang="en-US" altLang="ja-JP" sz="1050" kern="100" dirty="0">
                        <a:effectLst/>
                      </a:endParaRPr>
                    </a:p>
                    <a:p>
                      <a:pPr marL="136525" indent="-69850" algn="l">
                        <a:lnSpc>
                          <a:spcPts val="2300"/>
                        </a:lnSpc>
                      </a:pPr>
                      <a:r>
                        <a:rPr lang="ja-JP" altLang="en-US" sz="1050" kern="100" dirty="0">
                          <a:effectLst/>
                        </a:rPr>
                        <a:t>　</a:t>
                      </a:r>
                      <a:r>
                        <a:rPr lang="ja-JP" sz="1050" kern="100" dirty="0">
                          <a:effectLst/>
                        </a:rPr>
                        <a:t>室管理料</a:t>
                      </a:r>
                    </a:p>
                    <a:p>
                      <a:pPr marL="142875" indent="-76200" algn="l">
                        <a:lnSpc>
                          <a:spcPts val="2300"/>
                        </a:lnSpc>
                      </a:pPr>
                      <a:r>
                        <a:rPr lang="ja-JP" sz="1050" kern="100" dirty="0">
                          <a:effectLst/>
                        </a:rPr>
                        <a:t>【「</a:t>
                      </a:r>
                      <a:r>
                        <a:rPr lang="en-US" sz="1050" kern="100" dirty="0">
                          <a:effectLst/>
                        </a:rPr>
                        <a:t>A205</a:t>
                      </a:r>
                      <a:r>
                        <a:rPr lang="ja-JP" sz="1050" kern="100" dirty="0">
                          <a:effectLst/>
                        </a:rPr>
                        <a:t>救急医療管理加算」の施設基準</a:t>
                      </a:r>
                      <a:r>
                        <a:rPr lang="ja-JP" altLang="en-US" sz="1050" kern="100" dirty="0">
                          <a:effectLst/>
                        </a:rPr>
                        <a:t>のない</a:t>
                      </a:r>
                      <a:r>
                        <a:rPr lang="ja-JP" sz="1050" kern="100" dirty="0">
                          <a:effectLst/>
                        </a:rPr>
                        <a:t>施設】：救急医療入院の患者</a:t>
                      </a:r>
                      <a:endParaRPr lang="ja-JP" sz="1050" kern="100" dirty="0">
                        <a:effectLst/>
                        <a:latin typeface="Century"/>
                      </a:endParaRPr>
                    </a:p>
                  </a:txBody>
                  <a:tcPr marL="74295" marR="74295" marT="9525" marB="0">
                    <a:lnL w="9525" cap="flat" cmpd="sng" algn="ctr">
                      <a:solidFill>
                        <a:srgbClr val="4BACC6"/>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5" name="スライド番号プレースホルダー 2">
            <a:extLst>
              <a:ext uri="{FF2B5EF4-FFF2-40B4-BE49-F238E27FC236}">
                <a16:creationId xmlns:a16="http://schemas.microsoft.com/office/drawing/2014/main" id="{F241361E-402D-4639-9EF3-D94DE6CE6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00106296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の評価内容③（地域医療係数）</a:t>
            </a:r>
          </a:p>
        </p:txBody>
      </p:sp>
      <p:graphicFrame>
        <p:nvGraphicFramePr>
          <p:cNvPr id="6" name="表 5"/>
          <p:cNvGraphicFramePr>
            <a:graphicFrameLocks noGrp="1"/>
          </p:cNvGraphicFramePr>
          <p:nvPr/>
        </p:nvGraphicFramePr>
        <p:xfrm>
          <a:off x="157059" y="912640"/>
          <a:ext cx="9562987" cy="5376545"/>
        </p:xfrm>
        <a:graphic>
          <a:graphicData uri="http://schemas.openxmlformats.org/drawingml/2006/table">
            <a:tbl>
              <a:tblPr firstRow="1" bandRow="1"/>
              <a:tblGrid>
                <a:gridCol w="936104">
                  <a:extLst>
                    <a:ext uri="{9D8B030D-6E8A-4147-A177-3AD203B41FA5}">
                      <a16:colId xmlns:a16="http://schemas.microsoft.com/office/drawing/2014/main" val="20000"/>
                    </a:ext>
                  </a:extLst>
                </a:gridCol>
                <a:gridCol w="3545597">
                  <a:extLst>
                    <a:ext uri="{9D8B030D-6E8A-4147-A177-3AD203B41FA5}">
                      <a16:colId xmlns:a16="http://schemas.microsoft.com/office/drawing/2014/main" val="20001"/>
                    </a:ext>
                  </a:extLst>
                </a:gridCol>
                <a:gridCol w="1944547">
                  <a:extLst>
                    <a:ext uri="{9D8B030D-6E8A-4147-A177-3AD203B41FA5}">
                      <a16:colId xmlns:a16="http://schemas.microsoft.com/office/drawing/2014/main" val="20002"/>
                    </a:ext>
                  </a:extLst>
                </a:gridCol>
                <a:gridCol w="3136739">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評価項目</a:t>
                      </a:r>
                      <a:endParaRPr lang="ja-JP" sz="1050" b="0" kern="100" dirty="0">
                        <a:solidFill>
                          <a:schemeClr val="tx1"/>
                        </a:solidFill>
                        <a:effectLst/>
                        <a:latin typeface="Century"/>
                      </a:endParaRPr>
                    </a:p>
                  </a:txBody>
                  <a:tcPr marL="68104" marR="68104" marT="9525" marB="0" anchor="ctr">
                    <a:lnL w="9525" cap="flat" cmpd="sng" algn="ctr">
                      <a:solidFill>
                        <a:srgbClr val="F79646">
                          <a:shade val="95000"/>
                          <a:satMod val="105000"/>
                        </a:srgbClr>
                      </a:solidFill>
                      <a:prstDash val="solid"/>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標準病院群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大学病院本院群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特定病院群</a:t>
                      </a:r>
                      <a:endParaRPr lang="ja-JP" sz="1050" b="0" kern="100" dirty="0">
                        <a:solidFill>
                          <a:schemeClr val="tx1"/>
                        </a:solidFill>
                        <a:effectLst/>
                        <a:latin typeface="Century"/>
                      </a:endParaRPr>
                    </a:p>
                  </a:txBody>
                  <a:tcPr marL="68104" marR="68104" marT="9525" marB="0" anchor="ctr">
                    <a:lnL>
                      <a:noFill/>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altLang="en-US" sz="1050" kern="100" dirty="0">
                          <a:effectLst/>
                        </a:rPr>
                        <a:t>退院患者の</a:t>
                      </a:r>
                      <a:r>
                        <a:rPr lang="ja-JP" sz="1050" kern="100" dirty="0">
                          <a:effectLst/>
                        </a:rPr>
                        <a:t>〔「</a:t>
                      </a:r>
                      <a:r>
                        <a:rPr lang="en-US" sz="1050" kern="100" dirty="0">
                          <a:effectLst/>
                        </a:rPr>
                        <a:t>B005-6</a:t>
                      </a:r>
                      <a:r>
                        <a:rPr lang="ja-JP" sz="1050" kern="100" dirty="0">
                          <a:effectLst/>
                        </a:rPr>
                        <a:t>がん治療連携計画策定料」を算定した患者数〕／〔医療資源病名が悪性腫瘍に関連する病名である患者数〕</a:t>
                      </a:r>
                      <a:r>
                        <a:rPr lang="ja-JP" altLang="ja-JP" sz="1050" kern="100" dirty="0">
                          <a:effectLst/>
                        </a:rPr>
                        <a:t>（</a:t>
                      </a:r>
                      <a:r>
                        <a:rPr lang="en-US" altLang="ja-JP" sz="1050" kern="100" dirty="0">
                          <a:effectLst/>
                        </a:rPr>
                        <a:t>0.5P</a:t>
                      </a:r>
                      <a:r>
                        <a:rPr lang="ja-JP" altLang="ja-JP" sz="1050" kern="100" dirty="0">
                          <a:effectLst/>
                        </a:rPr>
                        <a:t>）</a:t>
                      </a: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「がん診療連携拠点病院の指定」、「小児がん拠点病院の指定」、「地域がん診療病院」、「特定領域がん診療連携拠点病院」（いずれかで</a:t>
                      </a:r>
                      <a:r>
                        <a:rPr lang="en-US" sz="1050" kern="100" dirty="0">
                          <a:effectLst/>
                        </a:rPr>
                        <a:t>0.5P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「都道府県がん診療連携拠点の指定」又は「小児がん拠点病院」の指定（</a:t>
                      </a:r>
                      <a:r>
                        <a:rPr lang="en-US" sz="1050" kern="100" dirty="0">
                          <a:effectLst/>
                        </a:rPr>
                        <a:t>0.5P</a:t>
                      </a:r>
                      <a:r>
                        <a:rPr lang="ja-JP" sz="1050" kern="100" dirty="0">
                          <a:effectLst/>
                        </a:rPr>
                        <a:t>）</a:t>
                      </a:r>
                    </a:p>
                    <a:p>
                      <a:pPr marL="142875" indent="-76200" algn="l">
                        <a:lnSpc>
                          <a:spcPts val="2300"/>
                        </a:lnSpc>
                      </a:pPr>
                      <a:r>
                        <a:rPr lang="ja-JP" sz="1050" kern="100" dirty="0">
                          <a:effectLst/>
                        </a:rPr>
                        <a:t>「地域がん診療連携拠点病院の指定」 </a:t>
                      </a:r>
                      <a:r>
                        <a:rPr lang="en-US" sz="1050" kern="100" dirty="0">
                          <a:effectLst/>
                        </a:rPr>
                        <a:t>(0.25P)</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脳卒中</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u="none" kern="100" dirty="0">
                          <a:effectLst/>
                        </a:rPr>
                        <a:t>・</a:t>
                      </a:r>
                      <a:r>
                        <a:rPr lang="en-US" sz="1050" u="none" kern="100" dirty="0">
                          <a:effectLst/>
                        </a:rPr>
                        <a:t>t-PA</a:t>
                      </a:r>
                      <a:r>
                        <a:rPr lang="ja-JP" sz="1050" u="none" kern="100" dirty="0">
                          <a:effectLst/>
                        </a:rPr>
                        <a:t>療法の実施</a:t>
                      </a:r>
                      <a:r>
                        <a:rPr lang="en-US" sz="1050" u="none" kern="100" dirty="0">
                          <a:effectLst/>
                        </a:rPr>
                        <a:t>(0.25P)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A205-2</a:t>
                      </a:r>
                      <a:r>
                        <a:rPr lang="ja-JP" sz="1050" u="none" kern="100" dirty="0">
                          <a:effectLst/>
                        </a:rPr>
                        <a:t>超急性期脳卒中加算の算定実績又は血管内治療の実施実績を評価</a:t>
                      </a:r>
                      <a:r>
                        <a:rPr lang="en-US" sz="1050" u="none" kern="100" dirty="0">
                          <a:effectLst/>
                        </a:rPr>
                        <a:t>(0.5P)</a:t>
                      </a:r>
                      <a:endParaRPr lang="ja-JP" sz="1050" u="none" kern="100" dirty="0">
                        <a:effectLst/>
                      </a:endParaRPr>
                    </a:p>
                    <a:p>
                      <a:pPr marL="142875" indent="-76200" algn="l">
                        <a:lnSpc>
                          <a:spcPts val="2300"/>
                        </a:lnSpc>
                      </a:pPr>
                      <a:r>
                        <a:rPr lang="ja-JP" sz="1050" u="none" kern="100" dirty="0">
                          <a:effectLst/>
                        </a:rPr>
                        <a:t>・</a:t>
                      </a:r>
                      <a:r>
                        <a:rPr lang="en-US" sz="1050" u="none" kern="100" dirty="0">
                          <a:effectLst/>
                        </a:rPr>
                        <a:t> A205-2</a:t>
                      </a:r>
                      <a:r>
                        <a:rPr lang="ja-JP" sz="1050" u="none" kern="100" dirty="0">
                          <a:effectLst/>
                        </a:rPr>
                        <a:t>超急性期脳卒中加算の算定実績及び血管内治療の実施実績を評価（</a:t>
                      </a:r>
                      <a:r>
                        <a:rPr lang="en-US" sz="1050" u="none" kern="100" dirty="0">
                          <a:effectLst/>
                        </a:rPr>
                        <a:t>1P</a:t>
                      </a:r>
                      <a:r>
                        <a:rPr lang="ja-JP" sz="1050" u="none" kern="100" dirty="0">
                          <a:effectLst/>
                        </a:rPr>
                        <a:t>）</a:t>
                      </a:r>
                    </a:p>
                    <a:p>
                      <a:pPr marL="142875" indent="-76200" algn="l">
                        <a:lnSpc>
                          <a:spcPts val="2300"/>
                        </a:lnSpc>
                      </a:pPr>
                      <a:r>
                        <a:rPr lang="ja-JP" sz="1050" u="none" kern="100" dirty="0">
                          <a:effectLst/>
                        </a:rPr>
                        <a:t>（血管内治療</a:t>
                      </a:r>
                      <a:r>
                        <a:rPr lang="ja-JP" altLang="en-US" sz="1050" u="none" kern="100" dirty="0">
                          <a:effectLst/>
                        </a:rPr>
                        <a:t>の実施</a:t>
                      </a:r>
                      <a:r>
                        <a:rPr lang="ja-JP" sz="1050" u="none" kern="100" dirty="0">
                          <a:effectLst/>
                        </a:rPr>
                        <a:t>：入院</a:t>
                      </a:r>
                      <a:r>
                        <a:rPr lang="en-US" sz="1050" u="none" kern="100" dirty="0">
                          <a:effectLst/>
                        </a:rPr>
                        <a:t>2</a:t>
                      </a:r>
                      <a:r>
                        <a:rPr lang="ja-JP" sz="1050" u="none" kern="100" dirty="0">
                          <a:effectLst/>
                        </a:rPr>
                        <a:t>日目までに</a:t>
                      </a:r>
                      <a:r>
                        <a:rPr lang="en-US" sz="1050" u="none" kern="100" dirty="0">
                          <a:effectLst/>
                        </a:rPr>
                        <a:t>K178-31,K178-32,K178-4</a:t>
                      </a:r>
                      <a:r>
                        <a:rPr lang="ja-JP" sz="1050" u="none" kern="100" dirty="0">
                          <a:effectLst/>
                        </a:rPr>
                        <a:t>のいずれかが算定されている症例の診療実績）</a:t>
                      </a:r>
                      <a:endParaRPr lang="en-US" altLang="ja-JP" sz="1050" u="none" kern="100" dirty="0">
                        <a:effectLst/>
                      </a:endParaRPr>
                    </a:p>
                    <a:p>
                      <a:pPr marL="142875" indent="-76200" algn="l">
                        <a:lnSpc>
                          <a:spcPts val="2300"/>
                        </a:lnSpc>
                      </a:pPr>
                      <a:r>
                        <a:rPr lang="ja-JP" sz="1050" u="none" kern="100" dirty="0">
                          <a:effectLst/>
                        </a:rPr>
                        <a:t>　</a:t>
                      </a:r>
                      <a:r>
                        <a:rPr lang="ja-JP" altLang="en-US" sz="1050" u="none" kern="100" dirty="0">
                          <a:effectLst/>
                        </a:rPr>
                        <a:t>　</a:t>
                      </a:r>
                      <a:r>
                        <a:rPr lang="en-US" altLang="ja-JP" sz="1050" u="none" kern="100" dirty="0">
                          <a:effectLst/>
                        </a:rPr>
                        <a:t>※</a:t>
                      </a:r>
                      <a:r>
                        <a:rPr lang="ja-JP" sz="1050" u="none" kern="100" dirty="0">
                          <a:effectLst/>
                        </a:rPr>
                        <a:t> いずれか最大値</a:t>
                      </a:r>
                      <a:r>
                        <a:rPr lang="ja-JP" altLang="en-US" sz="1050" u="none" kern="100" dirty="0">
                          <a:effectLst/>
                        </a:rPr>
                        <a:t>で評価</a:t>
                      </a:r>
                      <a:r>
                        <a:rPr lang="ja-JP" sz="1050" u="none" kern="100" dirty="0">
                          <a:effectLst/>
                        </a:rPr>
                        <a:t>。</a:t>
                      </a:r>
                      <a:endParaRPr lang="ja-JP" sz="1050" u="none" kern="100" dirty="0">
                        <a:effectLst/>
                        <a:latin typeface="Century"/>
                        <a:ea typeface="ＭＳ 明朝"/>
                        <a:cs typeface="Times New Roman"/>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algn="ctr">
                        <a:lnSpc>
                          <a:spcPts val="2300"/>
                        </a:lnSpc>
                      </a:pPr>
                      <a:r>
                        <a:rPr lang="ja-JP" sz="1050" kern="100" dirty="0">
                          <a:effectLst/>
                        </a:rPr>
                        <a:t>心血管疾患</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marR="0" indent="-76200" algn="l" defTabSz="914400" rtl="0" eaLnBrk="1" fontAlgn="auto" latinLnBrk="0" hangingPunct="1">
                        <a:lnSpc>
                          <a:spcPts val="2300"/>
                        </a:lnSpc>
                        <a:spcBef>
                          <a:spcPts val="0"/>
                        </a:spcBef>
                        <a:spcAft>
                          <a:spcPts val="0"/>
                        </a:spcAft>
                        <a:buClrTx/>
                        <a:buSzTx/>
                        <a:buFontTx/>
                        <a:buNone/>
                        <a:tabLst/>
                        <a:defRPr/>
                      </a:pPr>
                      <a:r>
                        <a:rPr lang="ja-JP" sz="1050" kern="100" dirty="0">
                          <a:effectLst/>
                        </a:rPr>
                        <a:t>医療資源を最も投入した傷病名が「急性心筋梗塞」であり、予定外の入院であって時間外対応加算（特例を含む）・休日加算・深夜加算が算定され、入院２日目までに経皮的冠動脈形成術等（</a:t>
                      </a:r>
                      <a:r>
                        <a:rPr lang="en-US" sz="1050" kern="100" dirty="0">
                          <a:effectLst/>
                        </a:rPr>
                        <a:t>K546</a:t>
                      </a:r>
                      <a:r>
                        <a:rPr lang="ja-JP" sz="1050" kern="100" dirty="0" err="1">
                          <a:effectLst/>
                        </a:rPr>
                        <a:t>、</a:t>
                      </a:r>
                      <a:r>
                        <a:rPr lang="en-US" sz="1050" kern="100" dirty="0">
                          <a:effectLst/>
                        </a:rPr>
                        <a:t>K547</a:t>
                      </a:r>
                      <a:r>
                        <a:rPr lang="ja-JP" sz="1050" kern="100" dirty="0" err="1">
                          <a:effectLst/>
                        </a:rPr>
                        <a:t>、</a:t>
                      </a:r>
                      <a:r>
                        <a:rPr lang="en-US" sz="1050" kern="100" dirty="0">
                          <a:effectLst/>
                        </a:rPr>
                        <a:t>K548</a:t>
                      </a:r>
                      <a:r>
                        <a:rPr lang="ja-JP" sz="1050" kern="100" dirty="0" err="1">
                          <a:effectLst/>
                        </a:rPr>
                        <a:t>、</a:t>
                      </a:r>
                      <a:r>
                        <a:rPr lang="en-US" sz="1050" kern="100" dirty="0">
                          <a:effectLst/>
                        </a:rPr>
                        <a:t>K549</a:t>
                      </a:r>
                      <a:r>
                        <a:rPr lang="ja-JP" sz="1050" kern="100" dirty="0" err="1">
                          <a:effectLst/>
                        </a:rPr>
                        <a:t>、</a:t>
                      </a:r>
                      <a:r>
                        <a:rPr lang="en-US" sz="1050" kern="100" dirty="0">
                          <a:effectLst/>
                        </a:rPr>
                        <a:t>K550</a:t>
                      </a:r>
                      <a:r>
                        <a:rPr lang="ja-JP" sz="1050" kern="100" dirty="0" err="1">
                          <a:effectLst/>
                        </a:rPr>
                        <a:t>、</a:t>
                      </a:r>
                      <a:r>
                        <a:rPr lang="en-US" sz="1050" kern="100" dirty="0">
                          <a:effectLst/>
                        </a:rPr>
                        <a:t>K550-2</a:t>
                      </a:r>
                      <a:r>
                        <a:rPr lang="ja-JP" sz="1050" kern="100" dirty="0" err="1">
                          <a:effectLst/>
                        </a:rPr>
                        <a:t>、</a:t>
                      </a:r>
                      <a:r>
                        <a:rPr lang="en-US" sz="1050" kern="100" dirty="0">
                          <a:effectLst/>
                        </a:rPr>
                        <a:t>K551</a:t>
                      </a:r>
                      <a:r>
                        <a:rPr lang="ja-JP" sz="1050" kern="100" dirty="0" err="1">
                          <a:effectLst/>
                        </a:rPr>
                        <a:t>、</a:t>
                      </a:r>
                      <a:r>
                        <a:rPr lang="en-US" sz="1050" kern="100" dirty="0">
                          <a:effectLst/>
                        </a:rPr>
                        <a:t>K552</a:t>
                      </a:r>
                      <a:r>
                        <a:rPr lang="ja-JP" sz="1050" kern="100" dirty="0" err="1">
                          <a:effectLst/>
                        </a:rPr>
                        <a:t>、</a:t>
                      </a:r>
                      <a:r>
                        <a:rPr lang="en-US" sz="1050" kern="100" dirty="0">
                          <a:effectLst/>
                        </a:rPr>
                        <a:t>K552-2</a:t>
                      </a:r>
                      <a:r>
                        <a:rPr lang="ja-JP" sz="1050" kern="100" dirty="0">
                          <a:effectLst/>
                        </a:rPr>
                        <a:t>）のいずれかが算定されている症例の診療実績により評価</a:t>
                      </a:r>
                      <a:r>
                        <a:rPr lang="en-US" altLang="ja-JP" sz="1050" kern="100" dirty="0">
                          <a:effectLst/>
                        </a:rPr>
                        <a:t>(0.5P)</a:t>
                      </a:r>
                      <a:endParaRPr lang="ja-JP" altLang="ja-JP" sz="1050" kern="100" dirty="0">
                        <a:effectLst/>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4"/>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lnT w="9525" cap="flat" cmpd="sng" algn="ctr">
                      <a:solidFill>
                        <a:schemeClr val="accent6"/>
                      </a:solidFill>
                      <a:prstDash val="solid"/>
                      <a:round/>
                      <a:headEnd type="none" w="med" len="med"/>
                      <a:tailEnd type="none" w="med" len="med"/>
                    </a:lnT>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u="none" kern="100" dirty="0">
                          <a:effectLst/>
                        </a:rPr>
                        <a:t>入院中に</a:t>
                      </a:r>
                      <a:r>
                        <a:rPr lang="ja-JP" altLang="en-US" sz="1050" u="none" kern="100" dirty="0">
                          <a:effectLst/>
                        </a:rPr>
                        <a:t>大動脈解離に対する手術（</a:t>
                      </a:r>
                      <a:r>
                        <a:rPr lang="en-US" sz="1050" u="none" kern="100" dirty="0">
                          <a:effectLst/>
                        </a:rPr>
                        <a:t>K5601,K5602,K5603,K5604,K5605,K560-21,K560-22,K560-23,K5612</a:t>
                      </a:r>
                      <a:r>
                        <a:rPr lang="ja-JP" altLang="en-US" sz="1050" u="none" kern="100" dirty="0">
                          <a:effectLst/>
                        </a:rPr>
                        <a:t>ｲ</a:t>
                      </a:r>
                      <a:r>
                        <a:rPr lang="ja-JP" sz="1050" u="none" kern="100" dirty="0">
                          <a:effectLst/>
                        </a:rPr>
                        <a:t>のいずれかが算定されている症例</a:t>
                      </a:r>
                      <a:r>
                        <a:rPr lang="ja-JP" altLang="en-US" sz="1050" u="none" kern="100" dirty="0">
                          <a:effectLst/>
                        </a:rPr>
                        <a:t>）</a:t>
                      </a:r>
                      <a:r>
                        <a:rPr lang="ja-JP" sz="1050" u="none" kern="100" dirty="0">
                          <a:effectLst/>
                        </a:rPr>
                        <a:t>の診療実績（</a:t>
                      </a:r>
                      <a:r>
                        <a:rPr lang="en-US" sz="1050" u="none" kern="100" dirty="0">
                          <a:effectLst/>
                        </a:rPr>
                        <a:t>25%tile</a:t>
                      </a:r>
                      <a:r>
                        <a:rPr lang="ja-JP" sz="1050" u="none" kern="100" dirty="0">
                          <a:effectLst/>
                        </a:rPr>
                        <a:t>値以上の医療機関を</a:t>
                      </a:r>
                      <a:r>
                        <a:rPr lang="en-US" sz="1050" u="none" kern="100" dirty="0">
                          <a:effectLst/>
                        </a:rPr>
                        <a:t>0.5P</a:t>
                      </a:r>
                      <a:r>
                        <a:rPr lang="ja-JP" sz="1050" u="none" kern="100" dirty="0" err="1">
                          <a:effectLst/>
                        </a:rPr>
                        <a:t>、</a:t>
                      </a:r>
                      <a:r>
                        <a:rPr lang="ja-JP" sz="1050" u="none" kern="100" dirty="0">
                          <a:effectLst/>
                        </a:rPr>
                        <a:t>その他は</a:t>
                      </a:r>
                      <a:r>
                        <a:rPr lang="en-US" sz="1050" u="none" kern="100" dirty="0">
                          <a:effectLst/>
                        </a:rPr>
                        <a:t>0P</a:t>
                      </a:r>
                      <a:r>
                        <a:rPr lang="ja-JP" sz="1050" u="none" kern="100" dirty="0">
                          <a:effectLst/>
                        </a:rPr>
                        <a:t>）</a:t>
                      </a:r>
                      <a:endParaRPr lang="ja-JP" sz="1050" u="none"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5"/>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精神疾患</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en-US" sz="1050" kern="100" dirty="0">
                          <a:effectLst/>
                        </a:rPr>
                        <a:t>A230-3</a:t>
                      </a:r>
                      <a:r>
                        <a:rPr lang="ja-JP" sz="1050" kern="100" dirty="0">
                          <a:effectLst/>
                        </a:rPr>
                        <a:t>精神科身体合併症管理加算の算定実績</a:t>
                      </a:r>
                      <a:r>
                        <a:rPr lang="en-US" sz="1050" kern="100" dirty="0">
                          <a:effectLst/>
                        </a:rPr>
                        <a:t>(0.5P)</a:t>
                      </a:r>
                      <a:endParaRPr lang="ja-JP" sz="1050" kern="100" dirty="0">
                        <a:effectLst/>
                      </a:endParaRPr>
                    </a:p>
                    <a:p>
                      <a:pPr marL="142875" indent="-76200" algn="l">
                        <a:lnSpc>
                          <a:spcPts val="2300"/>
                        </a:lnSpc>
                      </a:pPr>
                      <a:r>
                        <a:rPr lang="en-US" sz="1050" kern="100" dirty="0">
                          <a:effectLst/>
                        </a:rPr>
                        <a:t>A311-3</a:t>
                      </a:r>
                      <a:r>
                        <a:rPr lang="ja-JP" sz="1050" kern="100" dirty="0">
                          <a:effectLst/>
                        </a:rPr>
                        <a:t>精神科救急・合併症入院料の</a:t>
                      </a:r>
                      <a:r>
                        <a:rPr lang="en-US" sz="1050" kern="100" dirty="0">
                          <a:effectLst/>
                        </a:rPr>
                        <a:t>1</a:t>
                      </a:r>
                      <a:r>
                        <a:rPr lang="ja-JP" sz="1050" kern="100" dirty="0">
                          <a:effectLst/>
                        </a:rPr>
                        <a:t>件以上の算定実績</a:t>
                      </a:r>
                      <a:r>
                        <a:rPr lang="en-US" sz="1050" kern="100" dirty="0">
                          <a:effectLst/>
                        </a:rPr>
                        <a:t>(1P)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6"/>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へき地</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olidFill>
                      <a:prstDash val="solid"/>
                      <a:round/>
                      <a:headEnd type="none" w="med" len="med"/>
                      <a:tailEnd type="none" w="med" len="med"/>
                    </a:lnT>
                    <a:lnB w="9525"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「へき地医療拠点病院の指定」又は社会医療法人認可におけるへき地医療の要件を満たしていることを評価（いずれかで</a:t>
                      </a:r>
                      <a:r>
                        <a:rPr lang="en-US" sz="1050" kern="100" dirty="0">
                          <a:effectLst/>
                        </a:rPr>
                        <a:t>1P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7"/>
                  </a:ext>
                </a:extLst>
              </a:tr>
            </a:tbl>
          </a:graphicData>
        </a:graphic>
      </p:graphicFrame>
      <p:sp>
        <p:nvSpPr>
          <p:cNvPr id="5" name="スライド番号プレースホルダー 2">
            <a:extLst>
              <a:ext uri="{FF2B5EF4-FFF2-40B4-BE49-F238E27FC236}">
                <a16:creationId xmlns:a16="http://schemas.microsoft.com/office/drawing/2014/main" id="{35708DB3-6112-4378-9EF2-651EC6AAAAB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8537379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6BECEC90-E522-4CB8-8DB3-CC98FC64CB30}"/>
              </a:ext>
            </a:extLst>
          </p:cNvPr>
          <p:cNvPicPr>
            <a:picLocks noChangeAspect="1"/>
          </p:cNvPicPr>
          <p:nvPr/>
        </p:nvPicPr>
        <p:blipFill rotWithShape="1">
          <a:blip r:embed="rId2"/>
          <a:srcRect b="394"/>
          <a:stretch/>
        </p:blipFill>
        <p:spPr>
          <a:xfrm>
            <a:off x="1640632" y="25450"/>
            <a:ext cx="5148649" cy="6804000"/>
          </a:xfrm>
          <a:prstGeom prst="rect">
            <a:avLst/>
          </a:prstGeom>
        </p:spPr>
      </p:pic>
      <p:sp>
        <p:nvSpPr>
          <p:cNvPr id="6" name="テキスト ボックス 5">
            <a:extLst>
              <a:ext uri="{FF2B5EF4-FFF2-40B4-BE49-F238E27FC236}">
                <a16:creationId xmlns:a16="http://schemas.microsoft.com/office/drawing/2014/main" id="{42839536-003A-4C06-8146-AE1FA2A78E4E}"/>
              </a:ext>
            </a:extLst>
          </p:cNvPr>
          <p:cNvSpPr txBox="1"/>
          <p:nvPr/>
        </p:nvSpPr>
        <p:spPr>
          <a:xfrm>
            <a:off x="6897216" y="188640"/>
            <a:ext cx="2311400"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日本経済新聞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15</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日朝刊</a:t>
            </a:r>
          </a:p>
        </p:txBody>
      </p:sp>
      <p:sp>
        <p:nvSpPr>
          <p:cNvPr id="7" name="スライド番号プレースホルダー 2">
            <a:extLst>
              <a:ext uri="{FF2B5EF4-FFF2-40B4-BE49-F238E27FC236}">
                <a16:creationId xmlns:a16="http://schemas.microsoft.com/office/drawing/2014/main" id="{13AE02BD-B2DE-4A28-8EB3-45B365C8C8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29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8747580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機能評価係数</a:t>
            </a:r>
            <a:r>
              <a:rPr kumimoji="1" lang="en-US" altLang="ja-JP"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Ⅱ</a:t>
            </a: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の評価内容④（地域医療係数）</a:t>
            </a:r>
          </a:p>
        </p:txBody>
      </p:sp>
      <p:graphicFrame>
        <p:nvGraphicFramePr>
          <p:cNvPr id="6" name="表 5"/>
          <p:cNvGraphicFramePr>
            <a:graphicFrameLocks noGrp="1"/>
          </p:cNvGraphicFramePr>
          <p:nvPr/>
        </p:nvGraphicFramePr>
        <p:xfrm>
          <a:off x="182896" y="897793"/>
          <a:ext cx="9435666" cy="5567479"/>
        </p:xfrm>
        <a:graphic>
          <a:graphicData uri="http://schemas.openxmlformats.org/drawingml/2006/table">
            <a:tbl>
              <a:tblPr firstRow="1" bandRow="1"/>
              <a:tblGrid>
                <a:gridCol w="915806">
                  <a:extLst>
                    <a:ext uri="{9D8B030D-6E8A-4147-A177-3AD203B41FA5}">
                      <a16:colId xmlns:a16="http://schemas.microsoft.com/office/drawing/2014/main" val="20000"/>
                    </a:ext>
                  </a:extLst>
                </a:gridCol>
                <a:gridCol w="3635344">
                  <a:extLst>
                    <a:ext uri="{9D8B030D-6E8A-4147-A177-3AD203B41FA5}">
                      <a16:colId xmlns:a16="http://schemas.microsoft.com/office/drawing/2014/main" val="20001"/>
                    </a:ext>
                  </a:extLst>
                </a:gridCol>
                <a:gridCol w="2338086">
                  <a:extLst>
                    <a:ext uri="{9D8B030D-6E8A-4147-A177-3AD203B41FA5}">
                      <a16:colId xmlns:a16="http://schemas.microsoft.com/office/drawing/2014/main" val="20002"/>
                    </a:ext>
                  </a:extLst>
                </a:gridCol>
                <a:gridCol w="2546430">
                  <a:extLst>
                    <a:ext uri="{9D8B030D-6E8A-4147-A177-3AD203B41FA5}">
                      <a16:colId xmlns:a16="http://schemas.microsoft.com/office/drawing/2014/main" val="20003"/>
                    </a:ext>
                  </a:extLst>
                </a:gridCol>
              </a:tblGrid>
              <a:tr h="370840">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評価項目</a:t>
                      </a:r>
                      <a:endParaRPr lang="ja-JP" sz="1050" b="0" kern="100" dirty="0">
                        <a:solidFill>
                          <a:schemeClr val="tx1"/>
                        </a:solidFill>
                        <a:effectLst/>
                        <a:latin typeface="Century"/>
                      </a:endParaRPr>
                    </a:p>
                  </a:txBody>
                  <a:tcPr marL="68104" marR="68104" marT="9525" marB="0" anchor="ctr">
                    <a:lnL w="9525" cap="flat" cmpd="sng" algn="ctr">
                      <a:solidFill>
                        <a:srgbClr val="F79646">
                          <a:shade val="95000"/>
                          <a:satMod val="105000"/>
                        </a:srgbClr>
                      </a:solidFill>
                      <a:prstDash val="solid"/>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標準病院群</a:t>
                      </a:r>
                      <a:endParaRPr lang="ja-JP" sz="1050" b="0" kern="100" dirty="0">
                        <a:solidFill>
                          <a:schemeClr val="tx1"/>
                        </a:solidFill>
                        <a:effectLst/>
                        <a:latin typeface="Century"/>
                      </a:endParaRPr>
                    </a:p>
                  </a:txBody>
                  <a:tcPr marL="68104" marR="68104" marT="9525"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ja-JP" sz="1050" kern="100" dirty="0">
                          <a:effectLst/>
                        </a:rPr>
                        <a:t>大学病院本院群</a:t>
                      </a:r>
                      <a:endParaRPr lang="ja-JP" sz="1050" b="0" kern="100" dirty="0">
                        <a:solidFill>
                          <a:schemeClr val="tx1"/>
                        </a:solidFill>
                        <a:effectLst/>
                        <a:latin typeface="Century"/>
                      </a:endParaRPr>
                    </a:p>
                  </a:txBody>
                  <a:tcPr marL="0" marR="0" marT="0" marB="0" anchor="ctr">
                    <a:lnL>
                      <a:noFill/>
                    </a:lnL>
                    <a:lnR>
                      <a:noFill/>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bg1"/>
                          </a:solidFill>
                          <a:latin typeface="Segoe UI"/>
                          <a:ea typeface="メイリオ"/>
                        </a:defRPr>
                      </a:lvl1pPr>
                      <a:lvl2pPr marL="495285" algn="l" defTabSz="990570" rtl="0" eaLnBrk="1" latinLnBrk="0" hangingPunct="1">
                        <a:defRPr kumimoji="1" sz="1950" b="1" kern="1200">
                          <a:solidFill>
                            <a:schemeClr val="bg1"/>
                          </a:solidFill>
                          <a:latin typeface="Segoe UI"/>
                          <a:ea typeface="メイリオ"/>
                        </a:defRPr>
                      </a:lvl2pPr>
                      <a:lvl3pPr marL="990570" algn="l" defTabSz="990570" rtl="0" eaLnBrk="1" latinLnBrk="0" hangingPunct="1">
                        <a:defRPr kumimoji="1" sz="1950" b="1" kern="1200">
                          <a:solidFill>
                            <a:schemeClr val="bg1"/>
                          </a:solidFill>
                          <a:latin typeface="Segoe UI"/>
                          <a:ea typeface="メイリオ"/>
                        </a:defRPr>
                      </a:lvl3pPr>
                      <a:lvl4pPr marL="1485854" algn="l" defTabSz="990570" rtl="0" eaLnBrk="1" latinLnBrk="0" hangingPunct="1">
                        <a:defRPr kumimoji="1" sz="1950" b="1" kern="1200">
                          <a:solidFill>
                            <a:schemeClr val="bg1"/>
                          </a:solidFill>
                          <a:latin typeface="Segoe UI"/>
                          <a:ea typeface="メイリオ"/>
                        </a:defRPr>
                      </a:lvl4pPr>
                      <a:lvl5pPr marL="1981139" algn="l" defTabSz="990570" rtl="0" eaLnBrk="1" latinLnBrk="0" hangingPunct="1">
                        <a:defRPr kumimoji="1" sz="1950" b="1" kern="1200">
                          <a:solidFill>
                            <a:schemeClr val="bg1"/>
                          </a:solidFill>
                          <a:latin typeface="Segoe UI"/>
                          <a:ea typeface="メイリオ"/>
                        </a:defRPr>
                      </a:lvl5pPr>
                      <a:lvl6pPr marL="2476424" algn="l" defTabSz="990570" rtl="0" eaLnBrk="1" latinLnBrk="0" hangingPunct="1">
                        <a:defRPr kumimoji="1" sz="1950" b="1" kern="1200">
                          <a:solidFill>
                            <a:schemeClr val="bg1"/>
                          </a:solidFill>
                          <a:latin typeface="Segoe UI"/>
                          <a:ea typeface="メイリオ"/>
                        </a:defRPr>
                      </a:lvl6pPr>
                      <a:lvl7pPr marL="2971709" algn="l" defTabSz="990570" rtl="0" eaLnBrk="1" latinLnBrk="0" hangingPunct="1">
                        <a:defRPr kumimoji="1" sz="1950" b="1" kern="1200">
                          <a:solidFill>
                            <a:schemeClr val="bg1"/>
                          </a:solidFill>
                          <a:latin typeface="Segoe UI"/>
                          <a:ea typeface="メイリオ"/>
                        </a:defRPr>
                      </a:lvl7pPr>
                      <a:lvl8pPr marL="3466993" algn="l" defTabSz="990570" rtl="0" eaLnBrk="1" latinLnBrk="0" hangingPunct="1">
                        <a:defRPr kumimoji="1" sz="1950" b="1" kern="1200">
                          <a:solidFill>
                            <a:schemeClr val="bg1"/>
                          </a:solidFill>
                          <a:latin typeface="Segoe UI"/>
                          <a:ea typeface="メイリオ"/>
                        </a:defRPr>
                      </a:lvl8pPr>
                      <a:lvl9pPr marL="3962278" algn="l" defTabSz="990570" rtl="0" eaLnBrk="1" latinLnBrk="0" hangingPunct="1">
                        <a:defRPr kumimoji="1" sz="1950" b="1" kern="1200">
                          <a:solidFill>
                            <a:schemeClr val="bg1"/>
                          </a:solidFill>
                          <a:latin typeface="Segoe UI"/>
                          <a:ea typeface="メイリオ"/>
                        </a:defRPr>
                      </a:lvl9pPr>
                    </a:lstStyle>
                    <a:p>
                      <a:pPr marL="142875" indent="-76200" algn="ctr">
                        <a:lnSpc>
                          <a:spcPts val="2300"/>
                        </a:lnSpc>
                      </a:pPr>
                      <a:r>
                        <a:rPr lang="en-US" sz="1050" kern="100" dirty="0">
                          <a:effectLst/>
                        </a:rPr>
                        <a:t>DPC</a:t>
                      </a:r>
                      <a:r>
                        <a:rPr lang="ja-JP" sz="1050" kern="100" dirty="0">
                          <a:effectLst/>
                        </a:rPr>
                        <a:t>特定病院群</a:t>
                      </a:r>
                      <a:endParaRPr lang="ja-JP" sz="1050" b="0" kern="100" dirty="0">
                        <a:solidFill>
                          <a:schemeClr val="tx1"/>
                        </a:solidFill>
                        <a:effectLst/>
                        <a:latin typeface="Century"/>
                      </a:endParaRPr>
                    </a:p>
                  </a:txBody>
                  <a:tcPr marL="0" marR="0" marT="0" marB="0" anchor="ctr">
                    <a:lnL>
                      <a:noFill/>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災害</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3">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a:t>
                      </a:r>
                      <a:r>
                        <a:rPr lang="en-US" sz="1050" kern="100" dirty="0">
                          <a:effectLst/>
                        </a:rPr>
                        <a:t>BCP</a:t>
                      </a:r>
                      <a:r>
                        <a:rPr lang="ja-JP" sz="1050" kern="100" dirty="0">
                          <a:effectLst/>
                        </a:rPr>
                        <a:t>の策定実績有無別（</a:t>
                      </a:r>
                      <a:r>
                        <a:rPr lang="ja-JP" altLang="en-US" sz="1050" kern="100" dirty="0">
                          <a:effectLst/>
                        </a:rPr>
                        <a:t>令和３</a:t>
                      </a:r>
                      <a:r>
                        <a:rPr lang="ja-JP" sz="1050" kern="100" dirty="0">
                          <a:effectLst/>
                        </a:rPr>
                        <a:t>年以降の評価導入を検討）災害拠点病院の指定（</a:t>
                      </a:r>
                      <a:r>
                        <a:rPr lang="en-US" sz="1050" kern="100" dirty="0">
                          <a:effectLst/>
                        </a:rPr>
                        <a:t>0.5P</a:t>
                      </a:r>
                      <a:r>
                        <a:rPr lang="ja-JP" sz="1050" kern="100" dirty="0">
                          <a:effectLst/>
                        </a:rPr>
                        <a:t>）</a:t>
                      </a:r>
                    </a:p>
                    <a:p>
                      <a:pPr marL="142875" indent="-76200" algn="l">
                        <a:lnSpc>
                          <a:spcPts val="2300"/>
                        </a:lnSpc>
                      </a:pPr>
                      <a:r>
                        <a:rPr lang="ja-JP" sz="1050" kern="100" dirty="0">
                          <a:effectLst/>
                        </a:rPr>
                        <a:t>・</a:t>
                      </a:r>
                      <a:r>
                        <a:rPr lang="en-US" sz="1050" kern="100" dirty="0">
                          <a:effectLst/>
                        </a:rPr>
                        <a:t>DMAT</a:t>
                      </a:r>
                      <a:r>
                        <a:rPr lang="ja-JP" sz="1050" kern="100" dirty="0">
                          <a:effectLst/>
                        </a:rPr>
                        <a:t>の指定（</a:t>
                      </a:r>
                      <a:r>
                        <a:rPr lang="en-US" sz="1050" kern="100" dirty="0">
                          <a:effectLst/>
                        </a:rPr>
                        <a:t>0.25P</a:t>
                      </a:r>
                      <a:r>
                        <a:rPr lang="ja-JP" sz="1050" kern="100" dirty="0">
                          <a:effectLst/>
                        </a:rPr>
                        <a:t>）</a:t>
                      </a:r>
                    </a:p>
                    <a:p>
                      <a:pPr marL="142875" indent="-76200" algn="l">
                        <a:lnSpc>
                          <a:spcPts val="2300"/>
                        </a:lnSpc>
                      </a:pPr>
                      <a:r>
                        <a:rPr lang="ja-JP" sz="1050" kern="100" dirty="0">
                          <a:effectLst/>
                        </a:rPr>
                        <a:t>・</a:t>
                      </a:r>
                      <a:r>
                        <a:rPr lang="en-US" sz="1050" kern="100" dirty="0">
                          <a:effectLst/>
                        </a:rPr>
                        <a:t>EMIS</a:t>
                      </a:r>
                      <a:r>
                        <a:rPr lang="ja-JP" sz="1050" kern="100" dirty="0" err="1">
                          <a:effectLst/>
                        </a:rPr>
                        <a:t>への</a:t>
                      </a:r>
                      <a:r>
                        <a:rPr lang="ja-JP" sz="1050" kern="100" dirty="0">
                          <a:effectLst/>
                        </a:rPr>
                        <a:t>参加（</a:t>
                      </a:r>
                      <a:r>
                        <a:rPr lang="en-US" sz="1050" kern="100" dirty="0">
                          <a:effectLst/>
                        </a:rPr>
                        <a:t>0.25P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周産期</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「総合周産期母子医療センターの指定」、「地域周産期母子医療センターの指定」を評価（いずれかで</a:t>
                      </a:r>
                      <a:r>
                        <a:rPr lang="en-US" sz="1050" kern="100" dirty="0">
                          <a:effectLst/>
                        </a:rPr>
                        <a:t>1P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・「総合周産期母子医療センターの指定」を重点的に評価（</a:t>
                      </a:r>
                      <a:r>
                        <a:rPr lang="en-US" sz="1050" kern="100" dirty="0">
                          <a:effectLst/>
                        </a:rPr>
                        <a:t>1P</a:t>
                      </a:r>
                      <a:r>
                        <a:rPr lang="ja-JP" sz="1050" kern="100" dirty="0">
                          <a:effectLst/>
                        </a:rPr>
                        <a:t>）</a:t>
                      </a:r>
                    </a:p>
                    <a:p>
                      <a:pPr marL="142875" indent="-76200" algn="l">
                        <a:lnSpc>
                          <a:spcPts val="2300"/>
                        </a:lnSpc>
                      </a:pPr>
                      <a:r>
                        <a:rPr lang="ja-JP" sz="1050" kern="100" dirty="0">
                          <a:effectLst/>
                        </a:rPr>
                        <a:t>・「地域周産期母子医療センターの指定」は</a:t>
                      </a:r>
                      <a:r>
                        <a:rPr lang="en-US" sz="1050" kern="100" dirty="0">
                          <a:effectLst/>
                        </a:rPr>
                        <a:t>0.5P</a:t>
                      </a:r>
                      <a:endParaRPr lang="ja-JP" sz="1050" kern="100" dirty="0">
                        <a:effectLst/>
                        <a:latin typeface="Century"/>
                      </a:endParaRPr>
                    </a:p>
                  </a:txBody>
                  <a:tcPr marL="0" marR="0" marT="0"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救急</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9525" cap="flat" cmpd="sng" algn="ctr">
                      <a:solidFill>
                        <a:srgbClr val="F79646">
                          <a:shade val="95000"/>
                          <a:satMod val="105000"/>
                        </a:srgbClr>
                      </a:solidFill>
                      <a:prstDash val="solid"/>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二次救急医療機関であって病院群輪番制への参加施設、共同利用型の施設又は救命救急センターを評価</a:t>
                      </a:r>
                      <a:r>
                        <a:rPr lang="en-US" sz="1050" kern="100" dirty="0">
                          <a:effectLst/>
                        </a:rPr>
                        <a:t>(0.1P)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救命救急センター（</a:t>
                      </a:r>
                      <a:r>
                        <a:rPr lang="en-US" sz="1050" kern="100" dirty="0">
                          <a:effectLst/>
                        </a:rPr>
                        <a:t>0.5P</a:t>
                      </a:r>
                      <a:r>
                        <a:rPr lang="ja-JP" sz="1050" kern="100" dirty="0">
                          <a:effectLst/>
                        </a:rPr>
                        <a:t>）</a:t>
                      </a:r>
                    </a:p>
                    <a:p>
                      <a:pPr marL="142875" indent="-76200" algn="l">
                        <a:lnSpc>
                          <a:spcPts val="2300"/>
                        </a:lnSpc>
                      </a:pPr>
                      <a:r>
                        <a:rPr lang="ja-JP" sz="1050" kern="100" dirty="0">
                          <a:effectLst/>
                        </a:rPr>
                        <a:t>二次救急医療機関であって病院群輪番制への参加施設、共同利用型の施設（</a:t>
                      </a:r>
                      <a:r>
                        <a:rPr lang="en-US" sz="1050" kern="100" dirty="0">
                          <a:effectLst/>
                        </a:rPr>
                        <a:t>0.1P</a:t>
                      </a:r>
                      <a:r>
                        <a:rPr lang="ja-JP" sz="1050" kern="100" dirty="0">
                          <a:effectLst/>
                        </a:rPr>
                        <a:t>）</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12700" cap="flat" cmpd="sng" algn="ctr">
                      <a:solidFill>
                        <a:srgbClr val="F79646"/>
                      </a:solidFill>
                      <a:prstDash val="dot"/>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3"/>
                  </a:ext>
                </a:extLst>
              </a:tr>
              <a:tr h="370840">
                <a:tc vMerge="1">
                  <a:txBody>
                    <a:bodyPr/>
                    <a:lstStyle/>
                    <a:p>
                      <a:endParaRPr kumimoji="1" lang="ja-JP" altLang="en-US"/>
                    </a:p>
                  </a:txBody>
                  <a:tcPr>
                    <a:lnR w="9525" cap="flat" cmpd="sng" algn="ctr">
                      <a:solidFill>
                        <a:schemeClr val="accent6"/>
                      </a:solidFill>
                      <a:prstDash val="solid"/>
                      <a:round/>
                      <a:headEnd type="none" w="med" len="med"/>
                      <a:tailEnd type="none" w="med" len="med"/>
                    </a:lnR>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rPr>
                        <a:t>上記体制を前提とし、</a:t>
                      </a:r>
                      <a:r>
                        <a:rPr lang="ja-JP" sz="1050" kern="100" dirty="0">
                          <a:effectLst/>
                        </a:rPr>
                        <a:t>救急車で来院し、入院となった患者数（最大</a:t>
                      </a:r>
                      <a:r>
                        <a:rPr lang="en-US" sz="1050" kern="100" dirty="0">
                          <a:effectLst/>
                        </a:rPr>
                        <a:t>0.9P</a:t>
                      </a:r>
                      <a:r>
                        <a:rPr lang="ja-JP" sz="1050" kern="100" dirty="0">
                          <a:effectLst/>
                        </a:rPr>
                        <a:t>）</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altLang="en-US" sz="1050" kern="100" dirty="0">
                          <a:effectLst/>
                        </a:rPr>
                        <a:t>上記体制を前提とし、</a:t>
                      </a:r>
                      <a:r>
                        <a:rPr lang="ja-JP" sz="1050" kern="100" dirty="0">
                          <a:effectLst/>
                        </a:rPr>
                        <a:t>救急車で来院し、入院となった患者数（救急医療入院に限る）（最大</a:t>
                      </a:r>
                      <a:r>
                        <a:rPr lang="en-US" sz="1050" kern="100" dirty="0">
                          <a:effectLst/>
                        </a:rPr>
                        <a:t>0.5P</a:t>
                      </a:r>
                      <a:r>
                        <a:rPr lang="ja-JP" sz="1050" kern="100" dirty="0">
                          <a:effectLst/>
                        </a:rPr>
                        <a:t>）</a:t>
                      </a:r>
                      <a:endParaRPr lang="ja-JP" sz="1050" kern="100" dirty="0">
                        <a:effectLst/>
                        <a:latin typeface="Century"/>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12700" cap="flat" cmpd="sng" algn="ctr">
                      <a:solidFill>
                        <a:srgbClr val="F79646"/>
                      </a:solidFill>
                      <a:prstDash val="dot"/>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4"/>
                  </a:ext>
                </a:extLst>
              </a:tr>
              <a:tr h="370840">
                <a:tc row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その他</a:t>
                      </a: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右記のいずれか</a:t>
                      </a:r>
                      <a:r>
                        <a:rPr lang="en-US" sz="1050" kern="100" dirty="0">
                          <a:effectLst/>
                        </a:rPr>
                        <a:t>1</a:t>
                      </a:r>
                      <a:r>
                        <a:rPr lang="ja-JP" sz="1050" kern="100" dirty="0">
                          <a:effectLst/>
                        </a:rPr>
                        <a:t>項目を満たした場合１</a:t>
                      </a:r>
                      <a:r>
                        <a:rPr lang="en-US" sz="1050" kern="100" dirty="0">
                          <a:effectLst/>
                        </a:rPr>
                        <a:t>P</a:t>
                      </a:r>
                      <a:endParaRPr lang="ja-JP" sz="1050" kern="100" dirty="0">
                        <a:effectLst/>
                        <a:latin typeface="Century"/>
                      </a:endParaRPr>
                    </a:p>
                  </a:txBody>
                  <a:tcPr marL="68104" marR="68104" marT="9525" marB="0">
                    <a:lnL w="9525" cap="flat" cmpd="sng" algn="ctr">
                      <a:solidFill>
                        <a:srgbClr val="F79646"/>
                      </a:solidFill>
                      <a:prstDash val="solid"/>
                      <a:round/>
                      <a:headEnd type="none" w="med" len="med"/>
                      <a:tailEnd type="none" w="med" len="med"/>
                    </a:lnL>
                    <a:lnR w="12700" cap="flat" cmpd="sng" algn="ctr">
                      <a:solidFill>
                        <a:srgbClr val="F79646"/>
                      </a:solidFill>
                      <a:prstDash val="dot"/>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90570" rtl="0" eaLnBrk="1" latinLnBrk="0" hangingPunct="1">
                        <a:defRPr kumimoji="1" sz="1950" kern="1200">
                          <a:solidFill>
                            <a:schemeClr val="tx1"/>
                          </a:solidFill>
                          <a:latin typeface="Segoe UI"/>
                          <a:ea typeface="メイリオ"/>
                        </a:defRPr>
                      </a:lvl1pPr>
                      <a:lvl2pPr marL="495285" algn="l" defTabSz="990570" rtl="0" eaLnBrk="1" latinLnBrk="0" hangingPunct="1">
                        <a:defRPr kumimoji="1" sz="1950" kern="1200">
                          <a:solidFill>
                            <a:schemeClr val="tx1"/>
                          </a:solidFill>
                          <a:latin typeface="Segoe UI"/>
                          <a:ea typeface="メイリオ"/>
                        </a:defRPr>
                      </a:lvl2pPr>
                      <a:lvl3pPr marL="990570" algn="l" defTabSz="990570" rtl="0" eaLnBrk="1" latinLnBrk="0" hangingPunct="1">
                        <a:defRPr kumimoji="1" sz="1950" kern="1200">
                          <a:solidFill>
                            <a:schemeClr val="tx1"/>
                          </a:solidFill>
                          <a:latin typeface="Segoe UI"/>
                          <a:ea typeface="メイリオ"/>
                        </a:defRPr>
                      </a:lvl3pPr>
                      <a:lvl4pPr marL="1485854" algn="l" defTabSz="990570" rtl="0" eaLnBrk="1" latinLnBrk="0" hangingPunct="1">
                        <a:defRPr kumimoji="1" sz="1950" kern="1200">
                          <a:solidFill>
                            <a:schemeClr val="tx1"/>
                          </a:solidFill>
                          <a:latin typeface="Segoe UI"/>
                          <a:ea typeface="メイリオ"/>
                        </a:defRPr>
                      </a:lvl4pPr>
                      <a:lvl5pPr marL="1981139" algn="l" defTabSz="990570" rtl="0" eaLnBrk="1" latinLnBrk="0" hangingPunct="1">
                        <a:defRPr kumimoji="1" sz="1950" kern="1200">
                          <a:solidFill>
                            <a:schemeClr val="tx1"/>
                          </a:solidFill>
                          <a:latin typeface="Segoe UI"/>
                          <a:ea typeface="メイリオ"/>
                        </a:defRPr>
                      </a:lvl5pPr>
                      <a:lvl6pPr marL="2476424" algn="l" defTabSz="990570" rtl="0" eaLnBrk="1" latinLnBrk="0" hangingPunct="1">
                        <a:defRPr kumimoji="1" sz="1950" kern="1200">
                          <a:solidFill>
                            <a:schemeClr val="tx1"/>
                          </a:solidFill>
                          <a:latin typeface="Segoe UI"/>
                          <a:ea typeface="メイリオ"/>
                        </a:defRPr>
                      </a:lvl6pPr>
                      <a:lvl7pPr marL="2971709" algn="l" defTabSz="990570" rtl="0" eaLnBrk="1" latinLnBrk="0" hangingPunct="1">
                        <a:defRPr kumimoji="1" sz="1950" kern="1200">
                          <a:solidFill>
                            <a:schemeClr val="tx1"/>
                          </a:solidFill>
                          <a:latin typeface="Segoe UI"/>
                          <a:ea typeface="メイリオ"/>
                        </a:defRPr>
                      </a:lvl7pPr>
                      <a:lvl8pPr marL="3466993" algn="l" defTabSz="990570" rtl="0" eaLnBrk="1" latinLnBrk="0" hangingPunct="1">
                        <a:defRPr kumimoji="1" sz="1950" kern="1200">
                          <a:solidFill>
                            <a:schemeClr val="tx1"/>
                          </a:solidFill>
                          <a:latin typeface="Segoe UI"/>
                          <a:ea typeface="メイリオ"/>
                        </a:defRPr>
                      </a:lvl8pPr>
                      <a:lvl9pPr marL="3962278" algn="l" defTabSz="990570" rtl="0" eaLnBrk="1" latinLnBrk="0" hangingPunct="1">
                        <a:defRPr kumimoji="1" sz="1950" kern="1200">
                          <a:solidFill>
                            <a:schemeClr val="tx1"/>
                          </a:solidFill>
                          <a:latin typeface="Segoe UI"/>
                          <a:ea typeface="メイリオ"/>
                        </a:defRPr>
                      </a:lvl9pPr>
                    </a:lstStyle>
                    <a:p>
                      <a:pPr marL="142875" indent="-76200" algn="l">
                        <a:lnSpc>
                          <a:spcPts val="2300"/>
                        </a:lnSpc>
                      </a:pPr>
                      <a:r>
                        <a:rPr lang="ja-JP" sz="1050" kern="100" dirty="0">
                          <a:effectLst/>
                        </a:rPr>
                        <a:t>①治験等の実施</a:t>
                      </a:r>
                    </a:p>
                    <a:p>
                      <a:pPr marL="142875" indent="-76200" algn="l">
                        <a:lnSpc>
                          <a:spcPts val="2300"/>
                        </a:lnSpc>
                      </a:pPr>
                      <a:r>
                        <a:rPr lang="ja-JP" sz="1050" kern="100" dirty="0">
                          <a:effectLst/>
                        </a:rPr>
                        <a:t>・</a:t>
                      </a:r>
                      <a:r>
                        <a:rPr lang="ja-JP" altLang="en-US" sz="1050" b="1" u="sng" kern="100" dirty="0">
                          <a:effectLst/>
                        </a:rPr>
                        <a:t>過去３カ年において、主導的に実施した医師主導治験が８件以上、又は主導的に実施した医師主導治験が４件以上かつ主導的に実施した臨床研究実績が</a:t>
                      </a:r>
                      <a:r>
                        <a:rPr lang="en-US" altLang="ja-JP" sz="1050" b="1" u="sng" kern="100" dirty="0">
                          <a:effectLst/>
                        </a:rPr>
                        <a:t>40</a:t>
                      </a:r>
                      <a:r>
                        <a:rPr lang="ja-JP" altLang="en-US" sz="1050" b="1" u="sng" kern="100" dirty="0">
                          <a:effectLst/>
                        </a:rPr>
                        <a:t>件以上</a:t>
                      </a:r>
                      <a:r>
                        <a:rPr lang="ja-JP" sz="1050" b="1" u="sng" kern="100" dirty="0">
                          <a:effectLst/>
                        </a:rPr>
                        <a:t>（</a:t>
                      </a:r>
                      <a:r>
                        <a:rPr lang="en-US" sz="1050" b="1" u="sng" kern="100" dirty="0">
                          <a:effectLst/>
                        </a:rPr>
                        <a:t>1P</a:t>
                      </a:r>
                      <a:r>
                        <a:rPr lang="ja-JP" sz="1050" b="1" u="sng" kern="100" dirty="0">
                          <a:effectLst/>
                        </a:rPr>
                        <a:t>）</a:t>
                      </a:r>
                    </a:p>
                    <a:p>
                      <a:pPr marL="142875" indent="-76200" algn="l">
                        <a:lnSpc>
                          <a:spcPts val="2300"/>
                        </a:lnSpc>
                      </a:pPr>
                      <a:r>
                        <a:rPr lang="ja-JP" sz="1050" kern="100" dirty="0">
                          <a:effectLst/>
                        </a:rPr>
                        <a:t>・</a:t>
                      </a:r>
                      <a:r>
                        <a:rPr lang="en-US" sz="1050" kern="100" dirty="0">
                          <a:effectLst/>
                        </a:rPr>
                        <a:t>20</a:t>
                      </a:r>
                      <a:r>
                        <a:rPr lang="ja-JP" sz="1050" kern="100" dirty="0">
                          <a:effectLst/>
                        </a:rPr>
                        <a:t>例以上の治験（</a:t>
                      </a:r>
                      <a:r>
                        <a:rPr lang="en-US" sz="1050" kern="100" dirty="0">
                          <a:effectLst/>
                        </a:rPr>
                        <a:t>※</a:t>
                      </a:r>
                      <a:r>
                        <a:rPr lang="ja-JP" sz="1050" kern="100" dirty="0">
                          <a:effectLst/>
                        </a:rPr>
                        <a:t>）の実施、</a:t>
                      </a:r>
                      <a:r>
                        <a:rPr lang="en-US" sz="1050" kern="100" dirty="0">
                          <a:effectLst/>
                        </a:rPr>
                        <a:t>10</a:t>
                      </a:r>
                      <a:r>
                        <a:rPr lang="ja-JP" sz="1050" kern="100" dirty="0">
                          <a:effectLst/>
                        </a:rPr>
                        <a:t>例以上の先進医療の実施または</a:t>
                      </a:r>
                      <a:r>
                        <a:rPr lang="en-US" sz="1050" kern="100" dirty="0">
                          <a:effectLst/>
                        </a:rPr>
                        <a:t>10</a:t>
                      </a:r>
                      <a:r>
                        <a:rPr lang="ja-JP" sz="1050" kern="100" dirty="0">
                          <a:effectLst/>
                        </a:rPr>
                        <a:t>例以上の患者申出療養の実施</a:t>
                      </a:r>
                      <a:r>
                        <a:rPr lang="en-US" sz="1050" kern="100" dirty="0">
                          <a:effectLst/>
                        </a:rPr>
                        <a:t>(0.5P)</a:t>
                      </a:r>
                      <a:r>
                        <a:rPr lang="ja-JP" sz="1050" kern="100" dirty="0">
                          <a:effectLst/>
                        </a:rPr>
                        <a:t>（</a:t>
                      </a:r>
                      <a:r>
                        <a:rPr lang="en-US" sz="1050" kern="100" dirty="0">
                          <a:effectLst/>
                        </a:rPr>
                        <a:t>※</a:t>
                      </a:r>
                      <a:r>
                        <a:rPr lang="ja-JP" sz="1050" kern="100" dirty="0">
                          <a:effectLst/>
                        </a:rPr>
                        <a:t>）協力施設としての治験の実施を含む。</a:t>
                      </a: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0005"/>
                  </a:ext>
                </a:extLst>
              </a:tr>
              <a:tr h="640514">
                <a:tc vMerge="1">
                  <a:txBody>
                    <a:bodyPr/>
                    <a:lstStyle/>
                    <a:p>
                      <a:pPr marL="142875" indent="-76200" algn="l">
                        <a:lnSpc>
                          <a:spcPts val="2300"/>
                        </a:lnSpc>
                      </a:pPr>
                      <a:endParaRPr lang="ja-JP" sz="1050" kern="100" dirty="0">
                        <a:effectLst/>
                        <a:latin typeface="Century"/>
                      </a:endParaRPr>
                    </a:p>
                  </a:txBody>
                  <a:tcPr marL="68104" marR="68104" marT="9525" marB="0">
                    <a:lnL w="9525" cap="flat" cmpd="sng" algn="ctr">
                      <a:solidFill>
                        <a:srgbClr val="F79646">
                          <a:shade val="95000"/>
                          <a:satMod val="105000"/>
                        </a:srgbClr>
                      </a:solidFill>
                      <a:prstDash val="solid"/>
                    </a:lnL>
                    <a:lnR w="9525"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gridSpan="3">
                  <a:txBody>
                    <a:bodyPr/>
                    <a:lstStyle/>
                    <a:p>
                      <a:pPr marL="142875" indent="-76200" algn="l">
                        <a:lnSpc>
                          <a:spcPts val="2300"/>
                        </a:lnSpc>
                      </a:pPr>
                      <a:r>
                        <a:rPr lang="ja-JP" altLang="en-US" sz="1050" kern="100" dirty="0">
                          <a:effectLst/>
                          <a:latin typeface="メイリオ" panose="020B0604030504040204" pitchFamily="50" charset="-128"/>
                          <a:ea typeface="メイリオ" panose="020B0604030504040204" pitchFamily="50" charset="-128"/>
                        </a:rPr>
                        <a:t>②新型インフルエンザ対策</a:t>
                      </a:r>
                      <a:endParaRPr lang="en-US" altLang="ja-JP" sz="1050" kern="100" dirty="0">
                        <a:effectLst/>
                        <a:latin typeface="メイリオ" panose="020B0604030504040204" pitchFamily="50" charset="-128"/>
                        <a:ea typeface="メイリオ" panose="020B0604030504040204" pitchFamily="50" charset="-128"/>
                      </a:endParaRPr>
                    </a:p>
                    <a:p>
                      <a:pPr marL="142875" indent="-76200" algn="l">
                        <a:lnSpc>
                          <a:spcPts val="2300"/>
                        </a:lnSpc>
                      </a:pPr>
                      <a:r>
                        <a:rPr lang="ja-JP" altLang="en-US" sz="1050" kern="100" dirty="0">
                          <a:effectLst/>
                          <a:latin typeface="メイリオ" panose="020B0604030504040204" pitchFamily="50" charset="-128"/>
                          <a:ea typeface="メイリオ" panose="020B0604030504040204" pitchFamily="50" charset="-128"/>
                        </a:rPr>
                        <a:t>・</a:t>
                      </a:r>
                      <a:r>
                        <a:rPr lang="ja-JP" altLang="en-US" sz="1050" b="1" u="sng" kern="100" dirty="0">
                          <a:effectLst/>
                          <a:latin typeface="メイリオ" panose="020B0604030504040204" pitchFamily="50" charset="-128"/>
                          <a:ea typeface="メイリオ" panose="020B0604030504040204" pitchFamily="50" charset="-128"/>
                        </a:rPr>
                        <a:t>新型インフルエンザ患者入院医療機関に該当</a:t>
                      </a:r>
                      <a:r>
                        <a:rPr lang="ja-JP" altLang="en-US" sz="1050" b="1" u="sng" kern="100" dirty="0">
                          <a:effectLst/>
                          <a:latin typeface="Segoe UI" panose="020B0502040204020203" pitchFamily="34" charset="0"/>
                          <a:cs typeface="Segoe UI" panose="020B0502040204020203" pitchFamily="34" charset="0"/>
                        </a:rPr>
                        <a:t>（</a:t>
                      </a:r>
                      <a:r>
                        <a:rPr lang="en-US" altLang="ja-JP" sz="1050" b="1" u="sng" kern="100" dirty="0">
                          <a:effectLst/>
                          <a:latin typeface="Segoe UI" panose="020B0502040204020203" pitchFamily="34" charset="0"/>
                          <a:cs typeface="Segoe UI" panose="020B0502040204020203" pitchFamily="34" charset="0"/>
                        </a:rPr>
                        <a:t>0.25P</a:t>
                      </a:r>
                      <a:r>
                        <a:rPr lang="ja-JP" altLang="en-US" sz="1050" b="1" u="sng" kern="100" dirty="0">
                          <a:effectLst/>
                          <a:latin typeface="Segoe UI" panose="020B0502040204020203" pitchFamily="34" charset="0"/>
                          <a:cs typeface="Segoe UI" panose="020B0502040204020203" pitchFamily="34" charset="0"/>
                        </a:rPr>
                        <a:t>）</a:t>
                      </a:r>
                      <a:endParaRPr lang="ja-JP" sz="1050" b="1" u="sng" kern="100" dirty="0">
                        <a:effectLst/>
                        <a:latin typeface="Segoe UI" panose="020B0502040204020203" pitchFamily="34" charset="0"/>
                        <a:cs typeface="Segoe UI" panose="020B0502040204020203" pitchFamily="34" charset="0"/>
                      </a:endParaRPr>
                    </a:p>
                  </a:txBody>
                  <a:tcPr marL="68104" marR="68104" marT="9525" marB="0">
                    <a:lnL w="9525" cap="flat" cmpd="sng" algn="ctr">
                      <a:solidFill>
                        <a:srgbClr val="F79646"/>
                      </a:solidFill>
                      <a:prstDash val="solid"/>
                      <a:round/>
                      <a:headEnd type="none" w="med" len="med"/>
                      <a:tailEnd type="none" w="med" len="med"/>
                    </a:lnL>
                    <a:lnR w="9525" cap="flat" cmpd="sng" algn="ctr">
                      <a:solidFill>
                        <a:srgbClr val="F79646">
                          <a:shade val="95000"/>
                          <a:satMod val="105000"/>
                        </a:srgbClr>
                      </a:solidFill>
                      <a:prstDash val="solid"/>
                      <a:round/>
                      <a:headEnd type="none" w="med" len="med"/>
                      <a:tailEnd type="none" w="med" len="me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142875" indent="-76200" algn="l">
                        <a:lnSpc>
                          <a:spcPts val="2300"/>
                        </a:lnSpc>
                      </a:pPr>
                      <a:endParaRPr lang="ja-JP" sz="1050" kern="100" dirty="0">
                        <a:effectLst/>
                      </a:endParaRPr>
                    </a:p>
                  </a:txBody>
                  <a:tcPr marL="68104" marR="68104" marT="9525" marB="0">
                    <a:lnL w="12700" cap="flat" cmpd="sng" algn="ctr">
                      <a:solidFill>
                        <a:srgbClr val="F79646"/>
                      </a:solidFill>
                      <a:prstDash val="dot"/>
                      <a:round/>
                      <a:headEnd type="none" w="med" len="med"/>
                      <a:tailEnd type="none" w="med" len="med"/>
                    </a:lnL>
                    <a:lnR w="9525" cap="flat" cmpd="sng" algn="ctr">
                      <a:solidFill>
                        <a:srgbClr val="F79646">
                          <a:shade val="95000"/>
                          <a:satMod val="105000"/>
                        </a:srgbClr>
                      </a:solidFill>
                      <a:prstDash val="solid"/>
                    </a:lnR>
                    <a:lnT w="9525" cap="flat" cmpd="sng" algn="ctr">
                      <a:solidFill>
                        <a:srgbClr val="F79646">
                          <a:shade val="95000"/>
                          <a:satMod val="105000"/>
                        </a:srgbClr>
                      </a:solidFill>
                      <a:prstDash val="solid"/>
                    </a:lnT>
                    <a:lnB w="9525" cap="flat" cmpd="sng" algn="ctr">
                      <a:solidFill>
                        <a:srgbClr val="F79646">
                          <a:shade val="95000"/>
                          <a:satMod val="105000"/>
                        </a:srgbClr>
                      </a:solidFill>
                      <a:prstDash val="soli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993611563"/>
                  </a:ext>
                </a:extLst>
              </a:tr>
            </a:tbl>
          </a:graphicData>
        </a:graphic>
      </p:graphicFrame>
      <p:sp>
        <p:nvSpPr>
          <p:cNvPr id="5" name="スライド番号プレースホルダー 2">
            <a:extLst>
              <a:ext uri="{FF2B5EF4-FFF2-40B4-BE49-F238E27FC236}">
                <a16:creationId xmlns:a16="http://schemas.microsoft.com/office/drawing/2014/main" id="{4BCCA773-78BC-49BA-9CF2-38DBFABCD51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042282683"/>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今後の課題</a:t>
            </a:r>
          </a:p>
        </p:txBody>
      </p:sp>
      <p:sp>
        <p:nvSpPr>
          <p:cNvPr id="2" name="正方形/長方形 1"/>
          <p:cNvSpPr/>
          <p:nvPr/>
        </p:nvSpPr>
        <p:spPr>
          <a:xfrm>
            <a:off x="416496" y="793090"/>
            <a:ext cx="9073008" cy="954107"/>
          </a:xfrm>
          <a:prstGeom prst="rect">
            <a:avLst/>
          </a:prstGeom>
          <a:ln>
            <a:solidFill>
              <a:schemeClr val="tx1"/>
            </a:solidFill>
          </a:ln>
        </p:spPr>
        <p:txBody>
          <a:bodyPr wrap="square">
            <a:spAutoFit/>
          </a:bodyPr>
          <a:lstStyle/>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急性期の医療の標準化を進める観点と</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になじまない可能性のある病院があるという指摘を踏まえ、平均から外れて医療資源投入量が少ない、在院日数が長い等の診療実態について分析・検討を行った。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DPC/PDPS</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の安定的な運用のため、病院ごとの診療実態を把握するとともに、医療資源投入量などの指標とその活用方法について引き続き検討する。</a:t>
            </a:r>
          </a:p>
        </p:txBody>
      </p:sp>
      <p:pic>
        <p:nvPicPr>
          <p:cNvPr id="4" name="図 3"/>
          <p:cNvPicPr>
            <a:picLocks noChangeAspect="1"/>
          </p:cNvPicPr>
          <p:nvPr/>
        </p:nvPicPr>
        <p:blipFill>
          <a:blip r:embed="rId2"/>
          <a:stretch>
            <a:fillRect/>
          </a:stretch>
        </p:blipFill>
        <p:spPr>
          <a:xfrm>
            <a:off x="5241031" y="1766247"/>
            <a:ext cx="3523405" cy="2542477"/>
          </a:xfrm>
          <a:prstGeom prst="rect">
            <a:avLst/>
          </a:prstGeom>
        </p:spPr>
      </p:pic>
      <p:pic>
        <p:nvPicPr>
          <p:cNvPr id="9" name="図 8"/>
          <p:cNvPicPr>
            <a:picLocks noChangeAspect="1"/>
          </p:cNvPicPr>
          <p:nvPr/>
        </p:nvPicPr>
        <p:blipFill>
          <a:blip r:embed="rId3"/>
          <a:stretch>
            <a:fillRect/>
          </a:stretch>
        </p:blipFill>
        <p:spPr>
          <a:xfrm>
            <a:off x="1064568" y="4335291"/>
            <a:ext cx="3605357" cy="2496017"/>
          </a:xfrm>
          <a:prstGeom prst="rect">
            <a:avLst/>
          </a:prstGeom>
        </p:spPr>
      </p:pic>
      <p:pic>
        <p:nvPicPr>
          <p:cNvPr id="10" name="図 9"/>
          <p:cNvPicPr>
            <a:picLocks noChangeAspect="1"/>
          </p:cNvPicPr>
          <p:nvPr/>
        </p:nvPicPr>
        <p:blipFill>
          <a:blip r:embed="rId4"/>
          <a:stretch>
            <a:fillRect/>
          </a:stretch>
        </p:blipFill>
        <p:spPr>
          <a:xfrm>
            <a:off x="5160778" y="4338324"/>
            <a:ext cx="3600978" cy="2492985"/>
          </a:xfrm>
          <a:prstGeom prst="rect">
            <a:avLst/>
          </a:prstGeom>
        </p:spPr>
      </p:pic>
      <p:pic>
        <p:nvPicPr>
          <p:cNvPr id="13" name="図 12"/>
          <p:cNvPicPr>
            <a:picLocks noChangeAspect="1"/>
          </p:cNvPicPr>
          <p:nvPr/>
        </p:nvPicPr>
        <p:blipFill>
          <a:blip r:embed="rId5"/>
          <a:stretch>
            <a:fillRect/>
          </a:stretch>
        </p:blipFill>
        <p:spPr>
          <a:xfrm>
            <a:off x="1064568" y="1766247"/>
            <a:ext cx="3685610" cy="2551577"/>
          </a:xfrm>
          <a:prstGeom prst="rect">
            <a:avLst/>
          </a:prstGeom>
        </p:spPr>
      </p:pic>
      <p:sp>
        <p:nvSpPr>
          <p:cNvPr id="11" name="スライド番号プレースホルダー 2">
            <a:extLst>
              <a:ext uri="{FF2B5EF4-FFF2-40B4-BE49-F238E27FC236}">
                <a16:creationId xmlns:a16="http://schemas.microsoft.com/office/drawing/2014/main" id="{C67A8F9D-9BF1-4368-9D75-47582BCDE32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42653644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診断群分類点数表の見直し</a:t>
            </a:r>
          </a:p>
        </p:txBody>
      </p:sp>
      <p:sp>
        <p:nvSpPr>
          <p:cNvPr id="6" name="テキスト ボックス 5"/>
          <p:cNvSpPr txBox="1"/>
          <p:nvPr/>
        </p:nvSpPr>
        <p:spPr>
          <a:xfrm>
            <a:off x="324764" y="1055683"/>
            <a:ext cx="9279635" cy="338554"/>
          </a:xfrm>
          <a:prstGeom prst="rect">
            <a:avLst/>
          </a:prstGeom>
          <a:noFill/>
          <a:ln>
            <a:solidFill>
              <a:sysClr val="windowText" lastClr="00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　診断群分類の見直しを行い、診断群分類数等を以下の通り設定した。</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p:txBody>
      </p:sp>
      <p:graphicFrame>
        <p:nvGraphicFramePr>
          <p:cNvPr id="8" name="表 7"/>
          <p:cNvGraphicFramePr>
            <a:graphicFrameLocks noGrp="1"/>
          </p:cNvGraphicFramePr>
          <p:nvPr/>
        </p:nvGraphicFramePr>
        <p:xfrm>
          <a:off x="324764" y="1798602"/>
          <a:ext cx="9314084" cy="3710592"/>
        </p:xfrm>
        <a:graphic>
          <a:graphicData uri="http://schemas.openxmlformats.org/drawingml/2006/table">
            <a:tbl>
              <a:tblPr firstRow="1" firstCol="1" bandRow="1"/>
              <a:tblGrid>
                <a:gridCol w="1752589">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202725">
                  <a:extLst>
                    <a:ext uri="{9D8B030D-6E8A-4147-A177-3AD203B41FA5}">
                      <a16:colId xmlns:a16="http://schemas.microsoft.com/office/drawing/2014/main" val="20002"/>
                    </a:ext>
                  </a:extLst>
                </a:gridCol>
                <a:gridCol w="1613227">
                  <a:extLst>
                    <a:ext uri="{9D8B030D-6E8A-4147-A177-3AD203B41FA5}">
                      <a16:colId xmlns:a16="http://schemas.microsoft.com/office/drawing/2014/main" val="20003"/>
                    </a:ext>
                  </a:extLst>
                </a:gridCol>
                <a:gridCol w="1539869">
                  <a:extLst>
                    <a:ext uri="{9D8B030D-6E8A-4147-A177-3AD203B41FA5}">
                      <a16:colId xmlns:a16="http://schemas.microsoft.com/office/drawing/2014/main" val="20004"/>
                    </a:ext>
                  </a:extLst>
                </a:gridCol>
                <a:gridCol w="88705">
                  <a:extLst>
                    <a:ext uri="{9D8B030D-6E8A-4147-A177-3AD203B41FA5}">
                      <a16:colId xmlns:a16="http://schemas.microsoft.com/office/drawing/2014/main" val="20005"/>
                    </a:ext>
                  </a:extLst>
                </a:gridCol>
                <a:gridCol w="1669169">
                  <a:extLst>
                    <a:ext uri="{9D8B030D-6E8A-4147-A177-3AD203B41FA5}">
                      <a16:colId xmlns:a16="http://schemas.microsoft.com/office/drawing/2014/main" val="2460948317"/>
                    </a:ext>
                  </a:extLst>
                </a:gridCol>
              </a:tblGrid>
              <a:tr h="493632">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endParaRPr lang="ja-JP" sz="18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en-US" sz="1800" b="0" kern="100" dirty="0">
                          <a:effectLst/>
                          <a:latin typeface="+mn-ea"/>
                          <a:ea typeface="+mn-ea"/>
                        </a:rPr>
                        <a:t>MDC</a:t>
                      </a:r>
                      <a:r>
                        <a:rPr lang="ja-JP" sz="1800" b="0" kern="100" dirty="0">
                          <a:effectLst/>
                          <a:latin typeface="+mn-ea"/>
                          <a:ea typeface="+mn-ea"/>
                        </a:rPr>
                        <a:t>数</a:t>
                      </a:r>
                      <a:r>
                        <a:rPr lang="en-US" altLang="ja-JP" sz="1200" kern="100" dirty="0">
                          <a:effectLst/>
                          <a:latin typeface="+mn-ea"/>
                          <a:ea typeface="+mn-ea"/>
                          <a:cs typeface="Segoe UI" panose="020B0502040204020203" pitchFamily="34" charset="0"/>
                        </a:rPr>
                        <a:t>※</a:t>
                      </a:r>
                      <a:r>
                        <a:rPr lang="ja-JP" altLang="en-US" sz="1200" kern="100" dirty="0">
                          <a:effectLst/>
                          <a:latin typeface="+mn-ea"/>
                          <a:ea typeface="+mn-ea"/>
                          <a:cs typeface="Segoe UI" panose="020B0502040204020203" pitchFamily="34" charset="0"/>
                        </a:rPr>
                        <a:t>１</a:t>
                      </a:r>
                      <a:endParaRPr lang="ja-JP" sz="1200" kern="100" dirty="0">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kern="100" dirty="0">
                          <a:effectLst/>
                          <a:latin typeface="+mn-ea"/>
                          <a:ea typeface="+mn-ea"/>
                        </a:rPr>
                        <a:t>傷病名数</a:t>
                      </a:r>
                      <a:endParaRPr lang="ja-JP" sz="18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altLang="en-US" sz="1800" kern="100" dirty="0">
                          <a:effectLst/>
                          <a:latin typeface="+mn-ea"/>
                          <a:ea typeface="+mn-ea"/>
                          <a:cs typeface="+mn-cs"/>
                        </a:rPr>
                        <a:t>診断群分類数</a:t>
                      </a:r>
                      <a:endParaRPr lang="ja-JP" sz="14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gridSpan="2">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ja-JP" sz="1800" b="1" kern="100" dirty="0">
                          <a:solidFill>
                            <a:schemeClr val="lt1"/>
                          </a:solidFill>
                          <a:effectLst/>
                          <a:latin typeface="+mn-ea"/>
                          <a:ea typeface="+mn-ea"/>
                          <a:cs typeface="+mn-cs"/>
                        </a:rPr>
                        <a:t>包括対象</a:t>
                      </a:r>
                      <a:r>
                        <a:rPr kumimoji="1" lang="en-US" altLang="ja-JP" sz="1200" b="1" kern="100" dirty="0">
                          <a:solidFill>
                            <a:schemeClr val="lt1"/>
                          </a:solidFill>
                          <a:effectLst/>
                          <a:latin typeface="+mn-ea"/>
                          <a:ea typeface="+mn-ea"/>
                          <a:cs typeface="Segoe UI" panose="020B0502040204020203" pitchFamily="34" charset="0"/>
                        </a:rPr>
                        <a:t>※</a:t>
                      </a:r>
                      <a:r>
                        <a:rPr kumimoji="1" lang="ja-JP" altLang="en-US" sz="1200" b="1" kern="100" dirty="0">
                          <a:solidFill>
                            <a:schemeClr val="lt1"/>
                          </a:solidFill>
                          <a:effectLst/>
                          <a:latin typeface="+mn-ea"/>
                          <a:ea typeface="+mn-ea"/>
                          <a:cs typeface="Segoe UI" panose="020B0502040204020203" pitchFamily="34" charset="0"/>
                        </a:rPr>
                        <a:t>２</a:t>
                      </a:r>
                      <a:endParaRPr kumimoji="1" lang="en-US" altLang="ja-JP" sz="1200" b="1" kern="100" dirty="0">
                        <a:solidFill>
                          <a:schemeClr val="lt1"/>
                        </a:solidFill>
                        <a:effectLst/>
                        <a:latin typeface="+mn-ea"/>
                        <a:ea typeface="+mn-ea"/>
                        <a:cs typeface="Segoe UI" panose="020B0502040204020203" pitchFamily="34" charset="0"/>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hMerge="1">
                  <a:txBody>
                    <a:bodyPr/>
                    <a:lstStyle/>
                    <a:p>
                      <a:pPr algn="ctr">
                        <a:spcAft>
                          <a:spcPts val="0"/>
                        </a:spcAft>
                      </a:pPr>
                      <a:endParaRPr lang="ja-JP" sz="1800" kern="100" dirty="0">
                        <a:effectLst/>
                        <a:latin typeface="+mj-ea"/>
                        <a:ea typeface="+mj-ea"/>
                        <a:cs typeface="Times New Roman"/>
                      </a:endParaRPr>
                    </a:p>
                  </a:txBody>
                  <a:tcPr marL="63305" marR="63305" marT="0" marB="0" anchor="ctr"/>
                </a:tc>
                <a:tc>
                  <a:txBody>
                    <a:bodyPr/>
                    <a:lstStyle/>
                    <a:p>
                      <a:pPr algn="ctr">
                        <a:spcAft>
                          <a:spcPts val="0"/>
                        </a:spcAft>
                      </a:pPr>
                      <a:r>
                        <a:rPr kumimoji="1" lang="ja-JP" altLang="en-US" sz="1800" b="1" kern="100" dirty="0">
                          <a:solidFill>
                            <a:schemeClr val="lt1"/>
                          </a:solidFill>
                          <a:effectLst/>
                          <a:latin typeface="+mn-ea"/>
                          <a:ea typeface="+mn-ea"/>
                          <a:cs typeface="+mn-cs"/>
                        </a:rPr>
                        <a:t>支払い分類</a:t>
                      </a:r>
                      <a:r>
                        <a:rPr kumimoji="1" lang="en-US" altLang="ja-JP" sz="1200" b="1" kern="100" dirty="0">
                          <a:solidFill>
                            <a:schemeClr val="lt1"/>
                          </a:solidFill>
                          <a:effectLst/>
                          <a:latin typeface="+mn-ea"/>
                          <a:ea typeface="+mn-ea"/>
                          <a:cs typeface="+mn-cs"/>
                        </a:rPr>
                        <a:t>※3</a:t>
                      </a:r>
                      <a:endParaRPr kumimoji="1" lang="ja-JP" altLang="ja-JP" sz="1800" b="1" kern="100" dirty="0">
                        <a:solidFill>
                          <a:schemeClr val="lt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15</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575</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2,552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1,860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3"/>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16</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591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3,074</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1,726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4"/>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18</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2,347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1,438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5"/>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20</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2,451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1,572</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6"/>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22</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507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2,658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1,880</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7"/>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lang="ja-JP" sz="1800" b="0" kern="100" dirty="0">
                          <a:solidFill>
                            <a:schemeClr val="tx1"/>
                          </a:solidFill>
                          <a:effectLst/>
                          <a:latin typeface="+mn-ea"/>
                          <a:ea typeface="+mn-ea"/>
                        </a:rPr>
                        <a:t>平成</a:t>
                      </a:r>
                      <a:r>
                        <a:rPr lang="en-US" altLang="ja-JP" sz="1800" b="0" kern="100" dirty="0">
                          <a:solidFill>
                            <a:schemeClr val="tx1"/>
                          </a:solidFill>
                          <a:effectLst/>
                          <a:latin typeface="+mn-ea"/>
                          <a:ea typeface="+mn-ea"/>
                        </a:rPr>
                        <a:t>24</a:t>
                      </a:r>
                      <a:r>
                        <a:rPr lang="ja-JP" sz="1800" b="0" kern="100" dirty="0">
                          <a:solidFill>
                            <a:schemeClr val="tx1"/>
                          </a:solidFill>
                          <a:effectLst/>
                          <a:latin typeface="+mn-ea"/>
                          <a:ea typeface="+mn-ea"/>
                        </a:rPr>
                        <a:t>年４月</a:t>
                      </a:r>
                      <a:endParaRPr lang="ja-JP" sz="1800" b="0" kern="100" dirty="0">
                        <a:solidFill>
                          <a:schemeClr val="tx1"/>
                        </a:solidFill>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18</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Times New Roman"/>
                        </a:rPr>
                        <a:t>516</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2,927</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ctr">
                        <a:spcAft>
                          <a:spcPts val="0"/>
                        </a:spcAft>
                      </a:pPr>
                      <a:r>
                        <a:rPr lang="en-US" altLang="ja-JP" sz="1600" kern="100" dirty="0">
                          <a:effectLst/>
                          <a:latin typeface="+mn-ea"/>
                          <a:ea typeface="+mn-ea"/>
                          <a:cs typeface="+mn-cs"/>
                        </a:rPr>
                        <a:t>2,241</a:t>
                      </a:r>
                      <a:endParaRPr lang="ja-JP" sz="1600" kern="100" dirty="0">
                        <a:effectLst/>
                        <a:latin typeface="+mn-ea"/>
                        <a:ea typeface="+mn-ea"/>
                        <a:cs typeface="Times New Roman"/>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8"/>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algn="ctr">
                        <a:spcAft>
                          <a:spcPts val="0"/>
                        </a:spcAft>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26</a:t>
                      </a:r>
                      <a:r>
                        <a:rPr kumimoji="1" lang="ja-JP" altLang="en-US" sz="1800" b="0" kern="100" dirty="0">
                          <a:solidFill>
                            <a:schemeClr val="tx1"/>
                          </a:solidFill>
                          <a:effectLst/>
                          <a:latin typeface="+mn-ea"/>
                          <a:ea typeface="+mn-ea"/>
                          <a:cs typeface="+mn-cs"/>
                        </a:rPr>
                        <a:t>年４月</a:t>
                      </a:r>
                      <a:endParaRPr kumimoji="1" 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2,873</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3">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2,309</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pPr algn="ctr">
                        <a:spcAft>
                          <a:spcPts val="0"/>
                        </a:spcAft>
                      </a:pPr>
                      <a:endParaRPr lang="ja-JP" sz="2000" u="sng" kern="100" dirty="0">
                        <a:solidFill>
                          <a:schemeClr val="bg1"/>
                        </a:solidFill>
                        <a:effectLst/>
                        <a:latin typeface="+mn-lt"/>
                        <a:ea typeface="ＭＳ 明朝"/>
                        <a:cs typeface="Times New Roman"/>
                      </a:endParaRPr>
                    </a:p>
                  </a:txBody>
                  <a:tcPr marL="63305" marR="63305" marT="0" marB="0" anchor="ctr"/>
                </a:tc>
                <a:tc hMerge="1">
                  <a:txBody>
                    <a:bodyPr/>
                    <a:lstStyle/>
                    <a:p>
                      <a:endParaRPr kumimoji="1" lang="ja-JP" altLang="en-US"/>
                    </a:p>
                  </a:txBody>
                  <a:tcPr/>
                </a:tc>
                <a:extLst>
                  <a:ext uri="{0D108BD9-81ED-4DB2-BD59-A6C34878D82A}">
                    <a16:rowId xmlns:a16="http://schemas.microsoft.com/office/drawing/2014/main" val="10009"/>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28</a:t>
                      </a:r>
                      <a:r>
                        <a:rPr kumimoji="1" lang="ja-JP" altLang="en-US" sz="1800" b="0" kern="100" dirty="0">
                          <a:solidFill>
                            <a:schemeClr val="tx1"/>
                          </a:solidFill>
                          <a:effectLst/>
                          <a:latin typeface="+mn-ea"/>
                          <a:ea typeface="+mn-ea"/>
                          <a:cs typeface="+mn-cs"/>
                        </a:rPr>
                        <a:t>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4,918</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4,244</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2,410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10"/>
                  </a:ext>
                </a:extLst>
              </a:tr>
              <a:tr h="321696">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平成</a:t>
                      </a:r>
                      <a:r>
                        <a:rPr kumimoji="1" lang="en-US" altLang="ja-JP" sz="1800" b="0" kern="100" dirty="0">
                          <a:solidFill>
                            <a:schemeClr val="tx1"/>
                          </a:solidFill>
                          <a:effectLst/>
                          <a:latin typeface="+mn-ea"/>
                          <a:ea typeface="+mn-ea"/>
                          <a:cs typeface="+mn-cs"/>
                        </a:rPr>
                        <a:t>30</a:t>
                      </a:r>
                      <a:r>
                        <a:rPr kumimoji="1" lang="ja-JP" altLang="en-US" sz="1800" b="0" kern="100" dirty="0">
                          <a:solidFill>
                            <a:schemeClr val="tx1"/>
                          </a:solidFill>
                          <a:effectLst/>
                          <a:latin typeface="+mn-ea"/>
                          <a:ea typeface="+mn-ea"/>
                          <a:cs typeface="+mn-cs"/>
                        </a:rPr>
                        <a:t>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4,955</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4,296</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gridSpan="2">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2,462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p>
                      <a:endParaRPr kumimoji="1" lang="ja-JP" altLang="en-US"/>
                    </a:p>
                  </a:txBody>
                  <a:tcPr/>
                </a:tc>
                <a:extLst>
                  <a:ext uri="{0D108BD9-81ED-4DB2-BD59-A6C34878D82A}">
                    <a16:rowId xmlns:a16="http://schemas.microsoft.com/office/drawing/2014/main" val="10011"/>
                  </a:ext>
                </a:extLst>
              </a:tr>
              <a:tr h="32169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kern="100" dirty="0">
                          <a:solidFill>
                            <a:schemeClr val="tx1"/>
                          </a:solidFill>
                          <a:effectLst/>
                          <a:latin typeface="+mn-ea"/>
                          <a:ea typeface="+mn-ea"/>
                          <a:cs typeface="+mn-cs"/>
                        </a:rPr>
                        <a:t>令和２年４月</a:t>
                      </a:r>
                      <a:endParaRPr kumimoji="1" lang="ja-JP" altLang="ja-JP" sz="1800" b="0" kern="100" dirty="0">
                        <a:solidFill>
                          <a:schemeClr val="tx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600" kern="100" dirty="0">
                          <a:solidFill>
                            <a:schemeClr val="dk1"/>
                          </a:solidFill>
                          <a:effectLst/>
                          <a:latin typeface="+mn-ea"/>
                          <a:ea typeface="+mn-ea"/>
                          <a:cs typeface="+mn-cs"/>
                        </a:rPr>
                        <a:t>18</a:t>
                      </a:r>
                      <a:endParaRPr kumimoji="1" lang="ja-JP" alt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502</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4,557</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3,990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gridSpan="2">
                  <a:txBody>
                    <a:bodyPr/>
                    <a:lstStyle/>
                    <a:p>
                      <a:pPr marL="0" algn="ctr" defTabSz="914400" rtl="0" eaLnBrk="1" latinLnBrk="0" hangingPunct="1">
                        <a:spcAft>
                          <a:spcPts val="0"/>
                        </a:spcAft>
                      </a:pPr>
                      <a:r>
                        <a:rPr kumimoji="1" lang="en-US" altLang="ja-JP" sz="1600" kern="100" dirty="0">
                          <a:solidFill>
                            <a:schemeClr val="dk1"/>
                          </a:solidFill>
                          <a:effectLst/>
                          <a:latin typeface="+mn-ea"/>
                          <a:ea typeface="+mn-ea"/>
                          <a:cs typeface="+mn-cs"/>
                        </a:rPr>
                        <a:t>2,260</a:t>
                      </a:r>
                      <a:endParaRPr kumimoji="1" lang="ja-JP" sz="1600" kern="100" dirty="0">
                        <a:solidFill>
                          <a:schemeClr val="dk1"/>
                        </a:solidFill>
                        <a:effectLst/>
                        <a:latin typeface="+mn-ea"/>
                        <a:ea typeface="+mn-ea"/>
                        <a:cs typeface="+mn-cs"/>
                      </a:endParaRPr>
                    </a:p>
                  </a:txBody>
                  <a:tcPr marL="63305" marR="6330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702090749"/>
                  </a:ext>
                </a:extLst>
              </a:tr>
            </a:tbl>
          </a:graphicData>
        </a:graphic>
      </p:graphicFrame>
      <p:sp>
        <p:nvSpPr>
          <p:cNvPr id="9" name="テキスト ボックス 8"/>
          <p:cNvSpPr txBox="1"/>
          <p:nvPr/>
        </p:nvSpPr>
        <p:spPr>
          <a:xfrm>
            <a:off x="632520" y="5983863"/>
            <a:ext cx="752601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※１　</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MDC</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Major Diagnostic Category</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　主要診断群</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※２　包括対象となる</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DPC</a:t>
            </a:r>
            <a:r>
              <a:rPr kumimoji="1" lang="ja-JP" altLang="ja-JP" sz="1400" b="0" i="0" u="none" strike="noStrike" kern="1200" cap="none" spc="0" normalizeH="0" baseline="0" noProof="0" dirty="0">
                <a:ln>
                  <a:noFill/>
                </a:ln>
                <a:solidFill>
                  <a:prstClr val="black"/>
                </a:solidFill>
                <a:effectLst/>
                <a:uLnTx/>
                <a:uFillTx/>
                <a:latin typeface="Segoe UI"/>
                <a:ea typeface="メイリオ"/>
                <a:cs typeface="+mn-cs"/>
              </a:rPr>
              <a:t>数</a:t>
            </a:r>
            <a:endPar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a:t>
            </a:r>
            <a:r>
              <a:rPr kumimoji="1" lang="ja-JP" altLang="en-US" sz="1400" b="0" i="0" u="none" strike="noStrike" kern="1200" cap="none" spc="0" normalizeH="0" baseline="0" noProof="0" dirty="0">
                <a:ln>
                  <a:noFill/>
                </a:ln>
                <a:solidFill>
                  <a:prstClr val="black"/>
                </a:solidFill>
                <a:effectLst/>
                <a:uLnTx/>
                <a:uFillTx/>
                <a:latin typeface="Segoe UI"/>
                <a:ea typeface="メイリオ"/>
                <a:cs typeface="+mn-cs"/>
              </a:rPr>
              <a:t>３　</a:t>
            </a:r>
            <a:r>
              <a:rPr kumimoji="1" lang="en-US" altLang="ja-JP" sz="1400" b="0" i="0" u="none" strike="noStrike" kern="1200" cap="none" spc="0" normalizeH="0" baseline="0" noProof="0" dirty="0">
                <a:ln>
                  <a:noFill/>
                </a:ln>
                <a:solidFill>
                  <a:prstClr val="black"/>
                </a:solidFill>
                <a:effectLst/>
                <a:uLnTx/>
                <a:uFillTx/>
                <a:latin typeface="Segoe UI"/>
                <a:ea typeface="メイリオ"/>
                <a:cs typeface="+mn-cs"/>
              </a:rPr>
              <a:t>CCP</a:t>
            </a:r>
            <a:r>
              <a:rPr kumimoji="1" lang="ja-JP" altLang="en-US" sz="1400" b="0" i="0" u="none" strike="noStrike" kern="1200" cap="none" spc="0" normalizeH="0" baseline="0" noProof="0" dirty="0">
                <a:ln>
                  <a:noFill/>
                </a:ln>
                <a:solidFill>
                  <a:prstClr val="black"/>
                </a:solidFill>
                <a:effectLst/>
                <a:uLnTx/>
                <a:uFillTx/>
                <a:latin typeface="Segoe UI"/>
                <a:ea typeface="メイリオ"/>
                <a:cs typeface="+mn-cs"/>
              </a:rPr>
              <a:t>マトリックスを導入した分類は、複数の診断群分類が同一の支払い分類となる。</a:t>
            </a:r>
          </a:p>
        </p:txBody>
      </p:sp>
      <p:sp>
        <p:nvSpPr>
          <p:cNvPr id="10" name="スライド番号プレースホルダー 2">
            <a:extLst>
              <a:ext uri="{FF2B5EF4-FFF2-40B4-BE49-F238E27FC236}">
                <a16:creationId xmlns:a16="http://schemas.microsoft.com/office/drawing/2014/main" id="{071D3F6D-1FAC-48FA-9737-F323FFF8DC8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384953514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再入院時の加算の取扱いについて</a:t>
            </a:r>
          </a:p>
        </p:txBody>
      </p:sp>
      <p:sp>
        <p:nvSpPr>
          <p:cNvPr id="8" name="正方形/長方形 7"/>
          <p:cNvSpPr/>
          <p:nvPr/>
        </p:nvSpPr>
        <p:spPr>
          <a:xfrm>
            <a:off x="206798" y="1000976"/>
            <a:ext cx="9498730" cy="523220"/>
          </a:xfrm>
          <a:prstGeom prst="rect">
            <a:avLst/>
          </a:prstGeom>
          <a:ln>
            <a:solidFill>
              <a:schemeClr val="tx1"/>
            </a:solidFill>
          </a:ln>
        </p:spPr>
        <p:txBody>
          <a:bodyPr wrap="square" anchor="ctr">
            <a:spAutoFit/>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入院期間が通算される再入院時は算定できず、入院中に一回のみ算定が可能とされている加算等の内、</a:t>
            </a:r>
            <a:r>
              <a:rPr kumimoji="0"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において出来高で算定するものについて、入院期間が通算される再入院の場合は算定できないことを明確化する。</a:t>
            </a:r>
          </a:p>
        </p:txBody>
      </p:sp>
      <p:graphicFrame>
        <p:nvGraphicFramePr>
          <p:cNvPr id="9" name="図表 8"/>
          <p:cNvGraphicFramePr/>
          <p:nvPr/>
        </p:nvGraphicFramePr>
        <p:xfrm>
          <a:off x="4376936" y="3296954"/>
          <a:ext cx="5459022" cy="19921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上矢印 9"/>
          <p:cNvSpPr/>
          <p:nvPr/>
        </p:nvSpPr>
        <p:spPr>
          <a:xfrm>
            <a:off x="4207132" y="5289083"/>
            <a:ext cx="737642" cy="302764"/>
          </a:xfrm>
          <a:prstGeom prst="upArrow">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テキスト ボックス 10"/>
          <p:cNvSpPr txBox="1"/>
          <p:nvPr/>
        </p:nvSpPr>
        <p:spPr>
          <a:xfrm>
            <a:off x="4374737" y="5626520"/>
            <a:ext cx="2433439" cy="461665"/>
          </a:xfrm>
          <a:prstGeom prst="rect">
            <a:avLst/>
          </a:prstGeom>
          <a:noFill/>
          <a:ln>
            <a:solidFill>
              <a:schemeClr val="tx1"/>
            </a:solid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入院初日に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A234-3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患者サポート体制充実加算を算定</a:t>
            </a:r>
          </a:p>
        </p:txBody>
      </p:sp>
      <p:sp>
        <p:nvSpPr>
          <p:cNvPr id="12" name="上矢印 11"/>
          <p:cNvSpPr/>
          <p:nvPr/>
        </p:nvSpPr>
        <p:spPr>
          <a:xfrm>
            <a:off x="7329264" y="5303902"/>
            <a:ext cx="737642" cy="307797"/>
          </a:xfrm>
          <a:prstGeom prst="upArrow">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7502878" y="5626520"/>
            <a:ext cx="2333080" cy="830997"/>
          </a:xfrm>
          <a:prstGeom prst="rect">
            <a:avLst/>
          </a:prstGeom>
          <a:noFill/>
          <a:ln>
            <a:solidFill>
              <a:schemeClr val="tx1"/>
            </a:solidFill>
            <a:prstDash val="dash"/>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この再入院の入院初日については、</a:t>
            </a: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A234-3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患者サポート体制充実加算は算定不可であることを明確化する。</a:t>
            </a:r>
          </a:p>
        </p:txBody>
      </p:sp>
      <p:sp>
        <p:nvSpPr>
          <p:cNvPr id="14" name="テキスト ボックス 13"/>
          <p:cNvSpPr txBox="1"/>
          <p:nvPr/>
        </p:nvSpPr>
        <p:spPr>
          <a:xfrm>
            <a:off x="4374737" y="3003800"/>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15" name="テキスト ボックス 14"/>
          <p:cNvSpPr txBox="1"/>
          <p:nvPr/>
        </p:nvSpPr>
        <p:spPr>
          <a:xfrm>
            <a:off x="7581698" y="2989176"/>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16" name="テキスト ボックス 15"/>
          <p:cNvSpPr txBox="1"/>
          <p:nvPr/>
        </p:nvSpPr>
        <p:spPr>
          <a:xfrm>
            <a:off x="6074156" y="3004863"/>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a:t>
            </a:r>
          </a:p>
        </p:txBody>
      </p:sp>
      <p:sp>
        <p:nvSpPr>
          <p:cNvPr id="17" name="テキスト ボックス 16"/>
          <p:cNvSpPr txBox="1"/>
          <p:nvPr/>
        </p:nvSpPr>
        <p:spPr>
          <a:xfrm>
            <a:off x="9216790" y="2989175"/>
            <a:ext cx="788972"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a:t>
            </a:r>
          </a:p>
        </p:txBody>
      </p:sp>
      <p:pic>
        <p:nvPicPr>
          <p:cNvPr id="18" name="図 17"/>
          <p:cNvPicPr>
            <a:picLocks noChangeAspect="1"/>
          </p:cNvPicPr>
          <p:nvPr/>
        </p:nvPicPr>
        <p:blipFill>
          <a:blip r:embed="rId7"/>
          <a:stretch>
            <a:fillRect/>
          </a:stretch>
        </p:blipFill>
        <p:spPr>
          <a:xfrm rot="5400000">
            <a:off x="6882198" y="2582620"/>
            <a:ext cx="421240" cy="1023980"/>
          </a:xfrm>
          <a:prstGeom prst="rect">
            <a:avLst/>
          </a:prstGeom>
        </p:spPr>
      </p:pic>
      <p:sp>
        <p:nvSpPr>
          <p:cNvPr id="19" name="テキスト ボックス 18"/>
          <p:cNvSpPr txBox="1"/>
          <p:nvPr/>
        </p:nvSpPr>
        <p:spPr>
          <a:xfrm>
            <a:off x="6745016" y="2566278"/>
            <a:ext cx="1008753" cy="307777"/>
          </a:xfrm>
          <a:prstGeom prst="rect">
            <a:avLst/>
          </a:prstGeom>
          <a:noFill/>
          <a:ln>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日間</a:t>
            </a:r>
          </a:p>
        </p:txBody>
      </p:sp>
      <p:graphicFrame>
        <p:nvGraphicFramePr>
          <p:cNvPr id="20" name="表 19"/>
          <p:cNvGraphicFramePr>
            <a:graphicFrameLocks noGrp="1"/>
          </p:cNvGraphicFramePr>
          <p:nvPr/>
        </p:nvGraphicFramePr>
        <p:xfrm>
          <a:off x="206798" y="2108377"/>
          <a:ext cx="3729324" cy="4622245"/>
        </p:xfrm>
        <a:graphic>
          <a:graphicData uri="http://schemas.openxmlformats.org/drawingml/2006/table">
            <a:tbl>
              <a:tblPr firstRow="1" bandRow="1">
                <a:tableStyleId>{5C22544A-7EE6-4342-B048-85BDC9FD1C3A}</a:tableStyleId>
              </a:tblPr>
              <a:tblGrid>
                <a:gridCol w="1163207">
                  <a:extLst>
                    <a:ext uri="{9D8B030D-6E8A-4147-A177-3AD203B41FA5}">
                      <a16:colId xmlns:a16="http://schemas.microsoft.com/office/drawing/2014/main" val="3896638083"/>
                    </a:ext>
                  </a:extLst>
                </a:gridCol>
                <a:gridCol w="2566117">
                  <a:extLst>
                    <a:ext uri="{9D8B030D-6E8A-4147-A177-3AD203B41FA5}">
                      <a16:colId xmlns:a16="http://schemas.microsoft.com/office/drawing/2014/main" val="707725659"/>
                    </a:ext>
                  </a:extLst>
                </a:gridCol>
              </a:tblGrid>
              <a:tr h="241389">
                <a:tc>
                  <a:txBody>
                    <a:bodyPr/>
                    <a:lstStyle/>
                    <a:p>
                      <a:pPr algn="ctr"/>
                      <a:r>
                        <a:rPr kumimoji="1" lang="ja-JP" altLang="en-US" sz="1050" dirty="0">
                          <a:latin typeface="+mn-ea"/>
                          <a:ea typeface="+mn-ea"/>
                        </a:rPr>
                        <a:t>区分番号</a:t>
                      </a:r>
                    </a:p>
                  </a:txBody>
                  <a:tcPr>
                    <a:solidFill>
                      <a:schemeClr val="accent3">
                        <a:lumMod val="75000"/>
                      </a:schemeClr>
                    </a:solidFill>
                  </a:tcPr>
                </a:tc>
                <a:tc>
                  <a:txBody>
                    <a:bodyPr/>
                    <a:lstStyle/>
                    <a:p>
                      <a:pPr algn="ctr"/>
                      <a:r>
                        <a:rPr kumimoji="1" lang="ja-JP" altLang="en-US" sz="1050" dirty="0">
                          <a:latin typeface="+mn-ea"/>
                          <a:ea typeface="+mn-ea"/>
                        </a:rPr>
                        <a:t>名称</a:t>
                      </a:r>
                    </a:p>
                  </a:txBody>
                  <a:tcPr>
                    <a:solidFill>
                      <a:schemeClr val="accent3">
                        <a:lumMod val="75000"/>
                      </a:schemeClr>
                    </a:solidFill>
                  </a:tcPr>
                </a:tc>
                <a:extLst>
                  <a:ext uri="{0D108BD9-81ED-4DB2-BD59-A6C34878D82A}">
                    <a16:rowId xmlns:a16="http://schemas.microsoft.com/office/drawing/2014/main" val="3115918752"/>
                  </a:ext>
                </a:extLst>
              </a:tr>
              <a:tr h="241389">
                <a:tc>
                  <a:txBody>
                    <a:bodyPr/>
                    <a:lstStyle/>
                    <a:p>
                      <a:pPr algn="ctr"/>
                      <a:r>
                        <a:rPr kumimoji="1" lang="en-US" altLang="ja-JP" sz="1050" dirty="0">
                          <a:latin typeface="+mn-ea"/>
                          <a:ea typeface="+mn-ea"/>
                        </a:rPr>
                        <a:t>A205 1,2</a:t>
                      </a:r>
                      <a:endParaRPr kumimoji="1" lang="ja-JP" altLang="en-US" sz="1050" dirty="0">
                        <a:latin typeface="+mn-ea"/>
                        <a:ea typeface="+mn-ea"/>
                      </a:endParaRPr>
                    </a:p>
                  </a:txBody>
                  <a:tcPr anchor="ctr">
                    <a:solidFill>
                      <a:schemeClr val="accent3">
                        <a:lumMod val="60000"/>
                        <a:lumOff val="40000"/>
                      </a:schemeClr>
                    </a:solidFill>
                  </a:tcPr>
                </a:tc>
                <a:tc>
                  <a:txBody>
                    <a:bodyPr/>
                    <a:lstStyle/>
                    <a:p>
                      <a:pPr algn="ctr"/>
                      <a:r>
                        <a:rPr kumimoji="1" lang="ja-JP" altLang="en-US" sz="1050" dirty="0">
                          <a:latin typeface="+mn-ea"/>
                          <a:ea typeface="+mn-ea"/>
                        </a:rPr>
                        <a:t>救急医療管理加算</a:t>
                      </a:r>
                      <a:r>
                        <a:rPr kumimoji="1" lang="en-US" altLang="ja-JP" sz="1050" dirty="0">
                          <a:latin typeface="+mn-ea"/>
                          <a:ea typeface="+mn-ea"/>
                        </a:rPr>
                        <a:t>1,2</a:t>
                      </a:r>
                      <a:endParaRPr kumimoji="1" lang="ja-JP" altLang="en-US" sz="1050" dirty="0">
                        <a:latin typeface="+mn-ea"/>
                        <a:ea typeface="+mn-ea"/>
                      </a:endParaRPr>
                    </a:p>
                  </a:txBody>
                  <a:tcPr anchor="ctr">
                    <a:solidFill>
                      <a:schemeClr val="accent3">
                        <a:lumMod val="60000"/>
                        <a:lumOff val="40000"/>
                      </a:schemeClr>
                    </a:solidFill>
                  </a:tcPr>
                </a:tc>
                <a:extLst>
                  <a:ext uri="{0D108BD9-81ED-4DB2-BD59-A6C34878D82A}">
                    <a16:rowId xmlns:a16="http://schemas.microsoft.com/office/drawing/2014/main" val="3427442962"/>
                  </a:ext>
                </a:extLst>
              </a:tr>
              <a:tr h="288941">
                <a:tc>
                  <a:txBody>
                    <a:bodyPr/>
                    <a:lstStyle/>
                    <a:p>
                      <a:pPr algn="ctr"/>
                      <a:r>
                        <a:rPr kumimoji="1" lang="en-US" altLang="ja-JP" sz="1050" dirty="0">
                          <a:latin typeface="+mn-ea"/>
                          <a:ea typeface="+mn-ea"/>
                        </a:rPr>
                        <a:t>A205-2</a:t>
                      </a:r>
                      <a:endParaRPr kumimoji="1" lang="ja-JP" altLang="en-US" sz="1050" dirty="0">
                        <a:latin typeface="+mn-ea"/>
                        <a:ea typeface="+mn-ea"/>
                      </a:endParaRPr>
                    </a:p>
                  </a:txBody>
                  <a:tcPr anchor="ctr">
                    <a:solidFill>
                      <a:schemeClr val="accent3">
                        <a:lumMod val="20000"/>
                        <a:lumOff val="80000"/>
                      </a:schemeClr>
                    </a:solidFill>
                  </a:tcPr>
                </a:tc>
                <a:tc>
                  <a:txBody>
                    <a:bodyPr/>
                    <a:lstStyle/>
                    <a:p>
                      <a:pPr algn="ctr"/>
                      <a:r>
                        <a:rPr kumimoji="1" lang="ja-JP" altLang="en-US" sz="1050" dirty="0">
                          <a:latin typeface="+mn-ea"/>
                          <a:ea typeface="+mn-ea"/>
                        </a:rPr>
                        <a:t>超急性期脳卒中加算</a:t>
                      </a:r>
                    </a:p>
                  </a:txBody>
                  <a:tcPr anchor="ctr">
                    <a:solidFill>
                      <a:schemeClr val="accent3">
                        <a:lumMod val="20000"/>
                        <a:lumOff val="80000"/>
                      </a:schemeClr>
                    </a:solidFill>
                  </a:tcPr>
                </a:tc>
                <a:extLst>
                  <a:ext uri="{0D108BD9-81ED-4DB2-BD59-A6C34878D82A}">
                    <a16:rowId xmlns:a16="http://schemas.microsoft.com/office/drawing/2014/main" val="3363420282"/>
                  </a:ext>
                </a:extLst>
              </a:tr>
              <a:tr h="241389">
                <a:tc>
                  <a:txBody>
                    <a:bodyPr/>
                    <a:lstStyle/>
                    <a:p>
                      <a:pPr algn="ctr"/>
                      <a:r>
                        <a:rPr kumimoji="1" lang="en-US" altLang="ja-JP" sz="1050" dirty="0">
                          <a:latin typeface="+mn-ea"/>
                          <a:ea typeface="+mn-ea"/>
                        </a:rPr>
                        <a:t>A205-3</a:t>
                      </a:r>
                      <a:endParaRPr kumimoji="1" lang="ja-JP" altLang="en-US" sz="1050" dirty="0">
                        <a:latin typeface="+mn-ea"/>
                        <a:ea typeface="+mn-ea"/>
                      </a:endParaRPr>
                    </a:p>
                  </a:txBody>
                  <a:tcPr anchor="ctr">
                    <a:solidFill>
                      <a:schemeClr val="accent3">
                        <a:lumMod val="60000"/>
                        <a:lumOff val="40000"/>
                      </a:schemeClr>
                    </a:solidFill>
                  </a:tcPr>
                </a:tc>
                <a:tc>
                  <a:txBody>
                    <a:bodyPr/>
                    <a:lstStyle/>
                    <a:p>
                      <a:pPr algn="ctr"/>
                      <a:r>
                        <a:rPr kumimoji="1" lang="ja-JP" altLang="en-US" sz="1050" dirty="0">
                          <a:latin typeface="+mn-ea"/>
                          <a:ea typeface="+mn-ea"/>
                        </a:rPr>
                        <a:t>妊産婦緊急搬送入院加算</a:t>
                      </a:r>
                    </a:p>
                  </a:txBody>
                  <a:tcPr anchor="ctr">
                    <a:solidFill>
                      <a:schemeClr val="accent3">
                        <a:lumMod val="60000"/>
                        <a:lumOff val="40000"/>
                      </a:schemeClr>
                    </a:solidFill>
                  </a:tcPr>
                </a:tc>
                <a:extLst>
                  <a:ext uri="{0D108BD9-81ED-4DB2-BD59-A6C34878D82A}">
                    <a16:rowId xmlns:a16="http://schemas.microsoft.com/office/drawing/2014/main" val="26705687"/>
                  </a:ext>
                </a:extLst>
              </a:tr>
              <a:tr h="241389">
                <a:tc>
                  <a:txBody>
                    <a:bodyPr/>
                    <a:lstStyle/>
                    <a:p>
                      <a:pPr algn="ctr"/>
                      <a:r>
                        <a:rPr kumimoji="1" lang="en-US" altLang="ja-JP" sz="1050" dirty="0">
                          <a:latin typeface="+mn-ea"/>
                          <a:ea typeface="+mn-ea"/>
                        </a:rPr>
                        <a:t>A206 1,2,3</a:t>
                      </a:r>
                      <a:endParaRPr kumimoji="1" lang="ja-JP" altLang="en-US" sz="1050" dirty="0">
                        <a:latin typeface="+mn-ea"/>
                        <a:ea typeface="+mn-ea"/>
                      </a:endParaRPr>
                    </a:p>
                  </a:txBody>
                  <a:tcPr anchor="ctr">
                    <a:solidFill>
                      <a:schemeClr val="accent3">
                        <a:lumMod val="20000"/>
                        <a:lumOff val="80000"/>
                      </a:schemeClr>
                    </a:solidFill>
                  </a:tcPr>
                </a:tc>
                <a:tc>
                  <a:txBody>
                    <a:bodyPr/>
                    <a:lstStyle/>
                    <a:p>
                      <a:pPr algn="ctr"/>
                      <a:r>
                        <a:rPr kumimoji="1" lang="ja-JP" altLang="en-US" sz="1050" dirty="0">
                          <a:latin typeface="+mn-ea"/>
                          <a:ea typeface="+mn-ea"/>
                        </a:rPr>
                        <a:t>在宅患者緊急入院診療科加算　</a:t>
                      </a:r>
                      <a:r>
                        <a:rPr kumimoji="1" lang="en-US" altLang="ja-JP" sz="1050" dirty="0">
                          <a:latin typeface="+mn-ea"/>
                          <a:ea typeface="+mn-ea"/>
                        </a:rPr>
                        <a:t>1,2,3</a:t>
                      </a:r>
                      <a:endParaRPr kumimoji="1" lang="ja-JP" altLang="en-US" sz="1050" dirty="0">
                        <a:latin typeface="+mn-ea"/>
                        <a:ea typeface="+mn-ea"/>
                      </a:endParaRPr>
                    </a:p>
                  </a:txBody>
                  <a:tcPr anchor="ctr">
                    <a:solidFill>
                      <a:schemeClr val="accent3">
                        <a:lumMod val="20000"/>
                        <a:lumOff val="80000"/>
                      </a:schemeClr>
                    </a:solidFill>
                  </a:tcPr>
                </a:tc>
                <a:extLst>
                  <a:ext uri="{0D108BD9-81ED-4DB2-BD59-A6C34878D82A}">
                    <a16:rowId xmlns:a16="http://schemas.microsoft.com/office/drawing/2014/main" val="2124535826"/>
                  </a:ext>
                </a:extLst>
              </a:tr>
              <a:tr h="395000">
                <a:tc>
                  <a:txBody>
                    <a:bodyPr/>
                    <a:lstStyle/>
                    <a:p>
                      <a:pPr algn="ctr"/>
                      <a:r>
                        <a:rPr kumimoji="1" lang="en-US" altLang="ja-JP" sz="1050" dirty="0">
                          <a:latin typeface="+mn-ea"/>
                          <a:ea typeface="+mn-ea"/>
                        </a:rPr>
                        <a:t>A212</a:t>
                      </a:r>
                      <a:r>
                        <a:rPr kumimoji="1" lang="ja-JP" altLang="en-US" sz="1050" baseline="0" dirty="0">
                          <a:latin typeface="+mn-ea"/>
                          <a:ea typeface="+mn-ea"/>
                        </a:rPr>
                        <a:t> </a:t>
                      </a:r>
                      <a:r>
                        <a:rPr kumimoji="1" lang="en-US" altLang="ja-JP" sz="1050" baseline="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超重症児（者）入院診療加算・準超重症児（者）入院診療加算　</a:t>
                      </a:r>
                      <a:r>
                        <a:rPr kumimoji="1" lang="en-US" altLang="ja-JP" sz="105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extLst>
                  <a:ext uri="{0D108BD9-81ED-4DB2-BD59-A6C34878D82A}">
                    <a16:rowId xmlns:a16="http://schemas.microsoft.com/office/drawing/2014/main" val="2474471250"/>
                  </a:ext>
                </a:extLst>
              </a:tr>
              <a:tr h="288941">
                <a:tc>
                  <a:txBody>
                    <a:bodyPr/>
                    <a:lstStyle/>
                    <a:p>
                      <a:pPr algn="ctr"/>
                      <a:r>
                        <a:rPr kumimoji="1" lang="en-US" altLang="ja-JP" sz="1050" dirty="0">
                          <a:latin typeface="+mn-ea"/>
                          <a:ea typeface="+mn-ea"/>
                        </a:rPr>
                        <a:t>A231-3 1,2</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重度アルコール依存症入院医療管理加算</a:t>
                      </a:r>
                    </a:p>
                  </a:txBody>
                  <a:tcPr>
                    <a:solidFill>
                      <a:schemeClr val="accent3">
                        <a:lumMod val="20000"/>
                        <a:lumOff val="80000"/>
                      </a:schemeClr>
                    </a:solidFill>
                  </a:tcPr>
                </a:tc>
                <a:extLst>
                  <a:ext uri="{0D108BD9-81ED-4DB2-BD59-A6C34878D82A}">
                    <a16:rowId xmlns:a16="http://schemas.microsoft.com/office/drawing/2014/main" val="800660093"/>
                  </a:ext>
                </a:extLst>
              </a:tr>
              <a:tr h="241389">
                <a:tc>
                  <a:txBody>
                    <a:bodyPr/>
                    <a:lstStyle/>
                    <a:p>
                      <a:pPr algn="ctr"/>
                      <a:r>
                        <a:rPr kumimoji="1" lang="en-US" altLang="ja-JP" sz="1050" dirty="0">
                          <a:latin typeface="+mn-ea"/>
                          <a:ea typeface="+mn-ea"/>
                        </a:rPr>
                        <a:t>A232 1</a:t>
                      </a:r>
                      <a:r>
                        <a:rPr kumimoji="1" lang="ja-JP" altLang="en-US" sz="1050" dirty="0">
                          <a:latin typeface="+mn-ea"/>
                          <a:ea typeface="+mn-ea"/>
                        </a:rPr>
                        <a:t>イロ </a:t>
                      </a:r>
                      <a:r>
                        <a:rPr kumimoji="1" lang="en-US" altLang="ja-JP" sz="1050" dirty="0">
                          <a:latin typeface="+mn-ea"/>
                          <a:ea typeface="+mn-ea"/>
                        </a:rPr>
                        <a:t>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がん拠点病院加算</a:t>
                      </a:r>
                    </a:p>
                  </a:txBody>
                  <a:tcPr>
                    <a:solidFill>
                      <a:schemeClr val="accent3">
                        <a:lumMod val="60000"/>
                        <a:lumOff val="40000"/>
                      </a:schemeClr>
                    </a:solidFill>
                  </a:tcPr>
                </a:tc>
                <a:extLst>
                  <a:ext uri="{0D108BD9-81ED-4DB2-BD59-A6C34878D82A}">
                    <a16:rowId xmlns:a16="http://schemas.microsoft.com/office/drawing/2014/main" val="1989779892"/>
                  </a:ext>
                </a:extLst>
              </a:tr>
              <a:tr h="288941">
                <a:tc>
                  <a:txBody>
                    <a:bodyPr/>
                    <a:lstStyle/>
                    <a:p>
                      <a:pPr algn="ctr"/>
                      <a:r>
                        <a:rPr kumimoji="1" lang="en-US" altLang="ja-JP" sz="1050" dirty="0">
                          <a:latin typeface="+mn-ea"/>
                          <a:ea typeface="+mn-ea"/>
                        </a:rPr>
                        <a:t>A234-3</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患者サポート体制充実加算</a:t>
                      </a:r>
                    </a:p>
                  </a:txBody>
                  <a:tcPr>
                    <a:solidFill>
                      <a:schemeClr val="accent3">
                        <a:lumMod val="20000"/>
                        <a:lumOff val="80000"/>
                      </a:schemeClr>
                    </a:solidFill>
                  </a:tcPr>
                </a:tc>
                <a:extLst>
                  <a:ext uri="{0D108BD9-81ED-4DB2-BD59-A6C34878D82A}">
                    <a16:rowId xmlns:a16="http://schemas.microsoft.com/office/drawing/2014/main" val="2415600519"/>
                  </a:ext>
                </a:extLst>
              </a:tr>
              <a:tr h="288941">
                <a:tc>
                  <a:txBody>
                    <a:bodyPr/>
                    <a:lstStyle/>
                    <a:p>
                      <a:pPr algn="ctr"/>
                      <a:r>
                        <a:rPr kumimoji="1" lang="en-US" altLang="ja-JP" sz="1050" dirty="0">
                          <a:latin typeface="+mn-ea"/>
                          <a:ea typeface="+mn-ea"/>
                        </a:rPr>
                        <a:t>A236-2</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ハイリスク妊娠管理加算</a:t>
                      </a:r>
                    </a:p>
                  </a:txBody>
                  <a:tcPr>
                    <a:solidFill>
                      <a:schemeClr val="accent3">
                        <a:lumMod val="60000"/>
                        <a:lumOff val="40000"/>
                      </a:schemeClr>
                    </a:solidFill>
                  </a:tcPr>
                </a:tc>
                <a:extLst>
                  <a:ext uri="{0D108BD9-81ED-4DB2-BD59-A6C34878D82A}">
                    <a16:rowId xmlns:a16="http://schemas.microsoft.com/office/drawing/2014/main" val="1253323987"/>
                  </a:ext>
                </a:extLst>
              </a:tr>
              <a:tr h="288941">
                <a:tc>
                  <a:txBody>
                    <a:bodyPr/>
                    <a:lstStyle/>
                    <a:p>
                      <a:pPr algn="ctr"/>
                      <a:r>
                        <a:rPr kumimoji="1" lang="en-US" altLang="ja-JP" sz="1050" dirty="0">
                          <a:latin typeface="+mn-ea"/>
                          <a:ea typeface="+mn-ea"/>
                        </a:rPr>
                        <a:t>A237</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ハイリスク分娩管理加算</a:t>
                      </a:r>
                    </a:p>
                  </a:txBody>
                  <a:tcPr>
                    <a:solidFill>
                      <a:schemeClr val="accent3">
                        <a:lumMod val="20000"/>
                        <a:lumOff val="80000"/>
                      </a:schemeClr>
                    </a:solidFill>
                  </a:tcPr>
                </a:tc>
                <a:extLst>
                  <a:ext uri="{0D108BD9-81ED-4DB2-BD59-A6C34878D82A}">
                    <a16:rowId xmlns:a16="http://schemas.microsoft.com/office/drawing/2014/main" val="3169777276"/>
                  </a:ext>
                </a:extLst>
              </a:tr>
              <a:tr h="241389">
                <a:tc>
                  <a:txBody>
                    <a:bodyPr/>
                    <a:lstStyle/>
                    <a:p>
                      <a:pPr algn="ctr"/>
                      <a:r>
                        <a:rPr kumimoji="1" lang="en-US" altLang="ja-JP" sz="1050" dirty="0">
                          <a:latin typeface="+mn-ea"/>
                          <a:ea typeface="+mn-ea"/>
                        </a:rPr>
                        <a:t>A246</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入退院支援加算</a:t>
                      </a:r>
                    </a:p>
                  </a:txBody>
                  <a:tcPr>
                    <a:solidFill>
                      <a:schemeClr val="accent3">
                        <a:lumMod val="60000"/>
                        <a:lumOff val="40000"/>
                      </a:schemeClr>
                    </a:solidFill>
                  </a:tcPr>
                </a:tc>
                <a:extLst>
                  <a:ext uri="{0D108BD9-81ED-4DB2-BD59-A6C34878D82A}">
                    <a16:rowId xmlns:a16="http://schemas.microsoft.com/office/drawing/2014/main" val="2142702490"/>
                  </a:ext>
                </a:extLst>
              </a:tr>
              <a:tr h="241389">
                <a:tc>
                  <a:txBody>
                    <a:bodyPr/>
                    <a:lstStyle/>
                    <a:p>
                      <a:pPr algn="ctr"/>
                      <a:r>
                        <a:rPr kumimoji="1" lang="en-US" altLang="ja-JP" sz="1050" dirty="0">
                          <a:latin typeface="+mn-ea"/>
                          <a:ea typeface="+mn-ea"/>
                        </a:rPr>
                        <a:t>A247-2</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せん妄ハイリスク患者ケア加算</a:t>
                      </a:r>
                    </a:p>
                  </a:txBody>
                  <a:tcPr>
                    <a:solidFill>
                      <a:schemeClr val="accent3">
                        <a:lumMod val="20000"/>
                        <a:lumOff val="80000"/>
                      </a:schemeClr>
                    </a:solidFill>
                  </a:tcPr>
                </a:tc>
                <a:extLst>
                  <a:ext uri="{0D108BD9-81ED-4DB2-BD59-A6C34878D82A}">
                    <a16:rowId xmlns:a16="http://schemas.microsoft.com/office/drawing/2014/main" val="642263546"/>
                  </a:ext>
                </a:extLst>
              </a:tr>
              <a:tr h="241389">
                <a:tc>
                  <a:txBody>
                    <a:bodyPr/>
                    <a:lstStyle/>
                    <a:p>
                      <a:pPr algn="ctr"/>
                      <a:r>
                        <a:rPr kumimoji="1" lang="en-US" altLang="ja-JP" sz="1050" dirty="0">
                          <a:latin typeface="+mn-ea"/>
                          <a:ea typeface="+mn-ea"/>
                        </a:rPr>
                        <a:t>B004,B005</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退院時共同指導料</a:t>
                      </a:r>
                      <a:r>
                        <a:rPr kumimoji="1" lang="en-US" altLang="ja-JP" sz="1050" dirty="0">
                          <a:latin typeface="+mn-ea"/>
                          <a:ea typeface="+mn-ea"/>
                        </a:rPr>
                        <a:t>1,2</a:t>
                      </a:r>
                      <a:endParaRPr kumimoji="1" lang="ja-JP" altLang="en-US" sz="1050" dirty="0">
                        <a:latin typeface="+mn-ea"/>
                        <a:ea typeface="+mn-ea"/>
                      </a:endParaRPr>
                    </a:p>
                  </a:txBody>
                  <a:tcPr>
                    <a:solidFill>
                      <a:schemeClr val="accent3">
                        <a:lumMod val="60000"/>
                        <a:lumOff val="40000"/>
                      </a:schemeClr>
                    </a:solidFill>
                  </a:tcPr>
                </a:tc>
                <a:extLst>
                  <a:ext uri="{0D108BD9-81ED-4DB2-BD59-A6C34878D82A}">
                    <a16:rowId xmlns:a16="http://schemas.microsoft.com/office/drawing/2014/main" val="3963498072"/>
                  </a:ext>
                </a:extLst>
              </a:tr>
              <a:tr h="241389">
                <a:tc>
                  <a:txBody>
                    <a:bodyPr/>
                    <a:lstStyle/>
                    <a:p>
                      <a:pPr algn="ctr"/>
                      <a:r>
                        <a:rPr kumimoji="1" lang="en-US" altLang="ja-JP" sz="1050" dirty="0">
                          <a:latin typeface="+mn-ea"/>
                          <a:ea typeface="+mn-ea"/>
                        </a:rPr>
                        <a:t>B006-3</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退院時リハビリテーション指導料</a:t>
                      </a:r>
                    </a:p>
                  </a:txBody>
                  <a:tcPr>
                    <a:solidFill>
                      <a:schemeClr val="accent3">
                        <a:lumMod val="20000"/>
                        <a:lumOff val="80000"/>
                      </a:schemeClr>
                    </a:solidFill>
                  </a:tcPr>
                </a:tc>
                <a:extLst>
                  <a:ext uri="{0D108BD9-81ED-4DB2-BD59-A6C34878D82A}">
                    <a16:rowId xmlns:a16="http://schemas.microsoft.com/office/drawing/2014/main" val="291454522"/>
                  </a:ext>
                </a:extLst>
              </a:tr>
              <a:tr h="241389">
                <a:tc>
                  <a:txBody>
                    <a:bodyPr/>
                    <a:lstStyle/>
                    <a:p>
                      <a:pPr algn="ctr"/>
                      <a:r>
                        <a:rPr kumimoji="1" lang="en-US" altLang="ja-JP" sz="1050" dirty="0">
                          <a:latin typeface="+mn-ea"/>
                          <a:ea typeface="+mn-ea"/>
                        </a:rPr>
                        <a:t>B014</a:t>
                      </a:r>
                      <a:endParaRPr kumimoji="1" lang="ja-JP" altLang="en-US" sz="1050" dirty="0">
                        <a:latin typeface="+mn-ea"/>
                        <a:ea typeface="+mn-ea"/>
                      </a:endParaRPr>
                    </a:p>
                  </a:txBody>
                  <a:tcPr>
                    <a:solidFill>
                      <a:schemeClr val="accent3">
                        <a:lumMod val="60000"/>
                        <a:lumOff val="40000"/>
                      </a:schemeClr>
                    </a:solidFill>
                  </a:tcPr>
                </a:tc>
                <a:tc>
                  <a:txBody>
                    <a:bodyPr/>
                    <a:lstStyle/>
                    <a:p>
                      <a:pPr algn="ctr"/>
                      <a:r>
                        <a:rPr kumimoji="1" lang="ja-JP" altLang="en-US" sz="1050" dirty="0">
                          <a:latin typeface="+mn-ea"/>
                          <a:ea typeface="+mn-ea"/>
                        </a:rPr>
                        <a:t>退院時薬剤情報管理指導料</a:t>
                      </a:r>
                    </a:p>
                  </a:txBody>
                  <a:tcPr>
                    <a:solidFill>
                      <a:schemeClr val="accent3">
                        <a:lumMod val="60000"/>
                        <a:lumOff val="40000"/>
                      </a:schemeClr>
                    </a:solidFill>
                  </a:tcPr>
                </a:tc>
                <a:extLst>
                  <a:ext uri="{0D108BD9-81ED-4DB2-BD59-A6C34878D82A}">
                    <a16:rowId xmlns:a16="http://schemas.microsoft.com/office/drawing/2014/main" val="902118280"/>
                  </a:ext>
                </a:extLst>
              </a:tr>
              <a:tr h="241389">
                <a:tc>
                  <a:txBody>
                    <a:bodyPr/>
                    <a:lstStyle/>
                    <a:p>
                      <a:pPr algn="ctr"/>
                      <a:r>
                        <a:rPr kumimoji="1" lang="en-US" altLang="ja-JP" sz="1050" dirty="0">
                          <a:latin typeface="+mn-ea"/>
                          <a:ea typeface="+mn-ea"/>
                        </a:rPr>
                        <a:t>B015</a:t>
                      </a:r>
                      <a:endParaRPr kumimoji="1" lang="ja-JP" altLang="en-US" sz="1050" dirty="0">
                        <a:latin typeface="+mn-ea"/>
                        <a:ea typeface="+mn-ea"/>
                      </a:endParaRPr>
                    </a:p>
                  </a:txBody>
                  <a:tcPr>
                    <a:solidFill>
                      <a:schemeClr val="accent3">
                        <a:lumMod val="20000"/>
                        <a:lumOff val="80000"/>
                      </a:schemeClr>
                    </a:solidFill>
                  </a:tcPr>
                </a:tc>
                <a:tc>
                  <a:txBody>
                    <a:bodyPr/>
                    <a:lstStyle/>
                    <a:p>
                      <a:pPr algn="ctr"/>
                      <a:r>
                        <a:rPr kumimoji="1" lang="ja-JP" altLang="en-US" sz="1050" dirty="0">
                          <a:latin typeface="+mn-ea"/>
                          <a:ea typeface="+mn-ea"/>
                        </a:rPr>
                        <a:t>精神科退院時共同指導料</a:t>
                      </a:r>
                    </a:p>
                  </a:txBody>
                  <a:tcPr>
                    <a:solidFill>
                      <a:schemeClr val="accent3">
                        <a:lumMod val="20000"/>
                        <a:lumOff val="80000"/>
                      </a:schemeClr>
                    </a:solidFill>
                  </a:tcPr>
                </a:tc>
                <a:extLst>
                  <a:ext uri="{0D108BD9-81ED-4DB2-BD59-A6C34878D82A}">
                    <a16:rowId xmlns:a16="http://schemas.microsoft.com/office/drawing/2014/main" val="3552386778"/>
                  </a:ext>
                </a:extLst>
              </a:tr>
            </a:tbl>
          </a:graphicData>
        </a:graphic>
      </p:graphicFrame>
      <p:sp>
        <p:nvSpPr>
          <p:cNvPr id="21" name="正方形/長方形 20"/>
          <p:cNvSpPr/>
          <p:nvPr/>
        </p:nvSpPr>
        <p:spPr>
          <a:xfrm>
            <a:off x="206798" y="1516205"/>
            <a:ext cx="3729324" cy="600164"/>
          </a:xfrm>
          <a:prstGeom prst="rect">
            <a:avLst/>
          </a:prstGeom>
          <a:ln>
            <a:noFill/>
          </a:ln>
        </p:spPr>
        <p:txBody>
          <a:bodyPr wrap="squar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入院期間が通算される再入院時は算定できず、入院中に一回のみ算定が可能とされている加算等の内、</a:t>
            </a:r>
            <a:r>
              <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DPC/PDPS</a:t>
            </a:r>
            <a:r>
              <a:rPr kumimoji="0"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において出来高で算定するもの</a:t>
            </a:r>
            <a:endParaRPr kumimoji="0"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4207132" y="1816287"/>
            <a:ext cx="5498396" cy="646331"/>
          </a:xfrm>
          <a:prstGeom prst="rect">
            <a:avLst/>
          </a:prstGeom>
        </p:spPr>
        <p:txBody>
          <a:bodyPr wrap="square">
            <a:spAutoFit/>
          </a:bodyPr>
          <a:lstStyle/>
          <a:p>
            <a:pPr marL="152400" marR="0" lvl="0" indent="-152400" algn="l" defTabSz="457200" rtl="0" eaLnBrk="1" fontAlgn="auto" latinLnBrk="0" hangingPunct="1">
              <a:lnSpc>
                <a:spcPct val="100000"/>
              </a:lnSpc>
              <a:spcBef>
                <a:spcPts val="0"/>
              </a:spcBef>
              <a:spcAft>
                <a:spcPts val="0"/>
              </a:spcAft>
              <a:buClrTx/>
              <a:buSzTx/>
              <a:buFontTx/>
              <a:buNone/>
              <a:tabLst/>
              <a:defRPr/>
            </a:pPr>
            <a:r>
              <a:rPr kumimoji="0"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例</a:t>
            </a:r>
            <a:r>
              <a:rPr kumimoji="0" lang="ja-JP"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152400" marR="0" lvl="0" indent="-15240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入院料の通則では一連の入院となるが、</a:t>
            </a:r>
            <a:r>
              <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DPC/PDPS</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における算定のルールにおいては一連とならないケースにおける加算等の取扱い</a:t>
            </a:r>
            <a:endParaRPr kumimoji="0" lang="ja-JP" altLang="ja-JP" sz="105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23" name="スライド番号プレースホルダー 2">
            <a:extLst>
              <a:ext uri="{FF2B5EF4-FFF2-40B4-BE49-F238E27FC236}">
                <a16:creationId xmlns:a16="http://schemas.microsoft.com/office/drawing/2014/main" id="{38307E46-1C88-4716-AACB-6AEC7D59359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106071982"/>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ＤＰＣデータ（様式１）の見直し</a:t>
            </a:r>
          </a:p>
        </p:txBody>
      </p:sp>
      <p:sp>
        <p:nvSpPr>
          <p:cNvPr id="6" name="Rectangle 37"/>
          <p:cNvSpPr>
            <a:spLocks noChangeArrowheads="1"/>
          </p:cNvSpPr>
          <p:nvPr/>
        </p:nvSpPr>
        <p:spPr bwMode="auto">
          <a:xfrm>
            <a:off x="128464" y="844115"/>
            <a:ext cx="9601199" cy="618446"/>
          </a:xfrm>
          <a:prstGeom prst="rect">
            <a:avLst/>
          </a:prstGeom>
          <a:noFill/>
          <a:ln w="9525">
            <a:solidFill>
              <a:sysClr val="windowText" lastClr="000000"/>
            </a:solidFill>
            <a:miter lim="800000"/>
            <a:headEnd/>
            <a:tailEnd/>
          </a:ln>
        </p:spPr>
        <p:txBody>
          <a:bodyPr/>
          <a:lstStyle/>
          <a:p>
            <a:pPr marL="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診療報酬改定等に伴い、</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DPC</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データの項目の見直しを行う。</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様式</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の項目について下記に詳細を記す。</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コンテンツ プレースホルダー 6"/>
          <p:cNvGraphicFramePr>
            <a:graphicFrameLocks/>
          </p:cNvGraphicFramePr>
          <p:nvPr/>
        </p:nvGraphicFramePr>
        <p:xfrm>
          <a:off x="344488" y="1844824"/>
          <a:ext cx="9217026" cy="4189164"/>
        </p:xfrm>
        <a:graphic>
          <a:graphicData uri="http://schemas.openxmlformats.org/drawingml/2006/table">
            <a:tbl>
              <a:tblPr firstRow="1" bandRow="1"/>
              <a:tblGrid>
                <a:gridCol w="2520280">
                  <a:extLst>
                    <a:ext uri="{9D8B030D-6E8A-4147-A177-3AD203B41FA5}">
                      <a16:colId xmlns:a16="http://schemas.microsoft.com/office/drawing/2014/main" val="20000"/>
                    </a:ext>
                  </a:extLst>
                </a:gridCol>
                <a:gridCol w="6696746">
                  <a:extLst>
                    <a:ext uri="{9D8B030D-6E8A-4147-A177-3AD203B41FA5}">
                      <a16:colId xmlns:a16="http://schemas.microsoft.com/office/drawing/2014/main" val="20001"/>
                    </a:ext>
                  </a:extLst>
                </a:gridCol>
              </a:tblGrid>
              <a:tr h="486144">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r>
                        <a:rPr kumimoji="1" lang="ja-JP" altLang="en-US" sz="1600" dirty="0">
                          <a:latin typeface="+mn-ea"/>
                          <a:ea typeface="+mn-ea"/>
                        </a:rPr>
                        <a:t>様式</a:t>
                      </a:r>
                      <a:r>
                        <a:rPr kumimoji="1" lang="en-US" altLang="ja-JP" sz="1600" dirty="0">
                          <a:latin typeface="+mn-ea"/>
                          <a:ea typeface="+mn-ea"/>
                        </a:rPr>
                        <a:t>1</a:t>
                      </a:r>
                      <a:r>
                        <a:rPr kumimoji="1" lang="ja-JP" altLang="en-US" sz="1600" dirty="0">
                          <a:latin typeface="+mn-ea"/>
                          <a:ea typeface="+mn-ea"/>
                        </a:rPr>
                        <a:t>の項目名</a:t>
                      </a:r>
                    </a:p>
                  </a:txBody>
                  <a:tcPr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75000"/>
                      </a:schemeClr>
                    </a:solidFill>
                  </a:tcPr>
                </a:tc>
                <a:tc>
                  <a:txBody>
                    <a:bodyPr/>
                    <a:lstStyle>
                      <a:lvl1pPr marL="0" algn="l" defTabSz="990570" rtl="0" eaLnBrk="1" latinLnBrk="0" hangingPunct="1">
                        <a:defRPr kumimoji="1" sz="1950" b="1" kern="1200">
                          <a:solidFill>
                            <a:schemeClr val="lt1"/>
                          </a:solidFill>
                          <a:latin typeface="Segoe UI"/>
                          <a:ea typeface="メイリオ"/>
                        </a:defRPr>
                      </a:lvl1pPr>
                      <a:lvl2pPr marL="495285" algn="l" defTabSz="990570" rtl="0" eaLnBrk="1" latinLnBrk="0" hangingPunct="1">
                        <a:defRPr kumimoji="1" sz="1950" b="1" kern="1200">
                          <a:solidFill>
                            <a:schemeClr val="lt1"/>
                          </a:solidFill>
                          <a:latin typeface="Segoe UI"/>
                          <a:ea typeface="メイリオ"/>
                        </a:defRPr>
                      </a:lvl2pPr>
                      <a:lvl3pPr marL="990570" algn="l" defTabSz="990570" rtl="0" eaLnBrk="1" latinLnBrk="0" hangingPunct="1">
                        <a:defRPr kumimoji="1" sz="1950" b="1" kern="1200">
                          <a:solidFill>
                            <a:schemeClr val="lt1"/>
                          </a:solidFill>
                          <a:latin typeface="Segoe UI"/>
                          <a:ea typeface="メイリオ"/>
                        </a:defRPr>
                      </a:lvl3pPr>
                      <a:lvl4pPr marL="1485854" algn="l" defTabSz="990570" rtl="0" eaLnBrk="1" latinLnBrk="0" hangingPunct="1">
                        <a:defRPr kumimoji="1" sz="1950" b="1" kern="1200">
                          <a:solidFill>
                            <a:schemeClr val="lt1"/>
                          </a:solidFill>
                          <a:latin typeface="Segoe UI"/>
                          <a:ea typeface="メイリオ"/>
                        </a:defRPr>
                      </a:lvl4pPr>
                      <a:lvl5pPr marL="1981139" algn="l" defTabSz="990570" rtl="0" eaLnBrk="1" latinLnBrk="0" hangingPunct="1">
                        <a:defRPr kumimoji="1" sz="1950" b="1" kern="1200">
                          <a:solidFill>
                            <a:schemeClr val="lt1"/>
                          </a:solidFill>
                          <a:latin typeface="Segoe UI"/>
                          <a:ea typeface="メイリオ"/>
                        </a:defRPr>
                      </a:lvl5pPr>
                      <a:lvl6pPr marL="2476424" algn="l" defTabSz="990570" rtl="0" eaLnBrk="1" latinLnBrk="0" hangingPunct="1">
                        <a:defRPr kumimoji="1" sz="1950" b="1" kern="1200">
                          <a:solidFill>
                            <a:schemeClr val="lt1"/>
                          </a:solidFill>
                          <a:latin typeface="Segoe UI"/>
                          <a:ea typeface="メイリオ"/>
                        </a:defRPr>
                      </a:lvl6pPr>
                      <a:lvl7pPr marL="2971709" algn="l" defTabSz="990570" rtl="0" eaLnBrk="1" latinLnBrk="0" hangingPunct="1">
                        <a:defRPr kumimoji="1" sz="1950" b="1" kern="1200">
                          <a:solidFill>
                            <a:schemeClr val="lt1"/>
                          </a:solidFill>
                          <a:latin typeface="Segoe UI"/>
                          <a:ea typeface="メイリオ"/>
                        </a:defRPr>
                      </a:lvl7pPr>
                      <a:lvl8pPr marL="3466993" algn="l" defTabSz="990570" rtl="0" eaLnBrk="1" latinLnBrk="0" hangingPunct="1">
                        <a:defRPr kumimoji="1" sz="1950" b="1" kern="1200">
                          <a:solidFill>
                            <a:schemeClr val="lt1"/>
                          </a:solidFill>
                          <a:latin typeface="Segoe UI"/>
                          <a:ea typeface="メイリオ"/>
                        </a:defRPr>
                      </a:lvl8pPr>
                      <a:lvl9pPr marL="3962278" algn="l" defTabSz="990570" rtl="0" eaLnBrk="1" latinLnBrk="0" hangingPunct="1">
                        <a:defRPr kumimoji="1" sz="1950" b="1" kern="1200">
                          <a:solidFill>
                            <a:schemeClr val="lt1"/>
                          </a:solidFill>
                          <a:latin typeface="Segoe UI"/>
                          <a:ea typeface="メイリオ"/>
                        </a:defRPr>
                      </a:lvl9pPr>
                    </a:lstStyle>
                    <a:p>
                      <a:r>
                        <a:rPr kumimoji="1" lang="ja-JP" altLang="en-US" sz="1600" dirty="0">
                          <a:latin typeface="+mn-ea"/>
                          <a:ea typeface="+mn-ea"/>
                        </a:rPr>
                        <a:t>見直し内容</a:t>
                      </a:r>
                    </a:p>
                  </a:txBody>
                  <a:tcPr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10000"/>
                  </a:ext>
                </a:extLst>
              </a:tr>
              <a:tr h="657392">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rPr>
                        <a:t>要介護度</a:t>
                      </a:r>
                      <a:endParaRPr lang="ja-JP" sz="1400" kern="100" dirty="0">
                        <a:effectLst/>
                        <a:latin typeface="+mn-ea"/>
                        <a:ea typeface="+mn-ea"/>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療養病棟入院基本料を届け出る病棟だけでなく、すべての病棟で入力必須とする。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1"/>
                  </a:ext>
                </a:extLst>
              </a:tr>
              <a:tr h="614908">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kern="100" dirty="0">
                          <a:solidFill>
                            <a:schemeClr val="dk1"/>
                          </a:solidFill>
                          <a:effectLst/>
                          <a:latin typeface="+mn-ea"/>
                          <a:ea typeface="+mn-ea"/>
                          <a:cs typeface="+mn-cs"/>
                        </a:rPr>
                        <a:t>要介護情報</a:t>
                      </a:r>
                      <a:endParaRPr kumimoji="1" lang="ja-JP" alt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療養病棟入院基本料を届け出る病棟だけでなく、すべての病棟で入力必須とする。</a:t>
                      </a:r>
                      <a:endParaRPr lang="en-US" altLang="ja-JP" sz="1400" kern="100" dirty="0">
                        <a:effectLst/>
                        <a:latin typeface="+mn-ea"/>
                        <a:ea typeface="+mn-ea"/>
                        <a:cs typeface="Times New Roman"/>
                      </a:endParaRPr>
                    </a:p>
                    <a:p>
                      <a:pPr algn="l">
                        <a:spcAft>
                          <a:spcPts val="0"/>
                        </a:spcAft>
                      </a:pPr>
                      <a:r>
                        <a:rPr lang="ja-JP" altLang="en-US" sz="1400" kern="100" dirty="0">
                          <a:effectLst/>
                          <a:latin typeface="+mn-ea"/>
                          <a:ea typeface="+mn-ea"/>
                          <a:cs typeface="+mn-cs"/>
                        </a:rPr>
                        <a:t>・　栄養摂取の状況についての項目を追加する。</a:t>
                      </a:r>
                      <a:endParaRPr lang="en-US" altLang="ja-JP" sz="1400" kern="100" dirty="0">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en-US" altLang="ja-JP" sz="1400" kern="100" dirty="0">
                          <a:effectLst/>
                          <a:latin typeface="+mn-ea"/>
                          <a:ea typeface="+mn-ea"/>
                          <a:cs typeface="Times New Roman"/>
                        </a:rPr>
                        <a:t>ADL</a:t>
                      </a:r>
                      <a:r>
                        <a:rPr lang="ja-JP" altLang="en-US" sz="1400" kern="100" dirty="0">
                          <a:effectLst/>
                          <a:latin typeface="+mn-ea"/>
                          <a:ea typeface="+mn-ea"/>
                          <a:cs typeface="Times New Roman"/>
                        </a:rPr>
                        <a:t>スコア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93663" indent="-93663" algn="l">
                        <a:spcAft>
                          <a:spcPts val="0"/>
                        </a:spcAft>
                      </a:pPr>
                      <a:r>
                        <a:rPr lang="ja-JP" altLang="en-US" sz="1400" kern="100" dirty="0">
                          <a:effectLst/>
                          <a:latin typeface="+mn-ea"/>
                          <a:ea typeface="+mn-ea"/>
                          <a:cs typeface="Times New Roman"/>
                        </a:rPr>
                        <a:t>・　従来の入力に加え、地域包括ケア病棟入院料を届け出る病棟に入棟及び退棟時にも入力必須とする。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3"/>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en-US" altLang="ja-JP" sz="1400" kern="100" dirty="0">
                          <a:effectLst/>
                          <a:latin typeface="+mn-ea"/>
                          <a:ea typeface="+mn-ea"/>
                          <a:cs typeface="Times New Roman"/>
                        </a:rPr>
                        <a:t>SOFA</a:t>
                      </a:r>
                      <a:r>
                        <a:rPr lang="ja-JP" altLang="en-US" sz="1400" kern="100" dirty="0">
                          <a:effectLst/>
                          <a:latin typeface="+mn-ea"/>
                          <a:ea typeface="+mn-ea"/>
                          <a:cs typeface="Times New Roman"/>
                        </a:rPr>
                        <a:t>スコア</a:t>
                      </a:r>
                      <a:r>
                        <a:rPr lang="en-US" altLang="ja-JP" sz="1400" kern="100" dirty="0">
                          <a:effectLst/>
                          <a:latin typeface="+mn-ea"/>
                          <a:ea typeface="+mn-ea"/>
                          <a:cs typeface="Times New Roman"/>
                        </a:rPr>
                        <a:t>/</a:t>
                      </a:r>
                      <a:r>
                        <a:rPr lang="ja-JP" altLang="en-US" sz="1400" kern="100" dirty="0" err="1">
                          <a:effectLst/>
                          <a:latin typeface="+mn-ea"/>
                          <a:ea typeface="+mn-ea"/>
                          <a:cs typeface="Times New Roman"/>
                        </a:rPr>
                        <a:t>ｐ</a:t>
                      </a:r>
                      <a:r>
                        <a:rPr lang="en-US" altLang="ja-JP" sz="1400" kern="100" dirty="0">
                          <a:effectLst/>
                          <a:latin typeface="+mn-ea"/>
                          <a:ea typeface="+mn-ea"/>
                          <a:cs typeface="Times New Roman"/>
                        </a:rPr>
                        <a:t>SOFA</a:t>
                      </a:r>
                      <a:r>
                        <a:rPr lang="ja-JP" altLang="en-US" sz="1400" kern="100" dirty="0">
                          <a:effectLst/>
                          <a:latin typeface="+mn-ea"/>
                          <a:ea typeface="+mn-ea"/>
                          <a:cs typeface="Times New Roman"/>
                        </a:rPr>
                        <a:t>スコア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特定集中治療室管理料</a:t>
                      </a:r>
                      <a:r>
                        <a:rPr lang="en-US" altLang="ja-JP" sz="1400" kern="100" dirty="0">
                          <a:effectLst/>
                          <a:latin typeface="+mn-ea"/>
                          <a:ea typeface="+mn-ea"/>
                          <a:cs typeface="Times New Roman"/>
                        </a:rPr>
                        <a:t>1</a:t>
                      </a:r>
                      <a:r>
                        <a:rPr lang="ja-JP" altLang="en-US" sz="1400" kern="100" dirty="0">
                          <a:effectLst/>
                          <a:latin typeface="+mn-ea"/>
                          <a:ea typeface="+mn-ea"/>
                          <a:cs typeface="Times New Roman"/>
                        </a:rPr>
                        <a:t>及び</a:t>
                      </a:r>
                      <a:r>
                        <a:rPr lang="en-US" altLang="ja-JP" sz="1400" kern="100" dirty="0">
                          <a:effectLst/>
                          <a:latin typeface="+mn-ea"/>
                          <a:ea typeface="+mn-ea"/>
                          <a:cs typeface="Times New Roman"/>
                        </a:rPr>
                        <a:t>2</a:t>
                      </a:r>
                      <a:r>
                        <a:rPr lang="ja-JP" altLang="en-US" sz="1400" kern="100" dirty="0">
                          <a:effectLst/>
                          <a:latin typeface="+mn-ea"/>
                          <a:ea typeface="+mn-ea"/>
                          <a:cs typeface="Times New Roman"/>
                        </a:rPr>
                        <a:t>に加え、</a:t>
                      </a:r>
                      <a:r>
                        <a:rPr lang="en-US" altLang="ja-JP" sz="1400" kern="100" dirty="0">
                          <a:effectLst/>
                          <a:latin typeface="+mn-ea"/>
                          <a:ea typeface="+mn-ea"/>
                          <a:cs typeface="Times New Roman"/>
                        </a:rPr>
                        <a:t>3</a:t>
                      </a:r>
                      <a:r>
                        <a:rPr lang="ja-JP" altLang="en-US" sz="1400" kern="100" dirty="0">
                          <a:effectLst/>
                          <a:latin typeface="+mn-ea"/>
                          <a:ea typeface="+mn-ea"/>
                          <a:cs typeface="Times New Roman"/>
                        </a:rPr>
                        <a:t>及び</a:t>
                      </a:r>
                      <a:r>
                        <a:rPr lang="en-US" altLang="ja-JP" sz="1400" kern="100" dirty="0">
                          <a:effectLst/>
                          <a:latin typeface="+mn-ea"/>
                          <a:ea typeface="+mn-ea"/>
                          <a:cs typeface="Times New Roman"/>
                        </a:rPr>
                        <a:t>4</a:t>
                      </a:r>
                      <a:r>
                        <a:rPr lang="ja-JP" altLang="en-US" sz="1400" kern="100" dirty="0">
                          <a:effectLst/>
                          <a:latin typeface="+mn-ea"/>
                          <a:ea typeface="+mn-ea"/>
                          <a:cs typeface="Times New Roman"/>
                        </a:rPr>
                        <a:t>についても入力必須とする。</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予定・救急医療入院</a:t>
                      </a:r>
                      <a:endParaRPr lang="ja-JP" sz="1400" kern="100" dirty="0">
                        <a:effectLst/>
                        <a:latin typeface="+mn-ea"/>
                        <a:ea typeface="+mn-ea"/>
                        <a:cs typeface="Times New Roman"/>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lang="ja-JP" altLang="en-US" sz="1400" kern="100" dirty="0">
                          <a:effectLst/>
                          <a:latin typeface="+mn-ea"/>
                          <a:ea typeface="+mn-ea"/>
                          <a:cs typeface="Times New Roman"/>
                        </a:rPr>
                        <a:t>・　救急医療管理加算の見直しに伴い、項目を見直す。</a:t>
                      </a:r>
                      <a:endParaRPr lang="ja-JP" sz="1400" kern="100" dirty="0">
                        <a:effectLst/>
                        <a:latin typeface="+mn-ea"/>
                        <a:ea typeface="+mn-ea"/>
                        <a:cs typeface="Times New Roman"/>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5"/>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入棟時・退棟時の褥瘡の有無</a:t>
                      </a:r>
                      <a:endParaRPr kumimoji="1" 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marL="93663" indent="-93663" algn="l">
                        <a:spcAft>
                          <a:spcPts val="0"/>
                        </a:spcAft>
                      </a:pPr>
                      <a:r>
                        <a:rPr kumimoji="1" lang="ja-JP" altLang="en-US" sz="1400" kern="100" dirty="0">
                          <a:solidFill>
                            <a:schemeClr val="dk1"/>
                          </a:solidFill>
                          <a:effectLst/>
                          <a:latin typeface="+mn-ea"/>
                          <a:ea typeface="+mn-ea"/>
                          <a:cs typeface="+mn-cs"/>
                        </a:rPr>
                        <a:t>・　基本診療料の施設基準等に係る様式「褥瘡対策に関する診療計画書」に合わせ、項目を見直す。</a:t>
                      </a:r>
                      <a:endParaRPr kumimoji="1" lang="ja-JP" sz="1400" kern="100" dirty="0">
                        <a:solidFill>
                          <a:schemeClr val="dk1"/>
                        </a:solidFill>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486144">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関節リウマチ患者情報</a:t>
                      </a:r>
                      <a:r>
                        <a:rPr kumimoji="1" lang="en-US" altLang="ja-JP" sz="1400" kern="100" dirty="0">
                          <a:solidFill>
                            <a:schemeClr val="dk1"/>
                          </a:solidFill>
                          <a:effectLst/>
                          <a:latin typeface="+mn-ea"/>
                          <a:ea typeface="+mn-ea"/>
                          <a:cs typeface="+mn-cs"/>
                        </a:rPr>
                        <a:t>/</a:t>
                      </a:r>
                      <a:r>
                        <a:rPr kumimoji="1" lang="ja-JP" altLang="en-US" sz="1400" kern="100" dirty="0">
                          <a:solidFill>
                            <a:schemeClr val="dk1"/>
                          </a:solidFill>
                          <a:effectLst/>
                          <a:latin typeface="+mn-ea"/>
                          <a:ea typeface="+mn-ea"/>
                          <a:cs typeface="+mn-cs"/>
                        </a:rPr>
                        <a:t>分子標的薬</a:t>
                      </a:r>
                      <a:endParaRPr kumimoji="1" lang="ja-JP" sz="1400" kern="100" dirty="0">
                        <a:solidFill>
                          <a:schemeClr val="dk1"/>
                        </a:solidFill>
                        <a:effectLst/>
                        <a:latin typeface="+mn-ea"/>
                        <a:ea typeface="+mn-ea"/>
                        <a:cs typeface="+mn-cs"/>
                      </a:endParaRPr>
                    </a:p>
                  </a:txBody>
                  <a:tcPr marL="68580" marR="68580" marT="0" marB="0" anchor="ctr">
                    <a:lnL w="12700" cmpd="sng">
                      <a:solidFill>
                        <a:srgbClr val="4F81BD"/>
                      </a:solidFill>
                    </a:lnL>
                    <a:lnR w="12700" cap="flat" cmpd="sng" algn="ctr">
                      <a:solidFill>
                        <a:srgbClr val="1F497D">
                          <a:lumMod val="20000"/>
                          <a:lumOff val="80000"/>
                        </a:srgbClr>
                      </a:solidFill>
                      <a:prstDash val="solid"/>
                      <a:round/>
                      <a:headEnd type="none" w="med" len="med"/>
                      <a:tailEnd type="none" w="med" len="med"/>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90570" rtl="0" eaLnBrk="1" latinLnBrk="0" hangingPunct="1">
                        <a:defRPr kumimoji="1" sz="1950" kern="1200">
                          <a:solidFill>
                            <a:schemeClr val="dk1"/>
                          </a:solidFill>
                          <a:latin typeface="Segoe UI"/>
                          <a:ea typeface="メイリオ"/>
                        </a:defRPr>
                      </a:lvl1pPr>
                      <a:lvl2pPr marL="495285" algn="l" defTabSz="990570" rtl="0" eaLnBrk="1" latinLnBrk="0" hangingPunct="1">
                        <a:defRPr kumimoji="1" sz="1950" kern="1200">
                          <a:solidFill>
                            <a:schemeClr val="dk1"/>
                          </a:solidFill>
                          <a:latin typeface="Segoe UI"/>
                          <a:ea typeface="メイリオ"/>
                        </a:defRPr>
                      </a:lvl2pPr>
                      <a:lvl3pPr marL="990570" algn="l" defTabSz="990570" rtl="0" eaLnBrk="1" latinLnBrk="0" hangingPunct="1">
                        <a:defRPr kumimoji="1" sz="1950" kern="1200">
                          <a:solidFill>
                            <a:schemeClr val="dk1"/>
                          </a:solidFill>
                          <a:latin typeface="Segoe UI"/>
                          <a:ea typeface="メイリオ"/>
                        </a:defRPr>
                      </a:lvl3pPr>
                      <a:lvl4pPr marL="1485854" algn="l" defTabSz="990570" rtl="0" eaLnBrk="1" latinLnBrk="0" hangingPunct="1">
                        <a:defRPr kumimoji="1" sz="1950" kern="1200">
                          <a:solidFill>
                            <a:schemeClr val="dk1"/>
                          </a:solidFill>
                          <a:latin typeface="Segoe UI"/>
                          <a:ea typeface="メイリオ"/>
                        </a:defRPr>
                      </a:lvl4pPr>
                      <a:lvl5pPr marL="1981139" algn="l" defTabSz="990570" rtl="0" eaLnBrk="1" latinLnBrk="0" hangingPunct="1">
                        <a:defRPr kumimoji="1" sz="1950" kern="1200">
                          <a:solidFill>
                            <a:schemeClr val="dk1"/>
                          </a:solidFill>
                          <a:latin typeface="Segoe UI"/>
                          <a:ea typeface="メイリオ"/>
                        </a:defRPr>
                      </a:lvl5pPr>
                      <a:lvl6pPr marL="2476424" algn="l" defTabSz="990570" rtl="0" eaLnBrk="1" latinLnBrk="0" hangingPunct="1">
                        <a:defRPr kumimoji="1" sz="1950" kern="1200">
                          <a:solidFill>
                            <a:schemeClr val="dk1"/>
                          </a:solidFill>
                          <a:latin typeface="Segoe UI"/>
                          <a:ea typeface="メイリオ"/>
                        </a:defRPr>
                      </a:lvl6pPr>
                      <a:lvl7pPr marL="2971709" algn="l" defTabSz="990570" rtl="0" eaLnBrk="1" latinLnBrk="0" hangingPunct="1">
                        <a:defRPr kumimoji="1" sz="1950" kern="1200">
                          <a:solidFill>
                            <a:schemeClr val="dk1"/>
                          </a:solidFill>
                          <a:latin typeface="Segoe UI"/>
                          <a:ea typeface="メイリオ"/>
                        </a:defRPr>
                      </a:lvl7pPr>
                      <a:lvl8pPr marL="3466993" algn="l" defTabSz="990570" rtl="0" eaLnBrk="1" latinLnBrk="0" hangingPunct="1">
                        <a:defRPr kumimoji="1" sz="1950" kern="1200">
                          <a:solidFill>
                            <a:schemeClr val="dk1"/>
                          </a:solidFill>
                          <a:latin typeface="Segoe UI"/>
                          <a:ea typeface="メイリオ"/>
                        </a:defRPr>
                      </a:lvl8pPr>
                      <a:lvl9pPr marL="3962278" algn="l" defTabSz="990570" rtl="0" eaLnBrk="1" latinLnBrk="0" hangingPunct="1">
                        <a:defRPr kumimoji="1" sz="1950" kern="1200">
                          <a:solidFill>
                            <a:schemeClr val="dk1"/>
                          </a:solidFill>
                          <a:latin typeface="Segoe UI"/>
                          <a:ea typeface="メイリオ"/>
                        </a:defRPr>
                      </a:lvl9pPr>
                    </a:lstStyle>
                    <a:p>
                      <a:pPr algn="l">
                        <a:spcAft>
                          <a:spcPts val="0"/>
                        </a:spcAft>
                      </a:pPr>
                      <a:r>
                        <a:rPr kumimoji="1" lang="ja-JP" altLang="en-US" sz="1400" kern="100" dirty="0">
                          <a:solidFill>
                            <a:schemeClr val="dk1"/>
                          </a:solidFill>
                          <a:effectLst/>
                          <a:latin typeface="+mn-ea"/>
                          <a:ea typeface="+mn-ea"/>
                          <a:cs typeface="+mn-cs"/>
                        </a:rPr>
                        <a:t>・　診断群分類点数表の見直しに伴い、項目を廃止する。</a:t>
                      </a:r>
                      <a:endParaRPr kumimoji="1" lang="ja-JP" sz="1400" kern="100" dirty="0">
                        <a:solidFill>
                          <a:schemeClr val="dk1"/>
                        </a:solidFill>
                        <a:effectLst/>
                        <a:latin typeface="+mn-ea"/>
                        <a:ea typeface="+mn-ea"/>
                        <a:cs typeface="+mn-cs"/>
                      </a:endParaRPr>
                    </a:p>
                  </a:txBody>
                  <a:tcPr marL="68580" marR="68580" marT="0" marB="0" anchor="ctr">
                    <a:lnL w="12700" cap="flat" cmpd="sng" algn="ctr">
                      <a:solidFill>
                        <a:srgbClr val="1F497D">
                          <a:lumMod val="20000"/>
                          <a:lumOff val="80000"/>
                        </a:srgbClr>
                      </a:solidFill>
                      <a:prstDash val="solid"/>
                      <a:round/>
                      <a:headEnd type="none" w="med" len="med"/>
                      <a:tailEnd type="none" w="med" len="med"/>
                    </a:lnL>
                    <a:lnR w="12700" cmpd="sng">
                      <a:solidFill>
                        <a:srgbClr val="4F81BD"/>
                      </a:solidFill>
                    </a:lnR>
                    <a:lnT w="12700" cmpd="sng">
                      <a:solidFill>
                        <a:srgbClr val="4F81BD"/>
                      </a:solidFill>
                    </a:lnT>
                    <a:lnB w="12700" cmpd="sng">
                      <a:solidFill>
                        <a:srgbClr val="4F81BD"/>
                      </a:solidFill>
                    </a:lnB>
                    <a:lnTlToBr w="12700" cmpd="sng">
                      <a:noFill/>
                      <a:prstDash val="solid"/>
                    </a:lnTlToBr>
                    <a:lnBlToTr w="12700" cmpd="sng">
                      <a:noFill/>
                      <a:prstDash val="solid"/>
                    </a:lnBlToTr>
                    <a:solidFill>
                      <a:schemeClr val="accent3">
                        <a:lumMod val="40000"/>
                        <a:lumOff val="60000"/>
                      </a:schemeClr>
                    </a:solidFill>
                  </a:tcPr>
                </a:tc>
                <a:extLst>
                  <a:ext uri="{0D108BD9-81ED-4DB2-BD59-A6C34878D82A}">
                    <a16:rowId xmlns:a16="http://schemas.microsoft.com/office/drawing/2014/main" val="10007"/>
                  </a:ext>
                </a:extLst>
              </a:tr>
            </a:tbl>
          </a:graphicData>
        </a:graphic>
      </p:graphicFrame>
      <p:sp>
        <p:nvSpPr>
          <p:cNvPr id="9" name="スライド番号プレースホルダー 2">
            <a:extLst>
              <a:ext uri="{FF2B5EF4-FFF2-40B4-BE49-F238E27FC236}">
                <a16:creationId xmlns:a16="http://schemas.microsoft.com/office/drawing/2014/main" id="{47C2570E-9A22-4E54-8AAE-DEC45F01927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264605342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令和２年３月３１日以前から入院している患者の取扱い</a:t>
            </a:r>
          </a:p>
        </p:txBody>
      </p:sp>
      <p:sp>
        <p:nvSpPr>
          <p:cNvPr id="6" name="Rectangle 37"/>
          <p:cNvSpPr>
            <a:spLocks noChangeArrowheads="1"/>
          </p:cNvSpPr>
          <p:nvPr/>
        </p:nvSpPr>
        <p:spPr bwMode="auto">
          <a:xfrm>
            <a:off x="220001" y="1086118"/>
            <a:ext cx="9469173" cy="5406756"/>
          </a:xfrm>
          <a:prstGeom prst="rect">
            <a:avLst/>
          </a:prstGeom>
          <a:noFill/>
          <a:ln w="9525">
            <a:solidFill>
              <a:sysClr val="windowText" lastClr="000000"/>
            </a:solidFill>
            <a:miter lim="800000"/>
            <a:headEnd/>
            <a:tailEnd/>
          </a:ln>
        </p:spPr>
        <p:txBody>
          <a:bodyPr/>
          <a:lstStyle/>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0" lang="ja-JP"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３月までの診断群分類点数表による算定は見直し前の診断群分類点数表により行い、</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a:t>
            </a:r>
            <a:r>
              <a:rPr kumimoji="0" lang="ja-JP"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４月からの算定は見直し後の診断群分類点数表により行う。</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9875" algn="l" defTabSz="914400" rtl="0" eaLnBrk="1" fontAlgn="auto" latinLnBrk="0" hangingPunct="1">
              <a:lnSpc>
                <a:spcPts val="24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具体的な取扱いは以下の通り。</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包括→包括の場合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４月分の請求は見直し後の診断群分類とし、算定の起算日は入院日とする。</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３月までの間で診断群分類の変更があった場合は、３月３１日に差額調整を行う。</a:t>
            </a: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４月以降に診断群分類の変更がある場合は、４月１日以降の請求額の差額調整を行う。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00150" marR="0" lvl="2" indent="-28575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包括→出来高の場合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４月分の請求は出来高で行う。</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３月までの間で診断群分類の変更があった場合は、３月３１日に差額調整を行う。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４月以降に出来高→包括の変更がある場合は、４月１日以降の請求額の差額調整を行う。</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800100" marR="0" lvl="1" indent="-342900" algn="l" defTabSz="914400" rtl="0" eaLnBrk="1" fontAlgn="auto" latinLnBrk="0" hangingPunct="1">
              <a:lnSpc>
                <a:spcPts val="2400"/>
              </a:lnSpc>
              <a:spcBef>
                <a:spcPts val="0"/>
              </a:spcBef>
              <a:spcAft>
                <a:spcPts val="0"/>
              </a:spcAft>
              <a:buClrTx/>
              <a:buSzTx/>
              <a:buFont typeface="Wingdings" panose="05000000000000000000" pitchFamily="2" charset="2"/>
              <a:buChar char="l"/>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出来高→包括の場合</a:t>
            </a: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４月分の請求は見直し後の診断群分類とし、算定の起算日は入院日とする。</a:t>
            </a:r>
          </a:p>
          <a:p>
            <a:pPr marL="1257300" marR="0" lvl="2" indent="-342900" algn="l" defTabSz="914400" rtl="0" eaLnBrk="1" fontAlgn="auto" latinLnBrk="0" hangingPunct="1">
              <a:lnSpc>
                <a:spcPts val="2400"/>
              </a:lnSpc>
              <a:spcBef>
                <a:spcPts val="0"/>
              </a:spcBef>
              <a:spcAft>
                <a:spcPts val="0"/>
              </a:spcAft>
              <a:buClrTx/>
              <a:buSzTx/>
              <a:buFont typeface="Arial" panose="020B0604020202020204" pitchFamily="34" charset="0"/>
              <a:buChar char="•"/>
              <a:tabLst/>
              <a:defRPr/>
            </a:pPr>
            <a:r>
              <a:rPr kumimoji="0" lang="ja-JP" altLang="en-US"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rPr>
              <a:t>４月以降に診断群分類の変更がある場合は、４月１日以降の請求額の差額調整を行う。</a:t>
            </a:r>
          </a:p>
          <a:p>
            <a:pPr marL="0" marR="0" lvl="2" indent="0" algn="l" defTabSz="914400" rtl="0" eaLnBrk="1" fontAlgn="auto" latinLnBrk="0" hangingPunct="1">
              <a:lnSpc>
                <a:spcPts val="2400"/>
              </a:lnSpc>
              <a:spcBef>
                <a:spcPts val="0"/>
              </a:spcBef>
              <a:spcAft>
                <a:spcPts val="0"/>
              </a:spcAft>
              <a:buClrTx/>
              <a:buSzTx/>
              <a:buFontTx/>
              <a:buNone/>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742950" marR="0" lvl="1"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a:p>
            <a:pPr marL="285750" marR="0" lvl="0" indent="-285750" algn="l" defTabSz="914400" rtl="0" eaLnBrk="1" fontAlgn="auto" latinLnBrk="0" hangingPunct="1">
              <a:lnSpc>
                <a:spcPts val="2400"/>
              </a:lnSpc>
              <a:spcBef>
                <a:spcPts val="0"/>
              </a:spcBef>
              <a:spcAft>
                <a:spcPts val="0"/>
              </a:spcAft>
              <a:buClrTx/>
              <a:buSzTx/>
              <a:buFont typeface="Wingdings" panose="05000000000000000000" pitchFamily="2" charset="2"/>
              <a:buChar char="Ø"/>
              <a:tabLst/>
              <a:defRPr/>
            </a:pPr>
            <a:endParaRPr kumimoji="0" lang="en-US" altLang="ja-JP" sz="16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a:endParaRPr>
          </a:p>
        </p:txBody>
      </p:sp>
      <p:sp>
        <p:nvSpPr>
          <p:cNvPr id="5" name="スライド番号プレースホルダー 2">
            <a:extLst>
              <a:ext uri="{FF2B5EF4-FFF2-40B4-BE49-F238E27FC236}">
                <a16:creationId xmlns:a16="http://schemas.microsoft.com/office/drawing/2014/main" id="{EC29768E-C962-42F2-8E00-A22DD773A2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65743332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94556" y="787502"/>
            <a:ext cx="9709454" cy="59538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医療資源の少ない地域について、医師に係る要件を緩和するとともに、直近の統計を用いて、対象地域を見直す。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へき地医療拠点病院であれば要件を満たすこととしている項目について、医療資源の少ない地域に所在する医療機関についても対象とする。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2573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地域加算について、経過措置の対象となっている地域を、人事院規則で定める地域に準じる地域とする。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現在経過措置の対象となっている地域：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神奈川県山北町、神奈川県大井町、岐阜県海津市、愛知県稲沢市、奈良県安堵町、奈良県河合町、福岡県篠栗町</a:t>
            </a:r>
          </a:p>
          <a:p>
            <a:pPr marL="26670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149672" y="1348527"/>
            <a:ext cx="5034936" cy="172844"/>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3" name="正方形/長方形 12"/>
          <p:cNvSpPr/>
          <p:nvPr/>
        </p:nvSpPr>
        <p:spPr>
          <a:xfrm>
            <a:off x="149672" y="1548409"/>
            <a:ext cx="5034936" cy="208823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別表第六の二　厚生労働大臣が定める地域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北海道留萌市、増毛町、小平町、苫前町、羽幌町、初山別村、遠別町及び天塩町の地域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岩手県二戸市、軽米町、九戸村及び一戸町の地域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福島県下郷町、檜枝岐村、只見町及び南会津町の地域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石川県輪島市、珠洲市、穴水町及び能登町の地域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長野県中野市、飯山市、下高井郡及び下水内郡</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高知県須崎市、中土佐町、檮原町、津野町及び四万十町の地域</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熊本県阿蘇市、南小国町、小国町、産山村、高森町、西原村及び南阿蘇村の地域</a:t>
            </a:r>
          </a:p>
        </p:txBody>
      </p:sp>
      <p:sp>
        <p:nvSpPr>
          <p:cNvPr id="14" name="正方形/長方形 13"/>
          <p:cNvSpPr/>
          <p:nvPr/>
        </p:nvSpPr>
        <p:spPr>
          <a:xfrm>
            <a:off x="5544648" y="1348527"/>
            <a:ext cx="4130930" cy="17284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5544648" y="1548408"/>
            <a:ext cx="4130930" cy="29523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別表第六の二　厚生労働大臣が定める地域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北海道帯広市、音更町、士幌町、上士幌町、鹿追町、新得町、清水町、芽室町、中札内村、更別村、大樹町、広尾町、幕別町、池田町、豊頃町、本別町、足寄町、陸別町及び浦幌 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長野県大町市及び北安曇野郡の地域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岐阜県高山市、飛騨市、下呂市及び白川町の地域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滋賀県長浜市及び米原市の地域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兵庫県豊岡市、養父市、朝来市、香美町及び新温泉町の地域</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島根県大田市及び邑智郡の地域</a:t>
            </a:r>
          </a:p>
        </p:txBody>
      </p:sp>
      <p:sp>
        <p:nvSpPr>
          <p:cNvPr id="16" name="右矢印 15"/>
          <p:cNvSpPr/>
          <p:nvPr/>
        </p:nvSpPr>
        <p:spPr>
          <a:xfrm>
            <a:off x="5219579" y="2628872"/>
            <a:ext cx="239298"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コネクタ 18"/>
          <p:cNvCxnSpPr/>
          <p:nvPr/>
        </p:nvCxnSpPr>
        <p:spPr>
          <a:xfrm>
            <a:off x="149672" y="3085976"/>
            <a:ext cx="5034936" cy="10226"/>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305502" y="3204592"/>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（新規）</a:t>
            </a:r>
          </a:p>
        </p:txBody>
      </p:sp>
      <p:cxnSp>
        <p:nvCxnSpPr>
          <p:cNvPr id="25" name="直線コネクタ 24"/>
          <p:cNvCxnSpPr/>
          <p:nvPr/>
        </p:nvCxnSpPr>
        <p:spPr>
          <a:xfrm>
            <a:off x="5556710" y="3019480"/>
            <a:ext cx="4121248" cy="0"/>
          </a:xfrm>
          <a:prstGeom prst="line">
            <a:avLst/>
          </a:prstGeom>
          <a:ln>
            <a:solidFill>
              <a:schemeClr val="tx1"/>
            </a:solidFill>
            <a:prstDash val="dash"/>
          </a:ln>
        </p:spPr>
        <p:style>
          <a:lnRef idx="1">
            <a:schemeClr val="accent2"/>
          </a:lnRef>
          <a:fillRef idx="0">
            <a:schemeClr val="accent2"/>
          </a:fillRef>
          <a:effectRef idx="0">
            <a:schemeClr val="accent2"/>
          </a:effectRef>
          <a:fontRef idx="minor">
            <a:schemeClr val="tx1"/>
          </a:fontRef>
        </p:style>
      </p:cxnSp>
      <p:sp>
        <p:nvSpPr>
          <p:cNvPr id="28" name="テキスト ボックス 27"/>
          <p:cNvSpPr txBox="1"/>
          <p:nvPr/>
        </p:nvSpPr>
        <p:spPr>
          <a:xfrm>
            <a:off x="5623499" y="1841866"/>
            <a:ext cx="3925347" cy="900246"/>
          </a:xfrm>
          <a:prstGeom prst="rect">
            <a:avLst/>
          </a:prstGeom>
          <a:noFill/>
          <a:ln w="12700">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日において、現に改正前の厚生労働大臣が定める地域に存在する保険医療機関が、医療資源の少ない地域の評価に係る届出を行っている場合は、令和４年３月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日までの間、なお効力を有するものとする。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339604" y="5014237"/>
          <a:ext cx="9335975" cy="977900"/>
        </p:xfrm>
        <a:graphic>
          <a:graphicData uri="http://schemas.openxmlformats.org/drawingml/2006/table">
            <a:tbl>
              <a:tblPr firstRow="1" bandRow="1">
                <a:tableStyleId>{5C22544A-7EE6-4342-B048-85BDC9FD1C3A}</a:tableStyleId>
              </a:tblPr>
              <a:tblGrid>
                <a:gridCol w="4397372">
                  <a:extLst>
                    <a:ext uri="{9D8B030D-6E8A-4147-A177-3AD203B41FA5}">
                      <a16:colId xmlns:a16="http://schemas.microsoft.com/office/drawing/2014/main" val="3421253260"/>
                    </a:ext>
                  </a:extLst>
                </a:gridCol>
                <a:gridCol w="2286727">
                  <a:extLst>
                    <a:ext uri="{9D8B030D-6E8A-4147-A177-3AD203B41FA5}">
                      <a16:colId xmlns:a16="http://schemas.microsoft.com/office/drawing/2014/main" val="2489232398"/>
                    </a:ext>
                  </a:extLst>
                </a:gridCol>
                <a:gridCol w="2651876">
                  <a:extLst>
                    <a:ext uri="{9D8B030D-6E8A-4147-A177-3AD203B41FA5}">
                      <a16:colId xmlns:a16="http://schemas.microsoft.com/office/drawing/2014/main" val="1683795163"/>
                    </a:ext>
                  </a:extLst>
                </a:gridCol>
              </a:tblGrid>
              <a:tr h="216000">
                <a:tc>
                  <a:txBody>
                    <a:bodyPr/>
                    <a:lstStyle/>
                    <a:p>
                      <a:pPr>
                        <a:lnSpc>
                          <a:spcPct val="100000"/>
                        </a:lnSpc>
                      </a:pPr>
                      <a:endParaRPr kumimoji="1" lang="ja-JP" altLang="en-US" sz="1050" b="0" dirty="0">
                        <a:solidFill>
                          <a:schemeClr val="tx1"/>
                        </a:solidFill>
                        <a:latin typeface="+mj-ea"/>
                        <a:ea typeface="+mj-ea"/>
                      </a:endParaRPr>
                    </a:p>
                  </a:txBody>
                  <a:tcPr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kumimoji="1" lang="ja-JP" altLang="en-US" sz="1050" b="0" dirty="0">
                          <a:solidFill>
                            <a:schemeClr val="tx1"/>
                          </a:solidFill>
                          <a:latin typeface="+mj-ea"/>
                          <a:ea typeface="+mj-ea"/>
                        </a:rPr>
                        <a:t>医療資源の少ない地域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BF1DE"/>
                    </a:solidFill>
                  </a:tcPr>
                </a:tc>
                <a:tc>
                  <a:txBody>
                    <a:bodyPr/>
                    <a:lstStyle/>
                    <a:p>
                      <a:pPr algn="ctr">
                        <a:lnSpc>
                          <a:spcPct val="100000"/>
                        </a:lnSpc>
                      </a:pPr>
                      <a:r>
                        <a:rPr kumimoji="1" lang="ja-JP" altLang="en-US" sz="1050" b="0" dirty="0">
                          <a:solidFill>
                            <a:schemeClr val="tx1"/>
                          </a:solidFill>
                          <a:latin typeface="+mj-ea"/>
                          <a:ea typeface="+mj-ea"/>
                        </a:rPr>
                        <a:t>へき地医療拠点病院</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653953250"/>
                  </a:ext>
                </a:extLst>
              </a:tr>
              <a:tr h="370840">
                <a:tc>
                  <a:txBody>
                    <a:bodyPr/>
                    <a:lstStyle/>
                    <a:p>
                      <a:pPr marL="0" indent="-990600">
                        <a:lnSpc>
                          <a:spcPts val="1000"/>
                        </a:lnSpc>
                      </a:pPr>
                      <a:r>
                        <a:rPr lang="ja-JP" altLang="en-US" sz="1050" dirty="0">
                          <a:solidFill>
                            <a:schemeClr val="tx1"/>
                          </a:solidFill>
                          <a:latin typeface="+mn-ea"/>
                        </a:rPr>
                        <a:t>○　医師事務作業補助体制加算（</a:t>
                      </a:r>
                      <a:r>
                        <a:rPr lang="en-US" altLang="ja-JP" sz="1050" dirty="0">
                          <a:solidFill>
                            <a:schemeClr val="tx1"/>
                          </a:solidFill>
                          <a:latin typeface="+mn-ea"/>
                        </a:rPr>
                        <a:t>20</a:t>
                      </a:r>
                      <a:r>
                        <a:rPr lang="ja-JP" altLang="en-US" sz="1050" dirty="0">
                          <a:solidFill>
                            <a:schemeClr val="tx1"/>
                          </a:solidFill>
                          <a:latin typeface="+mn-ea"/>
                        </a:rPr>
                        <a:t>対１、</a:t>
                      </a:r>
                      <a:r>
                        <a:rPr lang="en-US" altLang="ja-JP" sz="1050" dirty="0">
                          <a:solidFill>
                            <a:schemeClr val="tx1"/>
                          </a:solidFill>
                          <a:latin typeface="+mn-ea"/>
                        </a:rPr>
                        <a:t>25</a:t>
                      </a:r>
                      <a:r>
                        <a:rPr lang="ja-JP" altLang="en-US" sz="1050" dirty="0">
                          <a:solidFill>
                            <a:schemeClr val="tx1"/>
                          </a:solidFill>
                          <a:latin typeface="+mn-ea"/>
                        </a:rPr>
                        <a:t>対１、</a:t>
                      </a:r>
                      <a:r>
                        <a:rPr lang="en-US" altLang="ja-JP" sz="1050" dirty="0">
                          <a:solidFill>
                            <a:schemeClr val="tx1"/>
                          </a:solidFill>
                          <a:latin typeface="+mn-ea"/>
                        </a:rPr>
                        <a:t>30</a:t>
                      </a:r>
                      <a:r>
                        <a:rPr lang="ja-JP" altLang="en-US" sz="1050" dirty="0">
                          <a:solidFill>
                            <a:schemeClr val="tx1"/>
                          </a:solidFill>
                          <a:latin typeface="+mn-ea"/>
                        </a:rPr>
                        <a:t>対１及び</a:t>
                      </a:r>
                      <a:r>
                        <a:rPr lang="en-US" altLang="ja-JP" sz="1050" dirty="0">
                          <a:solidFill>
                            <a:schemeClr val="tx1"/>
                          </a:solidFill>
                          <a:latin typeface="+mn-ea"/>
                        </a:rPr>
                        <a:t>40</a:t>
                      </a:r>
                      <a:r>
                        <a:rPr lang="ja-JP" altLang="en-US" sz="1050" dirty="0">
                          <a:solidFill>
                            <a:schemeClr val="tx1"/>
                          </a:solidFill>
                          <a:latin typeface="+mn-ea"/>
                        </a:rPr>
                        <a:t>対１）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処置の休日加算１、時間外加算１及び深夜加算１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手術の休日加算１、時間外加算１及び深夜加算１</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遠隔画像診断</a:t>
                      </a:r>
                      <a:endParaRPr lang="en-US" altLang="ja-JP" sz="1050" dirty="0">
                        <a:solidFill>
                          <a:schemeClr val="tx1"/>
                        </a:solidFill>
                        <a:latin typeface="+mn-ea"/>
                      </a:endParaRPr>
                    </a:p>
                    <a:p>
                      <a:pPr marL="0" indent="-990600">
                        <a:lnSpc>
                          <a:spcPts val="1000"/>
                        </a:lnSpc>
                      </a:pPr>
                      <a:r>
                        <a:rPr lang="ja-JP" altLang="en-US" sz="1050" dirty="0">
                          <a:solidFill>
                            <a:schemeClr val="tx1"/>
                          </a:solidFill>
                          <a:latin typeface="+mn-ea"/>
                        </a:rPr>
                        <a:t>○　保険医療機関間の連携による病理診断（受診側）　　　　　　　　　等</a:t>
                      </a:r>
                      <a:endParaRPr lang="en-US" altLang="ja-JP" sz="1050" dirty="0">
                        <a:solidFill>
                          <a:schemeClr val="tx1"/>
                        </a:solidFill>
                        <a:latin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u="sng" dirty="0">
                          <a:solidFill>
                            <a:srgbClr val="0070C0"/>
                          </a:solidFill>
                          <a:latin typeface="+mj-ea"/>
                          <a:ea typeface="+mj-ea"/>
                        </a:rPr>
                        <a:t>対象</a:t>
                      </a:r>
                      <a:endParaRPr kumimoji="1" lang="en-US" altLang="ja-JP" sz="1400" b="1" u="sng" dirty="0">
                        <a:solidFill>
                          <a:srgbClr val="0070C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BF1DE"/>
                    </a:solidFill>
                  </a:tcPr>
                </a:tc>
                <a:tc>
                  <a:txBody>
                    <a:bodyPr/>
                    <a:lstStyle/>
                    <a:p>
                      <a:pPr algn="ctr"/>
                      <a:r>
                        <a:rPr kumimoji="1" lang="ja-JP" altLang="en-US" sz="1400" b="0" u="none" dirty="0">
                          <a:solidFill>
                            <a:schemeClr val="tx1"/>
                          </a:solidFill>
                          <a:latin typeface="+mj-ea"/>
                          <a:ea typeface="+mj-ea"/>
                        </a:rPr>
                        <a:t>対象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CE6F2"/>
                    </a:solidFill>
                  </a:tcPr>
                </a:tc>
                <a:extLst>
                  <a:ext uri="{0D108BD9-81ED-4DB2-BD59-A6C34878D82A}">
                    <a16:rowId xmlns:a16="http://schemas.microsoft.com/office/drawing/2014/main" val="1408733945"/>
                  </a:ext>
                </a:extLst>
              </a:tr>
            </a:tbl>
          </a:graphicData>
        </a:graphic>
      </p:graphicFrame>
      <p:sp>
        <p:nvSpPr>
          <p:cNvPr id="18" name="左矢印 17"/>
          <p:cNvSpPr/>
          <p:nvPr/>
        </p:nvSpPr>
        <p:spPr>
          <a:xfrm>
            <a:off x="6607873" y="5376489"/>
            <a:ext cx="865407" cy="483767"/>
          </a:xfrm>
          <a:prstGeom prst="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6825208" y="5457290"/>
            <a:ext cx="54373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拡大</a:t>
            </a:r>
          </a:p>
        </p:txBody>
      </p:sp>
      <p:sp>
        <p:nvSpPr>
          <p:cNvPr id="22" name="Rectangle 2">
            <a:extLst>
              <a:ext uri="{FF2B5EF4-FFF2-40B4-BE49-F238E27FC236}">
                <a16:creationId xmlns:a16="http://schemas.microsoft.com/office/drawing/2014/main" id="{04831406-6209-4786-AB14-B7E619987C2C}"/>
              </a:ext>
            </a:extLst>
          </p:cNvPr>
          <p:cNvSpPr>
            <a:spLocks noChangeArrowheads="1"/>
          </p:cNvSpPr>
          <p:nvPr/>
        </p:nvSpPr>
        <p:spPr bwMode="auto">
          <a:xfrm>
            <a:off x="194414" y="6350"/>
            <a:ext cx="9517327" cy="3871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７．医療機能や患者の状態に応じた入院医療の評価</a:t>
            </a:r>
          </a:p>
        </p:txBody>
      </p:sp>
      <p:sp>
        <p:nvSpPr>
          <p:cNvPr id="23" name="Rectangle 36">
            <a:extLst>
              <a:ext uri="{FF2B5EF4-FFF2-40B4-BE49-F238E27FC236}">
                <a16:creationId xmlns:a16="http://schemas.microsoft.com/office/drawing/2014/main" id="{650368C8-575B-4E8E-8B88-6AC790F2B4E0}"/>
              </a:ext>
            </a:extLst>
          </p:cNvPr>
          <p:cNvSpPr>
            <a:spLocks noChangeArrowheads="1"/>
          </p:cNvSpPr>
          <p:nvPr/>
        </p:nvSpPr>
        <p:spPr bwMode="auto">
          <a:xfrm>
            <a:off x="161772" y="393476"/>
            <a:ext cx="9517326"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（１９）医療資源の少ない地域に配慮した評価及び対象医療圏の見直し並びに地域加算の見直し</a:t>
            </a:r>
          </a:p>
        </p:txBody>
      </p:sp>
      <p:sp>
        <p:nvSpPr>
          <p:cNvPr id="24" name="スライド番号プレースホルダー 2">
            <a:extLst>
              <a:ext uri="{FF2B5EF4-FFF2-40B4-BE49-F238E27FC236}">
                <a16:creationId xmlns:a16="http://schemas.microsoft.com/office/drawing/2014/main" id="{6B89DB15-CC5F-46CF-9430-3E880BDB2378}"/>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6" name="テキスト ボックス 25"/>
          <p:cNvSpPr txBox="1"/>
          <p:nvPr/>
        </p:nvSpPr>
        <p:spPr>
          <a:xfrm>
            <a:off x="8567467" y="127660"/>
            <a:ext cx="110075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708-709</a:t>
            </a:r>
          </a:p>
        </p:txBody>
      </p:sp>
    </p:spTree>
    <p:extLst>
      <p:ext uri="{BB962C8B-B14F-4D97-AF65-F5344CB8AC3E}">
        <p14:creationId xmlns:p14="http://schemas.microsoft.com/office/powerpoint/2010/main" val="2254245420"/>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0" y="-4311"/>
            <a:ext cx="9905990" cy="461665"/>
          </a:xfrm>
          <a:prstGeom prst="rect">
            <a:avLst/>
          </a:prstGeom>
          <a:solidFill>
            <a:srgbClr val="3366CC"/>
          </a:solid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医療資源の少ない地域に配慮した診療報酬上の評価</a:t>
            </a:r>
          </a:p>
        </p:txBody>
      </p:sp>
      <p:graphicFrame>
        <p:nvGraphicFramePr>
          <p:cNvPr id="11" name="表 10"/>
          <p:cNvGraphicFramePr>
            <a:graphicFrameLocks noGrp="1"/>
          </p:cNvGraphicFramePr>
          <p:nvPr/>
        </p:nvGraphicFramePr>
        <p:xfrm>
          <a:off x="344488" y="764703"/>
          <a:ext cx="9289032" cy="5755634"/>
        </p:xfrm>
        <a:graphic>
          <a:graphicData uri="http://schemas.openxmlformats.org/drawingml/2006/table">
            <a:tbl>
              <a:tblPr firstRow="1" bandRow="1">
                <a:tableStyleId>{5C22544A-7EE6-4342-B048-85BDC9FD1C3A}</a:tableStyleId>
              </a:tblPr>
              <a:tblGrid>
                <a:gridCol w="914667">
                  <a:extLst>
                    <a:ext uri="{9D8B030D-6E8A-4147-A177-3AD203B41FA5}">
                      <a16:colId xmlns:a16="http://schemas.microsoft.com/office/drawing/2014/main" val="20000"/>
                    </a:ext>
                  </a:extLst>
                </a:gridCol>
                <a:gridCol w="8374365">
                  <a:extLst>
                    <a:ext uri="{9D8B030D-6E8A-4147-A177-3AD203B41FA5}">
                      <a16:colId xmlns:a16="http://schemas.microsoft.com/office/drawing/2014/main" val="20001"/>
                    </a:ext>
                  </a:extLst>
                </a:gridCol>
              </a:tblGrid>
              <a:tr h="330221">
                <a:tc>
                  <a:txBody>
                    <a:bodyPr/>
                    <a:lstStyle/>
                    <a:p>
                      <a:pPr algn="ctr"/>
                      <a:r>
                        <a:rPr kumimoji="1" lang="ja-JP" altLang="en-US" sz="1200" dirty="0">
                          <a:latin typeface="メイリオ" panose="020B0604030504040204" pitchFamily="50" charset="-128"/>
                          <a:ea typeface="メイリオ" panose="020B0604030504040204" pitchFamily="50" charset="-128"/>
                        </a:rPr>
                        <a:t>改定年度</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lgn="ctr"/>
                      <a:r>
                        <a:rPr kumimoji="1" lang="ja-JP" altLang="en-US" sz="1200" dirty="0">
                          <a:latin typeface="メイリオ" panose="020B0604030504040204" pitchFamily="50" charset="-128"/>
                          <a:ea typeface="メイリオ" panose="020B0604030504040204" pitchFamily="50" charset="-128"/>
                        </a:rPr>
                        <a:t>改定内容</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0000"/>
                  </a:ext>
                </a:extLst>
              </a:tr>
              <a:tr h="957270">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24</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一般病棟入院基本料の届出について、病棟ごとの届出を可能とする</a:t>
                      </a:r>
                      <a:endParaRPr lang="en-US" altLang="ja-JP" sz="1100" dirty="0">
                        <a:latin typeface="メイリオ" panose="020B0604030504040204" pitchFamily="50" charset="-128"/>
                        <a:ea typeface="メイリオ" panose="020B0604030504040204" pitchFamily="50" charset="-128"/>
                      </a:endParaRPr>
                    </a:p>
                    <a:p>
                      <a:pPr marL="360000" indent="-447675">
                        <a:spcBef>
                          <a:spcPts val="400"/>
                        </a:spcBef>
                      </a:pPr>
                      <a:r>
                        <a:rPr lang="ja-JP" altLang="en-US" sz="1100" dirty="0">
                          <a:latin typeface="メイリオ" panose="020B0604030504040204" pitchFamily="50" charset="-128"/>
                          <a:ea typeface="メイリオ" panose="020B0604030504040204" pitchFamily="50" charset="-128"/>
                        </a:rPr>
                        <a:t>　</a:t>
                      </a:r>
                      <a:r>
                        <a:rPr lang="en-US" altLang="ja-JP" sz="1100" dirty="0">
                          <a:latin typeface="メイリオ" panose="020B0604030504040204" pitchFamily="50" charset="-128"/>
                          <a:ea typeface="メイリオ" panose="020B0604030504040204" pitchFamily="50" charset="-128"/>
                        </a:rPr>
                        <a:t>※</a:t>
                      </a:r>
                      <a:r>
                        <a:rPr lang="ja-JP" altLang="en-US" sz="1100" dirty="0">
                          <a:latin typeface="メイリオ" panose="020B0604030504040204" pitchFamily="50" charset="-128"/>
                          <a:ea typeface="メイリオ" panose="020B0604030504040204" pitchFamily="50" charset="-128"/>
                        </a:rPr>
                        <a:t>　特定機能病院、</a:t>
                      </a:r>
                      <a:r>
                        <a:rPr lang="en-US" altLang="ja-JP" sz="1100" dirty="0">
                          <a:latin typeface="メイリオ" panose="020B0604030504040204" pitchFamily="50" charset="-128"/>
                          <a:ea typeface="メイリオ" panose="020B0604030504040204" pitchFamily="50" charset="-128"/>
                        </a:rPr>
                        <a:t>200</a:t>
                      </a:r>
                      <a:r>
                        <a:rPr lang="ja-JP" altLang="en-US" sz="1100" dirty="0">
                          <a:latin typeface="メイリオ" panose="020B0604030504040204" pitchFamily="50" charset="-128"/>
                          <a:ea typeface="メイリオ" panose="020B0604030504040204" pitchFamily="50" charset="-128"/>
                        </a:rPr>
                        <a:t>床以上の病院、ＤＰＣ対象病院、一般病棟７対１・</a:t>
                      </a:r>
                      <a:r>
                        <a:rPr lang="en-US" altLang="ja-JP" sz="1100" dirty="0">
                          <a:latin typeface="メイリオ" panose="020B0604030504040204" pitchFamily="50" charset="-128"/>
                          <a:ea typeface="メイリオ" panose="020B0604030504040204" pitchFamily="50" charset="-128"/>
                        </a:rPr>
                        <a:t>10</a:t>
                      </a:r>
                      <a:r>
                        <a:rPr lang="ja-JP" altLang="en-US" sz="1100" dirty="0">
                          <a:latin typeface="メイリオ" panose="020B0604030504040204" pitchFamily="50" charset="-128"/>
                          <a:ea typeface="メイリオ" panose="020B0604030504040204" pitchFamily="50" charset="-128"/>
                        </a:rPr>
                        <a:t>対１入院基本料を算定している病院を除く</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１病棟のみの小規模な病院について、病棟に応じた評価として特定一般病棟入院料を新設</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チームで診療を行う栄養サポートチーム加算及び緩和ケア診療加算について、専従要件を緩和した評価を別途新設</a:t>
                      </a:r>
                      <a:endParaRPr kumimoji="1" lang="en-US" altLang="ja-JP" sz="1100" b="0" dirty="0">
                        <a:latin typeface="メイリオ" panose="020B0604030504040204" pitchFamily="50" charset="-128"/>
                        <a:ea typeface="メイリオ" panose="020B0604030504040204" pitchFamily="50" charset="-128"/>
                      </a:endParaRPr>
                    </a:p>
                  </a:txBody>
                  <a:tcPr marT="42203" marB="42203" anchor="ctr"/>
                </a:tc>
                <a:extLst>
                  <a:ext uri="{0D108BD9-81ED-4DB2-BD59-A6C34878D82A}">
                    <a16:rowId xmlns:a16="http://schemas.microsoft.com/office/drawing/2014/main" val="10001"/>
                  </a:ext>
                </a:extLst>
              </a:tr>
              <a:tr h="903676">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26</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地域包括ケア病棟入院料及び地域包括ケア入院医療管理料の要件を緩和した評価を導入</a:t>
                      </a:r>
                      <a:endParaRPr lang="en-US" altLang="ja-JP" sz="1100" dirty="0">
                        <a:latin typeface="メイリオ" panose="020B0604030504040204" pitchFamily="50" charset="-128"/>
                        <a:ea typeface="メイリオ" panose="020B0604030504040204" pitchFamily="50" charset="-128"/>
                      </a:endParaRPr>
                    </a:p>
                    <a:p>
                      <a:pPr marL="179388" indent="-179388">
                        <a:spcBef>
                          <a:spcPts val="400"/>
                        </a:spcBef>
                      </a:pPr>
                      <a:r>
                        <a:rPr lang="ja-JP" altLang="en-US" sz="1100" dirty="0">
                          <a:latin typeface="メイリオ" panose="020B0604030504040204" pitchFamily="50" charset="-128"/>
                          <a:ea typeface="メイリオ" panose="020B0604030504040204" pitchFamily="50" charset="-128"/>
                        </a:rPr>
                        <a:t>○　特定一般病棟入院料について、一般病棟が１病棟のみの病院を対象に加える</a:t>
                      </a:r>
                      <a:endParaRPr lang="en-US" altLang="ja-JP" sz="1100" dirty="0">
                        <a:latin typeface="メイリオ" panose="020B0604030504040204" pitchFamily="50" charset="-128"/>
                        <a:ea typeface="メイリオ" panose="020B0604030504040204" pitchFamily="50" charset="-128"/>
                      </a:endParaRPr>
                    </a:p>
                    <a:p>
                      <a:pPr marL="179388" indent="-179388">
                        <a:spcBef>
                          <a:spcPts val="400"/>
                        </a:spcBef>
                      </a:pPr>
                      <a:r>
                        <a:rPr lang="ja-JP" altLang="en-US" sz="1100" dirty="0">
                          <a:latin typeface="メイリオ" panose="020B0604030504040204" pitchFamily="50" charset="-128"/>
                          <a:ea typeface="メイリオ" panose="020B0604030504040204" pitchFamily="50" charset="-128"/>
                        </a:rPr>
                        <a:t>○　チーム医療等に係る評価について、糖尿病透析予防指導管理料や外来緩和ケア管理料等を追加するとともに専従要件等を緩和</a:t>
                      </a:r>
                      <a:endParaRPr kumimoji="1" lang="ja-JP" altLang="en-US" sz="1100" u="sng"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0002"/>
                  </a:ext>
                </a:extLst>
              </a:tr>
              <a:tr h="1833372">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28</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marL="88900" indent="-88900">
                        <a:spcBef>
                          <a:spcPts val="400"/>
                        </a:spcBef>
                      </a:pPr>
                      <a:r>
                        <a:rPr lang="ja-JP" altLang="en-US" sz="1100" dirty="0">
                          <a:latin typeface="メイリオ" panose="020B0604030504040204" pitchFamily="50" charset="-128"/>
                          <a:ea typeface="メイリオ" panose="020B0604030504040204" pitchFamily="50" charset="-128"/>
                        </a:rPr>
                        <a:t>○　医療資源の少ない地域に配慮した評価については、利用状況が極めて低調であり、その要因として考えられる対象地域に</a:t>
                      </a:r>
                      <a:endParaRPr lang="en-US" altLang="ja-JP" sz="1100" dirty="0">
                        <a:latin typeface="メイリオ" panose="020B0604030504040204" pitchFamily="50" charset="-128"/>
                        <a:ea typeface="メイリオ" panose="020B0604030504040204" pitchFamily="50" charset="-128"/>
                      </a:endParaRPr>
                    </a:p>
                    <a:p>
                      <a:pPr marL="88900" indent="-88900">
                        <a:spcBef>
                          <a:spcPts val="400"/>
                        </a:spcBef>
                      </a:pPr>
                      <a:r>
                        <a:rPr lang="ja-JP" altLang="en-US" sz="1100" dirty="0">
                          <a:latin typeface="メイリオ" panose="020B0604030504040204" pitchFamily="50" charset="-128"/>
                          <a:ea typeface="メイリオ" panose="020B0604030504040204" pitchFamily="50" charset="-128"/>
                        </a:rPr>
                        <a:t>　関する要件を見直し</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＜対象地域に関する要件＞</a:t>
                      </a:r>
                      <a:endParaRPr lang="en-US" altLang="ja-JP" sz="1100" dirty="0">
                        <a:latin typeface="メイリオ" panose="020B0604030504040204" pitchFamily="50" charset="-128"/>
                        <a:ea typeface="メイリオ" panose="020B0604030504040204" pitchFamily="50" charset="-128"/>
                      </a:endParaRPr>
                    </a:p>
                    <a:p>
                      <a:pPr marL="266700">
                        <a:spcBef>
                          <a:spcPts val="400"/>
                        </a:spcBef>
                        <a:buFont typeface="Wingdings" panose="05000000000000000000" pitchFamily="2" charset="2"/>
                        <a:buChar char="Ø"/>
                      </a:pPr>
                      <a:r>
                        <a:rPr lang="ja-JP" altLang="en-US" sz="1100" dirty="0">
                          <a:latin typeface="メイリオ" panose="020B0604030504040204" pitchFamily="50" charset="-128"/>
                          <a:ea typeface="メイリオ" panose="020B0604030504040204" pitchFamily="50" charset="-128"/>
                        </a:rPr>
                        <a:t>　患者の流出率についての要件を緩和し、医療従事者が少ないこと自体を要件化</a:t>
                      </a:r>
                      <a:r>
                        <a:rPr lang="en-US" altLang="ja-JP" sz="1100" baseline="30000" dirty="0">
                          <a:latin typeface="メイリオ" panose="020B0604030504040204" pitchFamily="50" charset="-128"/>
                          <a:ea typeface="メイリオ" panose="020B0604030504040204" pitchFamily="50" charset="-128"/>
                        </a:rPr>
                        <a:t>※</a:t>
                      </a:r>
                      <a:endParaRPr lang="en-US" altLang="ja-JP" sz="1100" dirty="0">
                        <a:latin typeface="メイリオ" panose="020B0604030504040204" pitchFamily="50" charset="-128"/>
                        <a:ea typeface="メイリオ" panose="020B0604030504040204" pitchFamily="50" charset="-128"/>
                      </a:endParaRPr>
                    </a:p>
                    <a:p>
                      <a:pPr marL="266700">
                        <a:spcBef>
                          <a:spcPts val="400"/>
                        </a:spcBef>
                        <a:buFont typeface="Wingdings" panose="05000000000000000000" pitchFamily="2" charset="2"/>
                        <a:buChar char="Ø"/>
                      </a:pPr>
                      <a:r>
                        <a:rPr lang="ja-JP" altLang="en-US" sz="1100" dirty="0">
                          <a:latin typeface="メイリオ" panose="020B0604030504040204" pitchFamily="50" charset="-128"/>
                          <a:ea typeface="メイリオ" panose="020B0604030504040204" pitchFamily="50" charset="-128"/>
                        </a:rPr>
                        <a:t>　二次医療圏の一部が離島となっている場合についても対象地域に追加</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一般病棟</a:t>
                      </a:r>
                      <a:r>
                        <a:rPr lang="en-US" altLang="ja-JP" sz="1100" dirty="0">
                          <a:latin typeface="メイリオ" panose="020B0604030504040204" pitchFamily="50" charset="-128"/>
                          <a:ea typeface="メイリオ" panose="020B0604030504040204" pitchFamily="50" charset="-128"/>
                        </a:rPr>
                        <a:t>10</a:t>
                      </a:r>
                      <a:r>
                        <a:rPr lang="ja-JP" altLang="en-US" sz="1100" dirty="0">
                          <a:latin typeface="メイリオ" panose="020B0604030504040204" pitchFamily="50" charset="-128"/>
                          <a:ea typeface="メイリオ" panose="020B0604030504040204" pitchFamily="50" charset="-128"/>
                        </a:rPr>
                        <a:t>対１入院基本料を算定している保険医療機関を対象に加える</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（特定機能病院、</a:t>
                      </a:r>
                      <a:r>
                        <a:rPr lang="en-US" altLang="ja-JP" sz="1100" dirty="0">
                          <a:latin typeface="メイリオ" panose="020B0604030504040204" pitchFamily="50" charset="-128"/>
                          <a:ea typeface="メイリオ" panose="020B0604030504040204" pitchFamily="50" charset="-128"/>
                        </a:rPr>
                        <a:t>200</a:t>
                      </a:r>
                      <a:r>
                        <a:rPr lang="ja-JP" altLang="en-US" sz="1100" dirty="0">
                          <a:latin typeface="メイリオ" panose="020B0604030504040204" pitchFamily="50" charset="-128"/>
                          <a:ea typeface="メイリオ" panose="020B0604030504040204" pitchFamily="50" charset="-128"/>
                        </a:rPr>
                        <a:t>床以上の病院、ＤＰＣ対象病院及び一般病棟７対１入院基本料を算定している病院を除く）</a:t>
                      </a:r>
                      <a:endParaRPr lang="en-US" altLang="ja-JP" sz="1100" dirty="0">
                        <a:solidFill>
                          <a:prstClr val="black"/>
                        </a:solidFill>
                        <a:latin typeface="メイリオ" panose="020B0604030504040204" pitchFamily="50" charset="-128"/>
                        <a:ea typeface="メイリオ" panose="020B0604030504040204" pitchFamily="50" charset="-128"/>
                      </a:endParaRPr>
                    </a:p>
                  </a:txBody>
                  <a:tcPr marT="42203" marB="42203" anchor="ctr"/>
                </a:tc>
                <a:extLst>
                  <a:ext uri="{0D108BD9-81ED-4DB2-BD59-A6C34878D82A}">
                    <a16:rowId xmlns:a16="http://schemas.microsoft.com/office/drawing/2014/main" val="10005"/>
                  </a:ext>
                </a:extLst>
              </a:tr>
              <a:tr h="1731095">
                <a:tc>
                  <a:txBody>
                    <a:bodyPr/>
                    <a:lstStyle/>
                    <a:p>
                      <a:pPr algn="ctr"/>
                      <a:r>
                        <a:rPr kumimoji="1" lang="ja-JP" altLang="en-US" sz="1200" dirty="0">
                          <a:latin typeface="メイリオ" panose="020B0604030504040204" pitchFamily="50" charset="-128"/>
                          <a:ea typeface="メイリオ" panose="020B0604030504040204" pitchFamily="50" charset="-128"/>
                        </a:rPr>
                        <a:t>平成</a:t>
                      </a:r>
                      <a:r>
                        <a:rPr kumimoji="1" lang="en-US" altLang="ja-JP" sz="1200" dirty="0">
                          <a:latin typeface="メイリオ" panose="020B0604030504040204" pitchFamily="50" charset="-128"/>
                          <a:ea typeface="メイリオ" panose="020B0604030504040204" pitchFamily="50" charset="-128"/>
                        </a:rPr>
                        <a:t>30</a:t>
                      </a:r>
                      <a:r>
                        <a:rPr kumimoji="1" lang="ja-JP" altLang="en-US" sz="1200" dirty="0">
                          <a:latin typeface="メイリオ" panose="020B0604030504040204" pitchFamily="50" charset="-128"/>
                          <a:ea typeface="メイリオ" panose="020B0604030504040204" pitchFamily="50" charset="-128"/>
                        </a:rPr>
                        <a:t>年</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tc>
                  <a:txBody>
                    <a:bodyPr/>
                    <a:lstStyle/>
                    <a:p>
                      <a:pPr>
                        <a:spcBef>
                          <a:spcPts val="40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医療資源の少ない地域における加算等の要件の緩和対象について、</a:t>
                      </a:r>
                      <a:r>
                        <a:rPr lang="en-US" altLang="ja-JP" sz="1100" dirty="0">
                          <a:latin typeface="メイリオ" panose="020B0604030504040204" pitchFamily="50" charset="-128"/>
                          <a:ea typeface="メイリオ" panose="020B0604030504040204" pitchFamily="50" charset="-128"/>
                        </a:rPr>
                        <a:t>200</a:t>
                      </a:r>
                      <a:r>
                        <a:rPr lang="ja-JP" altLang="ja-JP" sz="1100" dirty="0">
                          <a:latin typeface="メイリオ" panose="020B0604030504040204" pitchFamily="50" charset="-128"/>
                          <a:ea typeface="メイリオ" panose="020B0604030504040204" pitchFamily="50" charset="-128"/>
                        </a:rPr>
                        <a:t>床未満の病院に加えて、許可病床</a:t>
                      </a:r>
                      <a:r>
                        <a:rPr lang="en-US" altLang="ja-JP" sz="1100" dirty="0">
                          <a:latin typeface="メイリオ" panose="020B0604030504040204" pitchFamily="50" charset="-128"/>
                          <a:ea typeface="メイリオ" panose="020B0604030504040204" pitchFamily="50" charset="-128"/>
                        </a:rPr>
                        <a:t>400</a:t>
                      </a:r>
                      <a:r>
                        <a:rPr lang="ja-JP" altLang="ja-JP" sz="1100" dirty="0">
                          <a:latin typeface="メイリオ" panose="020B0604030504040204" pitchFamily="50" charset="-128"/>
                          <a:ea typeface="メイリオ" panose="020B0604030504040204" pitchFamily="50" charset="-128"/>
                        </a:rPr>
                        <a:t>床未満</a:t>
                      </a:r>
                      <a:endParaRPr lang="en-US" altLang="ja-JP" sz="1100" dirty="0">
                        <a:latin typeface="メイリオ" panose="020B0604030504040204" pitchFamily="50" charset="-128"/>
                        <a:ea typeface="メイリオ" panose="020B0604030504040204" pitchFamily="50" charset="-128"/>
                      </a:endParaRPr>
                    </a:p>
                    <a:p>
                      <a:pPr>
                        <a:spcBef>
                          <a:spcPts val="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の病院も対象に</a:t>
                      </a:r>
                      <a:r>
                        <a:rPr lang="ja-JP" altLang="en-US" sz="1100" dirty="0">
                          <a:latin typeface="メイリオ" panose="020B0604030504040204" pitchFamily="50" charset="-128"/>
                          <a:ea typeface="メイリオ" panose="020B0604030504040204" pitchFamily="50" charset="-128"/>
                        </a:rPr>
                        <a:t>追加（</a:t>
                      </a:r>
                      <a:r>
                        <a:rPr lang="ja-JP" altLang="ja-JP" sz="1100" dirty="0">
                          <a:latin typeface="メイリオ" panose="020B0604030504040204" pitchFamily="50" charset="-128"/>
                          <a:ea typeface="メイリオ" panose="020B0604030504040204" pitchFamily="50" charset="-128"/>
                        </a:rPr>
                        <a:t>特定機能病院、</a:t>
                      </a:r>
                      <a:r>
                        <a:rPr lang="en-US" altLang="ja-JP" sz="1100" dirty="0">
                          <a:latin typeface="メイリオ" panose="020B0604030504040204" pitchFamily="50" charset="-128"/>
                          <a:ea typeface="メイリオ" panose="020B0604030504040204" pitchFamily="50" charset="-128"/>
                        </a:rPr>
                        <a:t>DPC</a:t>
                      </a:r>
                      <a:r>
                        <a:rPr lang="ja-JP" altLang="ja-JP" sz="1100" dirty="0">
                          <a:latin typeface="メイリオ" panose="020B0604030504040204" pitchFamily="50" charset="-128"/>
                          <a:ea typeface="メイリオ" panose="020B0604030504040204" pitchFamily="50" charset="-128"/>
                        </a:rPr>
                        <a:t>対象病院及び病棟全体で急性期一般入院料１を算定している病院を除く</a:t>
                      </a:r>
                      <a:r>
                        <a:rPr lang="ja-JP" altLang="en-US" sz="1100" dirty="0">
                          <a:latin typeface="メイリオ" panose="020B0604030504040204" pitchFamily="50" charset="-128"/>
                          <a:ea typeface="メイリオ" panose="020B0604030504040204" pitchFamily="50" charset="-128"/>
                        </a:rPr>
                        <a:t>）</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a:t>
                      </a:r>
                      <a:r>
                        <a:rPr lang="ja-JP" altLang="ja-JP" sz="1100" dirty="0">
                          <a:latin typeface="メイリオ" panose="020B0604030504040204" pitchFamily="50" charset="-128"/>
                          <a:ea typeface="メイリオ" panose="020B0604030504040204" pitchFamily="50" charset="-128"/>
                        </a:rPr>
                        <a:t>医療機関の病床数を基準としている診療報酬</a:t>
                      </a:r>
                      <a:r>
                        <a:rPr lang="ja-JP" altLang="en-US" sz="1100" dirty="0">
                          <a:latin typeface="メイリオ" panose="020B0604030504040204" pitchFamily="50" charset="-128"/>
                          <a:ea typeface="メイリオ" panose="020B0604030504040204" pitchFamily="50" charset="-128"/>
                        </a:rPr>
                        <a:t>に</a:t>
                      </a:r>
                      <a:r>
                        <a:rPr lang="ja-JP" altLang="ja-JP" sz="1100" dirty="0">
                          <a:latin typeface="メイリオ" panose="020B0604030504040204" pitchFamily="50" charset="-128"/>
                          <a:ea typeface="メイリオ" panose="020B0604030504040204" pitchFamily="50" charset="-128"/>
                        </a:rPr>
                        <a:t>ついて、当該病床数</a:t>
                      </a:r>
                      <a:r>
                        <a:rPr lang="ja-JP" altLang="en-US" sz="1100" dirty="0">
                          <a:latin typeface="メイリオ" panose="020B0604030504040204" pitchFamily="50" charset="-128"/>
                          <a:ea typeface="メイリオ" panose="020B0604030504040204" pitchFamily="50" charset="-128"/>
                        </a:rPr>
                        <a:t>の基準</a:t>
                      </a:r>
                      <a:r>
                        <a:rPr lang="ja-JP" altLang="ja-JP" sz="1100" dirty="0">
                          <a:latin typeface="メイリオ" panose="020B0604030504040204" pitchFamily="50" charset="-128"/>
                          <a:ea typeface="メイリオ" panose="020B0604030504040204" pitchFamily="50" charset="-128"/>
                        </a:rPr>
                        <a:t>を２割</a:t>
                      </a:r>
                      <a:r>
                        <a:rPr lang="ja-JP" altLang="en-US" sz="1100" dirty="0">
                          <a:latin typeface="メイリオ" panose="020B0604030504040204" pitchFamily="50" charset="-128"/>
                          <a:ea typeface="メイリオ" panose="020B0604030504040204" pitchFamily="50" charset="-128"/>
                        </a:rPr>
                        <a:t>緩和</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＜対象＞　</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○地域包括ケア入院医療管理料１～４　　○地域包括ケア病棟入院料１・３　　○精神疾患診療体制加算</a:t>
                      </a:r>
                      <a:endParaRPr lang="en-US" altLang="ja-JP" sz="1100" dirty="0">
                        <a:latin typeface="メイリオ" panose="020B0604030504040204" pitchFamily="50" charset="-128"/>
                        <a:ea typeface="メイリオ" panose="020B0604030504040204" pitchFamily="50" charset="-128"/>
                      </a:endParaRPr>
                    </a:p>
                    <a:p>
                      <a:pPr>
                        <a:spcBef>
                          <a:spcPts val="400"/>
                        </a:spcBef>
                      </a:pPr>
                      <a:r>
                        <a:rPr lang="ja-JP" altLang="en-US" sz="1100" dirty="0">
                          <a:latin typeface="メイリオ" panose="020B0604030504040204" pitchFamily="50" charset="-128"/>
                          <a:ea typeface="メイリオ" panose="020B0604030504040204" pitchFamily="50" charset="-128"/>
                        </a:rPr>
                        <a:t>　　　○精神科急性期医師配置加算　　○在宅療養支援診療所　　○在宅療養支援病院　　○在宅療養後方支援病院</a:t>
                      </a:r>
                      <a:endParaRPr kumimoji="1" lang="ja-JP" altLang="en-US" sz="1100" u="sng"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T="42203" marB="42203" anchor="ctr"/>
                </a:tc>
                <a:extLst>
                  <a:ext uri="{0D108BD9-81ED-4DB2-BD59-A6C34878D82A}">
                    <a16:rowId xmlns:a16="http://schemas.microsoft.com/office/drawing/2014/main" val="1787403156"/>
                  </a:ext>
                </a:extLst>
              </a:tr>
            </a:tbl>
          </a:graphicData>
        </a:graphic>
      </p:graphicFrame>
      <p:sp>
        <p:nvSpPr>
          <p:cNvPr id="12" name="テキスト ボックス 11"/>
          <p:cNvSpPr txBox="1"/>
          <p:nvPr/>
        </p:nvSpPr>
        <p:spPr>
          <a:xfrm>
            <a:off x="7041232" y="3429000"/>
            <a:ext cx="2448272" cy="861774"/>
          </a:xfrm>
          <a:prstGeom prst="rect">
            <a:avLst/>
          </a:prstGeom>
          <a:solidFill>
            <a:schemeClr val="bg1"/>
          </a:solidFill>
          <a:ln>
            <a:solidFill>
              <a:schemeClr val="tx1"/>
            </a:solidFill>
            <a:prstDash val="dash"/>
          </a:ln>
        </p:spPr>
        <p:txBody>
          <a:bodyPr wrap="square" rtlCol="0">
            <a:spAutoFit/>
          </a:bodyPr>
          <a:lstStyle/>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要件①かつ②</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①人口当たり医師数が下位１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３かつ</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人口当たり看護師数が下位１</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②病院密度が下位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又は病床密度</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79133" marR="0" lvl="0" indent="-79133" algn="l" defTabSz="83635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が下位</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15%</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スライド番号プレースホルダー 2">
            <a:extLst>
              <a:ext uri="{FF2B5EF4-FFF2-40B4-BE49-F238E27FC236}">
                <a16:creationId xmlns:a16="http://schemas.microsoft.com/office/drawing/2014/main" id="{63025E6D-A9D5-4261-86C7-2E49ED3763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78243679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578126" y="0"/>
            <a:ext cx="8915400" cy="738477"/>
          </a:xfrm>
        </p:spPr>
        <p:txBody>
          <a:bodyPr>
            <a:normAutofit/>
          </a:bodyPr>
          <a:lstStyle/>
          <a:p>
            <a:r>
              <a:rPr lang="ja-JP" altLang="en-US" sz="2000" dirty="0"/>
              <a:t>人口段階別市区町村の変動（</a:t>
            </a:r>
            <a:r>
              <a:rPr lang="en-US" altLang="ja-JP" sz="2000" dirty="0"/>
              <a:t>2015</a:t>
            </a:r>
            <a:r>
              <a:rPr lang="ja-JP" altLang="en-US" sz="2000" dirty="0"/>
              <a:t>→</a:t>
            </a:r>
            <a:r>
              <a:rPr lang="en-US" altLang="ja-JP" sz="2000" dirty="0"/>
              <a:t>2040</a:t>
            </a:r>
            <a:r>
              <a:rPr lang="ja-JP" altLang="en-US" sz="2000" dirty="0"/>
              <a:t>）</a:t>
            </a:r>
            <a:r>
              <a:rPr lang="en-US" altLang="ja-JP" sz="2000" dirty="0"/>
              <a:t>【H30</a:t>
            </a:r>
            <a:r>
              <a:rPr lang="ja-JP" altLang="en-US" sz="2000" dirty="0"/>
              <a:t>推計</a:t>
            </a:r>
            <a:r>
              <a:rPr lang="en-US" altLang="ja-JP" sz="2000" dirty="0"/>
              <a:t>】</a:t>
            </a:r>
            <a:endParaRPr lang="ja-JP" altLang="en-US" sz="2000" dirty="0"/>
          </a:p>
        </p:txBody>
      </p:sp>
      <p:graphicFrame>
        <p:nvGraphicFramePr>
          <p:cNvPr id="28" name="表 27"/>
          <p:cNvGraphicFramePr>
            <a:graphicFrameLocks noGrp="1"/>
          </p:cNvGraphicFramePr>
          <p:nvPr>
            <p:extLst>
              <p:ext uri="{D42A27DB-BD31-4B8C-83A1-F6EECF244321}">
                <p14:modId xmlns:p14="http://schemas.microsoft.com/office/powerpoint/2010/main" val="759184292"/>
              </p:ext>
            </p:extLst>
          </p:nvPr>
        </p:nvGraphicFramePr>
        <p:xfrm>
          <a:off x="145560" y="555818"/>
          <a:ext cx="9575385" cy="5950151"/>
        </p:xfrm>
        <a:graphic>
          <a:graphicData uri="http://schemas.openxmlformats.org/drawingml/2006/table">
            <a:tbl>
              <a:tblPr/>
              <a:tblGrid>
                <a:gridCol w="439377">
                  <a:extLst>
                    <a:ext uri="{9D8B030D-6E8A-4147-A177-3AD203B41FA5}">
                      <a16:colId xmlns:a16="http://schemas.microsoft.com/office/drawing/2014/main" val="20000"/>
                    </a:ext>
                  </a:extLst>
                </a:gridCol>
                <a:gridCol w="818025">
                  <a:extLst>
                    <a:ext uri="{9D8B030D-6E8A-4147-A177-3AD203B41FA5}">
                      <a16:colId xmlns:a16="http://schemas.microsoft.com/office/drawing/2014/main" val="20001"/>
                    </a:ext>
                  </a:extLst>
                </a:gridCol>
                <a:gridCol w="1548562">
                  <a:extLst>
                    <a:ext uri="{9D8B030D-6E8A-4147-A177-3AD203B41FA5}">
                      <a16:colId xmlns:a16="http://schemas.microsoft.com/office/drawing/2014/main" val="20002"/>
                    </a:ext>
                  </a:extLst>
                </a:gridCol>
                <a:gridCol w="1631363">
                  <a:extLst>
                    <a:ext uri="{9D8B030D-6E8A-4147-A177-3AD203B41FA5}">
                      <a16:colId xmlns:a16="http://schemas.microsoft.com/office/drawing/2014/main" val="20003"/>
                    </a:ext>
                  </a:extLst>
                </a:gridCol>
                <a:gridCol w="2458362">
                  <a:extLst>
                    <a:ext uri="{9D8B030D-6E8A-4147-A177-3AD203B41FA5}">
                      <a16:colId xmlns:a16="http://schemas.microsoft.com/office/drawing/2014/main" val="20004"/>
                    </a:ext>
                  </a:extLst>
                </a:gridCol>
                <a:gridCol w="2032108">
                  <a:extLst>
                    <a:ext uri="{9D8B030D-6E8A-4147-A177-3AD203B41FA5}">
                      <a16:colId xmlns:a16="http://schemas.microsoft.com/office/drawing/2014/main" val="20005"/>
                    </a:ext>
                  </a:extLst>
                </a:gridCol>
                <a:gridCol w="647588">
                  <a:extLst>
                    <a:ext uri="{9D8B030D-6E8A-4147-A177-3AD203B41FA5}">
                      <a16:colId xmlns:a16="http://schemas.microsoft.com/office/drawing/2014/main" val="20006"/>
                    </a:ext>
                  </a:extLst>
                </a:gridCol>
              </a:tblGrid>
              <a:tr h="130090">
                <a:tc rowSpan="2">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6">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人口増減率（</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2040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26474">
                <a:tc vMerge="1">
                  <a:txBody>
                    <a:bodyPr/>
                    <a:lstStyle/>
                    <a:p>
                      <a:endParaRPr kumimoji="1" lang="ja-JP" altLang="en-US"/>
                    </a:p>
                  </a:txBody>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増加</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０～▲１０％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～▲２０％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～▲３０％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～▲４０％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800" b="0" i="0" u="none" strike="noStrike" spc="-150" baseline="0" dirty="0">
                          <a:solidFill>
                            <a:srgbClr val="000000"/>
                          </a:solidFill>
                          <a:effectLst/>
                          <a:latin typeface="ＭＳ Ｐゴシック" panose="020B0600070205080204" pitchFamily="50" charset="-128"/>
                          <a:ea typeface="ＭＳ Ｐゴシック" panose="020B0600070205080204" pitchFamily="50" charset="-128"/>
                        </a:rPr>
                        <a:t>～▲５０％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2429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１００万人</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以上</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さいたま市、川崎市、福岡市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札幌市、横浜市、名古屋市、京都市、大阪市、広島市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仙台市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、神戸市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43097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５０～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川口市、大田区、世田谷区、杉並区、板橋区、練馬区</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sng" strike="noStrike" kern="0" dirty="0">
                          <a:solidFill>
                            <a:srgbClr val="FF0000"/>
                          </a:solidFill>
                          <a:effectLst/>
                          <a:latin typeface="Century" panose="02040604050505020304" pitchFamily="18" charset="0"/>
                          <a:ea typeface="+mn-ea"/>
                        </a:rPr>
                        <a:t>宇都宮市</a:t>
                      </a:r>
                      <a:r>
                        <a:rPr lang="ja-JP" altLang="en-US" sz="700" b="0" i="0" u="none" strike="noStrike" kern="0" dirty="0">
                          <a:solidFill>
                            <a:schemeClr val="tx1"/>
                          </a:solidFill>
                          <a:effectLst/>
                          <a:latin typeface="Century" panose="02040604050505020304" pitchFamily="18" charset="0"/>
                          <a:ea typeface="+mn-ea"/>
                        </a:rPr>
                        <a:t>、千</a:t>
                      </a:r>
                      <a:r>
                        <a:rPr lang="ja-JP" altLang="en-US" sz="700" b="0" i="0" u="none" strike="noStrike" kern="0" dirty="0">
                          <a:solidFill>
                            <a:srgbClr val="000000"/>
                          </a:solidFill>
                          <a:effectLst/>
                          <a:latin typeface="Century" panose="02040604050505020304" pitchFamily="18" charset="0"/>
                          <a:ea typeface="+mn-ea"/>
                        </a:rPr>
                        <a:t>葉市、船橋市、江戸川区、相模原市、浜松市、岡山市、熊本市</a:t>
                      </a:r>
                      <a:endParaRPr lang="en-US" altLang="ja-JP" sz="700" b="0" i="0" u="none" strike="noStrike" kern="0" dirty="0">
                        <a:solidFill>
                          <a:srgbClr val="000000"/>
                        </a:solidFill>
                        <a:effectLst/>
                        <a:latin typeface="Century" panose="02040604050505020304" pitchFamily="18" charset="0"/>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足立区、八王子市、新潟市、静岡市、堺市、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東大阪市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姫路市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松山市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北九州市、鹿児島市</a:t>
                      </a:r>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fontAlgn="t"/>
                      <a:endPar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82667">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２０～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５０万人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つくば市、越谷市、柏市、港区、新宿区、文京区、墨田区、</a:t>
                      </a:r>
                      <a:r>
                        <a:rPr lang="ja-JP" altLang="en-US" sz="700" b="0" i="0" u="none" strike="noStrike" dirty="0">
                          <a:solidFill>
                            <a:srgbClr val="00B050"/>
                          </a:solidFill>
                          <a:effectLst/>
                          <a:latin typeface="ＭＳ Ｐゴシック" panose="020B0600070205080204" pitchFamily="50" charset="-128"/>
                          <a:ea typeface="ＭＳ Ｐゴシック" panose="020B0600070205080204" pitchFamily="50" charset="-128"/>
                        </a:rPr>
                        <a:t>江東区</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、品川区、目黒区、渋谷区、豊島区、荒川区、調布市、西東京市、</a:t>
                      </a:r>
                      <a:r>
                        <a:rPr lang="ja-JP" altLang="en-US" sz="700" b="0" i="0" u="none" strike="noStrike" dirty="0">
                          <a:solidFill>
                            <a:srgbClr val="000000"/>
                          </a:solidFill>
                          <a:effectLst/>
                          <a:latin typeface="ＭＳ Ｐゴシック" panose="020B0600070205080204" pitchFamily="50" charset="-128"/>
                          <a:ea typeface="+mn-ea"/>
                        </a:rPr>
                        <a:t>藤沢市、岡崎市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17</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ja-JP" altLang="en-US" sz="700" b="0" i="0" u="none" strike="noStrike" dirty="0">
                        <a:solidFill>
                          <a:srgbClr val="70AD47"/>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381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kern="0" dirty="0">
                          <a:solidFill>
                            <a:srgbClr val="000000"/>
                          </a:solidFill>
                          <a:effectLst/>
                          <a:latin typeface="Century" panose="02040604050505020304" pitchFamily="18" charset="0"/>
                          <a:ea typeface="+mn-ea"/>
                        </a:rPr>
                        <a:t>水戸市、高崎市、</a:t>
                      </a:r>
                      <a:r>
                        <a:rPr lang="ja-JP" altLang="en-US" sz="700" b="0" i="0" u="sng" strike="noStrike" kern="0" dirty="0">
                          <a:solidFill>
                            <a:srgbClr val="FF0000"/>
                          </a:solidFill>
                          <a:effectLst/>
                          <a:latin typeface="Century" panose="02040604050505020304" pitchFamily="18" charset="0"/>
                          <a:ea typeface="+mn-ea"/>
                        </a:rPr>
                        <a:t>伊勢崎市</a:t>
                      </a:r>
                      <a:r>
                        <a:rPr lang="ja-JP" altLang="en-US" sz="700" b="0" i="0" u="none" strike="noStrike" kern="0" dirty="0">
                          <a:solidFill>
                            <a:srgbClr val="000000"/>
                          </a:solidFill>
                          <a:effectLst/>
                          <a:latin typeface="Century" panose="02040604050505020304" pitchFamily="18" charset="0"/>
                          <a:ea typeface="+mn-ea"/>
                        </a:rPr>
                        <a:t>、太田市、川越市、上尾市、草加市、市川市、松戸市、中野区、北区、葛飾区、府中市、町田市、茅ヶ崎市、大和市、金沢市、福井市、松本市、一宮市、豊田市、四日市市、大津市、豊中市、吹田市、茨木市、明石市、西宮市、倉敷市、福山市、高松市、久留米市、佐賀市、大分市、宮崎市、那覇市</a:t>
                      </a:r>
                      <a:endParaRPr lang="en-US" altLang="ja-JP" sz="700" b="0" i="0" u="none" strike="noStrike" kern="0" dirty="0">
                        <a:solidFill>
                          <a:srgbClr val="000000"/>
                        </a:solidFill>
                        <a:effectLst/>
                        <a:latin typeface="Century" panose="02040604050505020304" pitchFamily="18" charset="0"/>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36</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盛岡市、山形市、前橋市、所沢市、</a:t>
                      </a:r>
                      <a:r>
                        <a:rPr lang="ja-JP" altLang="en-US" sz="700" b="0" i="0" u="none" strike="noStrike" dirty="0">
                          <a:solidFill>
                            <a:srgbClr val="000000"/>
                          </a:solidFill>
                          <a:effectLst/>
                          <a:latin typeface="ＭＳ Ｐゴシック" panose="020B0600070205080204" pitchFamily="50" charset="-128"/>
                          <a:ea typeface="+mn-ea"/>
                        </a:rPr>
                        <a:t>平塚市、厚木市、長岡市、富山市、長野市、岐阜市、豊橋市、春日井市、津市、高槻市、枚方市、八尾市、尼崎市、加古川市、</a:t>
                      </a:r>
                      <a:r>
                        <a:rPr lang="ja-JP" altLang="en-US" sz="700" b="0" i="0" u="sng" strike="noStrike" dirty="0">
                          <a:solidFill>
                            <a:srgbClr val="FF0000"/>
                          </a:solidFill>
                          <a:effectLst/>
                          <a:latin typeface="ＭＳ Ｐゴシック" panose="020B0600070205080204" pitchFamily="50" charset="-128"/>
                          <a:ea typeface="+mn-ea"/>
                        </a:rPr>
                        <a:t>宝塚市</a:t>
                      </a:r>
                      <a:r>
                        <a:rPr lang="ja-JP" altLang="en-US" sz="700" b="0" i="0" u="none" strike="noStrike" dirty="0">
                          <a:solidFill>
                            <a:srgbClr val="000000"/>
                          </a:solidFill>
                          <a:effectLst/>
                          <a:latin typeface="ＭＳ Ｐゴシック" panose="020B0600070205080204" pitchFamily="50" charset="-128"/>
                          <a:ea typeface="+mn-ea"/>
                        </a:rPr>
                        <a:t>、奈良市、和歌山市、</a:t>
                      </a:r>
                      <a:r>
                        <a:rPr lang="ja-JP" altLang="en-US" sz="700" b="0" i="0" u="sng" strike="noStrike" dirty="0">
                          <a:solidFill>
                            <a:srgbClr val="FF0000"/>
                          </a:solidFill>
                          <a:effectLst/>
                          <a:latin typeface="ＭＳ Ｐゴシック" panose="020B0600070205080204" pitchFamily="50" charset="-128"/>
                          <a:ea typeface="+mn-ea"/>
                        </a:rPr>
                        <a:t>松江市</a:t>
                      </a:r>
                      <a:r>
                        <a:rPr lang="ja-JP" altLang="en-US" sz="700" b="0" i="0" u="none" strike="noStrike" dirty="0">
                          <a:solidFill>
                            <a:srgbClr val="000000"/>
                          </a:solidFill>
                          <a:effectLst/>
                          <a:latin typeface="ＭＳ Ｐゴシック" panose="020B0600070205080204" pitchFamily="50" charset="-128"/>
                          <a:ea typeface="+mn-ea"/>
                        </a:rPr>
                        <a:t>、徳島市、高知市、佐世保市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25</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旭川市、青森市、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八戸市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、秋田市、</a:t>
                      </a:r>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春日部市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、市原市、</a:t>
                      </a:r>
                      <a:r>
                        <a:rPr lang="ja-JP" altLang="en-US" sz="700" b="0" i="0" u="none" strike="noStrike" dirty="0">
                          <a:solidFill>
                            <a:srgbClr val="000000"/>
                          </a:solidFill>
                          <a:effectLst/>
                          <a:latin typeface="ＭＳ Ｐゴシック" panose="020B0600070205080204" pitchFamily="50" charset="-128"/>
                          <a:ea typeface="+mn-ea"/>
                        </a:rPr>
                        <a:t>横須賀市、</a:t>
                      </a:r>
                      <a:r>
                        <a:rPr lang="ja-JP" altLang="en-US" sz="700" b="0" i="0" u="sng" strike="noStrike" dirty="0">
                          <a:solidFill>
                            <a:srgbClr val="FF0000"/>
                          </a:solidFill>
                          <a:effectLst/>
                          <a:latin typeface="ＭＳ Ｐゴシック" panose="020B0600070205080204" pitchFamily="50" charset="-128"/>
                          <a:ea typeface="+mn-ea"/>
                        </a:rPr>
                        <a:t>富士市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寝屋川市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呉市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下関市</a:t>
                      </a:r>
                      <a:r>
                        <a:rPr lang="ja-JP" altLang="en-US" sz="700" b="0" i="0" u="none" strike="noStrike" dirty="0">
                          <a:solidFill>
                            <a:srgbClr val="000000"/>
                          </a:solidFill>
                          <a:effectLst/>
                          <a:latin typeface="ＭＳ Ｐゴシック" panose="020B0600070205080204" pitchFamily="50" charset="-128"/>
                          <a:ea typeface="+mn-ea"/>
                        </a:rPr>
                        <a:t>、長崎市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函館市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fontAlgn="t"/>
                      <a:r>
                        <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rPr>
                        <a:t>(1</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団体）</a:t>
                      </a:r>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p>
                      <a:pPr algn="l" fontAlgn="t"/>
                      <a:endPar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49777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２０万人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戸田市、朝霞市、三郷市、ふじみ野市、木更津市、</a:t>
                      </a:r>
                      <a:r>
                        <a:rPr lang="ja-JP" altLang="en-US" sz="700" b="0" i="0" u="none" strike="noStrike" dirty="0">
                          <a:solidFill>
                            <a:srgbClr val="00B050"/>
                          </a:solidFill>
                          <a:effectLst/>
                          <a:latin typeface="ＭＳ Ｐゴシック" panose="020B0600070205080204" pitchFamily="50" charset="-128"/>
                          <a:ea typeface="+mn-ea"/>
                        </a:rPr>
                        <a:t>流山市</a:t>
                      </a:r>
                      <a:r>
                        <a:rPr lang="ja-JP" altLang="en-US" sz="700" b="0" i="0" u="none" strike="noStrike" dirty="0">
                          <a:solidFill>
                            <a:srgbClr val="000000"/>
                          </a:solidFill>
                          <a:effectLst/>
                          <a:latin typeface="ＭＳ Ｐゴシック" panose="020B0600070205080204" pitchFamily="50" charset="-128"/>
                          <a:ea typeface="+mn-ea"/>
                        </a:rPr>
                        <a:t>、浦安市、中央区、</a:t>
                      </a:r>
                      <a:r>
                        <a:rPr lang="ja-JP" altLang="en-US" sz="700" b="0" i="0" u="none" strike="noStrike" dirty="0">
                          <a:solidFill>
                            <a:srgbClr val="00B050"/>
                          </a:solidFill>
                          <a:effectLst/>
                          <a:latin typeface="ＭＳ Ｐゴシック" panose="020B0600070205080204" pitchFamily="50" charset="-128"/>
                          <a:ea typeface="+mn-ea"/>
                        </a:rPr>
                        <a:t>台東区</a:t>
                      </a:r>
                      <a:r>
                        <a:rPr lang="ja-JP" altLang="en-US" sz="700" b="0" i="0" u="none" strike="noStrike" dirty="0">
                          <a:solidFill>
                            <a:srgbClr val="000000"/>
                          </a:solidFill>
                          <a:effectLst/>
                          <a:latin typeface="ＭＳ Ｐゴシック" panose="020B0600070205080204" pitchFamily="50" charset="-128"/>
                          <a:ea typeface="+mn-ea"/>
                        </a:rPr>
                        <a:t>、三鷹市、小金井市、日野市、刈谷市、安城市、東海市、草津市、浦添市、沖縄市、うるま市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帯広市、小山市、</a:t>
                      </a:r>
                      <a:r>
                        <a:rPr lang="ja-JP" altLang="en-US" sz="700" b="0" i="0" u="none" strike="noStrike" dirty="0">
                          <a:solidFill>
                            <a:schemeClr val="tx1"/>
                          </a:solidFill>
                          <a:effectLst/>
                          <a:latin typeface="ＭＳ Ｐゴシック" panose="020B0600070205080204" pitchFamily="50" charset="-128"/>
                          <a:ea typeface="+mn-ea"/>
                        </a:rPr>
                        <a:t>新座市、</a:t>
                      </a:r>
                      <a:r>
                        <a:rPr lang="ja-JP" altLang="en-US" sz="700" b="0" i="0" u="none" strike="noStrike" dirty="0">
                          <a:solidFill>
                            <a:srgbClr val="000000"/>
                          </a:solidFill>
                          <a:effectLst/>
                          <a:latin typeface="ＭＳ Ｐゴシック" panose="020B0600070205080204" pitchFamily="50" charset="-128"/>
                          <a:ea typeface="+mn-ea"/>
                        </a:rPr>
                        <a:t>富士見市、成田市、習志野市、八千代市、鎌ケ谷市、立川市、武蔵野市、小平市、東村山市、国分寺市、東久留米市、</a:t>
                      </a:r>
                      <a:r>
                        <a:rPr lang="ja-JP" altLang="en-US" sz="700" b="0" i="0" u="sng" strike="noStrike" dirty="0">
                          <a:solidFill>
                            <a:srgbClr val="FF0000"/>
                          </a:solidFill>
                          <a:effectLst/>
                          <a:latin typeface="ＭＳ Ｐゴシック" panose="020B0600070205080204" pitchFamily="50" charset="-128"/>
                          <a:ea typeface="+mn-ea"/>
                        </a:rPr>
                        <a:t>伊勢原市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海老名市、藤枝市、豊川市、西尾市、小牧市、稲沢市、桑名市、彦根市、和泉市、箕面市、米子市、出雲市、東広島市、廿日市市、山口市、防府市、</a:t>
                      </a:r>
                      <a:r>
                        <a:rPr lang="ja-JP" altLang="en-US" sz="700" b="0" i="0" u="sng" strike="noStrike" dirty="0">
                          <a:solidFill>
                            <a:srgbClr val="FF0000"/>
                          </a:solidFill>
                          <a:effectLst/>
                          <a:latin typeface="ＭＳ Ｐゴシック" panose="020B0600070205080204" pitchFamily="50" charset="-128"/>
                          <a:ea typeface="+mn-ea"/>
                        </a:rPr>
                        <a:t>丸亀市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筑紫野市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春日市</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34</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苫小牧市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大崎市、土浦市、古河市、ひたちなか市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佐野市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那須塩原市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熊谷市、</a:t>
                      </a:r>
                      <a:r>
                        <a:rPr lang="ja-JP" altLang="en-US" sz="700" b="0" i="0" u="sng" strike="noStrike" dirty="0">
                          <a:solidFill>
                            <a:srgbClr val="FF0000"/>
                          </a:solidFill>
                          <a:effectLst/>
                          <a:latin typeface="ＭＳ Ｐゴシック" panose="020B0600070205080204" pitchFamily="50" charset="-128"/>
                          <a:ea typeface="+mn-ea"/>
                        </a:rPr>
                        <a:t>鴻巣市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深谷市、入間市、久喜市、</a:t>
                      </a:r>
                      <a:r>
                        <a:rPr lang="ja-JP" altLang="en-US" sz="700" b="0" i="0" u="sng" strike="noStrike" dirty="0">
                          <a:solidFill>
                            <a:srgbClr val="FF0000"/>
                          </a:solidFill>
                          <a:effectLst/>
                          <a:latin typeface="ＭＳ Ｐゴシック" panose="020B0600070205080204" pitchFamily="50" charset="-128"/>
                          <a:ea typeface="+mn-ea"/>
                        </a:rPr>
                        <a:t>坂戸市</a:t>
                      </a:r>
                      <a:r>
                        <a:rPr kumimoji="1" lang="ja-JP" altLang="en-US" sz="700" b="0" i="0" u="none" strike="noStrike" kern="0" dirty="0">
                          <a:solidFill>
                            <a:srgbClr val="000000"/>
                          </a:solidFill>
                          <a:effectLst/>
                          <a:latin typeface="Century" panose="02040604050505020304" pitchFamily="18" charset="0"/>
                          <a:ea typeface="+mn-ea"/>
                          <a:cs typeface="+mn-cs"/>
                        </a:rPr>
                        <a:t>、野田市</a:t>
                      </a:r>
                      <a:r>
                        <a:rPr lang="ja-JP" altLang="en-US" sz="700" b="0" i="0" u="none" strike="noStrike" dirty="0">
                          <a:solidFill>
                            <a:schemeClr val="tx1"/>
                          </a:solidFill>
                          <a:effectLst/>
                          <a:latin typeface="ＭＳ Ｐゴシック" panose="020B0600070205080204" pitchFamily="50" charset="-128"/>
                          <a:ea typeface="+mn-ea"/>
                        </a:rPr>
                        <a:t>、佐</a:t>
                      </a:r>
                      <a:r>
                        <a:rPr kumimoji="1" lang="ja-JP" altLang="en-US" sz="700" b="0" i="0" u="none" strike="noStrike" kern="0" dirty="0">
                          <a:solidFill>
                            <a:srgbClr val="000000"/>
                          </a:solidFill>
                          <a:effectLst/>
                          <a:latin typeface="Century" panose="02040604050505020304" pitchFamily="18" charset="0"/>
                          <a:ea typeface="+mn-ea"/>
                          <a:cs typeface="+mn-cs"/>
                        </a:rPr>
                        <a:t>倉</a:t>
                      </a:r>
                      <a:r>
                        <a:rPr lang="ja-JP" altLang="en-US" sz="700" b="0" i="0" u="none" strike="noStrike" dirty="0">
                          <a:solidFill>
                            <a:schemeClr val="tx1"/>
                          </a:solidFill>
                          <a:effectLst/>
                          <a:latin typeface="ＭＳ Ｐゴシック" panose="020B0600070205080204" pitchFamily="50" charset="-128"/>
                          <a:ea typeface="+mn-ea"/>
                        </a:rPr>
                        <a:t>市、我孫子市、青梅市、</a:t>
                      </a:r>
                      <a:r>
                        <a:rPr lang="ja-JP" altLang="en-US" sz="700" b="0" i="0" u="sng" strike="noStrike" dirty="0">
                          <a:solidFill>
                            <a:srgbClr val="FF0000"/>
                          </a:solidFill>
                          <a:effectLst/>
                          <a:latin typeface="ＭＳ Ｐゴシック" panose="020B0600070205080204" pitchFamily="50" charset="-128"/>
                          <a:ea typeface="+mn-ea"/>
                        </a:rPr>
                        <a:t>昭島市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多摩市、鎌倉市、小田原市、秦野市、座間市、高岡市、</a:t>
                      </a:r>
                      <a:r>
                        <a:rPr lang="ja-JP" altLang="en-US" sz="700" b="0" i="0" u="sng" strike="noStrike" dirty="0">
                          <a:solidFill>
                            <a:srgbClr val="FF0000"/>
                          </a:solidFill>
                          <a:effectLst/>
                          <a:latin typeface="ＭＳ Ｐゴシック" panose="020B0600070205080204" pitchFamily="50" charset="-128"/>
                          <a:ea typeface="+mn-ea"/>
                        </a:rPr>
                        <a:t>小松市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白山市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甲府市、上田市、大垣市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多治見市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各務原市、</a:t>
                      </a:r>
                      <a:r>
                        <a:rPr lang="ja-JP" altLang="en-US" sz="700" b="0" i="0" u="sng" strike="noStrike" dirty="0">
                          <a:solidFill>
                            <a:srgbClr val="FF0000"/>
                          </a:solidFill>
                          <a:effectLst/>
                          <a:latin typeface="ＭＳ Ｐゴシック" panose="020B0600070205080204" pitchFamily="50" charset="-128"/>
                          <a:ea typeface="+mn-ea"/>
                        </a:rPr>
                        <a:t>三島市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富士宮市、磐田市、</a:t>
                      </a:r>
                      <a:r>
                        <a:rPr lang="ja-JP" altLang="en-US" sz="700" b="0" i="0" u="sng" strike="noStrike" dirty="0">
                          <a:solidFill>
                            <a:srgbClr val="FF0000"/>
                          </a:solidFill>
                          <a:effectLst/>
                          <a:latin typeface="ＭＳ Ｐゴシック" panose="020B0600070205080204" pitchFamily="50" charset="-128"/>
                          <a:ea typeface="+mn-ea"/>
                        </a:rPr>
                        <a:t>掛川市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半田市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伊勢市、松阪市、鈴鹿市、</a:t>
                      </a:r>
                      <a:r>
                        <a:rPr lang="ja-JP" altLang="en-US" sz="700" b="0" i="0" u="sng" strike="noStrike" dirty="0">
                          <a:solidFill>
                            <a:srgbClr val="FF0000"/>
                          </a:solidFill>
                          <a:effectLst/>
                          <a:latin typeface="ＭＳ Ｐゴシック" panose="020B0600070205080204" pitchFamily="50" charset="-128"/>
                          <a:ea typeface="+mn-ea"/>
                        </a:rPr>
                        <a:t>長浜市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東近江市、岸和田市、</a:t>
                      </a:r>
                      <a:r>
                        <a:rPr lang="ja-JP" altLang="en-US" sz="700" b="0" i="0" u="sng" strike="noStrike" dirty="0">
                          <a:solidFill>
                            <a:srgbClr val="FF0000"/>
                          </a:solidFill>
                          <a:effectLst/>
                          <a:latin typeface="ＭＳ Ｐゴシック" panose="020B0600070205080204" pitchFamily="50" charset="-128"/>
                          <a:ea typeface="+mn-ea"/>
                        </a:rPr>
                        <a:t>池田市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sng" strike="noStrike" dirty="0">
                          <a:solidFill>
                            <a:srgbClr val="FF0000"/>
                          </a:solidFill>
                          <a:effectLst/>
                          <a:latin typeface="ＭＳ Ｐゴシック" panose="020B0600070205080204" pitchFamily="50" charset="-128"/>
                          <a:ea typeface="+mn-ea"/>
                        </a:rPr>
                        <a:t>泉佐野市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伊丹市、川西市、</a:t>
                      </a:r>
                      <a:r>
                        <a:rPr lang="ja-JP" altLang="en-US" sz="700" b="0" i="0" u="sng" strike="noStrike" dirty="0">
                          <a:solidFill>
                            <a:srgbClr val="FF0000"/>
                          </a:solidFill>
                          <a:effectLst/>
                          <a:latin typeface="ＭＳ Ｐゴシック" panose="020B0600070205080204" pitchFamily="50" charset="-128"/>
                          <a:ea typeface="+mn-ea"/>
                        </a:rPr>
                        <a:t>三田市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橿原市、生駒市、鳥取市、</a:t>
                      </a:r>
                      <a:r>
                        <a:rPr lang="ja-JP" altLang="en-US" sz="700" b="0" i="0" u="sng" strike="noStrike" dirty="0">
                          <a:solidFill>
                            <a:srgbClr val="FF0000"/>
                          </a:solidFill>
                          <a:effectLst/>
                          <a:latin typeface="ＭＳ Ｐゴシック" panose="020B0600070205080204" pitchFamily="50" charset="-128"/>
                          <a:ea typeface="+mn-ea"/>
                        </a:rPr>
                        <a:t>津山市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宇部市、新居浜市、飯塚市、諫早市、</a:t>
                      </a:r>
                      <a:r>
                        <a:rPr lang="ja-JP" altLang="en-US" sz="700" b="0" i="0" u="sng" strike="noStrike" dirty="0">
                          <a:solidFill>
                            <a:srgbClr val="FF0000"/>
                          </a:solidFill>
                          <a:effectLst/>
                          <a:latin typeface="ＭＳ Ｐゴシック" panose="020B0600070205080204" pitchFamily="50" charset="-128"/>
                          <a:ea typeface="+mn-ea"/>
                        </a:rPr>
                        <a:t>別府市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都城市、</a:t>
                      </a:r>
                      <a:r>
                        <a:rPr lang="ja-JP" altLang="en-US" sz="700" b="0" i="0" u="sng" strike="noStrike" dirty="0">
                          <a:solidFill>
                            <a:srgbClr val="FF0000"/>
                          </a:solidFill>
                          <a:effectLst/>
                          <a:latin typeface="ＭＳ Ｐゴシック" panose="020B0600070205080204" pitchFamily="50" charset="-128"/>
                          <a:ea typeface="+mn-ea"/>
                        </a:rPr>
                        <a:t>鹿屋市</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chemeClr val="tx1"/>
                          </a:solidFill>
                          <a:effectLst/>
                          <a:latin typeface="ＭＳ Ｐゴシック" panose="020B0600070205080204" pitchFamily="50" charset="-128"/>
                          <a:ea typeface="+mn-ea"/>
                        </a:rPr>
                        <a:t>霧島市</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59</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釧路市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北見市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江別市</a:t>
                      </a:r>
                      <a:r>
                        <a:rPr lang="ja-JP" altLang="en-US" sz="700" b="0" i="0" u="none" strike="noStrike" dirty="0">
                          <a:solidFill>
                            <a:schemeClr val="tx1"/>
                          </a:solidFill>
                          <a:effectLst/>
                          <a:latin typeface="ＭＳ Ｐゴシック" panose="020B0600070205080204" pitchFamily="50" charset="-128"/>
                          <a:ea typeface="+mn-ea"/>
                        </a:rPr>
                        <a:t>、弘前市、</a:t>
                      </a:r>
                      <a:r>
                        <a:rPr lang="ja-JP" altLang="en-US" sz="700" b="0" i="0" u="sng" strike="noStrike" dirty="0">
                          <a:solidFill>
                            <a:srgbClr val="FF0000"/>
                          </a:solidFill>
                          <a:effectLst/>
                          <a:latin typeface="ＭＳ Ｐゴシック" panose="020B0600070205080204" pitchFamily="50" charset="-128"/>
                          <a:ea typeface="+mn-ea"/>
                        </a:rPr>
                        <a:t>一関市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奥州市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酒田市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取手市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筑西市</a:t>
                      </a:r>
                      <a:r>
                        <a:rPr lang="ja-JP" altLang="en-US" sz="700" b="0" i="0" u="none" strike="noStrike" dirty="0">
                          <a:solidFill>
                            <a:schemeClr val="tx1"/>
                          </a:solidFill>
                          <a:effectLst/>
                          <a:latin typeface="ＭＳ Ｐゴシック" panose="020B0600070205080204" pitchFamily="50" charset="-128"/>
                          <a:ea typeface="+mn-ea"/>
                        </a:rPr>
                        <a:t>、足利市、栃木市、</a:t>
                      </a:r>
                      <a:r>
                        <a:rPr lang="ja-JP" altLang="en-US" sz="700" b="0" i="0" u="sng" strike="noStrike" dirty="0">
                          <a:solidFill>
                            <a:srgbClr val="FF0000"/>
                          </a:solidFill>
                          <a:effectLst/>
                          <a:latin typeface="ＭＳ Ｐゴシック" panose="020B0600070205080204" pitchFamily="50" charset="-128"/>
                          <a:ea typeface="+mn-ea"/>
                        </a:rPr>
                        <a:t>加須市</a:t>
                      </a:r>
                      <a:r>
                        <a:rPr lang="ja-JP" altLang="en-US" sz="700" b="0" i="0" u="none" strike="noStrike" dirty="0">
                          <a:solidFill>
                            <a:schemeClr val="tx1"/>
                          </a:solidFill>
                          <a:effectLst/>
                          <a:latin typeface="ＭＳ Ｐゴシック" panose="020B0600070205080204" pitchFamily="50" charset="-128"/>
                          <a:ea typeface="+mn-ea"/>
                        </a:rPr>
                        <a:t>、狭山市、上越市、</a:t>
                      </a:r>
                      <a:r>
                        <a:rPr lang="ja-JP" altLang="en-US" sz="700" b="0" i="0" u="sng" strike="noStrike" dirty="0">
                          <a:solidFill>
                            <a:srgbClr val="FF0000"/>
                          </a:solidFill>
                          <a:effectLst/>
                          <a:latin typeface="ＭＳ Ｐゴシック" panose="020B0600070205080204" pitchFamily="50" charset="-128"/>
                          <a:ea typeface="+mn-ea"/>
                        </a:rPr>
                        <a:t>飯田市、</a:t>
                      </a:r>
                      <a:r>
                        <a:rPr lang="ja-JP" altLang="en-US" sz="700" b="0" i="0" u="none" strike="noStrike" dirty="0">
                          <a:solidFill>
                            <a:schemeClr val="tx1"/>
                          </a:solidFill>
                          <a:effectLst/>
                          <a:latin typeface="ＭＳ Ｐゴシック" panose="020B0600070205080204" pitchFamily="50" charset="-128"/>
                          <a:ea typeface="+mn-ea"/>
                        </a:rPr>
                        <a:t>沼津市、焼津市、瀬戸市、宇治市、守口市、</a:t>
                      </a:r>
                      <a:r>
                        <a:rPr lang="ja-JP" altLang="en-US" sz="700" b="0" i="0" u="sng" strike="noStrike" dirty="0">
                          <a:solidFill>
                            <a:srgbClr val="FF0000"/>
                          </a:solidFill>
                          <a:effectLst/>
                          <a:latin typeface="ＭＳ Ｐゴシック" panose="020B0600070205080204" pitchFamily="50" charset="-128"/>
                          <a:ea typeface="+mn-ea"/>
                        </a:rPr>
                        <a:t>松原市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大東市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羽曳野市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尾道市、</a:t>
                      </a:r>
                      <a:r>
                        <a:rPr lang="ja-JP" altLang="en-US" sz="700" b="0" i="0" u="sng" strike="noStrike" dirty="0">
                          <a:solidFill>
                            <a:srgbClr val="FF0000"/>
                          </a:solidFill>
                          <a:effectLst/>
                          <a:latin typeface="ＭＳ Ｐゴシック" panose="020B0600070205080204" pitchFamily="50" charset="-128"/>
                          <a:ea typeface="+mn-ea"/>
                        </a:rPr>
                        <a:t>岩国市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周南市、</a:t>
                      </a:r>
                      <a:r>
                        <a:rPr lang="ja-JP" altLang="en-US" sz="700" b="0" i="0" u="sng" strike="noStrike" dirty="0">
                          <a:solidFill>
                            <a:srgbClr val="FF0000"/>
                          </a:solidFill>
                          <a:effectLst/>
                          <a:latin typeface="ＭＳ Ｐゴシック" panose="020B0600070205080204" pitchFamily="50" charset="-128"/>
                          <a:ea typeface="+mn-ea"/>
                        </a:rPr>
                        <a:t>西条市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大牟田市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唐津市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八代市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延岡市</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31</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algn="l">
                        <a:spcAft>
                          <a:spcPts val="0"/>
                        </a:spcAft>
                      </a:pP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石巻市</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鶴岡市</a:t>
                      </a:r>
                      <a:r>
                        <a:rPr lang="ja-JP" altLang="en-US" sz="700" b="0" i="0" u="none" strike="noStrike" dirty="0">
                          <a:solidFill>
                            <a:schemeClr val="tx1"/>
                          </a:solidFill>
                          <a:effectLst/>
                          <a:latin typeface="ＭＳ Ｐゴシック" panose="020B0600070205080204" pitchFamily="50" charset="-128"/>
                          <a:ea typeface="+mn-ea"/>
                        </a:rPr>
                        <a:t>、日立市、</a:t>
                      </a:r>
                      <a:r>
                        <a:rPr lang="ja-JP" altLang="en-US" sz="700" b="0" i="0" u="sng" strike="noStrike" dirty="0">
                          <a:solidFill>
                            <a:srgbClr val="FF0000"/>
                          </a:solidFill>
                          <a:effectLst/>
                          <a:latin typeface="ＭＳ Ｐゴシック" panose="020B0600070205080204" pitchFamily="50" charset="-128"/>
                          <a:ea typeface="+mn-ea"/>
                        </a:rPr>
                        <a:t>桐生市</a:t>
                      </a:r>
                      <a:r>
                        <a:rPr lang="ja-JP" altLang="en-US" sz="700" b="0" i="0" u="none" strike="noStrike" dirty="0">
                          <a:solidFill>
                            <a:schemeClr val="tx1"/>
                          </a:solidFill>
                          <a:effectLst/>
                          <a:latin typeface="ＭＳ Ｐゴシック" panose="020B0600070205080204" pitchFamily="50" charset="-128"/>
                          <a:ea typeface="+mn-ea"/>
                        </a:rPr>
                        <a:t>、</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sng" strike="noStrike" dirty="0">
                          <a:solidFill>
                            <a:srgbClr val="FF0000"/>
                          </a:solidFill>
                          <a:effectLst/>
                          <a:latin typeface="ＭＳ Ｐゴシック" panose="020B0600070205080204" pitchFamily="50" charset="-128"/>
                          <a:ea typeface="+mn-ea"/>
                        </a:rPr>
                        <a:t>富田林市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河内長野市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門真市</a:t>
                      </a:r>
                      <a:r>
                        <a:rPr lang="ja-JP" altLang="en-US" sz="700" b="0" i="0" u="none" strike="noStrike" dirty="0">
                          <a:solidFill>
                            <a:schemeClr val="tx1"/>
                          </a:solidFill>
                          <a:effectLst/>
                          <a:latin typeface="ＭＳ Ｐゴシック" panose="020B0600070205080204" pitchFamily="50" charset="-128"/>
                          <a:ea typeface="+mn-ea"/>
                        </a:rPr>
                        <a:t>、今治市</a:t>
                      </a:r>
                      <a:endParaRPr lang="en-US" altLang="zh-TW" sz="700" b="0" i="0" u="none" strike="noStrike" dirty="0">
                        <a:solidFill>
                          <a:schemeClr val="tx1"/>
                        </a:solidFill>
                        <a:effectLst/>
                        <a:latin typeface="ＭＳ Ｐゴシック" panose="020B0600070205080204" pitchFamily="50" charset="-128"/>
                        <a:ea typeface="+mn-ea"/>
                      </a:endParaRPr>
                    </a:p>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chemeClr val="tx1"/>
                          </a:solidFill>
                          <a:effectLst/>
                          <a:latin typeface="ＭＳ Ｐゴシック" panose="020B0600070205080204" pitchFamily="50" charset="-128"/>
                          <a:ea typeface="ＭＳ Ｐゴシック" panose="020B0600070205080204" pitchFamily="50" charset="-128"/>
                        </a:rPr>
                        <a:t>8</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小樽市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fontAlgn="t"/>
                      <a:r>
                        <a:rPr lang="en-US" altLang="ja-JP" sz="700" b="0" i="0" u="none" strike="noStrike" dirty="0">
                          <a:solidFill>
                            <a:schemeClr val="tx1"/>
                          </a:solidFill>
                          <a:effectLst/>
                          <a:latin typeface="ＭＳ Ｐゴシック" panose="020B0600070205080204" pitchFamily="50" charset="-128"/>
                          <a:ea typeface="ＭＳ Ｐゴシック" panose="020B0600070205080204" pitchFamily="50" charset="-128"/>
                        </a:rPr>
                        <a:t>(1</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45789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３～</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１０万人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名取市、富谷市、利府町、守谷市、つくばみらい市、志木市、吉川市、伊奈町、</a:t>
                      </a:r>
                      <a:r>
                        <a:rPr lang="ja-JP" altLang="en-US" sz="700" b="0" i="0" u="none" strike="noStrike" dirty="0">
                          <a:solidFill>
                            <a:schemeClr val="tx1"/>
                          </a:solidFill>
                          <a:effectLst/>
                          <a:latin typeface="+mn-ea"/>
                          <a:ea typeface="+mn-ea"/>
                        </a:rPr>
                        <a:t>印西市、千代田区、</a:t>
                      </a:r>
                      <a:r>
                        <a:rPr lang="ja-JP" altLang="en-US" sz="700" b="0" i="0" u="none" strike="noStrike" dirty="0">
                          <a:solidFill>
                            <a:srgbClr val="000000"/>
                          </a:solidFill>
                          <a:effectLst/>
                          <a:latin typeface="+mn-ea"/>
                          <a:ea typeface="+mn-ea"/>
                        </a:rPr>
                        <a:t>狛江市、稲城市、野々市市、</a:t>
                      </a:r>
                      <a:r>
                        <a:rPr lang="ja-JP" altLang="en-US" sz="700" b="0" i="0" u="none" strike="noStrike" dirty="0">
                          <a:solidFill>
                            <a:srgbClr val="000000"/>
                          </a:solidFill>
                          <a:effectLst/>
                          <a:latin typeface="ＭＳ Ｐゴシック" panose="020B0600070205080204" pitchFamily="50" charset="-128"/>
                          <a:ea typeface="+mn-ea"/>
                        </a:rPr>
                        <a:t>瑞穂市、常滑市、大府市、知立市、高浜市、日進市、長久手市、幸田町、守山市、栗東市、京田辺市、木津川市、藍住町、</a:t>
                      </a:r>
                      <a:r>
                        <a:rPr lang="ja-JP" altLang="en-US" sz="700" b="0" i="0" u="none" strike="noStrike" dirty="0">
                          <a:solidFill>
                            <a:srgbClr val="00B050"/>
                          </a:solidFill>
                          <a:effectLst/>
                          <a:latin typeface="ＭＳ Ｐゴシック" panose="020B0600070205080204" pitchFamily="50" charset="-128"/>
                          <a:ea typeface="+mn-ea"/>
                        </a:rPr>
                        <a:t>大野城市、</a:t>
                      </a:r>
                      <a:r>
                        <a:rPr lang="ja-JP" altLang="en-US" sz="700" b="0" i="0" u="none" strike="noStrike" dirty="0">
                          <a:solidFill>
                            <a:schemeClr val="tx1"/>
                          </a:solidFill>
                          <a:effectLst/>
                          <a:latin typeface="ＭＳ Ｐゴシック" panose="020B0600070205080204" pitchFamily="50" charset="-128"/>
                          <a:ea typeface="+mn-ea"/>
                        </a:rPr>
                        <a:t>福津市、</a:t>
                      </a:r>
                      <a:r>
                        <a:rPr lang="ja-JP" altLang="en-US" sz="700" b="0" i="0" u="none" strike="noStrike" dirty="0">
                          <a:solidFill>
                            <a:srgbClr val="000000"/>
                          </a:solidFill>
                          <a:effectLst/>
                          <a:latin typeface="ＭＳ Ｐゴシック" panose="020B0600070205080204" pitchFamily="50" charset="-128"/>
                          <a:ea typeface="+mn-ea"/>
                        </a:rPr>
                        <a:t>志免町、新宮町、粕屋町、鳥栖市、合志市、大津町、菊陽町、</a:t>
                      </a:r>
                      <a:r>
                        <a:rPr lang="ja-JP" altLang="en-US" sz="700" b="0" i="0" u="none" strike="noStrike" dirty="0">
                          <a:solidFill>
                            <a:srgbClr val="00B050"/>
                          </a:solidFill>
                          <a:effectLst/>
                          <a:latin typeface="ＭＳ Ｐゴシック" panose="020B0600070205080204" pitchFamily="50" charset="-128"/>
                          <a:ea typeface="+mn-ea"/>
                        </a:rPr>
                        <a:t>宜野湾市</a:t>
                      </a:r>
                      <a:r>
                        <a:rPr lang="ja-JP" altLang="en-US" sz="700" b="0" i="0" u="none" strike="noStrike" dirty="0">
                          <a:solidFill>
                            <a:schemeClr val="tx1"/>
                          </a:solidFill>
                          <a:effectLst/>
                          <a:latin typeface="ＭＳ Ｐゴシック" panose="020B0600070205080204" pitchFamily="50" charset="-128"/>
                          <a:ea typeface="+mn-ea"/>
                        </a:rPr>
                        <a:t>、名護市、豊見城市、南城市、読谷村、南風原町</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41</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千歳市、恵庭市、滝沢市、東根市、牛久市、鹿嶋市、さくら市、下野市、壬生町、東松山市、蕨市、和光市、八潮市、白岡市、</a:t>
                      </a:r>
                      <a:r>
                        <a:rPr lang="ja-JP" altLang="en-US" sz="700" b="0" i="0" u="none" strike="noStrike" dirty="0">
                          <a:solidFill>
                            <a:schemeClr val="tx1"/>
                          </a:solidFill>
                          <a:effectLst/>
                          <a:latin typeface="+mn-ea"/>
                          <a:ea typeface="+mn-ea"/>
                        </a:rPr>
                        <a:t>四街道市、袖ケ浦市、白井市、</a:t>
                      </a:r>
                      <a:r>
                        <a:rPr lang="ja-JP" altLang="en-US" sz="700" b="0" i="0" u="none" strike="noStrike" dirty="0">
                          <a:solidFill>
                            <a:srgbClr val="000000"/>
                          </a:solidFill>
                          <a:effectLst/>
                          <a:latin typeface="+mn-ea"/>
                          <a:ea typeface="+mn-ea"/>
                        </a:rPr>
                        <a:t>国立市、東大和市、清瀬市、武蔵村山市、綾瀬市、能美市、</a:t>
                      </a:r>
                      <a:r>
                        <a:rPr lang="ja-JP" altLang="en-US" sz="700" b="0" i="0" u="none" strike="noStrike" dirty="0">
                          <a:solidFill>
                            <a:srgbClr val="000000"/>
                          </a:solidFill>
                          <a:effectLst/>
                          <a:latin typeface="ＭＳ Ｐゴシック" panose="020B0600070205080204" pitchFamily="50" charset="-128"/>
                          <a:ea typeface="+mn-ea"/>
                        </a:rPr>
                        <a:t>津幡町、鯖江市、甲斐市、美濃加茂市、可児市、袋井市、菊川市、長泉町、岩倉市、清須市、北名古屋市、みよし市、東郷町、扶桑町、大治町、蟹江町、いなべ市、菰野町、野洲市、長岡京市、精華町、芦屋市、加東市、播磨町、香芝市、葛城市、広陵町、岩出市、総社市、府中町、下松市、筑後市、宗像市、太宰府市、古賀市、那珂川町、</a:t>
                      </a:r>
                      <a:r>
                        <a:rPr lang="ja-JP" altLang="en-US" sz="700" b="0" i="0" u="sng" strike="noStrike" dirty="0">
                          <a:solidFill>
                            <a:srgbClr val="FF0000"/>
                          </a:solidFill>
                          <a:effectLst/>
                          <a:latin typeface="ＭＳ Ｐゴシック" panose="020B0600070205080204" pitchFamily="50" charset="-128"/>
                          <a:ea typeface="+mn-ea"/>
                        </a:rPr>
                        <a:t>篠栗町</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大村市、石垣市、糸満市</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63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音更町、北上市、岩沼市、東松島市、柴田町、天童市、那珂市、神栖市、東海村、阿見町、</a:t>
                      </a:r>
                      <a:r>
                        <a:rPr lang="ja-JP" altLang="en-US" sz="700" b="0" i="0" u="sng" strike="noStrike" dirty="0">
                          <a:solidFill>
                            <a:srgbClr val="FF0000"/>
                          </a:solidFill>
                          <a:effectLst/>
                          <a:latin typeface="ＭＳ Ｐゴシック" panose="020B0600070205080204" pitchFamily="50" charset="-128"/>
                          <a:ea typeface="+mn-ea"/>
                        </a:rPr>
                        <a:t>上三川町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みどり市、大泉町、本庄市、桶川市、蓮田市、鶴ヶ島市、三芳町、</a:t>
                      </a:r>
                      <a:r>
                        <a:rPr lang="ja-JP" altLang="en-US" sz="700" b="0" i="0" u="sng" strike="noStrike" dirty="0">
                          <a:solidFill>
                            <a:srgbClr val="FF0000"/>
                          </a:solidFill>
                          <a:effectLst/>
                          <a:latin typeface="ＭＳ Ｐゴシック" panose="020B0600070205080204" pitchFamily="50" charset="-128"/>
                          <a:ea typeface="+mn-ea"/>
                        </a:rPr>
                        <a:t>上里町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宮代町</a:t>
                      </a:r>
                      <a:r>
                        <a:rPr kumimoji="1" lang="ja-JP" altLang="en-US" sz="700" b="0" i="0" u="none" strike="noStrike" kern="0" dirty="0">
                          <a:solidFill>
                            <a:srgbClr val="000000"/>
                          </a:solidFill>
                          <a:effectLst/>
                          <a:latin typeface="Century" panose="02040604050505020304" pitchFamily="18" charset="0"/>
                          <a:ea typeface="+mn-ea"/>
                          <a:cs typeface="+mn-cs"/>
                        </a:rPr>
                        <a:t>、</a:t>
                      </a:r>
                      <a:r>
                        <a:rPr lang="ja-JP" altLang="en-US" sz="700" b="0" i="0" u="none" strike="noStrike" dirty="0">
                          <a:solidFill>
                            <a:srgbClr val="000000"/>
                          </a:solidFill>
                          <a:effectLst/>
                          <a:latin typeface="ＭＳ Ｐゴシック" panose="020B0600070205080204" pitchFamily="50" charset="-128"/>
                          <a:ea typeface="+mn-ea"/>
                        </a:rPr>
                        <a:t>東金市、</a:t>
                      </a:r>
                      <a:r>
                        <a:rPr lang="ja-JP" altLang="en-US" sz="700" b="0" i="0" u="none" strike="noStrike" dirty="0">
                          <a:solidFill>
                            <a:schemeClr val="tx1"/>
                          </a:solidFill>
                          <a:effectLst/>
                          <a:latin typeface="+mn-ea"/>
                          <a:ea typeface="+mn-ea"/>
                        </a:rPr>
                        <a:t>あきる野市、</a:t>
                      </a:r>
                      <a:r>
                        <a:rPr lang="ja-JP" altLang="en-US" sz="700" b="0" i="0" u="sng" strike="noStrike" dirty="0">
                          <a:solidFill>
                            <a:srgbClr val="FF0000"/>
                          </a:solidFill>
                          <a:effectLst/>
                          <a:latin typeface="+mn-ea"/>
                          <a:ea typeface="+mn-ea"/>
                        </a:rPr>
                        <a:t>瑞穂町</a:t>
                      </a:r>
                      <a:r>
                        <a:rPr lang="ja-JP" altLang="en-US" sz="700" b="0" i="0" u="none" strike="noStrike" dirty="0">
                          <a:solidFill>
                            <a:schemeClr val="tx1"/>
                          </a:solidFill>
                          <a:effectLst/>
                          <a:latin typeface="+mn-ea"/>
                          <a:ea typeface="+mn-ea"/>
                        </a:rPr>
                        <a:t>、逗子市、</a:t>
                      </a:r>
                      <a:r>
                        <a:rPr lang="ja-JP" altLang="en-US" sz="700" b="0" i="0" u="sng" strike="noStrike" dirty="0">
                          <a:solidFill>
                            <a:srgbClr val="FF0000"/>
                          </a:solidFill>
                          <a:effectLst/>
                          <a:latin typeface="+mn-ea"/>
                          <a:ea typeface="+mn-ea"/>
                        </a:rPr>
                        <a:t>葉山町</a:t>
                      </a:r>
                      <a:r>
                        <a:rPr lang="ja-JP" altLang="en-US" sz="700" b="0" i="0" u="none" strike="noStrike" dirty="0">
                          <a:solidFill>
                            <a:schemeClr val="tx1"/>
                          </a:solidFill>
                          <a:effectLst/>
                          <a:latin typeface="+mn-ea"/>
                          <a:ea typeface="+mn-ea"/>
                        </a:rPr>
                        <a:t>、</a:t>
                      </a:r>
                      <a:r>
                        <a:rPr kumimoji="1" lang="ja-JP" altLang="en-US" sz="700" b="0" i="0" u="none" strike="noStrike" kern="0" dirty="0">
                          <a:solidFill>
                            <a:srgbClr val="000000"/>
                          </a:solidFill>
                          <a:effectLst/>
                          <a:latin typeface="Century" panose="02040604050505020304" pitchFamily="18" charset="0"/>
                          <a:ea typeface="+mn-ea"/>
                          <a:cs typeface="+mn-cs"/>
                        </a:rPr>
                        <a:t>寒川町</a:t>
                      </a:r>
                      <a:r>
                        <a:rPr lang="ja-JP" altLang="en-US" sz="700" b="0" i="0" u="none" strike="noStrike" dirty="0">
                          <a:solidFill>
                            <a:schemeClr val="tx1"/>
                          </a:solidFill>
                          <a:effectLst/>
                          <a:latin typeface="+mn-ea"/>
                          <a:ea typeface="+mn-ea"/>
                        </a:rPr>
                        <a:t>、黒部市、砺波市、射水市、</a:t>
                      </a:r>
                      <a:r>
                        <a:rPr lang="ja-JP" altLang="en-US" sz="700" b="0" i="0" u="sng" strike="noStrike" dirty="0">
                          <a:solidFill>
                            <a:srgbClr val="FF0000"/>
                          </a:solidFill>
                          <a:effectLst/>
                          <a:latin typeface="+mn-ea"/>
                          <a:ea typeface="+mn-ea"/>
                        </a:rPr>
                        <a:t>かほく市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敦賀市、坂井市、南アルプス市、笛吹市、</a:t>
                      </a:r>
                      <a:r>
                        <a:rPr lang="ja-JP" altLang="en-US" sz="700" b="0" i="0" u="sng" strike="noStrike" dirty="0">
                          <a:solidFill>
                            <a:srgbClr val="FF0000"/>
                          </a:solidFill>
                          <a:effectLst/>
                          <a:latin typeface="ＭＳ Ｐゴシック" panose="020B0600070205080204" pitchFamily="50" charset="-128"/>
                          <a:ea typeface="+mn-ea"/>
                        </a:rPr>
                        <a:t>中央市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諏訪市、</a:t>
                      </a:r>
                      <a:r>
                        <a:rPr lang="ja-JP" altLang="en-US" sz="700" b="0" i="0" u="sng" strike="noStrike" dirty="0">
                          <a:solidFill>
                            <a:srgbClr val="FF0000"/>
                          </a:solidFill>
                          <a:effectLst/>
                          <a:latin typeface="ＭＳ Ｐゴシック" panose="020B0600070205080204" pitchFamily="50" charset="-128"/>
                          <a:ea typeface="+mn-ea"/>
                        </a:rPr>
                        <a:t>駒ヶ根市</a:t>
                      </a:r>
                      <a:r>
                        <a:rPr lang="ja-JP" altLang="en-US" sz="700" b="0" i="0" u="none" strike="noStrike" dirty="0">
                          <a:solidFill>
                            <a:srgbClr val="000000"/>
                          </a:solidFill>
                          <a:effectLst/>
                          <a:latin typeface="ＭＳ Ｐゴシック" panose="020B0600070205080204" pitchFamily="50" charset="-128"/>
                          <a:ea typeface="+mn-ea"/>
                        </a:rPr>
                        <a:t>、茅野市、塩尻市、佐久市、</a:t>
                      </a:r>
                      <a:r>
                        <a:rPr lang="ja-JP" altLang="en-US" sz="700" b="0" i="0" u="sng" strike="noStrike" dirty="0">
                          <a:solidFill>
                            <a:srgbClr val="FF0000"/>
                          </a:solidFill>
                          <a:effectLst/>
                          <a:latin typeface="ＭＳ Ｐゴシック" panose="020B0600070205080204" pitchFamily="50" charset="-128"/>
                          <a:ea typeface="+mn-ea"/>
                        </a:rPr>
                        <a:t>東御市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安曇野市、中津川市、羽島市、島田市、御殿場市、裾野市、湖西市、</a:t>
                      </a:r>
                      <a:r>
                        <a:rPr lang="ja-JP" altLang="en-US" sz="700" b="0" i="0" u="sng" strike="noStrike" dirty="0">
                          <a:solidFill>
                            <a:srgbClr val="FF0000"/>
                          </a:solidFill>
                          <a:effectLst/>
                          <a:latin typeface="ＭＳ Ｐゴシック" panose="020B0600070205080204" pitchFamily="50" charset="-128"/>
                          <a:ea typeface="+mn-ea"/>
                        </a:rPr>
                        <a:t>清水町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碧南市、蒲郡市、犬山市、江南市、知多市、尾張旭市、豊明市、田原市、弥富市、あま市、東浦町、武豊町、亀山市、近江八幡市、甲賀市、湖南市、福知山市、向日市、貝塚市、摂津市、藤井寺市、大阪狭山市、小野市、</a:t>
                      </a:r>
                      <a:r>
                        <a:rPr lang="ja-JP" altLang="en-US" sz="700" b="0" i="0" u="sng" strike="noStrike" dirty="0">
                          <a:solidFill>
                            <a:srgbClr val="FF0000"/>
                          </a:solidFill>
                          <a:effectLst/>
                          <a:latin typeface="ＭＳ Ｐゴシック" panose="020B0600070205080204" pitchFamily="50" charset="-128"/>
                          <a:ea typeface="+mn-ea"/>
                        </a:rPr>
                        <a:t>稲美町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太子町</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田原本町</a:t>
                      </a:r>
                      <a:r>
                        <a:rPr lang="ja-JP" altLang="en-US" sz="700" b="0" i="0" u="none" strike="noStrike" dirty="0">
                          <a:solidFill>
                            <a:srgbClr val="000000"/>
                          </a:solidFill>
                          <a:effectLst/>
                          <a:latin typeface="ＭＳ Ｐゴシック" panose="020B0600070205080204" pitchFamily="50" charset="-128"/>
                          <a:ea typeface="+mn-ea"/>
                        </a:rPr>
                        <a:t>、瀬戸内市、赤磐市、</a:t>
                      </a:r>
                      <a:r>
                        <a:rPr lang="ja-JP" altLang="en-US" sz="700" b="0" i="0" u="sng" strike="noStrike" dirty="0">
                          <a:solidFill>
                            <a:srgbClr val="FF0000"/>
                          </a:solidFill>
                          <a:effectLst/>
                          <a:latin typeface="ＭＳ Ｐゴシック" panose="020B0600070205080204" pitchFamily="50" charset="-128"/>
                          <a:ea typeface="+mn-ea"/>
                        </a:rPr>
                        <a:t>善通寺市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松前町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香南市</a:t>
                      </a:r>
                      <a:r>
                        <a:rPr lang="ja-JP" altLang="en-US" sz="700" b="0" i="0" u="none" strike="noStrike" dirty="0">
                          <a:solidFill>
                            <a:schemeClr val="tx1"/>
                          </a:solidFill>
                          <a:effectLst/>
                          <a:latin typeface="ＭＳ Ｐゴシック" panose="020B0600070205080204" pitchFamily="50" charset="-128"/>
                          <a:ea typeface="+mn-ea"/>
                        </a:rPr>
                        <a:t>、直方市、行橋市、小郡市、糸島市、宇美町、</a:t>
                      </a:r>
                      <a:r>
                        <a:rPr lang="ja-JP" altLang="en-US" sz="700" b="0" i="0" u="sng" strike="noStrike" dirty="0">
                          <a:solidFill>
                            <a:srgbClr val="FF0000"/>
                          </a:solidFill>
                          <a:effectLst/>
                          <a:latin typeface="ＭＳ Ｐゴシック" panose="020B0600070205080204" pitchFamily="50" charset="-128"/>
                          <a:ea typeface="+mn-ea"/>
                        </a:rPr>
                        <a:t>岡垣町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武雄市、小城市、</a:t>
                      </a:r>
                      <a:r>
                        <a:rPr lang="ja-JP" altLang="en-US" sz="700" b="0" i="0" u="sng" strike="noStrike" dirty="0">
                          <a:solidFill>
                            <a:srgbClr val="FF0000"/>
                          </a:solidFill>
                          <a:effectLst/>
                          <a:latin typeface="ＭＳ Ｐゴシック" panose="020B0600070205080204" pitchFamily="50" charset="-128"/>
                          <a:ea typeface="+mn-ea"/>
                        </a:rPr>
                        <a:t>神埼市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長与町、宇土市、</a:t>
                      </a:r>
                      <a:r>
                        <a:rPr lang="ja-JP" altLang="en-US" sz="700" b="0" i="0" u="sng" strike="noStrike" dirty="0">
                          <a:solidFill>
                            <a:srgbClr val="FF0000"/>
                          </a:solidFill>
                          <a:effectLst/>
                          <a:latin typeface="ＭＳ Ｐゴシック" panose="020B0600070205080204" pitchFamily="50" charset="-128"/>
                          <a:ea typeface="+mn-ea"/>
                        </a:rPr>
                        <a:t>益城町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中津市、</a:t>
                      </a:r>
                      <a:r>
                        <a:rPr lang="ja-JP" altLang="en-US" sz="700" b="0" i="0" u="sng" strike="noStrike" dirty="0">
                          <a:solidFill>
                            <a:srgbClr val="FF0000"/>
                          </a:solidFill>
                          <a:effectLst/>
                          <a:latin typeface="ＭＳ Ｐゴシック" panose="020B0600070205080204" pitchFamily="50" charset="-128"/>
                          <a:ea typeface="+mn-ea"/>
                        </a:rPr>
                        <a:t>由布市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姶良市、</a:t>
                      </a:r>
                      <a:r>
                        <a:rPr lang="ja-JP" altLang="en-US" sz="700" b="0" i="0" u="none" strike="noStrike" dirty="0">
                          <a:solidFill>
                            <a:schemeClr val="tx1"/>
                          </a:solidFill>
                          <a:effectLst/>
                          <a:latin typeface="ＭＳ Ｐゴシック" panose="020B0600070205080204" pitchFamily="50" charset="-128"/>
                          <a:ea typeface="+mn-ea"/>
                        </a:rPr>
                        <a:t>宮</a:t>
                      </a:r>
                      <a:r>
                        <a:rPr lang="ja-JP" altLang="en-US" sz="700" b="0" i="0" u="none" strike="noStrike" dirty="0">
                          <a:solidFill>
                            <a:srgbClr val="000000"/>
                          </a:solidFill>
                          <a:effectLst/>
                          <a:latin typeface="ＭＳ Ｐゴシック" panose="020B0600070205080204" pitchFamily="50" charset="-128"/>
                          <a:ea typeface="+mn-ea"/>
                        </a:rPr>
                        <a:t>古島市、西原町</a:t>
                      </a:r>
                      <a:endParaRPr lang="en-US" altLang="ja-JP" sz="700" b="0" i="0" u="none" strike="noStrike" dirty="0">
                        <a:solidFill>
                          <a:srgbClr val="000000"/>
                        </a:solidFill>
                        <a:effectLst/>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98</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r>
                        <a:rPr lang="ja-JP" altLang="en-US" sz="700" b="0" i="0" u="none" strike="noStrike" dirty="0">
                          <a:solidFill>
                            <a:srgbClr val="000000"/>
                          </a:solidFill>
                          <a:effectLst/>
                          <a:latin typeface="ＭＳ Ｐゴシック" panose="020B0600070205080204" pitchFamily="50" charset="-128"/>
                          <a:ea typeface="+mn-ea"/>
                        </a:rPr>
                        <a:t>）</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sng" strike="noStrike" dirty="0">
                          <a:solidFill>
                            <a:srgbClr val="FF0000"/>
                          </a:solidFill>
                          <a:effectLst/>
                          <a:latin typeface="ＭＳ Ｐゴシック" panose="020B0600070205080204" pitchFamily="50" charset="-128"/>
                          <a:ea typeface="+mn-ea"/>
                        </a:rPr>
                        <a:t>網走市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伊達市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北広島市、石狩市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十和田市、三沢市、むつ市、花巻市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久慈市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紫波町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塩</a:t>
                      </a:r>
                      <a:r>
                        <a:rPr lang="ja-JP" altLang="en-US" sz="700" b="0" i="0" u="none" strike="noStrike" dirty="0">
                          <a:solidFill>
                            <a:srgbClr val="000000"/>
                          </a:solidFill>
                          <a:effectLst/>
                          <a:latin typeface="ＭＳ Ｐゴシック" panose="020B0600070205080204" pitchFamily="50" charset="-128"/>
                          <a:ea typeface="+mn-ea"/>
                        </a:rPr>
                        <a:t>竈市、</a:t>
                      </a:r>
                      <a:r>
                        <a:rPr lang="ja-JP" altLang="en-US" sz="700" b="0" i="0" u="sng" strike="noStrike" dirty="0">
                          <a:solidFill>
                            <a:srgbClr val="FF0000"/>
                          </a:solidFill>
                          <a:effectLst/>
                          <a:latin typeface="ＭＳ Ｐゴシック" panose="020B0600070205080204" pitchFamily="50" charset="-128"/>
                          <a:ea typeface="+mn-ea"/>
                        </a:rPr>
                        <a:t>角田市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多賀城市、登米市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亘理町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米沢市、寒河江市、</a:t>
                      </a:r>
                      <a:r>
                        <a:rPr lang="ja-JP" altLang="en-US" sz="700" b="0" i="0" u="sng" strike="noStrike" dirty="0">
                          <a:solidFill>
                            <a:srgbClr val="FF0000"/>
                          </a:solidFill>
                          <a:effectLst/>
                          <a:latin typeface="ＭＳ Ｐゴシック" panose="020B0600070205080204" pitchFamily="50" charset="-128"/>
                          <a:ea typeface="+mn-ea"/>
                        </a:rPr>
                        <a:t>南陽市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石岡市、結城市、龍ケ崎市、下妻市、常総市、笠間市、坂東市、かすみがうら市、鉾田市、小美玉市、</a:t>
                      </a:r>
                      <a:r>
                        <a:rPr lang="ja-JP" altLang="en-US" sz="700" b="0" i="0" u="sng" strike="noStrike" dirty="0">
                          <a:solidFill>
                            <a:srgbClr val="FF0000"/>
                          </a:solidFill>
                          <a:effectLst/>
                          <a:latin typeface="ＭＳ Ｐゴシック" panose="020B0600070205080204" pitchFamily="50" charset="-128"/>
                          <a:ea typeface="+mn-ea"/>
                        </a:rPr>
                        <a:t>茨城町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鹿沼市、真岡市、大田原市、館林市、藤岡市、富岡市、安中市、</a:t>
                      </a:r>
                      <a:r>
                        <a:rPr lang="ja-JP" altLang="en-US" sz="700" b="0" i="0" u="sng" strike="noStrike" dirty="0">
                          <a:solidFill>
                            <a:srgbClr val="FF0000"/>
                          </a:solidFill>
                          <a:effectLst/>
                          <a:latin typeface="ＭＳ Ｐゴシック" panose="020B0600070205080204" pitchFamily="50" charset="-128"/>
                          <a:ea typeface="+mn-ea"/>
                        </a:rPr>
                        <a:t>玉村町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行田市、秩父市、飯能市、羽生市、北本市、幸手市、日高市、杉戸町、</a:t>
                      </a:r>
                      <a:r>
                        <a:rPr lang="ja-JP" altLang="en-US" sz="700" b="0" i="0" u="sng" strike="noStrike" dirty="0">
                          <a:solidFill>
                            <a:srgbClr val="FF0000"/>
                          </a:solidFill>
                          <a:effectLst/>
                          <a:latin typeface="ＭＳ Ｐゴシック" panose="020B0600070205080204" pitchFamily="50" charset="-128"/>
                          <a:ea typeface="+mn-ea"/>
                        </a:rPr>
                        <a:t>松伏町</a:t>
                      </a:r>
                      <a:r>
                        <a:rPr lang="ja-JP" altLang="en-US" sz="700" b="0" i="0" u="none" strike="noStrike" dirty="0">
                          <a:solidFill>
                            <a:srgbClr val="000000"/>
                          </a:solidFill>
                          <a:effectLst/>
                          <a:latin typeface="ＭＳ Ｐゴシック" panose="020B0600070205080204" pitchFamily="50" charset="-128"/>
                          <a:ea typeface="+mn-ea"/>
                        </a:rPr>
                        <a:t>、館山市、茂原市、旭市、</a:t>
                      </a:r>
                      <a:r>
                        <a:rPr lang="ja-JP" altLang="en-US" sz="700" b="0" i="0" u="sng" strike="noStrike" dirty="0">
                          <a:solidFill>
                            <a:srgbClr val="FF0000"/>
                          </a:solidFill>
                          <a:effectLst/>
                          <a:latin typeface="+mn-ea"/>
                          <a:ea typeface="+mn-ea"/>
                        </a:rPr>
                        <a:t>鴨川市</a:t>
                      </a:r>
                      <a:r>
                        <a:rPr lang="ja-JP" altLang="en-US" sz="700" b="0" i="0" u="none" strike="noStrike" dirty="0">
                          <a:solidFill>
                            <a:schemeClr val="tx1"/>
                          </a:solidFill>
                          <a:effectLst/>
                          <a:latin typeface="+mn-ea"/>
                          <a:ea typeface="+mn-ea"/>
                        </a:rPr>
                        <a:t>、君津市、八街市、富里市、大網白里市、羽村市、南足柄市、</a:t>
                      </a:r>
                      <a:r>
                        <a:rPr lang="ja-JP" altLang="en-US" sz="700" b="0" i="0" u="sng" strike="noStrike" dirty="0">
                          <a:solidFill>
                            <a:srgbClr val="FF0000"/>
                          </a:solidFill>
                          <a:effectLst/>
                          <a:latin typeface="+mn-ea"/>
                          <a:ea typeface="+mn-ea"/>
                        </a:rPr>
                        <a:t>大磯町</a:t>
                      </a:r>
                      <a:r>
                        <a:rPr lang="ja-JP" altLang="en-US" sz="700" b="0" i="0" u="none" strike="noStrike" dirty="0">
                          <a:solidFill>
                            <a:srgbClr val="000000"/>
                          </a:solidFill>
                          <a:effectLst/>
                          <a:latin typeface="ＭＳ Ｐゴシック" panose="020B0600070205080204" pitchFamily="50" charset="-128"/>
                          <a:ea typeface="+mn-ea"/>
                        </a:rPr>
                        <a:t>、三条市、新発田市、見附市、燕市、阿賀野市、南魚沼市、</a:t>
                      </a:r>
                      <a:r>
                        <a:rPr lang="ja-JP" altLang="en-US" sz="700" b="0" i="0" u="sng" strike="noStrike" dirty="0">
                          <a:solidFill>
                            <a:srgbClr val="FF0000"/>
                          </a:solidFill>
                          <a:effectLst/>
                          <a:latin typeface="ＭＳ Ｐゴシック" panose="020B0600070205080204" pitchFamily="50" charset="-128"/>
                          <a:ea typeface="+mn-ea"/>
                        </a:rPr>
                        <a:t>胎内市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魚津市、</a:t>
                      </a:r>
                      <a:r>
                        <a:rPr lang="ja-JP" altLang="en-US" sz="700" b="0" i="0" u="sng" strike="noStrike" dirty="0">
                          <a:solidFill>
                            <a:srgbClr val="FF0000"/>
                          </a:solidFill>
                          <a:effectLst/>
                          <a:latin typeface="ＭＳ Ｐゴシック" panose="020B0600070205080204" pitchFamily="50" charset="-128"/>
                          <a:ea typeface="+mn-ea"/>
                        </a:rPr>
                        <a:t>滑川市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小矢部市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七尾市、越前市、富士吉田市、</a:t>
                      </a:r>
                      <a:r>
                        <a:rPr lang="ja-JP" altLang="en-US" sz="700" b="0" i="0" u="sng" strike="noStrike" dirty="0">
                          <a:solidFill>
                            <a:srgbClr val="FF0000"/>
                          </a:solidFill>
                          <a:effectLst/>
                          <a:latin typeface="ＭＳ Ｐゴシック" panose="020B0600070205080204" pitchFamily="50" charset="-128"/>
                          <a:ea typeface="+mn-ea"/>
                        </a:rPr>
                        <a:t>山梨市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北杜市、須坂市、小諸市、伊那市、中野市、千曲市、高山市、関市、</a:t>
                      </a:r>
                      <a:r>
                        <a:rPr lang="ja-JP" altLang="en-US" sz="700" b="0" i="0" u="sng" strike="noStrike" dirty="0">
                          <a:solidFill>
                            <a:srgbClr val="FF0000"/>
                          </a:solidFill>
                          <a:effectLst/>
                          <a:latin typeface="ＭＳ Ｐゴシック" panose="020B0600070205080204" pitchFamily="50" charset="-128"/>
                          <a:ea typeface="+mn-ea"/>
                        </a:rPr>
                        <a:t>瑞浪市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恵那市、土岐市、</a:t>
                      </a:r>
                      <a:r>
                        <a:rPr lang="ja-JP" altLang="en-US" sz="700" b="0" i="0" u="sng" strike="noStrike" dirty="0">
                          <a:solidFill>
                            <a:srgbClr val="FF0000"/>
                          </a:solidFill>
                          <a:effectLst/>
                          <a:latin typeface="ＭＳ Ｐゴシック" panose="020B0600070205080204" pitchFamily="50" charset="-128"/>
                          <a:ea typeface="+mn-ea"/>
                        </a:rPr>
                        <a:t>本巣市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郡上市、伊豆の国市、</a:t>
                      </a:r>
                      <a:r>
                        <a:rPr lang="ja-JP" altLang="en-US" sz="700" b="0" i="0" u="sng" strike="noStrike" dirty="0">
                          <a:solidFill>
                            <a:srgbClr val="FF0000"/>
                          </a:solidFill>
                          <a:effectLst/>
                          <a:latin typeface="ＭＳ Ｐゴシック" panose="020B0600070205080204" pitchFamily="50" charset="-128"/>
                          <a:ea typeface="+mn-ea"/>
                        </a:rPr>
                        <a:t>函南町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津島市、愛西市、名張市、高島市、米原市、亀岡市、八幡市、泉大津市、高石市、泉南市、四條畷市、交野市、熊取町、</a:t>
                      </a:r>
                      <a:r>
                        <a:rPr lang="ja-JP" altLang="en-US" sz="700" b="0" i="0" u="sng" strike="noStrike" dirty="0">
                          <a:solidFill>
                            <a:srgbClr val="FF0000"/>
                          </a:solidFill>
                          <a:effectLst/>
                          <a:latin typeface="ＭＳ Ｐゴシック" panose="020B0600070205080204" pitchFamily="50" charset="-128"/>
                          <a:ea typeface="+mn-ea"/>
                        </a:rPr>
                        <a:t>相生市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豊岡市、赤穂市、</a:t>
                      </a:r>
                      <a:r>
                        <a:rPr lang="ja-JP" altLang="en-US" sz="700" b="0" i="0" u="sng" strike="noStrike" dirty="0">
                          <a:solidFill>
                            <a:srgbClr val="FF0000"/>
                          </a:solidFill>
                          <a:effectLst/>
                          <a:latin typeface="ＭＳ Ｐゴシック" panose="020B0600070205080204" pitchFamily="50" charset="-128"/>
                          <a:ea typeface="+mn-ea"/>
                        </a:rPr>
                        <a:t>西脇市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高砂市、加西市、篠山市、丹波市、</a:t>
                      </a:r>
                      <a:r>
                        <a:rPr lang="ja-JP" altLang="en-US" sz="700" b="0" i="0" u="none" strike="noStrike" dirty="0" err="1">
                          <a:solidFill>
                            <a:srgbClr val="000000"/>
                          </a:solidFill>
                          <a:effectLst/>
                          <a:latin typeface="ＭＳ Ｐゴシック" panose="020B0600070205080204" pitchFamily="50" charset="-128"/>
                          <a:ea typeface="+mn-ea"/>
                        </a:rPr>
                        <a:t>たつの</a:t>
                      </a:r>
                      <a:r>
                        <a:rPr lang="ja-JP" altLang="en-US" sz="700" b="0" i="0" u="none" strike="noStrike" dirty="0">
                          <a:solidFill>
                            <a:srgbClr val="000000"/>
                          </a:solidFill>
                          <a:effectLst/>
                          <a:latin typeface="ＭＳ Ｐゴシック" panose="020B0600070205080204" pitchFamily="50" charset="-128"/>
                          <a:ea typeface="+mn-ea"/>
                        </a:rPr>
                        <a:t>市、</a:t>
                      </a:r>
                      <a:r>
                        <a:rPr lang="ja-JP" altLang="en-US" sz="700" b="0" i="0" u="sng" strike="noStrike" dirty="0">
                          <a:solidFill>
                            <a:srgbClr val="FF0000"/>
                          </a:solidFill>
                          <a:effectLst/>
                          <a:latin typeface="ＭＳ Ｐゴシック" panose="020B0600070205080204" pitchFamily="50" charset="-128"/>
                          <a:ea typeface="+mn-ea"/>
                        </a:rPr>
                        <a:t>猪名川町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大和郡山市、天理市、桜井市、橋本市、田辺市、紀の川市、倉吉市、</a:t>
                      </a:r>
                      <a:r>
                        <a:rPr lang="ja-JP" altLang="en-US" sz="700" b="0" i="0" u="sng" strike="noStrike" dirty="0">
                          <a:solidFill>
                            <a:srgbClr val="FF0000"/>
                          </a:solidFill>
                          <a:effectLst/>
                          <a:latin typeface="ＭＳ Ｐゴシック" panose="020B0600070205080204" pitchFamily="50" charset="-128"/>
                          <a:ea typeface="+mn-ea"/>
                        </a:rPr>
                        <a:t>境港市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浜田市、益田市、真庭市、</a:t>
                      </a:r>
                      <a:r>
                        <a:rPr lang="ja-JP" altLang="en-US" sz="700" b="0" i="0" u="sng" strike="noStrike" dirty="0">
                          <a:solidFill>
                            <a:srgbClr val="FF0000"/>
                          </a:solidFill>
                          <a:effectLst/>
                          <a:latin typeface="ＭＳ Ｐゴシック" panose="020B0600070205080204" pitchFamily="50" charset="-128"/>
                          <a:ea typeface="+mn-ea"/>
                        </a:rPr>
                        <a:t>浅口市</a:t>
                      </a:r>
                      <a:r>
                        <a:rPr lang="ja-JP" altLang="en-US" sz="700" b="0" i="0" u="none" strike="noStrike" dirty="0">
                          <a:solidFill>
                            <a:srgbClr val="000000"/>
                          </a:solidFill>
                          <a:effectLst/>
                          <a:latin typeface="ＭＳ Ｐゴシック" panose="020B0600070205080204" pitchFamily="50" charset="-128"/>
                          <a:ea typeface="+mn-ea"/>
                        </a:rPr>
                        <a:t>、三原市、三次市、</a:t>
                      </a:r>
                      <a:r>
                        <a:rPr kumimoji="1" lang="ja-JP" altLang="en-US" sz="700" b="0" i="0" u="none" strike="noStrike" kern="1200" dirty="0">
                          <a:solidFill>
                            <a:srgbClr val="000000"/>
                          </a:solidFill>
                          <a:effectLst/>
                          <a:latin typeface="ＭＳ Ｐゴシック" panose="020B0600070205080204" pitchFamily="50" charset="-128"/>
                          <a:ea typeface="+mn-ea"/>
                          <a:cs typeface="+mn-cs"/>
                        </a:rPr>
                        <a:t>光市</a:t>
                      </a:r>
                      <a:r>
                        <a:rPr lang="ja-JP" altLang="en-US" sz="700" b="0" i="0" u="none" strike="noStrike" dirty="0">
                          <a:solidFill>
                            <a:srgbClr val="000000"/>
                          </a:solidFill>
                          <a:effectLst/>
                          <a:latin typeface="ＭＳ Ｐゴシック" panose="020B0600070205080204" pitchFamily="50" charset="-128"/>
                          <a:ea typeface="+mn-ea"/>
                        </a:rPr>
                        <a:t>、山陽小野田市、鳴門市、</a:t>
                      </a:r>
                      <a:r>
                        <a:rPr lang="ja-JP" altLang="en-US" sz="700" b="0" i="0" u="sng" strike="noStrike" dirty="0">
                          <a:solidFill>
                            <a:srgbClr val="FF0000"/>
                          </a:solidFill>
                          <a:effectLst/>
                          <a:latin typeface="ＭＳ Ｐゴシック" panose="020B0600070205080204" pitchFamily="50" charset="-128"/>
                          <a:ea typeface="+mn-ea"/>
                        </a:rPr>
                        <a:t>小松島市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阿南市、坂出市、三豊市、</a:t>
                      </a:r>
                      <a:r>
                        <a:rPr lang="ja-JP" altLang="en-US" sz="700" b="0" i="0" u="sng" strike="noStrike" dirty="0">
                          <a:solidFill>
                            <a:srgbClr val="FF0000"/>
                          </a:solidFill>
                          <a:effectLst/>
                          <a:latin typeface="ＭＳ Ｐゴシック" panose="020B0600070205080204" pitchFamily="50" charset="-128"/>
                          <a:ea typeface="+mn-ea"/>
                        </a:rPr>
                        <a:t>伊予市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四国中央市、南国市、</a:t>
                      </a:r>
                      <a:r>
                        <a:rPr lang="ja-JP" altLang="en-US" sz="700" b="0" i="0" u="sng" strike="noStrike" dirty="0">
                          <a:solidFill>
                            <a:srgbClr val="FF0000"/>
                          </a:solidFill>
                          <a:effectLst/>
                          <a:latin typeface="ＭＳ Ｐゴシック" panose="020B0600070205080204" pitchFamily="50" charset="-128"/>
                          <a:ea typeface="+mn-ea"/>
                        </a:rPr>
                        <a:t>四万十市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田川市、</a:t>
                      </a:r>
                      <a:r>
                        <a:rPr lang="ja-JP" altLang="en-US" sz="700" b="0" i="0" u="sng" strike="noStrike" dirty="0">
                          <a:solidFill>
                            <a:srgbClr val="FF0000"/>
                          </a:solidFill>
                          <a:effectLst/>
                          <a:latin typeface="ＭＳ Ｐゴシック" panose="020B0600070205080204" pitchFamily="50" charset="-128"/>
                          <a:ea typeface="+mn-ea"/>
                        </a:rPr>
                        <a:t>苅田町</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伊万里市、島原市、荒尾市、玉名市、山鹿市、菊池市、宇城市、宇佐市、小林市、日向市、出水市、薩摩川内市、日置市、</a:t>
                      </a:r>
                      <a:r>
                        <a:rPr lang="ja-JP" altLang="en-US" sz="700" b="0" i="0" u="sng" strike="noStrike" dirty="0">
                          <a:solidFill>
                            <a:srgbClr val="FF0000"/>
                          </a:solidFill>
                          <a:effectLst/>
                          <a:latin typeface="ＭＳ Ｐゴシック" panose="020B0600070205080204" pitchFamily="50" charset="-128"/>
                          <a:ea typeface="+mn-ea"/>
                        </a:rPr>
                        <a:t>志布志市</a:t>
                      </a:r>
                      <a:endParaRPr lang="en-US" altLang="ja-JP"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p>
                  </a:txBody>
                  <a:tcPr marL="4250" marR="4250" marT="425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700" b="0" i="0" u="none" strike="noStrike" dirty="0">
                          <a:solidFill>
                            <a:srgbClr val="000000"/>
                          </a:solidFill>
                          <a:effectLst/>
                          <a:latin typeface="ＭＳ Ｐゴシック" panose="020B0600070205080204" pitchFamily="50" charset="-128"/>
                          <a:ea typeface="+mn-ea"/>
                        </a:rPr>
                        <a:t>室蘭市、岩見沢市、</a:t>
                      </a:r>
                      <a:r>
                        <a:rPr lang="ja-JP" altLang="en-US" sz="700" b="0" i="0" u="sng" strike="noStrike" dirty="0">
                          <a:solidFill>
                            <a:srgbClr val="FF0000"/>
                          </a:solidFill>
                          <a:effectLst/>
                          <a:latin typeface="ＭＳ Ｐゴシック" panose="020B0600070205080204" pitchFamily="50" charset="-128"/>
                          <a:ea typeface="+mn-ea"/>
                        </a:rPr>
                        <a:t>滝川市</a:t>
                      </a:r>
                      <a:r>
                        <a:rPr lang="ja-JP" altLang="en-US" sz="700" b="0" i="0" u="none" strike="noStrike" dirty="0">
                          <a:solidFill>
                            <a:schemeClr val="tx1"/>
                          </a:solidFill>
                          <a:effectLst/>
                          <a:latin typeface="ＭＳ Ｐゴシック" panose="020B0600070205080204" pitchFamily="50" charset="-128"/>
                          <a:ea typeface="+mn-ea"/>
                        </a:rPr>
                        <a:t>、登別市、北斗市、</a:t>
                      </a:r>
                      <a:r>
                        <a:rPr lang="ja-JP" altLang="en-US" sz="700" b="0" i="0" u="sng" strike="noStrike" dirty="0">
                          <a:solidFill>
                            <a:srgbClr val="FF0000"/>
                          </a:solidFill>
                          <a:effectLst/>
                          <a:latin typeface="ＭＳ Ｐゴシック" panose="020B0600070205080204" pitchFamily="50" charset="-128"/>
                          <a:ea typeface="+mn-ea"/>
                        </a:rPr>
                        <a:t>黒石市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五所川原市</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平川市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宮古市、</a:t>
                      </a:r>
                      <a:r>
                        <a:rPr lang="ja-JP" altLang="en-US" sz="700" b="0" i="0" u="sng" strike="noStrike" dirty="0">
                          <a:solidFill>
                            <a:srgbClr val="FF0000"/>
                          </a:solidFill>
                          <a:effectLst/>
                          <a:latin typeface="ＭＳ Ｐゴシック" panose="020B0600070205080204" pitchFamily="50" charset="-128"/>
                          <a:ea typeface="+mn-ea"/>
                        </a:rPr>
                        <a:t>大船渡市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釜石市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白石市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栗原市、横手市、大館市、</a:t>
                      </a:r>
                      <a:r>
                        <a:rPr lang="ja-JP" altLang="en-US" sz="700" b="0" i="0" u="sng" strike="noStrike" dirty="0">
                          <a:solidFill>
                            <a:srgbClr val="FF0000"/>
                          </a:solidFill>
                          <a:effectLst/>
                          <a:latin typeface="ＭＳ Ｐゴシック" panose="020B0600070205080204" pitchFamily="50" charset="-128"/>
                          <a:ea typeface="+mn-ea"/>
                        </a:rPr>
                        <a:t>鹿角市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由利本荘市、</a:t>
                      </a:r>
                      <a:r>
                        <a:rPr lang="ja-JP" altLang="en-US" sz="700" b="0" i="0" u="sng" strike="noStrike" dirty="0">
                          <a:solidFill>
                            <a:srgbClr val="FF0000"/>
                          </a:solidFill>
                          <a:effectLst/>
                          <a:latin typeface="ＭＳ Ｐゴシック" panose="020B0600070205080204" pitchFamily="50" charset="-128"/>
                          <a:ea typeface="+mn-ea"/>
                        </a:rPr>
                        <a:t>潟上市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大仙市、</a:t>
                      </a:r>
                      <a:r>
                        <a:rPr lang="ja-JP" altLang="en-US" sz="700" b="0" i="0" u="sng" strike="noStrike" dirty="0">
                          <a:solidFill>
                            <a:srgbClr val="FF0000"/>
                          </a:solidFill>
                          <a:effectLst/>
                          <a:latin typeface="ＭＳ Ｐゴシック" panose="020B0600070205080204" pitchFamily="50" charset="-128"/>
                          <a:ea typeface="+mn-ea"/>
                        </a:rPr>
                        <a:t>新庄市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上山市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常陸太田市、</a:t>
                      </a:r>
                      <a:r>
                        <a:rPr lang="ja-JP" altLang="en-US" sz="700" b="0" i="0" u="sng" strike="noStrike" dirty="0">
                          <a:solidFill>
                            <a:srgbClr val="FF0000"/>
                          </a:solidFill>
                          <a:effectLst/>
                          <a:latin typeface="ＭＳ Ｐゴシック" panose="020B0600070205080204" pitchFamily="50" charset="-128"/>
                          <a:ea typeface="+mn-ea"/>
                        </a:rPr>
                        <a:t>北茨城市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常陸大宮市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稲敷市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桜川市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行方市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日光市、</a:t>
                      </a:r>
                      <a:r>
                        <a:rPr lang="ja-JP" altLang="en-US" sz="700" b="0" i="0" u="sng" strike="noStrike" dirty="0">
                          <a:solidFill>
                            <a:srgbClr val="FF0000"/>
                          </a:solidFill>
                          <a:effectLst/>
                          <a:latin typeface="ＭＳ Ｐゴシック" panose="020B0600070205080204" pitchFamily="50" charset="-128"/>
                          <a:ea typeface="+mn-ea"/>
                        </a:rPr>
                        <a:t>矢板市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沼田市、渋川市、</a:t>
                      </a:r>
                      <a:r>
                        <a:rPr lang="ja-JP" altLang="en-US" sz="700" b="0" i="0" u="sng" strike="noStrike" dirty="0">
                          <a:solidFill>
                            <a:srgbClr val="FF0000"/>
                          </a:solidFill>
                          <a:effectLst/>
                          <a:latin typeface="ＭＳ Ｐゴシック" panose="020B0600070205080204" pitchFamily="50" charset="-128"/>
                          <a:ea typeface="+mn-ea"/>
                        </a:rPr>
                        <a:t>毛呂山町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小川町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寄居町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mn-ea"/>
                          <a:ea typeface="+mn-ea"/>
                        </a:rPr>
                        <a:t>富津市、</a:t>
                      </a:r>
                      <a:r>
                        <a:rPr lang="ja-JP" altLang="en-US" sz="700" b="0" i="0" u="sng" strike="noStrike" dirty="0">
                          <a:solidFill>
                            <a:srgbClr val="FF0000"/>
                          </a:solidFill>
                          <a:effectLst/>
                          <a:latin typeface="+mn-ea"/>
                          <a:ea typeface="+mn-ea"/>
                        </a:rPr>
                        <a:t>匝瑳市</a:t>
                      </a:r>
                      <a:r>
                        <a:rPr lang="ja-JP" altLang="en-US" sz="700" b="0" i="0" u="none" strike="noStrike" dirty="0">
                          <a:solidFill>
                            <a:schemeClr val="tx1"/>
                          </a:solidFill>
                          <a:effectLst/>
                          <a:latin typeface="+mn-ea"/>
                          <a:ea typeface="+mn-ea"/>
                        </a:rPr>
                        <a:t>、香取市、山武市、</a:t>
                      </a:r>
                      <a:r>
                        <a:rPr lang="ja-JP" altLang="en-US" sz="700" b="0" i="0" u="sng" strike="noStrike" dirty="0">
                          <a:solidFill>
                            <a:srgbClr val="FF0000"/>
                          </a:solidFill>
                          <a:effectLst/>
                          <a:latin typeface="+mn-ea"/>
                          <a:ea typeface="+mn-ea"/>
                        </a:rPr>
                        <a:t>いすみ市</a:t>
                      </a:r>
                      <a:r>
                        <a:rPr lang="ja-JP" altLang="en-US" sz="700" b="0" i="0" u="none" strike="noStrike" dirty="0">
                          <a:solidFill>
                            <a:schemeClr val="tx1"/>
                          </a:solidFill>
                          <a:effectLst/>
                          <a:latin typeface="+mn-ea"/>
                          <a:ea typeface="+mn-ea"/>
                        </a:rPr>
                        <a:t>、</a:t>
                      </a:r>
                      <a:r>
                        <a:rPr lang="ja-JP" altLang="en-US" sz="700" b="0" i="0" u="none" strike="noStrike" dirty="0">
                          <a:solidFill>
                            <a:srgbClr val="000000"/>
                          </a:solidFill>
                          <a:effectLst/>
                          <a:latin typeface="+mn-ea"/>
                          <a:ea typeface="+mn-ea"/>
                        </a:rPr>
                        <a:t>福生市、</a:t>
                      </a:r>
                      <a:r>
                        <a:rPr lang="ja-JP" altLang="en-US" sz="700" b="0" i="0" u="sng" strike="noStrike" dirty="0">
                          <a:solidFill>
                            <a:srgbClr val="FF0000"/>
                          </a:solidFill>
                          <a:effectLst/>
                          <a:latin typeface="+mn-ea"/>
                          <a:ea typeface="+mn-ea"/>
                        </a:rPr>
                        <a:t>三浦市</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愛川町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柏崎市、</a:t>
                      </a:r>
                      <a:r>
                        <a:rPr lang="ja-JP" altLang="en-US" sz="700" b="0" i="0" u="sng" strike="noStrike" dirty="0">
                          <a:solidFill>
                            <a:srgbClr val="FF0000"/>
                          </a:solidFill>
                          <a:effectLst/>
                          <a:latin typeface="ＭＳ Ｐゴシック" panose="020B0600070205080204" pitchFamily="50" charset="-128"/>
                          <a:ea typeface="+mn-ea"/>
                        </a:rPr>
                        <a:t>小千谷市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十日町市、村上市、</a:t>
                      </a:r>
                      <a:r>
                        <a:rPr lang="ja-JP" altLang="en-US" sz="700" b="0" i="0" u="sng" strike="noStrike" dirty="0">
                          <a:solidFill>
                            <a:srgbClr val="FF0000"/>
                          </a:solidFill>
                          <a:effectLst/>
                          <a:latin typeface="ＭＳ Ｐゴシック" panose="020B0600070205080204" pitchFamily="50" charset="-128"/>
                          <a:ea typeface="+mn-ea"/>
                        </a:rPr>
                        <a:t>糸魚川市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妙高市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五泉市、</a:t>
                      </a:r>
                      <a:r>
                        <a:rPr lang="ja-JP" altLang="en-US" sz="700" b="0" i="0" u="sng" strike="noStrike" dirty="0">
                          <a:solidFill>
                            <a:srgbClr val="FF0000"/>
                          </a:solidFill>
                          <a:effectLst/>
                          <a:latin typeface="ＭＳ Ｐゴシック" panose="020B0600070205080204" pitchFamily="50" charset="-128"/>
                          <a:ea typeface="+mn-ea"/>
                        </a:rPr>
                        <a:t>魚沼市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氷見市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南砺</a:t>
                      </a:r>
                      <a:r>
                        <a:rPr lang="ja-JP" altLang="en-US" sz="700" b="0" i="0" u="none" strike="noStrike" dirty="0">
                          <a:solidFill>
                            <a:srgbClr val="000000"/>
                          </a:solidFill>
                          <a:effectLst/>
                          <a:latin typeface="ＭＳ Ｐゴシック" panose="020B0600070205080204" pitchFamily="50" charset="-128"/>
                          <a:ea typeface="+mn-ea"/>
                        </a:rPr>
                        <a:t>市、加賀市、</a:t>
                      </a:r>
                      <a:r>
                        <a:rPr lang="ja-JP" altLang="en-US" sz="700" b="0" i="0" u="sng" strike="noStrike" dirty="0">
                          <a:solidFill>
                            <a:srgbClr val="FF0000"/>
                          </a:solidFill>
                          <a:effectLst/>
                          <a:latin typeface="ＭＳ Ｐゴシック" panose="020B0600070205080204" pitchFamily="50" charset="-128"/>
                          <a:ea typeface="+mn-ea"/>
                        </a:rPr>
                        <a:t>大野市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都留市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韮崎市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甲州市</a:t>
                      </a:r>
                      <a:r>
                        <a:rPr lang="ja-JP" altLang="en-US" sz="700" b="0" i="0" u="sng"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岡谷市、</a:t>
                      </a:r>
                      <a:r>
                        <a:rPr lang="ja-JP" altLang="en-US" sz="700" b="0" i="0" u="sng" strike="noStrike" dirty="0">
                          <a:solidFill>
                            <a:srgbClr val="FF0000"/>
                          </a:solidFill>
                          <a:effectLst/>
                          <a:latin typeface="ＭＳ Ｐゴシック" panose="020B0600070205080204" pitchFamily="50" charset="-128"/>
                          <a:ea typeface="+mn-ea"/>
                        </a:rPr>
                        <a:t>下呂市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熱海市</a:t>
                      </a:r>
                      <a:r>
                        <a:rPr lang="ja-JP" altLang="en-US" sz="700" b="0" i="0" u="none" strike="noStrike" dirty="0">
                          <a:solidFill>
                            <a:schemeClr val="tx1"/>
                          </a:solidFill>
                          <a:effectLst/>
                          <a:latin typeface="ＭＳ Ｐゴシック" panose="020B0600070205080204" pitchFamily="50" charset="-128"/>
                          <a:ea typeface="+mn-ea"/>
                        </a:rPr>
                        <a:t>、伊東市、</a:t>
                      </a:r>
                      <a:r>
                        <a:rPr lang="ja-JP" altLang="en-US" sz="700" b="0" i="0" u="sng" strike="noStrike" dirty="0">
                          <a:solidFill>
                            <a:srgbClr val="FF0000"/>
                          </a:solidFill>
                          <a:effectLst/>
                          <a:latin typeface="ＭＳ Ｐゴシック" panose="020B0600070205080204" pitchFamily="50" charset="-128"/>
                          <a:ea typeface="+mn-ea"/>
                        </a:rPr>
                        <a:t>御前崎市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牧之原市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新城市、伊賀市、舞鶴市、</a:t>
                      </a:r>
                      <a:r>
                        <a:rPr lang="ja-JP" altLang="en-US" sz="700" b="0" i="0" u="sng" strike="noStrike" dirty="0">
                          <a:solidFill>
                            <a:srgbClr val="FF0000"/>
                          </a:solidFill>
                          <a:effectLst/>
                          <a:latin typeface="ＭＳ Ｐゴシック" panose="020B0600070205080204" pitchFamily="50" charset="-128"/>
                          <a:ea typeface="+mn-ea"/>
                        </a:rPr>
                        <a:t>綾部市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城陽市、京丹後市、</a:t>
                      </a:r>
                      <a:r>
                        <a:rPr lang="ja-JP" altLang="en-US" sz="700" b="0" i="0" u="sng" strike="noStrike" dirty="0">
                          <a:solidFill>
                            <a:srgbClr val="FF0000"/>
                          </a:solidFill>
                          <a:effectLst/>
                          <a:latin typeface="ＭＳ Ｐゴシック" panose="020B0600070205080204" pitchFamily="50" charset="-128"/>
                          <a:ea typeface="+mn-ea"/>
                        </a:rPr>
                        <a:t>南丹市</a:t>
                      </a:r>
                      <a:r>
                        <a:rPr lang="ja-JP" altLang="en-US" sz="700" b="0" i="0" u="none" strike="noStrike" dirty="0">
                          <a:solidFill>
                            <a:schemeClr val="tx1"/>
                          </a:solidFill>
                          <a:effectLst/>
                          <a:latin typeface="ＭＳ Ｐゴシック" panose="020B0600070205080204" pitchFamily="50" charset="-128"/>
                          <a:ea typeface="+mn-ea"/>
                        </a:rPr>
                        <a:t>、</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柏原市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阪南市、</a:t>
                      </a:r>
                      <a:r>
                        <a:rPr lang="ja-JP" altLang="en-US" sz="700" b="0" i="0" u="sng" strike="noStrike" dirty="0">
                          <a:solidFill>
                            <a:srgbClr val="FF0000"/>
                          </a:solidFill>
                          <a:effectLst/>
                          <a:latin typeface="ＭＳ Ｐゴシック" panose="020B0600070205080204" pitchFamily="50" charset="-128"/>
                          <a:ea typeface="+mn-ea"/>
                        </a:rPr>
                        <a:t>洲本市</a:t>
                      </a:r>
                      <a:r>
                        <a:rPr lang="ja-JP" altLang="en-US" sz="700" b="0" i="0" u="none" strike="noStrike" dirty="0">
                          <a:solidFill>
                            <a:srgbClr val="000000"/>
                          </a:solidFill>
                          <a:effectLst/>
                          <a:latin typeface="ＭＳ Ｐゴシック" panose="020B0600070205080204" pitchFamily="50" charset="-128"/>
                          <a:ea typeface="+mn-ea"/>
                        </a:rPr>
                        <a:t>、三木市、南あわじ市、</a:t>
                      </a:r>
                      <a:r>
                        <a:rPr lang="ja-JP" altLang="en-US" sz="700" b="0" i="0" u="sng" strike="noStrike" dirty="0">
                          <a:solidFill>
                            <a:srgbClr val="FF0000"/>
                          </a:solidFill>
                          <a:effectLst/>
                          <a:latin typeface="ＭＳ Ｐゴシック" panose="020B0600070205080204" pitchFamily="50" charset="-128"/>
                          <a:ea typeface="+mn-ea"/>
                        </a:rPr>
                        <a:t>朝来市</a:t>
                      </a:r>
                      <a:r>
                        <a:rPr lang="ja-JP" altLang="en-US" sz="700" b="0" i="0" u="none" strike="noStrike" dirty="0">
                          <a:solidFill>
                            <a:schemeClr val="tx1"/>
                          </a:solidFill>
                          <a:effectLst/>
                          <a:latin typeface="ＭＳ Ｐゴシック" panose="020B0600070205080204" pitchFamily="50" charset="-128"/>
                          <a:ea typeface="+mn-ea"/>
                        </a:rPr>
                        <a:t>、淡路市、大和高田市、海南市、</a:t>
                      </a:r>
                      <a:r>
                        <a:rPr lang="ja-JP" altLang="en-US" sz="700" b="0" i="0" u="sng" strike="noStrike" dirty="0">
                          <a:solidFill>
                            <a:srgbClr val="FF0000"/>
                          </a:solidFill>
                          <a:effectLst/>
                          <a:latin typeface="ＭＳ Ｐゴシック" panose="020B0600070205080204" pitchFamily="50" charset="-128"/>
                          <a:ea typeface="+mn-ea"/>
                        </a:rPr>
                        <a:t>大田市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安来市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雲南市</a:t>
                      </a:r>
                      <a:r>
                        <a:rPr lang="ja-JP" altLang="en-US" sz="700" b="0" i="0" u="none" strike="noStrike" dirty="0">
                          <a:solidFill>
                            <a:schemeClr val="tx1"/>
                          </a:solidFill>
                          <a:effectLst/>
                          <a:latin typeface="ＭＳ Ｐゴシック" panose="020B0600070205080204" pitchFamily="50" charset="-128"/>
                          <a:ea typeface="+mn-ea"/>
                        </a:rPr>
                        <a:t>、玉野市、笠岡市、</a:t>
                      </a:r>
                      <a:r>
                        <a:rPr lang="ja-JP" altLang="en-US" sz="700" b="0" i="0" u="sng" strike="noStrike" dirty="0">
                          <a:solidFill>
                            <a:srgbClr val="FF0000"/>
                          </a:solidFill>
                          <a:effectLst/>
                          <a:latin typeface="ＭＳ Ｐゴシック" panose="020B0600070205080204" pitchFamily="50" charset="-128"/>
                          <a:ea typeface="+mn-ea"/>
                        </a:rPr>
                        <a:t>井原市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高梁市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備前市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府中市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庄原市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柳井市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吉野川市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阿波市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美馬市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観音寺市、さぬき市、</a:t>
                      </a:r>
                      <a:r>
                        <a:rPr lang="ja-JP" altLang="en-US" sz="700" b="0" i="0" u="sng" strike="noStrike" dirty="0">
                          <a:solidFill>
                            <a:srgbClr val="FF0000"/>
                          </a:solidFill>
                          <a:effectLst/>
                          <a:latin typeface="ＭＳ Ｐゴシック" panose="020B0600070205080204" pitchFamily="50" charset="-128"/>
                          <a:ea typeface="+mn-ea"/>
                        </a:rPr>
                        <a:t>大洲市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西予市</a:t>
                      </a:r>
                      <a:r>
                        <a:rPr lang="ja-JP" altLang="en-US" sz="700" b="0" i="0" u="none" strike="noStrike" dirty="0">
                          <a:solidFill>
                            <a:schemeClr val="tx1"/>
                          </a:solidFill>
                          <a:effectLst/>
                          <a:latin typeface="ＭＳ Ｐゴシック" panose="020B0600070205080204" pitchFamily="50" charset="-128"/>
                          <a:ea typeface="+mn-ea"/>
                        </a:rPr>
                        <a:t>、柳川市、八女市、</a:t>
                      </a:r>
                      <a:r>
                        <a:rPr lang="ja-JP" altLang="en-US" sz="700" b="0" i="0" u="sng" strike="noStrike" dirty="0">
                          <a:solidFill>
                            <a:srgbClr val="FF0000"/>
                          </a:solidFill>
                          <a:effectLst/>
                          <a:latin typeface="ＭＳ Ｐゴシック" panose="020B0600070205080204" pitchFamily="50" charset="-128"/>
                          <a:ea typeface="+mn-ea"/>
                        </a:rPr>
                        <a:t>大川市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中間市</a:t>
                      </a:r>
                      <a:r>
                        <a:rPr lang="ja-JP" altLang="en-US" sz="700" b="0" i="0" u="none" strike="noStrike" dirty="0">
                          <a:solidFill>
                            <a:schemeClr val="tx1"/>
                          </a:solidFill>
                          <a:effectLst/>
                          <a:latin typeface="ＭＳ Ｐゴシック" panose="020B0600070205080204" pitchFamily="50" charset="-128"/>
                          <a:ea typeface="+mn-ea"/>
                        </a:rPr>
                        <a:t>、朝倉市、</a:t>
                      </a:r>
                      <a:r>
                        <a:rPr lang="ja-JP" altLang="en-US" sz="700" b="0" i="0" u="sng" strike="noStrike" dirty="0">
                          <a:solidFill>
                            <a:srgbClr val="FF0000"/>
                          </a:solidFill>
                          <a:effectLst/>
                          <a:latin typeface="ＭＳ Ｐゴシック" panose="020B0600070205080204" pitchFamily="50" charset="-128"/>
                          <a:ea typeface="+mn-ea"/>
                        </a:rPr>
                        <a:t>みやま市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雲仙市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sng" strike="noStrike" dirty="0">
                          <a:solidFill>
                            <a:srgbClr val="FF0000"/>
                          </a:solidFill>
                          <a:effectLst/>
                          <a:latin typeface="ＭＳ Ｐゴシック" panose="020B0600070205080204" pitchFamily="50" charset="-128"/>
                          <a:ea typeface="+mn-ea"/>
                        </a:rPr>
                        <a:t>人吉市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chemeClr val="tx1"/>
                          </a:solidFill>
                          <a:effectLst/>
                          <a:latin typeface="ＭＳ Ｐゴシック" panose="020B0600070205080204" pitchFamily="50" charset="-128"/>
                          <a:ea typeface="+mn-ea"/>
                        </a:rPr>
                        <a:t>天草市、日田市、佐伯市、</a:t>
                      </a:r>
                      <a:r>
                        <a:rPr lang="ja-JP" altLang="en-US" sz="700" b="0" i="0" u="sng" strike="noStrike" dirty="0">
                          <a:solidFill>
                            <a:srgbClr val="FF0000"/>
                          </a:solidFill>
                          <a:effectLst/>
                          <a:latin typeface="ＭＳ Ｐゴシック" panose="020B0600070205080204" pitchFamily="50" charset="-128"/>
                          <a:ea typeface="+mn-ea"/>
                        </a:rPr>
                        <a:t>臼杵市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杵築市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豊後大野市</a:t>
                      </a:r>
                      <a:r>
                        <a:rPr lang="ja-JP" altLang="en-US" sz="700" b="0" i="0" u="none" strike="noStrike" dirty="0">
                          <a:solidFill>
                            <a:schemeClr val="tx1"/>
                          </a:solidFill>
                          <a:effectLst/>
                          <a:latin typeface="ＭＳ Ｐゴシック" panose="020B0600070205080204" pitchFamily="50" charset="-128"/>
                          <a:ea typeface="+mn-ea"/>
                        </a:rPr>
                        <a:t>、日南市、</a:t>
                      </a:r>
                      <a:r>
                        <a:rPr lang="ja-JP" altLang="en-US" sz="700" b="0" i="0" u="sng" strike="noStrike" dirty="0">
                          <a:solidFill>
                            <a:srgbClr val="FF0000"/>
                          </a:solidFill>
                          <a:effectLst/>
                          <a:latin typeface="ＭＳ Ｐゴシック" panose="020B0600070205080204" pitchFamily="50" charset="-128"/>
                          <a:ea typeface="+mn-ea"/>
                        </a:rPr>
                        <a:t>西都市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指宿市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曽於市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奄美市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南九州市</a:t>
                      </a:r>
                      <a:endParaRPr lang="en-US" altLang="zh-TW"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en-US" altLang="zh-TW" sz="7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381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sng" strike="noStrike" dirty="0">
                          <a:solidFill>
                            <a:srgbClr val="FF0000"/>
                          </a:solidFill>
                          <a:effectLst/>
                          <a:latin typeface="ＭＳ Ｐゴシック" panose="020B0600070205080204" pitchFamily="50" charset="-128"/>
                          <a:ea typeface="+mn-ea"/>
                        </a:rPr>
                        <a:t>稚内市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つがる市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気仙沼市、能代市、</a:t>
                      </a:r>
                      <a:r>
                        <a:rPr lang="ja-JP" altLang="en-US" sz="700" b="0" i="0" u="sng" strike="noStrike" dirty="0">
                          <a:solidFill>
                            <a:srgbClr val="FF0000"/>
                          </a:solidFill>
                          <a:effectLst/>
                          <a:latin typeface="ＭＳ Ｐゴシック" panose="020B0600070205080204" pitchFamily="50" charset="-128"/>
                          <a:ea typeface="+mn-ea"/>
                        </a:rPr>
                        <a:t>湯沢市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北秋田市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銚子市、</a:t>
                      </a:r>
                      <a:r>
                        <a:rPr lang="ja-JP" altLang="en-US" sz="700" b="0" i="0" u="sng" strike="noStrike" dirty="0">
                          <a:solidFill>
                            <a:srgbClr val="FF0000"/>
                          </a:solidFill>
                          <a:effectLst/>
                          <a:latin typeface="+mn-ea"/>
                          <a:ea typeface="+mn-ea"/>
                        </a:rPr>
                        <a:t>南房総市</a:t>
                      </a:r>
                      <a:r>
                        <a:rPr lang="ja-JP" altLang="en-US" sz="700" b="0" i="0" u="none" strike="noStrike" dirty="0">
                          <a:solidFill>
                            <a:srgbClr val="000000"/>
                          </a:solidFill>
                          <a:effectLst/>
                          <a:latin typeface="ＭＳ Ｐゴシック" panose="020B0600070205080204" pitchFamily="50" charset="-128"/>
                          <a:ea typeface="+mn-ea"/>
                        </a:rPr>
                        <a:t>、佐渡市、</a:t>
                      </a:r>
                      <a:r>
                        <a:rPr lang="ja-JP" altLang="en-US" sz="700" b="0" i="0" u="sng" strike="noStrike" dirty="0">
                          <a:solidFill>
                            <a:srgbClr val="FF0000"/>
                          </a:solidFill>
                          <a:effectLst/>
                          <a:latin typeface="ＭＳ Ｐゴシック" panose="020B0600070205080204" pitchFamily="50" charset="-128"/>
                          <a:ea typeface="+mn-ea"/>
                        </a:rPr>
                        <a:t>海津市</a:t>
                      </a:r>
                      <a:r>
                        <a:rPr lang="ja-JP" altLang="en-US" sz="700" b="0" i="0" u="none" strike="noStrike" dirty="0">
                          <a:solidFill>
                            <a:srgbClr val="00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伊豆市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志摩市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宍粟市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五條市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宇陀市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新見市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萩市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長門市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東かがわ市</a:t>
                      </a:r>
                      <a:r>
                        <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宇和島市、</a:t>
                      </a:r>
                      <a:r>
                        <a:rPr lang="ja-JP" altLang="en-US" sz="700" b="0" i="0" u="sng" strike="noStrike" dirty="0">
                          <a:solidFill>
                            <a:srgbClr val="FF0000"/>
                          </a:solidFill>
                          <a:effectLst/>
                          <a:latin typeface="ＭＳ Ｐゴシック" panose="020B0600070205080204" pitchFamily="50" charset="-128"/>
                          <a:ea typeface="+mn-ea"/>
                        </a:rPr>
                        <a:t>八幡浜市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嘉麻市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平戸市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対馬市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五島市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南島原市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南さつま市</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27</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zh-TW" altLang="en-US" sz="700" b="0" i="0" u="none"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8" name="正方形/長方形 7"/>
          <p:cNvSpPr/>
          <p:nvPr/>
        </p:nvSpPr>
        <p:spPr>
          <a:xfrm>
            <a:off x="987827" y="6491548"/>
            <a:ext cx="6065749" cy="415498"/>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下線（赤文字）は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年の人口が下位の人口区分へ変動する団体。枠囲み（緑文字）は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年の人口が上位の人口区分へ</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変動する団体。</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太枠は各人口段階において団体数が最も多い人口増減率のカテゴリー</a:t>
            </a:r>
          </a:p>
        </p:txBody>
      </p:sp>
      <p:sp>
        <p:nvSpPr>
          <p:cNvPr id="9" name="テキスト ボックス 8"/>
          <p:cNvSpPr txBox="1"/>
          <p:nvPr/>
        </p:nvSpPr>
        <p:spPr>
          <a:xfrm>
            <a:off x="5785217" y="6505969"/>
            <a:ext cx="4145280" cy="307777"/>
          </a:xfrm>
          <a:prstGeom prst="rect">
            <a:avLst/>
          </a:prstGeom>
          <a:noFill/>
        </p:spPr>
        <p:txBody>
          <a:bodyPr wrap="square" rtlCol="0">
            <a:spAutoFit/>
          </a:bodyPr>
          <a:lstStyle/>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国立社会保障・人口問題研究所「日本の地域別将来推計人口（Ｈ</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700" b="0" i="0" u="none" strike="noStrike" kern="1200" cap="none" spc="0" normalizeH="0" baseline="0" noProof="0" dirty="0" err="1">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３）」から作成</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地域別将来推計人口では福島県内市町村は推計がないため、市区町村数の合計は</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1,682</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としている。</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p:cNvSpPr/>
          <p:nvPr/>
        </p:nvSpPr>
        <p:spPr>
          <a:xfrm>
            <a:off x="118003" y="6489838"/>
            <a:ext cx="1098601" cy="200055"/>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人口は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年時点</a:t>
            </a:r>
          </a:p>
        </p:txBody>
      </p:sp>
      <p:sp>
        <p:nvSpPr>
          <p:cNvPr id="4" name="正方形/長方形 3"/>
          <p:cNvSpPr/>
          <p:nvPr/>
        </p:nvSpPr>
        <p:spPr>
          <a:xfrm>
            <a:off x="584364" y="1901269"/>
            <a:ext cx="121151" cy="103823"/>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2" name="正方形/長方形 11"/>
          <p:cNvSpPr/>
          <p:nvPr/>
        </p:nvSpPr>
        <p:spPr>
          <a:xfrm>
            <a:off x="726982" y="5339303"/>
            <a:ext cx="389915" cy="1042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3" name="正方形/長方形 12"/>
          <p:cNvSpPr/>
          <p:nvPr/>
        </p:nvSpPr>
        <p:spPr>
          <a:xfrm>
            <a:off x="726982" y="5758181"/>
            <a:ext cx="400801" cy="109728"/>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正方形/長方形 13"/>
          <p:cNvSpPr/>
          <p:nvPr/>
        </p:nvSpPr>
        <p:spPr>
          <a:xfrm>
            <a:off x="1140137" y="1790579"/>
            <a:ext cx="247177" cy="115829"/>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p:cNvSpPr/>
          <p:nvPr/>
        </p:nvSpPr>
        <p:spPr>
          <a:xfrm>
            <a:off x="879310" y="2769315"/>
            <a:ext cx="337294" cy="10861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正方形/長方形 16"/>
          <p:cNvSpPr/>
          <p:nvPr/>
        </p:nvSpPr>
        <p:spPr>
          <a:xfrm>
            <a:off x="584149" y="2980947"/>
            <a:ext cx="142832" cy="115886"/>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8" name="正方形/長方形 17"/>
          <p:cNvSpPr/>
          <p:nvPr/>
        </p:nvSpPr>
        <p:spPr>
          <a:xfrm>
            <a:off x="1142247" y="2879444"/>
            <a:ext cx="245067" cy="114761"/>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35" rtl="0" eaLnBrk="1" fontAlgn="auto" latinLnBrk="0" hangingPunct="1">
              <a:lnSpc>
                <a:spcPct val="100000"/>
              </a:lnSpc>
              <a:spcBef>
                <a:spcPts val="0"/>
              </a:spcBef>
              <a:spcAft>
                <a:spcPts val="0"/>
              </a:spcAft>
              <a:buClrTx/>
              <a:buSzTx/>
              <a:buFontTx/>
              <a:buNone/>
              <a:tabLst/>
              <a:defRPr/>
            </a:pPr>
            <a:endParaRPr kumimoji="1" lang="ja-JP" altLang="en-US" sz="2405"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5" name="Text Box 2"/>
          <p:cNvSpPr txBox="1">
            <a:spLocks noChangeArrowheads="1"/>
          </p:cNvSpPr>
          <p:nvPr/>
        </p:nvSpPr>
        <p:spPr bwMode="auto">
          <a:xfrm>
            <a:off x="8049345" y="48501"/>
            <a:ext cx="1792560" cy="389645"/>
          </a:xfrm>
          <a:prstGeom prst="rect">
            <a:avLst/>
          </a:prstGeom>
          <a:solidFill>
            <a:srgbClr val="FFFFFF"/>
          </a:solidFill>
          <a:ln w="19050">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総務省自治体戦略２０４０構想研究会</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第一次・第二次報告の概要（抜粋）</a:t>
            </a: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p:txBody>
      </p:sp>
      <p:sp>
        <p:nvSpPr>
          <p:cNvPr id="19" name="Text Box 35">
            <a:extLst>
              <a:ext uri="{FF2B5EF4-FFF2-40B4-BE49-F238E27FC236}">
                <a16:creationId xmlns:a16="http://schemas.microsoft.com/office/drawing/2014/main" id="{F69FF8D8-9C36-43A8-8DC7-ADBE6D90097E}"/>
              </a:ext>
            </a:extLst>
          </p:cNvPr>
          <p:cNvSpPr txBox="1">
            <a:spLocks noChangeArrowheads="1"/>
          </p:cNvSpPr>
          <p:nvPr/>
        </p:nvSpPr>
        <p:spPr bwMode="auto">
          <a:xfrm>
            <a:off x="309828" y="61530"/>
            <a:ext cx="1355998" cy="366647"/>
          </a:xfrm>
          <a:prstGeom prst="rect">
            <a:avLst/>
          </a:prstGeom>
          <a:solidFill>
            <a:srgbClr val="FFFFFF"/>
          </a:solidFill>
          <a:ln w="19050">
            <a:solidFill>
              <a:srgbClr val="000000"/>
            </a:solidFill>
            <a:miter lim="800000"/>
            <a:headEnd/>
            <a:tailEnd/>
          </a:ln>
        </p:spPr>
        <p:txBody>
          <a:bodyPr lIns="74295" tIns="8890" rIns="74295" bIns="8890"/>
          <a:lstStyle>
            <a:lvl1pPr>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9pPr>
          </a:lstStyle>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中医協　総－１</a:t>
            </a:r>
          </a:p>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元．７．１０</a:t>
            </a:r>
            <a:r>
              <a:rPr kumimoji="1" lang="ja-JP" altLang="en-US" sz="140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321B6E4B-39FE-46CF-9158-03AD1DAE997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7677144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p:cNvGraphicFramePr>
            <a:graphicFrameLocks noGrp="1"/>
          </p:cNvGraphicFramePr>
          <p:nvPr/>
        </p:nvGraphicFramePr>
        <p:xfrm>
          <a:off x="45721" y="532709"/>
          <a:ext cx="9809341" cy="5977242"/>
        </p:xfrm>
        <a:graphic>
          <a:graphicData uri="http://schemas.openxmlformats.org/drawingml/2006/table">
            <a:tbl>
              <a:tblPr/>
              <a:tblGrid>
                <a:gridCol w="311360">
                  <a:extLst>
                    <a:ext uri="{9D8B030D-6E8A-4147-A177-3AD203B41FA5}">
                      <a16:colId xmlns:a16="http://schemas.microsoft.com/office/drawing/2014/main" val="20000"/>
                    </a:ext>
                  </a:extLst>
                </a:gridCol>
                <a:gridCol w="459727">
                  <a:extLst>
                    <a:ext uri="{9D8B030D-6E8A-4147-A177-3AD203B41FA5}">
                      <a16:colId xmlns:a16="http://schemas.microsoft.com/office/drawing/2014/main" val="20001"/>
                    </a:ext>
                  </a:extLst>
                </a:gridCol>
                <a:gridCol w="511968">
                  <a:extLst>
                    <a:ext uri="{9D8B030D-6E8A-4147-A177-3AD203B41FA5}">
                      <a16:colId xmlns:a16="http://schemas.microsoft.com/office/drawing/2014/main" val="20002"/>
                    </a:ext>
                  </a:extLst>
                </a:gridCol>
                <a:gridCol w="689590">
                  <a:extLst>
                    <a:ext uri="{9D8B030D-6E8A-4147-A177-3AD203B41FA5}">
                      <a16:colId xmlns:a16="http://schemas.microsoft.com/office/drawing/2014/main" val="20003"/>
                    </a:ext>
                  </a:extLst>
                </a:gridCol>
                <a:gridCol w="1264248">
                  <a:extLst>
                    <a:ext uri="{9D8B030D-6E8A-4147-A177-3AD203B41FA5}">
                      <a16:colId xmlns:a16="http://schemas.microsoft.com/office/drawing/2014/main" val="20004"/>
                    </a:ext>
                  </a:extLst>
                </a:gridCol>
                <a:gridCol w="1933987">
                  <a:extLst>
                    <a:ext uri="{9D8B030D-6E8A-4147-A177-3AD203B41FA5}">
                      <a16:colId xmlns:a16="http://schemas.microsoft.com/office/drawing/2014/main" val="20005"/>
                    </a:ext>
                  </a:extLst>
                </a:gridCol>
                <a:gridCol w="2274603">
                  <a:extLst>
                    <a:ext uri="{9D8B030D-6E8A-4147-A177-3AD203B41FA5}">
                      <a16:colId xmlns:a16="http://schemas.microsoft.com/office/drawing/2014/main" val="20006"/>
                    </a:ext>
                  </a:extLst>
                </a:gridCol>
                <a:gridCol w="1575598">
                  <a:extLst>
                    <a:ext uri="{9D8B030D-6E8A-4147-A177-3AD203B41FA5}">
                      <a16:colId xmlns:a16="http://schemas.microsoft.com/office/drawing/2014/main" val="20007"/>
                    </a:ext>
                  </a:extLst>
                </a:gridCol>
                <a:gridCol w="394130">
                  <a:extLst>
                    <a:ext uri="{9D8B030D-6E8A-4147-A177-3AD203B41FA5}">
                      <a16:colId xmlns:a16="http://schemas.microsoft.com/office/drawing/2014/main" val="20008"/>
                    </a:ext>
                  </a:extLst>
                </a:gridCol>
                <a:gridCol w="394130">
                  <a:extLst>
                    <a:ext uri="{9D8B030D-6E8A-4147-A177-3AD203B41FA5}">
                      <a16:colId xmlns:a16="http://schemas.microsoft.com/office/drawing/2014/main" val="20009"/>
                    </a:ext>
                  </a:extLst>
                </a:gridCol>
              </a:tblGrid>
              <a:tr h="242236">
                <a:tc rowSpan="2">
                  <a:txBody>
                    <a:bodyPr/>
                    <a:lstStyle/>
                    <a:p>
                      <a:pPr algn="ctr" fontAlgn="ctr"/>
                      <a:r>
                        <a:rPr lang="ja-JP" altLang="en-US" sz="9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9">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人口増減率（</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2040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pPr algn="ctr" fontAlgn="ct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257085">
                <a:tc vMerge="1">
                  <a:txBody>
                    <a:bodyPr/>
                    <a:lstStyle/>
                    <a:p>
                      <a:endParaRPr kumimoji="1" lang="ja-JP" altLang="en-US"/>
                    </a:p>
                  </a:txBody>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増加</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０～</a:t>
                      </a:r>
                      <a:endPar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▲１０％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～▲２０％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～▲３０％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～▲４０％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～▲５０％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～▲６０％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～▲７０％</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rPr>
                        <a:t>▲７０％～</a:t>
                      </a:r>
                      <a:endParaRPr lang="en-US" altLang="ja-JP" sz="700" b="0" i="0" u="none" strike="noStrike" spc="-50"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806671">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１～３万人</a:t>
                      </a: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吉岡町</a:t>
                      </a:r>
                      <a:r>
                        <a:rPr lang="ja-JP" altLang="en-US" sz="7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mn-ea"/>
                          <a:ea typeface="+mn-ea"/>
                        </a:rPr>
                        <a:t>滑川町、開成町、御代田町、南箕輪村、豊山町、大口町、阿久比町、朝日町、川越町、愛荘町、北島町、宇多津町、須恵町、恩納村、金武町、北谷町、北中城村、中城村、与那原町、八重瀬町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東神楽町</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矢巾町、大和町、</a:t>
                      </a:r>
                      <a:r>
                        <a:rPr lang="ja-JP" altLang="en-US" sz="700" b="0" i="0" u="none" strike="noStrike" dirty="0">
                          <a:solidFill>
                            <a:srgbClr val="000000"/>
                          </a:solidFill>
                          <a:effectLst/>
                          <a:latin typeface="+mn-ea"/>
                          <a:ea typeface="+mn-ea"/>
                        </a:rPr>
                        <a:t>一宮町、</a:t>
                      </a:r>
                      <a:r>
                        <a:rPr lang="ja-JP" altLang="en-US" sz="700" b="0" i="0" u="none" strike="noStrike" dirty="0">
                          <a:solidFill>
                            <a:schemeClr val="tx1"/>
                          </a:solidFill>
                          <a:effectLst/>
                          <a:latin typeface="ＭＳ Ｐゴシック" panose="020B0600070205080204" pitchFamily="50" charset="-128"/>
                          <a:ea typeface="+mn-ea"/>
                        </a:rPr>
                        <a:t>聖籠町、内灘町、昭和町、岐南町、北方町、玉城町、福崎町、三郷町、早島町、里庄町、勝央町、坂町、松茂町、筑前町、吉野ヶ里町、三股町、嘉手納町</a:t>
                      </a:r>
                      <a:endParaRPr lang="en-US" altLang="ja-JP" sz="700" b="0" i="0" u="none" strike="noStrike" dirty="0">
                        <a:solidFill>
                          <a:schemeClr val="tx1"/>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21</a:t>
                      </a:r>
                      <a:r>
                        <a:rPr lang="ja-JP" altLang="en-US" sz="700" b="0" i="0" u="none" strike="noStrike" dirty="0">
                          <a:solidFill>
                            <a:schemeClr val="tx1"/>
                          </a:solidFill>
                          <a:effectLst/>
                          <a:latin typeface="ＭＳ Ｐゴシック" panose="020B0600070205080204" pitchFamily="50" charset="-128"/>
                          <a:ea typeface="+mn-ea"/>
                        </a:rPr>
                        <a:t>団体）</a:t>
                      </a:r>
                      <a:endPar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幕別町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中標津町、</a:t>
                      </a:r>
                      <a:r>
                        <a:rPr lang="ja-JP" altLang="en-US" sz="700" b="0" i="0" u="sng" strike="noStrike" dirty="0">
                          <a:solidFill>
                            <a:srgbClr val="FF0000"/>
                          </a:solidFill>
                          <a:effectLst/>
                          <a:latin typeface="ＭＳ Ｐゴシック" panose="020B0600070205080204" pitchFamily="50" charset="-128"/>
                          <a:ea typeface="+mn-ea"/>
                        </a:rPr>
                        <a:t>六戸町</a:t>
                      </a:r>
                      <a:r>
                        <a:rPr lang="ja-JP" altLang="en-US" sz="700" b="0" i="0" u="none" strike="noStrike" dirty="0">
                          <a:solidFill>
                            <a:schemeClr val="tx1"/>
                          </a:solidFill>
                          <a:effectLst/>
                          <a:latin typeface="ＭＳ Ｐゴシック" panose="020B0600070205080204" pitchFamily="50" charset="-128"/>
                          <a:ea typeface="+mn-ea"/>
                        </a:rPr>
                        <a:t>、おいらせ町、大河原町、高根沢町、榛東村、</a:t>
                      </a:r>
                      <a:r>
                        <a:rPr lang="ja-JP" altLang="en-US" sz="700" b="0" i="0" u="sng" strike="noStrike" dirty="0">
                          <a:solidFill>
                            <a:srgbClr val="FF0000"/>
                          </a:solidFill>
                          <a:effectLst/>
                          <a:latin typeface="ＭＳ Ｐゴシック" panose="020B0600070205080204" pitchFamily="50" charset="-128"/>
                          <a:ea typeface="+mn-ea"/>
                        </a:rPr>
                        <a:t>明和町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千代田町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none" strike="noStrike" dirty="0">
                          <a:solidFill>
                            <a:schemeClr val="tx1"/>
                          </a:solidFill>
                          <a:effectLst/>
                          <a:latin typeface="+mn-ea"/>
                          <a:ea typeface="+mn-ea"/>
                        </a:rPr>
                        <a:t>長生村、日の出町</a:t>
                      </a:r>
                      <a:r>
                        <a:rPr lang="ja-JP" altLang="en-US" sz="700" b="0" i="0" u="none" strike="noStrike" dirty="0">
                          <a:solidFill>
                            <a:srgbClr val="000000"/>
                          </a:solidFill>
                          <a:effectLst/>
                          <a:latin typeface="+mn-ea"/>
                          <a:ea typeface="+mn-ea"/>
                        </a:rPr>
                        <a:t>、大井町、富士河口湖町、軽井沢町、高森町、笠松町、大野町、池田町、吉田町、明和町、大山崎町、島本町、忠岡町、王寺町、有田川町、上富田町、湯梨浜町、海田町、石井町、多度津町、遠賀町、大刀洗町、大木町、広川町、基山町、時津町、波佐見町、佐々町、日出町、本部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40</a:t>
                      </a:r>
                      <a:r>
                        <a:rPr lang="ja-JP" altLang="en-US" sz="700" b="0" i="0" u="none" strike="noStrike" dirty="0">
                          <a:solidFill>
                            <a:srgbClr val="000000"/>
                          </a:solidFill>
                          <a:effectLst/>
                          <a:latin typeface="+mn-ea"/>
                          <a:ea typeface="+mn-ea"/>
                        </a:rPr>
                        <a:t>団体）</a:t>
                      </a:r>
                      <a:endPar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七飯町、倶知安町</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700" b="0" i="0" u="none" strike="noStrike" dirty="0">
                          <a:solidFill>
                            <a:srgbClr val="000000"/>
                          </a:solidFill>
                          <a:effectLst/>
                          <a:latin typeface="ＭＳ Ｐゴシック" panose="020B0600070205080204" pitchFamily="50" charset="-128"/>
                          <a:ea typeface="+mn-ea"/>
                        </a:rPr>
                        <a:t>芽室町、別海町、</a:t>
                      </a:r>
                      <a:r>
                        <a:rPr lang="ja-JP" altLang="en-US" sz="700" b="0" i="0" u="sng" strike="noStrike" dirty="0">
                          <a:solidFill>
                            <a:srgbClr val="FF0000"/>
                          </a:solidFill>
                          <a:effectLst/>
                          <a:latin typeface="ＭＳ Ｐゴシック" panose="020B0600070205080204" pitchFamily="50" charset="-128"/>
                          <a:ea typeface="+mn-ea"/>
                        </a:rPr>
                        <a:t>六ヶ所村</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階上町</a:t>
                      </a:r>
                      <a:r>
                        <a:rPr lang="ja-JP" altLang="en-US" sz="700" b="0" i="0" u="none" strike="noStrike" dirty="0">
                          <a:solidFill>
                            <a:schemeClr val="tx1"/>
                          </a:solidFill>
                          <a:effectLst/>
                          <a:latin typeface="ＭＳ Ｐゴシック" panose="020B0600070205080204" pitchFamily="50" charset="-128"/>
                          <a:ea typeface="+mn-ea"/>
                        </a:rPr>
                        <a:t>、金ケ崎町、</a:t>
                      </a:r>
                      <a:r>
                        <a:rPr lang="ja-JP" altLang="en-US" sz="700" b="0" i="0" u="sng" strike="noStrike" dirty="0">
                          <a:solidFill>
                            <a:srgbClr val="FF0000"/>
                          </a:solidFill>
                          <a:effectLst/>
                          <a:latin typeface="ＭＳ Ｐゴシック" panose="020B0600070205080204" pitchFamily="50" charset="-128"/>
                          <a:ea typeface="+mn-ea"/>
                        </a:rPr>
                        <a:t>村田町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七ヶ浜町、山辺町、八千代町、境町、益子町、</a:t>
                      </a:r>
                      <a:r>
                        <a:rPr lang="ja-JP" altLang="en-US" sz="700" b="0" i="0" u="sng" strike="noStrike" dirty="0">
                          <a:solidFill>
                            <a:srgbClr val="FF0000"/>
                          </a:solidFill>
                          <a:effectLst/>
                          <a:latin typeface="ＭＳ Ｐゴシック" panose="020B0600070205080204" pitchFamily="50" charset="-128"/>
                          <a:ea typeface="+mn-ea"/>
                        </a:rPr>
                        <a:t>市貝町</a:t>
                      </a:r>
                      <a:r>
                        <a:rPr lang="ja-JP" altLang="en-US" sz="700" b="0" i="0" u="none" strike="noStrike" dirty="0">
                          <a:solidFill>
                            <a:schemeClr val="tx1"/>
                          </a:solidFill>
                          <a:effectLst/>
                          <a:latin typeface="ＭＳ Ｐゴシック" panose="020B0600070205080204" pitchFamily="50" charset="-128"/>
                          <a:ea typeface="+mn-ea"/>
                        </a:rPr>
                        <a:t>、野木町、</a:t>
                      </a:r>
                      <a:r>
                        <a:rPr lang="ja-JP" altLang="en-US" sz="700" b="0" i="0" u="sng" strike="noStrike" dirty="0">
                          <a:solidFill>
                            <a:srgbClr val="FF0000"/>
                          </a:solidFill>
                          <a:effectLst/>
                          <a:latin typeface="ＭＳ Ｐゴシック" panose="020B0600070205080204" pitchFamily="50" charset="-128"/>
                          <a:ea typeface="+mn-ea"/>
                        </a:rPr>
                        <a:t>甘楽町</a:t>
                      </a:r>
                      <a:r>
                        <a:rPr lang="ja-JP" altLang="en-US" sz="700" b="0" i="0" u="none" strike="noStrike" dirty="0">
                          <a:solidFill>
                            <a:schemeClr val="tx1"/>
                          </a:solidFill>
                          <a:effectLst/>
                          <a:latin typeface="ＭＳ Ｐゴシック" panose="020B0600070205080204" pitchFamily="50" charset="-128"/>
                          <a:ea typeface="+mn-ea"/>
                        </a:rPr>
                        <a:t>、板倉町、邑楽町、</a:t>
                      </a:r>
                      <a:r>
                        <a:rPr lang="ja-JP" altLang="en-US" sz="700" b="0" i="0" u="none" strike="noStrike" dirty="0">
                          <a:solidFill>
                            <a:srgbClr val="000000"/>
                          </a:solidFill>
                          <a:effectLst/>
                          <a:latin typeface="+mj-ea"/>
                          <a:ea typeface="+mj-ea"/>
                        </a:rPr>
                        <a:t>嵐山町、</a:t>
                      </a:r>
                      <a:r>
                        <a:rPr lang="ja-JP" altLang="en-US" sz="700" b="0" i="0" u="sng" strike="noStrike" dirty="0">
                          <a:solidFill>
                            <a:srgbClr val="FF0000"/>
                          </a:solidFill>
                          <a:effectLst/>
                          <a:latin typeface="+mj-ea"/>
                          <a:ea typeface="+mj-ea"/>
                        </a:rPr>
                        <a:t>美里町</a:t>
                      </a:r>
                      <a:r>
                        <a:rPr lang="ja-JP" altLang="en-US" sz="700" b="0" i="0" u="none" strike="noStrike" dirty="0">
                          <a:solidFill>
                            <a:schemeClr val="tx1"/>
                          </a:solidFill>
                          <a:effectLst/>
                          <a:latin typeface="+mj-ea"/>
                          <a:ea typeface="+mj-ea"/>
                        </a:rPr>
                        <a:t>、</a:t>
                      </a:r>
                      <a:r>
                        <a:rPr lang="ja-JP" altLang="en-US" sz="700" b="0" i="0" u="none" strike="noStrike" dirty="0">
                          <a:solidFill>
                            <a:srgbClr val="000000"/>
                          </a:solidFill>
                          <a:effectLst/>
                          <a:latin typeface="+mj-ea"/>
                          <a:ea typeface="+mj-ea"/>
                        </a:rPr>
                        <a:t>酒々井町、横芝光町、</a:t>
                      </a:r>
                      <a:r>
                        <a:rPr lang="ja-JP" altLang="en-US" sz="700" b="0" i="0" u="none" strike="noStrike" dirty="0">
                          <a:solidFill>
                            <a:schemeClr val="tx1"/>
                          </a:solidFill>
                          <a:effectLst/>
                          <a:latin typeface="+mj-ea"/>
                          <a:ea typeface="+mj-ea"/>
                        </a:rPr>
                        <a:t>二宮町、</a:t>
                      </a:r>
                      <a:r>
                        <a:rPr lang="ja-JP" altLang="en-US" sz="700" b="0" i="0" u="none" strike="noStrike" dirty="0">
                          <a:solidFill>
                            <a:schemeClr val="tx1"/>
                          </a:solidFill>
                          <a:effectLst/>
                          <a:latin typeface="ＭＳ Ｐゴシック" panose="020B0600070205080204" pitchFamily="50" charset="-128"/>
                          <a:ea typeface="+mn-ea"/>
                        </a:rPr>
                        <a:t>立山町、小浜市、勝山市、あわら市、永平寺町、</a:t>
                      </a:r>
                      <a:r>
                        <a:rPr lang="ja-JP" altLang="en-US" sz="700" b="0" i="0" u="sng" strike="noStrike" dirty="0">
                          <a:solidFill>
                            <a:srgbClr val="FF0000"/>
                          </a:solidFill>
                          <a:effectLst/>
                          <a:latin typeface="ＭＳ Ｐゴシック" panose="020B0600070205080204" pitchFamily="50" charset="-128"/>
                          <a:ea typeface="+mn-ea"/>
                        </a:rPr>
                        <a:t>高浜町</a:t>
                      </a:r>
                      <a:r>
                        <a:rPr lang="ja-JP" altLang="en-US" sz="700" b="0" i="0" u="none" strike="noStrike" dirty="0">
                          <a:solidFill>
                            <a:schemeClr val="tx1"/>
                          </a:solidFill>
                          <a:effectLst/>
                          <a:latin typeface="ＭＳ Ｐゴシック" panose="020B0600070205080204" pitchFamily="50" charset="-128"/>
                          <a:ea typeface="+mn-ea"/>
                        </a:rPr>
                        <a:t>、若狭町、富士見町、箕輪町、松川町、</a:t>
                      </a:r>
                      <a:r>
                        <a:rPr lang="ja-JP" altLang="en-US" sz="700" b="0" i="0" u="sng" strike="noStrike" dirty="0">
                          <a:solidFill>
                            <a:srgbClr val="FF0000"/>
                          </a:solidFill>
                          <a:effectLst/>
                          <a:latin typeface="ＭＳ Ｐゴシック" panose="020B0600070205080204" pitchFamily="50" charset="-128"/>
                          <a:ea typeface="+mn-ea"/>
                        </a:rPr>
                        <a:t>小布施町</a:t>
                      </a:r>
                      <a:r>
                        <a:rPr lang="ja-JP" altLang="en-US" sz="700" b="0" i="0" u="none" strike="noStrike" dirty="0">
                          <a:solidFill>
                            <a:schemeClr val="tx1"/>
                          </a:solidFill>
                          <a:effectLst/>
                          <a:latin typeface="ＭＳ Ｐゴシック" panose="020B0600070205080204" pitchFamily="50" charset="-128"/>
                          <a:ea typeface="+mn-ea"/>
                        </a:rPr>
                        <a:t>、垂井町、神戸町、安八町、</a:t>
                      </a:r>
                      <a:r>
                        <a:rPr lang="ja-JP" altLang="en-US" sz="700" b="0" i="0" u="sng" strike="noStrike" dirty="0">
                          <a:solidFill>
                            <a:srgbClr val="FF0000"/>
                          </a:solidFill>
                          <a:effectLst/>
                          <a:latin typeface="ＭＳ Ｐゴシック" panose="020B0600070205080204" pitchFamily="50" charset="-128"/>
                          <a:ea typeface="+mn-ea"/>
                        </a:rPr>
                        <a:t>川辺町</a:t>
                      </a:r>
                      <a:r>
                        <a:rPr lang="ja-JP" altLang="en-US" sz="700" b="0" i="0" u="none" strike="noStrike" dirty="0">
                          <a:solidFill>
                            <a:schemeClr val="tx1"/>
                          </a:solidFill>
                          <a:effectLst/>
                          <a:latin typeface="ＭＳ Ｐゴシック" panose="020B0600070205080204" pitchFamily="50" charset="-128"/>
                          <a:ea typeface="+mn-ea"/>
                        </a:rPr>
                        <a:t>、御嵩町、森町、東員町、多気町、日野町、</a:t>
                      </a:r>
                      <a:r>
                        <a:rPr lang="ja-JP" altLang="en-US" sz="700" b="0" i="0" u="sng" strike="noStrike" dirty="0">
                          <a:solidFill>
                            <a:srgbClr val="FF0000"/>
                          </a:solidFill>
                          <a:effectLst/>
                          <a:latin typeface="ＭＳ Ｐゴシック" panose="020B0600070205080204" pitchFamily="50" charset="-128"/>
                          <a:ea typeface="+mn-ea"/>
                        </a:rPr>
                        <a:t>竜王町</a:t>
                      </a:r>
                      <a:r>
                        <a:rPr lang="ja-JP" altLang="en-US" sz="700" b="0" i="0" u="none" strike="noStrike" dirty="0">
                          <a:solidFill>
                            <a:schemeClr val="tx1"/>
                          </a:solidFill>
                          <a:effectLst/>
                          <a:latin typeface="ＭＳ Ｐゴシック" panose="020B0600070205080204" pitchFamily="50" charset="-128"/>
                          <a:ea typeface="+mn-ea"/>
                        </a:rPr>
                        <a:t>、久御山町、太子町、河南町、斑鳩町、御坊市、白浜町、北栄町、</a:t>
                      </a:r>
                      <a:r>
                        <a:rPr lang="ja-JP" altLang="en-US" sz="700" b="0" i="0" u="sng" strike="noStrike" dirty="0">
                          <a:solidFill>
                            <a:srgbClr val="FF0000"/>
                          </a:solidFill>
                          <a:effectLst/>
                          <a:latin typeface="ＭＳ Ｐゴシック" panose="020B0600070205080204" pitchFamily="50" charset="-128"/>
                          <a:ea typeface="+mn-ea"/>
                        </a:rPr>
                        <a:t>南部町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伯耆町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矢掛町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鏡野町</a:t>
                      </a:r>
                      <a:r>
                        <a:rPr lang="ja-JP" altLang="en-US" sz="700" b="0" i="0" u="none" strike="noStrike" dirty="0">
                          <a:solidFill>
                            <a:schemeClr val="tx1"/>
                          </a:solidFill>
                          <a:effectLst/>
                          <a:latin typeface="ＭＳ Ｐゴシック" panose="020B0600070205080204" pitchFamily="50" charset="-128"/>
                          <a:ea typeface="+mn-ea"/>
                        </a:rPr>
                        <a:t>、大竹市、安芸高田市、熊野町、北広島町、田布施町、</a:t>
                      </a:r>
                      <a:r>
                        <a:rPr lang="ja-JP" altLang="en-US" sz="700" b="0" i="0" u="sng" strike="noStrike" dirty="0">
                          <a:solidFill>
                            <a:srgbClr val="FF0000"/>
                          </a:solidFill>
                          <a:effectLst/>
                          <a:latin typeface="ＭＳ Ｐゴシック" panose="020B0600070205080204" pitchFamily="50" charset="-128"/>
                          <a:ea typeface="+mn-ea"/>
                        </a:rPr>
                        <a:t>平生町</a:t>
                      </a:r>
                      <a:r>
                        <a:rPr lang="ja-JP" altLang="en-US" sz="700" b="0" i="0" u="none" strike="noStrike" dirty="0">
                          <a:solidFill>
                            <a:schemeClr val="tx1"/>
                          </a:solidFill>
                          <a:effectLst/>
                          <a:latin typeface="ＭＳ Ｐゴシック" panose="020B0600070205080204" pitchFamily="50" charset="-128"/>
                          <a:ea typeface="+mn-ea"/>
                        </a:rPr>
                        <a:t>、東みよし町、三木町、綾川町、まんの</a:t>
                      </a:r>
                      <a:r>
                        <a:rPr lang="ja-JP" altLang="en-US" sz="700" b="0" i="0" u="none" strike="noStrike" dirty="0" err="1">
                          <a:solidFill>
                            <a:schemeClr val="tx1"/>
                          </a:solidFill>
                          <a:effectLst/>
                          <a:latin typeface="ＭＳ Ｐゴシック" panose="020B0600070205080204" pitchFamily="50" charset="-128"/>
                          <a:ea typeface="+mn-ea"/>
                        </a:rPr>
                        <a:t>う</a:t>
                      </a:r>
                      <a:r>
                        <a:rPr lang="ja-JP" altLang="en-US" sz="700" b="0" i="0" u="none" strike="noStrike" dirty="0">
                          <a:solidFill>
                            <a:schemeClr val="tx1"/>
                          </a:solidFill>
                          <a:effectLst/>
                          <a:latin typeface="ＭＳ Ｐゴシック" panose="020B0600070205080204" pitchFamily="50" charset="-128"/>
                          <a:ea typeface="+mn-ea"/>
                        </a:rPr>
                        <a:t>町、砥部町、香美市、豊前市、宮若市、水巻町、桂川町、鹿島市、嬉野市、みやき町、有田町、川棚町、阿蘇市、長洲町、</a:t>
                      </a:r>
                      <a:r>
                        <a:rPr lang="ja-JP" altLang="en-US" sz="700" b="0" i="0" u="sng" strike="noStrike" dirty="0">
                          <a:solidFill>
                            <a:srgbClr val="FF0000"/>
                          </a:solidFill>
                          <a:effectLst/>
                          <a:latin typeface="ＭＳ Ｐゴシック" panose="020B0600070205080204" pitchFamily="50" charset="-128"/>
                          <a:ea typeface="+mn-ea"/>
                        </a:rPr>
                        <a:t>南阿蘇村</a:t>
                      </a:r>
                      <a:r>
                        <a:rPr lang="ja-JP" altLang="en-US" sz="700" b="0" i="0" u="none" strike="noStrike" dirty="0">
                          <a:solidFill>
                            <a:schemeClr val="tx1"/>
                          </a:solidFill>
                          <a:effectLst/>
                          <a:latin typeface="ＭＳ Ｐゴシック" panose="020B0600070205080204" pitchFamily="50" charset="-128"/>
                          <a:ea typeface="+mn-ea"/>
                        </a:rPr>
                        <a:t>、御船町、</a:t>
                      </a:r>
                      <a:r>
                        <a:rPr lang="ja-JP" altLang="en-US" sz="700" b="0" i="0" u="sng" strike="noStrike" dirty="0">
                          <a:solidFill>
                            <a:srgbClr val="FF0000"/>
                          </a:solidFill>
                          <a:effectLst/>
                          <a:latin typeface="ＭＳ Ｐゴシック" panose="020B0600070205080204" pitchFamily="50" charset="-128"/>
                          <a:ea typeface="+mn-ea"/>
                        </a:rPr>
                        <a:t>甲佐町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錦町</a:t>
                      </a:r>
                      <a:r>
                        <a:rPr lang="ja-JP" altLang="en-US" sz="700" b="0" i="0" u="none" strike="noStrike" dirty="0">
                          <a:solidFill>
                            <a:schemeClr val="tx1"/>
                          </a:solidFill>
                          <a:effectLst/>
                          <a:latin typeface="ＭＳ Ｐゴシック" panose="020B0600070205080204" pitchFamily="50" charset="-128"/>
                          <a:ea typeface="+mn-ea"/>
                        </a:rPr>
                        <a:t>、豊後高田市、高鍋町、新富町、門川町、</a:t>
                      </a:r>
                      <a:r>
                        <a:rPr lang="ja-JP" altLang="en-US" sz="700" b="0" i="0" u="sng" strike="noStrike" dirty="0">
                          <a:solidFill>
                            <a:srgbClr val="FF0000"/>
                          </a:solidFill>
                          <a:effectLst/>
                          <a:latin typeface="ＭＳ Ｐゴシック" panose="020B0600070205080204" pitchFamily="50" charset="-128"/>
                          <a:ea typeface="+mn-ea"/>
                        </a:rPr>
                        <a:t>屋久島町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87</a:t>
                      </a:r>
                      <a:r>
                        <a:rPr lang="ja-JP" altLang="en-US" sz="700" b="0" i="0" u="none" strike="noStrike" dirty="0">
                          <a:solidFill>
                            <a:schemeClr val="tx1"/>
                          </a:solidFill>
                          <a:effectLst/>
                          <a:latin typeface="ＭＳ Ｐゴシック" panose="020B0600070205080204" pitchFamily="50" charset="-128"/>
                          <a:ea typeface="+mn-ea"/>
                        </a:rPr>
                        <a:t>団体）</a:t>
                      </a:r>
                      <a:endParaRPr lang="en-US" altLang="ja-JP" sz="700" b="0" i="0" u="none" strike="noStrike" dirty="0">
                        <a:solidFill>
                          <a:schemeClr val="tx1"/>
                        </a:solidFill>
                        <a:effectLst/>
                        <a:latin typeface="ＭＳ Ｐゴシック" panose="020B0600070205080204" pitchFamily="50" charset="-128"/>
                        <a:ea typeface="+mn-ea"/>
                      </a:endParaRPr>
                    </a:p>
                  </a:txBody>
                  <a:tcPr marL="4250" marR="4250" marT="4250" marB="0">
                    <a:lnL w="635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名寄市、富良野市、</a:t>
                      </a:r>
                      <a:r>
                        <a:rPr lang="ja-JP" altLang="en-US" sz="700" b="0" i="0" u="sng" strike="noStrike" dirty="0">
                          <a:solidFill>
                            <a:srgbClr val="FF0000"/>
                          </a:solidFill>
                          <a:effectLst/>
                          <a:latin typeface="ＭＳ Ｐゴシック" panose="020B0600070205080204" pitchFamily="50" charset="-128"/>
                          <a:ea typeface="+mn-ea"/>
                        </a:rPr>
                        <a:t>長沼町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栗山町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美瑛町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上富良野町</a:t>
                      </a:r>
                      <a:r>
                        <a:rPr lang="ja-JP" altLang="en-US" sz="700" b="0" i="0" u="none" strike="noStrike" dirty="0">
                          <a:solidFill>
                            <a:schemeClr val="tx1"/>
                          </a:solidFill>
                          <a:effectLst/>
                          <a:latin typeface="ＭＳ Ｐゴシック" panose="020B0600070205080204" pitchFamily="50" charset="-128"/>
                          <a:ea typeface="+mn-ea"/>
                        </a:rPr>
                        <a:t>、美幌町、</a:t>
                      </a:r>
                      <a:r>
                        <a:rPr lang="ja-JP" altLang="en-US" sz="700" b="0" i="0" u="sng" strike="noStrike" dirty="0">
                          <a:solidFill>
                            <a:srgbClr val="FF0000"/>
                          </a:solidFill>
                          <a:effectLst/>
                          <a:latin typeface="ＭＳ Ｐゴシック" panose="020B0600070205080204" pitchFamily="50" charset="-128"/>
                          <a:ea typeface="+mn-ea"/>
                        </a:rPr>
                        <a:t>斜里町</a:t>
                      </a:r>
                      <a:r>
                        <a:rPr lang="ja-JP" altLang="en-US" sz="700" b="0" i="0" u="none" strike="noStrike" dirty="0">
                          <a:solidFill>
                            <a:schemeClr val="tx1"/>
                          </a:solidFill>
                          <a:effectLst/>
                          <a:latin typeface="ＭＳ Ｐゴシック" panose="020B0600070205080204" pitchFamily="50" charset="-128"/>
                          <a:ea typeface="+mn-ea"/>
                        </a:rPr>
                        <a:t>、遠軽町、釧路町、藤崎町、</a:t>
                      </a:r>
                      <a:r>
                        <a:rPr lang="ja-JP" altLang="en-US" sz="700" b="0" i="0" u="sng" strike="noStrike" dirty="0">
                          <a:solidFill>
                            <a:srgbClr val="FF0000"/>
                          </a:solidFill>
                          <a:effectLst/>
                          <a:latin typeface="ＭＳ Ｐゴシック" panose="020B0600070205080204" pitchFamily="50" charset="-128"/>
                          <a:ea typeface="+mn-ea"/>
                        </a:rPr>
                        <a:t>鶴田町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野辺地町</a:t>
                      </a:r>
                      <a:r>
                        <a:rPr lang="ja-JP" altLang="en-US" sz="700" b="0" i="0" u="none" strike="noStrike" dirty="0">
                          <a:solidFill>
                            <a:schemeClr val="tx1"/>
                          </a:solidFill>
                          <a:effectLst/>
                          <a:latin typeface="ＭＳ Ｐゴシック" panose="020B0600070205080204" pitchFamily="50" charset="-128"/>
                          <a:ea typeface="+mn-ea"/>
                        </a:rPr>
                        <a:t>、東北町、五戸町、南部町、遠野市、陸前高田市、二戸市、雫石町、</a:t>
                      </a:r>
                      <a:r>
                        <a:rPr lang="ja-JP" altLang="en-US" sz="700" b="0" i="0" u="sng" strike="noStrike" dirty="0">
                          <a:solidFill>
                            <a:srgbClr val="FF0000"/>
                          </a:solidFill>
                          <a:effectLst/>
                          <a:latin typeface="ＭＳ Ｐゴシック" panose="020B0600070205080204" pitchFamily="50" charset="-128"/>
                          <a:ea typeface="+mn-ea"/>
                        </a:rPr>
                        <a:t>大槌町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蔵王町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山元町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松島町</a:t>
                      </a:r>
                      <a:r>
                        <a:rPr lang="ja-JP" altLang="en-US" sz="700" b="0" i="0" u="none" strike="noStrike" dirty="0">
                          <a:solidFill>
                            <a:schemeClr val="tx1"/>
                          </a:solidFill>
                          <a:effectLst/>
                          <a:latin typeface="ＭＳ Ｐゴシック" panose="020B0600070205080204" pitchFamily="50" charset="-128"/>
                          <a:ea typeface="+mn-ea"/>
                        </a:rPr>
                        <a:t>、加美町、涌谷町、美里町、美郷町、村山市、長井市、</a:t>
                      </a:r>
                      <a:r>
                        <a:rPr lang="ja-JP" altLang="en-US" sz="700" b="0" i="0" u="sng" strike="noStrike" dirty="0">
                          <a:solidFill>
                            <a:srgbClr val="FF0000"/>
                          </a:solidFill>
                          <a:effectLst/>
                          <a:latin typeface="ＭＳ Ｐゴシック" panose="020B0600070205080204" pitchFamily="50" charset="-128"/>
                          <a:ea typeface="+mn-ea"/>
                        </a:rPr>
                        <a:t>中山町</a:t>
                      </a:r>
                      <a:r>
                        <a:rPr lang="ja-JP" altLang="en-US" sz="700" b="0" i="0" u="none" strike="noStrike" dirty="0">
                          <a:solidFill>
                            <a:schemeClr val="tx1"/>
                          </a:solidFill>
                          <a:effectLst/>
                          <a:latin typeface="ＭＳ Ｐゴシック" panose="020B0600070205080204" pitchFamily="50" charset="-128"/>
                          <a:ea typeface="+mn-ea"/>
                        </a:rPr>
                        <a:t>、河北町、高畠町、</a:t>
                      </a:r>
                      <a:r>
                        <a:rPr lang="ja-JP" altLang="en-US" sz="700" b="0" i="0" u="sng" strike="noStrike" dirty="0">
                          <a:solidFill>
                            <a:srgbClr val="FF0000"/>
                          </a:solidFill>
                          <a:effectLst/>
                          <a:latin typeface="ＭＳ Ｐゴシック" panose="020B0600070205080204" pitchFamily="50" charset="-128"/>
                          <a:ea typeface="+mn-ea"/>
                        </a:rPr>
                        <a:t>白鷹町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庄内町、高萩市、潮来市、城里町、那須烏山市、芳賀町、那須町、中之条町、</a:t>
                      </a:r>
                      <a:r>
                        <a:rPr lang="ja-JP" altLang="en-US" sz="700" b="0" i="0" u="sng" strike="noStrike" dirty="0">
                          <a:solidFill>
                            <a:srgbClr val="FF0000"/>
                          </a:solidFill>
                          <a:effectLst/>
                          <a:latin typeface="+mj-ea"/>
                          <a:ea typeface="+mj-ea"/>
                        </a:rPr>
                        <a:t>越生町</a:t>
                      </a:r>
                      <a:r>
                        <a:rPr lang="ja-JP" altLang="en-US" sz="700" b="0" i="0" u="none" strike="noStrike" dirty="0">
                          <a:solidFill>
                            <a:srgbClr val="FF0000"/>
                          </a:solidFill>
                          <a:effectLst/>
                          <a:latin typeface="+mj-ea"/>
                          <a:ea typeface="+mj-ea"/>
                        </a:rPr>
                        <a:t>、</a:t>
                      </a:r>
                      <a:r>
                        <a:rPr lang="ja-JP" altLang="en-US" sz="700" b="0" i="0" u="none" strike="noStrike" dirty="0">
                          <a:solidFill>
                            <a:srgbClr val="000000"/>
                          </a:solidFill>
                          <a:effectLst/>
                          <a:latin typeface="+mj-ea"/>
                          <a:ea typeface="+mj-ea"/>
                        </a:rPr>
                        <a:t>川島町、吉見町、</a:t>
                      </a:r>
                      <a:r>
                        <a:rPr lang="ja-JP" altLang="en-US" sz="700" b="0" i="0" u="sng" strike="noStrike" dirty="0">
                          <a:solidFill>
                            <a:srgbClr val="FF0000"/>
                          </a:solidFill>
                          <a:effectLst/>
                          <a:latin typeface="+mj-ea"/>
                          <a:ea typeface="+mj-ea"/>
                        </a:rPr>
                        <a:t>鳩山町</a:t>
                      </a:r>
                      <a:r>
                        <a:rPr lang="ja-JP" altLang="en-US" sz="700" b="0" i="0" u="none" strike="noStrike" dirty="0">
                          <a:solidFill>
                            <a:srgbClr val="000000"/>
                          </a:solidFill>
                          <a:effectLst/>
                          <a:latin typeface="+mj-ea"/>
                          <a:ea typeface="+mj-ea"/>
                        </a:rPr>
                        <a:t>、</a:t>
                      </a:r>
                      <a:r>
                        <a:rPr lang="ja-JP" altLang="en-US" sz="700" b="0" i="0" u="sng" strike="noStrike" dirty="0">
                          <a:solidFill>
                            <a:srgbClr val="FF0000"/>
                          </a:solidFill>
                          <a:effectLst/>
                          <a:latin typeface="+mj-ea"/>
                          <a:ea typeface="+mj-ea"/>
                        </a:rPr>
                        <a:t>神川町</a:t>
                      </a:r>
                      <a:r>
                        <a:rPr lang="ja-JP" altLang="en-US" sz="700" b="0" i="0" u="none" strike="noStrike" dirty="0">
                          <a:solidFill>
                            <a:srgbClr val="000000"/>
                          </a:solidFill>
                          <a:effectLst/>
                          <a:latin typeface="+mj-ea"/>
                          <a:ea typeface="+mj-ea"/>
                        </a:rPr>
                        <a:t>、栄町、</a:t>
                      </a:r>
                      <a:r>
                        <a:rPr lang="ja-JP" altLang="en-US" sz="700" b="0" i="0" u="sng" strike="noStrike" dirty="0">
                          <a:solidFill>
                            <a:srgbClr val="FF0000"/>
                          </a:solidFill>
                          <a:effectLst/>
                          <a:latin typeface="+mj-ea"/>
                          <a:ea typeface="+mj-ea"/>
                        </a:rPr>
                        <a:t>東庄町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松田町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箱根町</a:t>
                      </a:r>
                      <a:r>
                        <a:rPr lang="ja-JP" altLang="en-US" sz="700" b="0" i="0" u="none" strike="noStrike" dirty="0">
                          <a:solidFill>
                            <a:schemeClr val="tx1"/>
                          </a:solidFill>
                          <a:effectLst/>
                          <a:latin typeface="+mj-ea"/>
                          <a:ea typeface="+mj-ea"/>
                        </a:rPr>
                        <a:t>、</a:t>
                      </a:r>
                      <a:r>
                        <a:rPr lang="ja-JP" altLang="en-US" sz="700" b="0" i="0" u="none" strike="noStrike" dirty="0">
                          <a:solidFill>
                            <a:srgbClr val="000000"/>
                          </a:solidFill>
                          <a:effectLst/>
                          <a:latin typeface="+mj-ea"/>
                          <a:ea typeface="+mj-ea"/>
                        </a:rPr>
                        <a:t>湯河原町</a:t>
                      </a:r>
                      <a:r>
                        <a:rPr lang="ja-JP" altLang="en-US" sz="700" b="0" i="0" u="none" strike="noStrike" dirty="0">
                          <a:solidFill>
                            <a:schemeClr val="tx1"/>
                          </a:solidFill>
                          <a:effectLst/>
                          <a:latin typeface="+mj-ea"/>
                          <a:ea typeface="+mj-ea"/>
                        </a:rPr>
                        <a:t>、加茂市、</a:t>
                      </a:r>
                      <a:r>
                        <a:rPr lang="ja-JP" altLang="en-US" sz="700" b="0" i="0" u="sng" strike="noStrike" dirty="0">
                          <a:solidFill>
                            <a:srgbClr val="FF0000"/>
                          </a:solidFill>
                          <a:effectLst/>
                          <a:latin typeface="+mj-ea"/>
                          <a:ea typeface="+mj-ea"/>
                        </a:rPr>
                        <a:t>田上町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津南町</a:t>
                      </a:r>
                      <a:r>
                        <a:rPr lang="ja-JP" altLang="en-US" sz="700" b="0" i="0" u="none" strike="noStrike" dirty="0">
                          <a:solidFill>
                            <a:schemeClr val="tx1"/>
                          </a:solidFill>
                          <a:effectLst/>
                          <a:latin typeface="+mj-ea"/>
                          <a:ea typeface="+mj-ea"/>
                        </a:rPr>
                        <a:t>、上市町、入善町、羽咋市、中能登町、</a:t>
                      </a:r>
                      <a:r>
                        <a:rPr lang="ja-JP" altLang="en-US" sz="700" b="0" i="0" u="sng" strike="noStrike" dirty="0">
                          <a:solidFill>
                            <a:srgbClr val="FF0000"/>
                          </a:solidFill>
                          <a:effectLst/>
                          <a:latin typeface="+mj-ea"/>
                          <a:ea typeface="+mj-ea"/>
                        </a:rPr>
                        <a:t>南越前町</a:t>
                      </a:r>
                      <a:r>
                        <a:rPr lang="ja-JP" altLang="en-US" sz="700" b="0" i="0" u="none" strike="noStrike" dirty="0">
                          <a:solidFill>
                            <a:schemeClr val="tx1"/>
                          </a:solidFill>
                          <a:effectLst/>
                          <a:latin typeface="+mj-ea"/>
                          <a:ea typeface="+mj-ea"/>
                        </a:rPr>
                        <a:t>、越前町、富士川町、大町市、</a:t>
                      </a:r>
                      <a:r>
                        <a:rPr lang="ja-JP" altLang="en-US" sz="700" b="0" i="0" u="sng" strike="noStrike" dirty="0">
                          <a:solidFill>
                            <a:srgbClr val="FF0000"/>
                          </a:solidFill>
                          <a:effectLst/>
                          <a:latin typeface="+mj-ea"/>
                          <a:ea typeface="+mj-ea"/>
                        </a:rPr>
                        <a:t>佐久穂町</a:t>
                      </a:r>
                      <a:r>
                        <a:rPr lang="ja-JP" altLang="en-US" sz="700" b="0" i="0" u="none" strike="noStrike" dirty="0">
                          <a:solidFill>
                            <a:schemeClr val="tx1"/>
                          </a:solidFill>
                          <a:effectLst/>
                          <a:latin typeface="+mj-ea"/>
                          <a:ea typeface="+mj-ea"/>
                        </a:rPr>
                        <a:t>、下諏訪町、辰野町、</a:t>
                      </a:r>
                      <a:r>
                        <a:rPr lang="ja-JP" altLang="en-US" sz="700" b="0" i="0" u="sng" strike="noStrike" dirty="0">
                          <a:solidFill>
                            <a:srgbClr val="FF0000"/>
                          </a:solidFill>
                          <a:effectLst/>
                          <a:latin typeface="+mj-ea"/>
                          <a:ea typeface="+mj-ea"/>
                        </a:rPr>
                        <a:t>木曽町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坂城町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飯綱町</a:t>
                      </a:r>
                      <a:r>
                        <a:rPr lang="ja-JP" altLang="en-US" sz="700" b="0" i="0" u="none" strike="noStrike" dirty="0">
                          <a:solidFill>
                            <a:schemeClr val="tx1"/>
                          </a:solidFill>
                          <a:effectLst/>
                          <a:latin typeface="+mj-ea"/>
                          <a:ea typeface="+mj-ea"/>
                        </a:rPr>
                        <a:t>、美濃市、山県市、飛騨市、養老町、小山町、美浜町、</a:t>
                      </a:r>
                      <a:r>
                        <a:rPr lang="ja-JP" altLang="en-US" sz="700" b="0" i="0" u="sng" strike="noStrike" dirty="0">
                          <a:solidFill>
                            <a:srgbClr val="FF0000"/>
                          </a:solidFill>
                          <a:effectLst/>
                          <a:latin typeface="+mj-ea"/>
                          <a:ea typeface="+mj-ea"/>
                        </a:rPr>
                        <a:t>紀宝町</a:t>
                      </a:r>
                      <a:r>
                        <a:rPr lang="ja-JP" altLang="en-US" sz="700" b="0" i="0" u="none" strike="noStrike" dirty="0">
                          <a:solidFill>
                            <a:schemeClr val="tx1"/>
                          </a:solidFill>
                          <a:effectLst/>
                          <a:latin typeface="+mj-ea"/>
                          <a:ea typeface="+mj-ea"/>
                        </a:rPr>
                        <a:t>、与謝野町、養父市、</a:t>
                      </a:r>
                      <a:r>
                        <a:rPr lang="ja-JP" altLang="en-US" sz="700" b="0" i="0" u="sng" strike="noStrike" dirty="0">
                          <a:solidFill>
                            <a:srgbClr val="FF0000"/>
                          </a:solidFill>
                          <a:effectLst/>
                          <a:latin typeface="+mj-ea"/>
                          <a:ea typeface="+mj-ea"/>
                        </a:rPr>
                        <a:t>市川町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神河町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新温泉町</a:t>
                      </a:r>
                      <a:r>
                        <a:rPr lang="ja-JP" altLang="en-US" sz="700" b="0" i="0" u="none" strike="noStrike" dirty="0">
                          <a:solidFill>
                            <a:schemeClr val="tx1"/>
                          </a:solidFill>
                          <a:effectLst/>
                          <a:latin typeface="+mj-ea"/>
                          <a:ea typeface="+mj-ea"/>
                        </a:rPr>
                        <a:t>、平群町、河合町、大淀町、有田市、新宮市、かつらぎ町、</a:t>
                      </a:r>
                      <a:r>
                        <a:rPr lang="ja-JP" altLang="en-US" sz="700" b="0" i="0" u="sng" strike="noStrike" dirty="0">
                          <a:solidFill>
                            <a:srgbClr val="FF0000"/>
                          </a:solidFill>
                          <a:effectLst/>
                          <a:latin typeface="+mj-ea"/>
                          <a:ea typeface="+mj-ea"/>
                        </a:rPr>
                        <a:t>みなべ町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岩美町</a:t>
                      </a:r>
                      <a:r>
                        <a:rPr lang="ja-JP" altLang="en-US" sz="700" b="0" i="0" u="none" strike="noStrike" dirty="0">
                          <a:solidFill>
                            <a:srgbClr val="FF0000"/>
                          </a:solidFill>
                          <a:effectLst/>
                          <a:latin typeface="+mj-ea"/>
                          <a:ea typeface="+mj-ea"/>
                        </a:rPr>
                        <a:t>、</a:t>
                      </a:r>
                      <a:r>
                        <a:rPr lang="ja-JP" altLang="en-US" sz="700" b="0" i="0" u="none" strike="noStrike" dirty="0">
                          <a:solidFill>
                            <a:schemeClr val="tx1"/>
                          </a:solidFill>
                          <a:effectLst/>
                          <a:latin typeface="+mj-ea"/>
                          <a:ea typeface="+mj-ea"/>
                        </a:rPr>
                        <a:t>八頭町、琴浦町、大山町、江津市、</a:t>
                      </a:r>
                      <a:r>
                        <a:rPr lang="ja-JP" altLang="en-US" sz="700" b="0" i="0" u="sng" strike="noStrike" dirty="0">
                          <a:solidFill>
                            <a:srgbClr val="FF0000"/>
                          </a:solidFill>
                          <a:effectLst/>
                          <a:latin typeface="+mj-ea"/>
                          <a:ea typeface="+mj-ea"/>
                        </a:rPr>
                        <a:t>邑南町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隠岐の島町</a:t>
                      </a:r>
                      <a:r>
                        <a:rPr lang="ja-JP" altLang="en-US" sz="700" b="0" i="0" u="none" strike="noStrike" dirty="0">
                          <a:solidFill>
                            <a:schemeClr val="tx1"/>
                          </a:solidFill>
                          <a:effectLst/>
                          <a:latin typeface="+mj-ea"/>
                          <a:ea typeface="+mj-ea"/>
                        </a:rPr>
                        <a:t>、美作市、</a:t>
                      </a:r>
                      <a:r>
                        <a:rPr lang="ja-JP" altLang="en-US" sz="700" b="0" i="0" u="sng" strike="noStrike" dirty="0">
                          <a:solidFill>
                            <a:srgbClr val="FF0000"/>
                          </a:solidFill>
                          <a:effectLst/>
                          <a:latin typeface="+mj-ea"/>
                          <a:ea typeface="+mj-ea"/>
                        </a:rPr>
                        <a:t>和気町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美咲町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吉備中央町</a:t>
                      </a:r>
                      <a:r>
                        <a:rPr lang="ja-JP" altLang="en-US" sz="700" b="0" i="0" u="none" strike="noStrike" dirty="0">
                          <a:solidFill>
                            <a:schemeClr val="tx1"/>
                          </a:solidFill>
                          <a:effectLst/>
                          <a:latin typeface="+mj-ea"/>
                          <a:ea typeface="+mj-ea"/>
                        </a:rPr>
                        <a:t>、世羅町、美祢市、</a:t>
                      </a:r>
                      <a:r>
                        <a:rPr lang="ja-JP" altLang="en-US" sz="700" b="0" i="0" u="sng" strike="noStrike" dirty="0">
                          <a:solidFill>
                            <a:srgbClr val="FF0000"/>
                          </a:solidFill>
                          <a:effectLst/>
                          <a:latin typeface="+mj-ea"/>
                          <a:ea typeface="+mj-ea"/>
                        </a:rPr>
                        <a:t>板野町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上板町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土庄町</a:t>
                      </a:r>
                      <a:r>
                        <a:rPr lang="ja-JP" altLang="en-US" sz="700" b="0" i="0" u="none" strike="noStrike" dirty="0">
                          <a:solidFill>
                            <a:schemeClr val="tx1"/>
                          </a:solidFill>
                          <a:effectLst/>
                          <a:latin typeface="+mj-ea"/>
                          <a:ea typeface="+mj-ea"/>
                        </a:rPr>
                        <a:t>、内子町、安芸市、土佐市、宿毛市、</a:t>
                      </a:r>
                      <a:r>
                        <a:rPr lang="ja-JP" altLang="en-US" sz="700" b="0" i="0" u="sng" strike="noStrike" dirty="0">
                          <a:solidFill>
                            <a:srgbClr val="FF0000"/>
                          </a:solidFill>
                          <a:effectLst/>
                          <a:latin typeface="+mj-ea"/>
                          <a:ea typeface="+mj-ea"/>
                        </a:rPr>
                        <a:t>佐川町</a:t>
                      </a:r>
                      <a:r>
                        <a:rPr lang="ja-JP" altLang="en-US" sz="700" b="0" i="0" u="none" strike="noStrike" dirty="0">
                          <a:solidFill>
                            <a:schemeClr val="tx1"/>
                          </a:solidFill>
                          <a:effectLst/>
                          <a:latin typeface="+mj-ea"/>
                          <a:ea typeface="+mj-ea"/>
                        </a:rPr>
                        <a:t>、四万十町、うきは市、</a:t>
                      </a:r>
                      <a:r>
                        <a:rPr lang="ja-JP" altLang="en-US" sz="700" b="0" i="0" u="sng" strike="noStrike" dirty="0">
                          <a:solidFill>
                            <a:srgbClr val="FF0000"/>
                          </a:solidFill>
                          <a:effectLst/>
                          <a:latin typeface="+mj-ea"/>
                          <a:ea typeface="+mj-ea"/>
                        </a:rPr>
                        <a:t>鞍手町</a:t>
                      </a:r>
                      <a:r>
                        <a:rPr lang="ja-JP" altLang="en-US" sz="700" b="0" i="0" u="none" strike="noStrike" dirty="0">
                          <a:solidFill>
                            <a:schemeClr val="tx1"/>
                          </a:solidFill>
                          <a:effectLst/>
                          <a:latin typeface="+mj-ea"/>
                          <a:ea typeface="+mj-ea"/>
                        </a:rPr>
                        <a:t>、福智町、みやこ町、築上町、多久市、白石町、松浦市、壱岐市、西海市、水俣市、</a:t>
                      </a:r>
                      <a:r>
                        <a:rPr lang="ja-JP" altLang="en-US" sz="700" b="0" i="0" u="sng" strike="noStrike" dirty="0">
                          <a:solidFill>
                            <a:srgbClr val="FF0000"/>
                          </a:solidFill>
                          <a:effectLst/>
                          <a:latin typeface="+mj-ea"/>
                          <a:ea typeface="+mj-ea"/>
                        </a:rPr>
                        <a:t>氷川町</a:t>
                      </a:r>
                      <a:r>
                        <a:rPr lang="ja-JP" altLang="en-US" sz="700" b="0" i="0" u="none" strike="noStrike" dirty="0">
                          <a:solidFill>
                            <a:srgbClr val="FF0000"/>
                          </a:solidFill>
                          <a:effectLst/>
                          <a:latin typeface="+mj-ea"/>
                          <a:ea typeface="+mj-ea"/>
                        </a:rPr>
                        <a:t>、</a:t>
                      </a:r>
                      <a:r>
                        <a:rPr lang="ja-JP" altLang="en-US" sz="700" b="0" i="0" u="sng" strike="noStrike" dirty="0">
                          <a:solidFill>
                            <a:srgbClr val="FF0000"/>
                          </a:solidFill>
                          <a:effectLst/>
                          <a:latin typeface="+mj-ea"/>
                          <a:ea typeface="+mj-ea"/>
                        </a:rPr>
                        <a:t>あさぎり町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玖珠町</a:t>
                      </a:r>
                      <a:r>
                        <a:rPr lang="ja-JP" altLang="en-US" sz="700" b="0" i="0" u="none" strike="noStrike" dirty="0">
                          <a:solidFill>
                            <a:schemeClr val="tx1"/>
                          </a:solidFill>
                          <a:effectLst/>
                          <a:latin typeface="+mj-ea"/>
                          <a:ea typeface="+mj-ea"/>
                        </a:rPr>
                        <a:t>、国富町、川南町、</a:t>
                      </a:r>
                      <a:r>
                        <a:rPr lang="ja-JP" altLang="en-US" sz="700" b="0" i="0" u="sng" strike="noStrike" dirty="0">
                          <a:solidFill>
                            <a:srgbClr val="FF0000"/>
                          </a:solidFill>
                          <a:effectLst/>
                          <a:latin typeface="+mj-ea"/>
                          <a:ea typeface="+mj-ea"/>
                        </a:rPr>
                        <a:t>都農町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高千穂町</a:t>
                      </a:r>
                      <a:r>
                        <a:rPr lang="ja-JP" altLang="en-US" sz="700" b="0" i="0" u="none" strike="noStrike" dirty="0">
                          <a:solidFill>
                            <a:schemeClr val="tx1"/>
                          </a:solidFill>
                          <a:effectLst/>
                          <a:latin typeface="+mj-ea"/>
                          <a:ea typeface="+mj-ea"/>
                        </a:rPr>
                        <a:t>、枕崎市、西之表市、</a:t>
                      </a:r>
                      <a:r>
                        <a:rPr lang="ja-JP" altLang="en-US" sz="700" b="0" i="0" u="none" strike="noStrike" dirty="0" err="1">
                          <a:solidFill>
                            <a:schemeClr val="tx1"/>
                          </a:solidFill>
                          <a:effectLst/>
                          <a:latin typeface="+mj-ea"/>
                          <a:ea typeface="+mj-ea"/>
                        </a:rPr>
                        <a:t>いちき</a:t>
                      </a:r>
                      <a:r>
                        <a:rPr lang="ja-JP" altLang="en-US" sz="700" b="0" i="0" u="none" strike="noStrike" dirty="0">
                          <a:solidFill>
                            <a:schemeClr val="tx1"/>
                          </a:solidFill>
                          <a:effectLst/>
                          <a:latin typeface="+mj-ea"/>
                          <a:ea typeface="+mj-ea"/>
                        </a:rPr>
                        <a:t>串木野市、さつま町、</a:t>
                      </a:r>
                      <a:r>
                        <a:rPr lang="ja-JP" altLang="en-US" sz="700" b="0" i="0" u="sng" strike="noStrike" dirty="0">
                          <a:solidFill>
                            <a:srgbClr val="FF0000"/>
                          </a:solidFill>
                          <a:effectLst/>
                          <a:latin typeface="+mj-ea"/>
                          <a:ea typeface="+mj-ea"/>
                        </a:rPr>
                        <a:t>長島町</a:t>
                      </a:r>
                      <a:r>
                        <a:rPr lang="ja-JP" altLang="en-US" sz="700" b="0" i="0" u="none" strike="noStrike" dirty="0">
                          <a:solidFill>
                            <a:schemeClr val="tx1"/>
                          </a:solidFill>
                          <a:effectLst/>
                          <a:latin typeface="+mj-ea"/>
                          <a:ea typeface="+mj-ea"/>
                        </a:rPr>
                        <a:t>、</a:t>
                      </a:r>
                      <a:r>
                        <a:rPr lang="ja-JP" altLang="en-US" sz="700" b="0" i="0" u="sng" strike="noStrike" dirty="0">
                          <a:solidFill>
                            <a:srgbClr val="FF0000"/>
                          </a:solidFill>
                          <a:effectLst/>
                          <a:latin typeface="+mj-ea"/>
                          <a:ea typeface="+mj-ea"/>
                        </a:rPr>
                        <a:t>徳之島町</a:t>
                      </a:r>
                      <a:endParaRPr lang="en-US" altLang="ja-JP" sz="700" b="0" i="0" u="sng" strike="noStrike" dirty="0">
                        <a:solidFill>
                          <a:srgbClr val="FF0000"/>
                        </a:solidFill>
                        <a:effectLst/>
                        <a:latin typeface="+mj-ea"/>
                        <a:ea typeface="+mj-ea"/>
                      </a:endParaRPr>
                    </a:p>
                    <a:p>
                      <a:pPr algn="l">
                        <a:spcAft>
                          <a:spcPts val="0"/>
                        </a:spcAft>
                      </a:pPr>
                      <a:r>
                        <a:rPr lang="ja-JP" altLang="en-US" sz="700" b="0" i="0" u="none" strike="noStrike" dirty="0">
                          <a:solidFill>
                            <a:schemeClr val="tx1"/>
                          </a:solidFill>
                          <a:effectLst/>
                          <a:latin typeface="+mj-ea"/>
                          <a:ea typeface="+mj-ea"/>
                        </a:rPr>
                        <a:t>（</a:t>
                      </a:r>
                      <a:r>
                        <a:rPr lang="en-US" altLang="ja-JP" sz="700" b="0" i="0" u="none" strike="noStrike" dirty="0">
                          <a:solidFill>
                            <a:schemeClr val="tx1"/>
                          </a:solidFill>
                          <a:effectLst/>
                          <a:latin typeface="+mj-ea"/>
                          <a:ea typeface="+mj-ea"/>
                        </a:rPr>
                        <a:t>134</a:t>
                      </a:r>
                      <a:r>
                        <a:rPr lang="ja-JP" altLang="en-US" sz="700" b="0" i="0" u="none" strike="noStrike" dirty="0">
                          <a:solidFill>
                            <a:schemeClr val="tx1"/>
                          </a:solidFill>
                          <a:effectLst/>
                          <a:latin typeface="+mj-ea"/>
                          <a:ea typeface="+mj-ea"/>
                        </a:rPr>
                        <a:t>団体）</a:t>
                      </a: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留萌市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chemeClr val="tx1"/>
                          </a:solidFill>
                          <a:effectLst/>
                          <a:latin typeface="ＭＳ Ｐゴシック" panose="020B0600070205080204" pitchFamily="50" charset="-128"/>
                          <a:ea typeface="+mn-ea"/>
                        </a:rPr>
                        <a:t>紋別市、士別市、</a:t>
                      </a:r>
                      <a:r>
                        <a:rPr lang="ja-JP" altLang="en-US" sz="700" b="0" i="0" u="none" strike="noStrike" dirty="0">
                          <a:solidFill>
                            <a:srgbClr val="000000"/>
                          </a:solidFill>
                          <a:effectLst/>
                          <a:latin typeface="ＭＳ Ｐゴシック" panose="020B0600070205080204" pitchFamily="50" charset="-128"/>
                          <a:ea typeface="+mn-ea"/>
                        </a:rPr>
                        <a:t>根室市、砂川市、深川市、当別町、</a:t>
                      </a:r>
                      <a:r>
                        <a:rPr lang="ja-JP" altLang="en-US" sz="700" b="0" i="0" u="sng" strike="noStrike" dirty="0">
                          <a:solidFill>
                            <a:srgbClr val="FF0000"/>
                          </a:solidFill>
                          <a:effectLst/>
                          <a:latin typeface="ＭＳ Ｐゴシック" panose="020B0600070205080204" pitchFamily="50" charset="-128"/>
                          <a:ea typeface="+mn-ea"/>
                        </a:rPr>
                        <a:t>八雲町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岩内町</a:t>
                      </a:r>
                      <a:r>
                        <a:rPr lang="ja-JP" altLang="en-US" sz="700" b="0" i="0" u="none" strike="noStrike" dirty="0">
                          <a:solidFill>
                            <a:schemeClr val="tx1"/>
                          </a:solidFill>
                          <a:effectLst/>
                          <a:latin typeface="ＭＳ Ｐゴシック" panose="020B0600070205080204" pitchFamily="50" charset="-128"/>
                          <a:ea typeface="+mn-ea"/>
                        </a:rPr>
                        <a:t>、余市町、</a:t>
                      </a:r>
                      <a:r>
                        <a:rPr lang="ja-JP" altLang="en-US" sz="700" b="0" i="0" u="sng" strike="noStrike" dirty="0">
                          <a:solidFill>
                            <a:srgbClr val="FF0000"/>
                          </a:solidFill>
                          <a:effectLst/>
                          <a:latin typeface="ＭＳ Ｐゴシック" panose="020B0600070205080204" pitchFamily="50" charset="-128"/>
                          <a:ea typeface="+mn-ea"/>
                        </a:rPr>
                        <a:t>白老町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日高町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浦河町</a:t>
                      </a:r>
                      <a:r>
                        <a:rPr lang="ja-JP" altLang="en-US" sz="700" b="0" i="0" u="none" strike="noStrike" dirty="0">
                          <a:solidFill>
                            <a:schemeClr val="tx1"/>
                          </a:solidFill>
                          <a:effectLst/>
                          <a:latin typeface="ＭＳ Ｐゴシック" panose="020B0600070205080204" pitchFamily="50" charset="-128"/>
                          <a:ea typeface="+mn-ea"/>
                        </a:rPr>
                        <a:t>、新ひだか町、</a:t>
                      </a:r>
                      <a:r>
                        <a:rPr lang="ja-JP" altLang="en-US" sz="700" b="0" i="0" u="sng" strike="noStrike" dirty="0">
                          <a:solidFill>
                            <a:srgbClr val="FF0000"/>
                          </a:solidFill>
                          <a:effectLst/>
                          <a:latin typeface="ＭＳ Ｐゴシック" panose="020B0600070205080204" pitchFamily="50" charset="-128"/>
                          <a:ea typeface="+mn-ea"/>
                        </a:rPr>
                        <a:t>平内町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板柳町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七戸町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三戸町</a:t>
                      </a:r>
                      <a:r>
                        <a:rPr lang="ja-JP" altLang="en-US" sz="700" b="0" i="0" u="none" strike="noStrike" dirty="0">
                          <a:solidFill>
                            <a:schemeClr val="tx1"/>
                          </a:solidFill>
                          <a:effectLst/>
                          <a:latin typeface="ＭＳ Ｐゴシック" panose="020B0600070205080204" pitchFamily="50" charset="-128"/>
                          <a:ea typeface="+mn-ea"/>
                        </a:rPr>
                        <a:t>、八幡平市、</a:t>
                      </a:r>
                      <a:r>
                        <a:rPr lang="ja-JP" altLang="en-US" sz="700" b="0" i="0" u="sng" strike="noStrike" dirty="0">
                          <a:solidFill>
                            <a:srgbClr val="FF0000"/>
                          </a:solidFill>
                          <a:effectLst/>
                          <a:latin typeface="ＭＳ Ｐゴシック" panose="020B0600070205080204" pitchFamily="50" charset="-128"/>
                          <a:ea typeface="+mn-ea"/>
                        </a:rPr>
                        <a:t>岩手町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山田町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洋野町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一戸町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丸森町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南三陸町</a:t>
                      </a:r>
                      <a:r>
                        <a:rPr lang="ja-JP" altLang="en-US" sz="700" b="0" i="0" u="none" strike="noStrike" dirty="0">
                          <a:solidFill>
                            <a:schemeClr val="tx1"/>
                          </a:solidFill>
                          <a:effectLst/>
                          <a:latin typeface="ＭＳ Ｐゴシック" panose="020B0600070205080204" pitchFamily="50" charset="-128"/>
                          <a:ea typeface="+mn-ea"/>
                        </a:rPr>
                        <a:t>、に</a:t>
                      </a:r>
                      <a:r>
                        <a:rPr lang="ja-JP" altLang="en-US" sz="700" b="0" i="0" u="none" strike="noStrike" dirty="0" err="1">
                          <a:solidFill>
                            <a:schemeClr val="tx1"/>
                          </a:solidFill>
                          <a:effectLst/>
                          <a:latin typeface="ＭＳ Ｐゴシック" panose="020B0600070205080204" pitchFamily="50" charset="-128"/>
                          <a:ea typeface="+mn-ea"/>
                        </a:rPr>
                        <a:t>かほ</a:t>
                      </a:r>
                      <a:r>
                        <a:rPr lang="ja-JP" altLang="en-US" sz="700" b="0" i="0" u="none" strike="noStrike" dirty="0">
                          <a:solidFill>
                            <a:schemeClr val="tx1"/>
                          </a:solidFill>
                          <a:effectLst/>
                          <a:latin typeface="ＭＳ Ｐゴシック" panose="020B0600070205080204" pitchFamily="50" charset="-128"/>
                          <a:ea typeface="+mn-ea"/>
                        </a:rPr>
                        <a:t>市、仙北市、</a:t>
                      </a:r>
                      <a:r>
                        <a:rPr lang="ja-JP" altLang="en-US" sz="700" b="0" i="0" u="sng" strike="noStrike" dirty="0">
                          <a:solidFill>
                            <a:srgbClr val="FF0000"/>
                          </a:solidFill>
                          <a:effectLst/>
                          <a:latin typeface="ＭＳ Ｐゴシック" panose="020B0600070205080204" pitchFamily="50" charset="-128"/>
                          <a:ea typeface="+mn-ea"/>
                        </a:rPr>
                        <a:t>三種町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羽後町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尾花沢市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川西町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遊佐町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大子町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美浦村</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利根町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塩谷町</a:t>
                      </a:r>
                      <a:r>
                        <a:rPr lang="ja-JP" altLang="en-US" sz="700" b="0" i="0" u="none" strike="noStrike" dirty="0">
                          <a:solidFill>
                            <a:schemeClr val="tx1"/>
                          </a:solidFill>
                          <a:effectLst/>
                          <a:latin typeface="ＭＳ Ｐゴシック" panose="020B0600070205080204" pitchFamily="50" charset="-128"/>
                          <a:ea typeface="+mn-ea"/>
                        </a:rPr>
                        <a:t>、那珂川町、</a:t>
                      </a:r>
                      <a:r>
                        <a:rPr lang="ja-JP" altLang="en-US" sz="700" b="0" i="0" u="sng" strike="noStrike" dirty="0">
                          <a:solidFill>
                            <a:srgbClr val="FF0000"/>
                          </a:solidFill>
                          <a:effectLst/>
                          <a:latin typeface="ＭＳ Ｐゴシック" panose="020B0600070205080204" pitchFamily="50" charset="-128"/>
                          <a:ea typeface="+mn-ea"/>
                        </a:rPr>
                        <a:t>東吾妻町</a:t>
                      </a:r>
                      <a:r>
                        <a:rPr lang="ja-JP" altLang="en-US" sz="700" b="0" i="0" u="none" strike="noStrike" dirty="0">
                          <a:solidFill>
                            <a:schemeClr val="tx1"/>
                          </a:solidFill>
                          <a:effectLst/>
                          <a:latin typeface="ＭＳ Ｐゴシック" panose="020B0600070205080204" pitchFamily="50" charset="-128"/>
                          <a:ea typeface="+mn-ea"/>
                        </a:rPr>
                        <a:t>、みなかみ町、</a:t>
                      </a:r>
                      <a:r>
                        <a:rPr lang="ja-JP" altLang="en-US" sz="700" b="0" i="0" u="sng" strike="noStrike" dirty="0">
                          <a:solidFill>
                            <a:srgbClr val="FF0000"/>
                          </a:solidFill>
                          <a:effectLst/>
                          <a:latin typeface="+mn-ea"/>
                          <a:ea typeface="+mn-ea"/>
                        </a:rPr>
                        <a:t>ときがわ町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皆野町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小鹿野町</a:t>
                      </a:r>
                      <a:r>
                        <a:rPr lang="ja-JP" altLang="en-US" sz="700" b="0" i="0" u="none" strike="noStrike" dirty="0">
                          <a:solidFill>
                            <a:srgbClr val="000000"/>
                          </a:solidFill>
                          <a:effectLst/>
                          <a:latin typeface="+mn-ea"/>
                          <a:ea typeface="+mn-ea"/>
                        </a:rPr>
                        <a:t>、勝浦市、</a:t>
                      </a:r>
                      <a:r>
                        <a:rPr lang="ja-JP" altLang="en-US" sz="700" b="0" i="0" u="sng" strike="noStrike" dirty="0">
                          <a:solidFill>
                            <a:srgbClr val="FF0000"/>
                          </a:solidFill>
                          <a:effectLst/>
                          <a:latin typeface="+mn-ea"/>
                          <a:ea typeface="+mn-ea"/>
                        </a:rPr>
                        <a:t>多古町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九十九里町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白子町</a:t>
                      </a:r>
                      <a:r>
                        <a:rPr lang="ja-JP" altLang="en-US" sz="700" b="0" i="0" u="none" strike="noStrike" dirty="0">
                          <a:solidFill>
                            <a:srgbClr val="000000"/>
                          </a:solidFill>
                          <a:effectLst/>
                          <a:latin typeface="+mn-ea"/>
                          <a:ea typeface="+mn-ea"/>
                        </a:rPr>
                        <a:t>、</a:t>
                      </a:r>
                      <a:r>
                        <a:rPr lang="ja-JP" altLang="en-US" sz="700" b="0" i="0" u="sng" strike="noStrike" dirty="0">
                          <a:solidFill>
                            <a:srgbClr val="FF0000"/>
                          </a:solidFill>
                          <a:effectLst/>
                          <a:latin typeface="+mn-ea"/>
                          <a:ea typeface="+mn-ea"/>
                        </a:rPr>
                        <a:t>山北町</a:t>
                      </a:r>
                      <a:r>
                        <a:rPr lang="ja-JP" altLang="en-US" sz="700" b="0" i="0" u="none" strike="noStrike" dirty="0">
                          <a:solidFill>
                            <a:schemeClr val="tx1"/>
                          </a:solidFill>
                          <a:effectLst/>
                          <a:latin typeface="+mn-ea"/>
                          <a:ea typeface="+mn-ea"/>
                        </a:rPr>
                        <a:t>、輪島市、志賀町、</a:t>
                      </a:r>
                      <a:r>
                        <a:rPr lang="ja-JP" altLang="en-US" sz="700" b="0" i="0" u="sng" strike="noStrike" dirty="0">
                          <a:solidFill>
                            <a:srgbClr val="FF0000"/>
                          </a:solidFill>
                          <a:effectLst/>
                          <a:latin typeface="+mn-ea"/>
                          <a:ea typeface="+mn-ea"/>
                        </a:rPr>
                        <a:t>宝達志水町</a:t>
                      </a:r>
                      <a:r>
                        <a:rPr lang="ja-JP" altLang="en-US" sz="700" b="0" i="0" u="none" strike="noStrike" dirty="0">
                          <a:solidFill>
                            <a:schemeClr val="tx1"/>
                          </a:solidFill>
                          <a:effectLst/>
                          <a:latin typeface="+mn-ea"/>
                          <a:ea typeface="+mn-ea"/>
                        </a:rPr>
                        <a:t>、大月市、上野原市、</a:t>
                      </a:r>
                      <a:r>
                        <a:rPr lang="ja-JP" altLang="en-US" sz="700" b="0" i="0" u="sng" strike="noStrike" dirty="0">
                          <a:solidFill>
                            <a:srgbClr val="FF0000"/>
                          </a:solidFill>
                          <a:effectLst/>
                          <a:latin typeface="+mn-ea"/>
                          <a:ea typeface="+mn-ea"/>
                        </a:rPr>
                        <a:t>市川三郷町</a:t>
                      </a:r>
                      <a:r>
                        <a:rPr lang="ja-JP" altLang="en-US" sz="700" b="0" i="0" u="none" strike="noStrike" dirty="0">
                          <a:solidFill>
                            <a:schemeClr val="tx1"/>
                          </a:solidFill>
                          <a:effectLst/>
                          <a:latin typeface="+mn-ea"/>
                          <a:ea typeface="+mn-ea"/>
                        </a:rPr>
                        <a:t>、飯山市、</a:t>
                      </a:r>
                      <a:r>
                        <a:rPr lang="ja-JP" altLang="en-US" sz="700" b="0" i="0" u="sng" strike="noStrike" dirty="0">
                          <a:solidFill>
                            <a:srgbClr val="FF0000"/>
                          </a:solidFill>
                          <a:effectLst/>
                          <a:latin typeface="+mn-ea"/>
                          <a:ea typeface="+mn-ea"/>
                        </a:rPr>
                        <a:t>山ノ内町</a:t>
                      </a:r>
                      <a:r>
                        <a:rPr lang="ja-JP" altLang="en-US" sz="700" b="0" i="0" u="none" strike="noStrike" dirty="0">
                          <a:solidFill>
                            <a:schemeClr val="tx1"/>
                          </a:solidFill>
                          <a:effectLst/>
                          <a:latin typeface="+mn-ea"/>
                          <a:ea typeface="+mn-ea"/>
                        </a:rPr>
                        <a:t>、揖斐川町、</a:t>
                      </a:r>
                      <a:r>
                        <a:rPr lang="ja-JP" altLang="en-US" sz="700" b="0" i="0" u="sng" strike="noStrike" dirty="0">
                          <a:solidFill>
                            <a:srgbClr val="FF0000"/>
                          </a:solidFill>
                          <a:effectLst/>
                          <a:latin typeface="ＭＳ Ｐゴシック" panose="020B0600070205080204" pitchFamily="50" charset="-128"/>
                          <a:ea typeface="+mn-ea"/>
                        </a:rPr>
                        <a:t>八百津町</a:t>
                      </a:r>
                      <a:r>
                        <a:rPr lang="ja-JP" altLang="en-US" sz="700" b="0" i="0" u="none" strike="noStrike" dirty="0">
                          <a:solidFill>
                            <a:schemeClr val="tx1"/>
                          </a:solidFill>
                          <a:effectLst/>
                          <a:latin typeface="ＭＳ Ｐゴシック" panose="020B0600070205080204" pitchFamily="50" charset="-128"/>
                          <a:ea typeface="+mn-ea"/>
                        </a:rPr>
                        <a:t>、下田市、南知多町、鳥羽市、</a:t>
                      </a:r>
                      <a:r>
                        <a:rPr lang="ja-JP" altLang="en-US" sz="700" b="0" i="0" u="sng" strike="noStrike" dirty="0">
                          <a:solidFill>
                            <a:srgbClr val="FF0000"/>
                          </a:solidFill>
                          <a:effectLst/>
                          <a:latin typeface="ＭＳ Ｐゴシック" panose="020B0600070205080204" pitchFamily="50" charset="-128"/>
                          <a:ea typeface="+mn-ea"/>
                        </a:rPr>
                        <a:t>熊野市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紀北町</a:t>
                      </a:r>
                      <a:r>
                        <a:rPr lang="ja-JP" altLang="en-US" sz="700" b="0" i="0" u="none" strike="noStrike" dirty="0">
                          <a:solidFill>
                            <a:schemeClr val="tx1"/>
                          </a:solidFill>
                          <a:effectLst/>
                          <a:latin typeface="ＭＳ Ｐゴシック" panose="020B0600070205080204" pitchFamily="50" charset="-128"/>
                          <a:ea typeface="+mn-ea"/>
                        </a:rPr>
                        <a:t>、宮津市、</a:t>
                      </a:r>
                      <a:r>
                        <a:rPr lang="ja-JP" altLang="en-US" sz="700" b="0" i="0" u="sng" strike="noStrike" dirty="0">
                          <a:solidFill>
                            <a:srgbClr val="FF0000"/>
                          </a:solidFill>
                          <a:effectLst/>
                          <a:latin typeface="ＭＳ Ｐゴシック" panose="020B0600070205080204" pitchFamily="50" charset="-128"/>
                          <a:ea typeface="+mn-ea"/>
                        </a:rPr>
                        <a:t>京丹波町</a:t>
                      </a:r>
                      <a:r>
                        <a:rPr lang="ja-JP" altLang="en-US" sz="700" b="0" i="0" u="none" strike="noStrike" dirty="0">
                          <a:solidFill>
                            <a:schemeClr val="tx1"/>
                          </a:solidFill>
                          <a:effectLst/>
                          <a:latin typeface="ＭＳ Ｐゴシック" panose="020B0600070205080204" pitchFamily="50" charset="-128"/>
                          <a:ea typeface="+mn-ea"/>
                        </a:rPr>
                        <a:t>、豊能町、</a:t>
                      </a:r>
                      <a:r>
                        <a:rPr lang="ja-JP" altLang="en-US" sz="700" b="0" i="0" u="sng" strike="noStrike" dirty="0">
                          <a:solidFill>
                            <a:srgbClr val="FF0000"/>
                          </a:solidFill>
                          <a:effectLst/>
                          <a:latin typeface="ＭＳ Ｐゴシック" panose="020B0600070205080204" pitchFamily="50" charset="-128"/>
                          <a:ea typeface="+mn-ea"/>
                        </a:rPr>
                        <a:t>能勢町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岬町</a:t>
                      </a:r>
                      <a:r>
                        <a:rPr lang="ja-JP" altLang="en-US" sz="700" b="0" i="0" u="none" strike="noStrike" dirty="0">
                          <a:solidFill>
                            <a:schemeClr val="tx1"/>
                          </a:solidFill>
                          <a:effectLst/>
                          <a:latin typeface="ＭＳ Ｐゴシック" panose="020B0600070205080204" pitchFamily="50" charset="-128"/>
                          <a:ea typeface="+mn-ea"/>
                        </a:rPr>
                        <a:t>、多可町、</a:t>
                      </a:r>
                      <a:r>
                        <a:rPr lang="ja-JP" altLang="en-US" sz="700" b="0" i="0" u="sng" strike="noStrike" dirty="0">
                          <a:solidFill>
                            <a:srgbClr val="FF0000"/>
                          </a:solidFill>
                          <a:effectLst/>
                          <a:latin typeface="ＭＳ Ｐゴシック" panose="020B0600070205080204" pitchFamily="50" charset="-128"/>
                          <a:ea typeface="+mn-ea"/>
                        </a:rPr>
                        <a:t>上郡町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佐用町</a:t>
                      </a:r>
                      <a:r>
                        <a:rPr lang="ja-JP" altLang="en-US" sz="700" b="0" i="0" u="none" strike="noStrike" dirty="0">
                          <a:solidFill>
                            <a:schemeClr val="tx1"/>
                          </a:solidFill>
                          <a:effectLst/>
                          <a:latin typeface="ＭＳ Ｐゴシック" panose="020B0600070205080204" pitchFamily="50" charset="-128"/>
                          <a:ea typeface="+mn-ea"/>
                        </a:rPr>
                        <a:t>、香美町、御所市、上牧町、</a:t>
                      </a:r>
                      <a:r>
                        <a:rPr lang="ja-JP" altLang="en-US" sz="700" b="0" i="0" u="sng" strike="noStrike" dirty="0">
                          <a:solidFill>
                            <a:srgbClr val="FF0000"/>
                          </a:solidFill>
                          <a:effectLst/>
                          <a:latin typeface="ＭＳ Ｐゴシック" panose="020B0600070205080204" pitchFamily="50" charset="-128"/>
                          <a:ea typeface="+mn-ea"/>
                        </a:rPr>
                        <a:t>湯浅町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那智勝浦町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串本町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奥出雲町</a:t>
                      </a:r>
                      <a:r>
                        <a:rPr lang="ja-JP" altLang="en-US" sz="700" b="0" i="0" u="none" strike="noStrike" dirty="0">
                          <a:solidFill>
                            <a:schemeClr val="tx1"/>
                          </a:solidFill>
                          <a:effectLst/>
                          <a:latin typeface="ＭＳ Ｐゴシック" panose="020B0600070205080204" pitchFamily="50" charset="-128"/>
                          <a:ea typeface="+mn-ea"/>
                        </a:rPr>
                        <a:t>、竹原市、江田島市、三好市、</a:t>
                      </a:r>
                      <a:r>
                        <a:rPr lang="ja-JP" altLang="en-US" sz="700" b="0" i="0" u="sng" strike="noStrike" dirty="0">
                          <a:solidFill>
                            <a:srgbClr val="FF0000"/>
                          </a:solidFill>
                          <a:effectLst/>
                          <a:latin typeface="ＭＳ Ｐゴシック" panose="020B0600070205080204" pitchFamily="50" charset="-128"/>
                          <a:ea typeface="+mn-ea"/>
                        </a:rPr>
                        <a:t>小豆島町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鬼北町</a:t>
                      </a:r>
                      <a:r>
                        <a:rPr lang="ja-JP" altLang="en-US" sz="700" b="0" i="0" u="none" strike="noStrike" dirty="0">
                          <a:solidFill>
                            <a:schemeClr val="tx1"/>
                          </a:solidFill>
                          <a:effectLst/>
                          <a:latin typeface="ＭＳ Ｐゴシック" panose="020B0600070205080204" pitchFamily="50" charset="-128"/>
                          <a:ea typeface="+mn-ea"/>
                        </a:rPr>
                        <a:t>、愛南町、須崎市、</a:t>
                      </a:r>
                      <a:r>
                        <a:rPr lang="ja-JP" altLang="en-US" sz="700" b="0" i="0" u="sng" strike="noStrike" dirty="0">
                          <a:solidFill>
                            <a:srgbClr val="FF0000"/>
                          </a:solidFill>
                          <a:effectLst/>
                          <a:latin typeface="ＭＳ Ｐゴシック" panose="020B0600070205080204" pitchFamily="50" charset="-128"/>
                          <a:ea typeface="+mn-ea"/>
                        </a:rPr>
                        <a:t>土佐清水市</a:t>
                      </a:r>
                      <a:r>
                        <a:rPr lang="ja-JP" altLang="en-US" sz="700" b="0" i="0" u="none" strike="noStrike" dirty="0">
                          <a:solidFill>
                            <a:schemeClr val="tx1"/>
                          </a:solidFill>
                          <a:effectLst/>
                          <a:latin typeface="ＭＳ Ｐゴシック" panose="020B0600070205080204" pitchFamily="50" charset="-128"/>
                          <a:ea typeface="+mn-ea"/>
                        </a:rPr>
                        <a:t>、いの町、</a:t>
                      </a:r>
                      <a:r>
                        <a:rPr lang="ja-JP" altLang="en-US" sz="700" b="0" i="0" u="sng" strike="noStrike" dirty="0">
                          <a:solidFill>
                            <a:srgbClr val="FF0000"/>
                          </a:solidFill>
                          <a:effectLst/>
                          <a:latin typeface="ＭＳ Ｐゴシック" panose="020B0600070205080204" pitchFamily="50" charset="-128"/>
                          <a:ea typeface="+mn-ea"/>
                        </a:rPr>
                        <a:t>黒潮町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芦屋町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香春町</a:t>
                      </a:r>
                      <a:r>
                        <a:rPr lang="ja-JP" altLang="en-US" sz="700" b="0" i="0" u="none" strike="noStrike" dirty="0">
                          <a:solidFill>
                            <a:srgbClr val="FF0000"/>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川崎町</a:t>
                      </a:r>
                      <a:r>
                        <a:rPr lang="ja-JP" altLang="en-US" sz="700" b="0" i="0" u="none" strike="noStrike" dirty="0">
                          <a:solidFill>
                            <a:schemeClr val="tx1"/>
                          </a:solidFill>
                          <a:effectLst/>
                          <a:latin typeface="ＭＳ Ｐゴシック" panose="020B0600070205080204" pitchFamily="50" charset="-128"/>
                          <a:ea typeface="+mn-ea"/>
                        </a:rPr>
                        <a:t>、上天草市、</a:t>
                      </a:r>
                      <a:r>
                        <a:rPr lang="ja-JP" altLang="en-US" sz="700" b="0" i="0" u="sng" strike="noStrike" dirty="0">
                          <a:solidFill>
                            <a:srgbClr val="FF0000"/>
                          </a:solidFill>
                          <a:effectLst/>
                          <a:latin typeface="ＭＳ Ｐゴシック" panose="020B0600070205080204" pitchFamily="50" charset="-128"/>
                          <a:ea typeface="+mn-ea"/>
                        </a:rPr>
                        <a:t>美里町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和水町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山都町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芦北町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津久見市</a:t>
                      </a:r>
                      <a:r>
                        <a:rPr lang="ja-JP" altLang="en-US" sz="700" b="0" i="0" u="none" strike="noStrike" dirty="0">
                          <a:solidFill>
                            <a:schemeClr val="tx1"/>
                          </a:solidFill>
                          <a:effectLst/>
                          <a:latin typeface="ＭＳ Ｐゴシック" panose="020B0600070205080204" pitchFamily="50" charset="-128"/>
                          <a:ea typeface="+mn-ea"/>
                        </a:rPr>
                        <a:t>、竹田市、国東市、串間市、えびの市、阿久根市、</a:t>
                      </a:r>
                      <a:r>
                        <a:rPr lang="ja-JP" altLang="en-US" sz="700" b="0" i="0" u="sng" strike="noStrike" dirty="0">
                          <a:solidFill>
                            <a:srgbClr val="FF0000"/>
                          </a:solidFill>
                          <a:effectLst/>
                          <a:latin typeface="ＭＳ Ｐゴシック" panose="020B0600070205080204" pitchFamily="50" charset="-128"/>
                          <a:ea typeface="+mn-ea"/>
                        </a:rPr>
                        <a:t>垂水市</a:t>
                      </a:r>
                      <a:r>
                        <a:rPr lang="ja-JP" altLang="en-US" sz="700" b="0" i="0" u="none" strike="noStrike" dirty="0">
                          <a:solidFill>
                            <a:schemeClr val="tx1"/>
                          </a:solidFill>
                          <a:effectLst/>
                          <a:latin typeface="ＭＳ Ｐゴシック" panose="020B0600070205080204" pitchFamily="50" charset="-128"/>
                          <a:ea typeface="+mn-ea"/>
                        </a:rPr>
                        <a:t>、伊佐市、</a:t>
                      </a:r>
                      <a:r>
                        <a:rPr lang="ja-JP" altLang="en-US" sz="700" b="0" i="0" u="sng" strike="noStrike" dirty="0">
                          <a:solidFill>
                            <a:srgbClr val="FF0000"/>
                          </a:solidFill>
                          <a:effectLst/>
                          <a:latin typeface="ＭＳ Ｐゴシック" panose="020B0600070205080204" pitchFamily="50" charset="-128"/>
                          <a:ea typeface="+mn-ea"/>
                        </a:rPr>
                        <a:t>湧水町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大崎町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肝付町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107</a:t>
                      </a:r>
                      <a:r>
                        <a:rPr lang="ja-JP" altLang="en-US" sz="700" b="0" i="0" u="none" strike="noStrike" dirty="0">
                          <a:solidFill>
                            <a:schemeClr val="tx1"/>
                          </a:solidFill>
                          <a:effectLst/>
                          <a:latin typeface="ＭＳ Ｐゴシック" panose="020B0600070205080204" pitchFamily="50" charset="-128"/>
                          <a:ea typeface="+mn-ea"/>
                        </a:rPr>
                        <a:t>団体）</a:t>
                      </a:r>
                      <a:endParaRPr lang="en-US" altLang="ja-JP" sz="700" b="0" i="0" u="none" strike="noStrike" dirty="0">
                        <a:solidFill>
                          <a:schemeClr val="tx1"/>
                        </a:solidFill>
                        <a:effectLst/>
                        <a:latin typeface="ＭＳ Ｐゴシック" panose="020B0600070205080204" pitchFamily="50" charset="-128"/>
                        <a:ea typeface="+mn-ea"/>
                      </a:endParaRP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spcAft>
                          <a:spcPts val="0"/>
                        </a:spcAft>
                      </a:pPr>
                      <a:r>
                        <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rPr>
                        <a:t>美唄市</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芦別市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赤平市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森町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err="1">
                          <a:solidFill>
                            <a:srgbClr val="FF0000"/>
                          </a:solidFill>
                          <a:effectLst/>
                          <a:latin typeface="ＭＳ Ｐゴシック" panose="020B0600070205080204" pitchFamily="50" charset="-128"/>
                          <a:ea typeface="+mn-ea"/>
                        </a:rPr>
                        <a:t>鰺ヶ</a:t>
                      </a:r>
                      <a:r>
                        <a:rPr lang="ja-JP" altLang="en-US" sz="700" b="0" i="0" u="sng" strike="noStrike" dirty="0">
                          <a:solidFill>
                            <a:srgbClr val="FF0000"/>
                          </a:solidFill>
                          <a:effectLst/>
                          <a:latin typeface="ＭＳ Ｐゴシック" panose="020B0600070205080204" pitchFamily="50" charset="-128"/>
                          <a:ea typeface="+mn-ea"/>
                        </a:rPr>
                        <a:t>沢町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中泊町</a:t>
                      </a:r>
                      <a:r>
                        <a:rPr lang="ja-JP" altLang="en-US" sz="700" b="0" i="0" u="none" strike="noStrike" dirty="0">
                          <a:solidFill>
                            <a:schemeClr val="tx1"/>
                          </a:solidFill>
                          <a:effectLst/>
                          <a:latin typeface="ＭＳ Ｐゴシック" panose="020B0600070205080204" pitchFamily="50" charset="-128"/>
                          <a:ea typeface="+mn-ea"/>
                        </a:rPr>
                        <a:t>、男鹿市、</a:t>
                      </a:r>
                      <a:r>
                        <a:rPr lang="ja-JP" altLang="en-US" sz="700" b="0" i="0" u="sng" strike="noStrike" dirty="0">
                          <a:solidFill>
                            <a:srgbClr val="FF0000"/>
                          </a:solidFill>
                          <a:effectLst/>
                          <a:latin typeface="ＭＳ Ｐゴシック" panose="020B0600070205080204" pitchFamily="50" charset="-128"/>
                          <a:ea typeface="+mn-ea"/>
                        </a:rPr>
                        <a:t>茂木町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阿賀町</a:t>
                      </a:r>
                      <a:r>
                        <a:rPr lang="ja-JP" altLang="en-US" sz="700" b="0" i="0" u="none" strike="noStrike" dirty="0">
                          <a:solidFill>
                            <a:schemeClr val="tx1"/>
                          </a:solidFill>
                          <a:effectLst/>
                          <a:latin typeface="ＭＳ Ｐゴシック" panose="020B0600070205080204" pitchFamily="50" charset="-128"/>
                          <a:ea typeface="+mn-ea"/>
                        </a:rPr>
                        <a:t>、</a:t>
                      </a:r>
                      <a:r>
                        <a:rPr lang="zh-TW" altLang="en-US" sz="700" b="0" i="0" u="sng" strike="noStrike" dirty="0">
                          <a:solidFill>
                            <a:srgbClr val="FF0000"/>
                          </a:solidFill>
                          <a:effectLst/>
                          <a:latin typeface="ＭＳ Ｐゴシック" panose="020B0600070205080204" pitchFamily="50" charset="-128"/>
                          <a:ea typeface="ＭＳ Ｐゴシック" panose="020B0600070205080204" pitchFamily="50" charset="-128"/>
                        </a:rPr>
                        <a:t>朝日町</a:t>
                      </a:r>
                      <a:r>
                        <a:rPr lang="ja-JP" altLang="en-US" sz="700" b="0" i="0" u="none" strike="noStrike" dirty="0" err="1">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珠洲市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能登町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身延町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東伊豆町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尾鷲市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周防大島町</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室戸市</a:t>
                      </a:r>
                      <a:r>
                        <a:rPr lang="ja-JP" altLang="en-US" sz="700" b="0" i="0" u="none" strike="noStrike" dirty="0">
                          <a:solidFill>
                            <a:schemeClr val="tx1"/>
                          </a:solidFill>
                          <a:effectLst/>
                          <a:latin typeface="ＭＳ Ｐゴシック" panose="020B0600070205080204" pitchFamily="50" charset="-128"/>
                          <a:ea typeface="+mn-ea"/>
                        </a:rPr>
                        <a:t>、</a:t>
                      </a:r>
                      <a:r>
                        <a:rPr lang="ja-JP" altLang="en-US" sz="700" b="0" i="0" u="sng" strike="noStrike" dirty="0">
                          <a:solidFill>
                            <a:srgbClr val="FF0000"/>
                          </a:solidFill>
                          <a:effectLst/>
                          <a:latin typeface="ＭＳ Ｐゴシック" panose="020B0600070205080204" pitchFamily="50" charset="-128"/>
                          <a:ea typeface="+mn-ea"/>
                        </a:rPr>
                        <a:t>新上五島町</a:t>
                      </a:r>
                      <a:endParaRPr lang="en-US" altLang="ja-JP" sz="700" b="0" i="0" u="sng" strike="noStrike" dirty="0">
                        <a:solidFill>
                          <a:srgbClr val="FF0000"/>
                        </a:solidFill>
                        <a:effectLst/>
                        <a:latin typeface="ＭＳ Ｐゴシック" panose="020B0600070205080204" pitchFamily="50" charset="-128"/>
                        <a:ea typeface="+mn-ea"/>
                      </a:endParaRPr>
                    </a:p>
                    <a:p>
                      <a:pPr algn="l">
                        <a:spcAft>
                          <a:spcPts val="0"/>
                        </a:spcAft>
                      </a:pPr>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18</a:t>
                      </a:r>
                      <a:r>
                        <a:rPr lang="ja-JP" altLang="en-US" sz="700" b="0" i="0" u="none" strike="noStrike" dirty="0">
                          <a:solidFill>
                            <a:schemeClr val="tx1"/>
                          </a:solidFill>
                          <a:effectLst/>
                          <a:latin typeface="ＭＳ Ｐゴシック" panose="020B0600070205080204" pitchFamily="50" charset="-128"/>
                          <a:ea typeface="+mn-ea"/>
                        </a:rPr>
                        <a:t>団体）</a:t>
                      </a:r>
                      <a:endParaRPr lang="zh-TW"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sng" strike="noStrike" dirty="0">
                          <a:solidFill>
                            <a:srgbClr val="FF0000"/>
                          </a:solidFill>
                          <a:effectLst/>
                          <a:latin typeface="ＭＳ Ｐゴシック" panose="020B0600070205080204" pitchFamily="50" charset="-128"/>
                          <a:ea typeface="+mn-ea"/>
                        </a:rPr>
                        <a:t>南伊勢町</a:t>
                      </a:r>
                      <a:endParaRPr lang="en-US" altLang="ja-JP" sz="700" b="0" i="0" u="sng" strike="noStrike" dirty="0">
                        <a:solidFill>
                          <a:srgbClr val="FF0000"/>
                        </a:solidFill>
                        <a:effectLst/>
                        <a:latin typeface="ＭＳ Ｐゴシック" panose="020B0600070205080204" pitchFamily="50" charset="-128"/>
                        <a:ea typeface="+mn-ea"/>
                      </a:endParaRPr>
                    </a:p>
                    <a:p>
                      <a:pPr algn="l" fontAlgn="t"/>
                      <a:r>
                        <a:rPr lang="ja-JP" altLang="en-US" sz="700" b="0" i="0" u="none" strike="noStrike" dirty="0">
                          <a:solidFill>
                            <a:schemeClr val="tx1"/>
                          </a:solidFill>
                          <a:effectLst/>
                          <a:latin typeface="ＭＳ Ｐゴシック" panose="020B0600070205080204" pitchFamily="50" charset="-128"/>
                          <a:ea typeface="+mn-ea"/>
                        </a:rPr>
                        <a:t>（</a:t>
                      </a:r>
                      <a:r>
                        <a:rPr lang="en-US" altLang="ja-JP" sz="700" b="0" i="0" u="none" strike="noStrike" dirty="0">
                          <a:solidFill>
                            <a:schemeClr val="tx1"/>
                          </a:solidFill>
                          <a:effectLst/>
                          <a:latin typeface="ＭＳ Ｐゴシック" panose="020B0600070205080204" pitchFamily="50" charset="-128"/>
                          <a:ea typeface="+mn-ea"/>
                        </a:rPr>
                        <a:t>1</a:t>
                      </a:r>
                      <a:r>
                        <a:rPr lang="ja-JP" altLang="en-US" sz="700" b="0" i="0" u="none" strike="noStrike" dirty="0">
                          <a:solidFill>
                            <a:schemeClr val="tx1"/>
                          </a:solidFill>
                          <a:effectLst/>
                          <a:latin typeface="ＭＳ Ｐゴシック" panose="020B0600070205080204" pitchFamily="50" charset="-128"/>
                          <a:ea typeface="+mn-ea"/>
                        </a:rPr>
                        <a:t>団体）</a:t>
                      </a:r>
                      <a:endPar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endParaRPr lang="ja-JP" altLang="en-US" sz="7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671250">
                <a:tc>
                  <a:txBody>
                    <a:bodyPr/>
                    <a:lstStyle/>
                    <a:p>
                      <a:pPr algn="l" fontAlgn="ctr"/>
                      <a:r>
                        <a:rPr lang="ja-JP" altLang="en-US" sz="900" b="0" i="0" u="none" strike="noStrike" spc="-150" dirty="0">
                          <a:solidFill>
                            <a:srgbClr val="000000"/>
                          </a:solidFill>
                          <a:effectLst/>
                          <a:latin typeface="ＭＳ Ｐゴシック" panose="020B0600070205080204" pitchFamily="50" charset="-128"/>
                          <a:ea typeface="ＭＳ Ｐゴシック" panose="020B0600070205080204" pitchFamily="50" charset="-128"/>
                        </a:rPr>
                        <a:t>１万人未満</a:t>
                      </a:r>
                      <a:endParaRPr lang="en-US" altLang="ja-JP" sz="900" b="0" i="0" u="none" strike="noStrike" spc="-150"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御蔵島村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川北町、日吉津村、久山町、宜野座村</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5</a:t>
                      </a:r>
                      <a:r>
                        <a:rPr lang="ja-JP" altLang="en-US" sz="700" b="0" i="0" u="none" strike="noStrike" dirty="0">
                          <a:solidFill>
                            <a:srgbClr val="000000"/>
                          </a:solidFill>
                          <a:effectLst/>
                          <a:latin typeface="ＭＳ Ｐゴシック" panose="020B0600070205080204" pitchFamily="50" charset="-128"/>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ニセコ町、舟橋村、忍野村、山形村、豊郷町、田尻町、日高町、上峰町、江北町、嘉島町、今帰仁村、竹富町</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12</a:t>
                      </a:r>
                      <a:r>
                        <a:rPr lang="ja-JP" altLang="en-US" sz="700" b="0" i="0" u="none" strike="noStrike" dirty="0">
                          <a:solidFill>
                            <a:srgbClr val="000000"/>
                          </a:solidFill>
                          <a:effectLst/>
                          <a:latin typeface="ＭＳ Ｐゴシック" panose="020B0600070205080204" pitchFamily="50" charset="-128"/>
                          <a:ea typeface="+mn-ea"/>
                        </a:rPr>
                        <a:t>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東川町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鹿追町、中札内村、更別村、</a:t>
                      </a:r>
                      <a:r>
                        <a:rPr lang="ja-JP" altLang="en-US" sz="700" b="0" i="0" u="none" strike="noStrike" dirty="0">
                          <a:solidFill>
                            <a:srgbClr val="000000"/>
                          </a:solidFill>
                          <a:effectLst/>
                          <a:latin typeface="+mn-ea"/>
                          <a:ea typeface="+mn-ea"/>
                        </a:rPr>
                        <a:t>小笠原村、刈羽村、鳴沢村、川上村、原村、宮田村、松川村、輪之内町、富加町、和木町、西原村、綾町、龍郷町、渡嘉敷村、南大東村、北大東村、与那国町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21</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鷹栖町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西興部村、厚真町、新冠町、士幌町、清水町、大樹町、鶴居村、大衡村、色麻町、三川町、嬬恋村、高山村、川場村、昭和村、</a:t>
                      </a:r>
                      <a:r>
                        <a:rPr lang="ja-JP" altLang="en-US" sz="700" b="0" i="0" u="none" strike="noStrike" dirty="0">
                          <a:solidFill>
                            <a:srgbClr val="000000"/>
                          </a:solidFill>
                          <a:effectLst/>
                          <a:latin typeface="+mn-ea"/>
                          <a:ea typeface="+mn-ea"/>
                        </a:rPr>
                        <a:t>睦沢町、新島村、清川村、弥彦村、湯沢町、西桂町、山中湖村、中川村、下條村、豊丘村、池田町、白馬村、高山村、坂祝町、白川村、飛島村、宇治田原町、川西町、海士町、西粟倉村、芸西村、吉富町、上毛町、玉東町、木城町、十島村、喜界町、天城町、和泊町、与論町、大宜味村、東村、座間味村、粟国村、伊平屋村、伊是名村</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51</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a:spcAft>
                          <a:spcPts val="0"/>
                        </a:spcAft>
                      </a:pPr>
                      <a:r>
                        <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新篠津村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鹿部町、今金町、黒松内町、真狩村、留寿都村、共和町、泊村、仁木町、月形町、新十津川町、当麻町、中富良野町、南富良野町、猿払村、幌延町、小清水町、訓子府町、大空町、豊浦町、壮瞥町、安平町、上士幌町、新得町、浜中町、標茶町、標津町、田舎館村、横浜町、東通村、平泉町、川崎町、大郷町、大潟村、大江町、金山町、五霞町、</a:t>
                      </a:r>
                      <a:r>
                        <a:rPr lang="ja-JP" altLang="en-US" sz="700" b="0" i="0" u="none" strike="noStrike" dirty="0">
                          <a:solidFill>
                            <a:srgbClr val="000000"/>
                          </a:solidFill>
                          <a:effectLst/>
                          <a:latin typeface="+mn-ea"/>
                          <a:ea typeface="+mn-ea"/>
                        </a:rPr>
                        <a:t>横瀬町、長瀞町、神崎町、芝山町、長柄町、御宿町、大島町、利島村、神津島村、三宅村、青ヶ島村、中井町、出雲崎町、粟島浦村、美浜町、おおい町、道志村、南牧村、立科町、青木村、飯島町、阿智村、平谷村、売木村、泰阜村、喬木村、木祖村、大桑村、麻績村、生坂村、朝日村、木島平村、南伊豆町、松崎町、木曽岬町、度会町、御浜町、甲良町、多賀町、井手町、安堵町、高取町、明日香村、広川町、美浜町、印南町、日高川町、太地町、三朝町、吉賀町、西ノ島町、新庄村、奈義町、久米南町、直島町、琴平町、北川村、本山町、土佐町、檮原町、糸田町、大任町、赤村、玄海町、大町町、東彼杵町、南関町、南小国町、産山村、高森町、水上村、九重町、高原町、東串良町、中種子町、宇検村、瀬戸内町、伊仙町、知名町、国頭村、伊江村、久米島町、多良間村</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120</a:t>
                      </a:r>
                      <a:r>
                        <a:rPr lang="ja-JP" altLang="en-US" sz="700" b="0" i="0" u="none" strike="noStrike" dirty="0">
                          <a:solidFill>
                            <a:srgbClr val="000000"/>
                          </a:solidFill>
                          <a:effectLst/>
                          <a:latin typeface="+mn-ea"/>
                          <a:ea typeface="+mn-ea"/>
                        </a:rPr>
                        <a:t>団体）</a:t>
                      </a:r>
                      <a:endParaRPr lang="zh-CN"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知内町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長万部町、江差町、厚沢部町、寿都町、蘭越町、喜茂別町、京極町、赤井川村、南幌町、奈井江町、由仁町、浦臼町、秩父別町、雨竜町、北竜町、比布町、和寒町、剣淵町、下川町、</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美深町</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小平町、羽幌町、遠別町、天塩町、浜頓別町、枝幸町、豊富町、清里町、置戸町、佐呂間町、湧別町、興部町、雄武町、洞爺湖町、平取町、えりも町、広尾町、池田町、豊頃町、本別町、足寄町、陸別町、浦幌町、厚岸町、弟子屈町、羅臼町、蓬田村、西目屋村、大間町、田子町、新郷村、住田町、岩泉町、田野畑村、普代村、軽米町、野田村、九戸村、女川町、五城目町、八郎潟町、井川町、東成瀬村、西川町、朝日町、大石田町、最上町、舟形町、大蔵村、戸沢村、飯豊町、河内町、長野原町、草津町、片品村、</a:t>
                      </a:r>
                      <a:r>
                        <a:rPr lang="ja-JP" altLang="en-US" sz="700" b="0" i="0" u="none" strike="noStrike" dirty="0">
                          <a:solidFill>
                            <a:srgbClr val="000000"/>
                          </a:solidFill>
                          <a:effectLst/>
                          <a:latin typeface="+mn-ea"/>
                          <a:ea typeface="+mn-ea"/>
                        </a:rPr>
                        <a:t>東秩父村、長南町、大多喜町、鋸南町、八丈町、真鶴町、関川村、池田町、小海町、南相木村、北相木村、長和町、阿南町、上松町、南木曽町、王滝村、筑北村、小谷村、野沢温泉村、信濃町、小川村、栄村、関ケ原町、七宗町、東白川村、河津町、川根本町、設楽町、東栄町、大台町、大紀町、</a:t>
                      </a: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山添村</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三宅町、古座川町、北山村、智頭町、江府町、飯南町、川本町、美郷町、津和野町、知夫村、安芸太田町、大崎上島町、神石高原町、勝浦町、佐那河内村、美波町、上島町、松野町、奈半利町、田野町、中土佐町、越知町、日高村、津野町、三原村、小竹町、東峰村、添田町、太良町、小国町、津奈木町、多良木町、湯前町、相良村、山江村、苓北町、西米良村、三島村、南種子町、大和村、渡名喜村</a:t>
                      </a:r>
                      <a:endParaRPr lang="en-US" altLang="ja-JP" sz="700" b="0" i="0" u="none" strike="noStrike" dirty="0">
                        <a:solidFill>
                          <a:srgbClr val="000000"/>
                        </a:solidFill>
                        <a:effectLst/>
                        <a:latin typeface="ＭＳ Ｐゴシック" panose="020B0600070205080204" pitchFamily="50" charset="-128"/>
                        <a:ea typeface="+mn-ea"/>
                      </a:endParaRPr>
                    </a:p>
                    <a:p>
                      <a:pPr algn="l">
                        <a:spcAft>
                          <a:spcPts val="0"/>
                        </a:spcAft>
                      </a:pPr>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149</a:t>
                      </a:r>
                      <a:r>
                        <a:rPr lang="ja-JP" altLang="en-US" sz="700" b="0" i="0" u="none" strike="noStrike" dirty="0">
                          <a:solidFill>
                            <a:srgbClr val="000000"/>
                          </a:solidFill>
                          <a:effectLst/>
                          <a:latin typeface="ＭＳ Ｐゴシック" panose="020B0600070205080204" pitchFamily="50" charset="-128"/>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algn="l">
                        <a:spcAft>
                          <a:spcPts val="0"/>
                        </a:spcAft>
                      </a:pP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三笠市</a:t>
                      </a:r>
                      <a:r>
                        <a:rPr lang="ja-JP" altLang="en-US" sz="700" b="0" i="0" u="none" strike="noStrike" dirty="0" err="1">
                          <a:solidFill>
                            <a:srgbClr val="000000"/>
                          </a:solidFill>
                          <a:effectLst/>
                          <a:latin typeface="ＭＳ Ｐゴシック" panose="020B0600070205080204" pitchFamily="50" charset="-128"/>
                          <a:ea typeface="+mn-ea"/>
                        </a:rPr>
                        <a:t>、</a:t>
                      </a:r>
                      <a:r>
                        <a:rPr lang="ja-JP" altLang="en-US" sz="700" b="0" i="0" u="none" strike="noStrike" dirty="0">
                          <a:solidFill>
                            <a:srgbClr val="000000"/>
                          </a:solidFill>
                          <a:effectLst/>
                          <a:latin typeface="ＭＳ Ｐゴシック" panose="020B0600070205080204" pitchFamily="50" charset="-128"/>
                          <a:ea typeface="+mn-ea"/>
                        </a:rPr>
                        <a:t>上ノ国町、乙部町、奥尻町、</a:t>
                      </a:r>
                      <a:r>
                        <a:rPr lang="ja-JP" altLang="en-US" sz="700" b="0" i="0" u="none" strike="noStrike" dirty="0" err="1">
                          <a:solidFill>
                            <a:srgbClr val="000000"/>
                          </a:solidFill>
                          <a:effectLst/>
                          <a:latin typeface="ＭＳ Ｐゴシック" panose="020B0600070205080204" pitchFamily="50" charset="-128"/>
                          <a:ea typeface="+mn-ea"/>
                        </a:rPr>
                        <a:t>せ</a:t>
                      </a:r>
                      <a:r>
                        <a:rPr lang="ja-JP" altLang="en-US" sz="700" b="0" i="0" u="none" strike="noStrike" dirty="0">
                          <a:solidFill>
                            <a:srgbClr val="000000"/>
                          </a:solidFill>
                          <a:effectLst/>
                          <a:latin typeface="ＭＳ Ｐゴシック" panose="020B0600070205080204" pitchFamily="50" charset="-128"/>
                          <a:ea typeface="+mn-ea"/>
                        </a:rPr>
                        <a:t>たな町、島牧村、神恵内村、古平町、妹背牛町、沼田町、愛別町、上川町、占冠村、音威子府村、中川町、幌加内町、増毛町、苫前町、初山別村、中頓別町、礼文町、利尻町、利尻富士町、津別町、滝上町、むかわ町、様似町、白糠町、外ヶ浜町、深浦町、大鰐町、風間浦村、佐井村、葛巻町、西和賀町、七ヶ宿町、小坂町、上小阿仁村、藤里町、八峰町、真室川町、鮭川村、小国町、上野村、下仁田町、</a:t>
                      </a:r>
                      <a:r>
                        <a:rPr lang="ja-JP" altLang="en-US" sz="700" b="0" i="0" u="none" strike="noStrike" dirty="0">
                          <a:solidFill>
                            <a:srgbClr val="000000"/>
                          </a:solidFill>
                          <a:effectLst/>
                          <a:latin typeface="+mn-ea"/>
                          <a:ea typeface="+mn-ea"/>
                        </a:rPr>
                        <a:t>檜原村、奥多摩町、穴水町、早川町、南部町、小菅村、根羽村、大鹿村、白川町、西伊豆町、豊根村、笠置町、和束町、南山城村、伊根町、千早赤阪村、曽爾村、吉野町、十津川村、下北山村、紀美野町、九度山町、高野町、</a:t>
                      </a:r>
                      <a:r>
                        <a:rPr lang="ja-JP" altLang="en-US" sz="700" b="0" i="0" u="none" strike="noStrike" dirty="0">
                          <a:solidFill>
                            <a:srgbClr val="000000"/>
                          </a:solidFill>
                          <a:effectLst/>
                          <a:latin typeface="ＭＳ Ｐゴシック" panose="020B0600070205080204" pitchFamily="50" charset="-128"/>
                          <a:ea typeface="+mn-ea"/>
                        </a:rPr>
                        <a:t>由良町、</a:t>
                      </a:r>
                      <a:r>
                        <a:rPr lang="ja-JP" altLang="en-US" sz="700" b="0" i="0" u="none" strike="noStrike" dirty="0">
                          <a:solidFill>
                            <a:srgbClr val="000000"/>
                          </a:solidFill>
                          <a:effectLst/>
                          <a:latin typeface="+mn-ea"/>
                          <a:ea typeface="+mn-ea"/>
                        </a:rPr>
                        <a:t>すさみ町、若桜町、日南町、日野町、阿武町、上勝町、神山町、那賀町、牟岐町、海陽町、つるぎ町、久万高原町、伊方町、東洋町、安田町、馬路村、大川村、仁淀川町、大月町、小値賀町、五木村、球磨村、姫島村、諸塚村、椎葉村、美郷町、日之影町、五ヶ瀬町、錦江町、南大隅町</a:t>
                      </a:r>
                      <a:endParaRPr lang="en-US" altLang="ja-JP" sz="700" b="0" i="0" u="none" strike="noStrike" dirty="0">
                        <a:solidFill>
                          <a:srgbClr val="000000"/>
                        </a:solidFill>
                        <a:effectLst/>
                        <a:latin typeface="+mn-ea"/>
                        <a:ea typeface="+mn-ea"/>
                      </a:endParaRPr>
                    </a:p>
                    <a:p>
                      <a:pPr algn="l">
                        <a:spcAft>
                          <a:spcPts val="0"/>
                        </a:spcAft>
                      </a:pPr>
                      <a:r>
                        <a:rPr lang="ja-JP" altLang="en-US" sz="700" b="0" i="0" u="none" strike="noStrike" dirty="0">
                          <a:solidFill>
                            <a:srgbClr val="000000"/>
                          </a:solidFill>
                          <a:effectLst/>
                          <a:latin typeface="+mn-ea"/>
                          <a:ea typeface="+mn-ea"/>
                        </a:rPr>
                        <a:t>（</a:t>
                      </a:r>
                      <a:r>
                        <a:rPr lang="en-US" altLang="ja-JP" sz="700" b="0" i="0" u="none" strike="noStrike" dirty="0">
                          <a:solidFill>
                            <a:srgbClr val="000000"/>
                          </a:solidFill>
                          <a:effectLst/>
                          <a:latin typeface="+mn-ea"/>
                          <a:ea typeface="+mn-ea"/>
                        </a:rPr>
                        <a:t>99</a:t>
                      </a:r>
                      <a:r>
                        <a:rPr lang="ja-JP" altLang="en-US" sz="700" b="0" i="0" u="none" strike="noStrike" dirty="0">
                          <a:solidFill>
                            <a:srgbClr val="000000"/>
                          </a:solidFill>
                          <a:effectLst/>
                          <a:latin typeface="+mn-ea"/>
                          <a:ea typeface="+mn-ea"/>
                        </a:rPr>
                        <a:t>団体）</a:t>
                      </a:r>
                      <a:endPar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28575"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mn-ea"/>
                        </a:rPr>
                        <a:t>夕張市、歌志内市、松前町、福島町、木古内町、積丹町、上砂川町、今別町、神流町、南牧村、丹波山村、天龍村、御杖村、下市町、黒滝村、天川村、野迫川村、上北山村、東吉野村、</a:t>
                      </a:r>
                      <a:r>
                        <a:rPr lang="ja-JP" altLang="en-US" sz="700" b="0" i="0" u="none" strike="noStrike" dirty="0">
                          <a:solidFill>
                            <a:srgbClr val="000000"/>
                          </a:solidFill>
                          <a:effectLst/>
                          <a:latin typeface="+mn-ea"/>
                          <a:ea typeface="+mn-ea"/>
                        </a:rPr>
                        <a:t>上関町、</a:t>
                      </a:r>
                      <a:r>
                        <a:rPr lang="ja-JP" altLang="en-US" sz="700" b="0" i="0" u="none" strike="noStrike" dirty="0">
                          <a:solidFill>
                            <a:srgbClr val="000000"/>
                          </a:solidFill>
                          <a:effectLst/>
                          <a:latin typeface="ＭＳ Ｐゴシック" panose="020B0600070205080204" pitchFamily="50" charset="-128"/>
                          <a:ea typeface="+mn-ea"/>
                        </a:rPr>
                        <a:t>大豊町</a:t>
                      </a:r>
                      <a:endParaRPr lang="en-US" altLang="ja-JP" sz="700" b="0" i="0" u="none" strike="noStrike" dirty="0">
                        <a:solidFill>
                          <a:srgbClr val="000000"/>
                        </a:solidFill>
                        <a:effectLst/>
                        <a:latin typeface="ＭＳ Ｐゴシック" panose="020B0600070205080204" pitchFamily="50" charset="-128"/>
                        <a:ea typeface="+mn-ea"/>
                      </a:endParaRPr>
                    </a:p>
                    <a:p>
                      <a:pPr algn="l" fontAlgn="t"/>
                      <a:r>
                        <a:rPr lang="ja-JP" altLang="en-US" sz="700" b="0" i="0" u="none" strike="noStrike" dirty="0">
                          <a:solidFill>
                            <a:srgbClr val="000000"/>
                          </a:solidFill>
                          <a:effectLst/>
                          <a:latin typeface="ＭＳ Ｐゴシック" panose="020B0600070205080204" pitchFamily="50" charset="-128"/>
                          <a:ea typeface="+mn-ea"/>
                        </a:rPr>
                        <a:t>（</a:t>
                      </a:r>
                      <a:r>
                        <a:rPr lang="en-US" altLang="ja-JP" sz="700" b="0" i="0" u="none" strike="noStrike" dirty="0">
                          <a:solidFill>
                            <a:srgbClr val="000000"/>
                          </a:solidFill>
                          <a:effectLst/>
                          <a:latin typeface="ＭＳ Ｐゴシック" panose="020B0600070205080204" pitchFamily="50" charset="-128"/>
                          <a:ea typeface="+mn-ea"/>
                        </a:rPr>
                        <a:t>21</a:t>
                      </a:r>
                      <a:r>
                        <a:rPr lang="ja-JP" altLang="en-US" sz="700" b="0" i="0" u="none" strike="noStrike" dirty="0">
                          <a:solidFill>
                            <a:srgbClr val="000000"/>
                          </a:solidFill>
                          <a:effectLst/>
                          <a:latin typeface="ＭＳ Ｐゴシック" panose="020B0600070205080204" pitchFamily="50" charset="-128"/>
                          <a:ea typeface="+mn-ea"/>
                        </a:rPr>
                        <a:t>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t"/>
                      <a:r>
                        <a:rPr lang="ja-JP" altLang="en-US" sz="700" b="0" i="0" u="none" strike="noStrike" dirty="0">
                          <a:solidFill>
                            <a:srgbClr val="000000"/>
                          </a:solidFill>
                          <a:effectLst/>
                          <a:latin typeface="ＭＳ Ｐゴシック" panose="020B0600070205080204" pitchFamily="50" charset="-128"/>
                          <a:ea typeface="+mn-ea"/>
                        </a:rPr>
                        <a:t>川上村</a:t>
                      </a:r>
                      <a:endParaRPr lang="en-US" altLang="ja-JP" sz="700" b="0" i="0" u="none" strike="noStrike" dirty="0">
                        <a:solidFill>
                          <a:srgbClr val="000000"/>
                        </a:solidFill>
                        <a:effectLst/>
                        <a:latin typeface="ＭＳ Ｐゴシック" panose="020B0600070205080204" pitchFamily="50" charset="-128"/>
                        <a:ea typeface="+mn-ea"/>
                      </a:endParaRPr>
                    </a:p>
                    <a:p>
                      <a:pPr algn="l" fontAlgn="t"/>
                      <a:r>
                        <a:rPr lang="ja-JP" altLang="en-US" sz="700" b="0" i="0" u="none" strike="noStrike" dirty="0">
                          <a:solidFill>
                            <a:srgbClr val="000000"/>
                          </a:solidFill>
                          <a:effectLst/>
                          <a:latin typeface="ＭＳ Ｐゴシック" panose="020B0600070205080204" pitchFamily="50" charset="-128"/>
                          <a:ea typeface="+mn-ea"/>
                        </a:rPr>
                        <a:t>（１団体）</a:t>
                      </a:r>
                      <a:endPar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4250" marR="4250" marT="425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9" name="タイトル 1"/>
          <p:cNvSpPr>
            <a:spLocks noGrp="1"/>
          </p:cNvSpPr>
          <p:nvPr>
            <p:ph type="title"/>
          </p:nvPr>
        </p:nvSpPr>
        <p:spPr>
          <a:xfrm>
            <a:off x="495300" y="0"/>
            <a:ext cx="8915400" cy="620688"/>
          </a:xfrm>
        </p:spPr>
        <p:txBody>
          <a:bodyPr>
            <a:normAutofit/>
          </a:bodyPr>
          <a:lstStyle/>
          <a:p>
            <a:r>
              <a:rPr lang="ja-JP" altLang="en-US" sz="2000" dirty="0"/>
              <a:t>人口段階別市区町村の変動（</a:t>
            </a:r>
            <a:r>
              <a:rPr lang="en-US" altLang="ja-JP" sz="2000" dirty="0"/>
              <a:t>2015</a:t>
            </a:r>
            <a:r>
              <a:rPr lang="ja-JP" altLang="en-US" sz="2000" dirty="0"/>
              <a:t>→</a:t>
            </a:r>
            <a:r>
              <a:rPr lang="en-US" altLang="ja-JP" sz="2000" dirty="0"/>
              <a:t>2040</a:t>
            </a:r>
            <a:r>
              <a:rPr lang="ja-JP" altLang="en-US" sz="2000" dirty="0"/>
              <a:t>）</a:t>
            </a:r>
            <a:r>
              <a:rPr lang="en-US" altLang="ja-JP" sz="2000" dirty="0"/>
              <a:t>【H30</a:t>
            </a:r>
            <a:r>
              <a:rPr lang="ja-JP" altLang="en-US" sz="2000" dirty="0"/>
              <a:t>推計</a:t>
            </a:r>
            <a:r>
              <a:rPr lang="en-US" altLang="ja-JP" sz="2000" dirty="0"/>
              <a:t>】</a:t>
            </a:r>
            <a:endParaRPr lang="ja-JP" altLang="en-US" sz="2000" dirty="0"/>
          </a:p>
        </p:txBody>
      </p:sp>
      <p:sp>
        <p:nvSpPr>
          <p:cNvPr id="8" name="正方形/長方形 7"/>
          <p:cNvSpPr/>
          <p:nvPr/>
        </p:nvSpPr>
        <p:spPr>
          <a:xfrm>
            <a:off x="987827" y="6491548"/>
            <a:ext cx="6065749" cy="415498"/>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下線（赤文字）は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年の人口が下位の人口区分へ変動する団体。枠囲み（緑文字）は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2040</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年の人口が上位の人口区分へ</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変動する団体。</a:t>
            </a:r>
            <a:endPar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太枠は各人口段階において団体数が最も多い人口増減率のカテゴリー</a:t>
            </a:r>
          </a:p>
        </p:txBody>
      </p:sp>
      <p:sp>
        <p:nvSpPr>
          <p:cNvPr id="10" name="テキスト ボックス 9"/>
          <p:cNvSpPr txBox="1"/>
          <p:nvPr/>
        </p:nvSpPr>
        <p:spPr>
          <a:xfrm>
            <a:off x="5785217" y="6505969"/>
            <a:ext cx="4145280" cy="307777"/>
          </a:xfrm>
          <a:prstGeom prst="rect">
            <a:avLst/>
          </a:prstGeom>
          <a:noFill/>
        </p:spPr>
        <p:txBody>
          <a:bodyPr wrap="square" rtlCol="0">
            <a:spAutoFit/>
          </a:bodyPr>
          <a:lstStyle/>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国立社会保障・人口問題研究所「日本の地域別将来推計人口（Ｈ</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700" b="0" i="0" u="none" strike="noStrike" kern="1200" cap="none" spc="0" normalizeH="0" baseline="0" noProof="0" dirty="0" err="1">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３）」から作成</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179385" marR="0" lvl="0" indent="-179385"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地域別将来推計人口では福島県内市町村は推計がないため、市区町村数の合計は</a:t>
            </a:r>
            <a:r>
              <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1,682</a:t>
            </a:r>
            <a:r>
              <a:rPr kumimoji="1"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としている。</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118003" y="6489838"/>
            <a:ext cx="1098601" cy="200055"/>
          </a:xfrm>
          <a:prstGeom prst="rect">
            <a:avLst/>
          </a:prstGeom>
        </p:spPr>
        <p:txBody>
          <a:bodyPr wrap="square">
            <a:spAutoFit/>
          </a:bodyPr>
          <a:lstStyle/>
          <a:p>
            <a:pPr marL="0" marR="0" lvl="0" indent="0" algn="l" defTabSz="914235"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人口は</a:t>
            </a:r>
            <a:r>
              <a:rPr kumimoji="1" lang="en-US" altLang="ja-JP"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2015</a:t>
            </a:r>
            <a:r>
              <a:rPr kumimoji="1" lang="ja-JP" altLang="en-US" sz="7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年時点</a:t>
            </a:r>
          </a:p>
        </p:txBody>
      </p:sp>
      <p:sp>
        <p:nvSpPr>
          <p:cNvPr id="12" name="Text Box 2"/>
          <p:cNvSpPr txBox="1">
            <a:spLocks noChangeArrowheads="1"/>
          </p:cNvSpPr>
          <p:nvPr/>
        </p:nvSpPr>
        <p:spPr bwMode="auto">
          <a:xfrm>
            <a:off x="8049345" y="48501"/>
            <a:ext cx="1792560" cy="389645"/>
          </a:xfrm>
          <a:prstGeom prst="rect">
            <a:avLst/>
          </a:prstGeom>
          <a:solidFill>
            <a:srgbClr val="FFFFFF"/>
          </a:solidFill>
          <a:ln w="19050">
            <a:solidFill>
              <a:srgbClr val="000000"/>
            </a:solidFill>
            <a:miter lim="800000"/>
            <a:headEnd/>
            <a:tailEnd/>
          </a:ln>
        </p:spPr>
        <p:txBody>
          <a:bodyPr vert="horz" wrap="square" lIns="74295" tIns="8890" rIns="74295" bIns="8890" numCol="1" anchor="t" anchorCtr="0" compatLnSpc="1">
            <a:prstTxWarp prst="textNoShape">
              <a:avLst/>
            </a:prstTxWarp>
          </a:bodyPr>
          <a:lstStyle/>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総務省自治体戦略２０４０構想研究会</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a:p>
            <a:pPr marL="0" marR="0" lvl="0" indent="0" algn="dist" defTabSz="914400" rtl="0" eaLnBrk="1" fontAlgn="base" latinLnBrk="0" hangingPunct="1">
              <a:lnSpc>
                <a:spcPct val="144000"/>
              </a:lnSpc>
              <a:spcBef>
                <a:spcPct val="0"/>
              </a:spcBef>
              <a:spcAft>
                <a:spcPct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rPr>
              <a:t>第一次・第二次報告の概要（抜粋）</a:t>
            </a:r>
            <a:endPar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ゴシック" pitchFamily="50" charset="-128"/>
            </a:endParaRPr>
          </a:p>
        </p:txBody>
      </p:sp>
      <p:sp>
        <p:nvSpPr>
          <p:cNvPr id="13" name="Text Box 35">
            <a:extLst>
              <a:ext uri="{FF2B5EF4-FFF2-40B4-BE49-F238E27FC236}">
                <a16:creationId xmlns:a16="http://schemas.microsoft.com/office/drawing/2014/main" id="{48318F2C-1BA0-4AD3-BB5D-CB27F8B63122}"/>
              </a:ext>
            </a:extLst>
          </p:cNvPr>
          <p:cNvSpPr txBox="1">
            <a:spLocks noChangeArrowheads="1"/>
          </p:cNvSpPr>
          <p:nvPr/>
        </p:nvSpPr>
        <p:spPr bwMode="auto">
          <a:xfrm>
            <a:off x="133756" y="82025"/>
            <a:ext cx="1355998" cy="389645"/>
          </a:xfrm>
          <a:prstGeom prst="rect">
            <a:avLst/>
          </a:prstGeom>
          <a:solidFill>
            <a:srgbClr val="FFFFFF"/>
          </a:solidFill>
          <a:ln w="19050">
            <a:solidFill>
              <a:srgbClr val="000000"/>
            </a:solidFill>
            <a:miter lim="800000"/>
            <a:headEnd/>
            <a:tailEnd/>
          </a:ln>
        </p:spPr>
        <p:txBody>
          <a:bodyPr lIns="74295" tIns="8890" rIns="74295" bIns="8890"/>
          <a:lstStyle>
            <a:lvl1pPr>
              <a:lnSpc>
                <a:spcPct val="90000"/>
              </a:lnSpc>
              <a:spcBef>
                <a:spcPts val="1000"/>
              </a:spcBef>
              <a:buFont typeface="Arial" panose="020B0604020202020204" pitchFamily="34" charset="0"/>
              <a:buChar char="•"/>
              <a:defRPr kumimoji="1"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kumimoji="1"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kumimoji="1"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kumimoji="1">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kumimoji="1">
                <a:solidFill>
                  <a:schemeClr val="tx1"/>
                </a:solidFill>
                <a:latin typeface="Calibri" panose="020F0502020204030204" pitchFamily="34" charset="0"/>
              </a:defRPr>
            </a:lvl9pPr>
          </a:lstStyle>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中医協　総－１</a:t>
            </a:r>
          </a:p>
          <a:p>
            <a:pPr marL="0" marR="0" lvl="0" indent="0" algn="dist" defTabSz="914400" rtl="0" eaLnBrk="1" fontAlgn="auto" latinLnBrk="0" hangingPunct="1">
              <a:lnSpc>
                <a:spcPct val="100000"/>
              </a:lnSpc>
              <a:spcBef>
                <a:spcPct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元．７．１０</a:t>
            </a:r>
            <a:r>
              <a:rPr kumimoji="1" lang="ja-JP" altLang="en-US" sz="1400" b="0" i="0" u="none" strike="noStrike" kern="1200" cap="none" spc="0" normalizeH="0" baseline="0" noProof="0" dirty="0">
                <a:ln>
                  <a:noFill/>
                </a:ln>
                <a:solidFill>
                  <a:srgbClr val="000000"/>
                </a:solidFill>
                <a:effectLst/>
                <a:uLnTx/>
                <a:uFillTx/>
                <a:latin typeface="ＭＳ 明朝" panose="02020609040205080304" pitchFamily="17"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D4795DEA-85CE-406F-A00A-6C4149C8AF9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8403462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33649" y="2145290"/>
            <a:ext cx="4824539" cy="1547224"/>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１　医療従事者の負担軽減、医師等の働き方改革の推進</a:t>
            </a:r>
            <a:r>
              <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重点課題</a:t>
            </a:r>
            <a:r>
              <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・医師等の長時間労働などの厳しい勤務環境を改善する取組の評価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地域医療の確保を図る観点から早急に対応が必要な救急医療体制等の評価</a:t>
            </a:r>
            <a:endParaRPr kumimoji="1" lang="en-US" altLang="ja-JP"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2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4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タスク・シェアリング／タスク・シフティングのためのチーム医療等の推進</a:t>
            </a:r>
            <a:endParaRPr kumimoji="1" lang="en-US" altLang="ja-JP" sz="1050" b="0" i="0" u="none" strike="noStrike" kern="1200" cap="none" spc="-40" normalizeH="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・業務の効率化に資する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ICT</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の利</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活用の推進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正方形/長方形 12"/>
          <p:cNvSpPr/>
          <p:nvPr/>
        </p:nvSpPr>
        <p:spPr>
          <a:xfrm>
            <a:off x="2381" y="0"/>
            <a:ext cx="9901238" cy="332656"/>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令和２年度診療報酬改定の基本方針（概要）</a:t>
            </a:r>
            <a:endPar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2175792" y="2831807"/>
            <a:ext cx="4104456"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128463" y="404665"/>
            <a:ext cx="2520281" cy="280833"/>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改定に当たっての基本認識</a:t>
            </a:r>
          </a:p>
        </p:txBody>
      </p:sp>
      <p:sp>
        <p:nvSpPr>
          <p:cNvPr id="25" name="正方形/長方形 24"/>
          <p:cNvSpPr/>
          <p:nvPr/>
        </p:nvSpPr>
        <p:spPr>
          <a:xfrm>
            <a:off x="128464" y="692697"/>
            <a:ext cx="9649073" cy="1080121"/>
          </a:xfrm>
          <a:prstGeom prst="rect">
            <a:avLst/>
          </a:prstGeom>
          <a:noFill/>
          <a:ln w="1905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健康寿命の延伸、人生</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100</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年時代に向けた「全世代型社会保障」の実現</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患者・国民に身近な医療の実現</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どこに住んでいても適切な医療を安心して受けられる社会の実現、医師等の働き方改革の推進</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社会保障制度の安定性・持続可能性の確保、経済・財政との調和</a:t>
            </a:r>
            <a:endParaRPr kumimoji="1" lang="en-US" altLang="ja-JP" sz="1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正方形/長方形 25"/>
          <p:cNvSpPr/>
          <p:nvPr/>
        </p:nvSpPr>
        <p:spPr>
          <a:xfrm>
            <a:off x="128464" y="1860085"/>
            <a:ext cx="3096345" cy="245306"/>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改定の基本的視点と具体的方向性</a:t>
            </a:r>
          </a:p>
        </p:txBody>
      </p:sp>
      <p:sp>
        <p:nvSpPr>
          <p:cNvPr id="32" name="正方形/長方形 31"/>
          <p:cNvSpPr/>
          <p:nvPr/>
        </p:nvSpPr>
        <p:spPr>
          <a:xfrm>
            <a:off x="133649" y="3731906"/>
            <a:ext cx="4824538" cy="2860643"/>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　患者・国民にとって身近であって、安心・安全で質の高い医療の実現</a:t>
            </a: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・かかりつけ機能の評価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・患者にとって必要な情報提供や相談支援の推進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・地域との連携を含む多職種連携の取組の強化</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・重症化予防の取組の推進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・治療と仕事の両立に資する取組の推進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・アウトカムにも着目した評価の推進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・重点的な対応が求められる分野の適切な評価　</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・医薬品、医療機器、検査等におけるイノベーション等の新たな技術を含</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む先進的な医療技術の適切な評価と着実な導入</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・薬局の対物業務から対人業務への構造的な転換を推進するための所要の</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評価の重点化と適正化、院内薬剤師業務の評価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・医療における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ICT</a:t>
            </a:r>
            <a:r>
              <a:rPr kumimoji="1" lang="ja-JP" altLang="en-US" sz="1050"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の利</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活用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p:cNvSpPr/>
          <p:nvPr/>
        </p:nvSpPr>
        <p:spPr>
          <a:xfrm>
            <a:off x="5025008" y="2153734"/>
            <a:ext cx="4680520" cy="1547224"/>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３　医療機能の分化・強化、連携と地域包括ケアシステムの推進</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医療機能や患者の状態に応じた入院医療の評価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・外来医療の機能分化</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・質の高い在宅医療・訪問看護の確保</a:t>
            </a:r>
            <a:r>
              <a:rPr kumimoji="1" lang="ja-JP" altLang="en-US" sz="1050" b="0" i="0" u="none" strike="noStrike" kern="1200" cap="none" spc="-3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・地域包括ケアシステムの推進のための取組</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・医療従事者間・医療機関間の情報共有・連携の推進　　</a:t>
            </a:r>
            <a:endParaRPr kumimoji="1" lang="en-US" altLang="ja-JP" sz="105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6" name="正方形/長方形 35"/>
          <p:cNvSpPr/>
          <p:nvPr/>
        </p:nvSpPr>
        <p:spPr>
          <a:xfrm>
            <a:off x="5025008" y="3731907"/>
            <a:ext cx="4680520" cy="2860642"/>
          </a:xfrm>
          <a:prstGeom prst="rect">
            <a:avLst/>
          </a:prstGeom>
          <a:noFill/>
          <a:ln w="12700">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４　効率化・適正化を通じた制度の安定性・持続可能性の向上</a:t>
            </a:r>
            <a:endParaRPr kumimoji="1" lang="en-US" altLang="ja-JP"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5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具体的方向性の例</a:t>
            </a:r>
            <a:r>
              <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・後発医薬品やバイオ後続品の使用促進　　　</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・費用対効果評価制度の活用　　　　　　　　</a:t>
            </a:r>
            <a:endParaRPr kumimoji="1" lang="en-US" altLang="ja-JP"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市場実勢価格を踏まえた適正な評価等</a:t>
            </a:r>
            <a:endParaRPr kumimoji="1" lang="en-US" altLang="ja-JP" sz="1050" b="0" i="0" u="none" strike="noStrike" kern="1200" cap="none" spc="-4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・医療機能や患者の状態に応じた入院医療の評価（再掲）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・外来医療の機能分化、重症化予防の取組の推進（再掲）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・医師・院内薬剤師と薬局薬剤師の協働の取組による医薬品の適正使用</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の推進</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05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・医薬品、医療機器、検査等の適正な評価</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1" name="スライド番号プレースホルダー 2">
            <a:extLst>
              <a:ext uri="{FF2B5EF4-FFF2-40B4-BE49-F238E27FC236}">
                <a16:creationId xmlns:a16="http://schemas.microsoft.com/office/drawing/2014/main" id="{8843B705-A900-47DE-95A6-B862FC24933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9FD23BD1-5E21-4F23-930D-D6F1214F0D02}"/>
              </a:ext>
            </a:extLst>
          </p:cNvPr>
          <p:cNvSpPr/>
          <p:nvPr/>
        </p:nvSpPr>
        <p:spPr>
          <a:xfrm>
            <a:off x="4592960" y="390023"/>
            <a:ext cx="5201157" cy="2453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n-ea"/>
                <a:cs typeface="+mn-cs"/>
              </a:rPr>
              <a:t>（社会保障審議会　医療保険部会・医療部会（令和元年</a:t>
            </a:r>
            <a:r>
              <a:rPr kumimoji="1" lang="en-US" altLang="ja-JP" sz="1400" b="1" i="0" u="none" strike="noStrike" kern="1200" cap="none" spc="0" normalizeH="0" baseline="0" noProof="0" dirty="0">
                <a:ln>
                  <a:noFill/>
                </a:ln>
                <a:solidFill>
                  <a:prstClr val="black"/>
                </a:solidFill>
                <a:effectLst/>
                <a:uLnTx/>
                <a:uFillTx/>
                <a:latin typeface="+mn-ea"/>
                <a:cs typeface="+mn-cs"/>
              </a:rPr>
              <a:t>12</a:t>
            </a:r>
            <a:r>
              <a:rPr kumimoji="1" lang="ja-JP" altLang="en-US" sz="1400" b="1" i="0" u="none" strike="noStrike" kern="1200" cap="none" spc="0" normalizeH="0" baseline="0" noProof="0" dirty="0">
                <a:ln>
                  <a:noFill/>
                </a:ln>
                <a:solidFill>
                  <a:prstClr val="black"/>
                </a:solidFill>
                <a:effectLst/>
                <a:uLnTx/>
                <a:uFillTx/>
                <a:latin typeface="+mn-ea"/>
                <a:cs typeface="+mn-cs"/>
              </a:rPr>
              <a:t>月</a:t>
            </a:r>
            <a:r>
              <a:rPr kumimoji="1" lang="en-US" altLang="ja-JP" sz="1400" b="1" i="0" u="none" strike="noStrike" kern="1200" cap="none" spc="0" normalizeH="0" baseline="0" noProof="0" dirty="0">
                <a:ln>
                  <a:noFill/>
                </a:ln>
                <a:solidFill>
                  <a:prstClr val="black"/>
                </a:solidFill>
                <a:effectLst/>
                <a:uLnTx/>
                <a:uFillTx/>
                <a:latin typeface="+mn-ea"/>
                <a:cs typeface="+mn-cs"/>
              </a:rPr>
              <a:t>10</a:t>
            </a:r>
            <a:r>
              <a:rPr kumimoji="1" lang="ja-JP" altLang="en-US" sz="1400" b="1" i="0" u="none" strike="noStrike" kern="1200" cap="none" spc="0" normalizeH="0" baseline="0" noProof="0" dirty="0">
                <a:ln>
                  <a:noFill/>
                </a:ln>
                <a:solidFill>
                  <a:prstClr val="black"/>
                </a:solidFill>
                <a:effectLst/>
                <a:uLnTx/>
                <a:uFillTx/>
                <a:latin typeface="+mn-ea"/>
                <a:cs typeface="+mn-cs"/>
              </a:rPr>
              <a:t>日））</a:t>
            </a:r>
          </a:p>
        </p:txBody>
      </p:sp>
    </p:spTree>
    <p:extLst>
      <p:ext uri="{BB962C8B-B14F-4D97-AF65-F5344CB8AC3E}">
        <p14:creationId xmlns:p14="http://schemas.microsoft.com/office/powerpoint/2010/main" val="316072589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F161E7AC-7485-4AA3-8A53-C754D826A1B0}"/>
              </a:ext>
            </a:extLst>
          </p:cNvPr>
          <p:cNvPicPr>
            <a:picLocks noChangeAspect="1"/>
          </p:cNvPicPr>
          <p:nvPr/>
        </p:nvPicPr>
        <p:blipFill>
          <a:blip r:embed="rId2"/>
          <a:stretch>
            <a:fillRect/>
          </a:stretch>
        </p:blipFill>
        <p:spPr>
          <a:xfrm>
            <a:off x="632520" y="836712"/>
            <a:ext cx="8360371" cy="5670036"/>
          </a:xfrm>
          <a:prstGeom prst="rect">
            <a:avLst/>
          </a:prstGeom>
          <a:ln>
            <a:solidFill>
              <a:schemeClr val="tx1">
                <a:lumMod val="50000"/>
                <a:lumOff val="50000"/>
              </a:schemeClr>
            </a:solidFill>
          </a:ln>
        </p:spPr>
      </p:pic>
      <p:sp>
        <p:nvSpPr>
          <p:cNvPr id="6" name="テキスト ボックス 5">
            <a:extLst>
              <a:ext uri="{FF2B5EF4-FFF2-40B4-BE49-F238E27FC236}">
                <a16:creationId xmlns:a16="http://schemas.microsoft.com/office/drawing/2014/main" id="{117B9707-4D54-4089-8E11-3B5FCA44B077}"/>
              </a:ext>
            </a:extLst>
          </p:cNvPr>
          <p:cNvSpPr txBox="1"/>
          <p:nvPr/>
        </p:nvSpPr>
        <p:spPr>
          <a:xfrm>
            <a:off x="547986" y="1746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厚生労働省が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年度予算概算要求を公表</a:t>
            </a:r>
          </a:p>
        </p:txBody>
      </p:sp>
      <p:sp>
        <p:nvSpPr>
          <p:cNvPr id="7" name="テキスト ボックス 6">
            <a:extLst>
              <a:ext uri="{FF2B5EF4-FFF2-40B4-BE49-F238E27FC236}">
                <a16:creationId xmlns:a16="http://schemas.microsoft.com/office/drawing/2014/main" id="{9DA0A87F-1590-4F9D-99B0-6677BBAA6B46}"/>
              </a:ext>
            </a:extLst>
          </p:cNvPr>
          <p:cNvSpPr txBox="1"/>
          <p:nvPr/>
        </p:nvSpPr>
        <p:spPr>
          <a:xfrm>
            <a:off x="7257256" y="518149"/>
            <a:ext cx="1872208" cy="369332"/>
          </a:xfrm>
          <a:prstGeom prst="rect">
            <a:avLst/>
          </a:prstGeom>
          <a:solidFill>
            <a:srgbClr val="FFDD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厚生労働省資料</a:t>
            </a:r>
          </a:p>
        </p:txBody>
      </p:sp>
      <p:sp>
        <p:nvSpPr>
          <p:cNvPr id="8" name="スライド番号プレースホルダー 2">
            <a:extLst>
              <a:ext uri="{FF2B5EF4-FFF2-40B4-BE49-F238E27FC236}">
                <a16:creationId xmlns:a16="http://schemas.microsoft.com/office/drawing/2014/main" id="{51B47FE8-C5CF-4406-B8F3-8A3F1CCE93E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50492027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9" name="正方形/長方形 78"/>
          <p:cNvSpPr/>
          <p:nvPr/>
        </p:nvSpPr>
        <p:spPr>
          <a:xfrm>
            <a:off x="155122" y="870698"/>
            <a:ext cx="9629032" cy="86177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ポジトロン断層撮影のより効率的な利用を推進する観点から、ポジトロン断層撮影を受けるために、入院中の患者が</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他医療機関を受診</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場合の、入院中の他医療機関受診時の入院料の減額について取扱いを緩和する。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現行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white"/>
                </a:solidFill>
                <a:effectLst/>
                <a:uLnTx/>
                <a:uFillTx/>
                <a:latin typeface="ＭＳ Ｐゴシック"/>
                <a:ea typeface="ＭＳ Ｐゴシック" panose="020B0600070205080204" pitchFamily="50" charset="-128"/>
                <a:cs typeface="+mn-cs"/>
              </a:rPr>
              <a:t>出来高病棟</a:t>
            </a:r>
          </a:p>
        </p:txBody>
      </p:sp>
      <p:graphicFrame>
        <p:nvGraphicFramePr>
          <p:cNvPr id="38" name="表 37"/>
          <p:cNvGraphicFramePr>
            <a:graphicFrameLocks noGrp="1"/>
          </p:cNvGraphicFramePr>
          <p:nvPr/>
        </p:nvGraphicFramePr>
        <p:xfrm>
          <a:off x="1038624" y="3220290"/>
          <a:ext cx="3391278" cy="335280"/>
        </p:xfrm>
        <a:graphic>
          <a:graphicData uri="http://schemas.openxmlformats.org/drawingml/2006/table">
            <a:tbl>
              <a:tblPr firstRow="1" bandRow="1"/>
              <a:tblGrid>
                <a:gridCol w="3391278">
                  <a:extLst>
                    <a:ext uri="{9D8B030D-6E8A-4147-A177-3AD203B41FA5}">
                      <a16:colId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500"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包括範囲に含まれる診療行為</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endParaRPr kumimoji="0" lang="ja-JP" altLang="en-US" sz="1400" b="1" i="0" u="none" strike="noStrike" kern="0" cap="none" spc="0" normalizeH="0" baseline="3000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graphicFrame>
        <p:nvGraphicFramePr>
          <p:cNvPr id="45" name="表 44"/>
          <p:cNvGraphicFramePr>
            <a:graphicFrameLocks noGrp="1"/>
          </p:cNvGraphicFramePr>
          <p:nvPr/>
        </p:nvGraphicFramePr>
        <p:xfrm>
          <a:off x="841168" y="4392507"/>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777631" y="4779742"/>
            <a:ext cx="37381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有床診療所療養病床入院基本料、精神療養病棟入院料、認知症治療病棟入院料又は地域移行機能強化病棟入院料を算定している場合</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入院料から ２０％</a:t>
            </a:r>
            <a:r>
              <a:rPr kumimoji="0" lang="ja-JP" altLang="en-US" sz="1600" b="1" i="0" u="none"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1"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包括範囲外の診療行為のみ</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p>
        </p:txBody>
      </p:sp>
      <p:graphicFrame>
        <p:nvGraphicFramePr>
          <p:cNvPr id="55" name="表 54"/>
          <p:cNvGraphicFramePr>
            <a:graphicFrameLocks noGrp="1"/>
          </p:cNvGraphicFramePr>
          <p:nvPr/>
        </p:nvGraphicFramePr>
        <p:xfrm>
          <a:off x="841171" y="6371034"/>
          <a:ext cx="3282609" cy="335280"/>
        </p:xfrm>
        <a:graphic>
          <a:graphicData uri="http://schemas.openxmlformats.org/drawingml/2006/table">
            <a:tbl>
              <a:tblPr firstRow="1" bandRow="1"/>
              <a:tblGrid>
                <a:gridCol w="3282609">
                  <a:extLst>
                    <a:ext uri="{9D8B030D-6E8A-4147-A177-3AD203B41FA5}">
                      <a16:colId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6" name="表 55"/>
          <p:cNvGraphicFramePr>
            <a:graphicFrameLocks noGrp="1"/>
          </p:cNvGraphicFramePr>
          <p:nvPr/>
        </p:nvGraphicFramePr>
        <p:xfrm>
          <a:off x="5943886" y="4380632"/>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7" name="表 56"/>
          <p:cNvGraphicFramePr>
            <a:graphicFrameLocks noGrp="1"/>
          </p:cNvGraphicFramePr>
          <p:nvPr/>
        </p:nvGraphicFramePr>
        <p:xfrm>
          <a:off x="5943886" y="5436880"/>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1" name="Rectangle 36"/>
          <p:cNvSpPr>
            <a:spLocks noChangeArrowheads="1"/>
          </p:cNvSpPr>
          <p:nvPr/>
        </p:nvSpPr>
        <p:spPr bwMode="auto">
          <a:xfrm>
            <a:off x="116551" y="534950"/>
            <a:ext cx="562853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（２０）入院中の患者の他医療機関受診の逓減緩和</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正方形/長方形 28">
            <a:extLst>
              <a:ext uri="{FF2B5EF4-FFF2-40B4-BE49-F238E27FC236}">
                <a16:creationId xmlns:a16="http://schemas.microsoft.com/office/drawing/2014/main" id="{1FF430C1-862A-4CD8-AB90-4D7B77396FFF}"/>
              </a:ext>
            </a:extLst>
          </p:cNvPr>
          <p:cNvSpPr/>
          <p:nvPr/>
        </p:nvSpPr>
        <p:spPr>
          <a:xfrm>
            <a:off x="186388" y="1672669"/>
            <a:ext cx="4920611" cy="99194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［入院料の</a:t>
            </a: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減額</a:t>
            </a:r>
            <a:r>
              <a:rPr kumimoji="0" lang="ja-JP" altLang="en-US" sz="1200" b="0" i="0" u="none" strike="noStrike" kern="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が緩</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和される従来の点数項目］</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区分番号Ｍ００１：体外照射　３　強度変調放射線治療（</a:t>
            </a:r>
            <a:r>
              <a:rPr kumimoji="0" lang="en-US" altLang="ja-JP" sz="1100" kern="0" dirty="0">
                <a:solidFill>
                  <a:prstClr val="black"/>
                </a:solidFill>
                <a:latin typeface="ＭＳ Ｐゴシック" panose="020B0600070205080204" pitchFamily="50" charset="-128"/>
                <a:ea typeface="ＭＳ Ｐゴシック" panose="020B0600070205080204" pitchFamily="50" charset="-128"/>
              </a:rPr>
              <a:t>IMRT</a:t>
            </a: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区分番号Ｍ００１－２：ガンマナイフによる定位放射線治療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区分番号Ｍ００１－３：直線加速器による放射線治療　１　定位放射線治療の場合</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区分番号Ｍ００１－４：粒子線治療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1E72CEAD-38AE-4D13-BF63-D5EBA3EF59A2}"/>
              </a:ext>
            </a:extLst>
          </p:cNvPr>
          <p:cNvSpPr/>
          <p:nvPr/>
        </p:nvSpPr>
        <p:spPr>
          <a:xfrm>
            <a:off x="5122228" y="1479550"/>
            <a:ext cx="4628649" cy="1177668"/>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今回追加される点数項目</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医療区分Ｅ１０１：シングルホトンエミッションコンピューター断層撮影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医療区分Ｅ１０１－２：ポジトロン断層撮影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医療区分Ｅ１０１－３：ポジトロン断層・コンピューター断層複合撮影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医療区分Ｅ１０１－４：ポジトロン断層・磁気共鳴コンピューター断層複合撮影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医療区分Ｅ１０１－５：乳房用ポジトロン断層撮影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0" name="図 49">
            <a:extLst>
              <a:ext uri="{FF2B5EF4-FFF2-40B4-BE49-F238E27FC236}">
                <a16:creationId xmlns:a16="http://schemas.microsoft.com/office/drawing/2014/main" id="{C6613E29-8608-4DD2-8020-2B097EFF70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29184" y="2393475"/>
            <a:ext cx="763550" cy="534485"/>
          </a:xfrm>
          <a:prstGeom prst="rect">
            <a:avLst/>
          </a:prstGeom>
        </p:spPr>
      </p:pic>
      <p:sp>
        <p:nvSpPr>
          <p:cNvPr id="49" name="Rectangle 2">
            <a:extLst>
              <a:ext uri="{FF2B5EF4-FFF2-40B4-BE49-F238E27FC236}">
                <a16:creationId xmlns:a16="http://schemas.microsoft.com/office/drawing/2014/main" id="{C3A432C1-93F6-42D9-842C-B57E799B0C97}"/>
              </a:ext>
            </a:extLst>
          </p:cNvPr>
          <p:cNvSpPr>
            <a:spLocks noChangeArrowheads="1"/>
          </p:cNvSpPr>
          <p:nvPr/>
        </p:nvSpPr>
        <p:spPr bwMode="auto">
          <a:xfrm>
            <a:off x="203106" y="23424"/>
            <a:ext cx="9517327" cy="4469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７．</a:t>
            </a:r>
            <a:r>
              <a:rPr kumimoji="1" lang="ja-JP" altLang="en-US" sz="2400" b="0" i="0" u="none" strike="noStrike" kern="0" cap="none" spc="0" normalizeH="0" baseline="0" noProof="0" dirty="0">
                <a:ln>
                  <a:noFill/>
                </a:ln>
                <a:effectLst/>
                <a:uLnTx/>
                <a:uFillTx/>
                <a:latin typeface="Calibri"/>
                <a:ea typeface="ＭＳ Ｐゴシック"/>
                <a:cs typeface="+mn-cs"/>
              </a:rPr>
              <a:t>医療機能や患者の状態に応じた入院医療の評価</a:t>
            </a:r>
          </a:p>
        </p:txBody>
      </p:sp>
      <p:sp>
        <p:nvSpPr>
          <p:cNvPr id="33" name="テキスト ボックス 32">
            <a:extLst>
              <a:ext uri="{FF2B5EF4-FFF2-40B4-BE49-F238E27FC236}">
                <a16:creationId xmlns:a16="http://schemas.microsoft.com/office/drawing/2014/main" id="{E56F992D-88D7-4CEC-BBF1-1022125A6C62}"/>
              </a:ext>
            </a:extLst>
          </p:cNvPr>
          <p:cNvSpPr txBox="1"/>
          <p:nvPr/>
        </p:nvSpPr>
        <p:spPr>
          <a:xfrm>
            <a:off x="5851844" y="584145"/>
            <a:ext cx="7927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p36-38</a:t>
            </a:r>
          </a:p>
        </p:txBody>
      </p:sp>
    </p:spTree>
    <p:extLst>
      <p:ext uri="{BB962C8B-B14F-4D97-AF65-F5344CB8AC3E}">
        <p14:creationId xmlns:p14="http://schemas.microsoft.com/office/powerpoint/2010/main" val="2931423656"/>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0" y="631813"/>
            <a:ext cx="551845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２１</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）有床診療所入院基本料の見直し（再掲）</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Rectangle 2">
            <a:extLst>
              <a:ext uri="{FF2B5EF4-FFF2-40B4-BE49-F238E27FC236}">
                <a16:creationId xmlns:a16="http://schemas.microsoft.com/office/drawing/2014/main" id="{249F65E8-B185-48CC-A2E5-C2D7D68CC9A1}"/>
              </a:ext>
            </a:extLst>
          </p:cNvPr>
          <p:cNvSpPr>
            <a:spLocks noChangeArrowheads="1"/>
          </p:cNvSpPr>
          <p:nvPr/>
        </p:nvSpPr>
        <p:spPr bwMode="auto">
          <a:xfrm>
            <a:off x="203106" y="23424"/>
            <a:ext cx="9517327" cy="44697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７．</a:t>
            </a:r>
            <a:r>
              <a:rPr lang="ja-JP" altLang="en-US" sz="2400" kern="0" dirty="0">
                <a:solidFill>
                  <a:prstClr val="black"/>
                </a:solidFill>
                <a:latin typeface="Calibri"/>
                <a:ea typeface="ＭＳ Ｐゴシック"/>
              </a:rPr>
              <a:t>医療機能や患者の状態に応じた入院医療の評価</a:t>
            </a:r>
          </a:p>
        </p:txBody>
      </p:sp>
      <p:sp>
        <p:nvSpPr>
          <p:cNvPr id="37" name="テキスト ボックス 36">
            <a:extLst>
              <a:ext uri="{FF2B5EF4-FFF2-40B4-BE49-F238E27FC236}">
                <a16:creationId xmlns:a16="http://schemas.microsoft.com/office/drawing/2014/main" id="{98EEAB41-A020-4B50-96B4-8F10B5665355}"/>
              </a:ext>
            </a:extLst>
          </p:cNvPr>
          <p:cNvSpPr txBox="1"/>
          <p:nvPr/>
        </p:nvSpPr>
        <p:spPr>
          <a:xfrm>
            <a:off x="5563266" y="610039"/>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171608639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50268" y="989039"/>
            <a:ext cx="9384091" cy="419169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indent="-263776">
              <a:buFont typeface="Wingdings" panose="05000000000000000000" pitchFamily="2" charset="2"/>
              <a:buChar char="Ø"/>
              <a:defRPr/>
            </a:pP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a:p>
            <a:pPr marL="263776" indent="-263776">
              <a:buFont typeface="Wingdings" panose="05000000000000000000" pitchFamily="2" charset="2"/>
              <a:buChar char="Ø"/>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関係職種と連携して入院前にア～クの項目を全て実施し、病棟職員との情報共有や患者又はその家族等への説明等を行う場合の評価をさらに評価する。</a:t>
            </a:r>
            <a:endParaRPr lang="en-US" altLang="ja-JP" sz="1662" dirty="0">
              <a:solidFill>
                <a:prstClr val="black"/>
              </a:solidFill>
              <a:latin typeface="ＭＳ Ｐゴシック" panose="020B0600070205080204" pitchFamily="50" charset="-128"/>
              <a:ea typeface="ＭＳ Ｐゴシック" panose="020B0600070205080204" pitchFamily="50" charset="-128"/>
            </a:endParaRPr>
          </a:p>
        </p:txBody>
      </p:sp>
      <p:sp>
        <p:nvSpPr>
          <p:cNvPr id="4" name="正方形/長方形 3"/>
          <p:cNvSpPr/>
          <p:nvPr/>
        </p:nvSpPr>
        <p:spPr>
          <a:xfrm>
            <a:off x="194415" y="886614"/>
            <a:ext cx="303039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①入院時支援加算の見直し</a:t>
            </a:r>
          </a:p>
        </p:txBody>
      </p:sp>
      <p:sp>
        <p:nvSpPr>
          <p:cNvPr id="12" name="正方形/長方形 11"/>
          <p:cNvSpPr/>
          <p:nvPr/>
        </p:nvSpPr>
        <p:spPr>
          <a:xfrm>
            <a:off x="657230" y="1868053"/>
            <a:ext cx="3606762" cy="276109"/>
          </a:xfrm>
          <a:prstGeom prst="rect">
            <a:avLst/>
          </a:prstGeom>
          <a:solidFill>
            <a:srgbClr val="01508A"/>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ＭＳ Ｐゴシック" panose="020B0600070205080204" pitchFamily="50" charset="-128"/>
                <a:ea typeface="ＭＳ Ｐゴシック" panose="020B0600070205080204" pitchFamily="50" charset="-128"/>
              </a:rPr>
              <a:t>現行</a:t>
            </a:r>
          </a:p>
        </p:txBody>
      </p:sp>
      <p:sp>
        <p:nvSpPr>
          <p:cNvPr id="13" name="正方形/長方形 12"/>
          <p:cNvSpPr/>
          <p:nvPr/>
        </p:nvSpPr>
        <p:spPr>
          <a:xfrm>
            <a:off x="657230" y="2154576"/>
            <a:ext cx="3606762" cy="6954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a:t>
            </a:r>
            <a:r>
              <a:rPr lang="en-US" altLang="ja-JP" sz="1200" dirty="0">
                <a:solidFill>
                  <a:prstClr val="black"/>
                </a:solidFill>
                <a:latin typeface="ＭＳ Ｐゴシック" panose="020B0600070205080204" pitchFamily="50" charset="-128"/>
                <a:ea typeface="ＭＳ Ｐゴシック" panose="020B0600070205080204" pitchFamily="50" charset="-128"/>
              </a:rPr>
              <a:t>】</a:t>
            </a:r>
          </a:p>
          <a:p>
            <a:pPr>
              <a:defRPr/>
            </a:pPr>
            <a:endParaRPr lang="en-US" altLang="ja-JP" sz="277"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108" dirty="0">
                <a:solidFill>
                  <a:prstClr val="black"/>
                </a:solidFill>
                <a:latin typeface="ＭＳ Ｐゴシック" panose="020B0600070205080204" pitchFamily="50" charset="-128"/>
                <a:ea typeface="ＭＳ Ｐゴシック" panose="020B0600070205080204" pitchFamily="50" charset="-128"/>
              </a:rPr>
              <a:t>　</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　</a:t>
            </a:r>
            <a:r>
              <a:rPr lang="en-US" altLang="ja-JP" sz="1200" dirty="0">
                <a:solidFill>
                  <a:prstClr val="black"/>
                </a:solidFill>
                <a:latin typeface="ＭＳ Ｐゴシック" panose="020B0600070205080204" pitchFamily="50" charset="-128"/>
                <a:ea typeface="ＭＳ Ｐゴシック" panose="020B0600070205080204" pitchFamily="50" charset="-128"/>
              </a:rPr>
              <a:t>200</a:t>
            </a:r>
            <a:r>
              <a:rPr lang="ja-JP" altLang="en-US" sz="1200" dirty="0">
                <a:solidFill>
                  <a:prstClr val="black"/>
                </a:solidFill>
                <a:latin typeface="ＭＳ Ｐゴシック" panose="020B0600070205080204" pitchFamily="50" charset="-128"/>
                <a:ea typeface="ＭＳ Ｐゴシック" panose="020B0600070205080204" pitchFamily="50" charset="-128"/>
              </a:rPr>
              <a:t>点（入院中１回）</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p:txBody>
      </p:sp>
      <p:sp>
        <p:nvSpPr>
          <p:cNvPr id="14" name="正方形/長方形 13"/>
          <p:cNvSpPr/>
          <p:nvPr/>
        </p:nvSpPr>
        <p:spPr>
          <a:xfrm>
            <a:off x="4838296" y="1844614"/>
            <a:ext cx="4651208"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ＭＳ Ｐゴシック" panose="020B0600070205080204" pitchFamily="50" charset="-128"/>
                <a:ea typeface="ＭＳ Ｐゴシック" panose="020B0600070205080204" pitchFamily="50" charset="-128"/>
              </a:rPr>
              <a:t>改定後</a:t>
            </a:r>
          </a:p>
        </p:txBody>
      </p:sp>
      <p:sp>
        <p:nvSpPr>
          <p:cNvPr id="15" name="右矢印 14"/>
          <p:cNvSpPr/>
          <p:nvPr/>
        </p:nvSpPr>
        <p:spPr>
          <a:xfrm>
            <a:off x="4405578" y="1982668"/>
            <a:ext cx="287634" cy="695491"/>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662">
              <a:solidFill>
                <a:prstClr val="white"/>
              </a:solidFill>
              <a:latin typeface="ＭＳ Ｐゴシック" panose="020B0600070205080204" pitchFamily="50" charset="-128"/>
              <a:ea typeface="ＭＳ Ｐゴシック" panose="020B0600070205080204" pitchFamily="50" charset="-128"/>
            </a:endParaRPr>
          </a:p>
        </p:txBody>
      </p:sp>
      <p:sp>
        <p:nvSpPr>
          <p:cNvPr id="16" name="正方形/長方形 15"/>
          <p:cNvSpPr/>
          <p:nvPr/>
        </p:nvSpPr>
        <p:spPr>
          <a:xfrm>
            <a:off x="4841795" y="2138190"/>
            <a:ext cx="4651208" cy="69549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a:t>
            </a:r>
            <a:r>
              <a:rPr lang="ja-JP" altLang="en-US" sz="1200" dirty="0">
                <a:solidFill>
                  <a:prstClr val="black"/>
                </a:solidFill>
                <a:latin typeface="ＭＳ Ｐゴシック" panose="020B0600070205080204" pitchFamily="50" charset="-128"/>
                <a:ea typeface="ＭＳ Ｐゴシック" panose="020B0600070205080204" pitchFamily="50" charset="-128"/>
              </a:rPr>
              <a:t>入院時支援加算</a:t>
            </a:r>
            <a:r>
              <a:rPr lang="en-US" altLang="ja-JP" sz="1200" dirty="0">
                <a:solidFill>
                  <a:prstClr val="black"/>
                </a:solidFill>
                <a:latin typeface="ＭＳ Ｐゴシック" panose="020B0600070205080204" pitchFamily="50" charset="-128"/>
                <a:ea typeface="ＭＳ Ｐゴシック" panose="020B0600070205080204" pitchFamily="50" charset="-128"/>
              </a:rPr>
              <a:t>】</a:t>
            </a:r>
          </a:p>
          <a:p>
            <a:pPr>
              <a:defRPr/>
            </a:pPr>
            <a:endParaRPr lang="en-US" altLang="ja-JP" sz="277"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イ　</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（新）入院時支援加算１　</a:t>
            </a:r>
            <a:r>
              <a:rPr lang="en-US" altLang="ja-JP" sz="1200" b="1" u="sng" dirty="0">
                <a:solidFill>
                  <a:srgbClr val="0070C0"/>
                </a:solidFill>
                <a:latin typeface="ＭＳ Ｐゴシック" panose="020B0600070205080204" pitchFamily="50" charset="-128"/>
                <a:ea typeface="ＭＳ Ｐゴシック" panose="020B0600070205080204" pitchFamily="50" charset="-128"/>
              </a:rPr>
              <a:t>230</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点</a:t>
            </a:r>
            <a:r>
              <a:rPr lang="ja-JP" altLang="en-US" sz="1200" b="1" dirty="0">
                <a:solidFill>
                  <a:srgbClr val="0070C0"/>
                </a:solidFill>
                <a:latin typeface="ＭＳ Ｐゴシック" panose="020B0600070205080204" pitchFamily="50" charset="-128"/>
                <a:ea typeface="ＭＳ Ｐゴシック" panose="020B0600070205080204" pitchFamily="50" charset="-128"/>
              </a:rPr>
              <a:t>　　　</a:t>
            </a:r>
            <a:r>
              <a:rPr lang="ja-JP" altLang="en-US" sz="1200" dirty="0">
                <a:solidFill>
                  <a:prstClr val="black"/>
                </a:solidFill>
                <a:latin typeface="ＭＳ Ｐゴシック" panose="020B0600070205080204" pitchFamily="50" charset="-128"/>
                <a:ea typeface="ＭＳ Ｐゴシック" panose="020B0600070205080204" pitchFamily="50" charset="-128"/>
              </a:rPr>
              <a:t>←　項目ア～クを全て行う場合　</a:t>
            </a:r>
            <a:endParaRPr lang="en-US" altLang="ja-JP" sz="1200" dirty="0">
              <a:solidFill>
                <a:prstClr val="black"/>
              </a:solidFill>
              <a:latin typeface="ＭＳ Ｐゴシック" panose="020B0600070205080204" pitchFamily="50" charset="-128"/>
              <a:ea typeface="ＭＳ Ｐゴシック" panose="020B0600070205080204" pitchFamily="50" charset="-128"/>
            </a:endParaRPr>
          </a:p>
          <a:p>
            <a:pPr>
              <a:defRPr/>
            </a:pPr>
            <a:r>
              <a:rPr lang="ja-JP" altLang="en-US" sz="1200" dirty="0">
                <a:solidFill>
                  <a:prstClr val="black"/>
                </a:solidFill>
                <a:latin typeface="ＭＳ Ｐゴシック" panose="020B0600070205080204" pitchFamily="50" charset="-128"/>
                <a:ea typeface="ＭＳ Ｐゴシック" panose="020B0600070205080204" pitchFamily="50" charset="-128"/>
              </a:rPr>
              <a:t>ロ　　　　入院時支援加算</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２</a:t>
            </a:r>
            <a:r>
              <a:rPr lang="ja-JP" altLang="en-US" sz="1200" dirty="0">
                <a:solidFill>
                  <a:prstClr val="black"/>
                </a:solidFill>
                <a:latin typeface="ＭＳ Ｐゴシック" panose="020B0600070205080204" pitchFamily="50" charset="-128"/>
                <a:ea typeface="ＭＳ Ｐゴシック" panose="020B0600070205080204" pitchFamily="50" charset="-128"/>
              </a:rPr>
              <a:t>　</a:t>
            </a:r>
            <a:r>
              <a:rPr lang="en-US" altLang="ja-JP" sz="1200" dirty="0">
                <a:solidFill>
                  <a:prstClr val="black"/>
                </a:solidFill>
                <a:latin typeface="ＭＳ Ｐゴシック" panose="020B0600070205080204" pitchFamily="50" charset="-128"/>
                <a:ea typeface="ＭＳ Ｐゴシック" panose="020B0600070205080204" pitchFamily="50" charset="-128"/>
              </a:rPr>
              <a:t>200</a:t>
            </a:r>
            <a:r>
              <a:rPr lang="ja-JP" altLang="en-US" sz="1200" dirty="0">
                <a:solidFill>
                  <a:prstClr val="black"/>
                </a:solidFill>
                <a:latin typeface="ＭＳ Ｐゴシック" panose="020B0600070205080204" pitchFamily="50" charset="-128"/>
                <a:ea typeface="ＭＳ Ｐゴシック" panose="020B0600070205080204" pitchFamily="50" charset="-128"/>
              </a:rPr>
              <a:t>点</a:t>
            </a:r>
            <a:endParaRPr lang="ja-JP" altLang="en-US" sz="1200" b="1" u="sng" dirty="0">
              <a:solidFill>
                <a:srgbClr val="0070C0"/>
              </a:solidFill>
              <a:latin typeface="ＭＳ Ｐゴシック" panose="020B0600070205080204" pitchFamily="50" charset="-128"/>
              <a:ea typeface="ＭＳ Ｐゴシック" panose="020B0600070205080204" pitchFamily="50" charset="-128"/>
            </a:endParaRPr>
          </a:p>
        </p:txBody>
      </p:sp>
      <p:graphicFrame>
        <p:nvGraphicFramePr>
          <p:cNvPr id="17" name="表 16"/>
          <p:cNvGraphicFramePr>
            <a:graphicFrameLocks noGrp="1"/>
          </p:cNvGraphicFramePr>
          <p:nvPr>
            <p:extLst>
              <p:ext uri="{D42A27DB-BD31-4B8C-83A1-F6EECF244321}">
                <p14:modId xmlns:p14="http://schemas.microsoft.com/office/powerpoint/2010/main" val="3712995900"/>
              </p:ext>
            </p:extLst>
          </p:nvPr>
        </p:nvGraphicFramePr>
        <p:xfrm>
          <a:off x="975272" y="2908309"/>
          <a:ext cx="3728855" cy="2199248"/>
        </p:xfrm>
        <a:graphic>
          <a:graphicData uri="http://schemas.openxmlformats.org/drawingml/2006/table">
            <a:tbl>
              <a:tblPr firstRow="1" bandRow="1">
                <a:tableStyleId>{2D5ABB26-0587-4C30-8999-92F81FD0307C}</a:tableStyleId>
              </a:tblPr>
              <a:tblGrid>
                <a:gridCol w="289014">
                  <a:extLst>
                    <a:ext uri="{9D8B030D-6E8A-4147-A177-3AD203B41FA5}">
                      <a16:colId xmlns:a16="http://schemas.microsoft.com/office/drawing/2014/main" val="2621398358"/>
                    </a:ext>
                  </a:extLst>
                </a:gridCol>
                <a:gridCol w="3439841">
                  <a:extLst>
                    <a:ext uri="{9D8B030D-6E8A-4147-A177-3AD203B41FA5}">
                      <a16:colId xmlns:a16="http://schemas.microsoft.com/office/drawing/2014/main" val="2180045073"/>
                    </a:ext>
                  </a:extLst>
                </a:gridCol>
              </a:tblGrid>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ア</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身体的・社会的・精神的背景を含めた患者情報の把握（必須）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64028083"/>
                  </a:ext>
                </a:extLst>
              </a:tr>
              <a:tr h="379828">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イ</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入院前に利用していた介護サービス又は福祉サービスの把握</a:t>
                      </a:r>
                      <a:endParaRPr kumimoji="1" lang="en-US" altLang="ja-JP" sz="1000" dirty="0">
                        <a:latin typeface="Meiryo UI" panose="020B0604030504040204" pitchFamily="50" charset="-128"/>
                        <a:ea typeface="Meiryo UI" panose="020B0604030504040204" pitchFamily="50" charset="-128"/>
                      </a:endParaRPr>
                    </a:p>
                    <a:p>
                      <a:r>
                        <a:rPr kumimoji="1" lang="ja-JP" altLang="en-US" sz="1000" dirty="0">
                          <a:latin typeface="Meiryo UI" panose="020B0604030504040204" pitchFamily="50" charset="-128"/>
                          <a:ea typeface="Meiryo UI" panose="020B0604030504040204" pitchFamily="50" charset="-128"/>
                        </a:rPr>
                        <a:t>（該当する場合は必須）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2603445"/>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ウ</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褥瘡に関する危険因子の評価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416437"/>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エ</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栄養状態の評価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54489682"/>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オ</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服薬中の薬剤の確認</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47179436"/>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カ</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退院困難な要因の有無の評価</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10845447"/>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キ</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入院中に行われる治療・検査の説明</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35373340"/>
                  </a:ext>
                </a:extLst>
              </a:tr>
              <a:tr h="232117">
                <a:tc>
                  <a:txBody>
                    <a:bodyPr/>
                    <a:lstStyle/>
                    <a:p>
                      <a:pPr algn="ctr"/>
                      <a:r>
                        <a:rPr kumimoji="1" lang="ja-JP" altLang="en-US" sz="1000" b="0" dirty="0">
                          <a:solidFill>
                            <a:schemeClr val="bg1"/>
                          </a:solidFill>
                          <a:latin typeface="Meiryo UI" panose="020B0604030504040204" pitchFamily="50" charset="-128"/>
                          <a:ea typeface="Meiryo UI" panose="020B0604030504040204" pitchFamily="50" charset="-128"/>
                        </a:rPr>
                        <a:t>ク</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3BAD6"/>
                    </a:solidFill>
                  </a:tcPr>
                </a:tc>
                <a:tc>
                  <a:txBody>
                    <a:bodyPr/>
                    <a:lstStyle/>
                    <a:p>
                      <a:r>
                        <a:rPr kumimoji="1" lang="ja-JP" altLang="en-US" sz="1000" dirty="0">
                          <a:latin typeface="Meiryo UI" panose="020B0604030504040204" pitchFamily="50" charset="-128"/>
                          <a:ea typeface="Meiryo UI" panose="020B0604030504040204" pitchFamily="50" charset="-128"/>
                        </a:rPr>
                        <a:t>入院生活の説明（必須）</a:t>
                      </a: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20403038"/>
                  </a:ext>
                </a:extLst>
              </a:tr>
            </a:tbl>
          </a:graphicData>
        </a:graphic>
      </p:graphicFrame>
      <p:sp>
        <p:nvSpPr>
          <p:cNvPr id="18" name="雲形吹き出し 17"/>
          <p:cNvSpPr/>
          <p:nvPr/>
        </p:nvSpPr>
        <p:spPr>
          <a:xfrm>
            <a:off x="5741609" y="3396123"/>
            <a:ext cx="833979" cy="591791"/>
          </a:xfrm>
          <a:prstGeom prst="cloudCallout">
            <a:avLst>
              <a:gd name="adj1" fmla="val -63522"/>
              <a:gd name="adj2" fmla="val 32235"/>
            </a:avLst>
          </a:prstGeom>
          <a:solidFill>
            <a:schemeClr val="bg1"/>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endParaRPr lang="ja-JP" altLang="en-US" sz="1662">
              <a:solidFill>
                <a:prstClr val="white"/>
              </a:solidFill>
              <a:latin typeface="Calibri" panose="020F0502020204030204"/>
              <a:ea typeface="ＭＳ Ｐゴシック" panose="020B0600070205080204" pitchFamily="50" charset="-128"/>
            </a:endParaRPr>
          </a:p>
        </p:txBody>
      </p:sp>
      <p:pic>
        <p:nvPicPr>
          <p:cNvPr id="19"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78753" y="3742656"/>
            <a:ext cx="707125" cy="70712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重い病気で入院している人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91630" y="3498364"/>
            <a:ext cx="357218" cy="394026"/>
          </a:xfrm>
          <a:prstGeom prst="rect">
            <a:avLst/>
          </a:prstGeom>
          <a:noFill/>
          <a:extLst>
            <a:ext uri="{909E8E84-426E-40DD-AFC4-6F175D3DCCD1}">
              <a14:hiddenFill xmlns:a14="http://schemas.microsoft.com/office/drawing/2010/main">
                <a:solidFill>
                  <a:srgbClr val="FFFFFF"/>
                </a:solidFill>
              </a14:hiddenFill>
            </a:ext>
          </a:extLst>
        </p:spPr>
      </p:pic>
      <p:sp>
        <p:nvSpPr>
          <p:cNvPr id="22" name="ホームベース 21"/>
          <p:cNvSpPr/>
          <p:nvPr/>
        </p:nvSpPr>
        <p:spPr>
          <a:xfrm>
            <a:off x="5018759" y="4583917"/>
            <a:ext cx="1355044" cy="464363"/>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ア～クの評価</a:t>
            </a:r>
          </a:p>
        </p:txBody>
      </p:sp>
      <p:sp>
        <p:nvSpPr>
          <p:cNvPr id="23" name="山形 22"/>
          <p:cNvSpPr/>
          <p:nvPr/>
        </p:nvSpPr>
        <p:spPr>
          <a:xfrm>
            <a:off x="7767046" y="4590999"/>
            <a:ext cx="1495713" cy="464363"/>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入院後の</a:t>
            </a:r>
            <a:endParaRPr lang="en-US" altLang="ja-JP" sz="1292" dirty="0">
              <a:solidFill>
                <a:prstClr val="black"/>
              </a:solidFill>
              <a:latin typeface="メイリオ" panose="020B0604030504040204" pitchFamily="50" charset="-128"/>
              <a:ea typeface="メイリオ" panose="020B0604030504040204" pitchFamily="50" charset="-128"/>
            </a:endParaRPr>
          </a:p>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対応</a:t>
            </a:r>
          </a:p>
        </p:txBody>
      </p:sp>
      <p:sp>
        <p:nvSpPr>
          <p:cNvPr id="25" name="山形 24"/>
          <p:cNvSpPr/>
          <p:nvPr/>
        </p:nvSpPr>
        <p:spPr>
          <a:xfrm>
            <a:off x="6311393" y="4591000"/>
            <a:ext cx="1495713" cy="464363"/>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事前に</a:t>
            </a:r>
            <a:endParaRPr lang="en-US" altLang="ja-JP" sz="1292" dirty="0">
              <a:solidFill>
                <a:prstClr val="black"/>
              </a:solidFill>
              <a:latin typeface="メイリオ" panose="020B0604030504040204" pitchFamily="50" charset="-128"/>
              <a:ea typeface="メイリオ" panose="020B0604030504040204" pitchFamily="50" charset="-128"/>
            </a:endParaRPr>
          </a:p>
          <a:p>
            <a:pPr algn="ctr" defTabSz="844083">
              <a:defRPr/>
            </a:pPr>
            <a:r>
              <a:rPr lang="ja-JP" altLang="en-US" sz="1292" dirty="0">
                <a:solidFill>
                  <a:prstClr val="black"/>
                </a:solidFill>
                <a:latin typeface="メイリオ" panose="020B0604030504040204" pitchFamily="50" charset="-128"/>
                <a:ea typeface="メイリオ" panose="020B0604030504040204" pitchFamily="50" charset="-128"/>
              </a:rPr>
              <a:t>情報共有</a:t>
            </a:r>
          </a:p>
        </p:txBody>
      </p:sp>
      <p:sp>
        <p:nvSpPr>
          <p:cNvPr id="26" name="角丸四角形 25"/>
          <p:cNvSpPr/>
          <p:nvPr/>
        </p:nvSpPr>
        <p:spPr>
          <a:xfrm>
            <a:off x="4939715" y="3181165"/>
            <a:ext cx="1423937" cy="227932"/>
          </a:xfrm>
          <a:prstGeom prst="round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メイリオ" panose="020B0604030504040204" pitchFamily="50" charset="-128"/>
                <a:ea typeface="メイリオ" panose="020B0604030504040204" pitchFamily="50" charset="-128"/>
              </a:rPr>
              <a:t>外来</a:t>
            </a:r>
          </a:p>
        </p:txBody>
      </p:sp>
      <p:sp>
        <p:nvSpPr>
          <p:cNvPr id="28" name="メモ 27"/>
          <p:cNvSpPr/>
          <p:nvPr/>
        </p:nvSpPr>
        <p:spPr>
          <a:xfrm>
            <a:off x="7080006" y="3495207"/>
            <a:ext cx="565470" cy="439851"/>
          </a:xfrm>
          <a:prstGeom prst="foldedCorner">
            <a:avLst>
              <a:gd name="adj" fmla="val 39888"/>
            </a:avLst>
          </a:prstGeom>
          <a:solidFill>
            <a:schemeClr val="bg1"/>
          </a:solidFill>
          <a:ln w="9525">
            <a:solidFill>
              <a:schemeClr val="tx1"/>
            </a:solidFill>
          </a:ln>
        </p:spPr>
        <p:style>
          <a:lnRef idx="2">
            <a:schemeClr val="accent4"/>
          </a:lnRef>
          <a:fillRef idx="1">
            <a:schemeClr val="lt1"/>
          </a:fillRef>
          <a:effectRef idx="0">
            <a:schemeClr val="accent4"/>
          </a:effectRef>
          <a:fontRef idx="minor">
            <a:schemeClr val="dk1"/>
          </a:fontRef>
        </p:style>
        <p:txBody>
          <a:bodyPr rot="0" spcFirstLastPara="0" vertOverflow="overflow" horzOverflow="overflow" vert="horz" wrap="square" lIns="84406" tIns="42203" rIns="84406" bIns="42203" numCol="1" spcCol="0" rtlCol="0" fromWordArt="0" anchor="b" anchorCtr="0" forceAA="0" compatLnSpc="1">
            <a:prstTxWarp prst="textNoShape">
              <a:avLst/>
            </a:prstTxWarp>
            <a:noAutofit/>
          </a:bodyPr>
          <a:lstStyle/>
          <a:p>
            <a:pPr algn="ctr">
              <a:defRPr/>
            </a:pPr>
            <a:r>
              <a:rPr lang="ja-JP" altLang="en-US" sz="923" dirty="0">
                <a:solidFill>
                  <a:prstClr val="black"/>
                </a:solidFill>
                <a:latin typeface="Meiryo UI" panose="020B0604030504040204" pitchFamily="50" charset="-128"/>
                <a:ea typeface="Meiryo UI" panose="020B0604030504040204" pitchFamily="50" charset="-128"/>
              </a:rPr>
              <a:t>計画書</a:t>
            </a:r>
          </a:p>
        </p:txBody>
      </p:sp>
      <p:pic>
        <p:nvPicPr>
          <p:cNvPr id="29"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75589" y="3702646"/>
            <a:ext cx="925068" cy="807122"/>
          </a:xfrm>
          <a:prstGeom prst="rect">
            <a:avLst/>
          </a:prstGeom>
          <a:noFill/>
          <a:extLst>
            <a:ext uri="{909E8E84-426E-40DD-AFC4-6F175D3DCCD1}">
              <a14:hiddenFill xmlns:a14="http://schemas.microsoft.com/office/drawing/2010/main">
                <a:solidFill>
                  <a:srgbClr val="FFFFFF"/>
                </a:solidFill>
              </a14:hiddenFill>
            </a:ext>
          </a:extLst>
        </p:spPr>
      </p:pic>
      <p:sp>
        <p:nvSpPr>
          <p:cNvPr id="30" name="角丸四角形 29"/>
          <p:cNvSpPr/>
          <p:nvPr/>
        </p:nvSpPr>
        <p:spPr>
          <a:xfrm>
            <a:off x="7645476" y="3159799"/>
            <a:ext cx="1423937" cy="227932"/>
          </a:xfrm>
          <a:prstGeom prst="round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292" b="1" dirty="0">
                <a:solidFill>
                  <a:prstClr val="white"/>
                </a:solidFill>
                <a:latin typeface="メイリオ" panose="020B0604030504040204" pitchFamily="50" charset="-128"/>
                <a:ea typeface="メイリオ" panose="020B0604030504040204" pitchFamily="50" charset="-128"/>
              </a:rPr>
              <a:t>入院</a:t>
            </a:r>
          </a:p>
        </p:txBody>
      </p:sp>
      <p:pic>
        <p:nvPicPr>
          <p:cNvPr id="31" name="Picture 2" descr="医師と看護師と事務のイラスト">
            <a:hlinkClick r:id="rId6"/>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r="22066" b="12016"/>
          <a:stretch/>
        </p:blipFill>
        <p:spPr bwMode="auto">
          <a:xfrm>
            <a:off x="8005075" y="3558848"/>
            <a:ext cx="925654" cy="852869"/>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
            <a:extLst>
              <a:ext uri="{FF2B5EF4-FFF2-40B4-BE49-F238E27FC236}">
                <a16:creationId xmlns:a16="http://schemas.microsoft.com/office/drawing/2014/main" id="{ED15305F-5D54-4C06-977A-5011D59B8C98}"/>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８．地域包括ケアシステムの推進</a:t>
            </a:r>
          </a:p>
        </p:txBody>
      </p:sp>
      <p:sp>
        <p:nvSpPr>
          <p:cNvPr id="32" name="スライド番号プレースホルダー 2">
            <a:extLst>
              <a:ext uri="{FF2B5EF4-FFF2-40B4-BE49-F238E27FC236}">
                <a16:creationId xmlns:a16="http://schemas.microsoft.com/office/drawing/2014/main" id="{063F5FC5-3984-427B-A44E-0EFE62974E2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7D7548BA-072F-453E-A983-C3B9E5829011}"/>
              </a:ext>
            </a:extLst>
          </p:cNvPr>
          <p:cNvSpPr>
            <a:spLocks noChangeArrowheads="1"/>
          </p:cNvSpPr>
          <p:nvPr/>
        </p:nvSpPr>
        <p:spPr bwMode="auto">
          <a:xfrm>
            <a:off x="150293" y="472299"/>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24" name="テキスト ボックス 8">
            <a:extLst>
              <a:ext uri="{FF2B5EF4-FFF2-40B4-BE49-F238E27FC236}">
                <a16:creationId xmlns:a16="http://schemas.microsoft.com/office/drawing/2014/main" id="{E3C038C6-3F9B-4E9E-8616-35C7C60819DF}"/>
              </a:ext>
            </a:extLst>
          </p:cNvPr>
          <p:cNvSpPr txBox="1"/>
          <p:nvPr/>
        </p:nvSpPr>
        <p:spPr>
          <a:xfrm>
            <a:off x="6869153" y="625004"/>
            <a:ext cx="26618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99-100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63653061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60903" y="1282510"/>
            <a:ext cx="9550838" cy="49821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1D0A5E1F-B97E-46C6-9AEA-022B936F69DF}"/>
              </a:ext>
            </a:extLst>
          </p:cNvPr>
          <p:cNvSpPr/>
          <p:nvPr/>
        </p:nvSpPr>
        <p:spPr>
          <a:xfrm>
            <a:off x="223498" y="1346213"/>
            <a:ext cx="9459003" cy="375514"/>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より多くの医療機関で質の高い入退院支援を行いつつ、住み慣れた地域で継続して生活できるよう、入退院支援加算について看護師等の配置に係る要件を見直す。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A649630F-B922-407E-AF7C-CDB923CCD3CD}"/>
              </a:ext>
            </a:extLst>
          </p:cNvPr>
          <p:cNvSpPr/>
          <p:nvPr/>
        </p:nvSpPr>
        <p:spPr>
          <a:xfrm>
            <a:off x="300487" y="1912926"/>
            <a:ext cx="9179833" cy="225718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入退院支援加算１</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当該入退院支援部門に、入退院支援及び地域連携業務に関する十分な経験を有する専従の看護師又は専従の社会福祉士</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が１名以上配置されていること。更に、専従の看護師が配置されている場合には入退院支援及び地域連携業務に関する経験</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を有する専任の社会福祉士が、専従の社会福祉士が配置されている場合には入退院支援</a:t>
            </a:r>
            <a:r>
              <a:rPr lang="ja-JP" altLang="en-US" sz="1300" dirty="0">
                <a:solidFill>
                  <a:prstClr val="black"/>
                </a:solidFill>
                <a:latin typeface="ＭＳ Ｐゴシック" panose="020B0600070205080204" pitchFamily="50" charset="-128"/>
                <a:ea typeface="ＭＳ Ｐゴシック" panose="020B0600070205080204" pitchFamily="50" charset="-128"/>
              </a:rPr>
              <a:t>及び</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地域連携業務に関する経験</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を有する専任の看護師が配置されていること。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なお、当該専従の看護師又は社会福祉士（以下、「看護師等」という。）については、週３日以上常態として勤務しており、かつ、</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b="1"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所定労働時間が２２時間以上の勤務を行っている専従の非常勤看護師等（入退院支援及び地域連携業務に関する十分な経験　</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b="1" dirty="0">
                <a:solidFill>
                  <a:srgbClr val="00B0F0"/>
                </a:solidFill>
                <a:latin typeface="ＭＳ Ｐゴシック" panose="020B0600070205080204" pitchFamily="50" charset="-128"/>
                <a:ea typeface="ＭＳ Ｐゴシック" panose="020B0600070205080204" pitchFamily="50" charset="-128"/>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を有する看護師等に限る。）を２名以上組み合わせることにより、常勤看護師等と同じ時間帯にこれらの非常勤看護師等が配</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置されている場合には、当該基準を満たしているとみなすことができる。</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入退院支援加算２・３及び入院時支援加算における入退院支援部門の専従職員についても同様</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5605EEF3-3139-4299-A010-4CCE40D0D101}"/>
              </a:ext>
            </a:extLst>
          </p:cNvPr>
          <p:cNvSpPr/>
          <p:nvPr/>
        </p:nvSpPr>
        <p:spPr>
          <a:xfrm>
            <a:off x="300486" y="4278164"/>
            <a:ext cx="9179833" cy="187698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入退院支援加算３</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当該部門に新生児の集中治療、入退院</a:t>
            </a:r>
            <a:r>
              <a:rPr lang="ja-JP" altLang="en-US" sz="1300" dirty="0">
                <a:solidFill>
                  <a:prstClr val="black"/>
                </a:solidFill>
                <a:latin typeface="ＭＳ Ｐゴシック" panose="020B0600070205080204" pitchFamily="50" charset="-128"/>
                <a:ea typeface="ＭＳ Ｐゴシック" panose="020B0600070205080204" pitchFamily="50" charset="-128"/>
              </a:rPr>
              <a:t>支援</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及び地域連携に係る業務に関する十分な経験を有</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し、小児患者の在宅移行</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に関する研修を受けた専任の</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看護師が１名以上又は新生児の集中治療、入退院支援及び地域連携に係る業務に関する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十分な経験を有する専任の看護師</a:t>
            </a:r>
            <a:r>
              <a:rPr kumimoji="1" lang="ja-JP" altLang="en-US" sz="1300" b="0" i="0" u="none" strike="dblStrike" kern="1200" cap="none" spc="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a:t>
            </a:r>
            <a:r>
              <a:rPr lang="ja-JP" altLang="en-US" sz="1300" b="1" u="sng" dirty="0">
                <a:solidFill>
                  <a:srgbClr val="00B0F0"/>
                </a:solidFill>
                <a:latin typeface="ＭＳ Ｐゴシック" panose="020B0600070205080204" pitchFamily="50" charset="-128"/>
              </a:rPr>
              <a:t>及び</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専従の社会福祉士が１名以上配置されていること。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当該入退院支援部門に入退院支援及び５年以上の新生児集中治療に係る業務の経験を有</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し、小児患者の在宅移行に</a:t>
            </a:r>
            <a:endParaRPr kumimoji="1" lang="en-US" altLang="ja-JP"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1"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係る適切な研修を修了した専任の</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看護師又は入退院支援及び５年以上の新生児集中治療に係る業務の経験を有する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a:t>
            </a:r>
            <a:r>
              <a:rPr kumimoji="1" lang="ja-JP" altLang="en-US" sz="1300" b="0" i="0" u="none" strike="dbl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a:t>
            </a:r>
            <a:r>
              <a:rPr lang="ja-JP" altLang="en-US" sz="1300" strike="dblStrike" dirty="0">
                <a:solidFill>
                  <a:prstClr val="black"/>
                </a:solidFill>
                <a:latin typeface="ＭＳ Ｐゴシック" panose="020B0600070205080204" pitchFamily="50" charset="-128"/>
              </a:rPr>
              <a:t>に</a:t>
            </a:r>
            <a:r>
              <a:rPr lang="ja-JP" altLang="en-US" sz="1300" b="1" u="sng" dirty="0">
                <a:solidFill>
                  <a:srgbClr val="00B0F0"/>
                </a:solidFill>
                <a:latin typeface="ＭＳ Ｐゴシック" panose="020B0600070205080204" pitchFamily="50" charset="-128"/>
              </a:rPr>
              <a:t>及び</a:t>
            </a:r>
            <a:r>
              <a:rPr lang="ja-JP" altLang="en-US" sz="1300" dirty="0">
                <a:solidFill>
                  <a:prstClr val="black"/>
                </a:solidFill>
                <a:latin typeface="ＭＳ Ｐゴシック" panose="020B0600070205080204" pitchFamily="50" charset="-128"/>
              </a:rPr>
              <a:t>専従</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の社会福祉士が配置されていること。なお、当該</a:t>
            </a:r>
            <a:r>
              <a:rPr kumimoji="1" lang="ja-JP" altLang="en-US" sz="1300" b="0" i="0" u="none" strike="dblStrike" kern="1200" cap="none" spc="0" normalizeH="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専従の看護師又は</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専従の社会福祉士は、週３０　</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lnSpc>
                <a:spcPts val="1500"/>
              </a:lnSpc>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時間以上入退院支援に係る業務に従事していること。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9114BE5E-BFF4-4B63-90F9-7EA8B6333D25}"/>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８．地域包括ケアシステムの推進</a:t>
            </a:r>
          </a:p>
        </p:txBody>
      </p:sp>
      <p:sp>
        <p:nvSpPr>
          <p:cNvPr id="11" name="Rectangle 36">
            <a:extLst>
              <a:ext uri="{FF2B5EF4-FFF2-40B4-BE49-F238E27FC236}">
                <a16:creationId xmlns:a16="http://schemas.microsoft.com/office/drawing/2014/main" id="{037EF5C3-7BD6-49FD-AC5E-CA1489A93F5F}"/>
              </a:ext>
            </a:extLst>
          </p:cNvPr>
          <p:cNvSpPr>
            <a:spLocks noChangeArrowheads="1"/>
          </p:cNvSpPr>
          <p:nvPr/>
        </p:nvSpPr>
        <p:spPr bwMode="auto">
          <a:xfrm>
            <a:off x="170741" y="489437"/>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12" name="正方形/長方形 11">
            <a:extLst>
              <a:ext uri="{FF2B5EF4-FFF2-40B4-BE49-F238E27FC236}">
                <a16:creationId xmlns:a16="http://schemas.microsoft.com/office/drawing/2014/main" id="{4D51B6BA-CF55-4A5D-933A-BA0107BEA3A5}"/>
              </a:ext>
            </a:extLst>
          </p:cNvPr>
          <p:cNvSpPr/>
          <p:nvPr/>
        </p:nvSpPr>
        <p:spPr>
          <a:xfrm>
            <a:off x="165780" y="903605"/>
            <a:ext cx="413914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②入退院支援に係る人員配置の見直し</a:t>
            </a:r>
          </a:p>
        </p:txBody>
      </p:sp>
      <p:sp>
        <p:nvSpPr>
          <p:cNvPr id="14" name="テキスト ボックス 8">
            <a:extLst>
              <a:ext uri="{FF2B5EF4-FFF2-40B4-BE49-F238E27FC236}">
                <a16:creationId xmlns:a16="http://schemas.microsoft.com/office/drawing/2014/main" id="{E3C038C6-3F9B-4E9E-8616-35C7C60819DF}"/>
              </a:ext>
            </a:extLst>
          </p:cNvPr>
          <p:cNvSpPr txBox="1"/>
          <p:nvPr/>
        </p:nvSpPr>
        <p:spPr>
          <a:xfrm>
            <a:off x="8667313" y="1912926"/>
            <a:ext cx="813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768</a:t>
            </a:r>
          </a:p>
        </p:txBody>
      </p:sp>
      <p:sp>
        <p:nvSpPr>
          <p:cNvPr id="15" name="テキスト ボックス 8">
            <a:extLst>
              <a:ext uri="{FF2B5EF4-FFF2-40B4-BE49-F238E27FC236}">
                <a16:creationId xmlns:a16="http://schemas.microsoft.com/office/drawing/2014/main" id="{E3C038C6-3F9B-4E9E-8616-35C7C60819DF}"/>
              </a:ext>
            </a:extLst>
          </p:cNvPr>
          <p:cNvSpPr txBox="1"/>
          <p:nvPr/>
        </p:nvSpPr>
        <p:spPr>
          <a:xfrm>
            <a:off x="8667312" y="4278164"/>
            <a:ext cx="8130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p>
        </p:txBody>
      </p:sp>
    </p:spTree>
    <p:extLst>
      <p:ext uri="{BB962C8B-B14F-4D97-AF65-F5344CB8AC3E}">
        <p14:creationId xmlns:p14="http://schemas.microsoft.com/office/powerpoint/2010/main" val="2953846015"/>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60903" y="1282510"/>
            <a:ext cx="9550838" cy="531003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1D0A5E1F-B97E-46C6-9AEA-022B936F69DF}"/>
              </a:ext>
            </a:extLst>
          </p:cNvPr>
          <p:cNvSpPr/>
          <p:nvPr/>
        </p:nvSpPr>
        <p:spPr>
          <a:xfrm>
            <a:off x="183965" y="1292049"/>
            <a:ext cx="9459003" cy="236090"/>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入退院支援加算について、高齢者の総合的な機能評価を行った上で、その結果を踏まえて支援を行う場合の評価を行う。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A649630F-B922-407E-AF7C-CDB923CCD3CD}"/>
              </a:ext>
            </a:extLst>
          </p:cNvPr>
          <p:cNvSpPr/>
          <p:nvPr/>
        </p:nvSpPr>
        <p:spPr>
          <a:xfrm>
            <a:off x="323549" y="1575564"/>
            <a:ext cx="9179833" cy="487777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入退院支援加算</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注８　別に厚生労働大臣が定める施設基準に適合しているものとして地方厚生局長等に届け出た医療機関に入院している患者で</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あって別に厚生労働大臣が定めるものに対して、当該患者の基本的な日常生活能力、認知機能、意欲等について総合的な評</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価を行った上で、その結果を踏まえて、入退院支援を行った場合に、</a:t>
            </a:r>
            <a:r>
              <a:rPr kumimoji="1" lang="ja-JP" altLang="en-US" sz="13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総合機能評価加算</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3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５０点</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を更に所定点数に加算する。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［別に厚生労働大臣が定めるもの］</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入退院支援加算１又は２を算定する患者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介護保険法施行令第２条各号に規定する疾病を有する４０歳以上６５歳未満の</a:t>
            </a:r>
            <a:r>
              <a:rPr lang="ja-JP" altLang="en-US" sz="1300" dirty="0">
                <a:solidFill>
                  <a:prstClr val="black"/>
                </a:solidFill>
                <a:latin typeface="ＭＳ Ｐゴシック" panose="020B0600070205080204" pitchFamily="50" charset="-128"/>
                <a:ea typeface="ＭＳ Ｐゴシック" panose="020B0600070205080204" pitchFamily="50" charset="-128"/>
              </a:rPr>
              <a:t>患者</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又は６５歳以上の患者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総合機能評価加算は、介護保険法施行令第２条各号に規定する疾病を有する４０歳以上６５歳未満である者及び６５歳以</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上である者について、身体機能や退院後に必要となりうる介護サービス等について総合的に評価を行い、入院中の診療や適切</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な退院支援に活用する取組を評価するものである。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患者の病状の安定が見込まれた後できるだけ早期に、患者の基本的な日常生活能力、認知機能、意欲等について総合的な評　</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価（以下「総合的な機能評価」という。）を行った上で、結果を踏まえて入退院支援を行った場合に算定する。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総合的な機能評価に係る測定は、医師又は歯科医師以外の医療職種が行うことも可能であるが、当該測定結果に基づく評</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価は、研修を修了した医師若しくは歯科医師、総合的な機能評価の経験を１年以上有する医師若しくは歯科医師又は当該患者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に対する診療を担う医師若しくは歯科医師が行わなければならない。なお、総合的な機能評価の実施に当たっては、関係学会等</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より示されているガイドラインに沿った適切な評価が実施されるよう十分留意する。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総合的な機能評価の結果については、患者及びその家族等に説明するとともに、説明内容を診療録に記載又は添付する。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総合的な機能評価に係る適切な研修とは</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医療関係団体等が実施するもの　イ　研修内容に総合的な機能評価、薬物療法等のワークショップが含まれたものであること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研修期間は通算して１６時間程度のものであること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9114BE5E-BFF4-4B63-90F9-7EA8B6333D25}"/>
              </a:ext>
            </a:extLst>
          </p:cNvPr>
          <p:cNvSpPr>
            <a:spLocks noChangeArrowheads="1"/>
          </p:cNvSpPr>
          <p:nvPr/>
        </p:nvSpPr>
        <p:spPr bwMode="auto">
          <a:xfrm>
            <a:off x="194414" y="-1"/>
            <a:ext cx="9517327" cy="42752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p>
        </p:txBody>
      </p:sp>
      <p:sp>
        <p:nvSpPr>
          <p:cNvPr id="11" name="Rectangle 36">
            <a:extLst>
              <a:ext uri="{FF2B5EF4-FFF2-40B4-BE49-F238E27FC236}">
                <a16:creationId xmlns:a16="http://schemas.microsoft.com/office/drawing/2014/main" id="{037EF5C3-7BD6-49FD-AC5E-CA1489A93F5F}"/>
              </a:ext>
            </a:extLst>
          </p:cNvPr>
          <p:cNvSpPr>
            <a:spLocks noChangeArrowheads="1"/>
          </p:cNvSpPr>
          <p:nvPr/>
        </p:nvSpPr>
        <p:spPr bwMode="auto">
          <a:xfrm>
            <a:off x="170741" y="489437"/>
            <a:ext cx="3747810" cy="37393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（１）入退院支援の取組の推進</a:t>
            </a:r>
          </a:p>
        </p:txBody>
      </p:sp>
      <p:sp>
        <p:nvSpPr>
          <p:cNvPr id="14" name="正方形/長方形 13">
            <a:extLst>
              <a:ext uri="{FF2B5EF4-FFF2-40B4-BE49-F238E27FC236}">
                <a16:creationId xmlns:a16="http://schemas.microsoft.com/office/drawing/2014/main" id="{FD45B129-D102-496E-A0CA-6DBF5E77ACD3}"/>
              </a:ext>
            </a:extLst>
          </p:cNvPr>
          <p:cNvSpPr/>
          <p:nvPr/>
        </p:nvSpPr>
        <p:spPr>
          <a:xfrm>
            <a:off x="170740" y="890049"/>
            <a:ext cx="7950611"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846" dirty="0">
                <a:solidFill>
                  <a:prstClr val="black"/>
                </a:solidFill>
                <a:latin typeface="ＭＳ Ｐゴシック" panose="020B0600070205080204" pitchFamily="50" charset="-128"/>
                <a:ea typeface="ＭＳ Ｐゴシック" panose="020B0600070205080204" pitchFamily="50" charset="-128"/>
              </a:rPr>
              <a:t>③入退院支援における総合的な機能評価（総合機能評価加算：５０点）の新設</a:t>
            </a:r>
          </a:p>
        </p:txBody>
      </p:sp>
      <p:sp>
        <p:nvSpPr>
          <p:cNvPr id="10" name="テキスト ボックス 8">
            <a:extLst>
              <a:ext uri="{FF2B5EF4-FFF2-40B4-BE49-F238E27FC236}">
                <a16:creationId xmlns:a16="http://schemas.microsoft.com/office/drawing/2014/main" id="{E3C038C6-3F9B-4E9E-8616-35C7C60819DF}"/>
              </a:ext>
            </a:extLst>
          </p:cNvPr>
          <p:cNvSpPr txBox="1"/>
          <p:nvPr/>
        </p:nvSpPr>
        <p:spPr>
          <a:xfrm>
            <a:off x="7060537" y="584890"/>
            <a:ext cx="26618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68-69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100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760</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769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08441463"/>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16869" y="6196764"/>
            <a:ext cx="2964645" cy="44648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26631" y="956923"/>
            <a:ext cx="9478897" cy="568632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有床診療所が地域において担う役割を踏まえ、病院からの早期退院患者の在宅・介護施設への受け渡し機能や、終末期医療を担う機能等を更に推進する観点から、以下の見直しを行う。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１．有床診療所一般病床初期加算の算定要件について、転院又は入院した日から起算した算定上限日数を、</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７日から</a:t>
            </a:r>
            <a:r>
              <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日へと延長</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554"/>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85181" marR="0" lvl="0" indent="-222652"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２．医療従事者の追加的配置に係る評価を見直す。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18413" marR="0" lvl="0" indent="-255883" algn="l" defTabSz="914400" rtl="0" eaLnBrk="1" fontAlgn="auto" latinLnBrk="0" hangingPunct="1">
              <a:lnSpc>
                <a:spcPct val="100000"/>
              </a:lnSpc>
              <a:spcBef>
                <a:spcPts val="554"/>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３．有床診療所緩和ケア診療加算について、評価の見直しを行う。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04529" y="2070204"/>
            <a:ext cx="3167136"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704529" y="2346092"/>
            <a:ext cx="3167136" cy="65399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転院又は入院した日から起算して７日</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923"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a:t>
            </a: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9" name="正方形/長方形 8"/>
          <p:cNvSpPr/>
          <p:nvPr/>
        </p:nvSpPr>
        <p:spPr>
          <a:xfrm>
            <a:off x="4608276" y="2066870"/>
            <a:ext cx="2999776"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616870" y="2347219"/>
            <a:ext cx="2999776" cy="94543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［算定要件（有床診療所一般病床初期加算）］</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（中略）入院した患者については、</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転院又は入院した日から起算して</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を限度として、</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有床診療所一般病床初期加算として、１日につき</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p:txBody>
      </p:sp>
      <p:sp>
        <p:nvSpPr>
          <p:cNvPr id="12" name="右矢印 11"/>
          <p:cNvSpPr/>
          <p:nvPr/>
        </p:nvSpPr>
        <p:spPr>
          <a:xfrm>
            <a:off x="4084004" y="2252597"/>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715541" y="3411812"/>
            <a:ext cx="315612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704529" y="3687921"/>
            <a:ext cx="3156124" cy="183900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ヘ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５点</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4625842" y="3430939"/>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4625842" y="3720437"/>
            <a:ext cx="2964645" cy="180649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医師配置加算１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医師配置加算２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夜間看護配置加算１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ニ　夜間看護配置加算２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ホ　看護補助配置加算１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へ　看護補助配置加算２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8" name="右矢印 17"/>
          <p:cNvSpPr/>
          <p:nvPr/>
        </p:nvSpPr>
        <p:spPr>
          <a:xfrm>
            <a:off x="4087824" y="4045576"/>
            <a:ext cx="408843" cy="82358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27739" y="5898874"/>
            <a:ext cx="3149663"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727739" y="6168752"/>
            <a:ext cx="3156123" cy="44648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numCol="1"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有床診療所緩和ケア診療加算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4625842" y="5913090"/>
            <a:ext cx="296464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5" name="右矢印 24"/>
          <p:cNvSpPr/>
          <p:nvPr/>
        </p:nvSpPr>
        <p:spPr>
          <a:xfrm>
            <a:off x="4052874" y="6036928"/>
            <a:ext cx="408843" cy="57831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トライプ矢印 25"/>
          <p:cNvSpPr/>
          <p:nvPr/>
        </p:nvSpPr>
        <p:spPr>
          <a:xfrm rot="2700000">
            <a:off x="7671271" y="2231956"/>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ストライプ矢印 30"/>
          <p:cNvSpPr/>
          <p:nvPr/>
        </p:nvSpPr>
        <p:spPr>
          <a:xfrm rot="2700000" flipH="1" flipV="1">
            <a:off x="8595951" y="3512972"/>
            <a:ext cx="775421" cy="448945"/>
          </a:xfrm>
          <a:prstGeom prst="stripedRightArrow">
            <a:avLst/>
          </a:prstGeom>
          <a:solidFill>
            <a:srgbClr val="DCE6F2">
              <a:alpha val="50000"/>
            </a:srgbClr>
          </a:solidFill>
          <a:ln>
            <a:solidFill>
              <a:srgbClr val="5BC4ED">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813610" y="3679658"/>
            <a:ext cx="865759" cy="694531"/>
          </a:xfrm>
          <a:prstGeom prst="rect">
            <a:avLst/>
          </a:prstGeom>
        </p:spPr>
      </p:pic>
      <p:pic>
        <p:nvPicPr>
          <p:cNvPr id="28" name="図 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56348" y="2644155"/>
            <a:ext cx="1033262" cy="945434"/>
          </a:xfrm>
          <a:prstGeom prst="rect">
            <a:avLst/>
          </a:prstGeom>
        </p:spPr>
      </p:pic>
      <p:pic>
        <p:nvPicPr>
          <p:cNvPr id="29" name="図 2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7718266" y="3051553"/>
            <a:ext cx="571037" cy="571037"/>
          </a:xfrm>
          <a:prstGeom prst="rect">
            <a:avLst/>
          </a:prstGeom>
        </p:spPr>
      </p:pic>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7959033" y="3295280"/>
            <a:ext cx="567181" cy="567181"/>
          </a:xfrm>
          <a:prstGeom prst="rect">
            <a:avLst/>
          </a:prstGeom>
        </p:spPr>
      </p:pic>
      <p:grpSp>
        <p:nvGrpSpPr>
          <p:cNvPr id="34" name="グループ化 33"/>
          <p:cNvGrpSpPr/>
          <p:nvPr/>
        </p:nvGrpSpPr>
        <p:grpSpPr>
          <a:xfrm>
            <a:off x="7657847" y="1958200"/>
            <a:ext cx="482157" cy="685121"/>
            <a:chOff x="7832535" y="2152645"/>
            <a:chExt cx="439526" cy="514065"/>
          </a:xfrm>
        </p:grpSpPr>
        <p:pic>
          <p:nvPicPr>
            <p:cNvPr id="33" name="図 3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832535" y="2152645"/>
              <a:ext cx="439526" cy="514065"/>
            </a:xfrm>
            <a:prstGeom prst="rect">
              <a:avLst/>
            </a:prstGeom>
          </p:spPr>
        </p:pic>
        <p:sp>
          <p:nvSpPr>
            <p:cNvPr id="32" name="正方形/長方形 31"/>
            <p:cNvSpPr/>
            <p:nvPr/>
          </p:nvSpPr>
          <p:spPr>
            <a:xfrm>
              <a:off x="7963615" y="2180898"/>
              <a:ext cx="159865" cy="1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pic>
        <p:nvPicPr>
          <p:cNvPr id="35" name="図 3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048454" y="4423510"/>
            <a:ext cx="539077" cy="830769"/>
          </a:xfrm>
          <a:prstGeom prst="rect">
            <a:avLst/>
          </a:prstGeom>
        </p:spPr>
      </p:pic>
      <p:pic>
        <p:nvPicPr>
          <p:cNvPr id="36" name="図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6481" y="4406596"/>
            <a:ext cx="567692" cy="830769"/>
          </a:xfrm>
          <a:prstGeom prst="rect">
            <a:avLst/>
          </a:prstGeom>
        </p:spPr>
      </p:pic>
      <p:pic>
        <p:nvPicPr>
          <p:cNvPr id="38" name="図 3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18266" y="5803421"/>
            <a:ext cx="948221" cy="813363"/>
          </a:xfrm>
          <a:prstGeom prst="rect">
            <a:avLst/>
          </a:prstGeom>
        </p:spPr>
      </p:pic>
      <p:pic>
        <p:nvPicPr>
          <p:cNvPr id="39" name="図 3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616646" y="4428723"/>
            <a:ext cx="553846" cy="830769"/>
          </a:xfrm>
          <a:prstGeom prst="rect">
            <a:avLst/>
          </a:prstGeom>
        </p:spPr>
      </p:pic>
      <p:sp>
        <p:nvSpPr>
          <p:cNvPr id="40" name="Rectangle 36">
            <a:extLst>
              <a:ext uri="{FF2B5EF4-FFF2-40B4-BE49-F238E27FC236}">
                <a16:creationId xmlns:a16="http://schemas.microsoft.com/office/drawing/2014/main" id="{F2A4080C-204A-498B-A9EB-031A32859D1C}"/>
              </a:ext>
            </a:extLst>
          </p:cNvPr>
          <p:cNvSpPr>
            <a:spLocks noChangeArrowheads="1"/>
          </p:cNvSpPr>
          <p:nvPr/>
        </p:nvSpPr>
        <p:spPr bwMode="auto">
          <a:xfrm>
            <a:off x="226631" y="631813"/>
            <a:ext cx="5086410"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（２）有床診療所入院基本料の見直し（再掲）</a:t>
            </a:r>
          </a:p>
        </p:txBody>
      </p:sp>
      <p:sp>
        <p:nvSpPr>
          <p:cNvPr id="41" name="スライド番号プレースホルダー 2">
            <a:extLst>
              <a:ext uri="{FF2B5EF4-FFF2-40B4-BE49-F238E27FC236}">
                <a16:creationId xmlns:a16="http://schemas.microsoft.com/office/drawing/2014/main" id="{BE028CFF-2DF2-499C-BF4F-96D59D99AD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Rectangle 2">
            <a:extLst>
              <a:ext uri="{FF2B5EF4-FFF2-40B4-BE49-F238E27FC236}">
                <a16:creationId xmlns:a16="http://schemas.microsoft.com/office/drawing/2014/main" id="{6EA3E403-63A2-4D76-AAFE-DEFFB4227A90}"/>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37" name="テキスト ボックス 36">
            <a:extLst>
              <a:ext uri="{FF2B5EF4-FFF2-40B4-BE49-F238E27FC236}">
                <a16:creationId xmlns:a16="http://schemas.microsoft.com/office/drawing/2014/main" id="{9DDF278F-3761-4D73-8D66-20FEDA69C65B}"/>
              </a:ext>
            </a:extLst>
          </p:cNvPr>
          <p:cNvSpPr txBox="1"/>
          <p:nvPr/>
        </p:nvSpPr>
        <p:spPr>
          <a:xfrm>
            <a:off x="5563266" y="610039"/>
            <a:ext cx="22383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32-33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56-57</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678-679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735-736</a:t>
            </a:r>
          </a:p>
        </p:txBody>
      </p:sp>
    </p:spTree>
    <p:extLst>
      <p:ext uri="{BB962C8B-B14F-4D97-AF65-F5344CB8AC3E}">
        <p14:creationId xmlns:p14="http://schemas.microsoft.com/office/powerpoint/2010/main" val="91496593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213524" y="590471"/>
            <a:ext cx="6884876"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（３）小規模多機能型居宅介護等へ訪問診療の見直し（再掲）</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213524" y="987978"/>
            <a:ext cx="9459946" cy="105691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213524" y="956494"/>
            <a:ext cx="9459946" cy="1031051"/>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退院直後に小規模多機能型居宅介護又は看護小規模多機能型居宅介護（複合型サービス）の宿泊サービスを利用する医療的なニーズの高い患者について、自宅への生活へスムーズに移行できるよう、医療機関の退院からサービスを利用している場合に限り、サービス利用開始前３０日以内の訪問診療の算定がない場合においても訪問診療を行うことを可能と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5" name="Rectangle 2">
            <a:extLst>
              <a:ext uri="{FF2B5EF4-FFF2-40B4-BE49-F238E27FC236}">
                <a16:creationId xmlns:a16="http://schemas.microsoft.com/office/drawing/2014/main" id="{5BA1A6AE-76F7-4566-ADB1-89D26CAF5163}"/>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26" name="Rectangle 36">
            <a:extLst>
              <a:ext uri="{FF2B5EF4-FFF2-40B4-BE49-F238E27FC236}">
                <a16:creationId xmlns:a16="http://schemas.microsoft.com/office/drawing/2014/main" id="{C2861CEE-9EEC-492C-84A2-CF515D944448}"/>
              </a:ext>
            </a:extLst>
          </p:cNvPr>
          <p:cNvSpPr>
            <a:spLocks noChangeArrowheads="1"/>
          </p:cNvSpPr>
          <p:nvPr/>
        </p:nvSpPr>
        <p:spPr bwMode="auto">
          <a:xfrm>
            <a:off x="213524" y="2288135"/>
            <a:ext cx="5531564"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（４）電話等再診時の診療情報提供の評価（再掲）</a:t>
            </a:r>
          </a:p>
        </p:txBody>
      </p:sp>
      <p:sp>
        <p:nvSpPr>
          <p:cNvPr id="27" name="Rectangle 37">
            <a:extLst>
              <a:ext uri="{FF2B5EF4-FFF2-40B4-BE49-F238E27FC236}">
                <a16:creationId xmlns:a16="http://schemas.microsoft.com/office/drawing/2014/main" id="{22B6EF6D-64F4-4A82-A769-595BEA9425CD}"/>
              </a:ext>
            </a:extLst>
          </p:cNvPr>
          <p:cNvSpPr>
            <a:spLocks noChangeArrowheads="1"/>
          </p:cNvSpPr>
          <p:nvPr/>
        </p:nvSpPr>
        <p:spPr bwMode="auto">
          <a:xfrm>
            <a:off x="213523" y="2654158"/>
            <a:ext cx="9517328" cy="2575042"/>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電話等による再診の際、治療上の必要性から、救急医療機関の受診を指示した上で、同日に診療情報の提供を行った場合について、診療情報提供料（</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）：２５０点を算定可能とする</a:t>
            </a:r>
            <a:r>
              <a:rPr kumimoji="1" lang="ja-JP"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29235EC0-1A4D-4F5B-AFD4-D9E705136872}"/>
              </a:ext>
            </a:extLst>
          </p:cNvPr>
          <p:cNvSpPr/>
          <p:nvPr/>
        </p:nvSpPr>
        <p:spPr>
          <a:xfrm>
            <a:off x="251900" y="3329711"/>
            <a:ext cx="9309612" cy="1418206"/>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当該再診料を算定する際には、第２章第１部の各区分に規定する医学管理等は算定できない。</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ただし、急病等で患者またはその看護に当たっている者から連絡を受け、治療上の必要性から、休日または夜間における救急医</a:t>
            </a:r>
            <a:endParaRPr kumimoji="0" lang="en-US" altLang="ja-JP"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療の確保のために診療を行っていると認められる次に掲げる医療機関の受診を指示した上で、指示を行った同日に、受診先の</a:t>
            </a:r>
            <a:endParaRPr kumimoji="0" lang="en-US" altLang="ja-JP"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kern="0" dirty="0">
                <a:solidFill>
                  <a:prstClr val="black"/>
                </a:solidFill>
                <a:latin typeface="ＭＳ Ｐゴシック" panose="020B0600070205080204" pitchFamily="50" charset="-128"/>
                <a:ea typeface="ＭＳ Ｐゴシック" panose="020B0600070205080204" pitchFamily="50" charset="-128"/>
              </a:rPr>
              <a:t>   </a:t>
            </a:r>
            <a:r>
              <a:rPr kumimoji="0" lang="ja-JP" altLang="en-US" sz="13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医療機関に対して必要な診療情報を文書等（ＦＡＸ又は電子メールを含む）で提供した場合は、</a:t>
            </a:r>
            <a:r>
              <a:rPr kumimoji="0" lang="ja-JP" altLang="en-US"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0" lang="en-US" altLang="ja-JP"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）を算定できる。</a:t>
            </a:r>
            <a:endParaRPr kumimoji="0" lang="en-US" altLang="ja-JP" sz="1300" b="1"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（イ）地域医療支援病院　（ロ）救急病院または救急診療所</a:t>
            </a:r>
            <a:endPar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0" lang="en-US" altLang="ja-JP"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3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（ハ）病院群輪番制病院、病院群輪番制に参加している有床診療所または共同利用型病院</a:t>
            </a:r>
          </a:p>
        </p:txBody>
      </p:sp>
      <p:pic>
        <p:nvPicPr>
          <p:cNvPr id="29" name="図 28" descr="リモコン, 電子機器, 屋内, ゲーム が含まれている画像&#10;&#10;自動的に生成された説明">
            <a:extLst>
              <a:ext uri="{FF2B5EF4-FFF2-40B4-BE49-F238E27FC236}">
                <a16:creationId xmlns:a16="http://schemas.microsoft.com/office/drawing/2014/main" id="{91866220-FB11-4350-BBB9-8C3E78FDBFD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47921" y="4496897"/>
            <a:ext cx="1378400" cy="918933"/>
          </a:xfrm>
          <a:prstGeom prst="rect">
            <a:avLst/>
          </a:prstGeom>
        </p:spPr>
      </p:pic>
      <p:sp>
        <p:nvSpPr>
          <p:cNvPr id="12" name="テキスト ボックス 11">
            <a:extLst>
              <a:ext uri="{FF2B5EF4-FFF2-40B4-BE49-F238E27FC236}">
                <a16:creationId xmlns:a16="http://schemas.microsoft.com/office/drawing/2014/main" id="{C16DE04D-9F34-4768-BF8C-C9CDC7DFACED}"/>
              </a:ext>
            </a:extLst>
          </p:cNvPr>
          <p:cNvSpPr txBox="1"/>
          <p:nvPr/>
        </p:nvSpPr>
        <p:spPr>
          <a:xfrm>
            <a:off x="5902929" y="2334156"/>
            <a:ext cx="117488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16</a:t>
            </a:r>
          </a:p>
        </p:txBody>
      </p:sp>
    </p:spTree>
    <p:extLst>
      <p:ext uri="{BB962C8B-B14F-4D97-AF65-F5344CB8AC3E}">
        <p14:creationId xmlns:p14="http://schemas.microsoft.com/office/powerpoint/2010/main" val="408263183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2247800" y="12226"/>
            <a:ext cx="1811141" cy="2093866"/>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（１）から（３）の説明が「例」「医療機関」「算定」が混在していてわかりにくいのですが、整理できますでしょうか。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２／２７佐々木修正</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P8</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Rectangle 36">
            <a:extLst>
              <a:ext uri="{FF2B5EF4-FFF2-40B4-BE49-F238E27FC236}">
                <a16:creationId xmlns:a16="http://schemas.microsoft.com/office/drawing/2014/main" id="{FDF3F926-85A9-454A-B0EC-A576C5BDCA0E}"/>
              </a:ext>
            </a:extLst>
          </p:cNvPr>
          <p:cNvSpPr>
            <a:spLocks noChangeArrowheads="1"/>
          </p:cNvSpPr>
          <p:nvPr/>
        </p:nvSpPr>
        <p:spPr bwMode="auto">
          <a:xfrm>
            <a:off x="99326" y="520211"/>
            <a:ext cx="6077810" cy="35481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（５）かかりつけ医と他の医療機関との連携強化（再掲）</a:t>
            </a:r>
          </a:p>
        </p:txBody>
      </p:sp>
      <p:sp>
        <p:nvSpPr>
          <p:cNvPr id="55" name="スライド番号プレースホルダー 2">
            <a:extLst>
              <a:ext uri="{FF2B5EF4-FFF2-40B4-BE49-F238E27FC236}">
                <a16:creationId xmlns:a16="http://schemas.microsoft.com/office/drawing/2014/main" id="{23DBA3E5-0240-4901-8F41-1731C3F70C4F}"/>
              </a:ext>
            </a:extLst>
          </p:cNvPr>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Rectangle 2">
            <a:extLst>
              <a:ext uri="{FF2B5EF4-FFF2-40B4-BE49-F238E27FC236}">
                <a16:creationId xmlns:a16="http://schemas.microsoft.com/office/drawing/2014/main" id="{495F40AE-B9B0-4FC6-957D-9FF58B23C729}"/>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53" name="テキスト ボックス 52">
            <a:extLst>
              <a:ext uri="{FF2B5EF4-FFF2-40B4-BE49-F238E27FC236}">
                <a16:creationId xmlns:a16="http://schemas.microsoft.com/office/drawing/2014/main" id="{3DED8DBE-0AE8-42A0-9170-3676766DC383}"/>
              </a:ext>
            </a:extLst>
          </p:cNvPr>
          <p:cNvSpPr txBox="1"/>
          <p:nvPr/>
        </p:nvSpPr>
        <p:spPr>
          <a:xfrm>
            <a:off x="4302723" y="1733127"/>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15414246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4149078"/>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栄養情報の提供に対する評価の新設</a:t>
            </a:r>
          </a:p>
        </p:txBody>
      </p:sp>
      <p:sp>
        <p:nvSpPr>
          <p:cNvPr id="2" name="正方形/長方形 1"/>
          <p:cNvSpPr/>
          <p:nvPr/>
        </p:nvSpPr>
        <p:spPr>
          <a:xfrm>
            <a:off x="207306" y="897502"/>
            <a:ext cx="9529762" cy="324134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入院医療機関と在宅担当医療機関等との切れ目ない栄養連携を図る観点から、退院後も栄養管理に留意が必要な患者について、入院中の栄養管理等に関する情報を在宅担当医療機関等に提供した場合</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の評価として、栄養情報提供加算を新設する。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栄養情報提供加算：５０点</a:t>
            </a:r>
            <a:r>
              <a:rPr kumimoji="1" lang="ja-JP" altLang="en-US" sz="1800" b="1" i="0"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　入院栄養食事指導料 「注３」  </a:t>
            </a:r>
            <a:r>
              <a:rPr kumimoji="1" lang="en-US" altLang="ja-JP" sz="1800" b="1"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a:t>
            </a:r>
            <a:r>
              <a:rPr lang="ja-JP" altLang="en-US" sz="1400" dirty="0">
                <a:solidFill>
                  <a:prstClr val="black"/>
                </a:solidFill>
                <a:latin typeface="ＭＳ Ｐゴシック" panose="020B0600070205080204" pitchFamily="50" charset="-128"/>
                <a:ea typeface="ＭＳ Ｐゴシック" panose="020B0600070205080204" pitchFamily="50" charset="-128"/>
              </a:rPr>
              <a:t>患者</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に対して、栄養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指導に加え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退院後の栄養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食事管理に</a:t>
            </a:r>
            <a:r>
              <a:rPr lang="ja-JP" altLang="en-US" sz="1400" dirty="0">
                <a:solidFill>
                  <a:prstClr val="black"/>
                </a:solidFill>
                <a:latin typeface="ＭＳ Ｐゴシック" panose="020B0600070205080204" pitchFamily="50" charset="-128"/>
                <a:ea typeface="ＭＳ Ｐゴシック" panose="020B0600070205080204" pitchFamily="50" charset="-128"/>
              </a:rPr>
              <a:t>関する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指導</a:t>
            </a:r>
            <a:r>
              <a:rPr lang="ja-JP" altLang="en-US" sz="1400" dirty="0">
                <a:solidFill>
                  <a:prstClr val="black"/>
                </a:solidFill>
                <a:latin typeface="ＭＳ Ｐゴシック" panose="020B0600070205080204" pitchFamily="50" charset="-128"/>
                <a:ea typeface="ＭＳ Ｐゴシック" panose="020B0600070205080204" pitchFamily="50" charset="-128"/>
              </a:rPr>
              <a:t>とともに</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入院中の栄養管理に関する情報を示す文書</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を用いて患者に説明するとともに、これを</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他の保険医療機関又は介護老人保健施設</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、介護老人福祉施設、介護療養型医療施設、介護医療院</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指定障害者支援施設等若しくは福祉型障害児入所施設</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の医師又は管理栄養士に対して提供</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2"/>
          <a:stretch>
            <a:fillRect/>
          </a:stretch>
        </p:blipFill>
        <p:spPr>
          <a:xfrm>
            <a:off x="1662543" y="4627232"/>
            <a:ext cx="1502314" cy="1429582"/>
          </a:xfrm>
          <a:prstGeom prst="rect">
            <a:avLst/>
          </a:prstGeom>
        </p:spPr>
      </p:pic>
      <p:grpSp>
        <p:nvGrpSpPr>
          <p:cNvPr id="6" name="グループ化 5"/>
          <p:cNvGrpSpPr/>
          <p:nvPr/>
        </p:nvGrpSpPr>
        <p:grpSpPr>
          <a:xfrm>
            <a:off x="8584953" y="2217341"/>
            <a:ext cx="812043" cy="787540"/>
            <a:chOff x="5217810" y="5659787"/>
            <a:chExt cx="812043" cy="787540"/>
          </a:xfrm>
        </p:grpSpPr>
        <p:pic>
          <p:nvPicPr>
            <p:cNvPr id="10" name="Picture 20" descr="http://kids.wanpug.com/illust/illust1447.png"/>
            <p:cNvPicPr>
              <a:picLocks noChangeAspect="1" noChangeArrowheads="1"/>
            </p:cNvPicPr>
            <p:nvPr/>
          </p:nvPicPr>
          <p:blipFill>
            <a:blip r:embed="rId3" cstate="print"/>
            <a:stretch>
              <a:fillRect/>
            </a:stretch>
          </p:blipFill>
          <p:spPr bwMode="auto">
            <a:xfrm>
              <a:off x="5217810" y="5659787"/>
              <a:ext cx="734305" cy="772586"/>
            </a:xfrm>
            <a:prstGeom prst="rect">
              <a:avLst/>
            </a:prstGeom>
            <a:noFill/>
          </p:spPr>
        </p:pic>
        <p:sp>
          <p:nvSpPr>
            <p:cNvPr id="11" name="テキスト ボックス 10"/>
            <p:cNvSpPr txBox="1"/>
            <p:nvPr/>
          </p:nvSpPr>
          <p:spPr>
            <a:xfrm>
              <a:off x="5558960" y="6077995"/>
              <a:ext cx="470893"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説明文書</a:t>
              </a:r>
            </a:p>
          </p:txBody>
        </p:sp>
      </p:grpSp>
      <p:pic>
        <p:nvPicPr>
          <p:cNvPr id="12" name="図 11"/>
          <p:cNvPicPr>
            <a:picLocks noChangeAspect="1"/>
          </p:cNvPicPr>
          <p:nvPr/>
        </p:nvPicPr>
        <p:blipFill>
          <a:blip r:embed="rId4"/>
          <a:stretch>
            <a:fillRect/>
          </a:stretch>
        </p:blipFill>
        <p:spPr>
          <a:xfrm>
            <a:off x="7056856" y="4703126"/>
            <a:ext cx="1512168" cy="1277794"/>
          </a:xfrm>
          <a:prstGeom prst="rect">
            <a:avLst/>
          </a:prstGeom>
        </p:spPr>
      </p:pic>
      <p:pic>
        <p:nvPicPr>
          <p:cNvPr id="13" name="図 12"/>
          <p:cNvPicPr>
            <a:picLocks noChangeAspect="1"/>
          </p:cNvPicPr>
          <p:nvPr/>
        </p:nvPicPr>
        <p:blipFill>
          <a:blip r:embed="rId5"/>
          <a:stretch>
            <a:fillRect/>
          </a:stretch>
        </p:blipFill>
        <p:spPr>
          <a:xfrm>
            <a:off x="8552708" y="4627232"/>
            <a:ext cx="352968" cy="1156950"/>
          </a:xfrm>
          <a:prstGeom prst="rect">
            <a:avLst/>
          </a:prstGeom>
        </p:spPr>
      </p:pic>
      <p:sp>
        <p:nvSpPr>
          <p:cNvPr id="15" name="左矢印 14"/>
          <p:cNvSpPr/>
          <p:nvPr/>
        </p:nvSpPr>
        <p:spPr>
          <a:xfrm flipH="1">
            <a:off x="3676635" y="4872130"/>
            <a:ext cx="2724923" cy="225676"/>
          </a:xfrm>
          <a:prstGeom prst="leftArrow">
            <a:avLst>
              <a:gd name="adj1" fmla="val 50000"/>
              <a:gd name="adj2" fmla="val 52110"/>
            </a:avLst>
          </a:prstGeom>
          <a:solidFill>
            <a:schemeClr val="accent1">
              <a:lumMod val="20000"/>
              <a:lumOff val="80000"/>
            </a:schemeClr>
          </a:solidFill>
          <a:ln>
            <a:solidFill>
              <a:srgbClr val="41719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4" name="Picture 2" descr="C:\Users\KYKQA\Pictures\イラスト\レポート.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577222" y="4581128"/>
            <a:ext cx="751555" cy="800567"/>
          </a:xfrm>
          <a:prstGeom prst="rect">
            <a:avLst/>
          </a:prstGeom>
          <a:noFill/>
          <a:extLst>
            <a:ext uri="{909E8E84-426E-40DD-AFC4-6F175D3DCCD1}">
              <a14:hiddenFill xmlns:a14="http://schemas.microsoft.com/office/drawing/2010/main">
                <a:solidFill>
                  <a:srgbClr val="FFFFFF"/>
                </a:solidFill>
              </a14:hiddenFill>
            </a:ext>
          </a:extLst>
        </p:spPr>
      </p:pic>
      <p:sp>
        <p:nvSpPr>
          <p:cNvPr id="16" name="テキスト ボックス 15"/>
          <p:cNvSpPr txBox="1"/>
          <p:nvPr/>
        </p:nvSpPr>
        <p:spPr>
          <a:xfrm>
            <a:off x="1639524" y="6045388"/>
            <a:ext cx="156966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入院医療機関</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6899391" y="5903985"/>
            <a:ext cx="226215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在宅担当医療機関等</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3800872" y="5445224"/>
            <a:ext cx="2664296" cy="1200329"/>
          </a:xfrm>
          <a:prstGeom prst="rect">
            <a:avLst/>
          </a:prstGeom>
          <a:noFill/>
          <a:ln>
            <a:solidFill>
              <a:schemeClr val="tx1"/>
            </a:solidFill>
            <a:prstDash val="dash"/>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＜入院中の栄養管理に関する情報＞</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必要栄養量</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摂取栄養量</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食事形態（嚥下食コードを含む。）</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禁止食品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管理に係る</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経過</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DB4BB3F7-20DE-4F96-A0FB-04A1FE20D841}"/>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9" name="Rectangle 36">
            <a:extLst>
              <a:ext uri="{FF2B5EF4-FFF2-40B4-BE49-F238E27FC236}">
                <a16:creationId xmlns:a16="http://schemas.microsoft.com/office/drawing/2014/main" id="{4845E41E-D9C7-4EF0-8846-71AD5EF8C4AE}"/>
              </a:ext>
            </a:extLst>
          </p:cNvPr>
          <p:cNvSpPr>
            <a:spLocks noChangeArrowheads="1"/>
          </p:cNvSpPr>
          <p:nvPr/>
        </p:nvSpPr>
        <p:spPr bwMode="auto">
          <a:xfrm>
            <a:off x="188089" y="501656"/>
            <a:ext cx="5773023"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（６）入院中の栄養情報の提供に対する評価の新設</a:t>
            </a:r>
          </a:p>
        </p:txBody>
      </p:sp>
      <p:sp>
        <p:nvSpPr>
          <p:cNvPr id="20" name="スライド番号プレースホルダー 2">
            <a:extLst>
              <a:ext uri="{FF2B5EF4-FFF2-40B4-BE49-F238E27FC236}">
                <a16:creationId xmlns:a16="http://schemas.microsoft.com/office/drawing/2014/main" id="{4C333CE9-413F-4AC0-8036-BEB55EDF7D2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1" name="テキスト ボックス 8">
            <a:extLst>
              <a:ext uri="{FF2B5EF4-FFF2-40B4-BE49-F238E27FC236}">
                <a16:creationId xmlns:a16="http://schemas.microsoft.com/office/drawing/2014/main" id="{E3C038C6-3F9B-4E9E-8616-35C7C60819DF}"/>
              </a:ext>
            </a:extLst>
          </p:cNvPr>
          <p:cNvSpPr txBox="1"/>
          <p:nvPr/>
        </p:nvSpPr>
        <p:spPr>
          <a:xfrm>
            <a:off x="7620659" y="536824"/>
            <a:ext cx="17879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156-157</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6474202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下矢印 36"/>
          <p:cNvSpPr/>
          <p:nvPr/>
        </p:nvSpPr>
        <p:spPr>
          <a:xfrm rot="6293284">
            <a:off x="2360002" y="4990235"/>
            <a:ext cx="397267" cy="79208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下矢印 37"/>
          <p:cNvSpPr/>
          <p:nvPr/>
        </p:nvSpPr>
        <p:spPr>
          <a:xfrm rot="4291139">
            <a:off x="2385793" y="5747546"/>
            <a:ext cx="397267" cy="79208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0338" y="1057580"/>
            <a:ext cx="9779390" cy="569491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外来・在宅患者に対する栄養食事指導を推進する観点から、</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診療所における外来栄養食事指導料及び在宅患者訪問栄養食事指導料について、</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他の医療機関</a:t>
            </a:r>
            <a:r>
              <a:rPr lang="ja-JP" altLang="en-US" dirty="0">
                <a:solidFill>
                  <a:prstClr val="black"/>
                </a:solidFill>
                <a:latin typeface="ＭＳ Ｐゴシック" panose="020B0600070205080204" pitchFamily="50" charset="-128"/>
                <a:ea typeface="ＭＳ Ｐゴシック" panose="020B0600070205080204" pitchFamily="50" charset="-128"/>
              </a:rPr>
              <a:t>又は</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栄養ケア・ステーションの管理栄養士が栄養指導を行った場合</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評価する</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164092" y="2235070"/>
            <a:ext cx="419689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164092" y="2598376"/>
            <a:ext cx="4196892" cy="215650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単一建物診療患者が１人の場合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単一建物診療患者が２人</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１及び２以外の場合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923693" y="2235070"/>
            <a:ext cx="488148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437003" y="3108804"/>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4923692" y="2598375"/>
            <a:ext cx="4881490" cy="399897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外来栄養食事指導料１</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２回目以降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外来栄養食事指導料２</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在宅患者訪問栄養食事指導料１</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単一建物診療患者が１人の場合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単一建物診療患者が２人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480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イ及びロ以外の場合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在宅患者訪問栄養食事指導料２</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単一建物診療患者が１人の場合</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510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単一建物診療患者が２人</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９人の場合</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460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ハ イ及びロ以外の場合</a:t>
            </a:r>
            <a:r>
              <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420</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60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［外来栄養食事指導料２、在宅患者訪問栄養食事指導料２の算定要件］</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入院中の患者以外の患者であって、特別食を医師が必要と認めたものに対し、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当該保険医療機関以外（日本栄養士会若しくは都道府県栄養士会が設置し、運営する「栄養ケア・ステーション」又は他の保険医療機関に限る）の管理栄養士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が、当該保険医療機関の医師の指示に基づき対面で必要な栄養指導を行った場合に算定する。</a:t>
            </a:r>
            <a:endParaRPr kumimoji="1" lang="ja-JP" altLang="ja-JP"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6" descr="http://3.bp.blogspot.com/-qg77VZduUQk/V2ub12BzJmI/AAAAAAAA7sk/6jW0yuZUngkXKin5Yp0HvUrmh8iBIwmlgCLcB/s800/houmon_shinryou_shifuk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29051" y="5486353"/>
            <a:ext cx="427752" cy="566898"/>
          </a:xfrm>
          <a:prstGeom prst="rect">
            <a:avLst/>
          </a:prstGeom>
          <a:noFill/>
          <a:extLst>
            <a:ext uri="{909E8E84-426E-40DD-AFC4-6F175D3DCCD1}">
              <a14:hiddenFill xmlns:a14="http://schemas.microsoft.com/office/drawing/2010/main">
                <a:solidFill>
                  <a:srgbClr val="FFFFFF"/>
                </a:solidFill>
              </a14:hiddenFill>
            </a:ext>
          </a:extLst>
        </p:spPr>
      </p:pic>
      <p:sp>
        <p:nvSpPr>
          <p:cNvPr id="21" name="円/楕円 69"/>
          <p:cNvSpPr/>
          <p:nvPr/>
        </p:nvSpPr>
        <p:spPr>
          <a:xfrm>
            <a:off x="3002879" y="5583003"/>
            <a:ext cx="1341188" cy="465282"/>
          </a:xfrm>
          <a:prstGeom prst="ellipse">
            <a:avLst/>
          </a:prstGeom>
        </p:spPr>
        <p:style>
          <a:lnRef idx="1">
            <a:schemeClr val="accent3"/>
          </a:lnRef>
          <a:fillRef idx="2">
            <a:schemeClr val="accent3"/>
          </a:fillRef>
          <a:effectRef idx="1">
            <a:schemeClr val="accent3"/>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2" name="図 21" descr="building03_cl2.wmf"/>
          <p:cNvPicPr>
            <a:picLocks noChangeAspect="1"/>
          </p:cNvPicPr>
          <p:nvPr/>
        </p:nvPicPr>
        <p:blipFill>
          <a:blip r:embed="rId4" cstate="print"/>
          <a:stretch>
            <a:fillRect/>
          </a:stretch>
        </p:blipFill>
        <p:spPr>
          <a:xfrm flipH="1">
            <a:off x="3495796" y="5414939"/>
            <a:ext cx="598222" cy="508631"/>
          </a:xfrm>
          <a:prstGeom prst="rect">
            <a:avLst/>
          </a:prstGeom>
        </p:spPr>
      </p:pic>
      <p:grpSp>
        <p:nvGrpSpPr>
          <p:cNvPr id="24" name="グループ化 23"/>
          <p:cNvGrpSpPr/>
          <p:nvPr/>
        </p:nvGrpSpPr>
        <p:grpSpPr>
          <a:xfrm>
            <a:off x="548640" y="5769926"/>
            <a:ext cx="1364567" cy="743417"/>
            <a:chOff x="3358965" y="4160877"/>
            <a:chExt cx="2376264" cy="996302"/>
          </a:xfrm>
        </p:grpSpPr>
        <p:sp>
          <p:nvSpPr>
            <p:cNvPr id="25" name="円/楕円 37"/>
            <p:cNvSpPr/>
            <p:nvPr/>
          </p:nvSpPr>
          <p:spPr>
            <a:xfrm>
              <a:off x="3358965" y="4507473"/>
              <a:ext cx="2376264" cy="649706"/>
            </a:xfrm>
            <a:prstGeom prst="ellipse">
              <a:avLst/>
            </a:prstGeom>
          </p:spPr>
          <p:style>
            <a:lnRef idx="1">
              <a:schemeClr val="accent2"/>
            </a:lnRef>
            <a:fillRef idx="2">
              <a:schemeClr val="accent2"/>
            </a:fillRef>
            <a:effectRef idx="1">
              <a:schemeClr val="accent2"/>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6" name="図 25" descr="building02_house1_cl.wmf"/>
            <p:cNvPicPr>
              <a:picLocks noChangeAspect="1"/>
            </p:cNvPicPr>
            <p:nvPr/>
          </p:nvPicPr>
          <p:blipFill>
            <a:blip r:embed="rId5" cstate="print"/>
            <a:stretch>
              <a:fillRect/>
            </a:stretch>
          </p:blipFill>
          <p:spPr>
            <a:xfrm>
              <a:off x="3647328" y="4492490"/>
              <a:ext cx="864097" cy="486367"/>
            </a:xfrm>
            <a:prstGeom prst="rect">
              <a:avLst/>
            </a:prstGeom>
          </p:spPr>
        </p:pic>
        <p:pic>
          <p:nvPicPr>
            <p:cNvPr id="27" name="図 26" descr="health_0150.wmf"/>
            <p:cNvPicPr>
              <a:picLocks noChangeAspect="1"/>
            </p:cNvPicPr>
            <p:nvPr/>
          </p:nvPicPr>
          <p:blipFill>
            <a:blip r:embed="rId6" cstate="print"/>
            <a:stretch>
              <a:fillRect/>
            </a:stretch>
          </p:blipFill>
          <p:spPr>
            <a:xfrm>
              <a:off x="5109330" y="4160877"/>
              <a:ext cx="267857" cy="850051"/>
            </a:xfrm>
            <a:prstGeom prst="rect">
              <a:avLst/>
            </a:prstGeom>
          </p:spPr>
        </p:pic>
        <p:pic>
          <p:nvPicPr>
            <p:cNvPr id="28" name="図 27" descr="health_0180.wmf"/>
            <p:cNvPicPr>
              <a:picLocks noChangeAspect="1"/>
            </p:cNvPicPr>
            <p:nvPr/>
          </p:nvPicPr>
          <p:blipFill>
            <a:blip r:embed="rId7" cstate="print"/>
            <a:stretch>
              <a:fillRect/>
            </a:stretch>
          </p:blipFill>
          <p:spPr>
            <a:xfrm>
              <a:off x="4444560" y="4426023"/>
              <a:ext cx="864096" cy="642378"/>
            </a:xfrm>
            <a:prstGeom prst="rect">
              <a:avLst/>
            </a:prstGeom>
          </p:spPr>
        </p:pic>
        <p:pic>
          <p:nvPicPr>
            <p:cNvPr id="29" name="Picture 2" descr="http://2.bp.blogspot.com/-ZutWWMGHrFI/T0NQ4UxCeUI/AAAAAAAAEXQ/2yMbzeE4if8/s1600/ojiisan_stand.png"/>
            <p:cNvPicPr>
              <a:picLocks noChangeAspect="1" noChangeArrowheads="1"/>
            </p:cNvPicPr>
            <p:nvPr/>
          </p:nvPicPr>
          <p:blipFill>
            <a:blip r:embed="rId8" cstate="print"/>
            <a:srcRect/>
            <a:stretch>
              <a:fillRect/>
            </a:stretch>
          </p:blipFill>
          <p:spPr bwMode="auto">
            <a:xfrm>
              <a:off x="5369627" y="4293096"/>
              <a:ext cx="325842" cy="656457"/>
            </a:xfrm>
            <a:prstGeom prst="rect">
              <a:avLst/>
            </a:prstGeom>
            <a:noFill/>
          </p:spPr>
        </p:pic>
      </p:grpSp>
      <p:grpSp>
        <p:nvGrpSpPr>
          <p:cNvPr id="11" name="グループ化 10"/>
          <p:cNvGrpSpPr/>
          <p:nvPr/>
        </p:nvGrpSpPr>
        <p:grpSpPr>
          <a:xfrm>
            <a:off x="553151" y="4830011"/>
            <a:ext cx="1341188" cy="762420"/>
            <a:chOff x="553151" y="4886282"/>
            <a:chExt cx="1341188" cy="762420"/>
          </a:xfrm>
        </p:grpSpPr>
        <p:sp>
          <p:nvSpPr>
            <p:cNvPr id="31" name="円/楕円 69"/>
            <p:cNvSpPr/>
            <p:nvPr/>
          </p:nvSpPr>
          <p:spPr>
            <a:xfrm>
              <a:off x="553151" y="5183420"/>
              <a:ext cx="1341188" cy="465282"/>
            </a:xfrm>
            <a:prstGeom prst="ellipse">
              <a:avLst/>
            </a:prstGeom>
          </p:spPr>
          <p:style>
            <a:lnRef idx="1">
              <a:schemeClr val="accent1"/>
            </a:lnRef>
            <a:fillRef idx="2">
              <a:schemeClr val="accent1"/>
            </a:fillRef>
            <a:effectRef idx="1">
              <a:schemeClr val="accent1"/>
            </a:effectRef>
            <a:fontRef idx="minor">
              <a:schemeClr val="dk1"/>
            </a:fontRef>
          </p:style>
          <p:txBody>
            <a:bodyPr lIns="84388" tIns="42197" rIns="84388" bIns="42197"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92"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32" name="図 31" descr="小規模building03_cl2.png"/>
            <p:cNvPicPr>
              <a:picLocks noChangeAspect="1"/>
            </p:cNvPicPr>
            <p:nvPr/>
          </p:nvPicPr>
          <p:blipFill>
            <a:blip r:embed="rId9" cstate="print"/>
            <a:stretch>
              <a:fillRect/>
            </a:stretch>
          </p:blipFill>
          <p:spPr>
            <a:xfrm>
              <a:off x="1182147" y="4886282"/>
              <a:ext cx="498680" cy="556686"/>
            </a:xfrm>
            <a:prstGeom prst="rect">
              <a:avLst/>
            </a:prstGeom>
          </p:spPr>
        </p:pic>
        <p:pic>
          <p:nvPicPr>
            <p:cNvPr id="33" name="図 32" descr="doctor4_3.gif"/>
            <p:cNvPicPr>
              <a:picLocks noChangeAspect="1"/>
            </p:cNvPicPr>
            <p:nvPr/>
          </p:nvPicPr>
          <p:blipFill>
            <a:blip r:embed="rId10" cstate="print"/>
            <a:stretch>
              <a:fillRect/>
            </a:stretch>
          </p:blipFill>
          <p:spPr>
            <a:xfrm>
              <a:off x="716244" y="4903689"/>
              <a:ext cx="594190" cy="626839"/>
            </a:xfrm>
            <a:prstGeom prst="rect">
              <a:avLst/>
            </a:prstGeom>
          </p:spPr>
        </p:pic>
      </p:grpSp>
      <p:sp>
        <p:nvSpPr>
          <p:cNvPr id="34" name="テキスト ボックス 33"/>
          <p:cNvSpPr txBox="1"/>
          <p:nvPr/>
        </p:nvSpPr>
        <p:spPr>
          <a:xfrm>
            <a:off x="872990" y="5558117"/>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診療所</a:t>
            </a:r>
          </a:p>
        </p:txBody>
      </p:sp>
      <p:sp>
        <p:nvSpPr>
          <p:cNvPr id="35" name="テキスト ボックス 34"/>
          <p:cNvSpPr txBox="1"/>
          <p:nvPr/>
        </p:nvSpPr>
        <p:spPr>
          <a:xfrm>
            <a:off x="873709" y="6476808"/>
            <a:ext cx="72327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在宅等</a:t>
            </a:r>
          </a:p>
        </p:txBody>
      </p:sp>
      <p:sp>
        <p:nvSpPr>
          <p:cNvPr id="36" name="テキスト ボックス 35"/>
          <p:cNvSpPr txBox="1"/>
          <p:nvPr/>
        </p:nvSpPr>
        <p:spPr>
          <a:xfrm>
            <a:off x="2952766" y="6036157"/>
            <a:ext cx="164019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栄養ケア・ステーション</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他の医療機関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39" name="Picture 6" descr="女性のお医者さんのイラスト「優しそうな女医さん」">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203483" y="5199488"/>
            <a:ext cx="529681" cy="751145"/>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2">
            <a:extLst>
              <a:ext uri="{FF2B5EF4-FFF2-40B4-BE49-F238E27FC236}">
                <a16:creationId xmlns:a16="http://schemas.microsoft.com/office/drawing/2014/main" id="{56DCC284-F31F-40DA-A0B0-1556A9CE5873}"/>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８．地域包括ケアシステムの推進</a:t>
            </a:r>
          </a:p>
        </p:txBody>
      </p:sp>
      <p:sp>
        <p:nvSpPr>
          <p:cNvPr id="41" name="Rectangle 36">
            <a:extLst>
              <a:ext uri="{FF2B5EF4-FFF2-40B4-BE49-F238E27FC236}">
                <a16:creationId xmlns:a16="http://schemas.microsoft.com/office/drawing/2014/main" id="{FF8E7F7C-6BD6-41C4-BB5A-6321723D31A1}"/>
              </a:ext>
            </a:extLst>
          </p:cNvPr>
          <p:cNvSpPr>
            <a:spLocks noChangeArrowheads="1"/>
          </p:cNvSpPr>
          <p:nvPr/>
        </p:nvSpPr>
        <p:spPr bwMode="auto">
          <a:xfrm>
            <a:off x="188119" y="507903"/>
            <a:ext cx="7429177" cy="43709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（７）外来栄養食事指導料、在宅患者訪問栄養食事指導料の見直し</a:t>
            </a:r>
          </a:p>
        </p:txBody>
      </p:sp>
      <p:sp>
        <p:nvSpPr>
          <p:cNvPr id="30" name="スライド番号プレースホルダー 2">
            <a:extLst>
              <a:ext uri="{FF2B5EF4-FFF2-40B4-BE49-F238E27FC236}">
                <a16:creationId xmlns:a16="http://schemas.microsoft.com/office/drawing/2014/main" id="{970FDE18-ADDF-46AB-9F8B-4894E150632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42" name="テキスト ボックス 8">
            <a:extLst>
              <a:ext uri="{FF2B5EF4-FFF2-40B4-BE49-F238E27FC236}">
                <a16:creationId xmlns:a16="http://schemas.microsoft.com/office/drawing/2014/main" id="{E3C038C6-3F9B-4E9E-8616-35C7C60819DF}"/>
              </a:ext>
            </a:extLst>
          </p:cNvPr>
          <p:cNvSpPr txBox="1"/>
          <p:nvPr/>
        </p:nvSpPr>
        <p:spPr>
          <a:xfrm>
            <a:off x="8506221" y="2598376"/>
            <a:ext cx="1225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156</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192</a:t>
            </a:r>
            <a:endParaRPr lang="ja-JP" altLang="en-US" dirty="0">
              <a:solidFill>
                <a:srgbClr val="002060"/>
              </a:solidFill>
              <a:latin typeface="ＭＳ Ｐゴシック" panose="020B0600070205080204" pitchFamily="50" charset="-128"/>
            </a:endParaRPr>
          </a:p>
        </p:txBody>
      </p:sp>
      <p:sp>
        <p:nvSpPr>
          <p:cNvPr id="43" name="テキスト ボックス 8">
            <a:extLst>
              <a:ext uri="{FF2B5EF4-FFF2-40B4-BE49-F238E27FC236}">
                <a16:creationId xmlns:a16="http://schemas.microsoft.com/office/drawing/2014/main" id="{E3C038C6-3F9B-4E9E-8616-35C7C60819DF}"/>
              </a:ext>
            </a:extLst>
          </p:cNvPr>
          <p:cNvSpPr txBox="1"/>
          <p:nvPr/>
        </p:nvSpPr>
        <p:spPr>
          <a:xfrm>
            <a:off x="8506221" y="3774231"/>
            <a:ext cx="1225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264</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874267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2BB3B4E5-145D-45FF-9BAB-BEEE21DE44A1}"/>
              </a:ext>
            </a:extLst>
          </p:cNvPr>
          <p:cNvPicPr>
            <a:picLocks noChangeAspect="1"/>
          </p:cNvPicPr>
          <p:nvPr/>
        </p:nvPicPr>
        <p:blipFill rotWithShape="1">
          <a:blip r:embed="rId2"/>
          <a:srcRect r="892"/>
          <a:stretch/>
        </p:blipFill>
        <p:spPr>
          <a:xfrm>
            <a:off x="5727501" y="2694162"/>
            <a:ext cx="3617987" cy="3672408"/>
          </a:xfrm>
          <a:prstGeom prst="rect">
            <a:avLst/>
          </a:prstGeom>
        </p:spPr>
      </p:pic>
      <p:sp>
        <p:nvSpPr>
          <p:cNvPr id="10" name="テキスト ボックス 9">
            <a:extLst>
              <a:ext uri="{FF2B5EF4-FFF2-40B4-BE49-F238E27FC236}">
                <a16:creationId xmlns:a16="http://schemas.microsoft.com/office/drawing/2014/main" id="{9B25166F-B958-4689-BBED-483D57F8E79A}"/>
              </a:ext>
            </a:extLst>
          </p:cNvPr>
          <p:cNvSpPr txBox="1"/>
          <p:nvPr/>
        </p:nvSpPr>
        <p:spPr>
          <a:xfrm>
            <a:off x="5641058" y="1072778"/>
            <a:ext cx="2880320" cy="36933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　</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MEDIFAX</a:t>
            </a:r>
          </a:p>
        </p:txBody>
      </p:sp>
      <p:sp>
        <p:nvSpPr>
          <p:cNvPr id="11" name="テキスト ボックス 10">
            <a:extLst>
              <a:ext uri="{FF2B5EF4-FFF2-40B4-BE49-F238E27FC236}">
                <a16:creationId xmlns:a16="http://schemas.microsoft.com/office/drawing/2014/main" id="{60955647-A73D-4A4F-AF3C-E104E8804340}"/>
              </a:ext>
            </a:extLst>
          </p:cNvPr>
          <p:cNvSpPr txBox="1"/>
          <p:nvPr/>
        </p:nvSpPr>
        <p:spPr>
          <a:xfrm>
            <a:off x="7533418" y="1906553"/>
            <a:ext cx="1656184"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朝日新聞朝刊</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044E1A71-FB7F-499F-957F-211E60B5CD13}"/>
              </a:ext>
            </a:extLst>
          </p:cNvPr>
          <p:cNvSpPr txBox="1"/>
          <p:nvPr/>
        </p:nvSpPr>
        <p:spPr>
          <a:xfrm>
            <a:off x="5673081" y="114646"/>
            <a:ext cx="3384376"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FF"/>
                </a:solidFill>
                <a:effectLst/>
                <a:uLnTx/>
                <a:uFillTx/>
                <a:latin typeface="Arial"/>
                <a:ea typeface="ＭＳ Ｐゴシック"/>
                <a:cs typeface="+mn-cs"/>
              </a:rPr>
              <a:t>社会保障制度改革に関する新たな会議についての報道</a:t>
            </a:r>
          </a:p>
        </p:txBody>
      </p:sp>
      <p:pic>
        <p:nvPicPr>
          <p:cNvPr id="3" name="図 2">
            <a:extLst>
              <a:ext uri="{FF2B5EF4-FFF2-40B4-BE49-F238E27FC236}">
                <a16:creationId xmlns:a16="http://schemas.microsoft.com/office/drawing/2014/main" id="{4E19359C-2EEE-4F5E-8C33-B799D5896276}"/>
              </a:ext>
            </a:extLst>
          </p:cNvPr>
          <p:cNvPicPr>
            <a:picLocks noChangeAspect="1"/>
          </p:cNvPicPr>
          <p:nvPr/>
        </p:nvPicPr>
        <p:blipFill>
          <a:blip r:embed="rId3"/>
          <a:stretch>
            <a:fillRect/>
          </a:stretch>
        </p:blipFill>
        <p:spPr>
          <a:xfrm>
            <a:off x="484433" y="95870"/>
            <a:ext cx="5044631" cy="6717506"/>
          </a:xfrm>
          <a:prstGeom prst="rect">
            <a:avLst/>
          </a:prstGeom>
        </p:spPr>
      </p:pic>
      <p:sp>
        <p:nvSpPr>
          <p:cNvPr id="8" name="スライド番号プレースホルダー 2">
            <a:extLst>
              <a:ext uri="{FF2B5EF4-FFF2-40B4-BE49-F238E27FC236}">
                <a16:creationId xmlns:a16="http://schemas.microsoft.com/office/drawing/2014/main" id="{7AA81822-CC8B-4A23-869B-E9CD21FA77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54492"/>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5"/>
            <a:ext cx="9529762" cy="5645276"/>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従事者の負担軽減及び業務の効率化の観点から、入院時食事療養費で求めている帳票等について、電子的データでの保管及び、患者毎に個別に栄養管理が実施されている場合に必ず備えるべき帳票から除外する見直しを行う</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212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入院時食事療養費に係る帳票等の見直し</a:t>
            </a:r>
          </a:p>
        </p:txBody>
      </p:sp>
      <p:graphicFrame>
        <p:nvGraphicFramePr>
          <p:cNvPr id="10" name="表 9"/>
          <p:cNvGraphicFramePr>
            <a:graphicFrameLocks noGrp="1"/>
          </p:cNvGraphicFramePr>
          <p:nvPr/>
        </p:nvGraphicFramePr>
        <p:xfrm>
          <a:off x="776400" y="3892986"/>
          <a:ext cx="8353064" cy="2016760"/>
        </p:xfrm>
        <a:graphic>
          <a:graphicData uri="http://schemas.openxmlformats.org/drawingml/2006/table">
            <a:tbl>
              <a:tblPr firstRow="1" bandRow="1">
                <a:tableStyleId>{F5AB1C69-6EDB-4FF4-983F-18BD219EF322}</a:tableStyleId>
              </a:tblPr>
              <a:tblGrid>
                <a:gridCol w="370205">
                  <a:extLst>
                    <a:ext uri="{9D8B030D-6E8A-4147-A177-3AD203B41FA5}">
                      <a16:colId xmlns:a16="http://schemas.microsoft.com/office/drawing/2014/main" val="3020379079"/>
                    </a:ext>
                  </a:extLst>
                </a:gridCol>
                <a:gridCol w="5723255">
                  <a:extLst>
                    <a:ext uri="{9D8B030D-6E8A-4147-A177-3AD203B41FA5}">
                      <a16:colId xmlns:a16="http://schemas.microsoft.com/office/drawing/2014/main" val="3621871499"/>
                    </a:ext>
                  </a:extLst>
                </a:gridCol>
                <a:gridCol w="2259604">
                  <a:extLst>
                    <a:ext uri="{9D8B030D-6E8A-4147-A177-3AD203B41FA5}">
                      <a16:colId xmlns:a16="http://schemas.microsoft.com/office/drawing/2014/main" val="1315897932"/>
                    </a:ext>
                  </a:extLst>
                </a:gridCol>
              </a:tblGrid>
              <a:tr h="144016">
                <a:tc>
                  <a:txBody>
                    <a:bodyPr/>
                    <a:lstStyle/>
                    <a:p>
                      <a:endParaRPr kumimoji="1" lang="ja-JP" altLang="en-US" sz="1200" dirty="0"/>
                    </a:p>
                  </a:txBody>
                  <a:tcPr>
                    <a:solidFill>
                      <a:srgbClr val="13C4A3"/>
                    </a:solidFill>
                  </a:tcPr>
                </a:tc>
                <a:tc>
                  <a:txBody>
                    <a:bodyPr/>
                    <a:lstStyle/>
                    <a:p>
                      <a:r>
                        <a:rPr kumimoji="1" lang="ja-JP" altLang="en-US" sz="1200" dirty="0"/>
                        <a:t>必ず備えるべき帳票から除外される要件</a:t>
                      </a:r>
                    </a:p>
                  </a:txBody>
                  <a:tcPr>
                    <a:solidFill>
                      <a:srgbClr val="13C4A3"/>
                    </a:solidFill>
                  </a:tcPr>
                </a:tc>
                <a:tc>
                  <a:txBody>
                    <a:bodyPr/>
                    <a:lstStyle/>
                    <a:p>
                      <a:r>
                        <a:rPr kumimoji="1" lang="ja-JP" altLang="en-US" sz="1200" dirty="0"/>
                        <a:t>帳票等名称</a:t>
                      </a:r>
                    </a:p>
                  </a:txBody>
                  <a:tcPr>
                    <a:solidFill>
                      <a:srgbClr val="13C4A3"/>
                    </a:solidFill>
                  </a:tcPr>
                </a:tc>
                <a:extLst>
                  <a:ext uri="{0D108BD9-81ED-4DB2-BD59-A6C34878D82A}">
                    <a16:rowId xmlns:a16="http://schemas.microsoft.com/office/drawing/2014/main" val="1159762613"/>
                  </a:ext>
                </a:extLst>
              </a:tr>
              <a:tr h="370840">
                <a:tc>
                  <a:txBody>
                    <a:bodyPr/>
                    <a:lstStyle/>
                    <a:p>
                      <a:r>
                        <a:rPr kumimoji="1" lang="ja-JP" altLang="en-US" sz="1200" dirty="0"/>
                        <a:t>①</a:t>
                      </a:r>
                    </a:p>
                  </a:txBody>
                  <a:tcPr/>
                </a:tc>
                <a:tc>
                  <a:txBody>
                    <a:bodyPr/>
                    <a:lstStyle/>
                    <a:p>
                      <a:r>
                        <a:rPr kumimoji="1" lang="ja-JP" altLang="en-US" sz="1200" dirty="0"/>
                        <a:t>患者の入退院等の管理をしており、必要に応じて入退院患者数等の確認ができる場合</a:t>
                      </a:r>
                    </a:p>
                  </a:txBody>
                  <a:tcPr/>
                </a:tc>
                <a:tc>
                  <a:txBody>
                    <a:bodyPr/>
                    <a:lstStyle/>
                    <a:p>
                      <a:r>
                        <a:rPr kumimoji="1" lang="ja-JP" altLang="en-US" sz="1200" dirty="0"/>
                        <a:t>提供食数（日報、月報等）、患者入退院簿</a:t>
                      </a:r>
                    </a:p>
                  </a:txBody>
                  <a:tcPr/>
                </a:tc>
                <a:extLst>
                  <a:ext uri="{0D108BD9-81ED-4DB2-BD59-A6C34878D82A}">
                    <a16:rowId xmlns:a16="http://schemas.microsoft.com/office/drawing/2014/main" val="674285305"/>
                  </a:ext>
                </a:extLst>
              </a:tr>
              <a:tr h="370840">
                <a:tc>
                  <a:txBody>
                    <a:bodyPr/>
                    <a:lstStyle/>
                    <a:p>
                      <a:r>
                        <a:rPr kumimoji="1" lang="ja-JP" altLang="en-US" sz="1200" dirty="0"/>
                        <a:t>②</a:t>
                      </a:r>
                    </a:p>
                  </a:txBody>
                  <a:tcPr/>
                </a:tc>
                <a:tc>
                  <a:txBody>
                    <a:bodyPr/>
                    <a:lstStyle/>
                    <a:p>
                      <a:r>
                        <a:rPr kumimoji="1" lang="ja-JP" altLang="en-US" sz="1200" dirty="0"/>
                        <a:t>栄養管理体制の基準を満たし、患者ごとに栄養管理を実施している場合</a:t>
                      </a:r>
                    </a:p>
                  </a:txBody>
                  <a:tcPr/>
                </a:tc>
                <a:tc>
                  <a:txBody>
                    <a:bodyPr/>
                    <a:lstStyle/>
                    <a:p>
                      <a:r>
                        <a:rPr kumimoji="1" lang="ja-JP" altLang="en-US" sz="1200" dirty="0"/>
                        <a:t>喫食調査</a:t>
                      </a:r>
                    </a:p>
                  </a:txBody>
                  <a:tcPr/>
                </a:tc>
                <a:extLst>
                  <a:ext uri="{0D108BD9-81ED-4DB2-BD59-A6C34878D82A}">
                    <a16:rowId xmlns:a16="http://schemas.microsoft.com/office/drawing/2014/main" val="32575163"/>
                  </a:ext>
                </a:extLst>
              </a:tr>
              <a:tr h="370840">
                <a:tc>
                  <a:txBody>
                    <a:bodyPr/>
                    <a:lstStyle/>
                    <a:p>
                      <a:r>
                        <a:rPr kumimoji="1" lang="ja-JP" altLang="en-US" sz="1200" dirty="0"/>
                        <a:t>③</a:t>
                      </a:r>
                    </a:p>
                  </a:txBody>
                  <a:tcPr/>
                </a:tc>
                <a:tc>
                  <a:txBody>
                    <a:bodyPr/>
                    <a:lstStyle/>
                    <a:p>
                      <a:r>
                        <a:rPr kumimoji="1" lang="ja-JP" altLang="en-US" sz="1200" dirty="0"/>
                        <a:t>特別治療食等により個別に栄養管理を実施している場合</a:t>
                      </a:r>
                    </a:p>
                  </a:txBody>
                  <a:tcPr/>
                </a:tc>
                <a:tc>
                  <a:txBody>
                    <a:bodyPr/>
                    <a:lstStyle/>
                    <a:p>
                      <a:r>
                        <a:rPr kumimoji="1" lang="ja-JP" altLang="en-US" sz="1200" dirty="0"/>
                        <a:t>患者年齢構成表、給与栄養目標量</a:t>
                      </a:r>
                    </a:p>
                  </a:txBody>
                  <a:tcPr/>
                </a:tc>
                <a:extLst>
                  <a:ext uri="{0D108BD9-81ED-4DB2-BD59-A6C34878D82A}">
                    <a16:rowId xmlns:a16="http://schemas.microsoft.com/office/drawing/2014/main" val="143134371"/>
                  </a:ext>
                </a:extLst>
              </a:tr>
              <a:tr h="456664">
                <a:tc>
                  <a:txBody>
                    <a:bodyPr/>
                    <a:lstStyle/>
                    <a:p>
                      <a:r>
                        <a:rPr kumimoji="1" lang="ja-JP" altLang="en-US" sz="1200" dirty="0"/>
                        <a:t>④</a:t>
                      </a:r>
                    </a:p>
                  </a:txBody>
                  <a:tcPr/>
                </a:tc>
                <a:tc>
                  <a:txBody>
                    <a:bodyPr/>
                    <a:lstStyle/>
                    <a:p>
                      <a:r>
                        <a:rPr kumimoji="1" lang="ja-JP" altLang="en-US" sz="1200" dirty="0"/>
                        <a:t>食材料等の購入管理を実施し、求めに応じてその内容が確認できる場合</a:t>
                      </a:r>
                    </a:p>
                  </a:txBody>
                  <a:tcPr/>
                </a:tc>
                <a:tc>
                  <a:txBody>
                    <a:bodyPr/>
                    <a:lstStyle/>
                    <a:p>
                      <a:r>
                        <a:rPr kumimoji="1" lang="ja-JP" altLang="en-US" sz="1200" dirty="0"/>
                        <a:t>食料品消費日計表、食品納入・消費・在庫等に関する帳簿</a:t>
                      </a:r>
                    </a:p>
                  </a:txBody>
                  <a:tcPr/>
                </a:tc>
                <a:extLst>
                  <a:ext uri="{0D108BD9-81ED-4DB2-BD59-A6C34878D82A}">
                    <a16:rowId xmlns:a16="http://schemas.microsoft.com/office/drawing/2014/main" val="123144752"/>
                  </a:ext>
                </a:extLst>
              </a:tr>
            </a:tbl>
          </a:graphicData>
        </a:graphic>
      </p:graphicFrame>
      <p:sp>
        <p:nvSpPr>
          <p:cNvPr id="16" name="テキスト ボックス 15"/>
          <p:cNvSpPr txBox="1"/>
          <p:nvPr/>
        </p:nvSpPr>
        <p:spPr>
          <a:xfrm>
            <a:off x="399078" y="2132856"/>
            <a:ext cx="9107844" cy="1538883"/>
          </a:xfrm>
          <a:prstGeom prst="rect">
            <a:avLst/>
          </a:prstGeom>
          <a:ln>
            <a:solidFill>
              <a:srgbClr val="13C4A3"/>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○電子カルテやオーダリングシステム等により</a:t>
            </a:r>
            <a:r>
              <a:rPr kumimoji="1" lang="ja-JP" altLang="en-US" sz="12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電子的に必要な情報が変更履歴等を含めて作成し、保管等されている場合、紙での保管は不要</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とする。</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○栄養管理体制を整備している施設では、栄養管理手順に基づき</a:t>
            </a:r>
            <a:r>
              <a:rPr kumimoji="1" lang="ja-JP" altLang="en-US" sz="12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管理栄養士等が患者毎に栄養管理を実施していることから、集団としての栄養管理を行う上で必要な帳票については、必ず備えるべき帳票から除外</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する。（有床診療所においては、栄養管理実施加算を算定している施設）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9388" marR="0" lvl="0" indent="-179388" algn="l" defTabSz="913799" rtl="0" eaLnBrk="1" fontAlgn="auto" latinLnBrk="0" hangingPunct="1">
              <a:lnSpc>
                <a:spcPct val="100000"/>
              </a:lnSpc>
              <a:spcBef>
                <a:spcPts val="0"/>
              </a:spcBef>
              <a:spcAft>
                <a:spcPts val="60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ただし、栄養管理体制が整備されていない施設においては管理栄養士等が患者毎に栄養管理を実施していないと考えられることから、引き続き、帳票の作成等を求める。（有床診療所にあっては、栄養管理実施加算を算定していない施設）</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テキスト ボックス 12"/>
          <p:cNvSpPr txBox="1"/>
          <p:nvPr/>
        </p:nvSpPr>
        <p:spPr>
          <a:xfrm>
            <a:off x="812540" y="6021288"/>
            <a:ext cx="8280920" cy="400110"/>
          </a:xfrm>
          <a:prstGeom prst="rect">
            <a:avLst/>
          </a:prstGeom>
          <a:noFill/>
        </p:spPr>
        <p:txBody>
          <a:bodyPr wrap="square" rtlCol="0">
            <a:spAutoFit/>
          </a:bodyPr>
          <a:lstStyle/>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食事の提供に関する業務の一部又は全部を委託している場合は、委託契約の内容に合わせた食事療養の質が確保されていることを保険医療機関が確認するための帳票を定め、必ず備えるべき帳票から除外された帳票であっても整備すること。</a:t>
            </a:r>
            <a:endParaRPr kumimoji="1" lang="en-US" altLang="ja-JP" sz="1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1CC3499B-D580-4DC5-AF8B-CEBBC1040D14}"/>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2" name="Rectangle 36">
            <a:extLst>
              <a:ext uri="{FF2B5EF4-FFF2-40B4-BE49-F238E27FC236}">
                <a16:creationId xmlns:a16="http://schemas.microsoft.com/office/drawing/2014/main" id="{E28A33C8-FB4B-44E6-BE9B-B323E4637795}"/>
              </a:ext>
            </a:extLst>
          </p:cNvPr>
          <p:cNvSpPr>
            <a:spLocks noChangeArrowheads="1"/>
          </p:cNvSpPr>
          <p:nvPr/>
        </p:nvSpPr>
        <p:spPr bwMode="auto">
          <a:xfrm>
            <a:off x="190086" y="451059"/>
            <a:ext cx="388843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（８）入院時食事療養費の見直し</a:t>
            </a:r>
          </a:p>
        </p:txBody>
      </p:sp>
      <p:sp>
        <p:nvSpPr>
          <p:cNvPr id="14" name="スライド番号プレースホルダー 2">
            <a:extLst>
              <a:ext uri="{FF2B5EF4-FFF2-40B4-BE49-F238E27FC236}">
                <a16:creationId xmlns:a16="http://schemas.microsoft.com/office/drawing/2014/main" id="{A31160FD-FFC6-4248-8378-246DB84152A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5" name="テキスト ボックス 14">
            <a:extLst>
              <a:ext uri="{FF2B5EF4-FFF2-40B4-BE49-F238E27FC236}">
                <a16:creationId xmlns:a16="http://schemas.microsoft.com/office/drawing/2014/main" id="{14CC2FAF-03E7-4BFE-B1CE-7A2568BB604D}"/>
              </a:ext>
            </a:extLst>
          </p:cNvPr>
          <p:cNvSpPr txBox="1"/>
          <p:nvPr/>
        </p:nvSpPr>
        <p:spPr>
          <a:xfrm>
            <a:off x="5297507" y="814161"/>
            <a:ext cx="9516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1064</a:t>
            </a:r>
          </a:p>
        </p:txBody>
      </p:sp>
    </p:spTree>
    <p:extLst>
      <p:ext uri="{BB962C8B-B14F-4D97-AF65-F5344CB8AC3E}">
        <p14:creationId xmlns:p14="http://schemas.microsoft.com/office/powerpoint/2010/main" val="288976265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24084"/>
            <a:ext cx="9529762" cy="57892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2122"/>
            <a:ext cx="465375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入院時食事療養費に係る帳票等の見直し</a:t>
            </a:r>
          </a:p>
        </p:txBody>
      </p:sp>
      <p:sp>
        <p:nvSpPr>
          <p:cNvPr id="6" name="正方形/長方形 5"/>
          <p:cNvSpPr/>
          <p:nvPr/>
        </p:nvSpPr>
        <p:spPr>
          <a:xfrm>
            <a:off x="332905" y="1196752"/>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1560059"/>
            <a:ext cx="4352918" cy="215697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適時の食事の提供に関しては、実際に病棟で患者に夕食が配膳される時間が、原則として午後６時以降とする。ただし、</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病床数が概ね</a:t>
            </a:r>
            <a:r>
              <a:rPr kumimoji="1" lang="en-US"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500</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床以上であって、かつ、当該保険医療機関の構造上、厨房から病棟への配膳車の移動にかなりの時間を要するなどの当該保険医療機関の構造上等の特別な理由により、やむを得ず午後６時以降の病棟配膳を厳守すると不都合が生じると認められる場合には、午後６時を中心として各病棟で若干のばらつきを生じることはやむを得ない。この場合においても、最初に病棟において患者に夕食が配膳される時間は午後５時</a:t>
            </a:r>
            <a:r>
              <a:rPr kumimoji="1" lang="en-US"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ja-JP" sz="12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分より後である必要がある。また、全ての病棟で速やかに午後６時以降に配膳できる体制を整備するよう指導に努められたい。</a:t>
            </a:r>
            <a:endParaRPr kumimoji="1" lang="ja-JP"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8762" y="1196752"/>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08984" y="335699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88761" y="1560059"/>
            <a:ext cx="4352918" cy="215697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適時の食事の提供に関しては、実際に病棟で患者に夕食が配膳される時間が、原則として午後６時以降とする。ただし、</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当該保険医療機関の施設構造上、厨房から病棟への配膳に時間を要する場合には、午後６時を中心として各病棟で若干のばらつきを生じることはやむを得ない。この場合においても、最初に病棟において患者に夕食が配膳される時間は午後５時</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30</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分より後である必要がある。</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335779" y="3789040"/>
            <a:ext cx="4352918" cy="288032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保温食器等を用いた適温の食事の提供が行われていること。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即ち、適温の食事の提供のために、保温・保冷配膳車、保温配膳車、保温トレイ、保温食器、食堂のいずれかを用いており、入院患者全員に適温の食事を提供する体制が整っていること。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なお、電子レンジ等で一度冷えた食事を温めた場合は含まない。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また、食堂における適温の食事の提供とは、その場で調理を行っているか、又は保温庫等を使用している場合をいう。保温食器は名称・材質の如何を問わず、保温機能を有する食器であれば差し支えない。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また、クックチル、クックフリーズ、真空調理（真空パック）法により料理を行う過程において急速冷却し、提供する際に再度加熱する場合は、電子レンジ等で一度冷えた食事を温めた場合にはあたらない。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5295622" y="3789040"/>
            <a:ext cx="4352918" cy="29523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保温食器等を用いた適温の食事の提供が行われていること。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即ち、適温の食事の提供のために、保温・保冷配膳車、保温配膳車、保温トレイ、保温食器、食堂のいずれかを用いており、入院患者全員に適温の食事を提供する体制が整っていること。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なお、</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上記適温の食事を提供する体制を整えず、</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電子レンジ等で一度冷えた食事を温めた場合は含まない。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また、検査等により配膳時間に患者に配膳できなかった場合等の対応のため適切に衛生管理がされていた食事を電子レンジ等で温めることは、差し支えない。</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また、食堂における適温の食事の提供とは、その場で調理を行っているか、又は保温庫等を使用している場合をいう。保温食器は名称・材質の如何を問わず、保温機能を有する食器であれば差し支えない。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また、クックチル、クックフリーズ、真空調理（真空パック）法により料理を行う過程において急速冷却し、提供する際に再度加熱する場合は、電子レンジ等で一度冷えた食事を温めた場合にはあたらない。</a:t>
            </a:r>
          </a:p>
        </p:txBody>
      </p:sp>
      <p:sp>
        <p:nvSpPr>
          <p:cNvPr id="11" name="Rectangle 2"/>
          <p:cNvSpPr>
            <a:spLocks noChangeArrowheads="1"/>
          </p:cNvSpPr>
          <p:nvPr/>
        </p:nvSpPr>
        <p:spPr bwMode="auto">
          <a:xfrm>
            <a:off x="848544" y="4121006"/>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24228B98-73B9-40B2-95BD-74DF38F5DF1D}"/>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7" name="Rectangle 36">
            <a:extLst>
              <a:ext uri="{FF2B5EF4-FFF2-40B4-BE49-F238E27FC236}">
                <a16:creationId xmlns:a16="http://schemas.microsoft.com/office/drawing/2014/main" id="{7ADD81E4-917C-48B0-9CBF-DEF86F4A6DAC}"/>
              </a:ext>
            </a:extLst>
          </p:cNvPr>
          <p:cNvSpPr>
            <a:spLocks noChangeArrowheads="1"/>
          </p:cNvSpPr>
          <p:nvPr/>
        </p:nvSpPr>
        <p:spPr bwMode="auto">
          <a:xfrm>
            <a:off x="190086" y="451059"/>
            <a:ext cx="388843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（８）入院時食事療養費の見直し</a:t>
            </a:r>
          </a:p>
        </p:txBody>
      </p:sp>
      <p:sp>
        <p:nvSpPr>
          <p:cNvPr id="14" name="スライド番号プレースホルダー 2">
            <a:extLst>
              <a:ext uri="{FF2B5EF4-FFF2-40B4-BE49-F238E27FC236}">
                <a16:creationId xmlns:a16="http://schemas.microsoft.com/office/drawing/2014/main" id="{AC7A7CDE-901D-4298-99B2-03D93E6CD0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a:extLst>
              <a:ext uri="{FF2B5EF4-FFF2-40B4-BE49-F238E27FC236}">
                <a16:creationId xmlns:a16="http://schemas.microsoft.com/office/drawing/2014/main" id="{BF431936-A7AA-4DDC-9A2C-2F5934E7C180}"/>
              </a:ext>
            </a:extLst>
          </p:cNvPr>
          <p:cNvSpPr txBox="1"/>
          <p:nvPr/>
        </p:nvSpPr>
        <p:spPr>
          <a:xfrm>
            <a:off x="5297507" y="814161"/>
            <a:ext cx="13618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通ｐ</a:t>
            </a:r>
            <a:r>
              <a:rPr lang="en-US" altLang="ja-JP" sz="1100" dirty="0">
                <a:solidFill>
                  <a:srgbClr val="002060"/>
                </a:solidFill>
                <a:latin typeface="ＭＳ Ｐゴシック" panose="020B0600070205080204" pitchFamily="50" charset="-128"/>
              </a:rPr>
              <a:t>1061</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1065</a:t>
            </a:r>
          </a:p>
        </p:txBody>
      </p:sp>
    </p:spTree>
    <p:extLst>
      <p:ext uri="{BB962C8B-B14F-4D97-AF65-F5344CB8AC3E}">
        <p14:creationId xmlns:p14="http://schemas.microsoft.com/office/powerpoint/2010/main" val="20746522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2">
            <a:extLst>
              <a:ext uri="{FF2B5EF4-FFF2-40B4-BE49-F238E27FC236}">
                <a16:creationId xmlns:a16="http://schemas.microsoft.com/office/drawing/2014/main" id="{00A1630D-7621-4385-A5FB-AB0ACD056CD6}"/>
              </a:ext>
            </a:extLst>
          </p:cNvPr>
          <p:cNvSpPr>
            <a:spLocks noChangeArrowheads="1"/>
          </p:cNvSpPr>
          <p:nvPr/>
        </p:nvSpPr>
        <p:spPr bwMode="auto">
          <a:xfrm>
            <a:off x="101147" y="17793"/>
            <a:ext cx="9687066" cy="44470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20" name="スライド番号プレースホルダー 2">
            <a:extLst>
              <a:ext uri="{FF2B5EF4-FFF2-40B4-BE49-F238E27FC236}">
                <a16:creationId xmlns:a16="http://schemas.microsoft.com/office/drawing/2014/main" id="{B12102CF-3C17-4B9E-8762-14E1C27BAF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E70A9754-F299-469A-A36B-72AB26284E47}"/>
              </a:ext>
            </a:extLst>
          </p:cNvPr>
          <p:cNvSpPr/>
          <p:nvPr/>
        </p:nvSpPr>
        <p:spPr>
          <a:xfrm>
            <a:off x="162727" y="2663617"/>
            <a:ext cx="9580546" cy="40057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20F74519-3754-4E38-ABEC-60E761F8F1BB}"/>
              </a:ext>
            </a:extLst>
          </p:cNvPr>
          <p:cNvSpPr>
            <a:spLocks noChangeArrowheads="1"/>
          </p:cNvSpPr>
          <p:nvPr/>
        </p:nvSpPr>
        <p:spPr bwMode="auto">
          <a:xfrm>
            <a:off x="96078" y="2663616"/>
            <a:ext cx="516967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2000" kern="0" dirty="0">
                <a:solidFill>
                  <a:prstClr val="black"/>
                </a:solidFill>
                <a:latin typeface="Calibri" panose="020F0502020204030204"/>
                <a:ea typeface="ＭＳ Ｐゴシック" panose="020B0600070205080204" pitchFamily="50" charset="-128"/>
              </a:rPr>
              <a:t>１０</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）栄養サポートチーム加算の見直し（再掲）</a:t>
            </a:r>
          </a:p>
        </p:txBody>
      </p:sp>
      <p:sp>
        <p:nvSpPr>
          <p:cNvPr id="17" name="正方形/長方形 16">
            <a:extLst>
              <a:ext uri="{FF2B5EF4-FFF2-40B4-BE49-F238E27FC236}">
                <a16:creationId xmlns:a16="http://schemas.microsoft.com/office/drawing/2014/main" id="{EEC743A5-BBD2-4B53-86EA-0001070AE541}"/>
              </a:ext>
            </a:extLst>
          </p:cNvPr>
          <p:cNvSpPr/>
          <p:nvPr/>
        </p:nvSpPr>
        <p:spPr>
          <a:xfrm>
            <a:off x="378554" y="3639332"/>
            <a:ext cx="4018077"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a:extLst>
              <a:ext uri="{FF2B5EF4-FFF2-40B4-BE49-F238E27FC236}">
                <a16:creationId xmlns:a16="http://schemas.microsoft.com/office/drawing/2014/main" id="{9C19A5F4-79BF-480B-A6E8-7E2019B955AB}"/>
              </a:ext>
            </a:extLst>
          </p:cNvPr>
          <p:cNvSpPr/>
          <p:nvPr/>
        </p:nvSpPr>
        <p:spPr>
          <a:xfrm>
            <a:off x="393841" y="3932075"/>
            <a:ext cx="4018078" cy="223489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endPar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3" name="正方形/長方形 22">
            <a:extLst>
              <a:ext uri="{FF2B5EF4-FFF2-40B4-BE49-F238E27FC236}">
                <a16:creationId xmlns:a16="http://schemas.microsoft.com/office/drawing/2014/main" id="{A1CA3D5C-E6E3-4B48-A0B8-1DC5577D1B70}"/>
              </a:ext>
            </a:extLst>
          </p:cNvPr>
          <p:cNvSpPr/>
          <p:nvPr/>
        </p:nvSpPr>
        <p:spPr>
          <a:xfrm>
            <a:off x="5227726" y="3610667"/>
            <a:ext cx="429857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a:extLst>
              <a:ext uri="{FF2B5EF4-FFF2-40B4-BE49-F238E27FC236}">
                <a16:creationId xmlns:a16="http://schemas.microsoft.com/office/drawing/2014/main" id="{87C1F89B-06B0-41ED-97E0-77580016B11C}"/>
              </a:ext>
            </a:extLst>
          </p:cNvPr>
          <p:cNvSpPr/>
          <p:nvPr/>
        </p:nvSpPr>
        <p:spPr>
          <a:xfrm>
            <a:off x="5213580" y="3905263"/>
            <a:ext cx="4298579" cy="27007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［算定可能病棟］</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急性期</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一般入院料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地域一般入院料１～３、</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特定機能病院入院基本料（一般病棟）、専門</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病院入院基本料（７対１、</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a:t>
            </a:r>
            <a:r>
              <a:rPr kumimoji="1" lang="en-US" altLang="zh-TW"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zh-TW"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対１） 、療養病棟入院基本料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結核病棟入院基本料、精神病棟入院基本料、特定機能病院入院基本料（結核病棟、精神病棟）</a:t>
            </a:r>
            <a:endPar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ただし、療養病棟</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、結核病棟、精神病棟</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については、入院日から起算して６月以内に限り算定可能とし、入院１月までは週１回、入院２月以降６月までは月１回に限り算定可能とする。</a:t>
            </a:r>
            <a:endParaRPr kumimoji="1" lang="ja-JP" altLang="en-US" sz="1477"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5" name="右矢印 11">
            <a:extLst>
              <a:ext uri="{FF2B5EF4-FFF2-40B4-BE49-F238E27FC236}">
                <a16:creationId xmlns:a16="http://schemas.microsoft.com/office/drawing/2014/main" id="{D4DA081F-D44D-415C-AB96-7AB8E5F5CDC5}"/>
              </a:ext>
            </a:extLst>
          </p:cNvPr>
          <p:cNvSpPr/>
          <p:nvPr/>
        </p:nvSpPr>
        <p:spPr>
          <a:xfrm>
            <a:off x="4700356" y="3777386"/>
            <a:ext cx="313167" cy="11915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 name="図 1">
            <a:extLst>
              <a:ext uri="{FF2B5EF4-FFF2-40B4-BE49-F238E27FC236}">
                <a16:creationId xmlns:a16="http://schemas.microsoft.com/office/drawing/2014/main" id="{0D6E142B-2808-47CC-98E7-426B7E098D09}"/>
              </a:ext>
            </a:extLst>
          </p:cNvPr>
          <p:cNvPicPr>
            <a:picLocks noChangeAspect="1"/>
          </p:cNvPicPr>
          <p:nvPr/>
        </p:nvPicPr>
        <p:blipFill>
          <a:blip r:embed="rId3"/>
          <a:stretch>
            <a:fillRect/>
          </a:stretch>
        </p:blipFill>
        <p:spPr>
          <a:xfrm>
            <a:off x="3886490" y="5689410"/>
            <a:ext cx="1341236" cy="1219306"/>
          </a:xfrm>
          <a:prstGeom prst="rect">
            <a:avLst/>
          </a:prstGeom>
        </p:spPr>
      </p:pic>
      <p:sp>
        <p:nvSpPr>
          <p:cNvPr id="12" name="Rectangle 36">
            <a:extLst>
              <a:ext uri="{FF2B5EF4-FFF2-40B4-BE49-F238E27FC236}">
                <a16:creationId xmlns:a16="http://schemas.microsoft.com/office/drawing/2014/main" id="{9EADECB1-C893-410B-BC64-A32D1F79128C}"/>
              </a:ext>
            </a:extLst>
          </p:cNvPr>
          <p:cNvSpPr>
            <a:spLocks noChangeArrowheads="1"/>
          </p:cNvSpPr>
          <p:nvPr/>
        </p:nvSpPr>
        <p:spPr bwMode="auto">
          <a:xfrm>
            <a:off x="101147" y="510372"/>
            <a:ext cx="6469554"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（９）周術期等口腔機能管理における医科歯科連携の推進</a:t>
            </a:r>
          </a:p>
        </p:txBody>
      </p:sp>
      <p:sp>
        <p:nvSpPr>
          <p:cNvPr id="13" name="Rectangle 37">
            <a:extLst>
              <a:ext uri="{FF2B5EF4-FFF2-40B4-BE49-F238E27FC236}">
                <a16:creationId xmlns:a16="http://schemas.microsoft.com/office/drawing/2014/main" id="{60F14DB6-C1F6-47A2-9595-FD45208F087E}"/>
              </a:ext>
            </a:extLst>
          </p:cNvPr>
          <p:cNvSpPr>
            <a:spLocks noChangeArrowheads="1"/>
          </p:cNvSpPr>
          <p:nvPr/>
        </p:nvSpPr>
        <p:spPr bwMode="auto">
          <a:xfrm>
            <a:off x="101147" y="884673"/>
            <a:ext cx="9618312" cy="1744524"/>
          </a:xfrm>
          <a:prstGeom prst="rect">
            <a:avLst/>
          </a:prstGeom>
          <a:noFill/>
          <a:ln w="9525">
            <a:solidFill>
              <a:sysClr val="windowText" lastClr="000000"/>
            </a:solidFill>
            <a:miter lim="800000"/>
            <a:headEnd/>
            <a:tailEnd/>
          </a:ln>
        </p:spPr>
        <p:txBody>
          <a:bodyPr/>
          <a:lstStyle/>
          <a:p>
            <a:pPr marL="285750" marR="0" lvl="0" indent="-285750" defTabSz="914400" eaLnBrk="1" fontAlgn="auto" latinLnBrk="0" hangingPunct="1">
              <a:lnSpc>
                <a:spcPct val="100000"/>
              </a:lnSpc>
              <a:spcBef>
                <a:spcPts val="0"/>
              </a:spcBef>
              <a:spcAft>
                <a:spcPts val="0"/>
              </a:spcAft>
              <a:buClrTx/>
              <a:buSzTx/>
              <a:buFont typeface="Wingdings" charset="2"/>
              <a:buChar char="Ø"/>
              <a:tabLst/>
              <a:defRPr/>
            </a:pPr>
            <a:endParaRPr kumimoji="0" lang="en-US" altLang="ja-JP" sz="1800" b="1" i="0" u="sng" strike="noStrike" kern="0" cap="none" spc="0" normalizeH="0" baseline="0" noProof="0" dirty="0">
              <a:ln>
                <a:noFill/>
              </a:ln>
              <a:solidFill>
                <a:srgbClr val="0070C0"/>
              </a:solidFill>
              <a:effectLst/>
              <a:uLnTx/>
              <a:uFillTx/>
              <a:latin typeface="ＭＳ Ｐゴシック"/>
            </a:endParaRPr>
          </a:p>
        </p:txBody>
      </p:sp>
      <p:sp>
        <p:nvSpPr>
          <p:cNvPr id="14" name="Rectangle 37">
            <a:extLst>
              <a:ext uri="{FF2B5EF4-FFF2-40B4-BE49-F238E27FC236}">
                <a16:creationId xmlns:a16="http://schemas.microsoft.com/office/drawing/2014/main" id="{264A72E4-8B07-4A93-8E7B-734C221AF607}"/>
              </a:ext>
            </a:extLst>
          </p:cNvPr>
          <p:cNvSpPr>
            <a:spLocks noChangeArrowheads="1"/>
          </p:cNvSpPr>
          <p:nvPr/>
        </p:nvSpPr>
        <p:spPr bwMode="auto">
          <a:xfrm>
            <a:off x="76806" y="780526"/>
            <a:ext cx="9618312" cy="676516"/>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a:t>
            </a:r>
            <a:r>
              <a:rPr lang="ja-JP" altLang="en-US" sz="1500" dirty="0">
                <a:solidFill>
                  <a:prstClr val="black"/>
                </a:solidFill>
                <a:latin typeface="ＭＳ Ｐゴシック" panose="020B0600070205080204" pitchFamily="50" charset="-128"/>
              </a:rPr>
              <a:t>医療機関と歯科医療機関との適切な連携を推進する観点から、周術期等口腔管理を行う医療機関において、</a:t>
            </a:r>
            <a:r>
              <a:rPr lang="ja-JP" altLang="en-US" sz="1500" u="sng" dirty="0">
                <a:solidFill>
                  <a:srgbClr val="0070C0"/>
                </a:solidFill>
                <a:latin typeface="ＭＳ Ｐゴシック" panose="020B0600070205080204" pitchFamily="50" charset="-128"/>
              </a:rPr>
              <a:t>歯科を標榜する別の医療機関に予約をとった上で紹介</a:t>
            </a:r>
            <a:r>
              <a:rPr lang="ja-JP" altLang="en-US" sz="1500" dirty="0">
                <a:solidFill>
                  <a:prstClr val="black"/>
                </a:solidFill>
                <a:latin typeface="ＭＳ Ｐゴシック" panose="020B0600070205080204" pitchFamily="50" charset="-128"/>
              </a:rPr>
              <a:t>した場合の加算（</a:t>
            </a:r>
            <a:r>
              <a:rPr lang="ja-JP" altLang="en-US" sz="1500" b="1" dirty="0">
                <a:solidFill>
                  <a:srgbClr val="0070C0"/>
                </a:solidFill>
                <a:latin typeface="ＭＳ Ｐゴシック" panose="020B0600070205080204" pitchFamily="50" charset="-128"/>
              </a:rPr>
              <a:t>歯科医療機関連携加算２：１００点</a:t>
            </a:r>
            <a:r>
              <a:rPr lang="ja-JP" altLang="en-US" sz="1500" dirty="0">
                <a:solidFill>
                  <a:prstClr val="black"/>
                </a:solidFill>
                <a:latin typeface="ＭＳ Ｐゴシック" panose="020B0600070205080204" pitchFamily="50" charset="-128"/>
              </a:rPr>
              <a:t>）を新設する。</a:t>
            </a:r>
            <a:endParaRPr lang="en-US" altLang="ja-JP" sz="1500" u="sng" dirty="0">
              <a:solidFill>
                <a:srgbClr val="0070C0"/>
              </a:solidFill>
              <a:latin typeface="ＭＳ Ｐゴシック" panose="020B0600070205080204" pitchFamily="50" charset="-128"/>
            </a:endParaRPr>
          </a:p>
          <a:p>
            <a:pPr>
              <a:spcBef>
                <a:spcPts val="900"/>
              </a:spcBef>
              <a:defRPr/>
            </a:pPr>
            <a:r>
              <a:rPr lang="ja-JP" altLang="en-US" dirty="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p:txBody>
      </p:sp>
      <p:sp>
        <p:nvSpPr>
          <p:cNvPr id="19" name="テキスト ボックス 18">
            <a:extLst>
              <a:ext uri="{FF2B5EF4-FFF2-40B4-BE49-F238E27FC236}">
                <a16:creationId xmlns:a16="http://schemas.microsoft.com/office/drawing/2014/main" id="{6F47DD52-425A-4FFC-92A2-94E2725CB2FA}"/>
              </a:ext>
            </a:extLst>
          </p:cNvPr>
          <p:cNvSpPr txBox="1"/>
          <p:nvPr/>
        </p:nvSpPr>
        <p:spPr>
          <a:xfrm>
            <a:off x="322770" y="1381620"/>
            <a:ext cx="9260460" cy="1169551"/>
          </a:xfrm>
          <a:prstGeom prst="rect">
            <a:avLst/>
          </a:prstGeom>
          <a:noFill/>
          <a:ln w="6350">
            <a:solidFill>
              <a:sysClr val="windowText" lastClr="000000"/>
            </a:solidFill>
            <a:prstDash val="sysDot"/>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rPr>
              <a:t>【</a:t>
            </a:r>
            <a:r>
              <a:rPr kumimoji="0" lang="ja-JP" altLang="en-US" sz="1400" b="0" i="0" u="none" strike="noStrike" kern="0" cap="none" spc="0" normalizeH="0" baseline="0" noProof="0" dirty="0">
                <a:ln>
                  <a:noFill/>
                </a:ln>
                <a:solidFill>
                  <a:prstClr val="black"/>
                </a:solidFill>
                <a:effectLst/>
                <a:uLnTx/>
                <a:uFillTx/>
                <a:latin typeface="ＭＳ Ｐゴシック"/>
              </a:rPr>
              <a:t>診療情報提供料（</a:t>
            </a:r>
            <a:r>
              <a:rPr kumimoji="0" lang="en-US" altLang="ja-JP" sz="1400" b="0" i="0" u="none" strike="noStrike" kern="0" cap="none" spc="0" normalizeH="0" baseline="0" noProof="0" dirty="0">
                <a:ln>
                  <a:noFill/>
                </a:ln>
                <a:solidFill>
                  <a:prstClr val="black"/>
                </a:solidFill>
                <a:effectLst/>
                <a:uLnTx/>
                <a:uFillTx/>
                <a:latin typeface="ＭＳ Ｐゴシック"/>
              </a:rPr>
              <a:t>Ⅰ</a:t>
            </a:r>
            <a:r>
              <a:rPr kumimoji="0" lang="ja-JP" altLang="en-US" sz="1400" b="0" i="0" u="none" strike="noStrike" kern="0" cap="none" spc="0" normalizeH="0" baseline="0" noProof="0" dirty="0">
                <a:ln>
                  <a:noFill/>
                </a:ln>
                <a:solidFill>
                  <a:prstClr val="black"/>
                </a:solidFill>
                <a:effectLst/>
                <a:uLnTx/>
                <a:uFillTx/>
                <a:latin typeface="ＭＳ Ｐゴシック"/>
              </a:rPr>
              <a:t>）</a:t>
            </a:r>
            <a:r>
              <a:rPr kumimoji="0" lang="en-US" altLang="ja-JP" sz="1400" b="0" i="0" u="none" strike="noStrike" kern="0" cap="none" spc="0" normalizeH="0" baseline="0" noProof="0" dirty="0">
                <a:ln>
                  <a:noFill/>
                </a:ln>
                <a:solidFill>
                  <a:prstClr val="black"/>
                </a:solidFill>
                <a:effectLst/>
                <a:uLnTx/>
                <a:uFillTx/>
                <a:latin typeface="ＭＳ Ｐゴシック"/>
              </a:rPr>
              <a:t>】</a:t>
            </a: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rPr>
              <a:t>注１５　医療機関が、周術期等における口腔機能管理の必要を認め、患者又はその家族等の同意を得て、歯科を標榜する　</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kern="0" dirty="0">
                <a:solidFill>
                  <a:prstClr val="black"/>
                </a:solidFill>
                <a:latin typeface="ＭＳ Ｐゴシック"/>
              </a:rPr>
              <a:t>　　　</a:t>
            </a:r>
            <a:r>
              <a:rPr kumimoji="0" lang="ja-JP" altLang="en-US" sz="1400" b="0" i="0" u="none" strike="noStrike" kern="0" cap="none" spc="0" normalizeH="0" baseline="0" noProof="0" dirty="0">
                <a:ln>
                  <a:noFill/>
                </a:ln>
                <a:solidFill>
                  <a:prstClr val="black"/>
                </a:solidFill>
                <a:effectLst/>
                <a:uLnTx/>
                <a:uFillTx/>
                <a:latin typeface="ＭＳ Ｐゴシック"/>
              </a:rPr>
              <a:t>他の医療機関に当該患者が受診する日の予約を行った上で当該患者の紹介を行った場合は、</a:t>
            </a:r>
            <a:endParaRPr kumimoji="0" lang="en-US" altLang="ja-JP" sz="1400" b="0" i="0" u="none" strike="noStrike" kern="0" cap="none" spc="0" normalizeH="0" baseline="0" noProof="0" dirty="0">
              <a:ln>
                <a:noFill/>
              </a:ln>
              <a:solidFill>
                <a:prstClr val="black"/>
              </a:solidFill>
              <a:effectLst/>
              <a:uLnTx/>
              <a:uFillTx/>
              <a:latin typeface="ＭＳ Ｐゴシック"/>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ＭＳ Ｐゴシック"/>
              </a:rPr>
              <a:t>　　　</a:t>
            </a:r>
            <a:r>
              <a:rPr kumimoji="0" lang="ja-JP" altLang="en-US" sz="1400" b="1" i="0" u="sng" strike="noStrike" kern="0" cap="none" spc="0" normalizeH="0" baseline="0" noProof="0" dirty="0">
                <a:ln>
                  <a:noFill/>
                </a:ln>
                <a:solidFill>
                  <a:srgbClr val="00B0F0"/>
                </a:solidFill>
                <a:effectLst/>
                <a:uLnTx/>
                <a:uFillTx/>
                <a:latin typeface="ＭＳ Ｐゴシック"/>
              </a:rPr>
              <a:t>歯科医療機関連携加算２</a:t>
            </a:r>
            <a:r>
              <a:rPr kumimoji="0" lang="ja-JP" altLang="en-US" sz="1400" b="0" i="0" u="none" strike="noStrike" kern="0" cap="none" spc="0" normalizeH="0" baseline="0" noProof="0" dirty="0">
                <a:ln>
                  <a:noFill/>
                </a:ln>
                <a:solidFill>
                  <a:prstClr val="black"/>
                </a:solidFill>
                <a:effectLst/>
                <a:uLnTx/>
                <a:uFillTx/>
                <a:latin typeface="ＭＳ Ｐゴシック"/>
              </a:rPr>
              <a:t>として</a:t>
            </a:r>
            <a:r>
              <a:rPr kumimoji="0" lang="ja-JP" altLang="en-US" sz="1400" b="1" i="0" u="sng" strike="noStrike" kern="0" cap="none" spc="0" normalizeH="0" baseline="0" noProof="0" dirty="0">
                <a:ln>
                  <a:noFill/>
                </a:ln>
                <a:solidFill>
                  <a:srgbClr val="00B0F0"/>
                </a:solidFill>
                <a:effectLst/>
                <a:uLnTx/>
                <a:uFillTx/>
                <a:latin typeface="ＭＳ Ｐゴシック"/>
              </a:rPr>
              <a:t>１００点</a:t>
            </a:r>
            <a:r>
              <a:rPr kumimoji="0" lang="ja-JP" altLang="en-US" sz="1400" b="0" i="0" u="none" strike="noStrike" kern="0" cap="none" spc="0" normalizeH="0" baseline="0" noProof="0" dirty="0">
                <a:ln>
                  <a:noFill/>
                </a:ln>
                <a:solidFill>
                  <a:prstClr val="black"/>
                </a:solidFill>
                <a:effectLst/>
                <a:uLnTx/>
                <a:uFillTx/>
                <a:latin typeface="ＭＳ Ｐゴシック"/>
              </a:rPr>
              <a:t>を所定点数に加算する。</a:t>
            </a:r>
            <a:r>
              <a:rPr kumimoji="0" lang="ja-JP" altLang="en-US" sz="1400" b="1" i="0" u="none" strike="noStrike" kern="0" cap="none" spc="0" normalizeH="0" baseline="0" noProof="0" dirty="0">
                <a:ln>
                  <a:noFill/>
                </a:ln>
                <a:solidFill>
                  <a:srgbClr val="0070C0"/>
                </a:solidFill>
                <a:effectLst/>
                <a:uLnTx/>
                <a:uFillTx/>
                <a:latin typeface="ＭＳ Ｐゴシック"/>
              </a:rPr>
              <a:t>（新）</a:t>
            </a:r>
            <a:endParaRPr kumimoji="0" lang="en-US" altLang="ja-JP" sz="1400" b="1" i="0" u="none" strike="noStrike" kern="0" cap="none" spc="0" normalizeH="0" baseline="0" noProof="0" dirty="0">
              <a:ln>
                <a:noFill/>
              </a:ln>
              <a:solidFill>
                <a:srgbClr val="0070C0"/>
              </a:solidFill>
              <a:effectLst/>
              <a:uLnTx/>
              <a:uFillTx/>
              <a:latin typeface="ＭＳ Ｐゴシック"/>
            </a:endParaRPr>
          </a:p>
        </p:txBody>
      </p:sp>
      <p:sp>
        <p:nvSpPr>
          <p:cNvPr id="21" name="Rectangle 37">
            <a:extLst>
              <a:ext uri="{FF2B5EF4-FFF2-40B4-BE49-F238E27FC236}">
                <a16:creationId xmlns:a16="http://schemas.microsoft.com/office/drawing/2014/main" id="{68CBFDC9-E098-40C3-91A9-822C7B1D753D}"/>
              </a:ext>
            </a:extLst>
          </p:cNvPr>
          <p:cNvSpPr>
            <a:spLocks noChangeArrowheads="1"/>
          </p:cNvSpPr>
          <p:nvPr/>
        </p:nvSpPr>
        <p:spPr bwMode="auto">
          <a:xfrm>
            <a:off x="204367" y="2962816"/>
            <a:ext cx="9618312" cy="676516"/>
          </a:xfrm>
          <a:prstGeom prst="rect">
            <a:avLst/>
          </a:prstGeom>
          <a:noFill/>
          <a:ln w="9525">
            <a:noFill/>
            <a:miter lim="800000"/>
            <a:headEnd/>
            <a:tailEnd/>
          </a:ln>
        </p:spPr>
        <p:txBody>
          <a:bodyPr tIns="108000"/>
          <a:lstStyle/>
          <a:p>
            <a:pPr marL="177800" indent="-177800">
              <a:buFont typeface="Wingdings" pitchFamily="2" charset="2"/>
              <a:buChar char="Ø"/>
              <a:defRPr/>
            </a:pPr>
            <a:r>
              <a:rPr lang="ja-JP" altLang="en-US" sz="1600" dirty="0">
                <a:solidFill>
                  <a:prstClr val="black"/>
                </a:solidFill>
                <a:latin typeface="ＭＳ Ｐゴシック" panose="020B0600070205080204" pitchFamily="50" charset="-128"/>
              </a:rPr>
              <a:t>　結核病棟や精神病棟の入院患者に対する栄養面への積極的な介入を推進する観点から栄養サポートチーム加算の対象となる病棟を見直す。</a:t>
            </a:r>
            <a:endParaRPr lang="en-US" altLang="ja-JP" sz="1500" u="sng" dirty="0">
              <a:solidFill>
                <a:srgbClr val="0070C0"/>
              </a:solidFill>
              <a:latin typeface="ＭＳ Ｐゴシック" panose="020B0600070205080204" pitchFamily="50" charset="-128"/>
            </a:endParaRPr>
          </a:p>
          <a:p>
            <a:pPr>
              <a:spcBef>
                <a:spcPts val="900"/>
              </a:spcBef>
              <a:defRPr/>
            </a:pPr>
            <a:r>
              <a:rPr lang="ja-JP" altLang="en-US" dirty="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p:txBody>
      </p:sp>
      <p:sp>
        <p:nvSpPr>
          <p:cNvPr id="26" name="テキスト ボックス 8">
            <a:extLst>
              <a:ext uri="{FF2B5EF4-FFF2-40B4-BE49-F238E27FC236}">
                <a16:creationId xmlns:a16="http://schemas.microsoft.com/office/drawing/2014/main" id="{E3C038C6-3F9B-4E9E-8616-35C7C60819DF}"/>
              </a:ext>
            </a:extLst>
          </p:cNvPr>
          <p:cNvSpPr txBox="1"/>
          <p:nvPr/>
        </p:nvSpPr>
        <p:spPr>
          <a:xfrm>
            <a:off x="8489044" y="601659"/>
            <a:ext cx="124180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179</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240</a:t>
            </a:r>
            <a:r>
              <a:rPr lang="ja-JP" altLang="en-US" dirty="0" err="1">
                <a:solidFill>
                  <a:srgbClr val="002060"/>
                </a:solidFill>
                <a:latin typeface="ＭＳ Ｐゴシック" panose="020B0600070205080204" pitchFamily="50" charset="-128"/>
              </a:rPr>
              <a:t>，</a:t>
            </a:r>
            <a:endParaRPr lang="ja-JP" altLang="en-US" dirty="0">
              <a:solidFill>
                <a:srgbClr val="002060"/>
              </a:solidFill>
              <a:latin typeface="ＭＳ Ｐゴシック" panose="020B0600070205080204" pitchFamily="50" charset="-128"/>
            </a:endParaRPr>
          </a:p>
        </p:txBody>
      </p:sp>
      <p:sp>
        <p:nvSpPr>
          <p:cNvPr id="27" name="テキスト ボックス 26">
            <a:extLst>
              <a:ext uri="{FF2B5EF4-FFF2-40B4-BE49-F238E27FC236}">
                <a16:creationId xmlns:a16="http://schemas.microsoft.com/office/drawing/2014/main" id="{9CE09357-9D3E-4231-B523-59019965DDEF}"/>
              </a:ext>
            </a:extLst>
          </p:cNvPr>
          <p:cNvSpPr txBox="1"/>
          <p:nvPr/>
        </p:nvSpPr>
        <p:spPr>
          <a:xfrm>
            <a:off x="5357529" y="2721499"/>
            <a:ext cx="27036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87</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759</a:t>
            </a:r>
          </a:p>
        </p:txBody>
      </p:sp>
    </p:spTree>
    <p:extLst>
      <p:ext uri="{BB962C8B-B14F-4D97-AF65-F5344CB8AC3E}">
        <p14:creationId xmlns:p14="http://schemas.microsoft.com/office/powerpoint/2010/main" val="126095038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5288761" y="2640180"/>
            <a:ext cx="4352918" cy="294906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【個別栄養食事管理加算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（緩和ケア診療加算の注加算）】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緩和ケアを要する患者</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に対して、緩和ケアに係る必要な栄養食事管理を行った場合には、個別栄養食事管理加算として、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（略）</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当該体制において、</a:t>
            </a:r>
            <a:r>
              <a:rPr kumimoji="1" lang="ja-JP"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緩和ケアを要する患者</a:t>
            </a:r>
            <a:r>
              <a:rPr kumimoji="1" lang="ja-JP" altLang="ja-JP" sz="14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に対する</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個別栄養食事管理に係る必要な経験を有する管理栄養士が配置されていること。</a:t>
            </a:r>
            <a:endParaRPr kumimoji="1" lang="ja-JP" altLang="en-US" sz="14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078674"/>
            <a:ext cx="9529762" cy="53026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患者の症状や希望に応じたきめ細やかな栄養食事支援を推進する観点から、緩和ケア診療加算について個別栄養食事管理加算の対象患者に</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後天性免疫不全症候群及び末期心不全患者を追加</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32905" y="2276872"/>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32905" y="2640180"/>
            <a:ext cx="4352918" cy="293853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【個別栄養食事管理加算</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（緩和ケア診療加算の注加算）】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別に厚生労働大臣が定める施設基準を満たす保険医療機関において、悪性腫瘍を有する当該患者に対して、緩和ケアに係る必要な栄養食事管理を行った場合には、個別栄養食事管理加算として、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（略）</a:t>
            </a:r>
            <a:endPar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当該体制において、悪性腫瘍患者の個別栄養食事管理に係る必要な経験を有する管理栄養士が配置されていること。</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8762" y="2276872"/>
            <a:ext cx="435291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811559" y="3535306"/>
            <a:ext cx="442913" cy="114827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344488" y="5661248"/>
            <a:ext cx="4352918" cy="57606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a:t>
            </a:r>
          </a:p>
        </p:txBody>
      </p:sp>
      <p:sp>
        <p:nvSpPr>
          <p:cNvPr id="16" name="正方形/長方形 15"/>
          <p:cNvSpPr/>
          <p:nvPr/>
        </p:nvSpPr>
        <p:spPr>
          <a:xfrm>
            <a:off x="5313040" y="5661248"/>
            <a:ext cx="4352918" cy="56441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後天性免疫不全症候群、末期心不全</a:t>
            </a:r>
          </a:p>
        </p:txBody>
      </p:sp>
      <p:sp>
        <p:nvSpPr>
          <p:cNvPr id="17" name="Rectangle 2">
            <a:extLst>
              <a:ext uri="{FF2B5EF4-FFF2-40B4-BE49-F238E27FC236}">
                <a16:creationId xmlns:a16="http://schemas.microsoft.com/office/drawing/2014/main" id="{8EE91459-3769-464D-BC89-32786484465F}"/>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8" name="Rectangle 36">
            <a:extLst>
              <a:ext uri="{FF2B5EF4-FFF2-40B4-BE49-F238E27FC236}">
                <a16:creationId xmlns:a16="http://schemas.microsoft.com/office/drawing/2014/main" id="{68DD25DD-78D6-4E10-86D9-3F20D5FB89AD}"/>
              </a:ext>
            </a:extLst>
          </p:cNvPr>
          <p:cNvSpPr>
            <a:spLocks noChangeArrowheads="1"/>
          </p:cNvSpPr>
          <p:nvPr/>
        </p:nvSpPr>
        <p:spPr bwMode="auto">
          <a:xfrm>
            <a:off x="188118" y="492504"/>
            <a:ext cx="4404841"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（１１）個別栄養食事管理加算の見直し</a:t>
            </a:r>
          </a:p>
        </p:txBody>
      </p:sp>
      <p:sp>
        <p:nvSpPr>
          <p:cNvPr id="13" name="スライド番号プレースホルダー 2">
            <a:extLst>
              <a:ext uri="{FF2B5EF4-FFF2-40B4-BE49-F238E27FC236}">
                <a16:creationId xmlns:a16="http://schemas.microsoft.com/office/drawing/2014/main" id="{50CC5F6B-4B45-4716-A092-BEF6782696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テキスト ボックス 8">
            <a:extLst>
              <a:ext uri="{FF2B5EF4-FFF2-40B4-BE49-F238E27FC236}">
                <a16:creationId xmlns:a16="http://schemas.microsoft.com/office/drawing/2014/main" id="{E3C038C6-3F9B-4E9E-8616-35C7C60819DF}"/>
              </a:ext>
            </a:extLst>
          </p:cNvPr>
          <p:cNvSpPr txBox="1"/>
          <p:nvPr/>
        </p:nvSpPr>
        <p:spPr>
          <a:xfrm>
            <a:off x="6773255" y="817064"/>
            <a:ext cx="289270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65</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81</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685</a:t>
            </a:r>
            <a:r>
              <a:rPr lang="ja-JP" altLang="en-US" dirty="0">
                <a:solidFill>
                  <a:srgbClr val="002060"/>
                </a:solidFill>
                <a:latin typeface="ＭＳ Ｐゴシック" panose="020B0600070205080204" pitchFamily="50" charset="-128"/>
              </a:rPr>
              <a:t>，施通ｐ</a:t>
            </a:r>
            <a:r>
              <a:rPr lang="en-US" altLang="ja-JP" dirty="0">
                <a:solidFill>
                  <a:srgbClr val="002060"/>
                </a:solidFill>
                <a:latin typeface="ＭＳ Ｐゴシック" panose="020B0600070205080204" pitchFamily="50" charset="-128"/>
              </a:rPr>
              <a:t>755</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4331382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613" y="1000417"/>
            <a:ext cx="9517326" cy="553473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精神障害にも対応した地域包括ケアシステムの構築を推進する観点から、精神病棟における退院時の多職種・多機関による共同指導等について新たな評価を行う。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精神科退院時共同指導料</a:t>
            </a:r>
          </a:p>
          <a:p>
            <a:pPr marL="1163106"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精神科退院時共同指導料１（外来又は在宅療養を担う保険医療機関の場合）</a:t>
            </a:r>
          </a:p>
          <a:p>
            <a:pPr marL="166158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精神科退院時共同指導料（</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	点</a:t>
            </a:r>
          </a:p>
          <a:p>
            <a:pPr marL="166158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精神科退院時共同指導料（</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９００点</a:t>
            </a:r>
          </a:p>
          <a:p>
            <a:pPr marL="1163106"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精神科退院時共同指導料２（入院医療を提供する保険医療機関の場合）：７００点</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marR="0" lvl="0" indent="-246191"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外来又は在宅療養を担う医療機関の多職種チームと入院中の医療機関の多職種チームが、当該患者の同意を得て、退院後の療養上必要な説明及び指導を共同で行った場合に算定する。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lvl="0" indent="-246191">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共同指導に当たっては、平成</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a:t>
            </a:r>
            <a:r>
              <a:rPr lang="ja-JP" altLang="en-US" sz="1292" dirty="0">
                <a:solidFill>
                  <a:prstClr val="black"/>
                </a:solidFill>
                <a:latin typeface="ＭＳ Ｐゴシック" panose="020B0600070205080204" pitchFamily="50" charset="-128"/>
              </a:rPr>
              <a:t>行政調査推進補助金障害者対策総合研究事業</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において研究班が作成した、</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1185" marR="0" lvl="0" indent="-24619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外来又は在宅療養を担当する医療機関の</a:t>
            </a:r>
            <a:r>
              <a:rPr lang="ja-JP" altLang="en-US" sz="1292" dirty="0">
                <a:solidFill>
                  <a:prstClr val="black"/>
                </a:solidFill>
                <a:latin typeface="ＭＳ Ｐゴシック" panose="020B0600070205080204" pitchFamily="50" charset="-128"/>
                <a:ea typeface="ＭＳ Ｐゴシック" panose="020B0600070205080204" pitchFamily="50" charset="-128"/>
              </a:rPr>
              <a:t>多職種チーム</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のいずれかが、入院中の医療機関に赴くことができない場合には、</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ビデオ通話が可能な機器</a:t>
            </a:r>
            <a:r>
              <a:rPr kumimoji="1" lang="ja-JP" altLang="en-US"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を用いて参加することができる。</a:t>
            </a:r>
            <a:endParaRPr kumimoji="1" lang="en-US" altLang="ja-JP"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当該医療機関内に、</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配置されていること。</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805143" y="2902617"/>
          <a:ext cx="8295717" cy="1730326"/>
        </p:xfrm>
        <a:graphic>
          <a:graphicData uri="http://schemas.openxmlformats.org/drawingml/2006/table">
            <a:tbl>
              <a:tblPr firstRow="1" bandRow="1">
                <a:tableStyleId>{5C22544A-7EE6-4342-B048-85BDC9FD1C3A}</a:tableStyleId>
              </a:tblPr>
              <a:tblGrid>
                <a:gridCol w="628885">
                  <a:extLst>
                    <a:ext uri="{9D8B030D-6E8A-4147-A177-3AD203B41FA5}">
                      <a16:colId xmlns:a16="http://schemas.microsoft.com/office/drawing/2014/main" val="182432599"/>
                    </a:ext>
                  </a:extLst>
                </a:gridCol>
                <a:gridCol w="3623778">
                  <a:extLst>
                    <a:ext uri="{9D8B030D-6E8A-4147-A177-3AD203B41FA5}">
                      <a16:colId xmlns:a16="http://schemas.microsoft.com/office/drawing/2014/main" val="2454478660"/>
                    </a:ext>
                  </a:extLst>
                </a:gridCol>
                <a:gridCol w="4043054">
                  <a:extLst>
                    <a:ext uri="{9D8B030D-6E8A-4147-A177-3AD203B41FA5}">
                      <a16:colId xmlns:a16="http://schemas.microsoft.com/office/drawing/2014/main" val="320774779"/>
                    </a:ext>
                  </a:extLst>
                </a:gridCol>
              </a:tblGrid>
              <a:tr h="239151">
                <a:tc>
                  <a:txBody>
                    <a:bodyPr/>
                    <a:lstStyle/>
                    <a:p>
                      <a:endParaRPr kumimoji="1" lang="ja-JP" altLang="en-US"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対象患者</a:t>
                      </a:r>
                      <a:endParaRPr lang="en-US" altLang="ja-JP"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共同指導を実施する多職種チーム（必要に応じて他の職種も参加）</a:t>
                      </a:r>
                      <a:endParaRPr lang="en-US" altLang="ja-JP" sz="1000" b="0" dirty="0">
                        <a:solidFill>
                          <a:schemeClr val="bg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1649696273"/>
                  </a:ext>
                </a:extLst>
              </a:tr>
              <a:tr h="548640">
                <a:tc>
                  <a:txBody>
                    <a:bodyPr/>
                    <a:lstStyle/>
                    <a:p>
                      <a:r>
                        <a:rPr lang="ja-JP" altLang="en-US" sz="1000" dirty="0"/>
                        <a:t>１のイ</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措置入院又は緊急措置入院の患者</a:t>
                      </a:r>
                      <a:endParaRPr lang="en-US" altLang="ja-JP" sz="1000" dirty="0"/>
                    </a:p>
                    <a:p>
                      <a:pPr marL="360000" indent="-457200"/>
                      <a:r>
                        <a:rPr lang="ja-JP" altLang="en-US" sz="1000" dirty="0"/>
                        <a:t>○　医療観察法による入院又は通院をしたことがある患者</a:t>
                      </a:r>
                      <a:endParaRPr lang="en-US" altLang="ja-JP" sz="1000" dirty="0"/>
                    </a:p>
                    <a:p>
                      <a:pPr marL="360000" indent="-457200"/>
                      <a:r>
                        <a:rPr lang="ja-JP" altLang="en-US" sz="1000" dirty="0"/>
                        <a:t>○　１年以上の長期入院患者</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精神科医</a:t>
                      </a:r>
                      <a:endParaRPr lang="en-US" altLang="ja-JP" sz="1000" dirty="0"/>
                    </a:p>
                    <a:p>
                      <a:pPr marL="360000" indent="-457200"/>
                      <a:r>
                        <a:rPr lang="ja-JP" altLang="en-US" sz="1000" dirty="0"/>
                        <a:t>○　保健師又は看護師</a:t>
                      </a:r>
                      <a:endParaRPr lang="en-US" altLang="ja-JP" sz="1000" dirty="0"/>
                    </a:p>
                    <a:p>
                      <a:pPr marL="360000" indent="-457200"/>
                      <a:r>
                        <a:rPr lang="ja-JP" altLang="en-US" sz="1000" dirty="0"/>
                        <a:t>○　精神保健福祉士</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3651088427"/>
                  </a:ext>
                </a:extLst>
              </a:tr>
              <a:tr h="393895">
                <a:tc>
                  <a:txBody>
                    <a:bodyPr/>
                    <a:lstStyle/>
                    <a:p>
                      <a:r>
                        <a:rPr lang="ja-JP" altLang="en-US" sz="1000" dirty="0"/>
                        <a:t>１のロ</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重点的な支援が必要な患者</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　精神科医又は医師の指示を受けた保健師又は看護師</a:t>
                      </a:r>
                      <a:endParaRPr kumimoji="1" lang="en-US" altLang="ja-JP" sz="1000" dirty="0"/>
                    </a:p>
                    <a:p>
                      <a:r>
                        <a:rPr kumimoji="1" lang="ja-JP" altLang="en-US" sz="1000" dirty="0"/>
                        <a:t>○　精神保健福祉士</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2893492537"/>
                  </a:ext>
                </a:extLst>
              </a:tr>
              <a:tr h="548640">
                <a:tc>
                  <a:txBody>
                    <a:bodyPr/>
                    <a:lstStyle/>
                    <a:p>
                      <a:r>
                        <a:rPr kumimoji="1" lang="ja-JP" altLang="en-US" sz="1000" dirty="0"/>
                        <a:t>２</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r>
                        <a:rPr kumimoji="1" lang="ja-JP" altLang="en-US" sz="1000" dirty="0"/>
                        <a:t>１のイ又は１のロの患者</a:t>
                      </a:r>
                      <a:endParaRPr kumimoji="1" lang="ja-JP" altLang="en-US" sz="1000" b="0" dirty="0">
                        <a:latin typeface="ＭＳ Ｐゴシック" panose="020B0600070205080204" pitchFamily="50" charset="-128"/>
                        <a:ea typeface="ＭＳ Ｐゴシック" panose="020B0600070205080204" pitchFamily="50" charset="-128"/>
                      </a:endParaRPr>
                    </a:p>
                  </a:txBody>
                  <a:tcPr marL="84406" marR="84406" marT="42203" marB="42203" anchor="ctr"/>
                </a:tc>
                <a:tc>
                  <a:txBody>
                    <a:bodyPr/>
                    <a:lstStyle/>
                    <a:p>
                      <a:pPr marL="360000" indent="-457200"/>
                      <a:r>
                        <a:rPr lang="ja-JP" altLang="en-US" sz="1000" dirty="0"/>
                        <a:t>○　精神科医</a:t>
                      </a:r>
                      <a:endParaRPr lang="en-US" altLang="ja-JP" sz="1000" dirty="0"/>
                    </a:p>
                    <a:p>
                      <a:pPr marL="360000" indent="-457200"/>
                      <a:r>
                        <a:rPr lang="ja-JP" altLang="en-US" sz="1000" dirty="0"/>
                        <a:t>○　保健師又は看護師</a:t>
                      </a:r>
                      <a:endParaRPr lang="en-US" altLang="ja-JP" sz="1000" dirty="0"/>
                    </a:p>
                    <a:p>
                      <a:pPr marL="360000" indent="-457200"/>
                      <a:r>
                        <a:rPr lang="ja-JP" altLang="en-US" sz="1000" dirty="0"/>
                        <a:t>○　精神保健福祉士</a:t>
                      </a:r>
                      <a:endParaRPr lang="en-US" altLang="ja-JP" sz="1000" b="0" dirty="0">
                        <a:solidFill>
                          <a:schemeClr val="tx1"/>
                        </a:solidFill>
                        <a:latin typeface="ＭＳ Ｐゴシック" panose="020B0600070205080204" pitchFamily="50" charset="-128"/>
                        <a:ea typeface="ＭＳ Ｐゴシック" panose="020B0600070205080204" pitchFamily="50" charset="-128"/>
                      </a:endParaRPr>
                    </a:p>
                  </a:txBody>
                  <a:tcPr marL="84406" marR="84406" marT="42203" marB="42203" anchor="ctr"/>
                </a:tc>
                <a:extLst>
                  <a:ext uri="{0D108BD9-81ED-4DB2-BD59-A6C34878D82A}">
                    <a16:rowId xmlns:a16="http://schemas.microsoft.com/office/drawing/2014/main" val="3451495597"/>
                  </a:ext>
                </a:extLst>
              </a:tr>
            </a:tbl>
          </a:graphicData>
        </a:graphic>
      </p:graphicFrame>
      <p:pic>
        <p:nvPicPr>
          <p:cNvPr id="8"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43509" y="1411789"/>
            <a:ext cx="1133994" cy="959616"/>
          </a:xfrm>
          <a:prstGeom prst="rect">
            <a:avLst/>
          </a:prstGeom>
          <a:noFill/>
          <a:extLst>
            <a:ext uri="{909E8E84-426E-40DD-AFC4-6F175D3DCCD1}">
              <a14:hiddenFill xmlns:a14="http://schemas.microsoft.com/office/drawing/2010/main">
                <a:solidFill>
                  <a:srgbClr val="FFFFFF"/>
                </a:solidFill>
              </a14:hiddenFill>
            </a:ext>
          </a:extLst>
        </p:spPr>
      </p:pic>
      <p:pic>
        <p:nvPicPr>
          <p:cNvPr id="10" name="図 9" descr="person_0290.wmf"/>
          <p:cNvPicPr>
            <a:picLocks noChangeAspect="1"/>
          </p:cNvPicPr>
          <p:nvPr/>
        </p:nvPicPr>
        <p:blipFill>
          <a:blip r:embed="rId3" cstate="print"/>
          <a:stretch>
            <a:fillRect/>
          </a:stretch>
        </p:blipFill>
        <p:spPr>
          <a:xfrm flipH="1">
            <a:off x="7018910" y="5936769"/>
            <a:ext cx="300364" cy="560235"/>
          </a:xfrm>
          <a:prstGeom prst="rect">
            <a:avLst/>
          </a:prstGeom>
        </p:spPr>
      </p:pic>
      <p:pic>
        <p:nvPicPr>
          <p:cNvPr id="11" name="Picture 2" descr="隔医療のイラスト（男性医師）"/>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8535281" y="583514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2"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370554" y="6019251"/>
            <a:ext cx="607230" cy="513854"/>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36">
            <a:extLst>
              <a:ext uri="{FF2B5EF4-FFF2-40B4-BE49-F238E27FC236}">
                <a16:creationId xmlns:a16="http://schemas.microsoft.com/office/drawing/2014/main" id="{6987C06C-BD62-4C98-A7F8-75FDD0D119E8}"/>
              </a:ext>
            </a:extLst>
          </p:cNvPr>
          <p:cNvSpPr>
            <a:spLocks noChangeArrowheads="1"/>
          </p:cNvSpPr>
          <p:nvPr/>
        </p:nvSpPr>
        <p:spPr bwMode="auto">
          <a:xfrm>
            <a:off x="206309" y="556683"/>
            <a:ext cx="5322755"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（１２）精神病棟における退院時共同指導の評価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37F7D063-0F08-41CC-97F5-279EC77030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A528AB3C-B3FF-4049-8C85-E547C50B188B}"/>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13" name="テキスト ボックス 12">
            <a:extLst>
              <a:ext uri="{FF2B5EF4-FFF2-40B4-BE49-F238E27FC236}">
                <a16:creationId xmlns:a16="http://schemas.microsoft.com/office/drawing/2014/main" id="{9B2D8AB8-C291-407E-9EA1-DB1CDFD5F548}"/>
              </a:ext>
            </a:extLst>
          </p:cNvPr>
          <p:cNvSpPr txBox="1"/>
          <p:nvPr/>
        </p:nvSpPr>
        <p:spPr>
          <a:xfrm>
            <a:off x="6941125" y="714960"/>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246-248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876</a:t>
            </a:r>
          </a:p>
        </p:txBody>
      </p:sp>
    </p:spTree>
    <p:extLst>
      <p:ext uri="{BB962C8B-B14F-4D97-AF65-F5344CB8AC3E}">
        <p14:creationId xmlns:p14="http://schemas.microsoft.com/office/powerpoint/2010/main" val="366915427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612" y="961175"/>
            <a:ext cx="9417908" cy="520412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精神病棟に入院中に精神科退院時共同指導料１を算定した患者に対して、精神科外来において多職種による支援及び指導等を行った場合について、通院精神療法に加算を設ける。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療養生活環境整備指導加算：２５０点（月１回）</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32972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通院精神療法を算定する患者のうち、精神科退院時共同指導料１を算定した患者に対して、精神科を担当する医師の指示の下、</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保健師、看護師又は精神保健福祉士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が、療養生活環境を整備するための指導を行った場合に、初回算定日の属する月から起算して</a:t>
            </a:r>
            <a:r>
              <a:rPr kumimoji="1" lang="ja-JP" altLang="en-US" sz="1292"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１年を限度</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２５０点</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32972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実施に当たっては、以下の要件をいずれも満たすこと。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多職種が共同して、</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の頻度で</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を実施する。なお、カンファレンスについては、当該患者の診療を担当する</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精神科の医師、保健師又は看護師及び精神保健福祉士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並びに必要に応じて薬剤師、作業療法士、公認心理師、在宅療養担当機関の保険医の指示を受けた訪問看護ステーションの看護師等又は市町村若しくは都道府県の担当者等の多職種が参加すること。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アのカンファレンスにおいて、患者の状態を把握した上で、</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多職種が共同して支援計画を作成</a:t>
            </a:r>
            <a:r>
              <a:rPr kumimoji="1" lang="ja-JP" altLang="en-US" sz="1292" i="0"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し、その写しを診療録等に添付する</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。なお、支援計画の作成に当たっては、平成</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年度厚生労働行政推進調査事業において研究班が作成した、</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748831" algn="l" defTabSz="844083" rtl="0" eaLnBrk="1" fontAlgn="auto" latinLnBrk="0" hangingPunct="1">
              <a:lnSpc>
                <a:spcPct val="100000"/>
              </a:lnSpc>
              <a:spcBef>
                <a:spcPts val="0"/>
              </a:spcBef>
              <a:spcAft>
                <a:spcPts val="0"/>
              </a:spcAft>
              <a:buClrTx/>
              <a:buSzTx/>
              <a:buFontTx/>
              <a:buNone/>
              <a:tabLst>
                <a:tab pos="244726" algn="l"/>
                <a:tab pos="329720" algn="l"/>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当該保険医療機関内に、当該指導に</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勤務していること。</a:t>
            </a: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保健師、看護師又は精神保健福祉士が同時に担当する療養生活環境整備指導の対象患者の数は、</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lang="ja-JP" altLang="en-US" sz="1292"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１人につき３０人以下</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2" descr="カウンセリングのイラスト（男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61590" y="1616266"/>
            <a:ext cx="875315" cy="875315"/>
          </a:xfrm>
          <a:prstGeom prst="rect">
            <a:avLst/>
          </a:prstGeom>
          <a:noFill/>
          <a:extLst>
            <a:ext uri="{909E8E84-426E-40DD-AFC4-6F175D3DCCD1}">
              <a14:hiddenFill xmlns:a14="http://schemas.microsoft.com/office/drawing/2010/main">
                <a:solidFill>
                  <a:srgbClr val="FFFFFF"/>
                </a:solidFill>
              </a14:hiddenFill>
            </a:ext>
          </a:extLst>
        </p:spPr>
      </p:pic>
      <p:pic>
        <p:nvPicPr>
          <p:cNvPr id="16" name="図 15" descr="person_0290.wmf"/>
          <p:cNvPicPr>
            <a:picLocks noChangeAspect="1"/>
          </p:cNvPicPr>
          <p:nvPr/>
        </p:nvPicPr>
        <p:blipFill>
          <a:blip r:embed="rId3" cstate="print"/>
          <a:stretch>
            <a:fillRect/>
          </a:stretch>
        </p:blipFill>
        <p:spPr>
          <a:xfrm flipH="1">
            <a:off x="6724267" y="1562977"/>
            <a:ext cx="391338" cy="729918"/>
          </a:xfrm>
          <a:prstGeom prst="rect">
            <a:avLst/>
          </a:prstGeom>
        </p:spPr>
      </p:pic>
      <p:pic>
        <p:nvPicPr>
          <p:cNvPr id="17"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964140" y="4821775"/>
            <a:ext cx="1242157" cy="108378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36">
            <a:extLst>
              <a:ext uri="{FF2B5EF4-FFF2-40B4-BE49-F238E27FC236}">
                <a16:creationId xmlns:a16="http://schemas.microsoft.com/office/drawing/2014/main" id="{FDCFF70C-0278-4EB0-9F37-E69F1A672D7C}"/>
              </a:ext>
            </a:extLst>
          </p:cNvPr>
          <p:cNvSpPr>
            <a:spLocks noChangeArrowheads="1"/>
          </p:cNvSpPr>
          <p:nvPr/>
        </p:nvSpPr>
        <p:spPr bwMode="auto">
          <a:xfrm>
            <a:off x="215612" y="554431"/>
            <a:ext cx="725766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（１３）精神科外来における多職種による相談支援・指導への評価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9E0A1F21-A50E-4D59-9EB7-841A32F4C3D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DDE51266-53CB-4064-9517-C72E4725AE1B}"/>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9" name="テキスト ボックス 8">
            <a:extLst>
              <a:ext uri="{FF2B5EF4-FFF2-40B4-BE49-F238E27FC236}">
                <a16:creationId xmlns:a16="http://schemas.microsoft.com/office/drawing/2014/main" id="{ADB25A14-0C64-4A4C-BA9D-CF26832D6E89}"/>
              </a:ext>
            </a:extLst>
          </p:cNvPr>
          <p:cNvSpPr txBox="1"/>
          <p:nvPr/>
        </p:nvSpPr>
        <p:spPr>
          <a:xfrm>
            <a:off x="7617295" y="542328"/>
            <a:ext cx="211355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474-475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485-486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914</a:t>
            </a:r>
          </a:p>
        </p:txBody>
      </p:sp>
    </p:spTree>
    <p:extLst>
      <p:ext uri="{BB962C8B-B14F-4D97-AF65-F5344CB8AC3E}">
        <p14:creationId xmlns:p14="http://schemas.microsoft.com/office/powerpoint/2010/main" val="343503293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29" y="1419013"/>
            <a:ext cx="3831498"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Ｃ１０２　在宅自己腹膜灌流指導管理料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右矢印 81"/>
          <p:cNvSpPr/>
          <p:nvPr/>
        </p:nvSpPr>
        <p:spPr>
          <a:xfrm rot="5400000">
            <a:off x="8086202" y="3211787"/>
            <a:ext cx="548986" cy="82547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p:cNvSpPr/>
          <p:nvPr/>
        </p:nvSpPr>
        <p:spPr>
          <a:xfrm>
            <a:off x="50429" y="787945"/>
            <a:ext cx="9771206" cy="60238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腹膜透析を実施している患者における治療の選択肢を拡充するため、患者の利便性や臨床実態を踏まえ、腹膜透析患者が血液透析の併用を行う場合について、要件を見直す。</a:t>
            </a:r>
          </a:p>
        </p:txBody>
      </p:sp>
      <p:grpSp>
        <p:nvGrpSpPr>
          <p:cNvPr id="5" name="グループ化 4"/>
          <p:cNvGrpSpPr/>
          <p:nvPr/>
        </p:nvGrpSpPr>
        <p:grpSpPr>
          <a:xfrm>
            <a:off x="135564" y="1782941"/>
            <a:ext cx="6891758" cy="2194148"/>
            <a:chOff x="135564" y="1782941"/>
            <a:chExt cx="6891758" cy="2194148"/>
          </a:xfrm>
        </p:grpSpPr>
        <p:grpSp>
          <p:nvGrpSpPr>
            <p:cNvPr id="115" name="グループ化 114"/>
            <p:cNvGrpSpPr/>
            <p:nvPr/>
          </p:nvGrpSpPr>
          <p:grpSpPr>
            <a:xfrm>
              <a:off x="135564" y="1910937"/>
              <a:ext cx="6891758" cy="2066152"/>
              <a:chOff x="135564" y="1784382"/>
              <a:chExt cx="6891758" cy="2066152"/>
            </a:xfrm>
          </p:grpSpPr>
          <p:grpSp>
            <p:nvGrpSpPr>
              <p:cNvPr id="107" name="グループ化 106"/>
              <p:cNvGrpSpPr/>
              <p:nvPr/>
            </p:nvGrpSpPr>
            <p:grpSpPr>
              <a:xfrm>
                <a:off x="135564" y="1784382"/>
                <a:ext cx="6891758" cy="2066152"/>
                <a:chOff x="147175" y="1481313"/>
                <a:chExt cx="6891758" cy="2066152"/>
              </a:xfrm>
            </p:grpSpPr>
            <p:grpSp>
              <p:nvGrpSpPr>
                <p:cNvPr id="8" name="グループ化 7"/>
                <p:cNvGrpSpPr/>
                <p:nvPr/>
              </p:nvGrpSpPr>
              <p:grpSpPr>
                <a:xfrm>
                  <a:off x="147175" y="1481313"/>
                  <a:ext cx="6891758" cy="2066152"/>
                  <a:chOff x="422859" y="361887"/>
                  <a:chExt cx="6891758" cy="2066152"/>
                </a:xfrm>
              </p:grpSpPr>
              <p:sp>
                <p:nvSpPr>
                  <p:cNvPr id="13" name="角丸四角形 12"/>
                  <p:cNvSpPr/>
                  <p:nvPr/>
                </p:nvSpPr>
                <p:spPr>
                  <a:xfrm>
                    <a:off x="422859" y="361887"/>
                    <a:ext cx="6732032" cy="2066152"/>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486826" y="599412"/>
                    <a:ext cx="594066" cy="594066"/>
                  </a:xfrm>
                  <a:prstGeom prst="rect">
                    <a:avLst/>
                  </a:prstGeom>
                  <a:noFill/>
                </p:spPr>
              </p:pic>
              <p:sp>
                <p:nvSpPr>
                  <p:cNvPr id="16" name="テキスト ボックス 15"/>
                  <p:cNvSpPr txBox="1"/>
                  <p:nvPr/>
                </p:nvSpPr>
                <p:spPr>
                  <a:xfrm>
                    <a:off x="3979872" y="80887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19"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3135866" y="651151"/>
                    <a:ext cx="510885" cy="510885"/>
                  </a:xfrm>
                  <a:prstGeom prst="rect">
                    <a:avLst/>
                  </a:prstGeom>
                  <a:noFill/>
                </p:spPr>
              </p:pic>
              <p:sp>
                <p:nvSpPr>
                  <p:cNvPr id="20" name="テキスト ボックス 19"/>
                  <p:cNvSpPr txBox="1"/>
                  <p:nvPr/>
                </p:nvSpPr>
                <p:spPr>
                  <a:xfrm>
                    <a:off x="503915" y="544728"/>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sp>
                <p:nvSpPr>
                  <p:cNvPr id="21" name="左中かっこ 20"/>
                  <p:cNvSpPr/>
                  <p:nvPr/>
                </p:nvSpPr>
                <p:spPr>
                  <a:xfrm rot="16200000" flipH="1">
                    <a:off x="3480787" y="40348"/>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3023155" y="1157068"/>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23" name="テキスト ボックス 22"/>
                  <p:cNvSpPr txBox="1"/>
                  <p:nvPr/>
                </p:nvSpPr>
                <p:spPr>
                  <a:xfrm>
                    <a:off x="6057029" y="2107007"/>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24" name="テキスト ボックス 23"/>
                  <p:cNvSpPr txBox="1"/>
                  <p:nvPr/>
                </p:nvSpPr>
                <p:spPr>
                  <a:xfrm>
                    <a:off x="929626" y="1231581"/>
                    <a:ext cx="1704745"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3193" y="1658456"/>
                    <a:ext cx="730758" cy="512522"/>
                  </a:xfrm>
                  <a:prstGeom prst="rect">
                    <a:avLst/>
                  </a:prstGeom>
                  <a:noFill/>
                  <a:ln w="9525">
                    <a:noFill/>
                    <a:miter lim="800000"/>
                    <a:headEnd/>
                    <a:tailEnd/>
                  </a:ln>
                </p:spPr>
              </p:pic>
              <p:sp>
                <p:nvSpPr>
                  <p:cNvPr id="26" name="テキスト ボックス 25"/>
                  <p:cNvSpPr txBox="1"/>
                  <p:nvPr/>
                </p:nvSpPr>
                <p:spPr>
                  <a:xfrm>
                    <a:off x="5494863" y="1390105"/>
                    <a:ext cx="181975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pic>
                <p:nvPicPr>
                  <p:cNvPr id="27"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66458" y="1651256"/>
                    <a:ext cx="730758" cy="512522"/>
                  </a:xfrm>
                  <a:prstGeom prst="rect">
                    <a:avLst/>
                  </a:prstGeom>
                  <a:noFill/>
                  <a:ln w="9525">
                    <a:noFill/>
                    <a:miter lim="800000"/>
                    <a:headEnd/>
                    <a:tailEnd/>
                  </a:ln>
                </p:spPr>
              </p:pic>
              <p:cxnSp>
                <p:nvCxnSpPr>
                  <p:cNvPr id="28" name="直線矢印コネクタ 27"/>
                  <p:cNvCxnSpPr>
                    <a:endCxn id="27" idx="1"/>
                  </p:cNvCxnSpPr>
                  <p:nvPr/>
                </p:nvCxnSpPr>
                <p:spPr>
                  <a:xfrm>
                    <a:off x="1524476" y="1907517"/>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29" name="左大かっこ 28"/>
                  <p:cNvSpPr/>
                  <p:nvPr/>
                </p:nvSpPr>
                <p:spPr>
                  <a:xfrm rot="5400000" flipH="1">
                    <a:off x="3554605" y="340485"/>
                    <a:ext cx="159791" cy="3583950"/>
                  </a:xfrm>
                  <a:prstGeom prst="leftBracket">
                    <a:avLst>
                      <a:gd name="adj" fmla="val 484126"/>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597963" y="2102956"/>
                    <a:ext cx="618141" cy="276999"/>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31" name="テキスト ボックス 30"/>
                  <p:cNvSpPr txBox="1"/>
                  <p:nvPr/>
                </p:nvSpPr>
                <p:spPr>
                  <a:xfrm>
                    <a:off x="1444695" y="1789269"/>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32" name="テキスト ボックス 31"/>
                  <p:cNvSpPr txBox="1"/>
                  <p:nvPr/>
                </p:nvSpPr>
                <p:spPr>
                  <a:xfrm>
                    <a:off x="2003372"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33" name="テキスト ボックス 32"/>
                  <p:cNvSpPr txBox="1"/>
                  <p:nvPr/>
                </p:nvSpPr>
                <p:spPr>
                  <a:xfrm>
                    <a:off x="2591951"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34" name="テキスト ボックス 33"/>
                  <p:cNvSpPr txBox="1"/>
                  <p:nvPr/>
                </p:nvSpPr>
                <p:spPr>
                  <a:xfrm>
                    <a:off x="317320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35" name="テキスト ボックス 34"/>
                  <p:cNvSpPr txBox="1"/>
                  <p:nvPr/>
                </p:nvSpPr>
                <p:spPr>
                  <a:xfrm>
                    <a:off x="372788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36" name="テキスト ボックス 35"/>
                  <p:cNvSpPr txBox="1"/>
                  <p:nvPr/>
                </p:nvSpPr>
                <p:spPr>
                  <a:xfrm>
                    <a:off x="4286106"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37" name="テキスト ボックス 36"/>
                  <p:cNvSpPr txBox="1"/>
                  <p:nvPr/>
                </p:nvSpPr>
                <p:spPr>
                  <a:xfrm>
                    <a:off x="4835705"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38" name="テキスト ボックス 37"/>
                  <p:cNvSpPr txBox="1"/>
                  <p:nvPr/>
                </p:nvSpPr>
                <p:spPr>
                  <a:xfrm>
                    <a:off x="5536661"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grpSp>
            <p:grpSp>
              <p:nvGrpSpPr>
                <p:cNvPr id="106" name="グループ化 105"/>
                <p:cNvGrpSpPr/>
                <p:nvPr/>
              </p:nvGrpSpPr>
              <p:grpSpPr>
                <a:xfrm>
                  <a:off x="2002506" y="1654570"/>
                  <a:ext cx="854635" cy="461665"/>
                  <a:chOff x="2002506" y="1654570"/>
                  <a:chExt cx="854635" cy="461665"/>
                </a:xfrm>
              </p:grpSpPr>
              <p:cxnSp>
                <p:nvCxnSpPr>
                  <p:cNvPr id="104" name="直線矢印コネクタ 103"/>
                  <p:cNvCxnSpPr/>
                  <p:nvPr/>
                </p:nvCxnSpPr>
                <p:spPr>
                  <a:xfrm>
                    <a:off x="2108748" y="2116235"/>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5" name="テキスト ボックス 104"/>
                  <p:cNvSpPr txBox="1"/>
                  <p:nvPr/>
                </p:nvSpPr>
                <p:spPr>
                  <a:xfrm>
                    <a:off x="2002506" y="1654570"/>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grpSp>
          </p:grpSp>
          <p:sp>
            <p:nvSpPr>
              <p:cNvPr id="108" name="テキスト ボックス 107"/>
              <p:cNvSpPr txBox="1"/>
              <p:nvPr/>
            </p:nvSpPr>
            <p:spPr>
              <a:xfrm>
                <a:off x="254800" y="3529502"/>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cxnSp>
            <p:nvCxnSpPr>
              <p:cNvPr id="110" name="直線矢印コネクタ 109"/>
              <p:cNvCxnSpPr/>
              <p:nvPr/>
            </p:nvCxnSpPr>
            <p:spPr>
              <a:xfrm flipH="1">
                <a:off x="751277" y="2650164"/>
                <a:ext cx="2764" cy="37908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72" name="正方形/長方形 71"/>
            <p:cNvSpPr/>
            <p:nvPr/>
          </p:nvSpPr>
          <p:spPr>
            <a:xfrm>
              <a:off x="1955930" y="1782941"/>
              <a:ext cx="3012580" cy="264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pSp>
      <p:grpSp>
        <p:nvGrpSpPr>
          <p:cNvPr id="6" name="グループ化 5"/>
          <p:cNvGrpSpPr/>
          <p:nvPr/>
        </p:nvGrpSpPr>
        <p:grpSpPr>
          <a:xfrm>
            <a:off x="127644" y="4181972"/>
            <a:ext cx="6863238" cy="2591561"/>
            <a:chOff x="127644" y="4221815"/>
            <a:chExt cx="6863238" cy="2591561"/>
          </a:xfrm>
        </p:grpSpPr>
        <p:grpSp>
          <p:nvGrpSpPr>
            <p:cNvPr id="4" name="グループ化 3"/>
            <p:cNvGrpSpPr/>
            <p:nvPr/>
          </p:nvGrpSpPr>
          <p:grpSpPr>
            <a:xfrm>
              <a:off x="127644" y="4362489"/>
              <a:ext cx="6863238" cy="2450887"/>
              <a:chOff x="127644" y="4362489"/>
              <a:chExt cx="6863238" cy="2450887"/>
            </a:xfrm>
          </p:grpSpPr>
          <p:pic>
            <p:nvPicPr>
              <p:cNvPr id="102"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11029" y="4435487"/>
                <a:ext cx="730758" cy="512522"/>
              </a:xfrm>
              <a:prstGeom prst="rect">
                <a:avLst/>
              </a:prstGeom>
              <a:noFill/>
              <a:ln w="9525">
                <a:noFill/>
                <a:miter lim="800000"/>
                <a:headEnd/>
                <a:tailEnd/>
              </a:ln>
            </p:spPr>
          </p:pic>
          <p:sp>
            <p:nvSpPr>
              <p:cNvPr id="120" name="テキスト ボックス 119"/>
              <p:cNvSpPr txBox="1"/>
              <p:nvPr/>
            </p:nvSpPr>
            <p:spPr>
              <a:xfrm>
                <a:off x="1919759" y="4708358"/>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sp>
            <p:nvSpPr>
              <p:cNvPr id="99" name="テキスト ボックス 98"/>
              <p:cNvSpPr txBox="1"/>
              <p:nvPr/>
            </p:nvSpPr>
            <p:spPr>
              <a:xfrm>
                <a:off x="1011333" y="4684234"/>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73" name="角丸四角形 72"/>
              <p:cNvSpPr/>
              <p:nvPr/>
            </p:nvSpPr>
            <p:spPr>
              <a:xfrm>
                <a:off x="127644" y="4362489"/>
                <a:ext cx="6732032" cy="2400559"/>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4"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191019" y="4836995"/>
                <a:ext cx="594066" cy="594066"/>
              </a:xfrm>
              <a:prstGeom prst="rect">
                <a:avLst/>
              </a:prstGeom>
              <a:noFill/>
            </p:spPr>
          </p:pic>
          <p:sp>
            <p:nvSpPr>
              <p:cNvPr id="75" name="テキスト ボックス 74"/>
              <p:cNvSpPr txBox="1"/>
              <p:nvPr/>
            </p:nvSpPr>
            <p:spPr>
              <a:xfrm>
                <a:off x="3684065" y="508416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77"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2840059" y="4888734"/>
                <a:ext cx="510885" cy="510885"/>
              </a:xfrm>
              <a:prstGeom prst="rect">
                <a:avLst/>
              </a:prstGeom>
              <a:noFill/>
            </p:spPr>
          </p:pic>
          <p:sp>
            <p:nvSpPr>
              <p:cNvPr id="116" name="テキスト ボックス 115"/>
              <p:cNvSpPr txBox="1"/>
              <p:nvPr/>
            </p:nvSpPr>
            <p:spPr>
              <a:xfrm>
                <a:off x="193419" y="4982752"/>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cxnSp>
            <p:nvCxnSpPr>
              <p:cNvPr id="119" name="直線矢印コネクタ 118"/>
              <p:cNvCxnSpPr/>
              <p:nvPr/>
            </p:nvCxnSpPr>
            <p:spPr>
              <a:xfrm>
                <a:off x="2040453" y="5154644"/>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46157" y="5403079"/>
                <a:ext cx="6844725" cy="1410297"/>
                <a:chOff x="146157" y="5403079"/>
                <a:chExt cx="6844725" cy="1410297"/>
              </a:xfrm>
            </p:grpSpPr>
            <p:sp>
              <p:nvSpPr>
                <p:cNvPr id="79" name="左中かっこ 78"/>
                <p:cNvSpPr/>
                <p:nvPr/>
              </p:nvSpPr>
              <p:spPr>
                <a:xfrm rot="16200000" flipH="1">
                  <a:off x="3184980" y="4277344"/>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p:nvPr/>
              </p:nvSpPr>
              <p:spPr>
                <a:xfrm>
                  <a:off x="2729939" y="5403079"/>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84" name="テキスト ボックス 83"/>
                <p:cNvSpPr txBox="1"/>
                <p:nvPr/>
              </p:nvSpPr>
              <p:spPr>
                <a:xfrm>
                  <a:off x="5697708" y="6331021"/>
                  <a:ext cx="92674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6" name="直線矢印コネクタ 85"/>
                <p:cNvCxnSpPr/>
                <p:nvPr/>
              </p:nvCxnSpPr>
              <p:spPr>
                <a:xfrm>
                  <a:off x="1228669" y="6144513"/>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87" name="左大かっこ 86"/>
                <p:cNvSpPr/>
                <p:nvPr/>
              </p:nvSpPr>
              <p:spPr>
                <a:xfrm rot="5400000" flipH="1">
                  <a:off x="3238119" y="4598160"/>
                  <a:ext cx="250897" cy="3633698"/>
                </a:xfrm>
                <a:prstGeom prst="leftBracket">
                  <a:avLst>
                    <a:gd name="adj" fmla="val 48024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テキスト ボックス 87"/>
                <p:cNvSpPr txBox="1"/>
                <p:nvPr/>
              </p:nvSpPr>
              <p:spPr>
                <a:xfrm>
                  <a:off x="3304342" y="6424267"/>
                  <a:ext cx="666301"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89" name="テキスト ボックス 88"/>
                <p:cNvSpPr txBox="1"/>
                <p:nvPr/>
              </p:nvSpPr>
              <p:spPr>
                <a:xfrm>
                  <a:off x="1148888" y="6026265"/>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90" name="テキスト ボックス 89"/>
                <p:cNvSpPr txBox="1"/>
                <p:nvPr/>
              </p:nvSpPr>
              <p:spPr>
                <a:xfrm>
                  <a:off x="1707565"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91" name="テキスト ボックス 90"/>
                <p:cNvSpPr txBox="1"/>
                <p:nvPr/>
              </p:nvSpPr>
              <p:spPr>
                <a:xfrm>
                  <a:off x="2296144"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92" name="テキスト ボックス 91"/>
                <p:cNvSpPr txBox="1"/>
                <p:nvPr/>
              </p:nvSpPr>
              <p:spPr>
                <a:xfrm>
                  <a:off x="287739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93" name="テキスト ボックス 92"/>
                <p:cNvSpPr txBox="1"/>
                <p:nvPr/>
              </p:nvSpPr>
              <p:spPr>
                <a:xfrm>
                  <a:off x="343207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94" name="テキスト ボックス 93"/>
                <p:cNvSpPr txBox="1"/>
                <p:nvPr/>
              </p:nvSpPr>
              <p:spPr>
                <a:xfrm>
                  <a:off x="3990299"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95" name="テキスト ボックス 94"/>
                <p:cNvSpPr txBox="1"/>
                <p:nvPr/>
              </p:nvSpPr>
              <p:spPr>
                <a:xfrm>
                  <a:off x="4539898"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96" name="テキスト ボックス 95"/>
                <p:cNvSpPr txBox="1"/>
                <p:nvPr/>
              </p:nvSpPr>
              <p:spPr>
                <a:xfrm>
                  <a:off x="5240854"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pic>
              <p:nvPicPr>
                <p:cNvPr id="97" name="図 9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5424" y="5901356"/>
                  <a:ext cx="654003" cy="481295"/>
                </a:xfrm>
                <a:prstGeom prst="rect">
                  <a:avLst/>
                </a:prstGeom>
              </p:spPr>
            </p:pic>
            <p:sp>
              <p:nvSpPr>
                <p:cNvPr id="98" name="テキスト ボックス 97"/>
                <p:cNvSpPr txBox="1"/>
                <p:nvPr/>
              </p:nvSpPr>
              <p:spPr>
                <a:xfrm>
                  <a:off x="146157" y="6351711"/>
                  <a:ext cx="3223666"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 の算定なし。）</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0" name="図 9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2086" y="5870021"/>
                  <a:ext cx="654003" cy="481295"/>
                </a:xfrm>
                <a:prstGeom prst="rect">
                  <a:avLst/>
                </a:prstGeom>
              </p:spPr>
            </p:pic>
            <p:sp>
              <p:nvSpPr>
                <p:cNvPr id="117" name="テキスト ボックス 116"/>
                <p:cNvSpPr txBox="1"/>
                <p:nvPr/>
              </p:nvSpPr>
              <p:spPr>
                <a:xfrm>
                  <a:off x="5154775" y="5608084"/>
                  <a:ext cx="1836107"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sp>
              <p:nvSpPr>
                <p:cNvPr id="122" name="テキスト ボックス 121"/>
                <p:cNvSpPr txBox="1"/>
                <p:nvPr/>
              </p:nvSpPr>
              <p:spPr>
                <a:xfrm>
                  <a:off x="186215" y="5642307"/>
                  <a:ext cx="1667732"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grpSp>
        </p:grpSp>
        <p:sp>
          <p:nvSpPr>
            <p:cNvPr id="78" name="正方形/長方形 77"/>
            <p:cNvSpPr/>
            <p:nvPr/>
          </p:nvSpPr>
          <p:spPr>
            <a:xfrm>
              <a:off x="1948428" y="4221815"/>
              <a:ext cx="3012581" cy="28897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pSp>
      <p:graphicFrame>
        <p:nvGraphicFramePr>
          <p:cNvPr id="76" name="表 75"/>
          <p:cNvGraphicFramePr>
            <a:graphicFrameLocks noGrp="1"/>
          </p:cNvGraphicFramePr>
          <p:nvPr/>
        </p:nvGraphicFramePr>
        <p:xfrm>
          <a:off x="6996322" y="1817828"/>
          <a:ext cx="2709452" cy="123444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851094">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当該管理料を算定している患者に対して、他の医療機関において人工腎臓又は連続携行式腹膜灌流を行っても、当該所定点数は算定できない。</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01" name="表 100"/>
          <p:cNvGraphicFramePr>
            <a:graphicFrameLocks noGrp="1"/>
          </p:cNvGraphicFramePr>
          <p:nvPr/>
        </p:nvGraphicFramePr>
        <p:xfrm>
          <a:off x="6999038" y="4189397"/>
          <a:ext cx="2706736" cy="2407920"/>
        </p:xfrm>
        <a:graphic>
          <a:graphicData uri="http://schemas.openxmlformats.org/drawingml/2006/table">
            <a:tbl>
              <a:tblPr firstRow="1" bandRow="1">
                <a:tableStyleId>{21E4AEA4-8DFA-4A89-87EB-49C32662AFE0}</a:tableStyleId>
              </a:tblPr>
              <a:tblGrid>
                <a:gridCol w="2706736">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1371192">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当該管理料を算定している患者に対して、他の医療機関において連続携行式腹膜灌流を行っても、当該所定点数は算定できない。</a:t>
                      </a:r>
                      <a:endParaRPr lang="en-US" altLang="ja-JP" sz="1100" dirty="0">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また、当該管理料を算定している患者に対して、</a:t>
                      </a:r>
                      <a:r>
                        <a:rPr lang="ja-JP" altLang="en-US" sz="1100" b="1" u="sng" dirty="0">
                          <a:solidFill>
                            <a:srgbClr val="0070C0"/>
                          </a:solidFill>
                          <a:latin typeface="ＭＳ Ｐゴシック" panose="020B0600070205080204" pitchFamily="50" charset="-128"/>
                          <a:ea typeface="+mn-ea"/>
                        </a:rPr>
                        <a:t>他の保険医療機関において人工腎臓を行った場合は、 診療報酬明細書の摘要欄に区分番号「Ｊ０３８」人工腎臓を算定している他の保険医療機関名及び他の保険医療機関での実施の必要性を記載すること。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4355568" y="2089865"/>
            <a:ext cx="2390203"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腹膜透析患者が血液透析の併用を行う場合には、血液透析を自施設（</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医療機関）で実施した場合のみの評価となっている。</a:t>
            </a:r>
          </a:p>
        </p:txBody>
      </p:sp>
      <p:sp>
        <p:nvSpPr>
          <p:cNvPr id="103" name="正方形/長方形 102"/>
          <p:cNvSpPr/>
          <p:nvPr/>
        </p:nvSpPr>
        <p:spPr>
          <a:xfrm>
            <a:off x="4355568" y="4630999"/>
            <a:ext cx="2438305"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腹膜透析患者が血液透析の併用を行う場合には、自施設（Ａ医療機関）以外の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他医療機関（</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でも血液透析が実施可能となる。</a:t>
            </a:r>
          </a:p>
        </p:txBody>
      </p:sp>
      <p:sp>
        <p:nvSpPr>
          <p:cNvPr id="109" name="Rectangle 2">
            <a:extLst>
              <a:ext uri="{FF2B5EF4-FFF2-40B4-BE49-F238E27FC236}">
                <a16:creationId xmlns:a16="http://schemas.microsoft.com/office/drawing/2014/main" id="{486FAA42-F245-4001-B372-0B2C34A8ECBF}"/>
              </a:ext>
            </a:extLst>
          </p:cNvPr>
          <p:cNvSpPr>
            <a:spLocks noChangeArrowheads="1"/>
          </p:cNvSpPr>
          <p:nvPr/>
        </p:nvSpPr>
        <p:spPr bwMode="auto">
          <a:xfrm>
            <a:off x="101147" y="17793"/>
            <a:ext cx="9687066" cy="424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８．地域包括ケアシステムの推進</a:t>
            </a:r>
            <a:endParaRPr kumimoji="1" lang="en-US" altLang="ja-JP" sz="2400" b="0" i="0" u="none" strike="noStrike" kern="0" cap="none" spc="0" normalizeH="0" baseline="0" noProof="0" dirty="0">
              <a:ln>
                <a:noFill/>
              </a:ln>
              <a:solidFill>
                <a:srgbClr val="000000"/>
              </a:solidFill>
              <a:effectLst/>
              <a:uLnTx/>
              <a:uFillTx/>
              <a:latin typeface="ＭＳ Ｐゴシック"/>
              <a:ea typeface="ＭＳ Ｐゴシック"/>
              <a:cs typeface="+mn-cs"/>
            </a:endParaRPr>
          </a:p>
        </p:txBody>
      </p:sp>
      <p:sp>
        <p:nvSpPr>
          <p:cNvPr id="111" name="Rectangle 36">
            <a:extLst>
              <a:ext uri="{FF2B5EF4-FFF2-40B4-BE49-F238E27FC236}">
                <a16:creationId xmlns:a16="http://schemas.microsoft.com/office/drawing/2014/main" id="{8132F768-F5CA-4C8F-895A-8D08EF9C01A0}"/>
              </a:ext>
            </a:extLst>
          </p:cNvPr>
          <p:cNvSpPr>
            <a:spLocks noChangeArrowheads="1"/>
          </p:cNvSpPr>
          <p:nvPr/>
        </p:nvSpPr>
        <p:spPr bwMode="auto">
          <a:xfrm>
            <a:off x="105987" y="418213"/>
            <a:ext cx="6518465"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（１４）腹膜透析と血液透析を併用する場合の要件の見直し</a:t>
            </a:r>
          </a:p>
        </p:txBody>
      </p:sp>
      <p:sp>
        <p:nvSpPr>
          <p:cNvPr id="81" name="スライド番号プレースホルダー 2">
            <a:extLst>
              <a:ext uri="{FF2B5EF4-FFF2-40B4-BE49-F238E27FC236}">
                <a16:creationId xmlns:a16="http://schemas.microsoft.com/office/drawing/2014/main" id="{2AA2FBEB-9CBC-4D4E-83D8-913A2BBC890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5" name="テキスト ボックス 8">
            <a:extLst>
              <a:ext uri="{FF2B5EF4-FFF2-40B4-BE49-F238E27FC236}">
                <a16:creationId xmlns:a16="http://schemas.microsoft.com/office/drawing/2014/main" id="{E3C038C6-3F9B-4E9E-8616-35C7C60819DF}"/>
              </a:ext>
            </a:extLst>
          </p:cNvPr>
          <p:cNvSpPr txBox="1"/>
          <p:nvPr/>
        </p:nvSpPr>
        <p:spPr>
          <a:xfrm>
            <a:off x="8238284" y="499128"/>
            <a:ext cx="14674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en-US" altLang="ja-JP" dirty="0">
                <a:solidFill>
                  <a:srgbClr val="002060"/>
                </a:solidFill>
                <a:latin typeface="ＭＳ Ｐゴシック" panose="020B0600070205080204" pitchFamily="50" charset="-128"/>
              </a:rPr>
              <a:t>267</a:t>
            </a:r>
            <a:r>
              <a:rPr lang="ja-JP" altLang="en-US" dirty="0">
                <a:solidFill>
                  <a:srgbClr val="002060"/>
                </a:solidFill>
                <a:latin typeface="ＭＳ Ｐゴシック" panose="020B0600070205080204" pitchFamily="50" charset="-128"/>
              </a:rPr>
              <a:t>，留ｐ</a:t>
            </a:r>
            <a:r>
              <a:rPr lang="en-US" altLang="ja-JP" dirty="0">
                <a:solidFill>
                  <a:srgbClr val="002060"/>
                </a:solidFill>
                <a:latin typeface="ＭＳ Ｐゴシック" panose="020B0600070205080204" pitchFamily="50" charset="-128"/>
              </a:rPr>
              <a:t>316-317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7507346"/>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88119" y="1099784"/>
            <a:ext cx="9529762" cy="55936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摂食嚥下障害を有する患者に対する多職種チームによる効果的な介入が推進されるよう、摂食機能療法の経口摂取回復促進加算について要件及び評価を見直す。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332905" y="2009988"/>
            <a:ext cx="4352917"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4" name="正方形/長方形 13"/>
          <p:cNvSpPr/>
          <p:nvPr/>
        </p:nvSpPr>
        <p:spPr>
          <a:xfrm>
            <a:off x="332905" y="2373295"/>
            <a:ext cx="4352918" cy="418612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経口摂取回復促進加算１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経口摂取回復促進加算２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（治療開始日から６月を限度として摂食機能療法に加算）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鼻腔栄養を実施している患者（加算１のみ）</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胃瘻を造設している患者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内視鏡嚥下機能検査又は嚥下造影を実施（月１回以上）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検査結果を踏まえ、多職種カンファレンスを実施（月１回以上）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カンファレンスの結果に基づき、リハビリテーション計画の見直し、嚥下調整食の見直しを実施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専従の常勤言語聴覚士　１名以上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胃瘻新設の患者　２名以上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鼻腔栄養又は胃瘻の患者の経口摂取回復率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胃瘻の患者の経口摂取回復率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p>
        </p:txBody>
      </p:sp>
      <p:sp>
        <p:nvSpPr>
          <p:cNvPr id="18" name="右矢印 17"/>
          <p:cNvSpPr/>
          <p:nvPr/>
        </p:nvSpPr>
        <p:spPr>
          <a:xfrm>
            <a:off x="4788696" y="3896595"/>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288761" y="2373295"/>
            <a:ext cx="4352918" cy="418612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摂食嚥下支援加算</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週１回</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に限り摂食機能療法に加算）</a:t>
            </a:r>
            <a:endParaRPr kumimoji="1" lang="en-US" altLang="ja-JP"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摂食嚥下支援チームの対応によって摂食機能又は嚥下機能の回復が見込まれる患者</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摂食嚥下支援チームにより</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、内視鏡下嚥下機能検査又は嚥下造影の結果に基づいて、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摂食嚥下支援計画書を作成</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内視鏡嚥下機能検査又は嚥下造影を実施（月１回以上）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検査結果を踏まえ、</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チームカンファレンスを実施（週１回以上）</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カンファレンスの結果に基づき、摂食嚥下支援計画書の見直し、嚥下調整食の見直し等を実施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摂食嚥下支援チームを設置</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入院時及び退院時の嚥下機能の評価等について報告</a:t>
            </a:r>
          </a:p>
        </p:txBody>
      </p:sp>
      <p:sp>
        <p:nvSpPr>
          <p:cNvPr id="20" name="正方形/長方形 19"/>
          <p:cNvSpPr/>
          <p:nvPr/>
        </p:nvSpPr>
        <p:spPr>
          <a:xfrm>
            <a:off x="5541816" y="5694763"/>
            <a:ext cx="2826638" cy="461665"/>
          </a:xfrm>
          <a:prstGeom prst="rect">
            <a:avLst/>
          </a:prstGeom>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専任の常勤医師又は常勤歯科医師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専任の常勤看護師（経験５年かつ研修修了）＊</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専任の常勤言語聴覚士 ＊</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7737484" y="5683685"/>
            <a:ext cx="2108181" cy="584775"/>
          </a:xfrm>
          <a:prstGeom prst="rect">
            <a:avLst/>
          </a:prstGeom>
        </p:spPr>
        <p:txBody>
          <a:bodyPr wrap="square">
            <a:spAutoFit/>
          </a:bodyP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専任の常勤薬剤師＊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専任の常勤管理栄養士＊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専任の歯科衛生士</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専任の理学療法士又は作業療法士</a:t>
            </a:r>
          </a:p>
        </p:txBody>
      </p:sp>
      <p:sp>
        <p:nvSpPr>
          <p:cNvPr id="22" name="正方形/長方形 21"/>
          <p:cNvSpPr/>
          <p:nvPr/>
        </p:nvSpPr>
        <p:spPr>
          <a:xfrm>
            <a:off x="7567418" y="5479319"/>
            <a:ext cx="2108181" cy="21544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＊の職種は、カンファレンスの参加が必須</a:t>
            </a:r>
          </a:p>
        </p:txBody>
      </p:sp>
      <p:sp>
        <p:nvSpPr>
          <p:cNvPr id="23" name="角丸四角形 22"/>
          <p:cNvSpPr/>
          <p:nvPr/>
        </p:nvSpPr>
        <p:spPr>
          <a:xfrm>
            <a:off x="5541816" y="5713425"/>
            <a:ext cx="4022062" cy="525854"/>
          </a:xfrm>
          <a:prstGeom prst="roundRect">
            <a:avLst/>
          </a:prstGeom>
          <a:noFill/>
          <a:ln w="19050">
            <a:solidFill>
              <a:schemeClr val="accent6">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71989" y="5308081"/>
            <a:ext cx="1184794" cy="1184794"/>
          </a:xfrm>
          <a:prstGeom prst="rect">
            <a:avLst/>
          </a:prstGeom>
        </p:spPr>
      </p:pic>
      <p:sp>
        <p:nvSpPr>
          <p:cNvPr id="26" name="正方形/長方形 25"/>
          <p:cNvSpPr/>
          <p:nvPr/>
        </p:nvSpPr>
        <p:spPr>
          <a:xfrm>
            <a:off x="5288127" y="2016491"/>
            <a:ext cx="4352400" cy="29880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pic>
        <p:nvPicPr>
          <p:cNvPr id="25" name="図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1523" y="1547743"/>
            <a:ext cx="1201771" cy="1201771"/>
          </a:xfrm>
          <a:prstGeom prst="rect">
            <a:avLst/>
          </a:prstGeom>
        </p:spPr>
      </p:pic>
      <p:sp>
        <p:nvSpPr>
          <p:cNvPr id="27" name="正方形/長方形 26"/>
          <p:cNvSpPr/>
          <p:nvPr/>
        </p:nvSpPr>
        <p:spPr>
          <a:xfrm>
            <a:off x="332905" y="919982"/>
            <a:ext cx="3431265" cy="34877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摂食機能療法の加算の見直し</a:t>
            </a:r>
          </a:p>
        </p:txBody>
      </p:sp>
      <p:sp>
        <p:nvSpPr>
          <p:cNvPr id="28" name="Rectangle 2">
            <a:extLst>
              <a:ext uri="{FF2B5EF4-FFF2-40B4-BE49-F238E27FC236}">
                <a16:creationId xmlns:a16="http://schemas.microsoft.com/office/drawing/2014/main" id="{2E34461D-19C8-4797-9D1E-5E64F6DD319E}"/>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prstClr val="black"/>
                </a:solidFill>
                <a:latin typeface="Calibri"/>
                <a:ea typeface="ＭＳ Ｐゴシック"/>
              </a:rPr>
              <a:t>８．地域包括ケアシステムの推進</a:t>
            </a:r>
          </a:p>
        </p:txBody>
      </p:sp>
      <p:sp>
        <p:nvSpPr>
          <p:cNvPr id="29" name="Rectangle 36">
            <a:extLst>
              <a:ext uri="{FF2B5EF4-FFF2-40B4-BE49-F238E27FC236}">
                <a16:creationId xmlns:a16="http://schemas.microsoft.com/office/drawing/2014/main" id="{A0900129-9F01-4B36-AC13-28C152A941FC}"/>
              </a:ext>
            </a:extLst>
          </p:cNvPr>
          <p:cNvSpPr>
            <a:spLocks noChangeArrowheads="1"/>
          </p:cNvSpPr>
          <p:nvPr/>
        </p:nvSpPr>
        <p:spPr bwMode="auto">
          <a:xfrm>
            <a:off x="188119" y="507903"/>
            <a:ext cx="6935485"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（１５）多職種チームによる摂食嚥下リハビリテーションの評価</a:t>
            </a:r>
          </a:p>
        </p:txBody>
      </p:sp>
      <p:sp>
        <p:nvSpPr>
          <p:cNvPr id="17" name="スライド番号プレースホルダー 2">
            <a:extLst>
              <a:ext uri="{FF2B5EF4-FFF2-40B4-BE49-F238E27FC236}">
                <a16:creationId xmlns:a16="http://schemas.microsoft.com/office/drawing/2014/main" id="{8A467181-3522-425B-9A47-9A8158EEF6B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0" name="テキスト ボックス 8">
            <a:extLst>
              <a:ext uri="{FF2B5EF4-FFF2-40B4-BE49-F238E27FC236}">
                <a16:creationId xmlns:a16="http://schemas.microsoft.com/office/drawing/2014/main" id="{E3C038C6-3F9B-4E9E-8616-35C7C60819DF}"/>
              </a:ext>
            </a:extLst>
          </p:cNvPr>
          <p:cNvSpPr txBox="1"/>
          <p:nvPr/>
        </p:nvSpPr>
        <p:spPr>
          <a:xfrm>
            <a:off x="7113240" y="783698"/>
            <a:ext cx="260467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点</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448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468</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施告</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823</a:t>
            </a:r>
            <a:r>
              <a:rPr lang="ja-JP" altLang="en-US" dirty="0" err="1">
                <a:solidFill>
                  <a:srgbClr val="002060"/>
                </a:solidFill>
                <a:latin typeface="ＭＳ Ｐゴシック" panose="020B0600070205080204" pitchFamily="50" charset="-128"/>
              </a:rPr>
              <a:t>，</a:t>
            </a:r>
            <a:r>
              <a:rPr lang="ja-JP" altLang="en-US" dirty="0">
                <a:solidFill>
                  <a:srgbClr val="002060"/>
                </a:solidFill>
                <a:latin typeface="ＭＳ Ｐゴシック" panose="020B0600070205080204" pitchFamily="50" charset="-128"/>
              </a:rPr>
              <a:t>施通</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909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1300880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92566" y="1071206"/>
            <a:ext cx="9511189" cy="5317433"/>
          </a:xfrm>
          <a:prstGeom prst="rect">
            <a:avLst/>
          </a:prstGeom>
          <a:solidFill>
            <a:schemeClr val="bg1">
              <a:lumMod val="95000"/>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 平成２８年度改定で、３０日を超える長期の投薬については、予見することができる必要期間に従った投薬量が適切に処方されるよう、取扱いの明確化を図った</a:t>
            </a:r>
            <a:r>
              <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a:t>
            </a:r>
            <a:r>
              <a:rPr kumimoji="1" lang="ja-JP" altLang="en-US"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処方料・処方箋料の通知</a:t>
            </a:r>
            <a:r>
              <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rPr>
              <a:t>〕</a:t>
            </a:r>
            <a:endParaRPr kumimoji="1" lang="en-US" altLang="ja-JP" sz="2000" b="1"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srgbClr val="0070C0"/>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1" name="テキスト ボックス 10"/>
          <p:cNvSpPr txBox="1"/>
          <p:nvPr/>
        </p:nvSpPr>
        <p:spPr>
          <a:xfrm>
            <a:off x="221090" y="1916832"/>
            <a:ext cx="9482666" cy="2785378"/>
          </a:xfrm>
          <a:prstGeom prst="rect">
            <a:avLst/>
          </a:prstGeom>
          <a:noFill/>
        </p:spPr>
        <p:txBody>
          <a:bodyPr wrap="square" rtlCol="0">
            <a:spAutoFit/>
          </a:bodyPr>
          <a:lstStyle/>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医師が処方する投薬量については、予見することができる必要期間に従ったものでなけれ</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ばならず、３０日を超える長期の投薬に当たっては、長期の投薬が可能な程度に病状が安定</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し、服薬管理が可能である旨を</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医師が確認</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病状が変化した際の対応方法及び</a:t>
            </a:r>
            <a:endParaRPr kumimoji="1" lang="en-US" altLang="ja-JP"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当該医療機関の連絡先を患者に周知</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上記の要件を満たさない場合は、原則として以下のいずれかの対応を行う。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１）３０日以内に再診を行う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２）２００床以上の医療機関は、患者に対して他の医療機関（２００床未満の医療機関又は</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診療所）に文書による紹介を行う旨の申出を行う</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３）患者の病状は安定しているものの服薬管理が難しい場合には分割指示処方箋を交付</a:t>
            </a:r>
            <a:endPar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1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800" b="1" i="0" u="none"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332037" y="4836929"/>
            <a:ext cx="9241925" cy="1400383"/>
          </a:xfrm>
          <a:prstGeom prst="rect">
            <a:avLst/>
          </a:prstGeom>
          <a:noFill/>
          <a:ln w="19050">
            <a:solidFill>
              <a:schemeClr val="tx1"/>
            </a:solidFill>
            <a:prstDash val="sysDash"/>
          </a:ln>
        </p:spPr>
        <p:txBody>
          <a:bodyPr wrap="square" rtlCol="0">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療養担当規則</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第２０条　二</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err="1">
                <a:ln>
                  <a:noFill/>
                </a:ln>
                <a:solidFill>
                  <a:prstClr val="black"/>
                </a:solidFill>
                <a:effectLst/>
                <a:uLnTx/>
                <a:uFillTx/>
                <a:latin typeface="ＭＳ Ｐゴシック"/>
                <a:ea typeface="ＭＳ Ｐゴシック" panose="020B0600070205080204" pitchFamily="50" charset="-128"/>
                <a:cs typeface="+mn-cs"/>
              </a:rPr>
              <a:t>ヘ</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投与量は予見することができる必要期間に従ったものでなければならないこととし、</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厚生労働大臣が定める内服薬及び外用薬については当該厚生労働大臣が定める内服薬及び外用薬</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ごとに１回１４日分、３０日分又は９０日分を限度とする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１：麻薬、向精神薬、新薬、</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２：アルプラゾラム、エスタゾラム、フェンタニル、モルヒネ塩酸塩等、</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３：ジアゼパム、ニトラエパム等</a:t>
            </a:r>
          </a:p>
        </p:txBody>
      </p:sp>
      <p:sp>
        <p:nvSpPr>
          <p:cNvPr id="2052" name="Rectangle 36"/>
          <p:cNvSpPr>
            <a:spLocks noChangeArrowheads="1"/>
          </p:cNvSpPr>
          <p:nvPr/>
        </p:nvSpPr>
        <p:spPr bwMode="auto">
          <a:xfrm>
            <a:off x="192567" y="584684"/>
            <a:ext cx="4184370" cy="4505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長期投薬を減らす取組（再確認）</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8"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spcBef>
                <a:spcPts val="0"/>
              </a:spcBef>
              <a:buNone/>
              <a:defRPr/>
            </a:pPr>
            <a:r>
              <a:rPr lang="ja-JP" altLang="en-US" sz="2000" kern="0" dirty="0">
                <a:latin typeface="Calibri"/>
                <a:ea typeface="ＭＳ Ｐゴシック"/>
              </a:rPr>
              <a:t>９．医師・院内薬剤師と薬局薬剤師の協働取組による医薬品の適正使用の推進</a:t>
            </a:r>
          </a:p>
        </p:txBody>
      </p:sp>
      <p:sp>
        <p:nvSpPr>
          <p:cNvPr id="9" name="テキスト ボックス 8"/>
          <p:cNvSpPr txBox="1"/>
          <p:nvPr/>
        </p:nvSpPr>
        <p:spPr>
          <a:xfrm>
            <a:off x="4444104" y="679138"/>
            <a:ext cx="13009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p427,432-433</a:t>
            </a:r>
          </a:p>
        </p:txBody>
      </p:sp>
    </p:spTree>
    <p:extLst>
      <p:ext uri="{BB962C8B-B14F-4D97-AF65-F5344CB8AC3E}">
        <p14:creationId xmlns:p14="http://schemas.microsoft.com/office/powerpoint/2010/main" val="377517501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132444" y="598475"/>
            <a:ext cx="6164796" cy="36602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（１）外来患者への重複投薬解消に対する取組の評価</a:t>
            </a:r>
          </a:p>
        </p:txBody>
      </p:sp>
      <p:sp>
        <p:nvSpPr>
          <p:cNvPr id="13" name="Rectangle 2">
            <a:extLst>
              <a:ext uri="{FF2B5EF4-FFF2-40B4-BE49-F238E27FC236}">
                <a16:creationId xmlns:a16="http://schemas.microsoft.com/office/drawing/2014/main" id="{1D278328-0075-4466-B90A-AE6591686A57}"/>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132444" y="987977"/>
            <a:ext cx="9629032" cy="2657048"/>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132444" y="1001135"/>
            <a:ext cx="9629032" cy="784830"/>
          </a:xfrm>
          <a:prstGeom prst="rect">
            <a:avLst/>
          </a:prstGeom>
        </p:spPr>
        <p:txBody>
          <a:bodyPr wrap="square">
            <a:spAutoFit/>
          </a:bodyPr>
          <a:lstStyle/>
          <a:p>
            <a:pPr marL="177800" marR="0" lvl="0" indent="-177800" algn="l" defTabSz="914400" rtl="0" eaLnBrk="1" fontAlgn="auto" latinLnBrk="0" hangingPunct="1">
              <a:lnSpc>
                <a:spcPts val="18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複数の医療機関を受診する患者の重複投薬の解消を推進する観点から、薬局において患者の服薬情報を一元的に把握し、重複投薬の有無の確認等を行った上で、処方医に重複投薬等の解消に係る提案を行う取組について新たな評価を行う。</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0374CEEA-03C2-4ACF-B39D-5E58DC6B00C5}"/>
              </a:ext>
            </a:extLst>
          </p:cNvPr>
          <p:cNvSpPr/>
          <p:nvPr/>
        </p:nvSpPr>
        <p:spPr>
          <a:xfrm>
            <a:off x="144523" y="1799123"/>
            <a:ext cx="508467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1" i="0" u="sng"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（新）　服用薬剤調整支援料２：１００点（３月に１回まで）</a:t>
            </a:r>
            <a:endParaRPr kumimoji="0" lang="en-US" altLang="ja-JP" sz="1600" b="1" i="0" u="sng"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p:txBody>
      </p:sp>
      <p:sp>
        <p:nvSpPr>
          <p:cNvPr id="31" name="正方形/長方形 30">
            <a:extLst>
              <a:ext uri="{FF2B5EF4-FFF2-40B4-BE49-F238E27FC236}">
                <a16:creationId xmlns:a16="http://schemas.microsoft.com/office/drawing/2014/main" id="{9CFCE497-D328-4F68-B766-867EAA22C5C0}"/>
              </a:ext>
            </a:extLst>
          </p:cNvPr>
          <p:cNvSpPr/>
          <p:nvPr/>
        </p:nvSpPr>
        <p:spPr>
          <a:xfrm>
            <a:off x="272480" y="2225262"/>
            <a:ext cx="9347862" cy="1184940"/>
          </a:xfrm>
          <a:prstGeom prst="rect">
            <a:avLst/>
          </a:prstGeom>
          <a:ln>
            <a:solidFill>
              <a:schemeClr val="tx1"/>
            </a:solidFill>
            <a:prstDash val="sys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［算定要件］</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複数の医療機関より６種類以上の内服薬（特に規定するものを除く。）が処方されていたものについて、患者若しくはそ</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kern="0" dirty="0">
                <a:solidFill>
                  <a:prstClr val="black"/>
                </a:solidFill>
                <a:latin typeface="ＭＳ Ｐゴシック"/>
                <a:ea typeface="ＭＳ Ｐゴシック" panose="020B0600070205080204" pitchFamily="50" charset="-128"/>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の家族等の求めに応じて、当該患者の服用中の薬剤について一元的把握を行った結果、重複投薬等が確認された場合で</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あって、処方医に対して、当該重複投薬の状況が記載された文書を用いてその解消等に係る提案を行ったときは、</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３月に１回に限り所定点数を算定する。</a:t>
            </a:r>
            <a:endParaRPr kumimoji="0" lang="en-US" altLang="ja-JP"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16386" name="Picture 2" descr="「イラスト素材　錠剤」の画像検索結果">
            <a:extLst>
              <a:ext uri="{FF2B5EF4-FFF2-40B4-BE49-F238E27FC236}">
                <a16:creationId xmlns:a16="http://schemas.microsoft.com/office/drawing/2014/main" id="{0334BB4E-9EA4-4942-9967-41A4AF8A8B5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85048" y="1629947"/>
            <a:ext cx="1071051" cy="7513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8102851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7F4FCA2-D2E0-4CE2-9306-CF0DB4D950B8}"/>
              </a:ext>
            </a:extLst>
          </p:cNvPr>
          <p:cNvSpPr txBox="1"/>
          <p:nvPr/>
        </p:nvSpPr>
        <p:spPr>
          <a:xfrm>
            <a:off x="547986" y="1746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次安倍第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次改造内閣が発足</a:t>
            </a:r>
          </a:p>
        </p:txBody>
      </p:sp>
      <p:sp>
        <p:nvSpPr>
          <p:cNvPr id="6" name="正方形/長方形 5">
            <a:extLst>
              <a:ext uri="{FF2B5EF4-FFF2-40B4-BE49-F238E27FC236}">
                <a16:creationId xmlns:a16="http://schemas.microsoft.com/office/drawing/2014/main" id="{ED8B81EF-928C-43FA-947A-063692984433}"/>
              </a:ext>
            </a:extLst>
          </p:cNvPr>
          <p:cNvSpPr/>
          <p:nvPr/>
        </p:nvSpPr>
        <p:spPr>
          <a:xfrm>
            <a:off x="704528" y="836712"/>
            <a:ext cx="7831385" cy="70788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厚生労働大臣に加藤勝信氏、</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全世代型社会保障改革担当大臣に西村康稔氏</a:t>
            </a:r>
          </a:p>
        </p:txBody>
      </p:sp>
      <p:sp>
        <p:nvSpPr>
          <p:cNvPr id="7" name="テキスト ボックス 6">
            <a:extLst>
              <a:ext uri="{FF2B5EF4-FFF2-40B4-BE49-F238E27FC236}">
                <a16:creationId xmlns:a16="http://schemas.microsoft.com/office/drawing/2014/main" id="{7C8D911F-397A-4A3B-A6FD-5D87C12DBD9D}"/>
              </a:ext>
            </a:extLst>
          </p:cNvPr>
          <p:cNvSpPr txBox="1"/>
          <p:nvPr/>
        </p:nvSpPr>
        <p:spPr>
          <a:xfrm>
            <a:off x="547986" y="1988840"/>
            <a:ext cx="8640960"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横倉会長が西村全世代型社会保障改革担当大臣と全世代型社会保障改革について意見交換</a:t>
            </a:r>
          </a:p>
        </p:txBody>
      </p:sp>
      <p:pic>
        <p:nvPicPr>
          <p:cNvPr id="9" name="図 8">
            <a:extLst>
              <a:ext uri="{FF2B5EF4-FFF2-40B4-BE49-F238E27FC236}">
                <a16:creationId xmlns:a16="http://schemas.microsoft.com/office/drawing/2014/main" id="{79C1397B-E499-4717-AECC-CCBD7713B9A2}"/>
              </a:ext>
            </a:extLst>
          </p:cNvPr>
          <p:cNvPicPr>
            <a:picLocks noChangeAspect="1"/>
          </p:cNvPicPr>
          <p:nvPr/>
        </p:nvPicPr>
        <p:blipFill>
          <a:blip r:embed="rId2"/>
          <a:stretch>
            <a:fillRect/>
          </a:stretch>
        </p:blipFill>
        <p:spPr>
          <a:xfrm>
            <a:off x="2261442" y="3140968"/>
            <a:ext cx="4717555" cy="3546029"/>
          </a:xfrm>
          <a:prstGeom prst="rect">
            <a:avLst/>
          </a:prstGeom>
        </p:spPr>
      </p:pic>
      <p:sp>
        <p:nvSpPr>
          <p:cNvPr id="8" name="スライド番号プレースホルダー 2">
            <a:extLst>
              <a:ext uri="{FF2B5EF4-FFF2-40B4-BE49-F238E27FC236}">
                <a16:creationId xmlns:a16="http://schemas.microsoft.com/office/drawing/2014/main" id="{254BED82-5D0A-40F9-8700-06F17239CD0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01850474"/>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200" b="1" i="0" u="none" strike="noStrike" kern="1200" cap="none" spc="0" normalizeH="0" baseline="0" noProof="0" smtClean="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200" b="1" i="0" u="none" strike="noStrike" kern="1200" cap="none" spc="0" normalizeH="0" baseline="0" noProof="0">
              <a:ln>
                <a:noFill/>
              </a:ln>
              <a:solidFill>
                <a:prstClr val="black"/>
              </a:solidFill>
              <a:effectLst/>
              <a:uLnTx/>
              <a:uFillTx/>
              <a:latin typeface="Calibri" panose="020F0502020204030204" pitchFamily="34" charset="0"/>
              <a:ea typeface="游ゴシック" panose="020B0400000000000000" pitchFamily="50" charset="-128"/>
              <a:cs typeface="Calibri" panose="020F0502020204030204" pitchFamily="34" charset="0"/>
            </a:endParaRPr>
          </a:p>
        </p:txBody>
      </p:sp>
      <p:sp>
        <p:nvSpPr>
          <p:cNvPr id="2" name="正方形/長方形 1"/>
          <p:cNvSpPr/>
          <p:nvPr/>
        </p:nvSpPr>
        <p:spPr>
          <a:xfrm>
            <a:off x="60960" y="738518"/>
            <a:ext cx="9792000" cy="410113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現在は２種類以上の内服薬の減薬が行われた場合を評価しているが、これを見直し、①処方の</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総合的な評価及び変更の取組と、②減薬に至った場合、に分けた段階的な報酬体系とする。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122122" y="1525269"/>
            <a:ext cx="370800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130085" y="1852965"/>
            <a:ext cx="3708000" cy="221698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薬剤総合評価調整加算（退院時１回）              </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次のいずれかに該当する場合に、所定点数を加算する。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入院前に６種類以上の内服薬が処方されていた　患者について、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処方の内容を総合的に評価及び調整し、退院時に処方する内服薬が２種類以上減少した場合</a:t>
            </a:r>
            <a:endPar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endParaRPr kumimoji="1" lang="en-US" altLang="ja-JP" sz="3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精神病棟に入院中の患者であって、入院直前又は退院１年前のいずれか遅い時点で抗精神病薬を　　４種類以上内服していたものについて、</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退院日までの間に、抗精神病薬の種類数が２種類以上減少した場合その他これに準ずる場合</a:t>
            </a:r>
            <a:r>
              <a:rPr kumimoji="1" lang="en-US" altLang="ja-JP" sz="1200" b="0" i="0" u="sng"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9" name="正方形/長方形 8"/>
          <p:cNvSpPr/>
          <p:nvPr/>
        </p:nvSpPr>
        <p:spPr>
          <a:xfrm>
            <a:off x="4158000" y="1509669"/>
            <a:ext cx="5652000"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158000" y="1808786"/>
            <a:ext cx="5652000" cy="289082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薬剤総合評価調整加算（退院時１回）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zh-TW"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lvl="0" indent="-263525">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患者の入院時に、</a:t>
            </a:r>
            <a:r>
              <a:rPr lang="ja-JP" altLang="en-US" sz="1200" b="1" u="sng" dirty="0">
                <a:solidFill>
                  <a:srgbClr val="0070C0"/>
                </a:solidFill>
                <a:latin typeface="ＭＳ Ｐゴシック" panose="020B0600070205080204" pitchFamily="50" charset="-128"/>
              </a:rPr>
              <a:t>持参薬を確認するとともに、関連ガイドライン</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等を踏まえ、特に慎重な投与を要する薬剤等の確認を行う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アを踏まえ、</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多職種によるカンファレンスを実施し、薬剤の総合的な評価を行い、処方内容の変更又は中止を行う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カンファレンスにおいて、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処方変更の留意事項を多職種で共有した上で、患者に対して処方変更に伴う注意点を説明する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処方変更による病状の悪化等について、多職種で確認する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endParaRPr kumimoji="1" lang="en-US" altLang="ja-JP" sz="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②薬剤調整加算（退院時１回）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①に係る算定要件を満たした上で、次のいずれかに該当する場合に、更に所定点数に加算する。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退院時に処方</a:t>
            </a:r>
            <a:r>
              <a:rPr lang="ja-JP" altLang="en-US" sz="1200" b="1" u="sng" dirty="0">
                <a:solidFill>
                  <a:srgbClr val="0070C0"/>
                </a:solidFill>
                <a:latin typeface="ＭＳ Ｐゴシック" panose="020B0600070205080204" pitchFamily="50" charset="-128"/>
                <a:ea typeface="ＭＳ Ｐゴシック" panose="020B0600070205080204" pitchFamily="50" charset="-128"/>
              </a:rPr>
              <a:t>される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内服薬が２種類以上減少し、その状態が４週間以上継続と見込まれる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525" marR="0" lvl="0" indent="-26352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退院日までの間に、抗精神病薬の種類数が２種類以上減少した場合その他これに準ずる場合</a:t>
            </a:r>
            <a:r>
              <a:rPr kumimoji="1" lang="en-US" altLang="ja-JP" sz="12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a:spLocks noChangeAspect="1"/>
          </p:cNvSpPr>
          <p:nvPr/>
        </p:nvSpPr>
        <p:spPr>
          <a:xfrm>
            <a:off x="3838085" y="2996952"/>
            <a:ext cx="322827" cy="59955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60960" y="5164727"/>
            <a:ext cx="9792000" cy="1404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入院前の処方薬の内容に変更、中止等の見直しがあった場合について、退院時に見直しの理由や見直し後の患者の状態等を文書で薬局に対して情報提供を行った場合の評価を新設する。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93763"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退院時薬剤情報管理指導料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退院時薬剤情報連携加算：６０点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正方形/長方形 16"/>
          <p:cNvSpPr/>
          <p:nvPr/>
        </p:nvSpPr>
        <p:spPr>
          <a:xfrm>
            <a:off x="194414" y="4873738"/>
            <a:ext cx="502459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医療機関から薬局に対する情報提供の評価</a:t>
            </a: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238618" y="5940138"/>
            <a:ext cx="483331" cy="668969"/>
          </a:xfrm>
          <a:prstGeom prst="rect">
            <a:avLst/>
          </a:prstGeom>
        </p:spPr>
      </p:pic>
      <p:grpSp>
        <p:nvGrpSpPr>
          <p:cNvPr id="13" name="グループ化 12"/>
          <p:cNvGrpSpPr/>
          <p:nvPr/>
        </p:nvGrpSpPr>
        <p:grpSpPr>
          <a:xfrm>
            <a:off x="8484130" y="5881967"/>
            <a:ext cx="870782" cy="706950"/>
            <a:chOff x="7329264" y="6106426"/>
            <a:chExt cx="870782" cy="706950"/>
          </a:xfrm>
        </p:grpSpPr>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80285" y="6106426"/>
              <a:ext cx="719761" cy="706950"/>
            </a:xfrm>
            <a:prstGeom prst="rect">
              <a:avLst/>
            </a:prstGeom>
          </p:spPr>
        </p:pic>
        <p:pic>
          <p:nvPicPr>
            <p:cNvPr id="21" name="図 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29264" y="6161597"/>
              <a:ext cx="473743" cy="651779"/>
            </a:xfrm>
            <a:prstGeom prst="rect">
              <a:avLst/>
            </a:prstGeom>
          </p:spPr>
        </p:pic>
      </p:grpSp>
      <p:sp>
        <p:nvSpPr>
          <p:cNvPr id="22" name="左矢印 21"/>
          <p:cNvSpPr/>
          <p:nvPr/>
        </p:nvSpPr>
        <p:spPr>
          <a:xfrm rot="10800000">
            <a:off x="7699633" y="6144268"/>
            <a:ext cx="714515" cy="288000"/>
          </a:xfrm>
          <a:prstGeom prst="leftArrow">
            <a:avLst/>
          </a:prstGeom>
          <a:gradFill rotWithShape="1">
            <a:gsLst>
              <a:gs pos="0">
                <a:srgbClr val="5B9BD5">
                  <a:lumMod val="110000"/>
                  <a:satMod val="105000"/>
                  <a:tint val="67000"/>
                </a:srgbClr>
              </a:gs>
              <a:gs pos="50000">
                <a:srgbClr val="5B9BD5">
                  <a:lumMod val="105000"/>
                  <a:satMod val="103000"/>
                  <a:tint val="73000"/>
                </a:srgbClr>
              </a:gs>
              <a:gs pos="100000">
                <a:srgbClr val="5B9BD5">
                  <a:lumMod val="105000"/>
                  <a:satMod val="109000"/>
                  <a:tint val="81000"/>
                </a:srgbClr>
              </a:gs>
            </a:gsLst>
            <a:lin ang="5400000" scaled="0"/>
          </a:gradFill>
          <a:ln w="6350" cap="flat" cmpd="sng" algn="ctr">
            <a:solidFill>
              <a:srgbClr val="5B9BD5"/>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3" name="図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91931" y="6013248"/>
            <a:ext cx="445205" cy="506787"/>
          </a:xfrm>
          <a:prstGeom prst="rect">
            <a:avLst/>
          </a:prstGeom>
        </p:spPr>
      </p:pic>
      <p:pic>
        <p:nvPicPr>
          <p:cNvPr id="24" name="Picture 2" descr="看護師の会議のイラスト">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932373" y="1276364"/>
            <a:ext cx="877627" cy="765729"/>
          </a:xfrm>
          <a:prstGeom prst="rect">
            <a:avLst/>
          </a:prstGeom>
          <a:noFill/>
          <a:extLst>
            <a:ext uri="{909E8E84-426E-40DD-AFC4-6F175D3DCCD1}">
              <a14:hiddenFill xmlns:a14="http://schemas.microsoft.com/office/drawing/2010/main">
                <a:solidFill>
                  <a:srgbClr val="FFFFFF"/>
                </a:solidFill>
              </a14:hiddenFill>
            </a:ext>
          </a:extLst>
        </p:spPr>
      </p:pic>
      <p:pic>
        <p:nvPicPr>
          <p:cNvPr id="11" name="図 10"/>
          <p:cNvPicPr>
            <a:picLocks noChangeAspect="1"/>
          </p:cNvPicPr>
          <p:nvPr/>
        </p:nvPicPr>
        <p:blipFill>
          <a:blip r:embed="rId8"/>
          <a:stretch>
            <a:fillRect/>
          </a:stretch>
        </p:blipFill>
        <p:spPr>
          <a:xfrm>
            <a:off x="3197323" y="4059388"/>
            <a:ext cx="780241" cy="720080"/>
          </a:xfrm>
          <a:prstGeom prst="rect">
            <a:avLst/>
          </a:prstGeom>
        </p:spPr>
      </p:pic>
      <p:sp>
        <p:nvSpPr>
          <p:cNvPr id="14" name="テキスト ボックス 13"/>
          <p:cNvSpPr txBox="1"/>
          <p:nvPr/>
        </p:nvSpPr>
        <p:spPr>
          <a:xfrm>
            <a:off x="4050000" y="4621770"/>
            <a:ext cx="57600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クロルプロマジン換算で</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2,000mg</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以上内服していたものについて、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1,000mg</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以上減少した場合</a:t>
            </a:r>
          </a:p>
        </p:txBody>
      </p:sp>
      <p:sp>
        <p:nvSpPr>
          <p:cNvPr id="25" name="Rectangle 2">
            <a:extLst>
              <a:ext uri="{FF2B5EF4-FFF2-40B4-BE49-F238E27FC236}">
                <a16:creationId xmlns:a16="http://schemas.microsoft.com/office/drawing/2014/main" id="{D7F3B503-B57B-4D7F-BD9F-7182D95A384D}"/>
              </a:ext>
            </a:extLst>
          </p:cNvPr>
          <p:cNvSpPr>
            <a:spLocks noChangeArrowheads="1"/>
          </p:cNvSpPr>
          <p:nvPr/>
        </p:nvSpPr>
        <p:spPr bwMode="auto">
          <a:xfrm>
            <a:off x="194414" y="44450"/>
            <a:ext cx="9517327" cy="46220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rPr>
              <a:t>９．医師・院内薬剤師と薬局薬剤師の協働取組による医薬品の適正使用の推進</a:t>
            </a:r>
          </a:p>
        </p:txBody>
      </p:sp>
      <p:sp>
        <p:nvSpPr>
          <p:cNvPr id="26" name="Rectangle 36">
            <a:extLst>
              <a:ext uri="{FF2B5EF4-FFF2-40B4-BE49-F238E27FC236}">
                <a16:creationId xmlns:a16="http://schemas.microsoft.com/office/drawing/2014/main" id="{01296B94-63DF-4220-ACF8-B5182D79139C}"/>
              </a:ext>
            </a:extLst>
          </p:cNvPr>
          <p:cNvSpPr>
            <a:spLocks noChangeArrowheads="1"/>
          </p:cNvSpPr>
          <p:nvPr/>
        </p:nvSpPr>
        <p:spPr bwMode="auto">
          <a:xfrm>
            <a:off x="154096" y="547853"/>
            <a:ext cx="576669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（２）入院時のポリファーマシーに対する取組の評価</a:t>
            </a:r>
          </a:p>
        </p:txBody>
      </p:sp>
      <p:sp>
        <p:nvSpPr>
          <p:cNvPr id="27" name="スライド番号プレースホルダー 2">
            <a:extLst>
              <a:ext uri="{FF2B5EF4-FFF2-40B4-BE49-F238E27FC236}">
                <a16:creationId xmlns:a16="http://schemas.microsoft.com/office/drawing/2014/main" id="{650FDEC5-BD51-4255-A8D5-42554A8AF90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8" name="テキスト ボックス 27"/>
          <p:cNvSpPr txBox="1"/>
          <p:nvPr/>
        </p:nvSpPr>
        <p:spPr>
          <a:xfrm>
            <a:off x="6013930" y="566250"/>
            <a:ext cx="20793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p69</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p104</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様式</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1148</a:t>
            </a:r>
          </a:p>
        </p:txBody>
      </p:sp>
      <p:sp>
        <p:nvSpPr>
          <p:cNvPr id="29" name="テキスト ボックス 28"/>
          <p:cNvSpPr txBox="1"/>
          <p:nvPr/>
        </p:nvSpPr>
        <p:spPr>
          <a:xfrm>
            <a:off x="5281635" y="4935814"/>
            <a:ext cx="16401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p182</a:t>
            </a:r>
            <a:r>
              <a:rPr kumimoji="1" lang="ja-JP" altLang="en-US" sz="1100" b="0"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p246</a:t>
            </a:r>
          </a:p>
        </p:txBody>
      </p:sp>
    </p:spTree>
    <p:extLst>
      <p:ext uri="{BB962C8B-B14F-4D97-AF65-F5344CB8AC3E}">
        <p14:creationId xmlns:p14="http://schemas.microsoft.com/office/powerpoint/2010/main" val="334942225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6"/>
          <p:cNvSpPr>
            <a:spLocks noChangeArrowheads="1"/>
          </p:cNvSpPr>
          <p:nvPr/>
        </p:nvSpPr>
        <p:spPr bwMode="auto">
          <a:xfrm>
            <a:off x="128463" y="622487"/>
            <a:ext cx="7212517"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（３）調剤料、一般名処方加算、調剤技術基本料の見直し（再掲）</a:t>
            </a:r>
          </a:p>
        </p:txBody>
      </p:sp>
      <p:sp>
        <p:nvSpPr>
          <p:cNvPr id="19" name="Rectangle 37"/>
          <p:cNvSpPr>
            <a:spLocks noChangeArrowheads="1"/>
          </p:cNvSpPr>
          <p:nvPr/>
        </p:nvSpPr>
        <p:spPr bwMode="auto">
          <a:xfrm>
            <a:off x="126773" y="995380"/>
            <a:ext cx="9647229" cy="3930923"/>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医療機関における外来患者に対する調剤料、処方箋料の一般名処方加算、調剤技術基本料を見直す。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7" name="正方形/長方形 16">
            <a:extLst>
              <a:ext uri="{FF2B5EF4-FFF2-40B4-BE49-F238E27FC236}">
                <a16:creationId xmlns:a16="http://schemas.microsoft.com/office/drawing/2014/main" id="{9BA393C6-A3AA-45A4-A53F-D7891EA8963A}"/>
              </a:ext>
            </a:extLst>
          </p:cNvPr>
          <p:cNvSpPr/>
          <p:nvPr/>
        </p:nvSpPr>
        <p:spPr>
          <a:xfrm>
            <a:off x="445881" y="1282438"/>
            <a:ext cx="9259647" cy="1319907"/>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入院中の患者以外の患者に対して投薬を行った場合</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内服薬、浸煎薬及び屯服薬（１回の処方に係る調剤につき）：９点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１１</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外用薬（１回の処方に係る調剤につき）                            ：６点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８</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入院中の患者に対して投薬を行った場合（１日につき）          ：７点 →　７点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A3B30BAF-BAF3-402E-AFC7-1434732BB79C}"/>
              </a:ext>
            </a:extLst>
          </p:cNvPr>
          <p:cNvSpPr/>
          <p:nvPr/>
        </p:nvSpPr>
        <p:spPr>
          <a:xfrm>
            <a:off x="445881" y="2632684"/>
            <a:ext cx="8107519" cy="1377018"/>
          </a:xfrm>
          <a:prstGeom prst="rect">
            <a:avLst/>
          </a:prstGeom>
          <a:solidFill>
            <a:srgbClr val="9BBB59">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処方箋料  一般名処方加算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一般名処方加算１：６点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７</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一般名処方加算２：４点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加算１：交付した処方箋に含まれる医薬品のうち、</a:t>
            </a:r>
            <a:r>
              <a:rPr kumimoji="1" lang="ja-JP" altLang="en-US"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後発医薬品がある全ての医薬品（２品目以上）が一般名処方されている場合</a:t>
            </a:r>
            <a:endParaRPr kumimoji="1" lang="en-US" altLang="ja-JP"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加算２：交付した処方箋に１品目でも一般名処方された医薬品が含まれている場合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657CF541-351F-4C75-8F0B-82D4EC29722D}"/>
              </a:ext>
            </a:extLst>
          </p:cNvPr>
          <p:cNvSpPr/>
          <p:nvPr/>
        </p:nvSpPr>
        <p:spPr>
          <a:xfrm>
            <a:off x="445880" y="4041739"/>
            <a:ext cx="8107519" cy="884564"/>
          </a:xfrm>
          <a:prstGeom prst="rect">
            <a:avLst/>
          </a:prstGeom>
          <a:solidFill>
            <a:srgbClr val="4F81BD">
              <a:lumMod val="20000"/>
              <a:lumOff val="80000"/>
            </a:srgbClr>
          </a:solidFill>
          <a:ln w="127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調剤技術基本料</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入院中の患者に投薬を行った場合         ：４２点 → ４２点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その他の患者に対して投薬を行った場合：   ８点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sng" strike="noStrike" kern="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１４</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91759A75-FE38-4460-9FFC-C20F72DB6B6B}"/>
              </a:ext>
            </a:extLst>
          </p:cNvPr>
          <p:cNvSpPr>
            <a:spLocks noChangeArrowheads="1"/>
          </p:cNvSpPr>
          <p:nvPr/>
        </p:nvSpPr>
        <p:spPr bwMode="auto">
          <a:xfrm>
            <a:off x="128464" y="4974526"/>
            <a:ext cx="5688632"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（４）後発医薬品使用体制加算の見直し（再掲）</a:t>
            </a:r>
          </a:p>
        </p:txBody>
      </p:sp>
      <p:sp>
        <p:nvSpPr>
          <p:cNvPr id="26" name="Rectangle 37">
            <a:extLst>
              <a:ext uri="{FF2B5EF4-FFF2-40B4-BE49-F238E27FC236}">
                <a16:creationId xmlns:a16="http://schemas.microsoft.com/office/drawing/2014/main" id="{A48A7147-27DA-4879-A2E6-52957572FBE4}"/>
              </a:ext>
            </a:extLst>
          </p:cNvPr>
          <p:cNvSpPr>
            <a:spLocks noChangeArrowheads="1"/>
          </p:cNvSpPr>
          <p:nvPr/>
        </p:nvSpPr>
        <p:spPr bwMode="auto">
          <a:xfrm>
            <a:off x="126772" y="5347755"/>
            <a:ext cx="9647229" cy="1320058"/>
          </a:xfrm>
          <a:prstGeom prst="rect">
            <a:avLst/>
          </a:prstGeom>
          <a:solidFill>
            <a:schemeClr val="bg1">
              <a:alpha val="50000"/>
            </a:scheme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marR="0" lvl="0" indent="-266700" algn="l" defTabSz="914400" rtl="0" eaLnBrk="1" fontAlgn="base" latinLnBrk="0" hangingPunct="1">
              <a:lnSpc>
                <a:spcPts val="1900"/>
              </a:lnSpc>
              <a:spcBef>
                <a:spcPct val="0"/>
              </a:spcBef>
              <a:spcAft>
                <a:spcPct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医療機関における後発医薬品の使用割合の実態等を踏まえ、加算４（６０％以上：２２点）を廃止するとともに、使用数量割合の高い医療機関に対する評価を充実させる。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加算１（８５％以上）：４５点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４７</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加算２（８０％以上）：４０点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４２</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　　　　　加算３（７０％以上）：３５点</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600" b="0"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srgbClr val="FF0000"/>
                </a:solidFill>
                <a:effectLst/>
                <a:uLnTx/>
                <a:uFillTx/>
                <a:latin typeface="Calibri"/>
                <a:ea typeface="ＭＳ Ｐゴシック"/>
                <a:cs typeface="+mn-cs"/>
              </a:rPr>
              <a:t>３７</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点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正方形/長方形 12">
            <a:extLst>
              <a:ext uri="{FF2B5EF4-FFF2-40B4-BE49-F238E27FC236}">
                <a16:creationId xmlns:a16="http://schemas.microsoft.com/office/drawing/2014/main" id="{75E78EA5-AD94-4682-ACB0-FAA7A9D17699}"/>
              </a:ext>
            </a:extLst>
          </p:cNvPr>
          <p:cNvSpPr/>
          <p:nvPr/>
        </p:nvSpPr>
        <p:spPr>
          <a:xfrm>
            <a:off x="7340981" y="1992376"/>
            <a:ext cx="2304256" cy="526184"/>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２以上の診療科で異なる医師が</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処方した場合はそれぞれの処方</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につき調剤料を算定できる</a:t>
            </a:r>
          </a:p>
        </p:txBody>
      </p:sp>
      <p:sp>
        <p:nvSpPr>
          <p:cNvPr id="14" name="正方形/長方形 13">
            <a:extLst>
              <a:ext uri="{FF2B5EF4-FFF2-40B4-BE49-F238E27FC236}">
                <a16:creationId xmlns:a16="http://schemas.microsoft.com/office/drawing/2014/main" id="{41F59980-D67A-4E22-9D44-A85654680818}"/>
              </a:ext>
            </a:extLst>
          </p:cNvPr>
          <p:cNvSpPr/>
          <p:nvPr/>
        </p:nvSpPr>
        <p:spPr>
          <a:xfrm>
            <a:off x="5817096" y="4434878"/>
            <a:ext cx="2418888" cy="434545"/>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薬剤師が常時勤務する医療機関で</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投薬を行った場合に算定する</a:t>
            </a:r>
          </a:p>
        </p:txBody>
      </p:sp>
      <p:sp>
        <p:nvSpPr>
          <p:cNvPr id="16" name="正方形/長方形 15">
            <a:extLst>
              <a:ext uri="{FF2B5EF4-FFF2-40B4-BE49-F238E27FC236}">
                <a16:creationId xmlns:a16="http://schemas.microsoft.com/office/drawing/2014/main" id="{FB0C37C1-645E-4212-8C96-C81CEA3AD501}"/>
              </a:ext>
            </a:extLst>
          </p:cNvPr>
          <p:cNvSpPr/>
          <p:nvPr/>
        </p:nvSpPr>
        <p:spPr>
          <a:xfrm>
            <a:off x="4026951" y="5862620"/>
            <a:ext cx="5678578" cy="805193"/>
          </a:xfrm>
          <a:prstGeom prst="rect">
            <a:avLst/>
          </a:prstGeom>
          <a:solidFill>
            <a:sysClr val="window" lastClr="FFFFFF"/>
          </a:solidFill>
          <a:ln w="9525" cap="flat" cmpd="sng" algn="ctr">
            <a:noFill/>
            <a:prstDash val="solid"/>
          </a:ln>
          <a:effectLst/>
        </p:spPr>
        <p:txBody>
          <a:bodyPr rtlCol="0" anchor="t"/>
          <a:lstStyle/>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医療機関において調剤した後発医薬品のある先発医薬品及び後発医薬品を合算した規格 </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単位数量に占める後発医薬品の規格単位数量の割合が</a:t>
            </a:r>
            <a:r>
              <a:rPr kumimoji="0" lang="en-US" altLang="ja-JP" sz="1050" b="0" i="0" u="none" strike="dbl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60</a:t>
            </a:r>
            <a:r>
              <a:rPr kumimoji="0" lang="ja-JP" altLang="en-US" sz="1050" b="0" i="0" u="none" strike="dbl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％以上、</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70</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80</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％以上また</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は</a:t>
            </a: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85</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％以上であるとともに、入院および外来において後発医薬品の使用を積極的に行って</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いる旨を見やすい場所に掲示している</a:t>
            </a:r>
            <a:r>
              <a:rPr kumimoji="0" lang="ja-JP" altLang="en-US"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医療機関に入院している患者について、</a:t>
            </a:r>
            <a:endParaRPr kumimoji="0" lang="en-US" altLang="ja-JP"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endParaRPr>
          </a:p>
          <a:p>
            <a:pPr marL="0" marR="0" lvl="0" indent="0" algn="r" defTabSz="914400" rtl="0" eaLnBrk="1" fontAlgn="auto" latinLnBrk="0" hangingPunct="1">
              <a:lnSpc>
                <a:spcPts val="1050"/>
              </a:lnSpc>
              <a:spcBef>
                <a:spcPts val="0"/>
              </a:spcBef>
              <a:spcAft>
                <a:spcPts val="0"/>
              </a:spcAft>
              <a:buClrTx/>
              <a:buSzTx/>
              <a:buFontTx/>
              <a:buNone/>
              <a:tabLst/>
              <a:defRPr/>
            </a:pPr>
            <a:r>
              <a:rPr kumimoji="0" lang="en-US" altLang="ja-JP"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  </a:t>
            </a:r>
            <a:r>
              <a:rPr kumimoji="0" lang="ja-JP" altLang="en-US" sz="1050" b="0" i="0" u="none" strike="noStrike" kern="0" cap="none" spc="0" normalizeH="0" baseline="0" noProof="0" dirty="0">
                <a:ln>
                  <a:noFill/>
                </a:ln>
                <a:solidFill>
                  <a:srgbClr val="00B0F0"/>
                </a:solidFill>
                <a:effectLst/>
                <a:uLnTx/>
                <a:uFillTx/>
                <a:latin typeface="ＭＳ ゴシック" panose="020B0609070205080204" pitchFamily="49" charset="-128"/>
                <a:ea typeface="ＭＳ ゴシック" panose="020B0609070205080204" pitchFamily="49" charset="-128"/>
                <a:cs typeface="+mn-cs"/>
              </a:rPr>
              <a:t>入院中１回に限り、入院初日に算定</a:t>
            </a:r>
            <a:r>
              <a:rPr kumimoji="0" lang="ja-JP" altLang="en-US"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する</a:t>
            </a:r>
            <a:endParaRPr kumimoji="0" lang="en-US" altLang="ja-JP" sz="105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18" name="Rectangle 2">
            <a:extLst>
              <a:ext uri="{FF2B5EF4-FFF2-40B4-BE49-F238E27FC236}">
                <a16:creationId xmlns:a16="http://schemas.microsoft.com/office/drawing/2014/main" id="{EB6290C6-A207-426F-BB47-F4F3BD2E7C5E}"/>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20" name="テキスト ボックス 19">
            <a:extLst>
              <a:ext uri="{FF2B5EF4-FFF2-40B4-BE49-F238E27FC236}">
                <a16:creationId xmlns:a16="http://schemas.microsoft.com/office/drawing/2014/main" id="{718C949D-3DD9-44F9-B6DA-BF23CCC3732A}"/>
              </a:ext>
            </a:extLst>
          </p:cNvPr>
          <p:cNvSpPr txBox="1"/>
          <p:nvPr/>
        </p:nvSpPr>
        <p:spPr>
          <a:xfrm>
            <a:off x="1424609" y="1322662"/>
            <a:ext cx="7200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422</a:t>
            </a:r>
          </a:p>
        </p:txBody>
      </p:sp>
      <p:sp>
        <p:nvSpPr>
          <p:cNvPr id="21" name="テキスト ボックス 20">
            <a:extLst>
              <a:ext uri="{FF2B5EF4-FFF2-40B4-BE49-F238E27FC236}">
                <a16:creationId xmlns:a16="http://schemas.microsoft.com/office/drawing/2014/main" id="{FFEA8252-DA32-4813-AEB7-1C35B1F619E5}"/>
              </a:ext>
            </a:extLst>
          </p:cNvPr>
          <p:cNvSpPr txBox="1"/>
          <p:nvPr/>
        </p:nvSpPr>
        <p:spPr>
          <a:xfrm>
            <a:off x="3152801" y="2649040"/>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2" name="テキスト ボックス 21">
            <a:extLst>
              <a:ext uri="{FF2B5EF4-FFF2-40B4-BE49-F238E27FC236}">
                <a16:creationId xmlns:a16="http://schemas.microsoft.com/office/drawing/2014/main" id="{99ABF1B5-B763-4421-88FC-7C6B4AC3E68F}"/>
              </a:ext>
            </a:extLst>
          </p:cNvPr>
          <p:cNvSpPr txBox="1"/>
          <p:nvPr/>
        </p:nvSpPr>
        <p:spPr>
          <a:xfrm>
            <a:off x="2247531" y="4088434"/>
            <a:ext cx="7612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p>
        </p:txBody>
      </p:sp>
      <p:sp>
        <p:nvSpPr>
          <p:cNvPr id="27" name="テキスト ボックス 26">
            <a:extLst>
              <a:ext uri="{FF2B5EF4-FFF2-40B4-BE49-F238E27FC236}">
                <a16:creationId xmlns:a16="http://schemas.microsoft.com/office/drawing/2014/main" id="{FFEA8252-DA32-4813-AEB7-1C35B1F619E5}"/>
              </a:ext>
            </a:extLst>
          </p:cNvPr>
          <p:cNvSpPr txBox="1"/>
          <p:nvPr/>
        </p:nvSpPr>
        <p:spPr>
          <a:xfrm>
            <a:off x="5210056" y="4956642"/>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93-94</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p688,</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765</a:t>
            </a:r>
          </a:p>
        </p:txBody>
      </p:sp>
    </p:spTree>
    <p:extLst>
      <p:ext uri="{BB962C8B-B14F-4D97-AF65-F5344CB8AC3E}">
        <p14:creationId xmlns:p14="http://schemas.microsoft.com/office/powerpoint/2010/main" val="2701314330"/>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77312" y="1052013"/>
            <a:ext cx="9482869" cy="55405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在宅自己注射指導管理料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バイオ後続品導入初期加算：１５０点（月１回）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バイオ後続品に係る説明を行い、バイオ後続品を処方した場合には、バイオ後続品導入初期加算として、</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当該バイオ後続品の初回の処方日の属する月から起算して３月を限度として、１５０点を所定点数に加算する</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在宅自己注射指導管理料の対象となる注射薬のうち、バイオ後続品が薬価収載されているもの</a:t>
            </a:r>
            <a:r>
              <a:rPr kumimoji="1" lang="en-US" altLang="ja-JP"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インスリン製剤、ヒト成長ホルモン剤、エタネルセプト製剤、テリパラチド製剤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37"/>
          <p:cNvSpPr>
            <a:spLocks noChangeArrowheads="1"/>
          </p:cNvSpPr>
          <p:nvPr/>
        </p:nvSpPr>
        <p:spPr bwMode="auto">
          <a:xfrm>
            <a:off x="390778" y="5100363"/>
            <a:ext cx="8796703" cy="532522"/>
          </a:xfrm>
          <a:prstGeom prst="rect">
            <a:avLst/>
          </a:prstGeom>
          <a:noFill/>
          <a:ln w="9525">
            <a:noFill/>
            <a:miter lim="800000"/>
            <a:headEnd/>
            <a:tailEnd/>
          </a:ln>
        </p:spPr>
        <p:txBody>
          <a:bodyPr/>
          <a:lstStyle/>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8625408" y="1707961"/>
            <a:ext cx="890046" cy="1229855"/>
          </a:xfrm>
          <a:prstGeom prst="rect">
            <a:avLst/>
          </a:prstGeom>
        </p:spPr>
      </p:pic>
      <p:graphicFrame>
        <p:nvGraphicFramePr>
          <p:cNvPr id="9" name="グラフ 8"/>
          <p:cNvGraphicFramePr/>
          <p:nvPr/>
        </p:nvGraphicFramePr>
        <p:xfrm>
          <a:off x="593074" y="4078641"/>
          <a:ext cx="2821700" cy="17204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グラフ 9"/>
          <p:cNvGraphicFramePr/>
          <p:nvPr/>
        </p:nvGraphicFramePr>
        <p:xfrm>
          <a:off x="3453267" y="4095139"/>
          <a:ext cx="2929081" cy="17204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グラフ 10"/>
          <p:cNvGraphicFramePr/>
          <p:nvPr/>
        </p:nvGraphicFramePr>
        <p:xfrm>
          <a:off x="6478416" y="4078641"/>
          <a:ext cx="2805133" cy="1720443"/>
        </p:xfrm>
        <a:graphic>
          <a:graphicData uri="http://schemas.openxmlformats.org/drawingml/2006/chart">
            <c:chart xmlns:c="http://schemas.openxmlformats.org/drawingml/2006/chart" xmlns:r="http://schemas.openxmlformats.org/officeDocument/2006/relationships" r:id="rId5"/>
          </a:graphicData>
        </a:graphic>
      </p:graphicFrame>
      <p:sp>
        <p:nvSpPr>
          <p:cNvPr id="8" name="正方形/長方形 7"/>
          <p:cNvSpPr/>
          <p:nvPr/>
        </p:nvSpPr>
        <p:spPr>
          <a:xfrm>
            <a:off x="3617070" y="3925143"/>
            <a:ext cx="2573141" cy="262829"/>
          </a:xfrm>
          <a:prstGeom prst="rect">
            <a:avLst/>
          </a:prstGeom>
          <a:ln>
            <a:solidFill>
              <a:schemeClr val="tx1"/>
            </a:solidFill>
          </a:ln>
        </p:spPr>
        <p:txBody>
          <a:bodyPr wrap="none">
            <a:spAutoFit/>
          </a:bodyPr>
          <a:lstStyle/>
          <a:p>
            <a:pPr marL="0" marR="0" lvl="0" indent="0" algn="ctr" defTabSz="779168" rtl="0" eaLnBrk="0" fontAlgn="auto" latinLnBrk="0" hangingPunct="0">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（参考）バイオ後続品の使用割合の推移</a:t>
            </a:r>
          </a:p>
        </p:txBody>
      </p:sp>
      <p:sp>
        <p:nvSpPr>
          <p:cNvPr id="14" name="Rectangle 36">
            <a:extLst>
              <a:ext uri="{FF2B5EF4-FFF2-40B4-BE49-F238E27FC236}">
                <a16:creationId xmlns:a16="http://schemas.microsoft.com/office/drawing/2014/main" id="{9498E185-335E-4FB0-8459-F25EEAFA679C}"/>
              </a:ext>
            </a:extLst>
          </p:cNvPr>
          <p:cNvSpPr>
            <a:spLocks noChangeArrowheads="1"/>
          </p:cNvSpPr>
          <p:nvPr/>
        </p:nvSpPr>
        <p:spPr bwMode="auto">
          <a:xfrm>
            <a:off x="142854" y="605514"/>
            <a:ext cx="4954162" cy="3915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（５）バイオ後続品に係る情報提供の評価</a:t>
            </a:r>
          </a:p>
        </p:txBody>
      </p:sp>
      <p:sp>
        <p:nvSpPr>
          <p:cNvPr id="15" name="スライド番号プレースホルダー 2">
            <a:extLst>
              <a:ext uri="{FF2B5EF4-FFF2-40B4-BE49-F238E27FC236}">
                <a16:creationId xmlns:a16="http://schemas.microsoft.com/office/drawing/2014/main" id="{D1D546B0-D83B-43D6-BDDF-0CED3C44683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7">
            <a:extLst>
              <a:ext uri="{FF2B5EF4-FFF2-40B4-BE49-F238E27FC236}">
                <a16:creationId xmlns:a16="http://schemas.microsoft.com/office/drawing/2014/main" id="{4B6E400D-2C54-4C53-B374-130F118B17ED}"/>
              </a:ext>
            </a:extLst>
          </p:cNvPr>
          <p:cNvSpPr>
            <a:spLocks noChangeArrowheads="1"/>
          </p:cNvSpPr>
          <p:nvPr/>
        </p:nvSpPr>
        <p:spPr bwMode="auto">
          <a:xfrm>
            <a:off x="142854" y="97484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の患者への適切な情報提供を推進する観点から、在宅自己注射指導管理料について、バイオ後続品に関する情報を患者に提供した上で、当該患者の同意を得て、バイオ後続品を導入した場合の評価を新設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Rectangle 2">
            <a:extLst>
              <a:ext uri="{FF2B5EF4-FFF2-40B4-BE49-F238E27FC236}">
                <a16:creationId xmlns:a16="http://schemas.microsoft.com/office/drawing/2014/main" id="{DE8CF09E-8310-412E-8BB0-69EBC6CE1794}"/>
              </a:ext>
            </a:extLst>
          </p:cNvPr>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000" b="0" i="0" u="none" strike="noStrike" kern="0" cap="none" spc="0" normalizeH="0" baseline="0" noProof="0" dirty="0">
                <a:ln>
                  <a:noFill/>
                </a:ln>
                <a:solidFill>
                  <a:srgbClr val="000000"/>
                </a:solidFill>
                <a:effectLst/>
                <a:uLnTx/>
                <a:uFillTx/>
                <a:latin typeface="Calibri" pitchFamily="34" charset="0"/>
                <a:ea typeface="ＭＳ Ｐゴシック" charset="-128"/>
                <a:cs typeface="+mn-cs"/>
              </a:rPr>
              <a:t>９．医師・院内薬剤師と薬局薬剤師の協働取組による医薬品の適正使用の推進</a:t>
            </a:r>
          </a:p>
        </p:txBody>
      </p:sp>
      <p:sp>
        <p:nvSpPr>
          <p:cNvPr id="3" name="正方形/長方形 2"/>
          <p:cNvSpPr/>
          <p:nvPr/>
        </p:nvSpPr>
        <p:spPr>
          <a:xfrm>
            <a:off x="390778" y="5870499"/>
            <a:ext cx="9602782" cy="738664"/>
          </a:xfrm>
          <a:prstGeom prst="rect">
            <a:avLst/>
          </a:prstGeom>
        </p:spPr>
        <p:txBody>
          <a:bodyPr wrap="square">
            <a:spAutoFit/>
          </a:bodyPr>
          <a:lstStyle/>
          <a:p>
            <a:r>
              <a:rPr lang="ja-JP" altLang="en-US" sz="1400" dirty="0"/>
              <a:t>　</a:t>
            </a:r>
            <a:r>
              <a:rPr lang="en-US" altLang="ja-JP" sz="1400" dirty="0"/>
              <a:t>※</a:t>
            </a:r>
            <a:r>
              <a:rPr lang="ja-JP" altLang="en-US" sz="1400" dirty="0"/>
              <a:t>バイオ後続品：</a:t>
            </a:r>
            <a:endParaRPr lang="en-US" altLang="ja-JP" sz="1400" dirty="0"/>
          </a:p>
          <a:p>
            <a:r>
              <a:rPr lang="ja-JP" altLang="en-US" sz="1400" dirty="0"/>
              <a:t>　　　　・販売承認を与えられているバイオテクノロジー応用医薬品と同等／同質の医薬品。</a:t>
            </a:r>
            <a:endParaRPr lang="en-US" altLang="ja-JP" sz="1400" dirty="0"/>
          </a:p>
          <a:p>
            <a:r>
              <a:rPr lang="ja-JP" altLang="en-US" sz="1400" dirty="0"/>
              <a:t>　　　　・</a:t>
            </a:r>
            <a:r>
              <a:rPr lang="ja-JP" altLang="ja-JP" sz="1400" dirty="0"/>
              <a:t>「診療報酬における加算等の算定対象となる後発医薬品」</a:t>
            </a:r>
            <a:r>
              <a:rPr lang="ja-JP" altLang="en-US" sz="1400" dirty="0"/>
              <a:t>のリストに掲載されている。</a:t>
            </a:r>
          </a:p>
        </p:txBody>
      </p:sp>
      <p:sp>
        <p:nvSpPr>
          <p:cNvPr id="18" name="テキスト ボックス 17">
            <a:extLst>
              <a:ext uri="{FF2B5EF4-FFF2-40B4-BE49-F238E27FC236}">
                <a16:creationId xmlns:a16="http://schemas.microsoft.com/office/drawing/2014/main" id="{FFEA8252-DA32-4813-AEB7-1C35B1F619E5}"/>
              </a:ext>
            </a:extLst>
          </p:cNvPr>
          <p:cNvSpPr txBox="1"/>
          <p:nvPr/>
        </p:nvSpPr>
        <p:spPr>
          <a:xfrm>
            <a:off x="5097016" y="582544"/>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315</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816,838-839</a:t>
            </a:r>
          </a:p>
        </p:txBody>
      </p:sp>
    </p:spTree>
    <p:extLst>
      <p:ext uri="{BB962C8B-B14F-4D97-AF65-F5344CB8AC3E}">
        <p14:creationId xmlns:p14="http://schemas.microsoft.com/office/powerpoint/2010/main" val="616683364"/>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5262934" y="2454503"/>
            <a:ext cx="4154561" cy="38945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在宅妊娠糖尿病患者指導管理料</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（月１回）</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在宅妊娠糖尿病患者指導管理料２</a:t>
            </a: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（分娩後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週の間１回）</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管理料１：　現行通り</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管理料２：　分娩後に引き続き血糖管理を必要とするものについて、</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分娩後</a:t>
            </a:r>
            <a:r>
              <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週間以内に適切な療養指導を行った場合に算定。</a:t>
            </a:r>
            <a:endParaRPr kumimoji="1" lang="en-US" altLang="ja-JP"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管理料１：　現行通り</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管理料２：　妊娠中に在宅妊娠糖尿病指導管理料１を算定した患者</a:t>
            </a:r>
            <a:endParaRPr kumimoji="1" lang="ja-JP" altLang="en-US" sz="969"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212422" y="1278954"/>
            <a:ext cx="9421098" cy="531839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妊娠中の糖尿病患者及び妊娠糖尿病患者における分娩後の糖尿病管理を推進する観点から、在宅妊娠糖尿病指導管理料について、分娩後</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週間以内も算定可能とする。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57229" y="1055605"/>
            <a:ext cx="4839294"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在宅妊娠糖尿病患者指導管理料の要件見直し</a:t>
            </a:r>
          </a:p>
        </p:txBody>
      </p:sp>
      <p:sp>
        <p:nvSpPr>
          <p:cNvPr id="6" name="正方形/長方形 5"/>
          <p:cNvSpPr/>
          <p:nvPr/>
        </p:nvSpPr>
        <p:spPr>
          <a:xfrm>
            <a:off x="488506" y="2119144"/>
            <a:ext cx="448258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88505" y="2454503"/>
            <a:ext cx="4482581" cy="389454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在宅妊娠糖尿病患者指導管理料</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在宅妊娠糖尿病患者指導管理料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（月１回）</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妊娠中の糖尿病患者又は妊娠糖尿病の患者であって、血糖自己測定値に基づく指導を行うため血糖測定器を現に使用している者に対して、適切な療養指導を行った場合に算定。</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妊娠中の糖尿病患者又は妊娠糖尿病患者のうち、ア又はイに該当する者</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妊娠時に診断された明らかな糖尿病（以下のいずれかを満たす）</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空腹時血糖値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HbA1c</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JDS</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NGSP</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随時血糖値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④　糖尿病網膜症</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ハイリスクな妊娠糖尿病</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HbA1c</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JDS</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NGSP</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値で</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％未満）かつ</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75gOGTT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75gOGTT</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で以下２項目以上該当 又は</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非妊娠時</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BMI 25</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以上かつ以下１項目以上該当</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空腹時血糖値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92mg/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１時間値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２時間値　　 　</a:t>
            </a:r>
            <a:r>
              <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153mg/</a:t>
            </a:r>
            <a:r>
              <a:rPr kumimoji="1" lang="en-US" altLang="ja-JP" sz="969"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dL</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p>
        </p:txBody>
      </p:sp>
      <p:sp>
        <p:nvSpPr>
          <p:cNvPr id="9" name="正方形/長方形 8"/>
          <p:cNvSpPr/>
          <p:nvPr/>
        </p:nvSpPr>
        <p:spPr>
          <a:xfrm>
            <a:off x="5262935" y="2119144"/>
            <a:ext cx="4154560"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4997464" y="3860628"/>
            <a:ext cx="239092" cy="9365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円形吹き出し 9"/>
          <p:cNvSpPr/>
          <p:nvPr/>
        </p:nvSpPr>
        <p:spPr>
          <a:xfrm>
            <a:off x="7366747" y="4745092"/>
            <a:ext cx="1704200" cy="1014036"/>
          </a:xfrm>
          <a:prstGeom prst="wedgeEllipseCallout">
            <a:avLst>
              <a:gd name="adj1" fmla="val -59984"/>
              <a:gd name="adj2" fmla="val 27901"/>
            </a:avLst>
          </a:prstGeom>
          <a:solidFill>
            <a:schemeClr val="accent3">
              <a:lumMod val="20000"/>
              <a:lumOff val="80000"/>
            </a:schemeClr>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6" name="図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07646" y="4745092"/>
            <a:ext cx="466573" cy="467742"/>
          </a:xfrm>
          <a:prstGeom prst="rect">
            <a:avLst/>
          </a:prstGeom>
        </p:spPr>
      </p:pic>
      <p:pic>
        <p:nvPicPr>
          <p:cNvPr id="27" name="Picture 4" descr="http://4.bp.blogspot.com/-0YvZs8DTSy4/WZVgyBtl2OI/AAAAAAABGE0/gBlz596yUGQY_5w2Rg7C-zm-5DvfpOcawCLcBGAs/s800/baby_junyu.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93702" y="4574158"/>
            <a:ext cx="535424" cy="732204"/>
          </a:xfrm>
          <a:prstGeom prst="rect">
            <a:avLst/>
          </a:prstGeom>
          <a:noFill/>
          <a:extLst>
            <a:ext uri="{909E8E84-426E-40DD-AFC4-6F175D3DCCD1}">
              <a14:hiddenFill xmlns:a14="http://schemas.microsoft.com/office/drawing/2010/main">
                <a:solidFill>
                  <a:srgbClr val="FFFFFF"/>
                </a:solidFill>
              </a14:hiddenFill>
            </a:ext>
          </a:extLst>
        </p:spPr>
      </p:pic>
      <p:pic>
        <p:nvPicPr>
          <p:cNvPr id="25" name="図 2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76396" y="5097094"/>
            <a:ext cx="810911" cy="621698"/>
          </a:xfrm>
          <a:prstGeom prst="rect">
            <a:avLst/>
          </a:prstGeom>
        </p:spPr>
      </p:pic>
      <p:sp>
        <p:nvSpPr>
          <p:cNvPr id="29" name="円/楕円 32"/>
          <p:cNvSpPr/>
          <p:nvPr/>
        </p:nvSpPr>
        <p:spPr>
          <a:xfrm>
            <a:off x="5665009" y="5829717"/>
            <a:ext cx="1615766" cy="329068"/>
          </a:xfrm>
          <a:prstGeom prst="ellipse">
            <a:avLst/>
          </a:prstGeom>
          <a:solidFill>
            <a:srgbClr val="FFE7FF"/>
          </a:solidFill>
          <a:ln w="12700" cap="flat" cmpd="sng" algn="ctr">
            <a:solidFill>
              <a:srgbClr val="FF7C8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28" name="図 2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5728292" y="4994974"/>
            <a:ext cx="811002" cy="1026586"/>
          </a:xfrm>
          <a:prstGeom prst="rect">
            <a:avLst/>
          </a:prstGeom>
        </p:spPr>
      </p:pic>
      <p:pic>
        <p:nvPicPr>
          <p:cNvPr id="22" name="図 21"/>
          <p:cNvPicPr>
            <a:picLocks noChangeAspect="1"/>
          </p:cNvPicPr>
          <p:nvPr/>
        </p:nvPicPr>
        <p:blipFill rotWithShape="1">
          <a:blip r:embed="rId6" cstate="print">
            <a:extLst>
              <a:ext uri="{28A0092B-C50C-407E-A947-70E740481C1C}">
                <a14:useLocalDpi xmlns:a14="http://schemas.microsoft.com/office/drawing/2010/main" val="0"/>
              </a:ext>
            </a:extLst>
          </a:blip>
          <a:srcRect l="40909"/>
          <a:stretch/>
        </p:blipFill>
        <p:spPr>
          <a:xfrm>
            <a:off x="6523842" y="4903491"/>
            <a:ext cx="791954" cy="1209552"/>
          </a:xfrm>
          <a:prstGeom prst="rect">
            <a:avLst/>
          </a:prstGeom>
        </p:spPr>
      </p:pic>
      <p:sp>
        <p:nvSpPr>
          <p:cNvPr id="19" name="Rectangle 2">
            <a:extLst>
              <a:ext uri="{FF2B5EF4-FFF2-40B4-BE49-F238E27FC236}">
                <a16:creationId xmlns:a16="http://schemas.microsoft.com/office/drawing/2014/main" id="{AD82EB97-7FE3-49DC-851B-5915DD208E98}"/>
              </a:ext>
            </a:extLst>
          </p:cNvPr>
          <p:cNvSpPr>
            <a:spLocks noChangeArrowheads="1"/>
          </p:cNvSpPr>
          <p:nvPr/>
        </p:nvSpPr>
        <p:spPr bwMode="auto">
          <a:xfrm>
            <a:off x="212422" y="37381"/>
            <a:ext cx="9517327" cy="47156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8" name="Rectangle 36">
            <a:extLst>
              <a:ext uri="{FF2B5EF4-FFF2-40B4-BE49-F238E27FC236}">
                <a16:creationId xmlns:a16="http://schemas.microsoft.com/office/drawing/2014/main" id="{90D78795-21C4-4299-B220-E746D021FC1F}"/>
              </a:ext>
            </a:extLst>
          </p:cNvPr>
          <p:cNvSpPr>
            <a:spLocks noChangeArrowheads="1"/>
          </p:cNvSpPr>
          <p:nvPr/>
        </p:nvSpPr>
        <p:spPr bwMode="auto">
          <a:xfrm>
            <a:off x="179680" y="556210"/>
            <a:ext cx="5615742"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（１）分娩後の糖尿病及び妊娠糖尿病管理の推進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スライド番号プレースホルダー 2">
            <a:extLst>
              <a:ext uri="{FF2B5EF4-FFF2-40B4-BE49-F238E27FC236}">
                <a16:creationId xmlns:a16="http://schemas.microsoft.com/office/drawing/2014/main" id="{09664539-AC51-4B08-B678-2F3399509CF6}"/>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5610176" y="102564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p267,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p316,328-329</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p816-817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0704741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37"/>
          <p:cNvSpPr>
            <a:spLocks noChangeArrowheads="1"/>
          </p:cNvSpPr>
          <p:nvPr/>
        </p:nvSpPr>
        <p:spPr bwMode="auto">
          <a:xfrm>
            <a:off x="126691" y="985972"/>
            <a:ext cx="9647311" cy="3298768"/>
          </a:xfrm>
          <a:prstGeom prst="rect">
            <a:avLst/>
          </a:prstGeom>
          <a:solidFill>
            <a:schemeClr val="bg1">
              <a:lumMod val="95000"/>
            </a:schemeClr>
          </a:solidFill>
          <a:ln w="9525">
            <a:solidFill>
              <a:schemeClr val="tx1"/>
            </a:solidFill>
            <a:miter lim="800000"/>
            <a:headEnd/>
            <a:tailEnd/>
          </a:ln>
        </p:spPr>
        <p:txBody>
          <a:bodyPr/>
          <a:lstStyle/>
          <a:p>
            <a:pPr marL="285750" marR="0" lvl="0" indent="-285750" algn="l" defTabSz="914400" rtl="0" eaLnBrk="1" fontAlgn="auto" latinLnBrk="0" hangingPunct="1">
              <a:lnSpc>
                <a:spcPts val="19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生活習慣病の重症化予防を推進する観点から、生活習慣病指導管理料について、①糖尿病患者に対して眼科受診勧奨、②療養計画書の記載項目に歯科受診の状況に関する記載欄を追加する</a:t>
            </a:r>
            <a:r>
              <a:rPr kumimoji="1" lang="ja-JP" altLang="en-US"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17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8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13" name="Rectangle 36"/>
          <p:cNvSpPr>
            <a:spLocks noChangeArrowheads="1"/>
          </p:cNvSpPr>
          <p:nvPr/>
        </p:nvSpPr>
        <p:spPr bwMode="auto">
          <a:xfrm>
            <a:off x="94508" y="544191"/>
            <a:ext cx="6370660"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（２）生活習慣病重症化予防推進に係る要件見直し（再掲）</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7" name="図 16" descr="画面の領域">
            <a:extLst>
              <a:ext uri="{FF2B5EF4-FFF2-40B4-BE49-F238E27FC236}">
                <a16:creationId xmlns:a16="http://schemas.microsoft.com/office/drawing/2014/main" id="{E9227503-4402-409E-BC6D-BC12F5AF3BD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6496" y="1883727"/>
            <a:ext cx="2592288" cy="2036622"/>
          </a:xfrm>
          <a:prstGeom prst="rect">
            <a:avLst/>
          </a:prstGeom>
        </p:spPr>
      </p:pic>
      <p:sp>
        <p:nvSpPr>
          <p:cNvPr id="21" name="正方形/長方形 20">
            <a:extLst>
              <a:ext uri="{FF2B5EF4-FFF2-40B4-BE49-F238E27FC236}">
                <a16:creationId xmlns:a16="http://schemas.microsoft.com/office/drawing/2014/main" id="{F52AB730-5612-4FBE-967B-E53ED1CCFC18}"/>
              </a:ext>
            </a:extLst>
          </p:cNvPr>
          <p:cNvSpPr/>
          <p:nvPr/>
        </p:nvSpPr>
        <p:spPr>
          <a:xfrm>
            <a:off x="4314683" y="2045675"/>
            <a:ext cx="4586356" cy="1894722"/>
          </a:xfrm>
          <a:prstGeom prst="rect">
            <a:avLst/>
          </a:prstGeom>
          <a:solidFill>
            <a:sysClr val="window" lastClr="FFFFFF"/>
          </a:solidFill>
          <a:ln w="9525" cap="flat" cmpd="sng" algn="ctr">
            <a:solidFill>
              <a:sysClr val="windowText" lastClr="000000"/>
            </a:solidFill>
            <a:prstDash val="solid"/>
          </a:ln>
          <a:effectLst/>
        </p:spPr>
        <p:txBody>
          <a:bodyPr rtlCol="0" anchor="t"/>
          <a:lstStyle/>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「糖尿病診療ガイドライン</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2016</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」（日本糖尿病学会）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歯周病は、慢性炎症として血糖コントロールに悪影響を及ぼすことが疫学的に示されている。</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歯周炎の重症度が高いほど血糖コントロールが困難になる。</a:t>
            </a:r>
          </a:p>
          <a:p>
            <a:pPr marL="0" marR="0" lvl="0" indent="0" algn="l" defTabSz="914400" rtl="0" eaLnBrk="1" fontAlgn="auto" latinLnBrk="0" hangingPunct="1">
              <a:lnSpc>
                <a:spcPct val="100000"/>
              </a:lnSpc>
              <a:spcBef>
                <a:spcPts val="277"/>
              </a:spcBef>
              <a:spcAft>
                <a:spcPts val="0"/>
              </a:spcAft>
              <a:buClrTx/>
              <a:buSzTx/>
              <a:buFontTx/>
              <a:buNone/>
              <a:tabLst/>
              <a:defRPr/>
            </a:pPr>
            <a:endPar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「糖尿病患者に対する歯周治療ガイドライン」　</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(2014</a:t>
            </a: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年</a:t>
            </a:r>
            <a:r>
              <a:rPr kumimoji="0" lang="en-US" altLang="ja-JP"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a:t>
            </a:r>
          </a:p>
          <a:p>
            <a:pPr marL="0" marR="0" lvl="0" indent="0" algn="l" defTabSz="914400" rtl="0" eaLnBrk="1" fontAlgn="auto" latinLnBrk="0" hangingPunct="1">
              <a:lnSpc>
                <a:spcPct val="100000"/>
              </a:lnSpc>
              <a:spcBef>
                <a:spcPts val="277"/>
              </a:spcBef>
              <a:spcAft>
                <a:spcPts val="0"/>
              </a:spcAft>
              <a:buClrTx/>
              <a:buSzTx/>
              <a:buFontTx/>
              <a:buNone/>
              <a:tabLst/>
              <a:defRPr/>
            </a:pPr>
            <a:r>
              <a:rPr kumimoji="0" lang="ja-JP" altLang="en-US" sz="1108" b="1" i="0" u="none" strike="noStrike" kern="0" cap="none" spc="0" normalizeH="0" baseline="0" noProof="0" dirty="0">
                <a:ln>
                  <a:noFill/>
                </a:ln>
                <a:solidFill>
                  <a:srgbClr val="1F497D"/>
                </a:solidFill>
                <a:effectLst/>
                <a:uLnTx/>
                <a:uFillTx/>
                <a:latin typeface="ＭＳ ゴシック" panose="020B0609070205080204" pitchFamily="49" charset="-128"/>
                <a:ea typeface="ＭＳ ゴシック" panose="020B0609070205080204" pitchFamily="49" charset="-128"/>
                <a:cs typeface="+mn-cs"/>
              </a:rPr>
              <a:t>（日本歯周病学会）</a:t>
            </a:r>
          </a:p>
          <a:p>
            <a:pPr marL="82064" marR="0" lvl="0" indent="-82064" algn="l" defTabSz="914400" rtl="0" eaLnBrk="1" fontAlgn="auto" latinLnBrk="0" hangingPunct="1">
              <a:lnSpc>
                <a:spcPct val="100000"/>
              </a:lnSpc>
              <a:spcBef>
                <a:spcPts val="277"/>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　重症の歯周病を放置すると、糖尿病が発症する、あるいは耐糖能異常を生じる可能性がある。</a:t>
            </a:r>
          </a:p>
        </p:txBody>
      </p:sp>
      <p:sp>
        <p:nvSpPr>
          <p:cNvPr id="22" name="テキスト ボックス 21">
            <a:extLst>
              <a:ext uri="{FF2B5EF4-FFF2-40B4-BE49-F238E27FC236}">
                <a16:creationId xmlns:a16="http://schemas.microsoft.com/office/drawing/2014/main" id="{BB57FE29-A95E-4384-BF47-49AC3B02620C}"/>
              </a:ext>
            </a:extLst>
          </p:cNvPr>
          <p:cNvSpPr txBox="1"/>
          <p:nvPr/>
        </p:nvSpPr>
        <p:spPr>
          <a:xfrm>
            <a:off x="4314683" y="1790518"/>
            <a:ext cx="2848891" cy="265567"/>
          </a:xfrm>
          <a:prstGeom prst="roundRect">
            <a:avLst/>
          </a:prstGeom>
          <a:solidFill>
            <a:srgbClr val="4F81BD">
              <a:lumMod val="20000"/>
              <a:lumOff val="80000"/>
            </a:srgbClr>
          </a:solidFill>
          <a:ln w="9525">
            <a:solidFill>
              <a:srgbClr val="4F81BD"/>
            </a:solidFill>
          </a:ln>
        </p:spPr>
        <p:txBody>
          <a:bodyPr wrap="square" lIns="33231" rIns="33231"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rPr>
              <a:t>歯周病と糖尿病の関係</a:t>
            </a:r>
            <a:endParaRPr kumimoji="0" lang="en-US" altLang="ja-JP" sz="1108" b="1"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メイリオ" panose="020B0604030504040204" pitchFamily="50" charset="-128"/>
            </a:endParaRPr>
          </a:p>
        </p:txBody>
      </p:sp>
      <p:sp>
        <p:nvSpPr>
          <p:cNvPr id="23" name="テキスト ボックス 22">
            <a:extLst>
              <a:ext uri="{FF2B5EF4-FFF2-40B4-BE49-F238E27FC236}">
                <a16:creationId xmlns:a16="http://schemas.microsoft.com/office/drawing/2014/main" id="{43F7328D-9F70-4C24-A4BE-8F5A814E683F}"/>
              </a:ext>
            </a:extLst>
          </p:cNvPr>
          <p:cNvSpPr txBox="1"/>
          <p:nvPr/>
        </p:nvSpPr>
        <p:spPr>
          <a:xfrm>
            <a:off x="235714" y="3895043"/>
            <a:ext cx="4126920" cy="433004"/>
          </a:xfrm>
          <a:prstGeom prst="rect">
            <a:avLst/>
          </a:prstGeom>
          <a:noFill/>
        </p:spPr>
        <p:txBody>
          <a:bodyPr wrap="square" lIns="0" rIns="0" rtlCol="0">
            <a:spAutoFit/>
          </a:bodyPr>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厚生労働科学研究（平成</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29</a:t>
            </a: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年度～）</a:t>
            </a:r>
            <a:endPar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今後の糖尿病対策と医療提供体制の整備のための研究</a:t>
            </a:r>
            <a:r>
              <a:rPr kumimoji="0" lang="en-US" altLang="ja-JP"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p>
          <a:p>
            <a:pPr marL="0" marR="0" lvl="0" indent="0" algn="l" defTabSz="422041"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研究代表者：門脇 孝</a:t>
            </a:r>
          </a:p>
        </p:txBody>
      </p:sp>
      <p:sp>
        <p:nvSpPr>
          <p:cNvPr id="25" name="Rectangle 37">
            <a:extLst>
              <a:ext uri="{FF2B5EF4-FFF2-40B4-BE49-F238E27FC236}">
                <a16:creationId xmlns:a16="http://schemas.microsoft.com/office/drawing/2014/main" id="{ADB80774-49FA-4B0D-80BE-C7E9ED36D955}"/>
              </a:ext>
            </a:extLst>
          </p:cNvPr>
          <p:cNvSpPr>
            <a:spLocks noChangeArrowheads="1"/>
          </p:cNvSpPr>
          <p:nvPr/>
        </p:nvSpPr>
        <p:spPr bwMode="auto">
          <a:xfrm>
            <a:off x="126097" y="5000100"/>
            <a:ext cx="9689654" cy="741700"/>
          </a:xfrm>
          <a:prstGeom prst="rect">
            <a:avLst/>
          </a:prstGeom>
          <a:noFill/>
          <a:ln w="9525">
            <a:solidFill>
              <a:schemeClr val="tx1"/>
            </a:solid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健康増進法の一部を改正する法律の施行に伴い、医療機関においては、原則敷地内禁煙が義務づけられていることから、禁煙を求めている施設基準について要件を見直す。</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2">
            <a:extLst>
              <a:ext uri="{FF2B5EF4-FFF2-40B4-BE49-F238E27FC236}">
                <a16:creationId xmlns:a16="http://schemas.microsoft.com/office/drawing/2014/main" id="{A5604F0F-F181-416C-924F-C2AD070F9672}"/>
              </a:ext>
            </a:extLst>
          </p:cNvPr>
          <p:cNvSpPr>
            <a:spLocks noChangeArrowheads="1"/>
          </p:cNvSpPr>
          <p:nvPr/>
        </p:nvSpPr>
        <p:spPr bwMode="auto">
          <a:xfrm>
            <a:off x="212422" y="37380"/>
            <a:ext cx="9517327" cy="46350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6" name="Rectangle 36">
            <a:extLst>
              <a:ext uri="{FF2B5EF4-FFF2-40B4-BE49-F238E27FC236}">
                <a16:creationId xmlns:a16="http://schemas.microsoft.com/office/drawing/2014/main" id="{4E50C316-CA29-4D6D-9261-D525EAAC6D5F}"/>
              </a:ext>
            </a:extLst>
          </p:cNvPr>
          <p:cNvSpPr>
            <a:spLocks noChangeArrowheads="1"/>
          </p:cNvSpPr>
          <p:nvPr/>
        </p:nvSpPr>
        <p:spPr bwMode="auto">
          <a:xfrm>
            <a:off x="126690" y="4592263"/>
            <a:ext cx="6482493" cy="3728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（３）健康増進法の一部を改正する法律の施行に伴う見直し</a:t>
            </a:r>
          </a:p>
        </p:txBody>
      </p:sp>
      <p:pic>
        <p:nvPicPr>
          <p:cNvPr id="19458" name="Picture 2" descr="「イラスト　禁煙」の画像検索結果">
            <a:extLst>
              <a:ext uri="{FF2B5EF4-FFF2-40B4-BE49-F238E27FC236}">
                <a16:creationId xmlns:a16="http://schemas.microsoft.com/office/drawing/2014/main" id="{5D87BB9A-1167-4845-87F3-6A7DD31ED4C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753200" y="4360449"/>
            <a:ext cx="515606" cy="741700"/>
          </a:xfrm>
          <a:prstGeom prst="rect">
            <a:avLst/>
          </a:prstGeom>
          <a:noFill/>
          <a:extLst>
            <a:ext uri="{909E8E84-426E-40DD-AFC4-6F175D3DCCD1}">
              <a14:hiddenFill xmlns:a14="http://schemas.microsoft.com/office/drawing/2010/main">
                <a:solidFill>
                  <a:srgbClr val="FFFFFF"/>
                </a:solidFill>
              </a14:hiddenFill>
            </a:ext>
          </a:extLst>
        </p:spPr>
      </p:pic>
      <p:sp>
        <p:nvSpPr>
          <p:cNvPr id="14" name="テキスト ボックス 13">
            <a:extLst>
              <a:ext uri="{FF2B5EF4-FFF2-40B4-BE49-F238E27FC236}">
                <a16:creationId xmlns:a16="http://schemas.microsoft.com/office/drawing/2014/main" id="{F852A94C-7647-464F-A0C5-2BFBCCBA3551}"/>
              </a:ext>
            </a:extLst>
          </p:cNvPr>
          <p:cNvSpPr txBox="1"/>
          <p:nvPr/>
        </p:nvSpPr>
        <p:spPr>
          <a:xfrm>
            <a:off x="6440368" y="623255"/>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167-168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216-217</a:t>
            </a:r>
            <a:r>
              <a:rPr lang="ja-JP" altLang="en-US" sz="1100" dirty="0">
                <a:solidFill>
                  <a:srgbClr val="002060"/>
                </a:solidFill>
                <a:latin typeface="ＭＳ Ｐゴシック" panose="020B0600070205080204" pitchFamily="50" charset="-128"/>
              </a:rPr>
              <a:t>，様</a:t>
            </a:r>
            <a:r>
              <a:rPr lang="en-US" altLang="ja-JP" sz="1100" dirty="0">
                <a:solidFill>
                  <a:srgbClr val="002060"/>
                </a:solidFill>
                <a:latin typeface="ＭＳ Ｐゴシック" panose="020B0600070205080204" pitchFamily="50" charset="-128"/>
              </a:rPr>
              <a:t>p1114</a:t>
            </a:r>
          </a:p>
        </p:txBody>
      </p:sp>
    </p:spTree>
    <p:extLst>
      <p:ext uri="{BB962C8B-B14F-4D97-AF65-F5344CB8AC3E}">
        <p14:creationId xmlns:p14="http://schemas.microsoft.com/office/powerpoint/2010/main" val="219385774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263509" y="1697623"/>
            <a:ext cx="2399418" cy="1498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腎移植について、腎移植に向けた手続きを行った患者が過去２年で１人以上いること</a:t>
            </a:r>
          </a:p>
        </p:txBody>
      </p:sp>
      <p:sp>
        <p:nvSpPr>
          <p:cNvPr id="2" name="正方形/長方形 1"/>
          <p:cNvSpPr/>
          <p:nvPr/>
        </p:nvSpPr>
        <p:spPr>
          <a:xfrm>
            <a:off x="212421" y="3387054"/>
            <a:ext cx="9517327" cy="31792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透析開始前の保存期腎不全の段階から腎代替療法に関する説明・情報提供を実施した場合について新たな評価を行う。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：５００点　（患者１人につき２回に限る。）</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対象となる患者は、次のいずれかの要件を満たす患者であること。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慢性腎臓病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の患者であって、３月前までの直近２回の</a:t>
            </a:r>
            <a:r>
              <a:rPr kumimoji="1" lang="en-US" altLang="ja-JP" sz="12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eGFR</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mL/</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/1.73m</a:t>
            </a:r>
            <a:r>
              <a:rPr kumimoji="1" lang="en-US" altLang="ja-JP" sz="12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）がいずれも</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急速進行性糸球体腎炎等による腎障害により、不可逆的に慢性腎臓病に至る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と判断される場合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適切と判断される時期に腎代替療法の情報提供を実施すること。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関連学会の作成した腎代替療法選択に係る資料又はそれらを参考に作成した資料に基づき説明を行うこと。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5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J038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導入期加算２の施設基準に準じる。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以下の職種が連携して診療を行う体制があること。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腎臓内科の診療に従事した経験を３年以上有する専任の常勤医師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５年以上看護師として医療に従事し、腎臓病患者の看護について３年以上の経験を有する専任の常勤看護師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12421" y="3189156"/>
            <a:ext cx="3011595" cy="39288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の新設</a:t>
            </a:r>
          </a:p>
        </p:txBody>
      </p:sp>
      <p:sp>
        <p:nvSpPr>
          <p:cNvPr id="13" name="正方形/長方形 12"/>
          <p:cNvSpPr/>
          <p:nvPr/>
        </p:nvSpPr>
        <p:spPr>
          <a:xfrm>
            <a:off x="212422" y="1063611"/>
            <a:ext cx="9517327" cy="212554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腎移植の推進に与する取組みや実績をより評価する観点から、人工腎臓の導入期加算について、算定実績の要件を見直す。</a:t>
            </a: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199870" y="799555"/>
            <a:ext cx="3111830" cy="4141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導入期加算の見直し</a:t>
            </a:r>
          </a:p>
        </p:txBody>
      </p:sp>
      <p:graphicFrame>
        <p:nvGraphicFramePr>
          <p:cNvPr id="28" name="表 27"/>
          <p:cNvGraphicFramePr>
            <a:graphicFrameLocks noGrp="1"/>
          </p:cNvGraphicFramePr>
          <p:nvPr/>
        </p:nvGraphicFramePr>
        <p:xfrm>
          <a:off x="534910" y="1752415"/>
          <a:ext cx="1782495" cy="1130104"/>
        </p:xfrm>
        <a:graphic>
          <a:graphicData uri="http://schemas.openxmlformats.org/drawingml/2006/table">
            <a:tbl>
              <a:tblPr firstRow="1" bandRow="1">
                <a:tableStyleId>{7DF18680-E054-41AD-8BC1-D1AEF772440D}</a:tableStyleId>
              </a:tblPr>
              <a:tblGrid>
                <a:gridCol w="1152086">
                  <a:extLst>
                    <a:ext uri="{9D8B030D-6E8A-4147-A177-3AD203B41FA5}">
                      <a16:colId xmlns:a16="http://schemas.microsoft.com/office/drawing/2014/main" val="20000"/>
                    </a:ext>
                  </a:extLst>
                </a:gridCol>
                <a:gridCol w="630409">
                  <a:extLst>
                    <a:ext uri="{9D8B030D-6E8A-4147-A177-3AD203B41FA5}">
                      <a16:colId xmlns:a16="http://schemas.microsoft.com/office/drawing/2014/main" val="3651761380"/>
                    </a:ext>
                  </a:extLst>
                </a:gridCol>
              </a:tblGrid>
              <a:tr h="281354">
                <a:tc gridSpan="2">
                  <a:txBody>
                    <a:bodyPr/>
                    <a:lstStyle/>
                    <a:p>
                      <a:pPr algn="ctr"/>
                      <a:r>
                        <a:rPr kumimoji="1" lang="ja-JP" altLang="en-US" sz="1300" dirty="0">
                          <a:latin typeface="ＭＳ Ｐゴシック" panose="020B0600070205080204" pitchFamily="50" charset="-128"/>
                          <a:ea typeface="ＭＳ Ｐゴシック" panose="020B0600070205080204" pitchFamily="50" charset="-128"/>
                        </a:rPr>
                        <a:t>現行</a:t>
                      </a:r>
                    </a:p>
                  </a:txBody>
                  <a:tcPr marL="84406" marR="84406" marT="42203" marB="42203">
                    <a:lnB w="38100" cmpd="sng">
                      <a:noFill/>
                    </a:lnB>
                    <a:solidFill>
                      <a:srgbClr val="334D8F"/>
                    </a:solidFill>
                  </a:tcPr>
                </a:tc>
                <a:tc hMerge="1">
                  <a:txBody>
                    <a:bodyPr/>
                    <a:lstStyle/>
                    <a:p>
                      <a:endParaRPr kumimoji="1" lang="ja-JP" altLang="en-US"/>
                    </a:p>
                  </a:txBody>
                  <a:tcPr/>
                </a:tc>
                <a:extLst>
                  <a:ext uri="{0D108BD9-81ED-4DB2-BD59-A6C34878D82A}">
                    <a16:rowId xmlns:a16="http://schemas.microsoft.com/office/drawing/2014/main" val="10000"/>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人工腎臓</a:t>
                      </a:r>
                      <a:r>
                        <a:rPr kumimoji="1" lang="en-US" altLang="ja-JP" sz="1300" baseline="0" dirty="0">
                          <a:latin typeface="ＭＳ Ｐゴシック" panose="020B0600070205080204" pitchFamily="50" charset="-128"/>
                          <a:ea typeface="ＭＳ Ｐゴシック" panose="020B0600070205080204" pitchFamily="50" charset="-128"/>
                        </a:rPr>
                        <a:t>】</a:t>
                      </a: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baseline="0" dirty="0">
                          <a:latin typeface="ＭＳ Ｐゴシック" panose="020B0600070205080204" pitchFamily="50" charset="-128"/>
                          <a:ea typeface="ＭＳ Ｐゴシック" panose="020B0600070205080204" pitchFamily="50" charset="-128"/>
                        </a:rPr>
                        <a:t>導入期加算１</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u="none" baseline="0" dirty="0">
                          <a:latin typeface="ＭＳ Ｐゴシック" panose="020B0600070205080204" pitchFamily="50" charset="-128"/>
                          <a:ea typeface="ＭＳ Ｐゴシック" panose="020B0600070205080204" pitchFamily="50" charset="-128"/>
                        </a:rPr>
                        <a:t>300</a:t>
                      </a:r>
                      <a:r>
                        <a:rPr kumimoji="1" lang="ja-JP" altLang="en-US" sz="1300" u="none" baseline="0" dirty="0">
                          <a:latin typeface="ＭＳ Ｐゴシック" panose="020B0600070205080204" pitchFamily="50" charset="-128"/>
                          <a:ea typeface="ＭＳ Ｐゴシック" panose="020B0600070205080204" pitchFamily="50" charset="-128"/>
                        </a:rPr>
                        <a:t>点</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u="none" baseline="0" dirty="0">
                          <a:latin typeface="ＭＳ Ｐゴシック" panose="020B0600070205080204" pitchFamily="50" charset="-128"/>
                          <a:ea typeface="ＭＳ Ｐゴシック" panose="020B0600070205080204" pitchFamily="50" charset="-128"/>
                        </a:rPr>
                        <a:t>導入期加算２</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u="none" baseline="0" dirty="0">
                          <a:latin typeface="ＭＳ Ｐゴシック" panose="020B0600070205080204" pitchFamily="50" charset="-128"/>
                          <a:ea typeface="ＭＳ Ｐゴシック" panose="020B0600070205080204" pitchFamily="50" charset="-128"/>
                        </a:rPr>
                        <a:t>400</a:t>
                      </a:r>
                      <a:r>
                        <a:rPr kumimoji="1" lang="ja-JP" altLang="en-US" sz="1300" u="none" baseline="0" dirty="0">
                          <a:latin typeface="ＭＳ Ｐゴシック" panose="020B0600070205080204" pitchFamily="50" charset="-128"/>
                          <a:ea typeface="ＭＳ Ｐゴシック" panose="020B0600070205080204" pitchFamily="50" charset="-128"/>
                        </a:rPr>
                        <a:t>点</a:t>
                      </a:r>
                      <a:endParaRPr kumimoji="1" lang="ja-JP" altLang="en-US" sz="1300" b="0" u="none" baseline="0" dirty="0">
                        <a:solidFill>
                          <a:srgbClr val="0070C0"/>
                        </a:solidFill>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表 28"/>
          <p:cNvGraphicFramePr>
            <a:graphicFrameLocks noGrp="1"/>
          </p:cNvGraphicFramePr>
          <p:nvPr/>
        </p:nvGraphicFramePr>
        <p:xfrm>
          <a:off x="5067339" y="1753914"/>
          <a:ext cx="1783960" cy="1130104"/>
        </p:xfrm>
        <a:graphic>
          <a:graphicData uri="http://schemas.openxmlformats.org/drawingml/2006/table">
            <a:tbl>
              <a:tblPr firstRow="1" bandRow="1">
                <a:tableStyleId>{21E4AEA4-8DFA-4A89-87EB-49C32662AFE0}</a:tableStyleId>
              </a:tblPr>
              <a:tblGrid>
                <a:gridCol w="1153551">
                  <a:extLst>
                    <a:ext uri="{9D8B030D-6E8A-4147-A177-3AD203B41FA5}">
                      <a16:colId xmlns:a16="http://schemas.microsoft.com/office/drawing/2014/main" val="20000"/>
                    </a:ext>
                  </a:extLst>
                </a:gridCol>
                <a:gridCol w="630409">
                  <a:extLst>
                    <a:ext uri="{9D8B030D-6E8A-4147-A177-3AD203B41FA5}">
                      <a16:colId xmlns:a16="http://schemas.microsoft.com/office/drawing/2014/main" val="3651761380"/>
                    </a:ext>
                  </a:extLst>
                </a:gridCol>
              </a:tblGrid>
              <a:tr h="281354">
                <a:tc gridSpan="2">
                  <a:txBody>
                    <a:bodyPr/>
                    <a:lstStyle/>
                    <a:p>
                      <a:pPr algn="ctr"/>
                      <a:r>
                        <a:rPr kumimoji="1" lang="ja-JP" altLang="en-US" sz="1300" dirty="0">
                          <a:latin typeface="ＭＳ Ｐゴシック" panose="020B0600070205080204" pitchFamily="50" charset="-128"/>
                          <a:ea typeface="ＭＳ Ｐゴシック" panose="020B0600070205080204" pitchFamily="50" charset="-128"/>
                        </a:rPr>
                        <a:t>改定後</a:t>
                      </a:r>
                    </a:p>
                  </a:txBody>
                  <a:tcPr marL="84406" marR="84406" marT="42203" marB="42203">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300" baseline="0" dirty="0">
                          <a:latin typeface="ＭＳ Ｐゴシック" panose="020B0600070205080204" pitchFamily="50" charset="-128"/>
                          <a:ea typeface="ＭＳ Ｐゴシック" panose="020B0600070205080204" pitchFamily="50" charset="-128"/>
                        </a:rPr>
                        <a:t>【</a:t>
                      </a:r>
                      <a:r>
                        <a:rPr kumimoji="1" lang="ja-JP" altLang="en-US" sz="1300" baseline="0" dirty="0">
                          <a:latin typeface="ＭＳ Ｐゴシック" panose="020B0600070205080204" pitchFamily="50" charset="-128"/>
                          <a:ea typeface="ＭＳ Ｐゴシック" panose="020B0600070205080204" pitchFamily="50" charset="-128"/>
                        </a:rPr>
                        <a:t>人工腎臓</a:t>
                      </a:r>
                      <a:r>
                        <a:rPr kumimoji="1" lang="en-US" altLang="ja-JP" sz="1300" baseline="0" dirty="0">
                          <a:latin typeface="ＭＳ Ｐゴシック" panose="020B0600070205080204" pitchFamily="50" charset="-128"/>
                          <a:ea typeface="ＭＳ Ｐゴシック" panose="020B0600070205080204" pitchFamily="50" charset="-128"/>
                        </a:rPr>
                        <a:t>】</a:t>
                      </a: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aseline="0" dirty="0">
                        <a:latin typeface="ＭＳ Ｐゴシック" panose="020B0600070205080204" pitchFamily="50" charset="-128"/>
                        <a:ea typeface="ＭＳ Ｐゴシック" panose="020B0600070205080204" pitchFamily="50" charset="-128"/>
                      </a:endParaRPr>
                    </a:p>
                  </a:txBody>
                  <a:tcPr marL="84406" marR="84406" marT="42203" marB="42203">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baseline="0" dirty="0">
                          <a:solidFill>
                            <a:schemeClr val="tx1"/>
                          </a:solidFill>
                          <a:latin typeface="ＭＳ Ｐゴシック" panose="020B0600070205080204" pitchFamily="50" charset="-128"/>
                          <a:ea typeface="ＭＳ Ｐゴシック" panose="020B0600070205080204" pitchFamily="50" charset="-128"/>
                        </a:rPr>
                        <a:t>導入期加算１</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u="sng" baseline="0" dirty="0">
                          <a:solidFill>
                            <a:srgbClr val="0070C0"/>
                          </a:solidFill>
                          <a:latin typeface="ＭＳ Ｐゴシック" panose="020B0600070205080204" pitchFamily="50" charset="-128"/>
                          <a:ea typeface="ＭＳ Ｐゴシック" panose="020B0600070205080204" pitchFamily="50" charset="-128"/>
                        </a:rPr>
                        <a:t>200</a:t>
                      </a:r>
                      <a:r>
                        <a:rPr kumimoji="1" lang="ja-JP" altLang="en-US" sz="1300" b="1" u="sng" baseline="0" dirty="0">
                          <a:solidFill>
                            <a:srgbClr val="0070C0"/>
                          </a:solidFill>
                          <a:latin typeface="ＭＳ Ｐゴシック" panose="020B0600070205080204" pitchFamily="50" charset="-128"/>
                          <a:ea typeface="ＭＳ Ｐゴシック" panose="020B0600070205080204" pitchFamily="50" charset="-128"/>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r h="28135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baseline="0" dirty="0">
                          <a:solidFill>
                            <a:schemeClr val="tx1"/>
                          </a:solidFill>
                          <a:latin typeface="ＭＳ Ｐゴシック" panose="020B0600070205080204" pitchFamily="50" charset="-128"/>
                          <a:ea typeface="ＭＳ Ｐゴシック" panose="020B0600070205080204" pitchFamily="50" charset="-128"/>
                        </a:rPr>
                        <a:t>導入期加算２</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u="sng" baseline="0"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300" b="1" u="sng" baseline="0" dirty="0">
                          <a:solidFill>
                            <a:srgbClr val="0070C0"/>
                          </a:solidFill>
                          <a:latin typeface="ＭＳ Ｐゴシック" panose="020B0600070205080204" pitchFamily="50" charset="-128"/>
                          <a:ea typeface="ＭＳ Ｐゴシック" panose="020B0600070205080204" pitchFamily="50" charset="-128"/>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3"/>
                  </a:ext>
                </a:extLst>
              </a:tr>
            </a:tbl>
          </a:graphicData>
        </a:graphic>
      </p:graphicFrame>
      <p:sp>
        <p:nvSpPr>
          <p:cNvPr id="30" name="右矢印 29"/>
          <p:cNvSpPr/>
          <p:nvPr/>
        </p:nvSpPr>
        <p:spPr>
          <a:xfrm>
            <a:off x="4662928" y="2043827"/>
            <a:ext cx="290072" cy="67203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6835223" y="1712207"/>
            <a:ext cx="2629489" cy="13419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a:t>
            </a:r>
            <a:r>
              <a:rPr kumimoji="1" lang="ja-JP" altLang="en-US" sz="1015"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前年度に３人以上</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いること</a:t>
            </a:r>
          </a:p>
        </p:txBody>
      </p:sp>
      <p:pic>
        <p:nvPicPr>
          <p:cNvPr id="6" name="図 5"/>
          <p:cNvPicPr>
            <a:picLocks noChangeAspect="1"/>
          </p:cNvPicPr>
          <p:nvPr/>
        </p:nvPicPr>
        <p:blipFill>
          <a:blip r:embed="rId2"/>
          <a:stretch>
            <a:fillRect/>
          </a:stretch>
        </p:blipFill>
        <p:spPr>
          <a:xfrm>
            <a:off x="7631026" y="3855792"/>
            <a:ext cx="1765267" cy="2400575"/>
          </a:xfrm>
          <a:prstGeom prst="rect">
            <a:avLst/>
          </a:prstGeom>
        </p:spPr>
      </p:pic>
      <p:sp>
        <p:nvSpPr>
          <p:cNvPr id="15" name="Rectangle 2">
            <a:extLst>
              <a:ext uri="{FF2B5EF4-FFF2-40B4-BE49-F238E27FC236}">
                <a16:creationId xmlns:a16="http://schemas.microsoft.com/office/drawing/2014/main" id="{BE8BC2DE-96C0-4909-9D1A-3DE8DC89BD0C}"/>
              </a:ext>
            </a:extLst>
          </p:cNvPr>
          <p:cNvSpPr>
            <a:spLocks noChangeArrowheads="1"/>
          </p:cNvSpPr>
          <p:nvPr/>
        </p:nvSpPr>
        <p:spPr bwMode="auto">
          <a:xfrm>
            <a:off x="212422" y="37381"/>
            <a:ext cx="9517327" cy="4141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１０．重症化予防の取組</a:t>
            </a:r>
          </a:p>
        </p:txBody>
      </p:sp>
      <p:sp>
        <p:nvSpPr>
          <p:cNvPr id="16" name="Rectangle 36">
            <a:extLst>
              <a:ext uri="{FF2B5EF4-FFF2-40B4-BE49-F238E27FC236}">
                <a16:creationId xmlns:a16="http://schemas.microsoft.com/office/drawing/2014/main" id="{EDABF94B-41EC-4084-8053-5E6DBB6EA240}"/>
              </a:ext>
            </a:extLst>
          </p:cNvPr>
          <p:cNvSpPr>
            <a:spLocks noChangeArrowheads="1"/>
          </p:cNvSpPr>
          <p:nvPr/>
        </p:nvSpPr>
        <p:spPr bwMode="auto">
          <a:xfrm>
            <a:off x="181217" y="466455"/>
            <a:ext cx="5146523"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（４）移植を含めた腎代替療法情報提供の評価</a:t>
            </a:r>
          </a:p>
        </p:txBody>
      </p:sp>
      <p:sp>
        <p:nvSpPr>
          <p:cNvPr id="17" name="スライド番号プレースホルダー 2">
            <a:extLst>
              <a:ext uri="{FF2B5EF4-FFF2-40B4-BE49-F238E27FC236}">
                <a16:creationId xmlns:a16="http://schemas.microsoft.com/office/drawing/2014/main" id="{A4EEAB4C-5557-4C0D-A488-4F4E9DAC6ED4}"/>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3324252" y="832478"/>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p512-513,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p530</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3304437" y="319572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p206-207</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7130184"/>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 name="図 57"/>
          <p:cNvPicPr>
            <a:picLocks noChangeAspect="1"/>
          </p:cNvPicPr>
          <p:nvPr/>
        </p:nvPicPr>
        <p:blipFill rotWithShape="1">
          <a:blip r:embed="rId2"/>
          <a:srcRect t="8442" b="11657"/>
          <a:stretch/>
        </p:blipFill>
        <p:spPr>
          <a:xfrm>
            <a:off x="1417141" y="4093691"/>
            <a:ext cx="7590464" cy="688387"/>
          </a:xfrm>
          <a:prstGeom prst="rect">
            <a:avLst/>
          </a:prstGeom>
        </p:spPr>
      </p:pic>
      <p:sp>
        <p:nvSpPr>
          <p:cNvPr id="2" name="正方形/長方形 1"/>
          <p:cNvSpPr/>
          <p:nvPr/>
        </p:nvSpPr>
        <p:spPr>
          <a:xfrm>
            <a:off x="194414" y="1048166"/>
            <a:ext cx="9517327" cy="562119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療養・就労両立支援指導料について、企業から提供された勤務情報に基づき、患者に療養上必要な指導を実施するとともに、企業に対して診療情報を提供した場合について評価する。また、診療情報を提供した後の勤務環境の変化を踏まえ療養上必要な指導を行った場合についても評価する。</a:t>
            </a: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4981779" y="2166091"/>
            <a:ext cx="813020" cy="1435260"/>
          </a:xfrm>
          <a:prstGeom prst="rect">
            <a:avLst/>
          </a:prstGeom>
        </p:spPr>
      </p:pic>
      <p:pic>
        <p:nvPicPr>
          <p:cNvPr id="31" name="図 30"/>
          <p:cNvPicPr>
            <a:picLocks noChangeAspect="1"/>
          </p:cNvPicPr>
          <p:nvPr/>
        </p:nvPicPr>
        <p:blipFill>
          <a:blip r:embed="rId4"/>
          <a:stretch>
            <a:fillRect/>
          </a:stretch>
        </p:blipFill>
        <p:spPr>
          <a:xfrm>
            <a:off x="2014118" y="2309674"/>
            <a:ext cx="1155147" cy="1332862"/>
          </a:xfrm>
          <a:prstGeom prst="rect">
            <a:avLst/>
          </a:prstGeom>
        </p:spPr>
      </p:pic>
      <p:pic>
        <p:nvPicPr>
          <p:cNvPr id="32" name="図 31"/>
          <p:cNvPicPr>
            <a:picLocks noChangeAspect="1"/>
          </p:cNvPicPr>
          <p:nvPr/>
        </p:nvPicPr>
        <p:blipFill>
          <a:blip r:embed="rId5"/>
          <a:stretch>
            <a:fillRect/>
          </a:stretch>
        </p:blipFill>
        <p:spPr>
          <a:xfrm>
            <a:off x="7516788" y="2264531"/>
            <a:ext cx="1576609" cy="1336820"/>
          </a:xfrm>
          <a:prstGeom prst="rect">
            <a:avLst/>
          </a:prstGeom>
        </p:spPr>
      </p:pic>
      <p:sp>
        <p:nvSpPr>
          <p:cNvPr id="37" name="左右矢印 36"/>
          <p:cNvSpPr/>
          <p:nvPr/>
        </p:nvSpPr>
        <p:spPr>
          <a:xfrm>
            <a:off x="3780347" y="2230378"/>
            <a:ext cx="1122602" cy="397117"/>
          </a:xfrm>
          <a:prstGeom prst="leftRightArrow">
            <a:avLst/>
          </a:prstGeom>
          <a:noFill/>
          <a:ln w="19050">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388387" y="2661805"/>
            <a:ext cx="1854277"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共同して勤務情報を記載した文書を作成</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5823285" y="3589760"/>
            <a:ext cx="2259201" cy="490006"/>
          </a:xfrm>
          <a:prstGeom prst="rect">
            <a:avLst/>
          </a:prstGeom>
        </p:spPr>
        <p:txBody>
          <a:bodyPr wrap="square">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③⑤　就労の状況を考慮して療養上の指導を実施</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左矢印 40"/>
          <p:cNvSpPr/>
          <p:nvPr/>
        </p:nvSpPr>
        <p:spPr>
          <a:xfrm>
            <a:off x="6186686" y="3188389"/>
            <a:ext cx="903146" cy="412963"/>
          </a:xfrm>
          <a:prstGeom prst="lef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右矢印 41"/>
          <p:cNvSpPr/>
          <p:nvPr/>
        </p:nvSpPr>
        <p:spPr>
          <a:xfrm>
            <a:off x="6186686" y="2264532"/>
            <a:ext cx="903146" cy="417901"/>
          </a:xfrm>
          <a:prstGeom prst="rightArrow">
            <a:avLst/>
          </a:prstGeom>
          <a:noFill/>
          <a:ln>
            <a:solidFill>
              <a:srgbClr val="E6542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テキスト ボックス 42"/>
          <p:cNvSpPr txBox="1"/>
          <p:nvPr/>
        </p:nvSpPr>
        <p:spPr>
          <a:xfrm>
            <a:off x="5955649" y="2648380"/>
            <a:ext cx="1561139" cy="490006"/>
          </a:xfrm>
          <a:prstGeom prst="rect">
            <a:avLst/>
          </a:prstGeom>
          <a:noFill/>
        </p:spPr>
        <p:txBody>
          <a:bodyPr wrap="square" rtlCol="0">
            <a:spAutoFit/>
          </a:bodyPr>
          <a:lstStyle/>
          <a:p>
            <a:pPr marL="79133" marR="0" lvl="0" indent="-79133"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①の文書をかかりつけ医に</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渡す</a:t>
            </a:r>
          </a:p>
        </p:txBody>
      </p:sp>
      <p:sp>
        <p:nvSpPr>
          <p:cNvPr id="46" name="テキスト ボックス 45"/>
          <p:cNvSpPr txBox="1"/>
          <p:nvPr/>
        </p:nvSpPr>
        <p:spPr>
          <a:xfrm>
            <a:off x="1248533" y="3628408"/>
            <a:ext cx="1077584"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産業医等</a:t>
            </a:r>
          </a:p>
        </p:txBody>
      </p:sp>
      <p:sp>
        <p:nvSpPr>
          <p:cNvPr id="47" name="テキスト ボックス 46"/>
          <p:cNvSpPr txBox="1"/>
          <p:nvPr/>
        </p:nvSpPr>
        <p:spPr>
          <a:xfrm>
            <a:off x="5036406" y="3628408"/>
            <a:ext cx="678393"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a:t>
            </a:r>
          </a:p>
        </p:txBody>
      </p:sp>
      <p:sp>
        <p:nvSpPr>
          <p:cNvPr id="48" name="テキスト ボックス 47"/>
          <p:cNvSpPr txBox="1"/>
          <p:nvPr/>
        </p:nvSpPr>
        <p:spPr>
          <a:xfrm>
            <a:off x="7954988" y="3628408"/>
            <a:ext cx="1451430" cy="348109"/>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かかりつけ医</a:t>
            </a:r>
          </a:p>
        </p:txBody>
      </p:sp>
      <p:sp>
        <p:nvSpPr>
          <p:cNvPr id="59" name="正方形/長方形 58"/>
          <p:cNvSpPr/>
          <p:nvPr/>
        </p:nvSpPr>
        <p:spPr>
          <a:xfrm>
            <a:off x="2912484" y="4195195"/>
            <a:ext cx="4421716" cy="29117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当該患者の就労と治療の両立に必要な情報の提供を行う</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4224183" y="2161451"/>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2"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rot="1697894">
            <a:off x="6413744" y="2179035"/>
            <a:ext cx="299564" cy="406506"/>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3"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rot="2099077">
            <a:off x="2482065" y="4470636"/>
            <a:ext cx="348529" cy="465960"/>
          </a:xfrm>
          <a:prstGeom prst="rect">
            <a:avLst/>
          </a:prstGeom>
          <a:noFill/>
          <a:ln w="9525">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accent1"/>
                </a:solidFill>
              </a14:hiddenFill>
            </a:ext>
          </a:extLst>
        </p:spPr>
      </p:pic>
      <p:pic>
        <p:nvPicPr>
          <p:cNvPr id="65" name="図 64"/>
          <p:cNvPicPr>
            <a:picLocks noChangeAspect="1"/>
          </p:cNvPicPr>
          <p:nvPr/>
        </p:nvPicPr>
        <p:blipFill>
          <a:blip r:embed="rId8"/>
          <a:stretch>
            <a:fillRect/>
          </a:stretch>
        </p:blipFill>
        <p:spPr>
          <a:xfrm>
            <a:off x="5858402" y="4439121"/>
            <a:ext cx="689852" cy="630264"/>
          </a:xfrm>
          <a:prstGeom prst="rect">
            <a:avLst/>
          </a:prstGeom>
        </p:spPr>
      </p:pic>
      <p:sp>
        <p:nvSpPr>
          <p:cNvPr id="70" name="正方形/長方形 69"/>
          <p:cNvSpPr/>
          <p:nvPr/>
        </p:nvSpPr>
        <p:spPr>
          <a:xfrm>
            <a:off x="1905866" y="5493900"/>
            <a:ext cx="2931740" cy="1838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71" name="正方形/長方形 70"/>
          <p:cNvSpPr/>
          <p:nvPr/>
        </p:nvSpPr>
        <p:spPr>
          <a:xfrm>
            <a:off x="1916453" y="5686971"/>
            <a:ext cx="2931741" cy="58394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相談体制充実加算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2" name="正方形/長方形 71"/>
          <p:cNvSpPr/>
          <p:nvPr/>
        </p:nvSpPr>
        <p:spPr>
          <a:xfrm>
            <a:off x="5485648" y="5265753"/>
            <a:ext cx="3715823" cy="18881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73" name="正方形/長方形 72"/>
          <p:cNvSpPr/>
          <p:nvPr/>
        </p:nvSpPr>
        <p:spPr>
          <a:xfrm>
            <a:off x="5485648" y="5456890"/>
            <a:ext cx="3715824" cy="94156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療養・就労両立支援指導料（３月に限る）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２回目以降</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相談支援加算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4" name="右矢印 73"/>
          <p:cNvSpPr/>
          <p:nvPr/>
        </p:nvSpPr>
        <p:spPr>
          <a:xfrm>
            <a:off x="4953000" y="5529115"/>
            <a:ext cx="323036" cy="815297"/>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6" name="図 1" descr="http://www.mhlw.go.jp/image/04-Houdouhappyou-11303000-Roudoukijunkyokuanzeneiseibu-Roudoueiseika/0000178669.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33509" y="5015182"/>
            <a:ext cx="1037339" cy="1329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図 76"/>
          <p:cNvPicPr>
            <a:picLocks noChangeAspect="1"/>
          </p:cNvPicPr>
          <p:nvPr/>
        </p:nvPicPr>
        <p:blipFill>
          <a:blip r:embed="rId10"/>
          <a:stretch>
            <a:fillRect/>
          </a:stretch>
        </p:blipFill>
        <p:spPr>
          <a:xfrm>
            <a:off x="587781" y="2249565"/>
            <a:ext cx="1108242" cy="1351472"/>
          </a:xfrm>
          <a:prstGeom prst="rect">
            <a:avLst/>
          </a:prstGeom>
        </p:spPr>
      </p:pic>
      <p:pic>
        <p:nvPicPr>
          <p:cNvPr id="30" name="図 29"/>
          <p:cNvPicPr>
            <a:picLocks noChangeAspect="1"/>
          </p:cNvPicPr>
          <p:nvPr/>
        </p:nvPicPr>
        <p:blipFill>
          <a:blip r:embed="rId11"/>
          <a:stretch>
            <a:fillRect/>
          </a:stretch>
        </p:blipFill>
        <p:spPr>
          <a:xfrm>
            <a:off x="1762492" y="2258733"/>
            <a:ext cx="531438" cy="1340049"/>
          </a:xfrm>
          <a:prstGeom prst="rect">
            <a:avLst/>
          </a:prstGeom>
        </p:spPr>
      </p:pic>
      <p:sp>
        <p:nvSpPr>
          <p:cNvPr id="78" name="正方形/長方形 77"/>
          <p:cNvSpPr/>
          <p:nvPr/>
        </p:nvSpPr>
        <p:spPr>
          <a:xfrm>
            <a:off x="2685947" y="4764721"/>
            <a:ext cx="2931742" cy="553998"/>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患者の勤務する事業場の産業医等に対して、就労と治療の両立に必要な情報を記載した文書の提供を行う。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正方形/長方形 78"/>
          <p:cNvSpPr/>
          <p:nvPr/>
        </p:nvSpPr>
        <p:spPr>
          <a:xfrm>
            <a:off x="6377432" y="4764185"/>
            <a:ext cx="3028986" cy="400110"/>
          </a:xfrm>
          <a:prstGeom prst="rect">
            <a:avLst/>
          </a:prstGeom>
        </p:spPr>
        <p:txBody>
          <a:bodyPr wrap="square">
            <a:spAutoFit/>
          </a:bodyPr>
          <a:lstStyle/>
          <a:p>
            <a:pPr marL="79133" marR="0" lvl="0" indent="5862" algn="l" defTabSz="914400" rtl="0" eaLnBrk="1" fontAlgn="auto" latinLnBrk="0" hangingPunct="1">
              <a:lnSpc>
                <a:spcPts val="12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当該患者の診察に同席した産業医等に対して、就労と治療の両立に必要なことを説明する。</a:t>
            </a:r>
          </a:p>
        </p:txBody>
      </p:sp>
      <p:sp>
        <p:nvSpPr>
          <p:cNvPr id="35" name="Rectangle 36">
            <a:extLst>
              <a:ext uri="{FF2B5EF4-FFF2-40B4-BE49-F238E27FC236}">
                <a16:creationId xmlns:a16="http://schemas.microsoft.com/office/drawing/2014/main" id="{3B861FAD-3B37-40B4-B0FE-0FAAE19D7B3B}"/>
              </a:ext>
            </a:extLst>
          </p:cNvPr>
          <p:cNvSpPr>
            <a:spLocks noChangeArrowheads="1"/>
          </p:cNvSpPr>
          <p:nvPr/>
        </p:nvSpPr>
        <p:spPr bwMode="auto">
          <a:xfrm>
            <a:off x="183375" y="600556"/>
            <a:ext cx="5772273"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療養・就労両立支援指導料の見直し①（再掲）</a:t>
            </a:r>
          </a:p>
        </p:txBody>
      </p:sp>
      <p:sp>
        <p:nvSpPr>
          <p:cNvPr id="33" name="スライド番号プレースホルダー 2">
            <a:extLst>
              <a:ext uri="{FF2B5EF4-FFF2-40B4-BE49-F238E27FC236}">
                <a16:creationId xmlns:a16="http://schemas.microsoft.com/office/drawing/2014/main" id="{DD0AEFF7-129F-4FE1-901B-CBF785E13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Rectangle 2">
            <a:extLst>
              <a:ext uri="{FF2B5EF4-FFF2-40B4-BE49-F238E27FC236}">
                <a16:creationId xmlns:a16="http://schemas.microsoft.com/office/drawing/2014/main" id="{7361D1C8-BE17-4AA3-96BE-8F916AF47CC7}"/>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36" name="テキスト ボックス 35">
            <a:extLst>
              <a:ext uri="{FF2B5EF4-FFF2-40B4-BE49-F238E27FC236}">
                <a16:creationId xmlns:a16="http://schemas.microsoft.com/office/drawing/2014/main" id="{F4F557E1-033D-4C07-90DA-C03D0C519758}"/>
              </a:ext>
            </a:extLst>
          </p:cNvPr>
          <p:cNvSpPr txBox="1"/>
          <p:nvPr/>
        </p:nvSpPr>
        <p:spPr>
          <a:xfrm>
            <a:off x="6217879" y="671191"/>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221-222</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868</a:t>
            </a:r>
          </a:p>
        </p:txBody>
      </p:sp>
    </p:spTree>
    <p:extLst>
      <p:ext uri="{BB962C8B-B14F-4D97-AF65-F5344CB8AC3E}">
        <p14:creationId xmlns:p14="http://schemas.microsoft.com/office/powerpoint/2010/main" val="266939119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p:cNvPicPr>
            <a:picLocks noChangeAspect="1"/>
          </p:cNvPicPr>
          <p:nvPr/>
        </p:nvPicPr>
        <p:blipFill>
          <a:blip r:embed="rId2"/>
          <a:stretch>
            <a:fillRect/>
          </a:stretch>
        </p:blipFill>
        <p:spPr>
          <a:xfrm>
            <a:off x="8884187" y="4793722"/>
            <a:ext cx="824744" cy="1320505"/>
          </a:xfrm>
          <a:prstGeom prst="rect">
            <a:avLst/>
          </a:prstGeom>
        </p:spPr>
      </p:pic>
      <p:sp>
        <p:nvSpPr>
          <p:cNvPr id="2" name="正方形/長方形 1"/>
          <p:cNvSpPr/>
          <p:nvPr/>
        </p:nvSpPr>
        <p:spPr>
          <a:xfrm>
            <a:off x="194414" y="1409914"/>
            <a:ext cx="9517327" cy="19409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療養・就労両立支援指導料について、両立支援をより充実させるよう、以下の見直しを行う。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対象疾患について、悪性新生物の他に、</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脳梗塞、脳出血、くも膜下出血その他の急性発症した脳血管疾患、肝疾患（経過が慢性なものに限る）、指定難病その他これに準ずる疾患</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対象となる企業側の連携先に、患者が勤務する事業場において、選任されている</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総括安全衛生管理者、衛生管理者若しくは安全衛生推進者又は労働者の健康管理等を行う保健師</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を追加</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正方形/長方形 43"/>
          <p:cNvSpPr/>
          <p:nvPr/>
        </p:nvSpPr>
        <p:spPr>
          <a:xfrm>
            <a:off x="209718" y="1161204"/>
            <a:ext cx="3231113" cy="38344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①対象患者及び連携先の拡大</a:t>
            </a:r>
          </a:p>
        </p:txBody>
      </p:sp>
      <p:sp>
        <p:nvSpPr>
          <p:cNvPr id="49" name="正方形/長方形 48"/>
          <p:cNvSpPr/>
          <p:nvPr/>
        </p:nvSpPr>
        <p:spPr>
          <a:xfrm>
            <a:off x="191605" y="3829151"/>
            <a:ext cx="9517326" cy="27633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当該患者に対して、看護師又は社会福祉士が相談支援を行った場合の評価を新設する。</a:t>
            </a:r>
          </a:p>
          <a:p>
            <a:pPr marL="0" marR="0" lvl="0" indent="0" algn="l" defTabSz="914400" rtl="0" eaLnBrk="1" fontAlgn="auto" latinLnBrk="0" hangingPunct="1">
              <a:lnSpc>
                <a:spcPts val="1292"/>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292"/>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211281" y="3507170"/>
            <a:ext cx="2510142" cy="37786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②相談支援加算の創設</a:t>
            </a:r>
          </a:p>
        </p:txBody>
      </p:sp>
      <p:sp>
        <p:nvSpPr>
          <p:cNvPr id="20" name="正方形/長方形 19"/>
          <p:cNvSpPr/>
          <p:nvPr/>
        </p:nvSpPr>
        <p:spPr>
          <a:xfrm>
            <a:off x="643204" y="4250160"/>
            <a:ext cx="8240983" cy="224987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療養・就労両立支援指導料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相談支援加算　　</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相談支援加算の算定要件</a:t>
            </a:r>
            <a:r>
              <a:rPr kumimoji="1" lang="en-US" altLang="zh-CN"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当該患者に対して、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専任の看護師又は社会福祉士が、療養上の指導に同席し、相談支援を行った場合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に、相談支援加算として、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80599" algn="l" defTabSz="914400" rtl="0" eaLnBrk="1" fontAlgn="auto" latinLnBrk="0" hangingPunct="1">
              <a:lnSpc>
                <a:spcPts val="14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［相談支援加算の施設基準］</a:t>
            </a:r>
          </a:p>
          <a:p>
            <a:pPr marL="0" marR="0" lvl="0" indent="80599"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任の看護師又は社会福祉士を配置していること。専任の看護師又は社会福祉士については、国又は医療関係団体等が実施する研修であって、厚生労働省の定める両立支援コーディネーター養成のための研修カリキュラムに即した研修を修了していること。</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テキスト ボックス 10">
            <a:extLst>
              <a:ext uri="{FF2B5EF4-FFF2-40B4-BE49-F238E27FC236}">
                <a16:creationId xmlns:a16="http://schemas.microsoft.com/office/drawing/2014/main" id="{7874616D-72AD-42EC-A787-D39D221D4BE0}"/>
              </a:ext>
            </a:extLst>
          </p:cNvPr>
          <p:cNvSpPr txBox="1"/>
          <p:nvPr/>
        </p:nvSpPr>
        <p:spPr>
          <a:xfrm>
            <a:off x="6028662" y="74842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点ｐ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171</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，留ｐ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221-222</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，施告ｐ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808</a:t>
            </a:r>
            <a:r>
              <a:rPr kumimoji="1" lang="ja-JP" altLang="en-US"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，施通ｐ</a:t>
            </a:r>
            <a:r>
              <a:rPr kumimoji="1" lang="en-US" altLang="ja-JP" sz="1100"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868</a:t>
            </a:r>
          </a:p>
        </p:txBody>
      </p:sp>
      <p:sp>
        <p:nvSpPr>
          <p:cNvPr id="14" name="Rectangle 2">
            <a:extLst>
              <a:ext uri="{FF2B5EF4-FFF2-40B4-BE49-F238E27FC236}">
                <a16:creationId xmlns:a16="http://schemas.microsoft.com/office/drawing/2014/main" id="{7504A74B-02C5-4BAE-9DE3-21EC1F2368AA}"/>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5" name="Rectangle 36">
            <a:extLst>
              <a:ext uri="{FF2B5EF4-FFF2-40B4-BE49-F238E27FC236}">
                <a16:creationId xmlns:a16="http://schemas.microsoft.com/office/drawing/2014/main" id="{BAB0FA4B-7BB8-4A25-92E9-CA91D02EC06B}"/>
              </a:ext>
            </a:extLst>
          </p:cNvPr>
          <p:cNvSpPr>
            <a:spLocks noChangeArrowheads="1"/>
          </p:cNvSpPr>
          <p:nvPr/>
        </p:nvSpPr>
        <p:spPr bwMode="auto">
          <a:xfrm>
            <a:off x="194414" y="740194"/>
            <a:ext cx="5550674"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療養・就労両立支援指導料の見直し②（再掲）</a:t>
            </a:r>
          </a:p>
        </p:txBody>
      </p:sp>
    </p:spTree>
    <p:extLst>
      <p:ext uri="{BB962C8B-B14F-4D97-AF65-F5344CB8AC3E}">
        <p14:creationId xmlns:p14="http://schemas.microsoft.com/office/powerpoint/2010/main" val="2799502340"/>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6">
            <a:extLst>
              <a:ext uri="{FF2B5EF4-FFF2-40B4-BE49-F238E27FC236}">
                <a16:creationId xmlns:a16="http://schemas.microsoft.com/office/drawing/2014/main" id="{E04ECC90-A120-412B-892C-577A43FF9778}"/>
              </a:ext>
            </a:extLst>
          </p:cNvPr>
          <p:cNvSpPr>
            <a:spLocks noChangeArrowheads="1"/>
          </p:cNvSpPr>
          <p:nvPr/>
        </p:nvSpPr>
        <p:spPr bwMode="auto">
          <a:xfrm>
            <a:off x="194414" y="740194"/>
            <a:ext cx="552123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療養・就労両立支援指導料の見直し③（再掲）</a:t>
            </a:r>
          </a:p>
        </p:txBody>
      </p:sp>
      <p:sp>
        <p:nvSpPr>
          <p:cNvPr id="10" name="スライド番号プレースホルダー 2">
            <a:extLst>
              <a:ext uri="{FF2B5EF4-FFF2-40B4-BE49-F238E27FC236}">
                <a16:creationId xmlns:a16="http://schemas.microsoft.com/office/drawing/2014/main" id="{A38A180F-08D6-41CA-B68D-F637E84F41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3B99745E-94EE-44E9-BBD7-1F3BAF96BC54}"/>
              </a:ext>
            </a:extLst>
          </p:cNvPr>
          <p:cNvSpPr/>
          <p:nvPr/>
        </p:nvSpPr>
        <p:spPr>
          <a:xfrm>
            <a:off x="209147" y="1315150"/>
            <a:ext cx="9064333" cy="5354209"/>
          </a:xfrm>
          <a:prstGeom prst="rect">
            <a:avLst/>
          </a:prstGeom>
          <a:noFill/>
          <a:ln w="19050">
            <a:solidFill>
              <a:schemeClr val="accent6">
                <a:lumMod val="60000"/>
                <a:lumOff val="4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a:extLst>
              <a:ext uri="{FF2B5EF4-FFF2-40B4-BE49-F238E27FC236}">
                <a16:creationId xmlns:a16="http://schemas.microsoft.com/office/drawing/2014/main" id="{5A807D7E-CE5C-4CF6-87D4-0E1A7B50C8CF}"/>
              </a:ext>
            </a:extLst>
          </p:cNvPr>
          <p:cNvSpPr txBox="1"/>
          <p:nvPr/>
        </p:nvSpPr>
        <p:spPr>
          <a:xfrm>
            <a:off x="209147" y="1315150"/>
            <a:ext cx="1368000" cy="338554"/>
          </a:xfrm>
          <a:prstGeom prst="rect">
            <a:avLst/>
          </a:prstGeom>
          <a:solidFill>
            <a:schemeClr val="accent6">
              <a:lumMod val="20000"/>
              <a:lumOff val="80000"/>
            </a:schemeClr>
          </a:solidFill>
          <a:ln>
            <a:solidFill>
              <a:schemeClr val="accent6">
                <a:lumMod val="60000"/>
                <a:lumOff val="40000"/>
              </a:schemeClr>
            </a:solid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算定の例</a:t>
            </a:r>
          </a:p>
        </p:txBody>
      </p:sp>
      <p:graphicFrame>
        <p:nvGraphicFramePr>
          <p:cNvPr id="16" name="表 15">
            <a:extLst>
              <a:ext uri="{FF2B5EF4-FFF2-40B4-BE49-F238E27FC236}">
                <a16:creationId xmlns:a16="http://schemas.microsoft.com/office/drawing/2014/main" id="{2C01A00F-F49E-43F8-A277-611B9BB994B7}"/>
              </a:ext>
            </a:extLst>
          </p:cNvPr>
          <p:cNvGraphicFramePr>
            <a:graphicFrameLocks noGrp="1"/>
          </p:cNvGraphicFramePr>
          <p:nvPr/>
        </p:nvGraphicFramePr>
        <p:xfrm>
          <a:off x="583555" y="4995837"/>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216000">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17" name="テキスト ボックス 16">
            <a:extLst>
              <a:ext uri="{FF2B5EF4-FFF2-40B4-BE49-F238E27FC236}">
                <a16:creationId xmlns:a16="http://schemas.microsoft.com/office/drawing/2014/main" id="{4BEAFBFE-0814-427A-81E2-4F8438872145}"/>
              </a:ext>
            </a:extLst>
          </p:cNvPr>
          <p:cNvSpPr txBox="1"/>
          <p:nvPr/>
        </p:nvSpPr>
        <p:spPr>
          <a:xfrm>
            <a:off x="294289" y="1669157"/>
            <a:ext cx="54213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①パターン１ （初回算定月の翌月から、２回目の指導を実施した場合）</a:t>
            </a:r>
          </a:p>
        </p:txBody>
      </p:sp>
      <p:sp>
        <p:nvSpPr>
          <p:cNvPr id="21" name="テキスト ボックス 20">
            <a:extLst>
              <a:ext uri="{FF2B5EF4-FFF2-40B4-BE49-F238E27FC236}">
                <a16:creationId xmlns:a16="http://schemas.microsoft.com/office/drawing/2014/main" id="{87BDF231-8FC2-4963-9BD1-DEF69EE7621A}"/>
              </a:ext>
            </a:extLst>
          </p:cNvPr>
          <p:cNvSpPr txBox="1"/>
          <p:nvPr/>
        </p:nvSpPr>
        <p:spPr>
          <a:xfrm>
            <a:off x="304500" y="4027548"/>
            <a:ext cx="56166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②パターン２（初回算定月と同一月に、２回目の指導を実施した場合）</a:t>
            </a:r>
          </a:p>
        </p:txBody>
      </p:sp>
      <p:sp>
        <p:nvSpPr>
          <p:cNvPr id="43" name="テキスト ボックス 42">
            <a:extLst>
              <a:ext uri="{FF2B5EF4-FFF2-40B4-BE49-F238E27FC236}">
                <a16:creationId xmlns:a16="http://schemas.microsoft.com/office/drawing/2014/main" id="{D728B8DE-40AD-49A3-A583-67C334BDB46E}"/>
              </a:ext>
            </a:extLst>
          </p:cNvPr>
          <p:cNvSpPr txBox="1"/>
          <p:nvPr/>
        </p:nvSpPr>
        <p:spPr>
          <a:xfrm>
            <a:off x="2720752" y="4526839"/>
            <a:ext cx="1800048" cy="261610"/>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初回算定月と同一月</a:t>
            </a:r>
          </a:p>
        </p:txBody>
      </p:sp>
      <p:sp>
        <p:nvSpPr>
          <p:cNvPr id="3" name="左中かっこ 2">
            <a:extLst>
              <a:ext uri="{FF2B5EF4-FFF2-40B4-BE49-F238E27FC236}">
                <a16:creationId xmlns:a16="http://schemas.microsoft.com/office/drawing/2014/main" id="{3DB61842-701E-4850-94A6-874C446FBDCC}"/>
              </a:ext>
            </a:extLst>
          </p:cNvPr>
          <p:cNvSpPr/>
          <p:nvPr/>
        </p:nvSpPr>
        <p:spPr>
          <a:xfrm rot="5400000">
            <a:off x="3734511" y="3807644"/>
            <a:ext cx="132722" cy="2160240"/>
          </a:xfrm>
          <a:prstGeom prst="leftBrace">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左中かっこ 45">
            <a:extLst>
              <a:ext uri="{FF2B5EF4-FFF2-40B4-BE49-F238E27FC236}">
                <a16:creationId xmlns:a16="http://schemas.microsoft.com/office/drawing/2014/main" id="{F8429D14-4169-4C1B-AD9E-EF5A20EDFDFD}"/>
              </a:ext>
            </a:extLst>
          </p:cNvPr>
          <p:cNvSpPr/>
          <p:nvPr/>
        </p:nvSpPr>
        <p:spPr>
          <a:xfrm rot="5400000">
            <a:off x="6919285" y="312209"/>
            <a:ext cx="207278" cy="3637016"/>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78E826B5-18BF-4947-91CE-FAAC74C3C9BE}"/>
              </a:ext>
            </a:extLst>
          </p:cNvPr>
          <p:cNvSpPr txBox="1"/>
          <p:nvPr/>
        </p:nvSpPr>
        <p:spPr>
          <a:xfrm>
            <a:off x="5472642" y="1566561"/>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graphicFrame>
        <p:nvGraphicFramePr>
          <p:cNvPr id="48" name="表 47">
            <a:extLst>
              <a:ext uri="{FF2B5EF4-FFF2-40B4-BE49-F238E27FC236}">
                <a16:creationId xmlns:a16="http://schemas.microsoft.com/office/drawing/2014/main" id="{3CC88350-C83A-4951-A587-37A13CA2B461}"/>
              </a:ext>
            </a:extLst>
          </p:cNvPr>
          <p:cNvGraphicFramePr>
            <a:graphicFrameLocks noGrp="1"/>
          </p:cNvGraphicFramePr>
          <p:nvPr/>
        </p:nvGraphicFramePr>
        <p:xfrm>
          <a:off x="618948" y="2305879"/>
          <a:ext cx="8310078" cy="1524000"/>
        </p:xfrm>
        <a:graphic>
          <a:graphicData uri="http://schemas.openxmlformats.org/drawingml/2006/table">
            <a:tbl>
              <a:tblPr firstRow="1" bandRow="1">
                <a:tableStyleId>{1FECB4D8-DB02-4DC6-A0A2-4F2EBAE1DC90}</a:tableStyleId>
              </a:tblPr>
              <a:tblGrid>
                <a:gridCol w="1921173">
                  <a:extLst>
                    <a:ext uri="{9D8B030D-6E8A-4147-A177-3AD203B41FA5}">
                      <a16:colId xmlns:a16="http://schemas.microsoft.com/office/drawing/2014/main" val="20000"/>
                    </a:ext>
                  </a:extLst>
                </a:gridCol>
                <a:gridCol w="1277781">
                  <a:extLst>
                    <a:ext uri="{9D8B030D-6E8A-4147-A177-3AD203B41FA5}">
                      <a16:colId xmlns:a16="http://schemas.microsoft.com/office/drawing/2014/main" val="20001"/>
                    </a:ext>
                  </a:extLst>
                </a:gridCol>
                <a:gridCol w="1277781">
                  <a:extLst>
                    <a:ext uri="{9D8B030D-6E8A-4147-A177-3AD203B41FA5}">
                      <a16:colId xmlns:a16="http://schemas.microsoft.com/office/drawing/2014/main" val="20002"/>
                    </a:ext>
                  </a:extLst>
                </a:gridCol>
                <a:gridCol w="1277781">
                  <a:extLst>
                    <a:ext uri="{9D8B030D-6E8A-4147-A177-3AD203B41FA5}">
                      <a16:colId xmlns:a16="http://schemas.microsoft.com/office/drawing/2014/main" val="20003"/>
                    </a:ext>
                  </a:extLst>
                </a:gridCol>
                <a:gridCol w="1277781">
                  <a:extLst>
                    <a:ext uri="{9D8B030D-6E8A-4147-A177-3AD203B41FA5}">
                      <a16:colId xmlns:a16="http://schemas.microsoft.com/office/drawing/2014/main" val="1367430415"/>
                    </a:ext>
                  </a:extLst>
                </a:gridCol>
                <a:gridCol w="1277781">
                  <a:extLst>
                    <a:ext uri="{9D8B030D-6E8A-4147-A177-3AD203B41FA5}">
                      <a16:colId xmlns:a16="http://schemas.microsoft.com/office/drawing/2014/main" val="801520686"/>
                    </a:ext>
                  </a:extLst>
                </a:gridCol>
              </a:tblGrid>
              <a:tr h="193874">
                <a:tc>
                  <a:txBody>
                    <a:bodyPr/>
                    <a:lstStyle/>
                    <a:p>
                      <a:pPr algn="ctr">
                        <a:lnSpc>
                          <a:spcPct val="100000"/>
                        </a:lnSpc>
                      </a:pPr>
                      <a:endParaRPr kumimoji="1" lang="ja-JP" altLang="en-US" sz="14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７月１日</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７月１５日</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８月１日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９月１日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tc>
                  <a:txBody>
                    <a:bodyPr/>
                    <a:lstStyle/>
                    <a:p>
                      <a:pPr algn="ctr">
                        <a:lnSpc>
                          <a:spcPct val="100000"/>
                        </a:lnSpc>
                      </a:pPr>
                      <a:r>
                        <a:rPr kumimoji="1" lang="ja-JP" altLang="en-US" sz="1400" dirty="0"/>
                        <a:t>１０月１日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50000"/>
                      </a:schemeClr>
                    </a:solidFill>
                  </a:tcPr>
                </a:tc>
                <a:extLst>
                  <a:ext uri="{0D108BD9-81ED-4DB2-BD59-A6C34878D82A}">
                    <a16:rowId xmlns:a16="http://schemas.microsoft.com/office/drawing/2014/main" val="10000"/>
                  </a:ext>
                </a:extLst>
              </a:tr>
              <a:tr h="216000">
                <a:tc>
                  <a:txBody>
                    <a:bodyPr/>
                    <a:lstStyle/>
                    <a:p>
                      <a:pPr algn="ctr">
                        <a:lnSpc>
                          <a:spcPct val="100000"/>
                        </a:lnSpc>
                      </a:pPr>
                      <a:r>
                        <a:rPr kumimoji="1" lang="ja-JP" altLang="en-US" sz="1400" b="1" dirty="0"/>
                        <a:t>初回（</a:t>
                      </a:r>
                      <a:r>
                        <a:rPr kumimoji="1" lang="en-US" altLang="ja-JP" sz="1400" b="1" dirty="0"/>
                        <a:t>800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1"/>
                  </a:ext>
                </a:extLst>
              </a:tr>
              <a:tr h="216000">
                <a:tc>
                  <a:txBody>
                    <a:bodyPr/>
                    <a:lstStyle/>
                    <a:p>
                      <a:pPr algn="ctr">
                        <a:lnSpc>
                          <a:spcPct val="100000"/>
                        </a:lnSpc>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96331527"/>
                  </a:ext>
                </a:extLst>
              </a:tr>
              <a:tr h="216000">
                <a:tc>
                  <a:txBody>
                    <a:bodyPr/>
                    <a:lstStyle/>
                    <a:p>
                      <a:pPr algn="ctr">
                        <a:lnSpc>
                          <a:spcPct val="100000"/>
                        </a:lnSpc>
                      </a:pPr>
                      <a:r>
                        <a:rPr kumimoji="1" lang="ja-JP" altLang="en-US" sz="1400" b="1" dirty="0"/>
                        <a:t>２回目以降（</a:t>
                      </a:r>
                      <a:r>
                        <a:rPr kumimoji="1" lang="en-US" altLang="ja-JP" sz="1400" b="1" dirty="0"/>
                        <a:t>400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10002"/>
                  </a:ext>
                </a:extLst>
              </a:tr>
              <a:tr h="216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a:t>相談支援加算（</a:t>
                      </a:r>
                      <a:r>
                        <a:rPr kumimoji="1" lang="en-US" altLang="ja-JP" sz="1400" b="1" dirty="0"/>
                        <a:t>50</a:t>
                      </a:r>
                      <a:r>
                        <a:rPr kumimoji="1" lang="ja-JP" altLang="en-US" sz="1400" b="1" dirty="0"/>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endParaRPr kumimoji="1" lang="ja-JP" alt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pPr>
                      <a:r>
                        <a:rPr kumimoji="1" lang="ja-JP" altLang="en-US" sz="1400" b="1"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918947"/>
                  </a:ext>
                </a:extLst>
              </a:tr>
            </a:tbl>
          </a:graphicData>
        </a:graphic>
      </p:graphicFrame>
      <p:sp>
        <p:nvSpPr>
          <p:cNvPr id="50" name="左中かっこ 49">
            <a:extLst>
              <a:ext uri="{FF2B5EF4-FFF2-40B4-BE49-F238E27FC236}">
                <a16:creationId xmlns:a16="http://schemas.microsoft.com/office/drawing/2014/main" id="{FD5A1AB4-8916-4FF9-AC5B-0D28BEFB0114}"/>
              </a:ext>
            </a:extLst>
          </p:cNvPr>
          <p:cNvSpPr/>
          <p:nvPr/>
        </p:nvSpPr>
        <p:spPr>
          <a:xfrm rot="5400000">
            <a:off x="5637878" y="2994567"/>
            <a:ext cx="184709" cy="3672407"/>
          </a:xfrm>
          <a:prstGeom prst="leftBrace">
            <a:avLst/>
          </a:prstGeom>
          <a:ln w="28575">
            <a:solidFill>
              <a:srgbClr val="3399F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テキスト ボックス 50">
            <a:extLst>
              <a:ext uri="{FF2B5EF4-FFF2-40B4-BE49-F238E27FC236}">
                <a16:creationId xmlns:a16="http://schemas.microsoft.com/office/drawing/2014/main" id="{A823E022-1ECD-496D-8ED2-03D540271DFD}"/>
              </a:ext>
            </a:extLst>
          </p:cNvPr>
          <p:cNvSpPr txBox="1"/>
          <p:nvPr/>
        </p:nvSpPr>
        <p:spPr>
          <a:xfrm>
            <a:off x="4288285" y="4284970"/>
            <a:ext cx="3456384" cy="430887"/>
          </a:xfrm>
          <a:prstGeom prst="rect">
            <a:avLst/>
          </a:prstGeom>
          <a:noFill/>
          <a:ln>
            <a:noFill/>
            <a:prstDash val="solid"/>
          </a:ln>
        </p:spPr>
        <p:txBody>
          <a:bodyPr wrap="square" rtlCol="0">
            <a:spAutoFit/>
          </a:bodyPr>
          <a:lstStyle/>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２回目以降（</a:t>
            </a:r>
            <a:r>
              <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400</a:t>
            </a: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点）の点数は</a:t>
            </a:r>
            <a:endParaRPr kumimoji="1" lang="en-US" altLang="ja-JP"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endParaRPr>
          </a:p>
          <a:p>
            <a:pPr marL="108000" marR="0" lvl="0" indent="-1080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初回算定月から起算して３月を限度に月１回算定</a:t>
            </a:r>
          </a:p>
        </p:txBody>
      </p:sp>
      <p:sp>
        <p:nvSpPr>
          <p:cNvPr id="18" name="Rectangle 2">
            <a:extLst>
              <a:ext uri="{FF2B5EF4-FFF2-40B4-BE49-F238E27FC236}">
                <a16:creationId xmlns:a16="http://schemas.microsoft.com/office/drawing/2014/main" id="{5982124A-D1DD-408D-BECA-7860B5BDCD36}"/>
              </a:ext>
            </a:extLst>
          </p:cNvPr>
          <p:cNvSpPr>
            <a:spLocks noChangeArrowheads="1"/>
          </p:cNvSpPr>
          <p:nvPr/>
        </p:nvSpPr>
        <p:spPr bwMode="auto">
          <a:xfrm>
            <a:off x="194414" y="44624"/>
            <a:ext cx="9517327" cy="50405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tab pos="1439863" algn="l"/>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１１．</a:t>
            </a:r>
            <a:r>
              <a:rPr kumimoji="1" lang="ja-JP" altLang="en-US" sz="2400" b="0" i="0" u="none" strike="noStrike" kern="1200" cap="none" spc="0" normalizeH="0" baseline="0" noProof="0" dirty="0">
                <a:ln>
                  <a:noFill/>
                </a:ln>
                <a:solidFill>
                  <a:srgbClr val="000000"/>
                </a:solidFill>
                <a:effectLst/>
                <a:uLnTx/>
                <a:uFillTx/>
                <a:latin typeface="Calibri"/>
                <a:ea typeface="ＭＳ Ｐゴシック"/>
                <a:cs typeface="+mn-cs"/>
              </a:rPr>
              <a:t> 治療と仕事の両立に向けた支援の充実</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Tree>
    <p:extLst>
      <p:ext uri="{BB962C8B-B14F-4D97-AF65-F5344CB8AC3E}">
        <p14:creationId xmlns:p14="http://schemas.microsoft.com/office/powerpoint/2010/main" val="420854545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27158" y="1068162"/>
            <a:ext cx="9661425" cy="571363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44489" y="2196007"/>
            <a:ext cx="3168352"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559317"/>
            <a:ext cx="3168352" cy="133217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［施設基準（がん拠点病院加算の１のイ）］</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「がん診療連携拠点病院等の整備について」に基づき、がん診療連携拠点病院の指定を受けていること。</a:t>
            </a:r>
          </a:p>
          <a:p>
            <a:pPr marL="100800" marR="0" lvl="0" indent="-10080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［施設基準（がん拠点病院加算の１のロ）］</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「がん診療連携拠点病院等の整備について」に基づき、地域がん診療病院の指定を受けていること。</a:t>
            </a:r>
          </a:p>
        </p:txBody>
      </p:sp>
      <p:sp>
        <p:nvSpPr>
          <p:cNvPr id="9" name="正方形/長方形 8"/>
          <p:cNvSpPr/>
          <p:nvPr/>
        </p:nvSpPr>
        <p:spPr>
          <a:xfrm>
            <a:off x="4232921" y="2196007"/>
            <a:ext cx="316835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4232920" y="2559317"/>
            <a:ext cx="3168352" cy="133217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［施設基準（がん拠点病院加算の１のイ）］</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「がん診療連携拠点病院等の整備について」に基づき、がん診療連携拠点病院</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（地域がん診療連携拠点病院（特例型）を除く。）</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の指定を受けていること。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［施設基準（がん拠点病院加算の１のロ）］</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「がん診療連携拠点病院等の整備について」に基づき、</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地域がん診療連携拠点病院（特例型）又は</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地域がん診療病院の指定を受けていること。</a:t>
            </a:r>
          </a:p>
        </p:txBody>
      </p:sp>
      <p:sp>
        <p:nvSpPr>
          <p:cNvPr id="12" name="右矢印 11"/>
          <p:cNvSpPr/>
          <p:nvPr/>
        </p:nvSpPr>
        <p:spPr>
          <a:xfrm>
            <a:off x="3656856" y="2667355"/>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44488" y="4661449"/>
            <a:ext cx="316835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4" name="正方形/長方形 13"/>
          <p:cNvSpPr/>
          <p:nvPr/>
        </p:nvSpPr>
        <p:spPr>
          <a:xfrm>
            <a:off x="344488" y="5024758"/>
            <a:ext cx="3168352" cy="171661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別に厚生労働大臣が定める施設基準を満たす保険医療機関であって、ゲノム情報を用いたがん医療を提供する保険医療機関に入院している患者については、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16000" marR="0" lvl="0" indent="-21600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［施設基準（がん拠点病院加算の注２）］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「がんゲノム医療中核拠点病院等の整備について」（平成</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日健発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第３号厚生労働省健康局長通知）に基づき、がんゲノム医療中核拠点病院の指定を受けていること。</a:t>
            </a:r>
          </a:p>
        </p:txBody>
      </p:sp>
      <p:sp>
        <p:nvSpPr>
          <p:cNvPr id="15" name="正方形/長方形 14"/>
          <p:cNvSpPr/>
          <p:nvPr/>
        </p:nvSpPr>
        <p:spPr>
          <a:xfrm>
            <a:off x="4232920" y="4661449"/>
            <a:ext cx="316835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6" name="正方形/長方形 15"/>
          <p:cNvSpPr/>
          <p:nvPr/>
        </p:nvSpPr>
        <p:spPr>
          <a:xfrm>
            <a:off x="4232920" y="5024758"/>
            <a:ext cx="3168352" cy="171661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別に厚生労働大臣が定める施設基準を満たす保険医療機関であって、ゲノム情報を用いたがん医療を提供する保険医療機関に入院している患者については、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がんゲノム拠点病院加算</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点を更に所定点数に加算する。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［施設基準（がん拠点病院加算の注２）］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「がんゲノム医療中核拠点病院等の整備について」（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令和元年７月</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日健発</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0719</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第３号厚生労働省健康局長通知</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）に基づき、がんゲノム医療中核拠点病院</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がんゲノム医療拠点病院</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の指定を受けていること。</a:t>
            </a:r>
          </a:p>
        </p:txBody>
      </p:sp>
      <p:sp>
        <p:nvSpPr>
          <p:cNvPr id="17" name="右矢印 16"/>
          <p:cNvSpPr/>
          <p:nvPr/>
        </p:nvSpPr>
        <p:spPr>
          <a:xfrm>
            <a:off x="3656856" y="5371524"/>
            <a:ext cx="44291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105177" y="1075314"/>
            <a:ext cx="7467442" cy="572171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がん診療連携拠点病院等の整備指針の変更により、がん診療連携拠点病院等の類型として新たに設けられた「地域がん診療連携拠点病院（高度型）」については、「１　がん診療連携拠点病院加算　イ　がん診療連携拠点病院」の対象とし、「地域がん診療連携拠点病院（特例型）」については、「１　がん診療連携拠点病院加算　ロ　地域がん診療病院」の対象とする。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に指定された「がんゲノム医療拠点病院」については、「がんゲノム医療中核拠点病院」と同様に、「がんゲノム医療を提供する保険医療機関に対する加算」の対象とするとともに、当該加算の名称を見直す。</a:t>
            </a:r>
          </a:p>
        </p:txBody>
      </p:sp>
      <p:sp>
        <p:nvSpPr>
          <p:cNvPr id="19" name="テキスト ボックス 18"/>
          <p:cNvSpPr txBox="1"/>
          <p:nvPr/>
        </p:nvSpPr>
        <p:spPr>
          <a:xfrm>
            <a:off x="7500981" y="2626007"/>
            <a:ext cx="851799" cy="646331"/>
          </a:xfrm>
          <a:prstGeom prst="rect">
            <a:avLst/>
          </a:prstGeom>
          <a:solidFill>
            <a:schemeClr val="accent1">
              <a:lumMod val="40000"/>
              <a:lumOff val="60000"/>
            </a:schemeClr>
          </a:solid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地域がん診療連携拠点病院</a:t>
            </a:r>
            <a:endParaRPr kumimoji="0"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8557790" y="1628800"/>
            <a:ext cx="1110948" cy="573875"/>
          </a:xfrm>
          <a:prstGeom prst="round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地域がん診療</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連携拠点病院</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（高度型）</a:t>
            </a:r>
            <a:endPar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8557790" y="2642383"/>
            <a:ext cx="1110948" cy="573875"/>
          </a:xfrm>
          <a:prstGeom prst="roundRec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地域がん診療</a:t>
            </a:r>
            <a:endParaRPr kumimoji="0"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連携拠点病院</a:t>
            </a:r>
            <a:endParaRPr kumimoji="0"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8557790" y="3647213"/>
            <a:ext cx="1110948" cy="573875"/>
          </a:xfrm>
          <a:prstGeom prst="roundRect">
            <a:avLst/>
          </a:pr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地域がん診療</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連携拠点病院</a:t>
            </a:r>
            <a:endParaRPr kumimoji="1" lang="en-US" altLang="ja-JP"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（特例型）</a:t>
            </a:r>
            <a:endPar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3" name="右矢印 22"/>
          <p:cNvSpPr/>
          <p:nvPr/>
        </p:nvSpPr>
        <p:spPr>
          <a:xfrm>
            <a:off x="8288540" y="2700988"/>
            <a:ext cx="198112" cy="496367"/>
          </a:xfrm>
          <a:prstGeom prst="righ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右矢印 23"/>
          <p:cNvSpPr/>
          <p:nvPr/>
        </p:nvSpPr>
        <p:spPr>
          <a:xfrm rot="16200000">
            <a:off x="8634829" y="2242442"/>
            <a:ext cx="292844" cy="33234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右矢印 24"/>
          <p:cNvSpPr/>
          <p:nvPr/>
        </p:nvSpPr>
        <p:spPr>
          <a:xfrm rot="5400000" flipV="1">
            <a:off x="9282033" y="2253446"/>
            <a:ext cx="315662" cy="33230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右矢印 25"/>
          <p:cNvSpPr/>
          <p:nvPr/>
        </p:nvSpPr>
        <p:spPr>
          <a:xfrm rot="16200000">
            <a:off x="9297175" y="3265563"/>
            <a:ext cx="276995" cy="332345"/>
          </a:xfrm>
          <a:prstGeom prst="rightArrow">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rot="5400000" flipV="1">
            <a:off x="8631364" y="3289069"/>
            <a:ext cx="299810" cy="3323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8486652" y="1484784"/>
            <a:ext cx="1260000" cy="2880000"/>
          </a:xfrm>
          <a:prstGeom prst="rect">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テキスト ボックス 28"/>
          <p:cNvSpPr txBox="1"/>
          <p:nvPr/>
        </p:nvSpPr>
        <p:spPr>
          <a:xfrm>
            <a:off x="8668333" y="1167365"/>
            <a:ext cx="889861" cy="400110"/>
          </a:xfrm>
          <a:prstGeom prst="rect">
            <a:avLst/>
          </a:prstGeom>
          <a:solidFill>
            <a:schemeClr val="bg1"/>
          </a:solidFill>
          <a:ln>
            <a:solidFill>
              <a:schemeClr val="tx2"/>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指定類型の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1" name="直線コネクタ 30"/>
          <p:cNvCxnSpPr>
            <a:stCxn id="44" idx="2"/>
            <a:endCxn id="34" idx="3"/>
          </p:cNvCxnSpPr>
          <p:nvPr/>
        </p:nvCxnSpPr>
        <p:spPr>
          <a:xfrm flipH="1">
            <a:off x="8436675" y="6055294"/>
            <a:ext cx="935" cy="19181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32" name="直線コネクタ 31"/>
          <p:cNvCxnSpPr>
            <a:stCxn id="35" idx="3"/>
            <a:endCxn id="43" idx="2"/>
          </p:cNvCxnSpPr>
          <p:nvPr/>
        </p:nvCxnSpPr>
        <p:spPr>
          <a:xfrm flipV="1">
            <a:off x="8940731" y="5407223"/>
            <a:ext cx="492584" cy="842613"/>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3" name="片側の 2 つの角を切り取った四角形 32"/>
          <p:cNvSpPr/>
          <p:nvPr/>
        </p:nvSpPr>
        <p:spPr>
          <a:xfrm>
            <a:off x="7819951" y="6247105"/>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4" name="片側の 2 つの角を切り取った四角形 33"/>
          <p:cNvSpPr/>
          <p:nvPr/>
        </p:nvSpPr>
        <p:spPr>
          <a:xfrm>
            <a:off x="8337376" y="6247105"/>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5" name="片側の 2 つの角を切り取った四角形 34"/>
          <p:cNvSpPr/>
          <p:nvPr/>
        </p:nvSpPr>
        <p:spPr>
          <a:xfrm>
            <a:off x="8841432" y="6249836"/>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36" name="片側の 2 つの角を切り取った四角形 35"/>
          <p:cNvSpPr/>
          <p:nvPr/>
        </p:nvSpPr>
        <p:spPr>
          <a:xfrm>
            <a:off x="9273480" y="6239269"/>
            <a:ext cx="198597" cy="473107"/>
          </a:xfrm>
          <a:prstGeom prst="snip2SameRect">
            <a:avLst/>
          </a:prstGeom>
          <a:pattFill prst="narHorz">
            <a:fgClr>
              <a:schemeClr val="tx2">
                <a:lumMod val="40000"/>
                <a:lumOff val="60000"/>
              </a:schemeClr>
            </a:fgClr>
            <a:bgClr>
              <a:schemeClr val="bg1"/>
            </a:bgClr>
          </a:pattFill>
          <a:ln>
            <a:solidFill>
              <a:schemeClr val="tx1">
                <a:lumMod val="50000"/>
                <a:lumOff val="50000"/>
              </a:schemeClr>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cxnSp>
        <p:nvCxnSpPr>
          <p:cNvPr id="37" name="直線コネクタ 36"/>
          <p:cNvCxnSpPr>
            <a:stCxn id="45" idx="2"/>
            <a:endCxn id="33" idx="3"/>
          </p:cNvCxnSpPr>
          <p:nvPr/>
        </p:nvCxnSpPr>
        <p:spPr>
          <a:xfrm>
            <a:off x="7918314" y="6049843"/>
            <a:ext cx="936" cy="197262"/>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38" name="直線コネクタ 37"/>
          <p:cNvCxnSpPr>
            <a:stCxn id="43" idx="2"/>
            <a:endCxn id="36" idx="3"/>
          </p:cNvCxnSpPr>
          <p:nvPr/>
        </p:nvCxnSpPr>
        <p:spPr>
          <a:xfrm flipH="1">
            <a:off x="9372779" y="5407223"/>
            <a:ext cx="60536" cy="832046"/>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7753692" y="6368727"/>
            <a:ext cx="1790383" cy="246221"/>
          </a:xfrm>
          <a:prstGeom prst="rect">
            <a:avLst/>
          </a:prstGeom>
          <a:solidFill>
            <a:schemeClr val="bg1"/>
          </a:solidFill>
          <a:ln>
            <a:solidFill>
              <a:schemeClr val="tx1"/>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cxnSp>
        <p:nvCxnSpPr>
          <p:cNvPr id="40" name="直線コネクタ 39"/>
          <p:cNvCxnSpPr>
            <a:stCxn id="43" idx="2"/>
            <a:endCxn id="45" idx="3"/>
          </p:cNvCxnSpPr>
          <p:nvPr/>
        </p:nvCxnSpPr>
        <p:spPr>
          <a:xfrm flipH="1">
            <a:off x="8075316" y="5407223"/>
            <a:ext cx="1357999" cy="32131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a:stCxn id="44" idx="3"/>
            <a:endCxn id="43" idx="2"/>
          </p:cNvCxnSpPr>
          <p:nvPr/>
        </p:nvCxnSpPr>
        <p:spPr>
          <a:xfrm flipV="1">
            <a:off x="8594612" y="5407223"/>
            <a:ext cx="838703" cy="326761"/>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42" name="角丸四角形 41"/>
          <p:cNvSpPr/>
          <p:nvPr/>
        </p:nvSpPr>
        <p:spPr>
          <a:xfrm>
            <a:off x="7489297" y="4423877"/>
            <a:ext cx="2257355" cy="1703426"/>
          </a:xfrm>
          <a:prstGeom prst="round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十字形 42"/>
          <p:cNvSpPr/>
          <p:nvPr/>
        </p:nvSpPr>
        <p:spPr>
          <a:xfrm>
            <a:off x="9217410" y="4687143"/>
            <a:ext cx="431810" cy="720080"/>
          </a:xfrm>
          <a:prstGeom prst="plus">
            <a:avLst/>
          </a:prstGeom>
          <a:pattFill prst="wdDnDiag">
            <a:fgClr>
              <a:schemeClr val="accent2">
                <a:lumMod val="40000"/>
                <a:lumOff val="60000"/>
              </a:schemeClr>
            </a:fgClr>
            <a:bgClr>
              <a:schemeClr val="bg1"/>
            </a:bgClr>
          </a:pattFill>
          <a:ln>
            <a:solidFill>
              <a:schemeClr val="tx1">
                <a:lumMod val="50000"/>
                <a:lumOff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4" name="ひし形 43"/>
          <p:cNvSpPr/>
          <p:nvPr/>
        </p:nvSpPr>
        <p:spPr>
          <a:xfrm>
            <a:off x="8280608" y="5412674"/>
            <a:ext cx="314004" cy="642620"/>
          </a:xfrm>
          <a:prstGeom prst="diamond">
            <a:avLst/>
          </a:prstGeom>
          <a:pattFill prst="smGrid">
            <a:fgClr>
              <a:schemeClr val="accent4">
                <a:lumMod val="60000"/>
                <a:lumOff val="40000"/>
              </a:schemeClr>
            </a:fgClr>
            <a:bgClr>
              <a:schemeClr val="bg1"/>
            </a:bgClr>
          </a:pattFill>
          <a:ln>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5" name="ひし形 44"/>
          <p:cNvSpPr/>
          <p:nvPr/>
        </p:nvSpPr>
        <p:spPr>
          <a:xfrm>
            <a:off x="7761312" y="5407223"/>
            <a:ext cx="314004" cy="642620"/>
          </a:xfrm>
          <a:prstGeom prst="diamond">
            <a:avLst/>
          </a:prstGeom>
          <a:pattFill prst="smGrid">
            <a:fgClr>
              <a:schemeClr val="accent4">
                <a:lumMod val="60000"/>
                <a:lumOff val="40000"/>
              </a:schemeClr>
            </a:fgClr>
            <a:bgClr>
              <a:schemeClr val="bg1"/>
            </a:bgClr>
          </a:pattFill>
          <a:ln>
            <a:solidFill>
              <a:srgbClr val="FF0000"/>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endParaRPr kumimoji="1" lang="ja-JP" altLang="en-US" sz="1477" b="0" i="0" u="none" strike="noStrike" kern="1200" cap="none" spc="0" normalizeH="0" baseline="0" noProof="0" dirty="0">
              <a:ln>
                <a:noFill/>
              </a:ln>
              <a:solidFill>
                <a:prstClr val="black"/>
              </a:solidFill>
              <a:effectLst/>
              <a:uLnTx/>
              <a:uFillTx/>
              <a:latin typeface="Calibri"/>
              <a:ea typeface="Meiryo UI" panose="020B0604030504040204" pitchFamily="50" charset="-128"/>
              <a:cs typeface="+mn-cs"/>
            </a:endParaRPr>
          </a:p>
        </p:txBody>
      </p:sp>
      <p:sp>
        <p:nvSpPr>
          <p:cNvPr id="46" name="正方形/長方形 45"/>
          <p:cNvSpPr/>
          <p:nvPr/>
        </p:nvSpPr>
        <p:spPr>
          <a:xfrm>
            <a:off x="7594600" y="4956526"/>
            <a:ext cx="1058204" cy="415498"/>
          </a:xfrm>
          <a:prstGeom prst="rect">
            <a:avLst/>
          </a:prstGeom>
          <a:solidFill>
            <a:schemeClr val="bg1"/>
          </a:solidFill>
          <a:ln>
            <a:solidFill>
              <a:srgbClr val="FF0000"/>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拠点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sp>
        <p:nvSpPr>
          <p:cNvPr id="47" name="正方形/長方形 46"/>
          <p:cNvSpPr/>
          <p:nvPr/>
        </p:nvSpPr>
        <p:spPr>
          <a:xfrm>
            <a:off x="7928685" y="4462284"/>
            <a:ext cx="1200700" cy="415498"/>
          </a:xfrm>
          <a:prstGeom prst="rect">
            <a:avLst/>
          </a:prstGeom>
          <a:solidFill>
            <a:schemeClr val="bg1"/>
          </a:solidFill>
          <a:ln>
            <a:solidFill>
              <a:schemeClr val="tx1"/>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
                <a:srgbClr val="0070C0"/>
              </a:buClr>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がんゲノム医療</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中核拠点</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a:t>
            </a:r>
          </a:p>
        </p:txBody>
      </p:sp>
      <p:sp>
        <p:nvSpPr>
          <p:cNvPr id="48" name="Rectangle 2">
            <a:extLst>
              <a:ext uri="{FF2B5EF4-FFF2-40B4-BE49-F238E27FC236}">
                <a16:creationId xmlns:a16="http://schemas.microsoft.com/office/drawing/2014/main" id="{0B351FA5-7037-4DC0-A00A-7CBDF3E26B57}"/>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49" name="Rectangle 36">
            <a:extLst>
              <a:ext uri="{FF2B5EF4-FFF2-40B4-BE49-F238E27FC236}">
                <a16:creationId xmlns:a16="http://schemas.microsoft.com/office/drawing/2014/main" id="{46FC43AB-AD2E-45AA-A5A2-C90C3C1E04E2}"/>
              </a:ext>
            </a:extLst>
          </p:cNvPr>
          <p:cNvSpPr>
            <a:spLocks noChangeArrowheads="1"/>
          </p:cNvSpPr>
          <p:nvPr/>
        </p:nvSpPr>
        <p:spPr bwMode="auto">
          <a:xfrm>
            <a:off x="208217" y="560226"/>
            <a:ext cx="3620690"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（１）がん拠点病院加算の見直し</a:t>
            </a:r>
          </a:p>
        </p:txBody>
      </p:sp>
      <p:sp>
        <p:nvSpPr>
          <p:cNvPr id="50" name="スライド番号プレースホルダー 2">
            <a:extLst>
              <a:ext uri="{FF2B5EF4-FFF2-40B4-BE49-F238E27FC236}">
                <a16:creationId xmlns:a16="http://schemas.microsoft.com/office/drawing/2014/main" id="{4E9BE503-36B2-425A-8767-AD5479765FE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1" name="テキスト ボックス 50">
            <a:extLst>
              <a:ext uri="{FF2B5EF4-FFF2-40B4-BE49-F238E27FC236}">
                <a16:creationId xmlns:a16="http://schemas.microsoft.com/office/drawing/2014/main" id="{0134381C-E299-4E8F-9789-D2008E5D77F3}"/>
              </a:ext>
            </a:extLst>
          </p:cNvPr>
          <p:cNvSpPr txBox="1"/>
          <p:nvPr/>
        </p:nvSpPr>
        <p:spPr>
          <a:xfrm>
            <a:off x="4016896" y="614332"/>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86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686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758</a:t>
            </a:r>
          </a:p>
        </p:txBody>
      </p:sp>
    </p:spTree>
    <p:extLst>
      <p:ext uri="{BB962C8B-B14F-4D97-AF65-F5344CB8AC3E}">
        <p14:creationId xmlns:p14="http://schemas.microsoft.com/office/powerpoint/2010/main" val="242777762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a:extLst>
              <a:ext uri="{FF2B5EF4-FFF2-40B4-BE49-F238E27FC236}">
                <a16:creationId xmlns:a16="http://schemas.microsoft.com/office/drawing/2014/main" id="{7AB91DF3-4939-4EE8-B739-E0EEE60E727A}"/>
              </a:ext>
            </a:extLst>
          </p:cNvPr>
          <p:cNvSpPr/>
          <p:nvPr/>
        </p:nvSpPr>
        <p:spPr>
          <a:xfrm>
            <a:off x="533872" y="718360"/>
            <a:ext cx="8811616" cy="611265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112111D0-E286-4451-83A1-A5BD32C8E7EF}"/>
              </a:ext>
            </a:extLst>
          </p:cNvPr>
          <p:cNvSpPr txBox="1"/>
          <p:nvPr/>
        </p:nvSpPr>
        <p:spPr>
          <a:xfrm>
            <a:off x="632520" y="10474"/>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日本医師会定例記者会見「全世代型社会保障改革に向けて」</a:t>
            </a:r>
          </a:p>
        </p:txBody>
      </p:sp>
      <p:sp>
        <p:nvSpPr>
          <p:cNvPr id="6" name="正方形/長方形 5">
            <a:extLst>
              <a:ext uri="{FF2B5EF4-FFF2-40B4-BE49-F238E27FC236}">
                <a16:creationId xmlns:a16="http://schemas.microsoft.com/office/drawing/2014/main" id="{2ED21A2E-8437-45FC-B76C-E30FC01B0246}"/>
              </a:ext>
            </a:extLst>
          </p:cNvPr>
          <p:cNvSpPr/>
          <p:nvPr/>
        </p:nvSpPr>
        <p:spPr>
          <a:xfrm>
            <a:off x="583902" y="1097777"/>
            <a:ext cx="8738195" cy="1866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（１）後期高齢者窓口負担の引き上げ</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高齢になると医療を必要とする機会が増えるため、生活に過度な負担が掛からないようにするのが望ましいが、現役世代の負担も鑑み、低所得者にも十分配慮しつつ、国民が納得できるよう、十分に議論を尽くしていくべき。</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（２）市販類似薬の保険給付範囲からの除外や償還率の変更</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スイッチ</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OTC</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化されたから医療用でなくなるということではなく、医療上必要な医薬品は保険でも対象とされるべき。早期に診断して早期に治療することが医療の鉄則である。</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テキスト ボックス 6">
            <a:extLst>
              <a:ext uri="{FF2B5EF4-FFF2-40B4-BE49-F238E27FC236}">
                <a16:creationId xmlns:a16="http://schemas.microsoft.com/office/drawing/2014/main" id="{0510CDB8-8280-4B02-A7C5-DF9D394709C5}"/>
              </a:ext>
            </a:extLst>
          </p:cNvPr>
          <p:cNvSpPr txBox="1"/>
          <p:nvPr/>
        </p:nvSpPr>
        <p:spPr>
          <a:xfrm>
            <a:off x="583902" y="753886"/>
            <a:ext cx="2592288"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健保連の提案について</a:t>
            </a:r>
          </a:p>
        </p:txBody>
      </p:sp>
      <p:sp>
        <p:nvSpPr>
          <p:cNvPr id="9" name="テキスト ボックス 8">
            <a:extLst>
              <a:ext uri="{FF2B5EF4-FFF2-40B4-BE49-F238E27FC236}">
                <a16:creationId xmlns:a16="http://schemas.microsoft.com/office/drawing/2014/main" id="{88D5146C-1DAD-419B-8F5D-53A9585561B4}"/>
              </a:ext>
            </a:extLst>
          </p:cNvPr>
          <p:cNvSpPr txBox="1"/>
          <p:nvPr/>
        </p:nvSpPr>
        <p:spPr>
          <a:xfrm>
            <a:off x="611089" y="5480700"/>
            <a:ext cx="6113536"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新たな税財源についても検討を（消費税一本足打法からの脱却）</a:t>
            </a:r>
          </a:p>
        </p:txBody>
      </p:sp>
      <p:sp>
        <p:nvSpPr>
          <p:cNvPr id="10" name="正方形/長方形 9">
            <a:extLst>
              <a:ext uri="{FF2B5EF4-FFF2-40B4-BE49-F238E27FC236}">
                <a16:creationId xmlns:a16="http://schemas.microsoft.com/office/drawing/2014/main" id="{5B54369A-EEDE-4C5B-A082-9A03B2ECC86A}"/>
              </a:ext>
            </a:extLst>
          </p:cNvPr>
          <p:cNvSpPr/>
          <p:nvPr/>
        </p:nvSpPr>
        <p:spPr>
          <a:xfrm>
            <a:off x="574973" y="3347467"/>
            <a:ext cx="8738195" cy="21168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Ins="90000"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共助である保険料について、被用者保険の保険料率が国家公務員共済組合</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％、組合健保</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9.22</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％などとなっていることから、協会けんぽの</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％に合わせて公平化することが必要。</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雇用情勢の改善に伴い、失業等給付積立金が</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兆円、雇用安定資金が</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兆円に達し、安倍政権発足後の</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ポイント低下したにもかかわらず、積立金は</a:t>
            </a:r>
            <a:r>
              <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rPr>
              <a:t>0.8</a:t>
            </a: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兆円増加していることから、雇用保険料を引き下げずに、休業時の毎月給付である健康保険での傷病手当金を雇用保険の傷病手当で賄うことも必要ではないか。傷病手当金は市町村国保の加入者には支給されておらず、多様化する働き方に対応していない。</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A9BB8C28-403F-45CA-AB10-4861EC223C9F}"/>
              </a:ext>
            </a:extLst>
          </p:cNvPr>
          <p:cNvSpPr txBox="1"/>
          <p:nvPr/>
        </p:nvSpPr>
        <p:spPr>
          <a:xfrm>
            <a:off x="592857" y="2987427"/>
            <a:ext cx="2592288" cy="353943"/>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Arial"/>
                <a:ea typeface="ＭＳ Ｐゴシック"/>
                <a:cs typeface="+mn-cs"/>
              </a:rPr>
              <a:t>給付と負担について</a:t>
            </a:r>
          </a:p>
        </p:txBody>
      </p:sp>
      <p:sp>
        <p:nvSpPr>
          <p:cNvPr id="11" name="正方形/長方形 10">
            <a:extLst>
              <a:ext uri="{FF2B5EF4-FFF2-40B4-BE49-F238E27FC236}">
                <a16:creationId xmlns:a16="http://schemas.microsoft.com/office/drawing/2014/main" id="{9504D690-C37E-40AE-90E8-0A6E8422A295}"/>
              </a:ext>
            </a:extLst>
          </p:cNvPr>
          <p:cNvSpPr/>
          <p:nvPr/>
        </p:nvSpPr>
        <p:spPr>
          <a:xfrm>
            <a:off x="605880" y="5817933"/>
            <a:ext cx="8738194" cy="8679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例えば死亡した場合の税のあり方や、賃上げや設備投資が</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行われない場合のいわゆる内部留保への課税など、消費税</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80" b="0" i="0" u="none" strike="noStrike" kern="1200" cap="none" spc="0" normalizeH="0" baseline="0" noProof="0" dirty="0">
                <a:ln>
                  <a:noFill/>
                </a:ln>
                <a:solidFill>
                  <a:prstClr val="black"/>
                </a:solidFill>
                <a:effectLst/>
                <a:uLnTx/>
                <a:uFillTx/>
                <a:latin typeface="Arial"/>
                <a:ea typeface="ＭＳ Ｐゴシック"/>
                <a:cs typeface="+mn-cs"/>
              </a:rPr>
              <a:t>一本足打法ではなく、新たな税財源についても併せて検討すべき。</a:t>
            </a:r>
            <a:endParaRPr kumimoji="1" lang="en-US" altLang="ja-JP" sz="168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4" name="図 13">
            <a:extLst>
              <a:ext uri="{FF2B5EF4-FFF2-40B4-BE49-F238E27FC236}">
                <a16:creationId xmlns:a16="http://schemas.microsoft.com/office/drawing/2014/main" id="{258F21D7-85DD-4782-84C5-69650106C63B}"/>
              </a:ext>
            </a:extLst>
          </p:cNvPr>
          <p:cNvPicPr>
            <a:picLocks noChangeAspect="1"/>
          </p:cNvPicPr>
          <p:nvPr/>
        </p:nvPicPr>
        <p:blipFill rotWithShape="1">
          <a:blip r:embed="rId2">
            <a:extLst>
              <a:ext uri="{28A0092B-C50C-407E-A947-70E740481C1C}">
                <a14:useLocalDpi xmlns:a14="http://schemas.microsoft.com/office/drawing/2010/main" val="0"/>
              </a:ext>
            </a:extLst>
          </a:blip>
          <a:srcRect l="12363" r="14890" b="5520"/>
          <a:stretch/>
        </p:blipFill>
        <p:spPr>
          <a:xfrm>
            <a:off x="6897216" y="5300663"/>
            <a:ext cx="1804958" cy="1385200"/>
          </a:xfrm>
          <a:prstGeom prst="rect">
            <a:avLst/>
          </a:prstGeom>
        </p:spPr>
      </p:pic>
      <p:sp>
        <p:nvSpPr>
          <p:cNvPr id="13" name="スライド番号プレースホルダー 2">
            <a:extLst>
              <a:ext uri="{FF2B5EF4-FFF2-40B4-BE49-F238E27FC236}">
                <a16:creationId xmlns:a16="http://schemas.microsoft.com/office/drawing/2014/main" id="{664A6944-DA60-4241-B8BC-8FB872602A5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62049907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672704"/>
            <a:ext cx="9529762" cy="33586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6" y="1518077"/>
            <a:ext cx="450973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遺伝カウンセリング加算の要件の見直し</a:t>
            </a:r>
          </a:p>
        </p:txBody>
      </p:sp>
      <p:sp>
        <p:nvSpPr>
          <p:cNvPr id="22" name="右矢印 21"/>
          <p:cNvSpPr/>
          <p:nvPr/>
        </p:nvSpPr>
        <p:spPr>
          <a:xfrm>
            <a:off x="4731542" y="307562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561229" y="2420888"/>
          <a:ext cx="3797202" cy="1587052"/>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200" dirty="0">
                          <a:solidFill>
                            <a:schemeClr val="bg1"/>
                          </a:solidFill>
                        </a:rPr>
                        <a:t>現行</a:t>
                      </a:r>
                      <a:endParaRPr kumimoji="1" lang="ja-JP" altLang="en-US" sz="12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4F81BD"/>
                    </a:solidFill>
                  </a:tcPr>
                </a:tc>
                <a:extLst>
                  <a:ext uri="{0D108BD9-81ED-4DB2-BD59-A6C34878D82A}">
                    <a16:rowId xmlns:a16="http://schemas.microsoft.com/office/drawing/2014/main" val="1682546321"/>
                  </a:ext>
                </a:extLst>
              </a:tr>
              <a:tr h="644264">
                <a:tc>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100" dirty="0"/>
                        <a:t>［算定要件］</a:t>
                      </a:r>
                      <a:endParaRPr kumimoji="1" lang="en-US" altLang="ja-JP" sz="1200" dirty="0"/>
                    </a:p>
                    <a:p>
                      <a:pPr marL="0" marR="0" lvl="0" indent="0" algn="l" defTabSz="742950" rtl="0" eaLnBrk="1" fontAlgn="auto" latinLnBrk="0" hangingPunct="1">
                        <a:lnSpc>
                          <a:spcPct val="100000"/>
                        </a:lnSpc>
                        <a:spcBef>
                          <a:spcPts val="0"/>
                        </a:spcBef>
                        <a:spcAft>
                          <a:spcPts val="0"/>
                        </a:spcAft>
                        <a:buClrTx/>
                        <a:buSzTx/>
                        <a:buFontTx/>
                        <a:buNone/>
                        <a:tabLst/>
                        <a:defRPr/>
                      </a:pPr>
                      <a:r>
                        <a:rPr lang="ja-JP" altLang="en-US" sz="1100" dirty="0"/>
                        <a:t>区分番号Ｄ００６－４に掲げる遺伝学的検査を実施し、その結果について患者又はその家族に対し遺伝カウンセリングを行った場合には、</a:t>
                      </a:r>
                      <a:r>
                        <a:rPr lang="ja-JP" altLang="en-US" sz="1100" b="1" u="sng" dirty="0">
                          <a:solidFill>
                            <a:srgbClr val="0070C0"/>
                          </a:solidFill>
                        </a:rPr>
                        <a:t>遺伝カウンセリング加算</a:t>
                      </a:r>
                      <a:r>
                        <a:rPr lang="ja-JP" altLang="en-US" sz="1100" dirty="0"/>
                        <a:t>として、患者１人につき月１回に限り、</a:t>
                      </a:r>
                      <a:r>
                        <a:rPr lang="en-US" altLang="ja-JP" sz="1100" dirty="0"/>
                        <a:t>1,000</a:t>
                      </a:r>
                      <a:r>
                        <a:rPr lang="ja-JP" altLang="en-US" sz="1100" dirty="0"/>
                        <a:t>点を所定点数に加算する。</a:t>
                      </a:r>
                      <a:endParaRPr lang="en-US" altLang="ja-JP" sz="1100" dirty="0"/>
                    </a:p>
                    <a:p>
                      <a:r>
                        <a:rPr lang="ja-JP" altLang="en-US" sz="1100" dirty="0"/>
                        <a:t>［対象検査］</a:t>
                      </a:r>
                      <a:endParaRPr lang="en-US" altLang="ja-JP" sz="1100" dirty="0"/>
                    </a:p>
                    <a:p>
                      <a:r>
                        <a:rPr lang="ja-JP" altLang="en-US" sz="1100" dirty="0"/>
                        <a:t>区分番号「Ｄ００６－４」遺伝学的検査</a:t>
                      </a: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356794198"/>
              </p:ext>
            </p:extLst>
          </p:nvPr>
        </p:nvGraphicFramePr>
        <p:xfrm>
          <a:off x="5465730" y="2160910"/>
          <a:ext cx="3941938" cy="2726128"/>
        </p:xfrm>
        <a:graphic>
          <a:graphicData uri="http://schemas.openxmlformats.org/drawingml/2006/table">
            <a:tbl>
              <a:tblPr firstRow="1" bandRow="1">
                <a:tableStyleId>{C083E6E3-FA7D-4D7B-A595-EF9225AFEA82}</a:tableStyleId>
              </a:tblPr>
              <a:tblGrid>
                <a:gridCol w="3941938">
                  <a:extLst>
                    <a:ext uri="{9D8B030D-6E8A-4147-A177-3AD203B41FA5}">
                      <a16:colId xmlns:a16="http://schemas.microsoft.com/office/drawing/2014/main" val="4189307186"/>
                    </a:ext>
                  </a:extLst>
                </a:gridCol>
              </a:tblGrid>
              <a:tr h="28772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611587695"/>
                  </a:ext>
                </a:extLst>
              </a:tr>
              <a:tr h="1156551">
                <a:tc>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kumimoji="1" lang="ja-JP" altLang="en-US" sz="1100" dirty="0"/>
                        <a:t>［算定要件］</a:t>
                      </a:r>
                      <a:endParaRPr kumimoji="1" lang="en-US" altLang="ja-JP" sz="1100" dirty="0"/>
                    </a:p>
                    <a:p>
                      <a:pPr marL="0" marR="0" lvl="0" indent="0" algn="l" defTabSz="742950" rtl="0" eaLnBrk="1" fontAlgn="auto" latinLnBrk="0" hangingPunct="1">
                        <a:lnSpc>
                          <a:spcPct val="100000"/>
                        </a:lnSpc>
                        <a:spcBef>
                          <a:spcPts val="0"/>
                        </a:spcBef>
                        <a:spcAft>
                          <a:spcPts val="0"/>
                        </a:spcAft>
                        <a:buClrTx/>
                        <a:buSzTx/>
                        <a:buFontTx/>
                        <a:buNone/>
                        <a:tabLst/>
                        <a:defRPr/>
                      </a:pPr>
                      <a:r>
                        <a:rPr lang="ja-JP" altLang="en-US" sz="1100" dirty="0"/>
                        <a:t>区分番号Ｄ００６－４に掲げる遺伝学的検査、</a:t>
                      </a:r>
                      <a:r>
                        <a:rPr lang="ja-JP" altLang="en-US" sz="1100" b="1" u="sng" dirty="0">
                          <a:solidFill>
                            <a:srgbClr val="0070C0"/>
                          </a:solidFill>
                        </a:rPr>
                        <a:t>区分番号Ｄ００６－２０に掲げる角膜ジストロフィー遺伝子検査</a:t>
                      </a:r>
                      <a:r>
                        <a:rPr kumimoji="1" lang="ja-JP" altLang="en-US" sz="1100" b="1" i="0" u="sng" strike="noStrike" kern="1200" cap="none" spc="0" normalizeH="0" baseline="0" noProof="0" dirty="0">
                          <a:ln>
                            <a:noFill/>
                          </a:ln>
                          <a:solidFill>
                            <a:srgbClr val="0070C0"/>
                          </a:solidFill>
                          <a:effectLst/>
                          <a:uLnTx/>
                          <a:uFillTx/>
                          <a:latin typeface="+mn-lt"/>
                          <a:ea typeface="+mn-ea"/>
                          <a:cs typeface="+mn-cs"/>
                        </a:rPr>
                        <a:t>又は</a:t>
                      </a:r>
                      <a:r>
                        <a:rPr lang="ja-JP" altLang="en-US" sz="1100" b="1" u="sng" dirty="0">
                          <a:solidFill>
                            <a:srgbClr val="0070C0"/>
                          </a:solidFill>
                        </a:rPr>
                        <a:t>遺伝性腫瘍に関する検査（区分番号Ｄ００６－１９に掲げるがんゲノムプロファイリング検査を除く。）</a:t>
                      </a:r>
                      <a:r>
                        <a:rPr lang="ja-JP" altLang="en-US" sz="1100" dirty="0"/>
                        <a:t>を実施し、その結果について患者又はその家族等に対し遺伝カウンセリングを行った場合には、遺伝カウンセリング加算として、患者１人につき月１回に限り、</a:t>
                      </a:r>
                      <a:r>
                        <a:rPr lang="en-US" altLang="ja-JP" sz="1100" dirty="0"/>
                        <a:t>1,000</a:t>
                      </a:r>
                      <a:r>
                        <a:rPr lang="ja-JP" altLang="en-US" sz="1100" dirty="0"/>
                        <a:t>点を所定点数に加算する。</a:t>
                      </a:r>
                      <a:endParaRPr lang="en-US" altLang="ja-JP" sz="1100" dirty="0"/>
                    </a:p>
                    <a:p>
                      <a:r>
                        <a:rPr lang="ja-JP" altLang="en-US" sz="1100" dirty="0"/>
                        <a:t>［対象検査］</a:t>
                      </a:r>
                      <a:endParaRPr lang="en-US" altLang="ja-JP" sz="1100" dirty="0"/>
                    </a:p>
                    <a:p>
                      <a:r>
                        <a:rPr lang="ja-JP" altLang="en-US" sz="1100" dirty="0"/>
                        <a:t>区分番号「Ｄ００６－４」遺伝学的検査</a:t>
                      </a:r>
                      <a:endParaRPr lang="en-US" altLang="ja-JP" sz="1100" dirty="0"/>
                    </a:p>
                    <a:p>
                      <a:r>
                        <a:rPr lang="ja-JP" altLang="en-US" sz="1100" b="1" u="sng" dirty="0">
                          <a:solidFill>
                            <a:srgbClr val="0070C0"/>
                          </a:solidFill>
                        </a:rPr>
                        <a:t>区分番号</a:t>
                      </a:r>
                      <a:r>
                        <a:rPr lang="en-US" altLang="ja-JP" sz="1100" b="1" u="sng" dirty="0">
                          <a:solidFill>
                            <a:srgbClr val="0070C0"/>
                          </a:solidFill>
                        </a:rPr>
                        <a:t>｢</a:t>
                      </a:r>
                      <a:r>
                        <a:rPr lang="ja-JP" altLang="en-US" sz="1100" b="1" u="sng" dirty="0">
                          <a:solidFill>
                            <a:srgbClr val="0070C0"/>
                          </a:solidFill>
                        </a:rPr>
                        <a:t>Ｄ００６－１８</a:t>
                      </a:r>
                      <a:r>
                        <a:rPr lang="en-US" altLang="ja-JP" sz="1100" b="1" u="sng" dirty="0">
                          <a:solidFill>
                            <a:srgbClr val="0070C0"/>
                          </a:solidFill>
                        </a:rPr>
                        <a:t>｣</a:t>
                      </a:r>
                      <a:r>
                        <a:rPr lang="ja-JP" altLang="en-US" sz="1100" b="1" u="sng" dirty="0">
                          <a:solidFill>
                            <a:srgbClr val="0070C0"/>
                          </a:solidFill>
                        </a:rPr>
                        <a:t>に掲げるＢＲＣＡ１／２遺伝子検査</a:t>
                      </a:r>
                      <a:endParaRPr lang="en-US" altLang="ja-JP" sz="1100" b="1" u="sng" dirty="0">
                        <a:solidFill>
                          <a:srgbClr val="0070C0"/>
                        </a:solidFill>
                      </a:endParaRPr>
                    </a:p>
                    <a:p>
                      <a:r>
                        <a:rPr lang="ja-JP" altLang="en-US" sz="1100" b="1" u="sng" dirty="0">
                          <a:solidFill>
                            <a:srgbClr val="0070C0"/>
                          </a:solidFill>
                        </a:rPr>
                        <a:t>区分番号「Ｄ００４－２」悪性腫瘍組織検査の「１」の悪性腫瘍遺伝子検査のマイクロサテライト不安定性検査（リンチ症候群の診断の補助に用いる場合に限る。）</a:t>
                      </a:r>
                      <a:endParaRPr lang="en-US" altLang="ja-JP" sz="1200" b="1" u="sng" dirty="0">
                        <a:solidFill>
                          <a:srgbClr val="0070C0"/>
                        </a:solidFill>
                        <a:latin typeface="ＭＳ Ｐゴシック" panose="020B0600070205080204" pitchFamily="50" charset="-128"/>
                        <a:ea typeface="+mn-ea"/>
                      </a:endParaRPr>
                    </a:p>
                  </a:txBody>
                  <a:tcPr>
                    <a:solidFill>
                      <a:srgbClr val="EBF1DE"/>
                    </a:solidFill>
                  </a:tcPr>
                </a:tc>
                <a:extLst>
                  <a:ext uri="{0D108BD9-81ED-4DB2-BD59-A6C34878D82A}">
                    <a16:rowId xmlns:a16="http://schemas.microsoft.com/office/drawing/2014/main" val="162110279"/>
                  </a:ext>
                </a:extLst>
              </a:tr>
            </a:tbl>
          </a:graphicData>
        </a:graphic>
      </p:graphicFrame>
      <p:sp>
        <p:nvSpPr>
          <p:cNvPr id="6" name="テキスト ボックス 5"/>
          <p:cNvSpPr txBox="1"/>
          <p:nvPr/>
        </p:nvSpPr>
        <p:spPr>
          <a:xfrm>
            <a:off x="170935" y="729067"/>
            <a:ext cx="9529762"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遺伝カウンセリング加算の対象検査に遺伝性腫瘍に係る検査を加える。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遺伝子パネル検査に係る遺伝カウンセリング加算については、算定できる施設をがんゲノム医療中核拠点病院等に限定する。</a:t>
            </a: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170935" y="5186948"/>
            <a:ext cx="9529762" cy="16181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223960" y="5428579"/>
            <a:ext cx="9301387"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検体検査判断料</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遺伝性腫瘍カウンセリング加算</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a:t>
            </a:r>
            <a:r>
              <a:rPr lang="ja-JP" altLang="en-US" sz="1600" b="1" u="sng" dirty="0">
                <a:solidFill>
                  <a:srgbClr val="0070C0"/>
                </a:solidFill>
                <a:latin typeface="ＭＳ Ｐゴシック" panose="020B0600070205080204" pitchFamily="50" charset="-128"/>
                <a:ea typeface="ＭＳ Ｐゴシック" panose="020B0600070205080204" pitchFamily="50" charset="-128"/>
              </a:rPr>
              <a:t>月１回</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区分番号「Ｄ００６</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１９」に掲げる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がんゲノムプロファイリング検査を実施</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し、その結果について患者又はその家族等に対し遺伝カウンセリングを行った場　合には、遺伝性腫瘍カウンセリング加算として、患者１人につき月１回に限り、</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点を所定点数に加算する。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がんゲノム医療中核拠点病院、がんゲノム医療拠点病院又はがんゲノム医療連携病院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99246" y="5064092"/>
            <a:ext cx="450973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遺伝性腫瘍カウンセリング加算の新設</a:t>
            </a:r>
          </a:p>
        </p:txBody>
      </p:sp>
      <p:sp>
        <p:nvSpPr>
          <p:cNvPr id="9" name="テキスト ボックス 8"/>
          <p:cNvSpPr txBox="1"/>
          <p:nvPr/>
        </p:nvSpPr>
        <p:spPr>
          <a:xfrm>
            <a:off x="223960" y="1884085"/>
            <a:ext cx="23519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検体検査判断料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遺伝カウンセリング加算</a:t>
            </a:r>
          </a:p>
        </p:txBody>
      </p:sp>
      <p:sp>
        <p:nvSpPr>
          <p:cNvPr id="16" name="Rectangle 36">
            <a:extLst>
              <a:ext uri="{FF2B5EF4-FFF2-40B4-BE49-F238E27FC236}">
                <a16:creationId xmlns:a16="http://schemas.microsoft.com/office/drawing/2014/main" id="{E92DFA81-E510-47AB-9CFA-01A38206416F}"/>
              </a:ext>
            </a:extLst>
          </p:cNvPr>
          <p:cNvSpPr>
            <a:spLocks noChangeArrowheads="1"/>
          </p:cNvSpPr>
          <p:nvPr/>
        </p:nvSpPr>
        <p:spPr bwMode="auto">
          <a:xfrm>
            <a:off x="183864" y="421580"/>
            <a:ext cx="7252835" cy="31493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（２）遺伝子パネル検査に係る遺伝カウンセリングの評価の見直し</a:t>
            </a:r>
          </a:p>
        </p:txBody>
      </p:sp>
      <p:sp>
        <p:nvSpPr>
          <p:cNvPr id="17" name="Rectangle 2">
            <a:extLst>
              <a:ext uri="{FF2B5EF4-FFF2-40B4-BE49-F238E27FC236}">
                <a16:creationId xmlns:a16="http://schemas.microsoft.com/office/drawing/2014/main" id="{4F307BFC-B36A-48A3-9736-15004749A565}"/>
              </a:ext>
            </a:extLst>
          </p:cNvPr>
          <p:cNvSpPr>
            <a:spLocks noChangeArrowheads="1"/>
          </p:cNvSpPr>
          <p:nvPr/>
        </p:nvSpPr>
        <p:spPr bwMode="auto">
          <a:xfrm>
            <a:off x="213524" y="16322"/>
            <a:ext cx="9517327" cy="36512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18" name="スライド番号プレースホルダー 2">
            <a:extLst>
              <a:ext uri="{FF2B5EF4-FFF2-40B4-BE49-F238E27FC236}">
                <a16:creationId xmlns:a16="http://schemas.microsoft.com/office/drawing/2014/main" id="{D59E7945-696D-43C0-9B6E-7F1A38FBEA1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9" name="テキスト ボックス 18">
            <a:extLst>
              <a:ext uri="{FF2B5EF4-FFF2-40B4-BE49-F238E27FC236}">
                <a16:creationId xmlns:a16="http://schemas.microsoft.com/office/drawing/2014/main" id="{F4F557E1-033D-4C07-90DA-C03D0C519758}"/>
              </a:ext>
            </a:extLst>
          </p:cNvPr>
          <p:cNvSpPr txBox="1"/>
          <p:nvPr/>
        </p:nvSpPr>
        <p:spPr>
          <a:xfrm>
            <a:off x="7446167" y="435824"/>
            <a:ext cx="18002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345</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381-382</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818</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888</a:t>
            </a:r>
          </a:p>
        </p:txBody>
      </p:sp>
    </p:spTree>
    <p:extLst>
      <p:ext uri="{BB962C8B-B14F-4D97-AF65-F5344CB8AC3E}">
        <p14:creationId xmlns:p14="http://schemas.microsoft.com/office/powerpoint/2010/main" val="4094897435"/>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2180" y="943944"/>
            <a:ext cx="9517327" cy="565340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患者や家族の意向に沿いつつ、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地域との連携を推進する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観点から、緩和ケア病棟入院料１について、平均在院日数に係る要件を削除するとともに、他病棟、外来又は在宅における緩和ケア診療に係る項目の届出を要件とする。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02221" y="1790225"/>
            <a:ext cx="4476099" cy="202153"/>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00266" y="2001328"/>
            <a:ext cx="4476099" cy="366026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緩和ケア病棟入院料１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以下のア及びイを満たしていること又はウを満たしていること。</a:t>
            </a: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直近１年間の当該病棟における入院日数の平均が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当該病棟の入院患者について、以下の（イ）から（ロ）までの期間の平均が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病棟に配置されている緩和ケアを担当する常勤の医師又は当該医師の指示を受けた看護職員から説明を受けた上で、患者等が文書又は口頭で入院の意思表示を行った日</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患者が当該病棟に入院した日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83529" algn="l" defTabSz="914400" rtl="0" eaLnBrk="1" fontAlgn="auto" latinLnBrk="0" hangingPunct="1">
              <a:lnSpc>
                <a:spcPts val="14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4994" marR="0" lvl="0" indent="-84994" algn="l" defTabSz="914400"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直近１年間において、退院患者のうち、次のいずれかに該当する患者以外の患者が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他の保険医療機関（療養病棟入院基本料、有床診療所入院基本料及び有床診療所療養病床入院基本料を算定する病棟及び病室を除く。）に転院した患者</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同一の保険医療機関の当該入院料にかかる病棟以外の病棟（療養病棟入院基本料を算定する病棟を除く。）への転棟患者</a:t>
            </a:r>
          </a:p>
          <a:p>
            <a:pPr marL="168524" marR="0" lvl="0" indent="-83529" algn="l" defTabSz="914400" rtl="0" eaLnBrk="1" fontAlgn="auto" latinLnBrk="0" hangingPunct="1">
              <a:lnSpc>
                <a:spcPts val="14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死亡退院の患者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289834" y="1667707"/>
            <a:ext cx="4343686" cy="24648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289833" y="1914195"/>
            <a:ext cx="4343687" cy="449671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緩和ケア病棟入院料１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次のいずれかに係る届出を行っていること。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　区分番号Ａ２２６－２に掲げる緩和ケア診療加算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②　区分番号Ｂ００１・２４に掲げる外来緩和ケア管理料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③　区分番号Ｃ００３に掲げる在宅がん医療総合診療料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以下のア又はイを満たしていること。</a:t>
            </a:r>
          </a:p>
          <a:p>
            <a:pPr marL="84994" marR="0" lvl="0" indent="-84994"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当該病棟直近１年間の入院患者について、以下の（イ）から（ロ）までの期間の平均が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日未満であること。</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病棟に配置されている緩和ケアを担当する常勤の医師又は当該医師の指示を受けた看護職員から説明を受けた上で、患者等が文書又は口頭で入院の意思表示を行った日</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患者が当該病棟に入院した日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84994"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直近１年間において、退院患者のうち、次のいずれかに該当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する患者以外の患者が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他の保険医療機関（療養病棟入院基本料、有床診療所入院基本料及び有床診療所療養病床入院基本料を算定する病棟及び病室を除く。）に転院した患者</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同一の保険医療機関の当該入院料にかかる病棟以外の病棟（療養病棟入院基本料を算定する病棟を除く。）への転棟患者</a:t>
            </a:r>
          </a:p>
          <a:p>
            <a:pPr marL="168524" marR="0" lvl="0" indent="-84994"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死亡退院の患者</a:t>
            </a:r>
          </a:p>
        </p:txBody>
      </p:sp>
      <p:sp>
        <p:nvSpPr>
          <p:cNvPr id="12" name="右矢印 11"/>
          <p:cNvSpPr/>
          <p:nvPr/>
        </p:nvSpPr>
        <p:spPr>
          <a:xfrm>
            <a:off x="4860082" y="3258691"/>
            <a:ext cx="318247" cy="1434634"/>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66791" y="2590990"/>
            <a:ext cx="4332082" cy="333953"/>
          </a:xfrm>
          <a:prstGeom prst="rect">
            <a:avLst/>
          </a:pr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457266" y="2531931"/>
            <a:ext cx="3585294" cy="53702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7" name="図 16"/>
          <p:cNvPicPr>
            <a:picLocks noChangeAspect="1"/>
          </p:cNvPicPr>
          <p:nvPr/>
        </p:nvPicPr>
        <p:blipFill>
          <a:blip r:embed="rId2"/>
          <a:stretch>
            <a:fillRect/>
          </a:stretch>
        </p:blipFill>
        <p:spPr>
          <a:xfrm flipH="1">
            <a:off x="745407" y="5806158"/>
            <a:ext cx="855676" cy="752452"/>
          </a:xfrm>
          <a:prstGeom prst="rect">
            <a:avLst/>
          </a:prstGeom>
        </p:spPr>
      </p:pic>
      <p:pic>
        <p:nvPicPr>
          <p:cNvPr id="20" name="図 19"/>
          <p:cNvPicPr>
            <a:picLocks noChangeAspect="1"/>
          </p:cNvPicPr>
          <p:nvPr/>
        </p:nvPicPr>
        <p:blipFill>
          <a:blip r:embed="rId3"/>
          <a:stretch>
            <a:fillRect/>
          </a:stretch>
        </p:blipFill>
        <p:spPr>
          <a:xfrm>
            <a:off x="1717765" y="5790329"/>
            <a:ext cx="976001" cy="784109"/>
          </a:xfrm>
          <a:prstGeom prst="rect">
            <a:avLst/>
          </a:prstGeom>
        </p:spPr>
      </p:pic>
      <p:pic>
        <p:nvPicPr>
          <p:cNvPr id="21" name="図 20"/>
          <p:cNvPicPr>
            <a:picLocks noChangeAspect="1"/>
          </p:cNvPicPr>
          <p:nvPr/>
        </p:nvPicPr>
        <p:blipFill>
          <a:blip r:embed="rId4"/>
          <a:stretch>
            <a:fillRect/>
          </a:stretch>
        </p:blipFill>
        <p:spPr>
          <a:xfrm flipH="1">
            <a:off x="3054538" y="6065682"/>
            <a:ext cx="575490" cy="457061"/>
          </a:xfrm>
          <a:prstGeom prst="rect">
            <a:avLst/>
          </a:prstGeom>
        </p:spPr>
      </p:pic>
      <p:pic>
        <p:nvPicPr>
          <p:cNvPr id="19" name="図 18"/>
          <p:cNvPicPr>
            <a:picLocks noChangeAspect="1"/>
          </p:cNvPicPr>
          <p:nvPr/>
        </p:nvPicPr>
        <p:blipFill>
          <a:blip r:embed="rId5"/>
          <a:stretch>
            <a:fillRect/>
          </a:stretch>
        </p:blipFill>
        <p:spPr>
          <a:xfrm>
            <a:off x="3608780" y="5740225"/>
            <a:ext cx="861577" cy="827679"/>
          </a:xfrm>
          <a:prstGeom prst="rect">
            <a:avLst/>
          </a:prstGeom>
        </p:spPr>
      </p:pic>
      <p:sp>
        <p:nvSpPr>
          <p:cNvPr id="22" name="テキスト ボックス 21"/>
          <p:cNvSpPr txBox="1"/>
          <p:nvPr/>
        </p:nvSpPr>
        <p:spPr>
          <a:xfrm>
            <a:off x="468374" y="5691042"/>
            <a:ext cx="559769"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他病棟</a:t>
            </a:r>
          </a:p>
        </p:txBody>
      </p:sp>
      <p:sp>
        <p:nvSpPr>
          <p:cNvPr id="23" name="テキスト ボックス 22"/>
          <p:cNvSpPr txBox="1"/>
          <p:nvPr/>
        </p:nvSpPr>
        <p:spPr>
          <a:xfrm>
            <a:off x="2510091" y="5870335"/>
            <a:ext cx="434735"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a:t>
            </a:r>
          </a:p>
        </p:txBody>
      </p:sp>
      <p:sp>
        <p:nvSpPr>
          <p:cNvPr id="24" name="テキスト ボックス 23"/>
          <p:cNvSpPr txBox="1"/>
          <p:nvPr/>
        </p:nvSpPr>
        <p:spPr>
          <a:xfrm>
            <a:off x="4425347" y="6142073"/>
            <a:ext cx="434735" cy="24147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在宅</a:t>
            </a:r>
          </a:p>
        </p:txBody>
      </p:sp>
      <p:sp>
        <p:nvSpPr>
          <p:cNvPr id="25" name="Rectangle 2">
            <a:extLst>
              <a:ext uri="{FF2B5EF4-FFF2-40B4-BE49-F238E27FC236}">
                <a16:creationId xmlns:a16="http://schemas.microsoft.com/office/drawing/2014/main" id="{1B5E715D-1345-47C6-B63D-0010DFEC0CE1}"/>
              </a:ext>
            </a:extLst>
          </p:cNvPr>
          <p:cNvSpPr>
            <a:spLocks noChangeArrowheads="1"/>
          </p:cNvSpPr>
          <p:nvPr/>
        </p:nvSpPr>
        <p:spPr bwMode="auto">
          <a:xfrm>
            <a:off x="202180" y="22808"/>
            <a:ext cx="9517327" cy="5208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26" name="Rectangle 36">
            <a:extLst>
              <a:ext uri="{FF2B5EF4-FFF2-40B4-BE49-F238E27FC236}">
                <a16:creationId xmlns:a16="http://schemas.microsoft.com/office/drawing/2014/main" id="{CC8C19A4-669D-44D1-A7DD-B4C01E42CE4D}"/>
              </a:ext>
            </a:extLst>
          </p:cNvPr>
          <p:cNvSpPr>
            <a:spLocks noChangeArrowheads="1"/>
          </p:cNvSpPr>
          <p:nvPr/>
        </p:nvSpPr>
        <p:spPr bwMode="auto">
          <a:xfrm>
            <a:off x="189795" y="563787"/>
            <a:ext cx="3899109"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（３）緩和ケア病棟入院料の見直し</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スライド番号プレースホルダー 2">
            <a:extLst>
              <a:ext uri="{FF2B5EF4-FFF2-40B4-BE49-F238E27FC236}">
                <a16:creationId xmlns:a16="http://schemas.microsoft.com/office/drawing/2014/main" id="{6694DE05-4573-4288-B5A1-3BFCF4A958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a:extLst>
              <a:ext uri="{FF2B5EF4-FFF2-40B4-BE49-F238E27FC236}">
                <a16:creationId xmlns:a16="http://schemas.microsoft.com/office/drawing/2014/main" id="{251DB3BC-B3FF-431F-A341-5875FC54FAF5}"/>
              </a:ext>
            </a:extLst>
          </p:cNvPr>
          <p:cNvSpPr txBox="1"/>
          <p:nvPr/>
        </p:nvSpPr>
        <p:spPr>
          <a:xfrm>
            <a:off x="4232920" y="622261"/>
            <a:ext cx="20882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697-698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792-793</a:t>
            </a:r>
          </a:p>
        </p:txBody>
      </p:sp>
    </p:spTree>
    <p:extLst>
      <p:ext uri="{BB962C8B-B14F-4D97-AF65-F5344CB8AC3E}">
        <p14:creationId xmlns:p14="http://schemas.microsoft.com/office/powerpoint/2010/main" val="2373576695"/>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221592" y="5625827"/>
            <a:ext cx="9529762" cy="82013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進行した心不全の患者に対する緩和ケアを評価する観点から、外来緩和ケア管理料の対象に末期心不全の患者を加えるとともに、当該患者を対象とする場合の要件を、緩和ケア診療加算等と同様に見直す。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95962" y="671431"/>
            <a:ext cx="9529762" cy="47338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進行した心不全の患者に対する緩和ケアを評価する観点から、緩和ケア診療加算及び有床診療所緩和ケア診療加算について、末期心不全の患者を対象とする場合の要件を見直す。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１．緩和ケアチームの身体症状の緩和を担当する医師に求める経験について、「末期心不全の患者を対象とした症状緩和治療」の経験でもよいこととする。</a:t>
            </a: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２．受講を求める研修について、「日本心不全学会により開催される基本的心不全緩和ケアトレーニングコース」の受講でもよいこととする。</a:t>
            </a:r>
          </a:p>
        </p:txBody>
      </p:sp>
      <p:sp>
        <p:nvSpPr>
          <p:cNvPr id="6" name="正方形/長方形 5"/>
          <p:cNvSpPr/>
          <p:nvPr/>
        </p:nvSpPr>
        <p:spPr>
          <a:xfrm>
            <a:off x="557218" y="2448600"/>
            <a:ext cx="4068000"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57218" y="2743209"/>
            <a:ext cx="4068000" cy="2412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［施設基準（緩和ケア診療加算）］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身体症状の緩和を担当する医師は、悪性腫瘍患者又は後天性免疫不全症候群の患者を対象とした症状緩和治療を主たる業務とした３年以上の経験を有する者であること。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緩和ケアチームの医師は、以下のいずれかア又はイの研修を修了している者であること。</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がん等の診療に携わる医師等に対する緩和ケア研修会の開催指針に準拠した緩和ケア研修会</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緩和ケアの基本教育のための都道府県指導者研修会（国立研究開発法人国立がん研究センター主催）等</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5306796" y="2436538"/>
            <a:ext cx="4149767"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315321" y="2747780"/>
            <a:ext cx="4149767" cy="2412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［施設基準（緩和ケア診療加算）］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身体症状の緩和を担当する医師は、悪性腫瘍患者又は後天性免疫不全症候群の患者を対象とした症状緩和治療を主たる業務とした３年以上の経験を有する者であること。</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なお、末期心不全の患者を対象とする場合には、末期心不全の患者を対象とした症状緩和治療を主たる業務とした３年以上の経験を有する者であっても差し支えない。</a:t>
            </a:r>
            <a:endParaRPr kumimoji="1" lang="en-US"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緩和ケアチームの医師は、悪性腫瘍の患者に対して緩和ケアに係る診療を行う場合には、以下のア又はイのいずれかの研修を修了している者であること。</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また、末期心不全の患者に対して緩和ケアに係る診療を行う場合には、ア、イ又はウのいずれかの研修を修了している者であること。</a:t>
            </a:r>
            <a:endParaRPr kumimoji="1" lang="en-US" altLang="ja-JP"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がん等の診療に携わる医師等に対する緩和ケア研修会の開催指針に準拠した緩和ケア研修会</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緩和ケアの基本教育のための都道府県指導者研修会（国立研究開発法人国立がん研究センター主催）等</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日本心不全学会により開催される基本的心不全緩和ケアトレーニングコース</a:t>
            </a:r>
          </a:p>
        </p:txBody>
      </p:sp>
      <p:sp>
        <p:nvSpPr>
          <p:cNvPr id="12" name="右矢印 11"/>
          <p:cNvSpPr/>
          <p:nvPr/>
        </p:nvSpPr>
        <p:spPr>
          <a:xfrm>
            <a:off x="4765017" y="3212976"/>
            <a:ext cx="442913" cy="11454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テキスト ボックス 3"/>
          <p:cNvSpPr txBox="1"/>
          <p:nvPr/>
        </p:nvSpPr>
        <p:spPr>
          <a:xfrm>
            <a:off x="6762865" y="5182845"/>
            <a:ext cx="269176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有床診療所緩和ケア診療加算についても同様。</a:t>
            </a:r>
          </a:p>
        </p:txBody>
      </p:sp>
      <p:sp>
        <p:nvSpPr>
          <p:cNvPr id="16" name="Rectangle 2">
            <a:extLst>
              <a:ext uri="{FF2B5EF4-FFF2-40B4-BE49-F238E27FC236}">
                <a16:creationId xmlns:a16="http://schemas.microsoft.com/office/drawing/2014/main" id="{E2D1BC66-A7CF-4955-90C7-53288A79CB7C}"/>
              </a:ext>
            </a:extLst>
          </p:cNvPr>
          <p:cNvSpPr>
            <a:spLocks noChangeArrowheads="1"/>
          </p:cNvSpPr>
          <p:nvPr/>
        </p:nvSpPr>
        <p:spPr bwMode="auto">
          <a:xfrm>
            <a:off x="202180" y="22807"/>
            <a:ext cx="9517327" cy="44845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17" name="Rectangle 36">
            <a:extLst>
              <a:ext uri="{FF2B5EF4-FFF2-40B4-BE49-F238E27FC236}">
                <a16:creationId xmlns:a16="http://schemas.microsoft.com/office/drawing/2014/main" id="{E0479163-5E2F-4A6D-BB74-6B58B8FD8189}"/>
              </a:ext>
            </a:extLst>
          </p:cNvPr>
          <p:cNvSpPr>
            <a:spLocks noChangeArrowheads="1"/>
          </p:cNvSpPr>
          <p:nvPr/>
        </p:nvSpPr>
        <p:spPr bwMode="auto">
          <a:xfrm>
            <a:off x="200228" y="494332"/>
            <a:ext cx="403269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（４）緩和ケア診療加算等の見直し</a:t>
            </a:r>
          </a:p>
        </p:txBody>
      </p:sp>
      <p:sp>
        <p:nvSpPr>
          <p:cNvPr id="18" name="Rectangle 36">
            <a:extLst>
              <a:ext uri="{FF2B5EF4-FFF2-40B4-BE49-F238E27FC236}">
                <a16:creationId xmlns:a16="http://schemas.microsoft.com/office/drawing/2014/main" id="{F512403E-7A02-43DF-89BE-37A96CE82533}"/>
              </a:ext>
            </a:extLst>
          </p:cNvPr>
          <p:cNvSpPr>
            <a:spLocks noChangeArrowheads="1"/>
          </p:cNvSpPr>
          <p:nvPr/>
        </p:nvSpPr>
        <p:spPr bwMode="auto">
          <a:xfrm>
            <a:off x="200228" y="5449379"/>
            <a:ext cx="4032692" cy="35289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（５）外来緩和ケア管理料の見直し</a:t>
            </a:r>
          </a:p>
        </p:txBody>
      </p:sp>
      <p:sp>
        <p:nvSpPr>
          <p:cNvPr id="19" name="スライド番号プレースホルダー 2">
            <a:extLst>
              <a:ext uri="{FF2B5EF4-FFF2-40B4-BE49-F238E27FC236}">
                <a16:creationId xmlns:a16="http://schemas.microsoft.com/office/drawing/2014/main" id="{2A91991F-65D6-4A89-AA4E-1F711E5A8C56}"/>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F4F557E1-033D-4C07-90DA-C03D0C519758}"/>
              </a:ext>
            </a:extLst>
          </p:cNvPr>
          <p:cNvSpPr txBox="1"/>
          <p:nvPr/>
        </p:nvSpPr>
        <p:spPr>
          <a:xfrm>
            <a:off x="4193921" y="5413897"/>
            <a:ext cx="183873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p202-203</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p806,</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861-862</a:t>
            </a:r>
          </a:p>
        </p:txBody>
      </p:sp>
      <p:sp>
        <p:nvSpPr>
          <p:cNvPr id="21" name="テキスト ボックス 20">
            <a:extLst>
              <a:ext uri="{FF2B5EF4-FFF2-40B4-BE49-F238E27FC236}">
                <a16:creationId xmlns:a16="http://schemas.microsoft.com/office/drawing/2014/main" id="{F4F557E1-033D-4C07-90DA-C03D0C519758}"/>
              </a:ext>
            </a:extLst>
          </p:cNvPr>
          <p:cNvSpPr txBox="1"/>
          <p:nvPr/>
        </p:nvSpPr>
        <p:spPr>
          <a:xfrm>
            <a:off x="4266291" y="476374"/>
            <a:ext cx="1883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p80-81</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p754-755</a:t>
            </a:r>
          </a:p>
        </p:txBody>
      </p:sp>
    </p:spTree>
    <p:extLst>
      <p:ext uri="{BB962C8B-B14F-4D97-AF65-F5344CB8AC3E}">
        <p14:creationId xmlns:p14="http://schemas.microsoft.com/office/powerpoint/2010/main" val="2038370754"/>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グループ化 40"/>
          <p:cNvGrpSpPr/>
          <p:nvPr/>
        </p:nvGrpSpPr>
        <p:grpSpPr>
          <a:xfrm>
            <a:off x="5622374" y="2255563"/>
            <a:ext cx="830769" cy="918156"/>
            <a:chOff x="2273288" y="2213128"/>
            <a:chExt cx="900000" cy="994669"/>
          </a:xfrm>
        </p:grpSpPr>
        <p:pic>
          <p:nvPicPr>
            <p:cNvPr id="24" name="Picture 6" descr="女性のお医者さんのイラスト「優しそうな女医さん」">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81699" y="2213128"/>
              <a:ext cx="583877" cy="828000"/>
            </a:xfrm>
            <a:prstGeom prst="rect">
              <a:avLst/>
            </a:prstGeom>
            <a:noFill/>
            <a:extLst>
              <a:ext uri="{909E8E84-426E-40DD-AFC4-6F175D3DCCD1}">
                <a14:hiddenFill xmlns:a14="http://schemas.microsoft.com/office/drawing/2010/main">
                  <a:solidFill>
                    <a:srgbClr val="FFFFFF"/>
                  </a:solidFill>
                </a14:hiddenFill>
              </a:ext>
            </a:extLst>
          </p:spPr>
        </p:pic>
        <p:sp>
          <p:nvSpPr>
            <p:cNvPr id="25" name="テキスト ボックス 24"/>
            <p:cNvSpPr txBox="1"/>
            <p:nvPr/>
          </p:nvSpPr>
          <p:spPr>
            <a:xfrm>
              <a:off x="2273288" y="2938556"/>
              <a:ext cx="900000" cy="269241"/>
            </a:xfrm>
            <a:prstGeom prst="rect">
              <a:avLst/>
            </a:prstGeom>
            <a:solidFill>
              <a:sysClr val="window" lastClr="FFFFFF"/>
            </a:solidFill>
            <a:ln w="19050" cap="flat" cmpd="sng" algn="ctr">
              <a:solidFill>
                <a:srgbClr val="FFC000"/>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管理栄養士</a:t>
              </a:r>
            </a:p>
          </p:txBody>
        </p:sp>
      </p:grpSp>
      <p:grpSp>
        <p:nvGrpSpPr>
          <p:cNvPr id="40" name="グループ化 39"/>
          <p:cNvGrpSpPr/>
          <p:nvPr/>
        </p:nvGrpSpPr>
        <p:grpSpPr>
          <a:xfrm>
            <a:off x="5651017" y="1284962"/>
            <a:ext cx="830769" cy="996064"/>
            <a:chOff x="4362258" y="940503"/>
            <a:chExt cx="900000" cy="1079069"/>
          </a:xfrm>
        </p:grpSpPr>
        <p:pic>
          <p:nvPicPr>
            <p:cNvPr id="28" name="図 2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75279" y="940503"/>
              <a:ext cx="598229" cy="828000"/>
            </a:xfrm>
            <a:prstGeom prst="rect">
              <a:avLst/>
            </a:prstGeom>
          </p:spPr>
        </p:pic>
        <p:sp>
          <p:nvSpPr>
            <p:cNvPr id="29" name="テキスト ボックス 28"/>
            <p:cNvSpPr txBox="1"/>
            <p:nvPr/>
          </p:nvSpPr>
          <p:spPr>
            <a:xfrm>
              <a:off x="4362258" y="1750331"/>
              <a:ext cx="900000" cy="269241"/>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病院薬剤師</a:t>
              </a:r>
            </a:p>
          </p:txBody>
        </p:sp>
      </p:grpSp>
      <p:grpSp>
        <p:nvGrpSpPr>
          <p:cNvPr id="42" name="グループ化 41"/>
          <p:cNvGrpSpPr/>
          <p:nvPr/>
        </p:nvGrpSpPr>
        <p:grpSpPr>
          <a:xfrm>
            <a:off x="2214866" y="1575221"/>
            <a:ext cx="1611787" cy="1092479"/>
            <a:chOff x="1382793" y="1237369"/>
            <a:chExt cx="1746103" cy="1183519"/>
          </a:xfrm>
        </p:grpSpPr>
        <p:grpSp>
          <p:nvGrpSpPr>
            <p:cNvPr id="20" name="グループ化 19"/>
            <p:cNvGrpSpPr/>
            <p:nvPr/>
          </p:nvGrpSpPr>
          <p:grpSpPr>
            <a:xfrm>
              <a:off x="1382793" y="1237369"/>
              <a:ext cx="1746103" cy="1183519"/>
              <a:chOff x="5294955" y="2289137"/>
              <a:chExt cx="1801732" cy="1435857"/>
            </a:xfrm>
          </p:grpSpPr>
          <p:sp>
            <p:nvSpPr>
              <p:cNvPr id="21" name="角丸四角形 20"/>
              <p:cNvSpPr/>
              <p:nvPr/>
            </p:nvSpPr>
            <p:spPr>
              <a:xfrm>
                <a:off x="5294955" y="2289137"/>
                <a:ext cx="1801732" cy="1435857"/>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2" name="図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80466" y="2682371"/>
                <a:ext cx="906590" cy="1004539"/>
              </a:xfrm>
              <a:prstGeom prst="rect">
                <a:avLst/>
              </a:prstGeom>
            </p:spPr>
          </p:pic>
          <p:sp>
            <p:nvSpPr>
              <p:cNvPr id="23" name="角丸四角形 22"/>
              <p:cNvSpPr/>
              <p:nvPr/>
            </p:nvSpPr>
            <p:spPr>
              <a:xfrm>
                <a:off x="5601660" y="2337158"/>
                <a:ext cx="1350341" cy="235540"/>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外来化学療法室</a:t>
                </a:r>
              </a:p>
            </p:txBody>
          </p:sp>
        </p:grpSp>
        <p:pic>
          <p:nvPicPr>
            <p:cNvPr id="32"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44233" y="1594506"/>
              <a:ext cx="395333" cy="504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テキスト ボックス 32"/>
            <p:cNvSpPr txBox="1"/>
            <p:nvPr/>
          </p:nvSpPr>
          <p:spPr>
            <a:xfrm>
              <a:off x="1455757" y="2092250"/>
              <a:ext cx="624245" cy="269241"/>
            </a:xfrm>
            <a:prstGeom prst="rect">
              <a:avLst/>
            </a:prstGeom>
            <a:ln w="19050">
              <a:solidFill>
                <a:srgbClr val="FFCCFF"/>
              </a:solidFill>
            </a:ln>
          </p:spPr>
          <p:style>
            <a:lnRef idx="2">
              <a:schemeClr val="accent4"/>
            </a:lnRef>
            <a:fillRef idx="1">
              <a:schemeClr val="lt1"/>
            </a:fillRef>
            <a:effectRef idx="0">
              <a:schemeClr val="accent4"/>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grpSp>
      <p:grpSp>
        <p:nvGrpSpPr>
          <p:cNvPr id="4" name="グループ化 3"/>
          <p:cNvGrpSpPr/>
          <p:nvPr/>
        </p:nvGrpSpPr>
        <p:grpSpPr>
          <a:xfrm>
            <a:off x="8281975" y="1278325"/>
            <a:ext cx="1286753" cy="1127780"/>
            <a:chOff x="6885810" y="1170337"/>
            <a:chExt cx="1393982" cy="1221762"/>
          </a:xfrm>
        </p:grpSpPr>
        <p:sp>
          <p:nvSpPr>
            <p:cNvPr id="34" name="テキスト ボックス 33"/>
            <p:cNvSpPr txBox="1"/>
            <p:nvPr/>
          </p:nvSpPr>
          <p:spPr>
            <a:xfrm>
              <a:off x="7379793" y="2096880"/>
              <a:ext cx="899999" cy="269241"/>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薬局薬剤師</a:t>
              </a:r>
            </a:p>
          </p:txBody>
        </p:sp>
        <p:pic>
          <p:nvPicPr>
            <p:cNvPr id="36" name="図 3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103947" y="1170337"/>
              <a:ext cx="935395" cy="918746"/>
            </a:xfrm>
            <a:prstGeom prst="rect">
              <a:avLst/>
            </a:prstGeom>
          </p:spPr>
        </p:pic>
        <p:pic>
          <p:nvPicPr>
            <p:cNvPr id="37" name="図 3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885810" y="1484784"/>
              <a:ext cx="659478" cy="907315"/>
            </a:xfrm>
            <a:prstGeom prst="rect">
              <a:avLst/>
            </a:prstGeom>
          </p:spPr>
        </p:pic>
      </p:grpSp>
      <p:sp>
        <p:nvSpPr>
          <p:cNvPr id="39" name="角丸四角形 38"/>
          <p:cNvSpPr/>
          <p:nvPr/>
        </p:nvSpPr>
        <p:spPr>
          <a:xfrm>
            <a:off x="202180" y="1254000"/>
            <a:ext cx="6616850" cy="5127328"/>
          </a:xfrm>
          <a:prstGeom prst="roundRect">
            <a:avLst>
              <a:gd name="adj" fmla="val 2812"/>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0" name="左矢印 29"/>
          <p:cNvSpPr/>
          <p:nvPr/>
        </p:nvSpPr>
        <p:spPr>
          <a:xfrm rot="20893901">
            <a:off x="3897250" y="1670186"/>
            <a:ext cx="1844877" cy="299077"/>
          </a:xfrm>
          <a:prstGeom prst="leftArrow">
            <a:avLst/>
          </a:prstGeom>
          <a:gradFill rotWithShape="1">
            <a:gsLst>
              <a:gs pos="0">
                <a:srgbClr val="5B9BD5">
                  <a:lumMod val="110000"/>
                  <a:satMod val="105000"/>
                  <a:tint val="67000"/>
                </a:srgbClr>
              </a:gs>
              <a:gs pos="50000">
                <a:srgbClr val="5B9BD5">
                  <a:lumMod val="105000"/>
                  <a:satMod val="103000"/>
                  <a:tint val="73000"/>
                </a:srgbClr>
              </a:gs>
              <a:gs pos="100000">
                <a:srgbClr val="5B9BD5">
                  <a:lumMod val="105000"/>
                  <a:satMod val="109000"/>
                  <a:tint val="81000"/>
                </a:srgbClr>
              </a:gs>
            </a:gsLst>
            <a:lin ang="5400000" scaled="0"/>
          </a:gradFill>
          <a:ln w="6350" cap="flat" cmpd="sng" algn="ctr">
            <a:solidFill>
              <a:srgbClr val="5B9BD5"/>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4184114" y="1420902"/>
            <a:ext cx="1415065" cy="560923"/>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レジメン（治療内容）を提供、他の医療機関に提示するよう指導　</a:t>
            </a:r>
            <a:endParaRPr kumimoji="0" lang="en-US" altLang="ja-JP"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左矢印 25"/>
          <p:cNvSpPr/>
          <p:nvPr/>
        </p:nvSpPr>
        <p:spPr>
          <a:xfrm rot="952753">
            <a:off x="3842178" y="2364902"/>
            <a:ext cx="1846452" cy="299077"/>
          </a:xfrm>
          <a:prstGeom prst="left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4158951" y="2239764"/>
            <a:ext cx="1371761" cy="404726"/>
          </a:xfrm>
          <a:prstGeom prst="rect">
            <a:avLst/>
          </a:prstGeom>
          <a:solidFill>
            <a:sysClr val="window" lastClr="FFFFFF"/>
          </a:solidFill>
          <a:ln w="19050" cap="flat" cmpd="sng" algn="ctr">
            <a:solidFill>
              <a:srgbClr val="FFC000"/>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患者の状態に合わせた栄養食事指導</a:t>
            </a:r>
          </a:p>
        </p:txBody>
      </p:sp>
      <p:grpSp>
        <p:nvGrpSpPr>
          <p:cNvPr id="57" name="グループ化 56"/>
          <p:cNvGrpSpPr/>
          <p:nvPr/>
        </p:nvGrpSpPr>
        <p:grpSpPr>
          <a:xfrm>
            <a:off x="6548255" y="1680484"/>
            <a:ext cx="1435161" cy="599396"/>
            <a:chOff x="6110829" y="1337202"/>
            <a:chExt cx="1554758" cy="649346"/>
          </a:xfrm>
        </p:grpSpPr>
        <p:sp>
          <p:nvSpPr>
            <p:cNvPr id="43" name="左右矢印 42"/>
            <p:cNvSpPr/>
            <p:nvPr/>
          </p:nvSpPr>
          <p:spPr>
            <a:xfrm>
              <a:off x="6110829" y="1337202"/>
              <a:ext cx="1554758" cy="649346"/>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515770" y="1484783"/>
              <a:ext cx="682384" cy="377118"/>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連携</a:t>
              </a:r>
            </a:p>
          </p:txBody>
        </p:sp>
      </p:grpSp>
      <p:sp>
        <p:nvSpPr>
          <p:cNvPr id="58" name="左矢印 57"/>
          <p:cNvSpPr/>
          <p:nvPr/>
        </p:nvSpPr>
        <p:spPr>
          <a:xfrm rot="10800000">
            <a:off x="1807528" y="1906053"/>
            <a:ext cx="332308" cy="299077"/>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2215"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51" name="グループ化 50"/>
          <p:cNvGrpSpPr/>
          <p:nvPr/>
        </p:nvGrpSpPr>
        <p:grpSpPr>
          <a:xfrm>
            <a:off x="392583" y="1611758"/>
            <a:ext cx="1293147" cy="1002942"/>
            <a:chOff x="1236196" y="1752440"/>
            <a:chExt cx="1400909" cy="1086521"/>
          </a:xfrm>
        </p:grpSpPr>
        <p:sp>
          <p:nvSpPr>
            <p:cNvPr id="52" name="角丸四角形 51"/>
            <p:cNvSpPr/>
            <p:nvPr/>
          </p:nvSpPr>
          <p:spPr>
            <a:xfrm>
              <a:off x="1236196" y="1752440"/>
              <a:ext cx="1400909" cy="1080000"/>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53" name="グループ化 52"/>
            <p:cNvGrpSpPr/>
            <p:nvPr/>
          </p:nvGrpSpPr>
          <p:grpSpPr>
            <a:xfrm>
              <a:off x="1502729" y="1935319"/>
              <a:ext cx="837140" cy="903642"/>
              <a:chOff x="6914810" y="4054177"/>
              <a:chExt cx="837140" cy="903642"/>
            </a:xfrm>
          </p:grpSpPr>
          <p:pic>
            <p:nvPicPr>
              <p:cNvPr id="55" name="Picture 4" descr="問診のイラスト「お医者さんとお爺さん」"/>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r="51426"/>
              <a:stretch/>
            </p:blipFill>
            <p:spPr bwMode="auto">
              <a:xfrm>
                <a:off x="6914810" y="4054177"/>
                <a:ext cx="437167" cy="90000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問診のイラスト「お医者さんとお爺さん」"/>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7537"/>
              <a:stretch/>
            </p:blipFill>
            <p:spPr bwMode="auto">
              <a:xfrm>
                <a:off x="7258585" y="4165819"/>
                <a:ext cx="493365" cy="792000"/>
              </a:xfrm>
              <a:prstGeom prst="rect">
                <a:avLst/>
              </a:prstGeom>
              <a:noFill/>
              <a:extLst>
                <a:ext uri="{909E8E84-426E-40DD-AFC4-6F175D3DCCD1}">
                  <a14:hiddenFill xmlns:a14="http://schemas.microsoft.com/office/drawing/2010/main">
                    <a:solidFill>
                      <a:srgbClr val="FFFFFF"/>
                    </a:solidFill>
                  </a14:hiddenFill>
                </a:ext>
              </a:extLst>
            </p:spPr>
          </p:pic>
        </p:grpSp>
        <p:sp>
          <p:nvSpPr>
            <p:cNvPr id="54" name="テキスト ボックス 53"/>
            <p:cNvSpPr txBox="1"/>
            <p:nvPr/>
          </p:nvSpPr>
          <p:spPr>
            <a:xfrm>
              <a:off x="1649972" y="1780209"/>
              <a:ext cx="576000" cy="269241"/>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診察</a:t>
              </a:r>
            </a:p>
          </p:txBody>
        </p:sp>
      </p:grpSp>
      <p:sp>
        <p:nvSpPr>
          <p:cNvPr id="59" name="テキスト ボックス 58"/>
          <p:cNvSpPr txBox="1"/>
          <p:nvPr/>
        </p:nvSpPr>
        <p:spPr>
          <a:xfrm>
            <a:off x="2576736" y="1065344"/>
            <a:ext cx="1346942" cy="348109"/>
          </a:xfrm>
          <a:prstGeom prst="rect">
            <a:avLst/>
          </a:prstGeom>
          <a:solidFill>
            <a:schemeClr val="tx2">
              <a:lumMod val="60000"/>
              <a:lumOff val="40000"/>
            </a:schemeClr>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a:t>
            </a:r>
          </a:p>
        </p:txBody>
      </p:sp>
      <p:sp>
        <p:nvSpPr>
          <p:cNvPr id="60" name="テキスト ボックス 59"/>
          <p:cNvSpPr txBox="1"/>
          <p:nvPr/>
        </p:nvSpPr>
        <p:spPr>
          <a:xfrm>
            <a:off x="7822681" y="1220475"/>
            <a:ext cx="717232" cy="348109"/>
          </a:xfrm>
          <a:prstGeom prst="rect">
            <a:avLst/>
          </a:prstGeom>
          <a:solidFill>
            <a:schemeClr val="accent6">
              <a:lumMod val="75000"/>
            </a:schemeClr>
          </a:solidFill>
          <a:ln>
            <a:noFill/>
          </a:ln>
        </p:spPr>
        <p:style>
          <a:lnRef idx="3">
            <a:schemeClr val="lt1"/>
          </a:lnRef>
          <a:fillRef idx="1">
            <a:schemeClr val="accent3"/>
          </a:fillRef>
          <a:effectRef idx="1">
            <a:schemeClr val="accent3"/>
          </a:effectRef>
          <a:fontRef idx="minor">
            <a:schemeClr val="lt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薬局</a:t>
            </a:r>
          </a:p>
        </p:txBody>
      </p:sp>
      <p:graphicFrame>
        <p:nvGraphicFramePr>
          <p:cNvPr id="79" name="表 78"/>
          <p:cNvGraphicFramePr>
            <a:graphicFrameLocks noGrp="1"/>
          </p:cNvGraphicFramePr>
          <p:nvPr>
            <p:extLst>
              <p:ext uri="{D42A27DB-BD31-4B8C-83A1-F6EECF244321}">
                <p14:modId xmlns:p14="http://schemas.microsoft.com/office/powerpoint/2010/main" val="3056713315"/>
              </p:ext>
            </p:extLst>
          </p:nvPr>
        </p:nvGraphicFramePr>
        <p:xfrm>
          <a:off x="6975642" y="3360986"/>
          <a:ext cx="2743865" cy="2287172"/>
        </p:xfrm>
        <a:graphic>
          <a:graphicData uri="http://schemas.openxmlformats.org/drawingml/2006/table">
            <a:tbl>
              <a:tblPr firstRow="1" bandRow="1">
                <a:tableStyleId>{912C8C85-51F0-491E-9774-3900AFEF0FD7}</a:tableStyleId>
              </a:tblPr>
              <a:tblGrid>
                <a:gridCol w="2743865">
                  <a:extLst>
                    <a:ext uri="{9D8B030D-6E8A-4147-A177-3AD203B41FA5}">
                      <a16:colId xmlns:a16="http://schemas.microsoft.com/office/drawing/2014/main" val="3080442602"/>
                    </a:ext>
                  </a:extLst>
                </a:gridCol>
              </a:tblGrid>
              <a:tr h="537893">
                <a:tc>
                  <a:txBody>
                    <a:bodyPr/>
                    <a:lstStyle/>
                    <a:p>
                      <a:pPr algn="ctr"/>
                      <a:r>
                        <a:rPr kumimoji="1" lang="ja-JP" altLang="en-US" sz="1500" dirty="0">
                          <a:solidFill>
                            <a:schemeClr val="bg1"/>
                          </a:solidFill>
                        </a:rPr>
                        <a:t>薬局でのレジメンを活用した薬学的管理等の評価　</a:t>
                      </a:r>
                    </a:p>
                  </a:txBody>
                  <a:tcPr marL="84406" marR="84406" marT="42203" marB="42203" anchor="ctr"/>
                </a:tc>
                <a:extLst>
                  <a:ext uri="{0D108BD9-81ED-4DB2-BD59-A6C34878D82A}">
                    <a16:rowId xmlns:a16="http://schemas.microsoft.com/office/drawing/2014/main" val="563689924"/>
                  </a:ext>
                </a:extLst>
              </a:tr>
              <a:tr h="1741074">
                <a:tc>
                  <a:txBody>
                    <a:bodyPr/>
                    <a:lstStyle/>
                    <a:p>
                      <a:pPr marL="0" indent="0" algn="l">
                        <a:buFont typeface="Wingdings" panose="05000000000000000000" pitchFamily="2" charset="2"/>
                        <a:buNone/>
                      </a:pPr>
                      <a:r>
                        <a:rPr kumimoji="1" lang="ja-JP" altLang="en-US" sz="1300" b="1" u="sng" dirty="0">
                          <a:solidFill>
                            <a:srgbClr val="0070C0"/>
                          </a:solidFill>
                          <a:latin typeface="+mj-ea"/>
                          <a:ea typeface="+mj-ea"/>
                        </a:rPr>
                        <a:t>（新）　特定薬剤管理指導加算２：</a:t>
                      </a:r>
                      <a:endParaRPr kumimoji="1" lang="en-US" altLang="ja-JP" sz="1300" b="1" u="sng" dirty="0">
                        <a:solidFill>
                          <a:srgbClr val="0070C0"/>
                        </a:solidFill>
                        <a:latin typeface="+mj-ea"/>
                        <a:ea typeface="+mj-ea"/>
                      </a:endParaRPr>
                    </a:p>
                    <a:p>
                      <a:pPr marL="0" indent="0" algn="l">
                        <a:buFont typeface="Wingdings" panose="05000000000000000000" pitchFamily="2" charset="2"/>
                        <a:buNone/>
                      </a:pPr>
                      <a:r>
                        <a:rPr kumimoji="1" lang="ja-JP" altLang="en-US" sz="1300" b="1" u="none" dirty="0">
                          <a:solidFill>
                            <a:srgbClr val="0070C0"/>
                          </a:solidFill>
                          <a:latin typeface="+mj-ea"/>
                          <a:ea typeface="+mj-ea"/>
                        </a:rPr>
                        <a:t>　　　　　　　　　　　　　</a:t>
                      </a:r>
                      <a:r>
                        <a:rPr kumimoji="1" lang="ja-JP" altLang="en-US" sz="1300" b="1" u="sng" dirty="0">
                          <a:solidFill>
                            <a:srgbClr val="0070C0"/>
                          </a:solidFill>
                          <a:latin typeface="+mj-ea"/>
                          <a:ea typeface="+mj-ea"/>
                        </a:rPr>
                        <a:t>１００点（月１回）</a:t>
                      </a:r>
                      <a:endParaRPr kumimoji="1" lang="en-US" altLang="ja-JP" sz="1300" b="1" u="sng" dirty="0">
                        <a:solidFill>
                          <a:srgbClr val="0070C0"/>
                        </a:solidFill>
                        <a:latin typeface="+mj-ea"/>
                        <a:ea typeface="+mj-ea"/>
                      </a:endParaRPr>
                    </a:p>
                    <a:p>
                      <a:pPr marL="0" indent="0" algn="l">
                        <a:buFont typeface="Wingdings" panose="05000000000000000000" pitchFamily="2" charset="2"/>
                        <a:buNone/>
                      </a:pPr>
                      <a:endParaRPr kumimoji="1" lang="en-US" altLang="ja-JP" sz="500" dirty="0"/>
                    </a:p>
                    <a:p>
                      <a:pPr marL="0" indent="0" algn="l">
                        <a:buFont typeface="Wingdings" panose="05000000000000000000" pitchFamily="2" charset="2"/>
                        <a:buNone/>
                      </a:pPr>
                      <a:r>
                        <a:rPr kumimoji="1" lang="ja-JP" altLang="en-US" sz="1300" dirty="0"/>
                        <a:t>以下の取組を評価</a:t>
                      </a:r>
                      <a:endParaRPr kumimoji="1" lang="en-US" altLang="ja-JP" sz="1300" dirty="0"/>
                    </a:p>
                    <a:p>
                      <a:pPr marL="182563" indent="-182563" algn="l">
                        <a:buFont typeface="Wingdings" panose="05000000000000000000" pitchFamily="2" charset="2"/>
                        <a:buChar char="Ø"/>
                      </a:pPr>
                      <a:r>
                        <a:rPr kumimoji="1" lang="ja-JP" altLang="en-US" sz="1300" dirty="0"/>
                        <a:t>患者のレジメン等を把握した上で必要な服薬指導を実施</a:t>
                      </a:r>
                      <a:endParaRPr kumimoji="1" lang="en-US" altLang="ja-JP" sz="1300" dirty="0"/>
                    </a:p>
                    <a:p>
                      <a:pPr marL="182563" indent="-182563" algn="l">
                        <a:buFont typeface="Wingdings" panose="05000000000000000000" pitchFamily="2" charset="2"/>
                        <a:buChar char="Ø"/>
                      </a:pPr>
                      <a:r>
                        <a:rPr kumimoji="1" lang="ja-JP" altLang="en-US" sz="1300" dirty="0"/>
                        <a:t>次回の診療時までの患者の状況を確認し、その結果を医療機関に情報提供</a:t>
                      </a:r>
                      <a:endParaRPr kumimoji="1" lang="en-US" altLang="ja-JP" sz="1300" dirty="0"/>
                    </a:p>
                  </a:txBody>
                  <a:tcPr marL="84406" marR="84406" marT="42203" marB="42203"/>
                </a:tc>
                <a:extLst>
                  <a:ext uri="{0D108BD9-81ED-4DB2-BD59-A6C34878D82A}">
                    <a16:rowId xmlns:a16="http://schemas.microsoft.com/office/drawing/2014/main" val="4273132590"/>
                  </a:ext>
                </a:extLst>
              </a:tr>
            </a:tbl>
          </a:graphicData>
        </a:graphic>
      </p:graphicFrame>
      <p:graphicFrame>
        <p:nvGraphicFramePr>
          <p:cNvPr id="80" name="表 79"/>
          <p:cNvGraphicFramePr>
            <a:graphicFrameLocks noGrp="1"/>
          </p:cNvGraphicFramePr>
          <p:nvPr>
            <p:extLst>
              <p:ext uri="{D42A27DB-BD31-4B8C-83A1-F6EECF244321}">
                <p14:modId xmlns:p14="http://schemas.microsoft.com/office/powerpoint/2010/main" val="1009360584"/>
              </p:ext>
            </p:extLst>
          </p:nvPr>
        </p:nvGraphicFramePr>
        <p:xfrm>
          <a:off x="280298" y="3134874"/>
          <a:ext cx="3203536" cy="3004204"/>
        </p:xfrm>
        <a:graphic>
          <a:graphicData uri="http://schemas.openxmlformats.org/drawingml/2006/table">
            <a:tbl>
              <a:tblPr firstRow="1" bandRow="1">
                <a:tableStyleId>{5A111915-BE36-4E01-A7E5-04B1672EAD32}</a:tableStyleId>
              </a:tblPr>
              <a:tblGrid>
                <a:gridCol w="3203536">
                  <a:extLst>
                    <a:ext uri="{9D8B030D-6E8A-4147-A177-3AD203B41FA5}">
                      <a16:colId xmlns:a16="http://schemas.microsoft.com/office/drawing/2014/main" val="3907060423"/>
                    </a:ext>
                  </a:extLst>
                </a:gridCol>
              </a:tblGrid>
              <a:tr h="443624">
                <a:tc>
                  <a:txBody>
                    <a:bodyPr/>
                    <a:lstStyle/>
                    <a:p>
                      <a:pPr algn="ctr"/>
                      <a:r>
                        <a:rPr kumimoji="1" lang="ja-JP" altLang="en-US" sz="1500" dirty="0">
                          <a:solidFill>
                            <a:schemeClr val="bg1"/>
                          </a:solidFill>
                        </a:rPr>
                        <a:t>質の高い外来がん化学療法の評価</a:t>
                      </a:r>
                    </a:p>
                  </a:txBody>
                  <a:tcPr marL="84406" marR="84406" marT="42203" marB="42203" anchor="ctr"/>
                </a:tc>
                <a:extLst>
                  <a:ext uri="{0D108BD9-81ED-4DB2-BD59-A6C34878D82A}">
                    <a16:rowId xmlns:a16="http://schemas.microsoft.com/office/drawing/2014/main" val="1753857224"/>
                  </a:ext>
                </a:extLst>
              </a:tr>
              <a:tr h="2560580">
                <a:tc>
                  <a:txBody>
                    <a:bodyPr/>
                    <a:lstStyle/>
                    <a:p>
                      <a:pPr marL="0" indent="0">
                        <a:buFont typeface="Wingdings" panose="05000000000000000000" pitchFamily="2" charset="2"/>
                        <a:buNone/>
                      </a:pPr>
                      <a:r>
                        <a:rPr kumimoji="1" lang="ja-JP" altLang="en-US" sz="1300" b="1" u="sng" dirty="0">
                          <a:solidFill>
                            <a:srgbClr val="0070C0"/>
                          </a:solidFill>
                          <a:latin typeface="+mj-ea"/>
                          <a:ea typeface="+mj-ea"/>
                        </a:rPr>
                        <a:t>（新）　連携充実加算：１５０点（月１回）</a:t>
                      </a:r>
                      <a:endParaRPr kumimoji="1" lang="en-US" altLang="ja-JP" sz="1300" b="1" u="sng" dirty="0">
                        <a:solidFill>
                          <a:srgbClr val="0070C0"/>
                        </a:solidFill>
                        <a:latin typeface="+mj-ea"/>
                        <a:ea typeface="+mj-ea"/>
                      </a:endParaRPr>
                    </a:p>
                    <a:p>
                      <a:pPr marL="0" indent="0">
                        <a:buFont typeface="Wingdings" panose="05000000000000000000" pitchFamily="2" charset="2"/>
                        <a:buNone/>
                      </a:pPr>
                      <a:endParaRPr kumimoji="1" lang="en-US" altLang="ja-JP" sz="500" b="1" u="sng" dirty="0">
                        <a:solidFill>
                          <a:srgbClr val="0070C0"/>
                        </a:solidFill>
                        <a:latin typeface="+mj-ea"/>
                        <a:ea typeface="+mj-ea"/>
                      </a:endParaRPr>
                    </a:p>
                    <a:p>
                      <a:pPr marL="182563" indent="-182563">
                        <a:lnSpc>
                          <a:spcPts val="1500"/>
                        </a:lnSpc>
                        <a:buFont typeface="Wingdings" panose="05000000000000000000" pitchFamily="2" charset="2"/>
                        <a:buChar char="Ø"/>
                      </a:pPr>
                      <a:r>
                        <a:rPr kumimoji="1" lang="ja-JP" altLang="en-US" sz="1300" dirty="0"/>
                        <a:t>　患者にレジメン（治療内容）を提供し、患者の状態を踏まえた必要な指導を行うとともに、地域の薬局薬剤師を対象とした研修会の実施等の連携体制を整備している場合の評価を新設。</a:t>
                      </a:r>
                      <a:endParaRPr kumimoji="1" lang="en-US" altLang="ja-JP" sz="1300" dirty="0"/>
                    </a:p>
                    <a:p>
                      <a:pPr marL="0" indent="0">
                        <a:lnSpc>
                          <a:spcPts val="1500"/>
                        </a:lnSpc>
                        <a:buFont typeface="Wingdings" panose="05000000000000000000" pitchFamily="2" charset="2"/>
                        <a:buNone/>
                      </a:pPr>
                      <a:r>
                        <a:rPr kumimoji="1" lang="ja-JP" altLang="en-US" sz="1300" dirty="0"/>
                        <a:t>［対象患者］</a:t>
                      </a:r>
                      <a:endParaRPr kumimoji="1" lang="en-US" altLang="ja-JP" sz="1300" dirty="0"/>
                    </a:p>
                    <a:p>
                      <a:pPr marL="0" indent="0">
                        <a:lnSpc>
                          <a:spcPts val="1500"/>
                        </a:lnSpc>
                        <a:buFont typeface="Wingdings" panose="05000000000000000000" pitchFamily="2" charset="2"/>
                        <a:buNone/>
                      </a:pPr>
                      <a:r>
                        <a:rPr kumimoji="1" lang="ja-JP" altLang="en-US" sz="1300" dirty="0"/>
                        <a:t> 外来化学療法加算１の（１）を算定する患者</a:t>
                      </a:r>
                      <a:endParaRPr kumimoji="1" lang="en-US" altLang="ja-JP" sz="1300" dirty="0"/>
                    </a:p>
                    <a:p>
                      <a:pPr marL="0" indent="0">
                        <a:lnSpc>
                          <a:spcPts val="1500"/>
                        </a:lnSpc>
                        <a:buFont typeface="Wingdings" panose="05000000000000000000" pitchFamily="2" charset="2"/>
                        <a:buNone/>
                      </a:pPr>
                      <a:r>
                        <a:rPr kumimoji="1" lang="ja-JP" altLang="en-US" sz="1300" dirty="0"/>
                        <a:t>［算定要件］</a:t>
                      </a:r>
                      <a:endParaRPr kumimoji="1" lang="en-US" altLang="ja-JP" sz="1300" dirty="0"/>
                    </a:p>
                    <a:p>
                      <a:pPr marL="0" indent="0">
                        <a:lnSpc>
                          <a:spcPts val="1500"/>
                        </a:lnSpc>
                        <a:buFont typeface="Wingdings" panose="05000000000000000000" pitchFamily="2" charset="2"/>
                        <a:buNone/>
                      </a:pPr>
                      <a:r>
                        <a:rPr kumimoji="1" lang="ja-JP" altLang="en-US" sz="1300" dirty="0"/>
                        <a:t> 医師の指示に基づき薬剤師が治療目的や治療の進捗等を文書提供した上で必要な指導を行った場合</a:t>
                      </a:r>
                    </a:p>
                  </a:txBody>
                  <a:tcPr marL="84406" marR="84406" marT="42203" marB="42203"/>
                </a:tc>
                <a:extLst>
                  <a:ext uri="{0D108BD9-81ED-4DB2-BD59-A6C34878D82A}">
                    <a16:rowId xmlns:a16="http://schemas.microsoft.com/office/drawing/2014/main" val="2052453893"/>
                  </a:ext>
                </a:extLst>
              </a:tr>
            </a:tbl>
          </a:graphicData>
        </a:graphic>
      </p:graphicFrame>
      <p:graphicFrame>
        <p:nvGraphicFramePr>
          <p:cNvPr id="81" name="表 80"/>
          <p:cNvGraphicFramePr>
            <a:graphicFrameLocks noGrp="1"/>
          </p:cNvGraphicFramePr>
          <p:nvPr/>
        </p:nvGraphicFramePr>
        <p:xfrm>
          <a:off x="3549664" y="3226164"/>
          <a:ext cx="3203536" cy="2797712"/>
        </p:xfrm>
        <a:graphic>
          <a:graphicData uri="http://schemas.openxmlformats.org/drawingml/2006/table">
            <a:tbl>
              <a:tblPr firstRow="1" bandRow="1">
                <a:tableStyleId>{F2DE63D5-997A-4646-A377-4702673A728D}</a:tableStyleId>
              </a:tblPr>
              <a:tblGrid>
                <a:gridCol w="3203536">
                  <a:extLst>
                    <a:ext uri="{9D8B030D-6E8A-4147-A177-3AD203B41FA5}">
                      <a16:colId xmlns:a16="http://schemas.microsoft.com/office/drawing/2014/main" val="598454541"/>
                    </a:ext>
                  </a:extLst>
                </a:gridCol>
              </a:tblGrid>
              <a:tr h="490868">
                <a:tc>
                  <a:txBody>
                    <a:bodyPr/>
                    <a:lstStyle/>
                    <a:p>
                      <a:pPr algn="ctr"/>
                      <a:r>
                        <a:rPr kumimoji="1" lang="ja-JP" altLang="en-US" sz="1500" dirty="0">
                          <a:solidFill>
                            <a:schemeClr val="bg1"/>
                          </a:solidFill>
                        </a:rPr>
                        <a:t>外来栄養食事指導料の評価の</a:t>
                      </a:r>
                      <a:endParaRPr kumimoji="1" lang="en-US" altLang="ja-JP" sz="1500" dirty="0">
                        <a:solidFill>
                          <a:schemeClr val="bg1"/>
                        </a:solidFill>
                      </a:endParaRPr>
                    </a:p>
                    <a:p>
                      <a:pPr algn="ctr"/>
                      <a:r>
                        <a:rPr kumimoji="1" lang="ja-JP" altLang="en-US" sz="1500" dirty="0">
                          <a:solidFill>
                            <a:schemeClr val="bg1"/>
                          </a:solidFill>
                        </a:rPr>
                        <a:t>見直し</a:t>
                      </a:r>
                    </a:p>
                  </a:txBody>
                  <a:tcPr marL="84406" marR="84406" marT="42203" marB="42203" anchor="ctr">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solidFill>
                      <a:srgbClr val="FFC000"/>
                    </a:solidFill>
                  </a:tcPr>
                </a:tc>
                <a:extLst>
                  <a:ext uri="{0D108BD9-81ED-4DB2-BD59-A6C34878D82A}">
                    <a16:rowId xmlns:a16="http://schemas.microsoft.com/office/drawing/2014/main" val="577348860"/>
                  </a:ext>
                </a:extLst>
              </a:tr>
              <a:tr h="2015210">
                <a:tc>
                  <a:txBody>
                    <a:bodyPr/>
                    <a:lstStyle/>
                    <a:p>
                      <a:pPr marL="182563" indent="-182563">
                        <a:buFont typeface="Wingdings" panose="05000000000000000000" pitchFamily="2" charset="2"/>
                        <a:buChar char="Ø"/>
                      </a:pPr>
                      <a:r>
                        <a:rPr kumimoji="1" lang="ja-JP" altLang="en-US" sz="1300" dirty="0"/>
                        <a:t>　外来化学療法の患者は、副作用による体調不良等により、栄養食事指導を計画的に実施することができないことから、患者個々の状況に合わせたきめ細やかな栄養管理が継続的に実施できるよう、</a:t>
                      </a:r>
                      <a:r>
                        <a:rPr kumimoji="1" lang="ja-JP" altLang="en-US" sz="1300" b="1" u="sng" dirty="0">
                          <a:solidFill>
                            <a:srgbClr val="0070C0"/>
                          </a:solidFill>
                        </a:rPr>
                        <a:t>外来栄養食事指導料について、要件を見直す</a:t>
                      </a:r>
                      <a:r>
                        <a:rPr kumimoji="1" lang="ja-JP" altLang="en-US" sz="1300" dirty="0"/>
                        <a:t>。</a:t>
                      </a:r>
                      <a:endParaRPr kumimoji="1" lang="en-US" altLang="ja-JP" sz="1300" dirty="0"/>
                    </a:p>
                    <a:p>
                      <a:pPr marL="0" marR="0" lvl="0" indent="0" algn="l" defTabSz="914400" rtl="0" eaLnBrk="1" fontAlgn="auto" latinLnBrk="0" hangingPunct="1">
                        <a:lnSpc>
                          <a:spcPts val="1500"/>
                        </a:lnSpc>
                        <a:spcBef>
                          <a:spcPts val="0"/>
                        </a:spcBef>
                        <a:spcAft>
                          <a:spcPts val="0"/>
                        </a:spcAft>
                        <a:buClrTx/>
                        <a:buSzTx/>
                        <a:buFont typeface="Wingdings" panose="05000000000000000000" pitchFamily="2" charset="2"/>
                        <a:buNone/>
                        <a:tabLst/>
                        <a:defRPr/>
                      </a:pPr>
                      <a:r>
                        <a:rPr kumimoji="1" lang="ja-JP" altLang="en-US" sz="1300" b="0" i="0" u="none" strike="noStrike" kern="1200" cap="none" spc="0" normalizeH="0" baseline="0" noProof="0" dirty="0">
                          <a:ln>
                            <a:noFill/>
                          </a:ln>
                          <a:solidFill>
                            <a:prstClr val="black"/>
                          </a:solidFill>
                          <a:effectLst/>
                          <a:uLnTx/>
                          <a:uFillTx/>
                          <a:latin typeface="+mn-lt"/>
                          <a:ea typeface="+mn-ea"/>
                          <a:cs typeface="+mn-cs"/>
                        </a:rPr>
                        <a:t>［算定要件］</a:t>
                      </a:r>
                      <a:endParaRPr kumimoji="1" lang="en-US" altLang="ja-JP" sz="1300" b="0" i="0" u="none" strike="noStrike" kern="1200" cap="none" spc="0" normalizeH="0" baseline="0" noProof="0" dirty="0">
                        <a:ln>
                          <a:noFill/>
                        </a:ln>
                        <a:solidFill>
                          <a:prstClr val="black"/>
                        </a:solidFill>
                        <a:effectLst/>
                        <a:uLnTx/>
                        <a:uFillTx/>
                        <a:latin typeface="+mn-lt"/>
                        <a:ea typeface="+mn-ea"/>
                        <a:cs typeface="+mn-cs"/>
                      </a:endParaRPr>
                    </a:p>
                    <a:p>
                      <a:pPr marL="0" indent="0">
                        <a:buFont typeface="Wingdings" panose="05000000000000000000" pitchFamily="2" charset="2"/>
                        <a:buNone/>
                      </a:pPr>
                      <a:r>
                        <a:rPr kumimoji="1" lang="ja-JP" altLang="en-US" sz="1300" dirty="0"/>
                        <a:t>  外来化学療法加算連携充実加算の施設基準に該当する管理栄養士が具体的な献立等によって月２回以上の指導を実施</a:t>
                      </a:r>
                    </a:p>
                  </a:txBody>
                  <a:tcPr marL="84406" marR="84406" marT="42203" marB="42203">
                    <a:lnL w="12700" cap="flat" cmpd="sng" algn="ctr">
                      <a:solidFill>
                        <a:srgbClr val="FFC000"/>
                      </a:solidFill>
                      <a:prstDash val="solid"/>
                      <a:round/>
                      <a:headEnd type="none" w="med" len="med"/>
                      <a:tailEnd type="none" w="med" len="med"/>
                    </a:lnL>
                    <a:lnR w="12700" cap="flat" cmpd="sng" algn="ctr">
                      <a:solidFill>
                        <a:srgbClr val="FFC000"/>
                      </a:solidFill>
                      <a:prstDash val="solid"/>
                      <a:round/>
                      <a:headEnd type="none" w="med" len="med"/>
                      <a:tailEnd type="none" w="med" len="med"/>
                    </a:lnR>
                    <a:lnT w="12700" cap="flat" cmpd="sng" algn="ctr">
                      <a:solidFill>
                        <a:srgbClr val="FFC000"/>
                      </a:solidFill>
                      <a:prstDash val="solid"/>
                      <a:round/>
                      <a:headEnd type="none" w="med" len="med"/>
                      <a:tailEnd type="none" w="med" len="med"/>
                    </a:lnT>
                    <a:lnB w="12700" cap="flat" cmpd="sng" algn="ctr">
                      <a:solidFill>
                        <a:srgbClr val="FFC000"/>
                      </a:solidFill>
                      <a:prstDash val="solid"/>
                      <a:round/>
                      <a:headEnd type="none" w="med" len="med"/>
                      <a:tailEnd type="none" w="med" len="med"/>
                    </a:lnB>
                  </a:tcPr>
                </a:tc>
                <a:extLst>
                  <a:ext uri="{0D108BD9-81ED-4DB2-BD59-A6C34878D82A}">
                    <a16:rowId xmlns:a16="http://schemas.microsoft.com/office/drawing/2014/main" val="3531487468"/>
                  </a:ext>
                </a:extLst>
              </a:tr>
            </a:tbl>
          </a:graphicData>
        </a:graphic>
      </p:graphicFrame>
      <p:sp>
        <p:nvSpPr>
          <p:cNvPr id="45" name="テキスト ボックス 44"/>
          <p:cNvSpPr txBox="1"/>
          <p:nvPr/>
        </p:nvSpPr>
        <p:spPr>
          <a:xfrm>
            <a:off x="7641129" y="2424976"/>
            <a:ext cx="1927599" cy="560923"/>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レジメン情報等に基づく服薬指導、医療機関へ必要な情報をフィードバック</a:t>
            </a:r>
          </a:p>
        </p:txBody>
      </p:sp>
      <p:sp>
        <p:nvSpPr>
          <p:cNvPr id="46" name="Rectangle 2">
            <a:extLst>
              <a:ext uri="{FF2B5EF4-FFF2-40B4-BE49-F238E27FC236}">
                <a16:creationId xmlns:a16="http://schemas.microsoft.com/office/drawing/2014/main" id="{87B0F485-32B8-4427-A56E-E8009C64E51C}"/>
              </a:ext>
            </a:extLst>
          </p:cNvPr>
          <p:cNvSpPr>
            <a:spLocks noChangeArrowheads="1"/>
          </p:cNvSpPr>
          <p:nvPr/>
        </p:nvSpPr>
        <p:spPr bwMode="auto">
          <a:xfrm>
            <a:off x="202180" y="22808"/>
            <a:ext cx="9517327" cy="46916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47" name="Rectangle 36">
            <a:extLst>
              <a:ext uri="{FF2B5EF4-FFF2-40B4-BE49-F238E27FC236}">
                <a16:creationId xmlns:a16="http://schemas.microsoft.com/office/drawing/2014/main" id="{6D162141-228F-4D62-8E64-00800C33E999}"/>
              </a:ext>
            </a:extLst>
          </p:cNvPr>
          <p:cNvSpPr>
            <a:spLocks noChangeArrowheads="1"/>
          </p:cNvSpPr>
          <p:nvPr/>
        </p:nvSpPr>
        <p:spPr bwMode="auto">
          <a:xfrm>
            <a:off x="202180" y="584664"/>
            <a:ext cx="622131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（６）外来がん化学療法の質向上のための総合的な取組</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8" name="スライド番号プレースホルダー 2">
            <a:extLst>
              <a:ext uri="{FF2B5EF4-FFF2-40B4-BE49-F238E27FC236}">
                <a16:creationId xmlns:a16="http://schemas.microsoft.com/office/drawing/2014/main" id="{BA3EDF13-3F9F-49B2-AAA6-FA6C4C03E37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2603143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質の高い外来がん化学療法の評価</a:t>
            </a:r>
          </a:p>
        </p:txBody>
      </p:sp>
      <p:sp>
        <p:nvSpPr>
          <p:cNvPr id="2" name="正方形/長方形 1"/>
          <p:cNvSpPr/>
          <p:nvPr/>
        </p:nvSpPr>
        <p:spPr>
          <a:xfrm>
            <a:off x="140470" y="955429"/>
            <a:ext cx="9625060" cy="44177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患者にレジメン（治療内容）を提供し、患者の状態を踏まえた必要な指導を行うとともに、地域の薬局薬剤師を対象とした研修会の実施等の連携体制を整備している場合の評価を新設する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外来化学療法加算１（抗悪性腫瘍剤を注射した場合）</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連携充実加算：１５０点（月１回）</a:t>
            </a: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化学療法の経験を有する専任の医師又は化学療法に係る調剤の経験を有する専任の薬剤師が、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抗悪性腫瘍剤等の副作用の発現状況を評価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副作用の発現状況を記載した治療計画等の治療の進捗に関する文書を患者に交付</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患者に交付する文書には、①実施しているレジメン、②レジメンの実施状況、③抗悪性腫瘍剤等の投与量、④主な副作用の発現状況、⑤その他</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76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医学・薬学的管理上必要な事項が記載されていること。</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750" marR="0" lvl="0" indent="-1587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療養のため必要な栄養の指導を実施する場合には、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管理栄養士と連携を図る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外来化学療法加算１に規定するレジメンに係る委員会に管理栄養士が参加していること。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地域の保険医療機関及び保険薬局との連携体制として、次に掲げる体制が整備されていること。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当該</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保険医療機関で実施される化学療法のレジメンをホームページ等で閲覧できるようにしておく</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lvl="0" indent="-361950">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当該保険医療機関において</a:t>
            </a:r>
            <a:r>
              <a:rPr lang="ja-JP" altLang="en-US" sz="1200" b="1" u="sng" dirty="0">
                <a:solidFill>
                  <a:srgbClr val="0070C0"/>
                </a:solidFill>
                <a:latin typeface="ＭＳ Ｐゴシック" panose="020B0600070205080204" pitchFamily="50" charset="-128"/>
              </a:rPr>
              <a:t>外来化学療法に関わる職員及び地域の薬局</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薬剤師等を対象とした研修会等を年１回以上実施</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lvl="0" indent="-361950">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他の</a:t>
            </a:r>
            <a:r>
              <a:rPr lang="ja-JP" altLang="en-US" sz="1200" dirty="0">
                <a:solidFill>
                  <a:prstClr val="black"/>
                </a:solidFill>
                <a:latin typeface="ＭＳ Ｐゴシック" panose="020B0600070205080204" pitchFamily="50" charset="-128"/>
              </a:rPr>
              <a:t>保険医療機関及び保険</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薬局からの</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レジメンに関する照会や患者の状況に関する相談及び情報提供等に応じる体制を整備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すること。また、当該体制について、ホームページや研修会等で周知すること。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外来化学療法を実施している医療機関に５年以上勤務し、栄養管理（悪性腫瘍患者に対するものを含む。）に係る３年以上の経験を有する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5113"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専任の常勤管理栄養士が勤務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7325130" y="1628800"/>
            <a:ext cx="704039" cy="781361"/>
          </a:xfrm>
          <a:prstGeom prst="rect">
            <a:avLst/>
          </a:prstGeom>
        </p:spPr>
      </p:pic>
      <p:sp>
        <p:nvSpPr>
          <p:cNvPr id="5" name="スライド番号プレースホルダー 2">
            <a:extLst>
              <a:ext uri="{FF2B5EF4-FFF2-40B4-BE49-F238E27FC236}">
                <a16:creationId xmlns:a16="http://schemas.microsoft.com/office/drawing/2014/main" id="{BD52659A-5916-4A47-AE04-A41991BCF1C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7" name="テキスト ボックス 6">
            <a:extLst>
              <a:ext uri="{FF2B5EF4-FFF2-40B4-BE49-F238E27FC236}">
                <a16:creationId xmlns:a16="http://schemas.microsoft.com/office/drawing/2014/main" id="{B8D375CF-E4D6-42F0-BBD2-0E17193BE3FE}"/>
              </a:ext>
            </a:extLst>
          </p:cNvPr>
          <p:cNvSpPr txBox="1"/>
          <p:nvPr/>
        </p:nvSpPr>
        <p:spPr>
          <a:xfrm>
            <a:off x="4448944" y="1916832"/>
            <a:ext cx="203261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436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439-440</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898-899</a:t>
            </a:r>
          </a:p>
        </p:txBody>
      </p:sp>
    </p:spTree>
    <p:extLst>
      <p:ext uri="{BB962C8B-B14F-4D97-AF65-F5344CB8AC3E}">
        <p14:creationId xmlns:p14="http://schemas.microsoft.com/office/powerpoint/2010/main" val="617865134"/>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外来化学療法での栄養管理の評価</a:t>
            </a:r>
          </a:p>
        </p:txBody>
      </p:sp>
      <p:sp>
        <p:nvSpPr>
          <p:cNvPr id="2" name="正方形/長方形 1"/>
          <p:cNvSpPr/>
          <p:nvPr/>
        </p:nvSpPr>
        <p:spPr>
          <a:xfrm>
            <a:off x="128464" y="1004330"/>
            <a:ext cx="9721079" cy="58302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外来化学療法の患者個々の状況に合わせたきめ細やかな栄養管理が</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継続的に</a:t>
            </a:r>
            <a:r>
              <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実施できるよう、外来栄養食事指導料について、要件を</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85814"/>
            <a:ext cx="3435471"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外来栄養食事指導料の見直し</a:t>
            </a:r>
          </a:p>
        </p:txBody>
      </p:sp>
      <p:sp>
        <p:nvSpPr>
          <p:cNvPr id="6" name="正方形/長方形 5"/>
          <p:cNvSpPr/>
          <p:nvPr/>
        </p:nvSpPr>
        <p:spPr>
          <a:xfrm>
            <a:off x="200473" y="1792570"/>
            <a:ext cx="2459854"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00472" y="2155878"/>
            <a:ext cx="2459855" cy="266102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（新設）</a:t>
            </a:r>
            <a:endPar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3224809" y="1792570"/>
            <a:ext cx="6552727" cy="28376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2720752" y="296545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224808" y="2155878"/>
            <a:ext cx="6552728" cy="266102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【外来栄養食事指導料】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初回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260</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２回目以降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 </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対面で行った場合</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情報通信機器を使用する場合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施設基準に適合しているものとして地方厚生局長等に届け出た</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保険医療機関において、外来化学療法を実施している悪性腫瘍</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患者に対して、医師の指示に基づき、</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当該保険医療機関の管理</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栄養士が具体的な献立等によって月２回以上の指導をした場合</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に限り、２回目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の指導時</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にロの</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点数を算定する。ただし、外来化学療法加算を算定した日と同日であること。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6213" marR="0" lvl="0" indent="-176213"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外来化学療法を実施するための専用のベッド（点滴注射による化学療法を実施するに適したリクライニングシート等を含む。）を有する治療室を保有し、</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専任の常勤管理栄養士が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人以上配置</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されていること。</a:t>
            </a:r>
          </a:p>
          <a:p>
            <a:pPr marL="176213" marR="0" lvl="0" indent="-176213" algn="l" defTabSz="914400" rtl="0" eaLnBrk="1" fontAlgn="auto" latinLnBrk="1"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に掲げる管理栄養士は、医療関係団体等が実施する悪性腫瘍に関する栄養管理方法等の習得を目的とした研修を修了していることが望ましい。</a:t>
            </a:r>
          </a:p>
        </p:txBody>
      </p:sp>
      <p:pic>
        <p:nvPicPr>
          <p:cNvPr id="16" name="図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89304" y="2196699"/>
            <a:ext cx="1001972" cy="944269"/>
          </a:xfrm>
          <a:prstGeom prst="rect">
            <a:avLst/>
          </a:prstGeom>
        </p:spPr>
      </p:pic>
      <p:pic>
        <p:nvPicPr>
          <p:cNvPr id="18" name="Picture 6" descr="女性のお医者さんのイラスト「優しそうな女医さん」">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481392" y="2132855"/>
            <a:ext cx="665865" cy="944268"/>
          </a:xfrm>
          <a:prstGeom prst="rect">
            <a:avLst/>
          </a:prstGeom>
          <a:noFill/>
          <a:extLst>
            <a:ext uri="{909E8E84-426E-40DD-AFC4-6F175D3DCCD1}">
              <a14:hiddenFill xmlns:a14="http://schemas.microsoft.com/office/drawing/2010/main">
                <a:solidFill>
                  <a:srgbClr val="FFFFFF"/>
                </a:solidFill>
              </a14:hiddenFill>
            </a:ext>
          </a:extLst>
        </p:spPr>
      </p:pic>
      <p:sp>
        <p:nvSpPr>
          <p:cNvPr id="14" name="正方形/長方形 13"/>
          <p:cNvSpPr/>
          <p:nvPr/>
        </p:nvSpPr>
        <p:spPr>
          <a:xfrm>
            <a:off x="9057457" y="5157192"/>
            <a:ext cx="648072" cy="1584176"/>
          </a:xfrm>
          <a:prstGeom prst="rect">
            <a:avLst/>
          </a:prstGeom>
          <a:solidFill>
            <a:schemeClr val="accent3">
              <a:lumMod val="20000"/>
              <a:lumOff val="80000"/>
            </a:schemeClr>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5025009" y="5157192"/>
            <a:ext cx="3960440" cy="1584176"/>
          </a:xfrm>
          <a:prstGeom prst="rect">
            <a:avLst/>
          </a:prstGeom>
          <a:solidFill>
            <a:schemeClr val="accent4">
              <a:lumMod val="20000"/>
              <a:lumOff val="80000"/>
            </a:schemeClr>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88142" y="5157192"/>
            <a:ext cx="4658271" cy="1584176"/>
          </a:xfrm>
          <a:prstGeom prst="rect">
            <a:avLst/>
          </a:prstGeom>
          <a:solidFill>
            <a:srgbClr val="DBEEF4"/>
          </a:solidFill>
          <a:ln w="2857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0" name="図表 19"/>
          <p:cNvGraphicFramePr/>
          <p:nvPr/>
        </p:nvGraphicFramePr>
        <p:xfrm>
          <a:off x="308484" y="5517232"/>
          <a:ext cx="9469052" cy="432048"/>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21" name="テキスト ボックス 20"/>
          <p:cNvSpPr txBox="1"/>
          <p:nvPr/>
        </p:nvSpPr>
        <p:spPr>
          <a:xfrm>
            <a:off x="571797"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2" name="テキスト ボックス 21"/>
          <p:cNvSpPr txBox="1"/>
          <p:nvPr/>
        </p:nvSpPr>
        <p:spPr>
          <a:xfrm>
            <a:off x="1723925"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８日目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23" name="テキスト ボックス 22"/>
          <p:cNvSpPr txBox="1"/>
          <p:nvPr/>
        </p:nvSpPr>
        <p:spPr>
          <a:xfrm>
            <a:off x="2876053"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１５日目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（３週目）</a:t>
            </a:r>
          </a:p>
        </p:txBody>
      </p:sp>
      <p:sp>
        <p:nvSpPr>
          <p:cNvPr id="24" name="テキスト ボックス 23"/>
          <p:cNvSpPr txBox="1"/>
          <p:nvPr/>
        </p:nvSpPr>
        <p:spPr>
          <a:xfrm>
            <a:off x="4028181" y="5140568"/>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２２日目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5" name="テキスト ボックス 24"/>
          <p:cNvSpPr txBox="1"/>
          <p:nvPr/>
        </p:nvSpPr>
        <p:spPr>
          <a:xfrm>
            <a:off x="5097016"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２９日目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26" name="テキスト ボックス 25"/>
          <p:cNvSpPr txBox="1"/>
          <p:nvPr/>
        </p:nvSpPr>
        <p:spPr>
          <a:xfrm>
            <a:off x="6249144"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３６日目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（３週目）</a:t>
            </a:r>
          </a:p>
        </p:txBody>
      </p:sp>
      <p:sp>
        <p:nvSpPr>
          <p:cNvPr id="27" name="テキスト ボックス 26"/>
          <p:cNvSpPr txBox="1"/>
          <p:nvPr/>
        </p:nvSpPr>
        <p:spPr>
          <a:xfrm>
            <a:off x="7401272" y="5157192"/>
            <a:ext cx="6575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４３日目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（１週目）</a:t>
            </a:r>
          </a:p>
        </p:txBody>
      </p:sp>
      <p:sp>
        <p:nvSpPr>
          <p:cNvPr id="28" name="テキスト ボックス 27"/>
          <p:cNvSpPr txBox="1"/>
          <p:nvPr/>
        </p:nvSpPr>
        <p:spPr>
          <a:xfrm>
            <a:off x="8985448" y="5229200"/>
            <a:ext cx="851515"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継続していく</a:t>
            </a:r>
          </a:p>
        </p:txBody>
      </p:sp>
      <p:sp>
        <p:nvSpPr>
          <p:cNvPr id="29" name="テキスト ボックス 28"/>
          <p:cNvSpPr txBox="1"/>
          <p:nvPr/>
        </p:nvSpPr>
        <p:spPr>
          <a:xfrm>
            <a:off x="740532" y="5902006"/>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260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0" name="テキスト ボックス 29"/>
          <p:cNvSpPr txBox="1"/>
          <p:nvPr/>
        </p:nvSpPr>
        <p:spPr>
          <a:xfrm>
            <a:off x="172009" y="5949280"/>
            <a:ext cx="697627"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分以上）</a:t>
            </a:r>
          </a:p>
        </p:txBody>
      </p:sp>
      <p:sp>
        <p:nvSpPr>
          <p:cNvPr id="31" name="テキスト ボックス 30"/>
          <p:cNvSpPr txBox="1"/>
          <p:nvPr/>
        </p:nvSpPr>
        <p:spPr>
          <a:xfrm>
            <a:off x="1820652" y="591138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2" name="テキスト ボックス 31"/>
          <p:cNvSpPr txBox="1"/>
          <p:nvPr/>
        </p:nvSpPr>
        <p:spPr>
          <a:xfrm>
            <a:off x="7473280" y="5911388"/>
            <a:ext cx="52610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200</a:t>
            </a: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点</a:t>
            </a:r>
          </a:p>
        </p:txBody>
      </p:sp>
      <p:sp>
        <p:nvSpPr>
          <p:cNvPr id="33" name="正方形/長方形 32"/>
          <p:cNvSpPr/>
          <p:nvPr/>
        </p:nvSpPr>
        <p:spPr>
          <a:xfrm>
            <a:off x="236476" y="5085184"/>
            <a:ext cx="9541060" cy="1656184"/>
          </a:xfrm>
          <a:prstGeom prst="rect">
            <a:avLst/>
          </a:prstGeom>
          <a:noFill/>
          <a:ln w="28575">
            <a:solidFill>
              <a:srgbClr val="13C4A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34" name="グループ化 33"/>
          <p:cNvGrpSpPr/>
          <p:nvPr/>
        </p:nvGrpSpPr>
        <p:grpSpPr>
          <a:xfrm>
            <a:off x="668524" y="6137557"/>
            <a:ext cx="720080" cy="504056"/>
            <a:chOff x="704528" y="4725144"/>
            <a:chExt cx="1224136" cy="828001"/>
          </a:xfrm>
        </p:grpSpPr>
        <p:pic>
          <p:nvPicPr>
            <p:cNvPr id="35" name="図 34"/>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36"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 name="グループ化 36"/>
          <p:cNvGrpSpPr/>
          <p:nvPr/>
        </p:nvGrpSpPr>
        <p:grpSpPr>
          <a:xfrm>
            <a:off x="1748644" y="6165304"/>
            <a:ext cx="720080" cy="504056"/>
            <a:chOff x="704528" y="4725144"/>
            <a:chExt cx="1224136" cy="828001"/>
          </a:xfrm>
        </p:grpSpPr>
        <p:pic>
          <p:nvPicPr>
            <p:cNvPr id="38" name="図 3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39"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グループ化 39"/>
          <p:cNvGrpSpPr/>
          <p:nvPr/>
        </p:nvGrpSpPr>
        <p:grpSpPr>
          <a:xfrm>
            <a:off x="3908884" y="6155958"/>
            <a:ext cx="720080" cy="504056"/>
            <a:chOff x="704528" y="4725144"/>
            <a:chExt cx="1224136" cy="828001"/>
          </a:xfrm>
        </p:grpSpPr>
        <p:pic>
          <p:nvPicPr>
            <p:cNvPr id="41" name="図 4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2"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3" name="グループ化 42"/>
          <p:cNvGrpSpPr/>
          <p:nvPr/>
        </p:nvGrpSpPr>
        <p:grpSpPr>
          <a:xfrm>
            <a:off x="5133020" y="6134182"/>
            <a:ext cx="720080" cy="504056"/>
            <a:chOff x="704528" y="4725144"/>
            <a:chExt cx="1224136" cy="828001"/>
          </a:xfrm>
        </p:grpSpPr>
        <p:pic>
          <p:nvPicPr>
            <p:cNvPr id="44" name="図 4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5"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6" name="グループ化 45"/>
          <p:cNvGrpSpPr/>
          <p:nvPr/>
        </p:nvGrpSpPr>
        <p:grpSpPr>
          <a:xfrm>
            <a:off x="7329264" y="6165304"/>
            <a:ext cx="720080" cy="504056"/>
            <a:chOff x="704528" y="4725144"/>
            <a:chExt cx="1224136" cy="828001"/>
          </a:xfrm>
        </p:grpSpPr>
        <p:pic>
          <p:nvPicPr>
            <p:cNvPr id="47" name="図 4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48"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sp>
        <p:nvSpPr>
          <p:cNvPr id="51" name="テキスト ボックス 50"/>
          <p:cNvSpPr txBox="1"/>
          <p:nvPr/>
        </p:nvSpPr>
        <p:spPr>
          <a:xfrm>
            <a:off x="8265368" y="4797152"/>
            <a:ext cx="1487908" cy="246221"/>
          </a:xfrm>
          <a:prstGeom prst="rect">
            <a:avLst/>
          </a:prstGeom>
          <a:noFill/>
          <a:ln>
            <a:solidFill>
              <a:schemeClr val="tx1"/>
            </a:solidFill>
            <a:prstDash val="dash"/>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：指導（時間要件なし）</a:t>
            </a:r>
          </a:p>
        </p:txBody>
      </p:sp>
      <p:sp>
        <p:nvSpPr>
          <p:cNvPr id="53" name="テキスト ボックス 52"/>
          <p:cNvSpPr txBox="1"/>
          <p:nvPr/>
        </p:nvSpPr>
        <p:spPr>
          <a:xfrm>
            <a:off x="200472" y="4869160"/>
            <a:ext cx="4320480" cy="276999"/>
          </a:xfrm>
          <a:prstGeom prst="rect">
            <a:avLst/>
          </a:prstGeom>
          <a:solidFill>
            <a:schemeClr val="accent6">
              <a:lumMod val="40000"/>
              <a:lumOff val="60000"/>
            </a:schemeClr>
          </a:solidFill>
          <a:ln w="9525">
            <a:solidFill>
              <a:schemeClr val="tx1"/>
            </a:solidFill>
            <a:prstDash val="solid"/>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週１回の点滴を２週連続行い、３週目休薬を繰り返す場合の例</a:t>
            </a:r>
          </a:p>
        </p:txBody>
      </p:sp>
      <p:sp>
        <p:nvSpPr>
          <p:cNvPr id="55" name="テキスト ボックス 54"/>
          <p:cNvSpPr txBox="1"/>
          <p:nvPr/>
        </p:nvSpPr>
        <p:spPr>
          <a:xfrm>
            <a:off x="2288705" y="6017218"/>
            <a:ext cx="288031"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55"/>
          <p:cNvSpPr txBox="1"/>
          <p:nvPr/>
        </p:nvSpPr>
        <p:spPr>
          <a:xfrm>
            <a:off x="5673080" y="5991091"/>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7" name="テキスト ボックス 56"/>
          <p:cNvSpPr txBox="1"/>
          <p:nvPr/>
        </p:nvSpPr>
        <p:spPr>
          <a:xfrm>
            <a:off x="7941332"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テキスト ボックス 57"/>
          <p:cNvSpPr txBox="1"/>
          <p:nvPr/>
        </p:nvSpPr>
        <p:spPr>
          <a:xfrm>
            <a:off x="4448944"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53"/>
          <p:cNvSpPr txBox="1"/>
          <p:nvPr/>
        </p:nvSpPr>
        <p:spPr>
          <a:xfrm>
            <a:off x="8193360" y="5157192"/>
            <a:ext cx="65755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５０日目</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（２週目）</a:t>
            </a:r>
          </a:p>
        </p:txBody>
      </p:sp>
      <p:sp>
        <p:nvSpPr>
          <p:cNvPr id="62" name="テキスト ボックス 61"/>
          <p:cNvSpPr txBox="1"/>
          <p:nvPr/>
        </p:nvSpPr>
        <p:spPr>
          <a:xfrm>
            <a:off x="8625408" y="6021288"/>
            <a:ext cx="266927"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63" name="グループ化 62"/>
          <p:cNvGrpSpPr/>
          <p:nvPr/>
        </p:nvGrpSpPr>
        <p:grpSpPr>
          <a:xfrm>
            <a:off x="8121352" y="6165304"/>
            <a:ext cx="720080" cy="504056"/>
            <a:chOff x="704528" y="4725144"/>
            <a:chExt cx="1224136" cy="828001"/>
          </a:xfrm>
        </p:grpSpPr>
        <p:pic>
          <p:nvPicPr>
            <p:cNvPr id="64" name="図 6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04528" y="4725144"/>
              <a:ext cx="878599" cy="828001"/>
            </a:xfrm>
            <a:prstGeom prst="rect">
              <a:avLst/>
            </a:prstGeom>
          </p:spPr>
        </p:pic>
        <p:pic>
          <p:nvPicPr>
            <p:cNvPr id="65" name="Picture 6" descr="女性のお医者さんのイラスト「優しそうな女医さん」">
              <a:hlinkClick r:id="rId4"/>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352600" y="4725144"/>
              <a:ext cx="576064" cy="816921"/>
            </a:xfrm>
            <a:prstGeom prst="rect">
              <a:avLst/>
            </a:prstGeom>
            <a:noFill/>
            <a:extLst>
              <a:ext uri="{909E8E84-426E-40DD-AFC4-6F175D3DCCD1}">
                <a14:hiddenFill xmlns:a14="http://schemas.microsoft.com/office/drawing/2010/main">
                  <a:solidFill>
                    <a:srgbClr val="FFFFFF"/>
                  </a:solidFill>
                </a14:hiddenFill>
              </a:ext>
            </a:extLst>
          </p:spPr>
        </p:pic>
      </p:grpSp>
      <p:sp>
        <p:nvSpPr>
          <p:cNvPr id="59" name="スライド番号プレースホルダー 2">
            <a:extLst>
              <a:ext uri="{FF2B5EF4-FFF2-40B4-BE49-F238E27FC236}">
                <a16:creationId xmlns:a16="http://schemas.microsoft.com/office/drawing/2014/main" id="{40925B6A-7262-4D1D-9193-64AA245BF49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0" name="テキスト ボックス 59">
            <a:extLst>
              <a:ext uri="{FF2B5EF4-FFF2-40B4-BE49-F238E27FC236}">
                <a16:creationId xmlns:a16="http://schemas.microsoft.com/office/drawing/2014/main" id="{E13053BB-AA60-40EA-A2F5-EE34BE7D1D00}"/>
              </a:ext>
            </a:extLst>
          </p:cNvPr>
          <p:cNvSpPr txBox="1"/>
          <p:nvPr/>
        </p:nvSpPr>
        <p:spPr>
          <a:xfrm>
            <a:off x="3832593" y="783581"/>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156</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191-193</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805-806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859</a:t>
            </a:r>
          </a:p>
        </p:txBody>
      </p:sp>
    </p:spTree>
    <p:extLst>
      <p:ext uri="{BB962C8B-B14F-4D97-AF65-F5344CB8AC3E}">
        <p14:creationId xmlns:p14="http://schemas.microsoft.com/office/powerpoint/2010/main" val="312742961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60396"/>
            <a:ext cx="9529762" cy="566640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薬局が患者のレジメン（治療内容）等を把握した上で必要な服薬指導を行い、次回の診療時までの患者の状況を確認し、その結果を医療機関に情報提供した場合について新たな評価を行う。</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薬剤服用歴管理指導料　特定薬剤管理指導加算２</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：１００点（月１回まで）</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連携充実加算を届け出ている保険医療機関で抗悪性腫瘍剤を注射された患者であって、当該保険薬局で抗悪性腫瘍剤や制吐剤等の支持療法に係る薬剤の調剤を受ける患者</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レジメン（治療内容）等を確認し、必要な薬学的管理及び指導を行うとともに、②電話等により、抗悪性腫瘍剤及び制吐剤等の支持療法に係る薬剤に関し、服用状況や副作用の有無等を患者等に確認し、③その結果を踏まえ、当該保険医療機関に必要な情報を文書により提供した場合に算定す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パーテーション等で区切られた独立したカウンターを有するなど、患者のプライバシーに配慮していること。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73050" marR="0" lvl="0" indent="-27305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保険医療機関が実施する抗悪性腫瘍剤の化学療法に係る研修会に年１回以上参加していること。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経過措置として、令和２年９月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日までの間は、研修会への参加の基準は満たしているものとして取り扱う。</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a:spLocks noChangeArrowheads="1"/>
          </p:cNvSpPr>
          <p:nvPr/>
        </p:nvSpPr>
        <p:spPr bwMode="auto">
          <a:xfrm>
            <a:off x="0" y="435241"/>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薬局における対人業務の評価の充実　　</a:t>
            </a:r>
          </a:p>
        </p:txBody>
      </p:sp>
      <p:sp>
        <p:nvSpPr>
          <p:cNvPr id="4" name="正方形/長方形 3"/>
          <p:cNvSpPr/>
          <p:nvPr/>
        </p:nvSpPr>
        <p:spPr>
          <a:xfrm>
            <a:off x="265271" y="937137"/>
            <a:ext cx="5487830" cy="41057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がん患者に対する薬局での薬学的管理等の評価</a:t>
            </a:r>
          </a:p>
        </p:txBody>
      </p:sp>
      <p:pic>
        <p:nvPicPr>
          <p:cNvPr id="13" name="図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19225" y="5707084"/>
            <a:ext cx="598229" cy="788159"/>
          </a:xfrm>
          <a:prstGeom prst="rect">
            <a:avLst/>
          </a:prstGeom>
        </p:spPr>
      </p:pic>
      <p:sp>
        <p:nvSpPr>
          <p:cNvPr id="14" name="テキスト ボックス 13"/>
          <p:cNvSpPr txBox="1"/>
          <p:nvPr/>
        </p:nvSpPr>
        <p:spPr>
          <a:xfrm>
            <a:off x="3278979" y="6387642"/>
            <a:ext cx="1171930" cy="261610"/>
          </a:xfrm>
          <a:prstGeom prst="rect">
            <a:avLst/>
          </a:prstGeom>
          <a:solidFill>
            <a:sysClr val="window" lastClr="FFFFFF"/>
          </a:solidFill>
          <a:ln w="19050" cap="flat" cmpd="sng" algn="ctr">
            <a:solidFill>
              <a:srgbClr val="4472C4"/>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医療機関薬剤師</a:t>
            </a:r>
          </a:p>
        </p:txBody>
      </p:sp>
      <p:grpSp>
        <p:nvGrpSpPr>
          <p:cNvPr id="15" name="グループ化 14"/>
          <p:cNvGrpSpPr/>
          <p:nvPr/>
        </p:nvGrpSpPr>
        <p:grpSpPr>
          <a:xfrm>
            <a:off x="2647670" y="4548981"/>
            <a:ext cx="1746103" cy="1126572"/>
            <a:chOff x="1382793" y="1237369"/>
            <a:chExt cx="1746103" cy="1183519"/>
          </a:xfrm>
        </p:grpSpPr>
        <p:grpSp>
          <p:nvGrpSpPr>
            <p:cNvPr id="16" name="グループ化 15"/>
            <p:cNvGrpSpPr/>
            <p:nvPr/>
          </p:nvGrpSpPr>
          <p:grpSpPr>
            <a:xfrm>
              <a:off x="1382793" y="1237369"/>
              <a:ext cx="1746103" cy="1183519"/>
              <a:chOff x="5294955" y="2289137"/>
              <a:chExt cx="1801732" cy="1435857"/>
            </a:xfrm>
          </p:grpSpPr>
          <p:sp>
            <p:nvSpPr>
              <p:cNvPr id="19" name="角丸四角形 18"/>
              <p:cNvSpPr/>
              <p:nvPr/>
            </p:nvSpPr>
            <p:spPr>
              <a:xfrm>
                <a:off x="5294955" y="2289137"/>
                <a:ext cx="1801732" cy="1435857"/>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80466" y="2682371"/>
                <a:ext cx="906590" cy="1004539"/>
              </a:xfrm>
              <a:prstGeom prst="rect">
                <a:avLst/>
              </a:prstGeom>
            </p:spPr>
          </p:pic>
          <p:sp>
            <p:nvSpPr>
              <p:cNvPr id="21" name="角丸四角形 20"/>
              <p:cNvSpPr/>
              <p:nvPr/>
            </p:nvSpPr>
            <p:spPr>
              <a:xfrm>
                <a:off x="5726151" y="2337158"/>
                <a:ext cx="1225849" cy="249503"/>
              </a:xfrm>
              <a:prstGeom prst="roundRect">
                <a:avLst/>
              </a:pr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外来化学療法室</a:t>
                </a:r>
              </a:p>
            </p:txBody>
          </p:sp>
        </p:grpSp>
        <p:pic>
          <p:nvPicPr>
            <p:cNvPr id="1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44233" y="1594506"/>
              <a:ext cx="395333" cy="504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テキスト ボックス 17"/>
            <p:cNvSpPr txBox="1"/>
            <p:nvPr/>
          </p:nvSpPr>
          <p:spPr>
            <a:xfrm>
              <a:off x="1455757" y="2092250"/>
              <a:ext cx="612000" cy="261610"/>
            </a:xfrm>
            <a:prstGeom prst="rect">
              <a:avLst/>
            </a:prstGeom>
            <a:solidFill>
              <a:sysClr val="window" lastClr="FFFFFF"/>
            </a:solidFill>
            <a:ln w="19050" cap="flat" cmpd="sng" algn="ctr">
              <a:solidFill>
                <a:srgbClr val="FFCCFF"/>
              </a:solidFill>
              <a:prstDash val="solid"/>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grpSp>
      <p:grpSp>
        <p:nvGrpSpPr>
          <p:cNvPr id="22" name="グループ化 21"/>
          <p:cNvGrpSpPr/>
          <p:nvPr/>
        </p:nvGrpSpPr>
        <p:grpSpPr>
          <a:xfrm>
            <a:off x="7941115" y="4685091"/>
            <a:ext cx="1393982" cy="1162975"/>
            <a:chOff x="6885810" y="1170337"/>
            <a:chExt cx="1393982" cy="1221762"/>
          </a:xfrm>
        </p:grpSpPr>
        <p:sp>
          <p:nvSpPr>
            <p:cNvPr id="23" name="テキスト ボックス 22"/>
            <p:cNvSpPr txBox="1"/>
            <p:nvPr/>
          </p:nvSpPr>
          <p:spPr>
            <a:xfrm>
              <a:off x="7379792" y="2096880"/>
              <a:ext cx="900000" cy="252000"/>
            </a:xfrm>
            <a:prstGeom prst="rect">
              <a:avLst/>
            </a:prstGeom>
            <a:solidFill>
              <a:sysClr val="window" lastClr="FFFFFF"/>
            </a:solidFill>
            <a:ln w="19050" cap="flat" cmpd="sng" algn="ctr">
              <a:solidFill>
                <a:srgbClr val="ED7D31"/>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薬局薬剤師</a:t>
              </a:r>
            </a:p>
          </p:txBody>
        </p:sp>
        <p:pic>
          <p:nvPicPr>
            <p:cNvPr id="24" name="図 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103947" y="1170337"/>
              <a:ext cx="935395" cy="918746"/>
            </a:xfrm>
            <a:prstGeom prst="rect">
              <a:avLst/>
            </a:prstGeom>
          </p:spPr>
        </p:pic>
        <p:pic>
          <p:nvPicPr>
            <p:cNvPr id="25" name="図 2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885810" y="1484784"/>
              <a:ext cx="659478" cy="907315"/>
            </a:xfrm>
            <a:prstGeom prst="rect">
              <a:avLst/>
            </a:prstGeom>
          </p:spPr>
        </p:pic>
      </p:grpSp>
      <p:sp>
        <p:nvSpPr>
          <p:cNvPr id="33" name="左矢印 32"/>
          <p:cNvSpPr/>
          <p:nvPr/>
        </p:nvSpPr>
        <p:spPr>
          <a:xfrm rot="9286056">
            <a:off x="1911813" y="5035710"/>
            <a:ext cx="659924" cy="308410"/>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grpSp>
        <p:nvGrpSpPr>
          <p:cNvPr id="34" name="グループ化 33"/>
          <p:cNvGrpSpPr/>
          <p:nvPr/>
        </p:nvGrpSpPr>
        <p:grpSpPr>
          <a:xfrm>
            <a:off x="392607" y="5193067"/>
            <a:ext cx="1400909" cy="1034241"/>
            <a:chOff x="1236196" y="1752440"/>
            <a:chExt cx="1400909" cy="1086521"/>
          </a:xfrm>
        </p:grpSpPr>
        <p:sp>
          <p:nvSpPr>
            <p:cNvPr id="35" name="角丸四角形 34"/>
            <p:cNvSpPr/>
            <p:nvPr/>
          </p:nvSpPr>
          <p:spPr>
            <a:xfrm>
              <a:off x="1236196" y="1752440"/>
              <a:ext cx="1400909" cy="1080000"/>
            </a:xfrm>
            <a:prstGeom prst="roundRect">
              <a:avLst/>
            </a:prstGeom>
            <a:no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nvGrpSpPr>
            <p:cNvPr id="36" name="グループ化 35"/>
            <p:cNvGrpSpPr/>
            <p:nvPr/>
          </p:nvGrpSpPr>
          <p:grpSpPr>
            <a:xfrm>
              <a:off x="1502729" y="1935319"/>
              <a:ext cx="837140" cy="903642"/>
              <a:chOff x="6914810" y="4054177"/>
              <a:chExt cx="837140" cy="903642"/>
            </a:xfrm>
          </p:grpSpPr>
          <p:pic>
            <p:nvPicPr>
              <p:cNvPr id="38" name="Picture 4" descr="問診のイラスト「お医者さんとお爺さん」"/>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r="51426"/>
              <a:stretch/>
            </p:blipFill>
            <p:spPr bwMode="auto">
              <a:xfrm>
                <a:off x="6914810" y="4054177"/>
                <a:ext cx="437167" cy="9000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descr="問診のイラスト「お医者さんとお爺さん」"/>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7537"/>
              <a:stretch/>
            </p:blipFill>
            <p:spPr bwMode="auto">
              <a:xfrm>
                <a:off x="7258585" y="4165819"/>
                <a:ext cx="493365" cy="792000"/>
              </a:xfrm>
              <a:prstGeom prst="rect">
                <a:avLst/>
              </a:prstGeom>
              <a:noFill/>
              <a:extLst>
                <a:ext uri="{909E8E84-426E-40DD-AFC4-6F175D3DCCD1}">
                  <a14:hiddenFill xmlns:a14="http://schemas.microsoft.com/office/drawing/2010/main">
                    <a:solidFill>
                      <a:srgbClr val="FFFFFF"/>
                    </a:solidFill>
                  </a14:hiddenFill>
                </a:ext>
              </a:extLst>
            </p:spPr>
          </p:pic>
        </p:grpSp>
        <p:sp>
          <p:nvSpPr>
            <p:cNvPr id="37" name="テキスト ボックス 36"/>
            <p:cNvSpPr txBox="1"/>
            <p:nvPr/>
          </p:nvSpPr>
          <p:spPr>
            <a:xfrm>
              <a:off x="1649972" y="1780209"/>
              <a:ext cx="576000" cy="252000"/>
            </a:xfrm>
            <a:prstGeom prst="rect">
              <a:avLst/>
            </a:prstGeom>
            <a:solidFill>
              <a:sysClr val="window" lastClr="FFFFFF"/>
            </a:solidFill>
            <a:ln w="12700" cap="flat" cmpd="sng" algn="ctr">
              <a:solidFill>
                <a:sysClr val="windowText" lastClr="000000"/>
              </a:solidFill>
              <a:prstDash val="solid"/>
              <a:miter lim="800000"/>
            </a:ln>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診察</a:t>
              </a:r>
            </a:p>
          </p:txBody>
        </p:sp>
      </p:grpSp>
      <p:sp>
        <p:nvSpPr>
          <p:cNvPr id="40" name="テキスト ボックス 39"/>
          <p:cNvSpPr txBox="1"/>
          <p:nvPr/>
        </p:nvSpPr>
        <p:spPr>
          <a:xfrm>
            <a:off x="501670" y="4521906"/>
            <a:ext cx="1191920" cy="369332"/>
          </a:xfrm>
          <a:prstGeom prst="rect">
            <a:avLst/>
          </a:prstGeom>
          <a:solidFill>
            <a:srgbClr val="1F497D">
              <a:lumMod val="60000"/>
              <a:lumOff val="40000"/>
            </a:srgbClr>
          </a:solidFill>
          <a:ln w="38100" cap="flat" cmpd="sng" algn="ctr">
            <a:noFill/>
            <a:prstDash val="solid"/>
          </a:ln>
          <a:effectLst>
            <a:outerShdw blurRad="40000" dist="20000" dir="5400000" rotWithShape="0">
              <a:srgbClr val="000000">
                <a:alpha val="38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rPr>
              <a:t>医療機関</a:t>
            </a:r>
          </a:p>
        </p:txBody>
      </p:sp>
      <p:sp>
        <p:nvSpPr>
          <p:cNvPr id="41" name="テキスト ボックス 40"/>
          <p:cNvSpPr txBox="1"/>
          <p:nvPr/>
        </p:nvSpPr>
        <p:spPr>
          <a:xfrm>
            <a:off x="7493853" y="4548981"/>
            <a:ext cx="777001" cy="369332"/>
          </a:xfrm>
          <a:prstGeom prst="rect">
            <a:avLst/>
          </a:prstGeom>
          <a:solidFill>
            <a:srgbClr val="F79646">
              <a:lumMod val="75000"/>
            </a:srgbClr>
          </a:solidFill>
          <a:ln w="38100" cap="flat" cmpd="sng" algn="ctr">
            <a:noFill/>
            <a:prstDash val="solid"/>
          </a:ln>
          <a:effectLst>
            <a:outerShdw blurRad="40000" dist="20000" dir="5400000" rotWithShape="0">
              <a:srgbClr val="000000">
                <a:alpha val="38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rPr>
              <a:t>薬局</a:t>
            </a:r>
          </a:p>
        </p:txBody>
      </p:sp>
      <p:sp>
        <p:nvSpPr>
          <p:cNvPr id="42" name="テキスト ボックス 41"/>
          <p:cNvSpPr txBox="1"/>
          <p:nvPr/>
        </p:nvSpPr>
        <p:spPr>
          <a:xfrm>
            <a:off x="7238267" y="5894594"/>
            <a:ext cx="2414120" cy="738664"/>
          </a:xfrm>
          <a:prstGeom prst="rect">
            <a:avLst/>
          </a:prstGeom>
          <a:solidFill>
            <a:sysClr val="window" lastClr="FFFFFF"/>
          </a:solidFill>
          <a:ln w="19050" cap="flat" cmpd="sng" algn="ctr">
            <a:solidFill>
              <a:schemeClr val="accent1">
                <a:lumMod val="75000"/>
              </a:schemeClr>
            </a:solid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②レジメン等に基づく服薬指導</a:t>
            </a:r>
            <a:endParaRPr kumimoji="0"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③患者の服薬状況、副作用の有無等を確認</a:t>
            </a:r>
          </a:p>
        </p:txBody>
      </p:sp>
      <p:sp>
        <p:nvSpPr>
          <p:cNvPr id="44" name="テキスト ボックス 43"/>
          <p:cNvSpPr txBox="1"/>
          <p:nvPr/>
        </p:nvSpPr>
        <p:spPr>
          <a:xfrm>
            <a:off x="4739927" y="5214643"/>
            <a:ext cx="2272394" cy="523220"/>
          </a:xfrm>
          <a:prstGeom prst="rect">
            <a:avLst/>
          </a:prstGeom>
          <a:solidFill>
            <a:sysClr val="window" lastClr="FFFFFF"/>
          </a:solidFill>
          <a:ln w="12700" cap="flat" cmpd="sng" algn="ctr">
            <a:noFill/>
            <a:prstDash val="solid"/>
            <a:miter lim="800000"/>
          </a:ln>
          <a:effectLst/>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公開されたレジメン情報や研修会を薬局が活用</a:t>
            </a:r>
          </a:p>
        </p:txBody>
      </p:sp>
      <p:sp>
        <p:nvSpPr>
          <p:cNvPr id="45" name="左矢印 44"/>
          <p:cNvSpPr/>
          <p:nvPr/>
        </p:nvSpPr>
        <p:spPr>
          <a:xfrm rot="10800000">
            <a:off x="4474925" y="4853466"/>
            <a:ext cx="2759949" cy="324000"/>
          </a:xfrm>
          <a:prstGeom prst="leftArrow">
            <a:avLst/>
          </a:prstGeom>
          <a:gradFill rotWithShape="1">
            <a:gsLst>
              <a:gs pos="0">
                <a:srgbClr val="70AD47">
                  <a:lumMod val="110000"/>
                  <a:satMod val="105000"/>
                  <a:tint val="67000"/>
                </a:srgbClr>
              </a:gs>
              <a:gs pos="50000">
                <a:srgbClr val="70AD47">
                  <a:lumMod val="105000"/>
                  <a:satMod val="103000"/>
                  <a:tint val="73000"/>
                </a:srgbClr>
              </a:gs>
              <a:gs pos="100000">
                <a:srgbClr val="70AD47">
                  <a:lumMod val="105000"/>
                  <a:satMod val="109000"/>
                  <a:tint val="81000"/>
                </a:srgbClr>
              </a:gs>
            </a:gsLst>
            <a:lin ang="5400000" scaled="0"/>
          </a:gradFill>
          <a:ln w="6350" cap="flat" cmpd="sng" algn="ctr">
            <a:solidFill>
              <a:srgbClr val="70AD47"/>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6" name="左矢印 45"/>
          <p:cNvSpPr/>
          <p:nvPr/>
        </p:nvSpPr>
        <p:spPr>
          <a:xfrm>
            <a:off x="4492134" y="5863105"/>
            <a:ext cx="2702058" cy="324000"/>
          </a:xfrm>
          <a:prstGeom prst="leftArrow">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テキスト ボックス 46"/>
          <p:cNvSpPr txBox="1"/>
          <p:nvPr/>
        </p:nvSpPr>
        <p:spPr>
          <a:xfrm>
            <a:off x="4774186" y="6177143"/>
            <a:ext cx="2203877" cy="307777"/>
          </a:xfrm>
          <a:prstGeom prst="rect">
            <a:avLst/>
          </a:prstGeom>
          <a:solidFill>
            <a:sysClr val="window" lastClr="FFFFFF"/>
          </a:solidFill>
          <a:ln w="12700" cap="flat" cmpd="sng" algn="ctr">
            <a:no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④確認結果をフィードバック</a:t>
            </a:r>
          </a:p>
        </p:txBody>
      </p:sp>
      <p:sp>
        <p:nvSpPr>
          <p:cNvPr id="48" name="左矢印 47"/>
          <p:cNvSpPr/>
          <p:nvPr/>
        </p:nvSpPr>
        <p:spPr>
          <a:xfrm>
            <a:off x="1925465" y="5850587"/>
            <a:ext cx="1341256" cy="290078"/>
          </a:xfrm>
          <a:prstGeom prst="leftArrow">
            <a:avLst/>
          </a:prstGeom>
          <a:gradFill rotWithShape="1">
            <a:gsLst>
              <a:gs pos="0">
                <a:srgbClr val="ED7D31">
                  <a:lumMod val="110000"/>
                  <a:satMod val="105000"/>
                  <a:tint val="67000"/>
                </a:srgbClr>
              </a:gs>
              <a:gs pos="50000">
                <a:srgbClr val="ED7D31">
                  <a:lumMod val="105000"/>
                  <a:satMod val="103000"/>
                  <a:tint val="73000"/>
                </a:srgbClr>
              </a:gs>
              <a:gs pos="100000">
                <a:srgbClr val="ED7D31">
                  <a:lumMod val="105000"/>
                  <a:satMod val="109000"/>
                  <a:tint val="81000"/>
                </a:srgbClr>
              </a:gs>
            </a:gsLst>
            <a:lin ang="5400000" scaled="0"/>
          </a:gradFill>
          <a:ln w="6350" cap="flat" cmpd="sng" algn="ctr">
            <a:solidFill>
              <a:srgbClr val="ED7D3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2400" b="0" i="0" u="none" strike="noStrike" kern="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テキスト ボックス 48"/>
          <p:cNvSpPr txBox="1"/>
          <p:nvPr/>
        </p:nvSpPr>
        <p:spPr>
          <a:xfrm>
            <a:off x="633609" y="6221101"/>
            <a:ext cx="2547742" cy="523220"/>
          </a:xfrm>
          <a:prstGeom prst="rect">
            <a:avLst/>
          </a:prstGeom>
          <a:noFill/>
          <a:ln w="19050" cap="flat" cmpd="sng" algn="ctr">
            <a:noFill/>
            <a:prstDash val="solid"/>
            <a:miter lim="800000"/>
          </a:ln>
          <a:effectLst/>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⑤薬局からの情報を必要に応じて診療に活用</a:t>
            </a:r>
          </a:p>
        </p:txBody>
      </p:sp>
      <p:sp>
        <p:nvSpPr>
          <p:cNvPr id="50" name="テキスト ボックス 49"/>
          <p:cNvSpPr txBox="1"/>
          <p:nvPr/>
        </p:nvSpPr>
        <p:spPr>
          <a:xfrm>
            <a:off x="4765092" y="4581157"/>
            <a:ext cx="2203877" cy="307777"/>
          </a:xfrm>
          <a:prstGeom prst="rect">
            <a:avLst/>
          </a:prstGeom>
          <a:solidFill>
            <a:sysClr val="window" lastClr="FFFFFF"/>
          </a:solidFill>
          <a:ln w="12700" cap="flat" cmpd="sng" algn="ctr">
            <a:noFill/>
            <a:prstDash val="solid"/>
            <a:miter lim="800000"/>
          </a:ln>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①患者がレジメン等を持参</a:t>
            </a:r>
          </a:p>
        </p:txBody>
      </p:sp>
      <p:sp>
        <p:nvSpPr>
          <p:cNvPr id="43" name="スライド番号プレースホルダー 2">
            <a:extLst>
              <a:ext uri="{FF2B5EF4-FFF2-40B4-BE49-F238E27FC236}">
                <a16:creationId xmlns:a16="http://schemas.microsoft.com/office/drawing/2014/main" id="{B60D7A42-89D5-4BA4-8CC5-F8AE99D0B89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145829957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7011279" y="4834184"/>
            <a:ext cx="1331637" cy="1190459"/>
          </a:xfrm>
          <a:prstGeom prst="rect">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7124563" y="4989681"/>
            <a:ext cx="1040670"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対側乳房切除</a:t>
            </a:r>
          </a:p>
        </p:txBody>
      </p:sp>
      <p:sp>
        <p:nvSpPr>
          <p:cNvPr id="7" name="正方形/長方形 6"/>
          <p:cNvSpPr/>
          <p:nvPr/>
        </p:nvSpPr>
        <p:spPr>
          <a:xfrm>
            <a:off x="7140372" y="5720725"/>
            <a:ext cx="1040670"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両側乳房切除</a:t>
            </a:r>
          </a:p>
        </p:txBody>
      </p:sp>
      <p:sp>
        <p:nvSpPr>
          <p:cNvPr id="8" name="正方形/長方形 7"/>
          <p:cNvSpPr/>
          <p:nvPr/>
        </p:nvSpPr>
        <p:spPr>
          <a:xfrm>
            <a:off x="7135188" y="6086244"/>
            <a:ext cx="1220206" cy="404726"/>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フォローアップ検査</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MRI</a:t>
            </a:r>
            <a:r>
              <a:rPr kumimoji="1" lang="ja-JP" altLang="en-US" sz="1015"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超音波等）</a:t>
            </a:r>
          </a:p>
        </p:txBody>
      </p:sp>
      <p:sp>
        <p:nvSpPr>
          <p:cNvPr id="9" name="正方形/長方形 8"/>
          <p:cNvSpPr/>
          <p:nvPr/>
        </p:nvSpPr>
        <p:spPr>
          <a:xfrm>
            <a:off x="7144504" y="5355203"/>
            <a:ext cx="1111202" cy="262829"/>
          </a:xfrm>
          <a:prstGeom prst="rect">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卵管・卵巣切除</a:t>
            </a:r>
          </a:p>
        </p:txBody>
      </p:sp>
      <p:sp>
        <p:nvSpPr>
          <p:cNvPr id="10" name="正方形/長方形 9"/>
          <p:cNvSpPr/>
          <p:nvPr/>
        </p:nvSpPr>
        <p:spPr>
          <a:xfrm>
            <a:off x="3784969" y="6052889"/>
            <a:ext cx="1576235" cy="433324"/>
          </a:xfrm>
          <a:prstGeom prst="rect">
            <a:avLst/>
          </a:prstGeom>
          <a:solidFill>
            <a:srgbClr val="EBF1DE"/>
          </a:solidFill>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発症している乳がん・卵巣がんの治療</a:t>
            </a:r>
          </a:p>
        </p:txBody>
      </p:sp>
      <p:sp>
        <p:nvSpPr>
          <p:cNvPr id="11" name="正方形/長方形 10"/>
          <p:cNvSpPr/>
          <p:nvPr/>
        </p:nvSpPr>
        <p:spPr>
          <a:xfrm>
            <a:off x="5776716" y="4891099"/>
            <a:ext cx="803425" cy="241476"/>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乳がん患者</a:t>
            </a:r>
          </a:p>
        </p:txBody>
      </p:sp>
      <p:sp>
        <p:nvSpPr>
          <p:cNvPr id="14" name="正方形/長方形 13"/>
          <p:cNvSpPr/>
          <p:nvPr/>
        </p:nvSpPr>
        <p:spPr>
          <a:xfrm>
            <a:off x="5703038" y="5603531"/>
            <a:ext cx="928459" cy="241476"/>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卵巣がん患者</a:t>
            </a:r>
          </a:p>
        </p:txBody>
      </p:sp>
      <p:cxnSp>
        <p:nvCxnSpPr>
          <p:cNvPr id="16" name="直線コネクタ 15"/>
          <p:cNvCxnSpPr/>
          <p:nvPr/>
        </p:nvCxnSpPr>
        <p:spPr>
          <a:xfrm>
            <a:off x="5719144" y="5848568"/>
            <a:ext cx="1420721" cy="0"/>
          </a:xfrm>
          <a:prstGeom prst="line">
            <a:avLst/>
          </a:prstGeom>
        </p:spPr>
        <p:style>
          <a:lnRef idx="1">
            <a:schemeClr val="dk1"/>
          </a:lnRef>
          <a:fillRef idx="0">
            <a:schemeClr val="dk1"/>
          </a:fillRef>
          <a:effectRef idx="0">
            <a:schemeClr val="dk1"/>
          </a:effectRef>
          <a:fontRef idx="minor">
            <a:schemeClr val="tx1"/>
          </a:fontRef>
        </p:style>
      </p:cxnSp>
      <p:sp>
        <p:nvSpPr>
          <p:cNvPr id="17" name="正方形/長方形 16"/>
          <p:cNvSpPr/>
          <p:nvPr/>
        </p:nvSpPr>
        <p:spPr>
          <a:xfrm>
            <a:off x="5719143" y="6082693"/>
            <a:ext cx="1473942" cy="539763"/>
          </a:xfrm>
          <a:prstGeom prst="rect">
            <a:avLst/>
          </a:prstGeom>
        </p:spPr>
        <p:txBody>
          <a:bodyPr wrap="squar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乳がん・卵巣がん患者</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7058"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（手術を希望しなかった場合）</a:t>
            </a:r>
          </a:p>
        </p:txBody>
      </p:sp>
      <p:sp>
        <p:nvSpPr>
          <p:cNvPr id="18" name="正方形/長方形 17"/>
          <p:cNvSpPr/>
          <p:nvPr/>
        </p:nvSpPr>
        <p:spPr>
          <a:xfrm>
            <a:off x="1372067" y="4912407"/>
            <a:ext cx="1770026" cy="433324"/>
          </a:xfrm>
          <a:prstGeom prst="rect">
            <a:avLst/>
          </a:prstGeom>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乳癌または卵巣癌＋</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家族歴</a:t>
            </a:r>
          </a:p>
        </p:txBody>
      </p:sp>
      <p:sp>
        <p:nvSpPr>
          <p:cNvPr id="19" name="正方形/長方形 18"/>
          <p:cNvSpPr/>
          <p:nvPr/>
        </p:nvSpPr>
        <p:spPr>
          <a:xfrm>
            <a:off x="3764064" y="4989680"/>
            <a:ext cx="1593549" cy="433324"/>
          </a:xfrm>
          <a:prstGeom prst="rect">
            <a:avLst/>
          </a:prstGeom>
          <a:solidFill>
            <a:schemeClr val="tx2">
              <a:lumMod val="20000"/>
              <a:lumOff val="80000"/>
            </a:schemeClr>
          </a:solidFill>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遺伝性乳がん卵巣がん症候群の診断</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3" name="直線コネクタ 22"/>
          <p:cNvCxnSpPr/>
          <p:nvPr/>
        </p:nvCxnSpPr>
        <p:spPr>
          <a:xfrm flipV="1">
            <a:off x="3132613" y="5127275"/>
            <a:ext cx="617131" cy="174"/>
          </a:xfrm>
          <a:prstGeom prst="line">
            <a:avLst/>
          </a:prstGeom>
        </p:spPr>
        <p:style>
          <a:lnRef idx="1">
            <a:schemeClr val="dk1"/>
          </a:lnRef>
          <a:fillRef idx="0">
            <a:schemeClr val="dk1"/>
          </a:fillRef>
          <a:effectRef idx="0">
            <a:schemeClr val="dk1"/>
          </a:effectRef>
          <a:fontRef idx="minor">
            <a:schemeClr val="tx1"/>
          </a:fontRef>
        </p:style>
      </p:cxnSp>
      <p:cxnSp>
        <p:nvCxnSpPr>
          <p:cNvPr id="25" name="直線コネクタ 24"/>
          <p:cNvCxnSpPr/>
          <p:nvPr/>
        </p:nvCxnSpPr>
        <p:spPr>
          <a:xfrm>
            <a:off x="5719143" y="6288776"/>
            <a:ext cx="1425120" cy="0"/>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a:off x="6805549" y="5135915"/>
            <a:ext cx="0" cy="3536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5363815" y="5127275"/>
            <a:ext cx="1760749" cy="174"/>
          </a:xfrm>
          <a:prstGeom prst="line">
            <a:avLst/>
          </a:prstGeom>
        </p:spPr>
        <p:style>
          <a:lnRef idx="1">
            <a:schemeClr val="dk1"/>
          </a:lnRef>
          <a:fillRef idx="0">
            <a:schemeClr val="dk1"/>
          </a:fillRef>
          <a:effectRef idx="0">
            <a:schemeClr val="dk1"/>
          </a:effectRef>
          <a:fontRef idx="minor">
            <a:schemeClr val="tx1"/>
          </a:fontRef>
        </p:style>
      </p:cxnSp>
      <p:cxnSp>
        <p:nvCxnSpPr>
          <p:cNvPr id="28" name="直線コネクタ 27"/>
          <p:cNvCxnSpPr/>
          <p:nvPr/>
        </p:nvCxnSpPr>
        <p:spPr>
          <a:xfrm>
            <a:off x="6805550" y="5486601"/>
            <a:ext cx="329639" cy="1065"/>
          </a:xfrm>
          <a:prstGeom prst="line">
            <a:avLst/>
          </a:prstGeom>
        </p:spPr>
        <p:style>
          <a:lnRef idx="1">
            <a:schemeClr val="dk1"/>
          </a:lnRef>
          <a:fillRef idx="0">
            <a:schemeClr val="dk1"/>
          </a:fillRef>
          <a:effectRef idx="0">
            <a:schemeClr val="dk1"/>
          </a:effectRef>
          <a:fontRef idx="minor">
            <a:schemeClr val="tx1"/>
          </a:fontRef>
        </p:style>
      </p:cxnSp>
      <p:cxnSp>
        <p:nvCxnSpPr>
          <p:cNvPr id="33" name="直線コネクタ 32"/>
          <p:cNvCxnSpPr/>
          <p:nvPr/>
        </p:nvCxnSpPr>
        <p:spPr>
          <a:xfrm>
            <a:off x="3507665" y="5117525"/>
            <a:ext cx="0" cy="11675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flipV="1">
            <a:off x="3507665" y="6285114"/>
            <a:ext cx="269250" cy="174"/>
          </a:xfrm>
          <a:prstGeom prst="line">
            <a:avLst/>
          </a:prstGeom>
        </p:spPr>
        <p:style>
          <a:lnRef idx="1">
            <a:schemeClr val="dk1"/>
          </a:lnRef>
          <a:fillRef idx="0">
            <a:schemeClr val="dk1"/>
          </a:fillRef>
          <a:effectRef idx="0">
            <a:schemeClr val="dk1"/>
          </a:effectRef>
          <a:fontRef idx="minor">
            <a:schemeClr val="tx1"/>
          </a:fontRef>
        </p:style>
      </p:cxnSp>
      <p:sp>
        <p:nvSpPr>
          <p:cNvPr id="37" name="正方形/長方形 36"/>
          <p:cNvSpPr/>
          <p:nvPr/>
        </p:nvSpPr>
        <p:spPr>
          <a:xfrm>
            <a:off x="1529705" y="6127816"/>
            <a:ext cx="552203" cy="184068"/>
          </a:xfrm>
          <a:prstGeom prst="rect">
            <a:avLst/>
          </a:prstGeom>
          <a:solidFill>
            <a:schemeClr val="accent3">
              <a:lumMod val="20000"/>
              <a:lumOff val="80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8" name="直線コネクタ 37"/>
          <p:cNvCxnSpPr/>
          <p:nvPr/>
        </p:nvCxnSpPr>
        <p:spPr>
          <a:xfrm>
            <a:off x="2163391" y="6237944"/>
            <a:ext cx="446969" cy="0"/>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39" name="正方形/長方形 38"/>
          <p:cNvSpPr/>
          <p:nvPr/>
        </p:nvSpPr>
        <p:spPr>
          <a:xfrm>
            <a:off x="2629987" y="6130548"/>
            <a:ext cx="704039" cy="248530"/>
          </a:xfrm>
          <a:prstGeom prst="rect">
            <a:avLst/>
          </a:prstGeom>
        </p:spPr>
        <p:txBody>
          <a:bodyPr wrap="none">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保険適用</a:t>
            </a:r>
          </a:p>
        </p:txBody>
      </p:sp>
      <p:sp>
        <p:nvSpPr>
          <p:cNvPr id="50" name="四角形吹き出し 49"/>
          <p:cNvSpPr/>
          <p:nvPr/>
        </p:nvSpPr>
        <p:spPr>
          <a:xfrm>
            <a:off x="1529705" y="5589651"/>
            <a:ext cx="1612389" cy="258918"/>
          </a:xfrm>
          <a:prstGeom prst="wedgeRectCallout">
            <a:avLst>
              <a:gd name="adj1" fmla="val 60710"/>
              <a:gd name="adj2" fmla="val -221977"/>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BRCA</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遺伝子検査</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四角形吹き出し 31"/>
          <p:cNvSpPr/>
          <p:nvPr/>
        </p:nvSpPr>
        <p:spPr>
          <a:xfrm>
            <a:off x="3477742" y="4687966"/>
            <a:ext cx="2166188" cy="242561"/>
          </a:xfrm>
          <a:prstGeom prst="wedgeRectCallout">
            <a:avLst>
              <a:gd name="adj1" fmla="val -23568"/>
              <a:gd name="adj2" fmla="val 48958"/>
            </a:avLst>
          </a:prstGeom>
          <a:solidFill>
            <a:schemeClr val="accent3">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a:t>
            </a:r>
          </a:p>
        </p:txBody>
      </p:sp>
      <p:sp>
        <p:nvSpPr>
          <p:cNvPr id="2" name="テキスト ボックス 1"/>
          <p:cNvSpPr txBox="1"/>
          <p:nvPr/>
        </p:nvSpPr>
        <p:spPr>
          <a:xfrm>
            <a:off x="346513" y="951505"/>
            <a:ext cx="9364366" cy="603883"/>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遺伝性乳がん卵巣がん症候群の症状である乳がんや卵巣・卵管がんを発症している患者における、ＢＲＣＡ遺伝子検査、遺伝カウンセリング、乳房切除及び卵巣・卵管切除について評価を行う。</a:t>
            </a:r>
          </a:p>
        </p:txBody>
      </p:sp>
      <p:sp>
        <p:nvSpPr>
          <p:cNvPr id="52" name="正方形/長方形 51"/>
          <p:cNvSpPr/>
          <p:nvPr/>
        </p:nvSpPr>
        <p:spPr>
          <a:xfrm>
            <a:off x="281645" y="1588804"/>
            <a:ext cx="4645561" cy="109897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55" name="正方形/長方形 54"/>
          <p:cNvSpPr/>
          <p:nvPr/>
        </p:nvSpPr>
        <p:spPr>
          <a:xfrm>
            <a:off x="4998470" y="2795987"/>
            <a:ext cx="4635049" cy="1594254"/>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56" name="正方形/長方形 55"/>
          <p:cNvSpPr/>
          <p:nvPr/>
        </p:nvSpPr>
        <p:spPr>
          <a:xfrm>
            <a:off x="279601" y="1597676"/>
            <a:ext cx="59067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279601" y="2788163"/>
            <a:ext cx="59067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手術</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テキスト ボックス 58"/>
          <p:cNvSpPr txBox="1"/>
          <p:nvPr/>
        </p:nvSpPr>
        <p:spPr>
          <a:xfrm>
            <a:off x="272480" y="1879606"/>
            <a:ext cx="4663892" cy="887679"/>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遺伝性乳がん卵巣がん症候群が疑われるものに対する生殖細胞系列のＢＲＣＡ遺伝子検査について新たな評価を行う</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27963" marR="0" lvl="0" indent="-827963" algn="l" defTabSz="914400" rtl="0" eaLnBrk="1" fontAlgn="auto" latinLnBrk="0" hangingPunct="1">
              <a:lnSpc>
                <a:spcPct val="100000"/>
              </a:lnSpc>
              <a:spcBef>
                <a:spcPts val="0"/>
              </a:spcBef>
              <a:spcAft>
                <a:spcPts val="0"/>
              </a:spcAft>
              <a:buClrTx/>
              <a:buSzTx/>
              <a:buFontTx/>
              <a:buNone/>
              <a:tabLst/>
              <a:defRPr/>
            </a:pP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（新）ＢＲＣＡ１</a:t>
            </a:r>
            <a:r>
              <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２遺伝子検査 血液を検体とするもの：２０</a:t>
            </a:r>
            <a:r>
              <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２００点</a:t>
            </a:r>
            <a:endParaRPr kumimoji="1" lang="en-US" altLang="ja-JP" sz="129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 name="テキスト ボックス 61"/>
          <p:cNvSpPr txBox="1"/>
          <p:nvPr/>
        </p:nvSpPr>
        <p:spPr>
          <a:xfrm>
            <a:off x="5006081" y="3046509"/>
            <a:ext cx="4620318" cy="1316258"/>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乳房切除術を選択しなかったものに対するフォローアップとして、乳房ＭＲＩ加算を算定できるよう要件を見直す</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［主な算定要件］</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乳腺の悪性腫瘍が疑われる患者に対して、手術適応及び術式を決定するため又は</a:t>
            </a:r>
            <a:r>
              <a:rPr kumimoji="1" lang="ja-JP" altLang="en-US"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遺伝性乳がん卵巣がん患者に対して、乳癌の精査を目的として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テスラ以上のＭＲＩ装置及び乳房専用撮像コイルを使用して乳房を描出した場合に限り算定する。</a:t>
            </a:r>
          </a:p>
        </p:txBody>
      </p:sp>
      <p:sp>
        <p:nvSpPr>
          <p:cNvPr id="63" name="正方形/長方形 62"/>
          <p:cNvSpPr/>
          <p:nvPr/>
        </p:nvSpPr>
        <p:spPr>
          <a:xfrm>
            <a:off x="4989684" y="2777994"/>
            <a:ext cx="1431387"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フォローアップ</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51" name="直線コネクタ 50"/>
          <p:cNvCxnSpPr/>
          <p:nvPr/>
        </p:nvCxnSpPr>
        <p:spPr>
          <a:xfrm>
            <a:off x="5717322" y="5136928"/>
            <a:ext cx="0" cy="116759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272480" y="2777996"/>
            <a:ext cx="4633189" cy="174503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4998471" y="1604119"/>
            <a:ext cx="4635049" cy="1098975"/>
          </a:xfrm>
          <a:prstGeom prst="rect">
            <a:avLst/>
          </a:prstGeom>
          <a:noFill/>
          <a:ln w="9525">
            <a:solidFill>
              <a:schemeClr val="tx1"/>
            </a:solidFill>
            <a:prstDash val="solid"/>
          </a:ln>
        </p:spPr>
        <p:style>
          <a:lnRef idx="2">
            <a:schemeClr val="dk1"/>
          </a:lnRef>
          <a:fillRef idx="1">
            <a:schemeClr val="lt1"/>
          </a:fillRef>
          <a:effectRef idx="0">
            <a:schemeClr val="dk1"/>
          </a:effectRef>
          <a:fontRef idx="minor">
            <a:schemeClr val="dk1"/>
          </a:fontRef>
        </p:style>
        <p:txBody>
          <a:bodyPr lIns="84332" tIns="42166" rIns="84332" bIns="42166" rtlCol="0" anchor="ctr"/>
          <a:lstStyle/>
          <a:p>
            <a:pPr marL="0" marR="0" lvl="0" indent="-421676" algn="l" defTabSz="843203" rtl="0" eaLnBrk="1" fontAlgn="auto" latinLnBrk="0" hangingPunct="1">
              <a:lnSpc>
                <a:spcPct val="100000"/>
              </a:lnSpc>
              <a:spcBef>
                <a:spcPts val="0"/>
              </a:spcBef>
              <a:spcAft>
                <a:spcPts val="0"/>
              </a:spcAft>
              <a:buClrTx/>
              <a:buSzTx/>
              <a:buFontTx/>
              <a:buNone/>
              <a:tabLst/>
              <a:defRPr/>
            </a:pPr>
            <a:endParaRPr kumimoji="1" lang="ja-JP" altLang="en-US" sz="1292" b="1" i="0" u="sng" strike="noStrike" kern="1200" cap="none" spc="0" normalizeH="0" baseline="0" noProof="0" dirty="0">
              <a:ln>
                <a:noFill/>
              </a:ln>
              <a:solidFill>
                <a:srgbClr val="1F497D"/>
              </a:solidFill>
              <a:effectLst/>
              <a:uLnTx/>
              <a:uFillTx/>
              <a:latin typeface="ＭＳ Ｐゴシック"/>
              <a:ea typeface="ＭＳ Ｐゴシック" panose="020B0600070205080204" pitchFamily="50" charset="-128"/>
              <a:cs typeface="+mn-cs"/>
            </a:endParaRPr>
          </a:p>
        </p:txBody>
      </p:sp>
      <p:sp>
        <p:nvSpPr>
          <p:cNvPr id="66" name="正方形/長方形 65"/>
          <p:cNvSpPr/>
          <p:nvPr/>
        </p:nvSpPr>
        <p:spPr>
          <a:xfrm>
            <a:off x="5007763" y="1585649"/>
            <a:ext cx="1981592" cy="299077"/>
          </a:xfrm>
          <a:prstGeom prst="rect">
            <a:avLst/>
          </a:prstGeom>
          <a:solidFill>
            <a:srgbClr val="FFB5BA"/>
          </a:solidFill>
          <a:ln>
            <a:noFill/>
          </a:ln>
        </p:spPr>
        <p:style>
          <a:lnRef idx="2">
            <a:schemeClr val="accent1">
              <a:shade val="50000"/>
            </a:schemeClr>
          </a:lnRef>
          <a:fillRef idx="1">
            <a:schemeClr val="accent1"/>
          </a:fillRef>
          <a:effectRef idx="0">
            <a:schemeClr val="accent1"/>
          </a:effectRef>
          <a:fontRef idx="minor">
            <a:schemeClr val="lt1"/>
          </a:fontRef>
        </p:style>
        <p:txBody>
          <a:bodyPr lIns="84332" tIns="42166" rIns="84332" bIns="42166" rtlCol="0" anchor="b"/>
          <a:lstStyle/>
          <a:p>
            <a:pPr marL="0" marR="0" lvl="0" indent="0" algn="l" defTabSz="843352"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a:t>
            </a:r>
            <a:endParaRPr kumimoji="1" lang="en-US" altLang="ja-JP" sz="1662" b="0" i="0" u="none" strike="noStrike" kern="1200" cap="none" spc="-46"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テキスト ボックス 66"/>
          <p:cNvSpPr txBox="1"/>
          <p:nvPr/>
        </p:nvSpPr>
        <p:spPr>
          <a:xfrm>
            <a:off x="246160" y="3049824"/>
            <a:ext cx="4659509" cy="1610954"/>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乳癌患者に対する対側の乳房切除術、卵巣・卵管切除術を評価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卵巣癌患者に対する乳房切除術を評価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K475</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（乳房切除術）、</a:t>
            </a: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K888</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（子宮附属器腫瘍切除術）に掲げる手術については、遺伝性乳がん卵巣がん症候群患者に対して行った場合においても算定できる。</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4949323" y="1841150"/>
            <a:ext cx="4712408" cy="1086516"/>
          </a:xfrm>
          <a:prstGeom prst="rect">
            <a:avLst/>
          </a:prstGeom>
          <a:noFill/>
        </p:spPr>
        <p:txBody>
          <a:bodyPr wrap="square" rtlCol="0">
            <a:spAutoFit/>
          </a:bodyPr>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遺伝カウンセリング加算の対象に遺伝性乳癌卵巣癌を追加</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がん患者指導管理料の新設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10318" marR="0" lvl="0" indent="-410318"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（新）がん患者指導管理料　二　医師が遺伝子検査の必要性等について文書により説明を行った場合：３００点</a:t>
            </a: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398228" y="4561496"/>
            <a:ext cx="2954655" cy="2485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15"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遺伝性乳がん卵巣がん症候群の評価のイメージ</a:t>
            </a:r>
          </a:p>
        </p:txBody>
      </p:sp>
      <p:sp>
        <p:nvSpPr>
          <p:cNvPr id="44" name="Rectangle 2">
            <a:extLst>
              <a:ext uri="{FF2B5EF4-FFF2-40B4-BE49-F238E27FC236}">
                <a16:creationId xmlns:a16="http://schemas.microsoft.com/office/drawing/2014/main" id="{B19067BA-4E32-403E-9F51-333E1B6FB9CF}"/>
              </a:ext>
            </a:extLst>
          </p:cNvPr>
          <p:cNvSpPr>
            <a:spLocks noChangeArrowheads="1"/>
          </p:cNvSpPr>
          <p:nvPr/>
        </p:nvSpPr>
        <p:spPr bwMode="auto">
          <a:xfrm>
            <a:off x="202180" y="22808"/>
            <a:ext cx="9517327" cy="52082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１２．緩和ケアを含む質の高いがん医療の評価</a:t>
            </a:r>
          </a:p>
        </p:txBody>
      </p:sp>
      <p:sp>
        <p:nvSpPr>
          <p:cNvPr id="43" name="Rectangle 36">
            <a:extLst>
              <a:ext uri="{FF2B5EF4-FFF2-40B4-BE49-F238E27FC236}">
                <a16:creationId xmlns:a16="http://schemas.microsoft.com/office/drawing/2014/main" id="{2DE13E2C-8A95-4857-8022-4DB77251FFD9}"/>
              </a:ext>
            </a:extLst>
          </p:cNvPr>
          <p:cNvSpPr>
            <a:spLocks noChangeArrowheads="1"/>
          </p:cNvSpPr>
          <p:nvPr/>
        </p:nvSpPr>
        <p:spPr bwMode="auto">
          <a:xfrm>
            <a:off x="195121" y="594166"/>
            <a:ext cx="6565242"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（７）遺伝性乳がん卵巣がん症候群に対する治療等の評価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スライド番号プレースホルダー 2">
            <a:extLst>
              <a:ext uri="{FF2B5EF4-FFF2-40B4-BE49-F238E27FC236}">
                <a16:creationId xmlns:a16="http://schemas.microsoft.com/office/drawing/2014/main" id="{5436D94C-2DE8-46BE-814B-A9DE77C72D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9142630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30974"/>
            <a:ext cx="9529762" cy="566637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遺伝性乳癌卵巣癌症候群の症状である乳癌や卵巣・卵管癌を発症している患者におけるＢＲＣＡ１／２遺伝子検査について評価を行う。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ＢＲＣＡ１／２遺伝子検査　血液を検体とするもの：</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20,200</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厚生労働省がん対策推進総合研究事業研究班作成の「遺伝性乳癌卵巣癌症候群（ＨＢＯＣ）診療の手引き２０１７年版」を参照すること。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3663"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遺伝カウンセリング加算の施設基準に係る届出を行っていること。</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ただし、遺伝カウンセリング加算の施設基準に係る届出を行っている保険医療機関と連携体制をとっており、当該患者に対して遺伝カウンセリングを実施することが可能である場合は、この限りでない。</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white"/>
                </a:solidFill>
                <a:effectLst/>
                <a:uLnTx/>
                <a:uFillTx/>
                <a:latin typeface="游ゴシック" panose="020F0502020204030204"/>
                <a:ea typeface="游ゴシック" panose="020B0400000000000000" pitchFamily="50" charset="-128"/>
                <a:cs typeface="+mn-cs"/>
              </a:rPr>
              <a:t>がんゲノム医療を推進する観点から、遺伝子パネル検査やその他の遺伝性腫瘍に係る検査を実施した際の遺伝カウンセリングについて新たな評価を行う。</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80959" y="814471"/>
            <a:ext cx="558948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遺伝性乳癌卵巣癌症候群に係る検査の評価</a:t>
            </a:r>
          </a:p>
        </p:txBody>
      </p:sp>
      <p:sp>
        <p:nvSpPr>
          <p:cNvPr id="6" name="テキスト ボックス 5"/>
          <p:cNvSpPr txBox="1"/>
          <p:nvPr/>
        </p:nvSpPr>
        <p:spPr>
          <a:xfrm>
            <a:off x="188119" y="3827474"/>
            <a:ext cx="211628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ＢＲＣＡ１／２遺伝子検査の概要</a:t>
            </a:r>
          </a:p>
        </p:txBody>
      </p:sp>
      <p:graphicFrame>
        <p:nvGraphicFramePr>
          <p:cNvPr id="10" name="表 9"/>
          <p:cNvGraphicFramePr>
            <a:graphicFrameLocks noGrp="1"/>
          </p:cNvGraphicFramePr>
          <p:nvPr/>
        </p:nvGraphicFramePr>
        <p:xfrm>
          <a:off x="318213" y="4057184"/>
          <a:ext cx="9269574" cy="2377440"/>
        </p:xfrm>
        <a:graphic>
          <a:graphicData uri="http://schemas.openxmlformats.org/drawingml/2006/table">
            <a:tbl>
              <a:tblPr firstRow="1" bandRow="1">
                <a:tableStyleId>{8799B23B-EC83-4686-B30A-512413B5E67A}</a:tableStyleId>
              </a:tblPr>
              <a:tblGrid>
                <a:gridCol w="873305">
                  <a:extLst>
                    <a:ext uri="{9D8B030D-6E8A-4147-A177-3AD203B41FA5}">
                      <a16:colId xmlns:a16="http://schemas.microsoft.com/office/drawing/2014/main" val="3429706720"/>
                    </a:ext>
                  </a:extLst>
                </a:gridCol>
                <a:gridCol w="2160240">
                  <a:extLst>
                    <a:ext uri="{9D8B030D-6E8A-4147-A177-3AD203B41FA5}">
                      <a16:colId xmlns:a16="http://schemas.microsoft.com/office/drawing/2014/main" val="645107891"/>
                    </a:ext>
                  </a:extLst>
                </a:gridCol>
                <a:gridCol w="2160240">
                  <a:extLst>
                    <a:ext uri="{9D8B030D-6E8A-4147-A177-3AD203B41FA5}">
                      <a16:colId xmlns:a16="http://schemas.microsoft.com/office/drawing/2014/main" val="1491266038"/>
                    </a:ext>
                  </a:extLst>
                </a:gridCol>
                <a:gridCol w="997309">
                  <a:extLst>
                    <a:ext uri="{9D8B030D-6E8A-4147-A177-3AD203B41FA5}">
                      <a16:colId xmlns:a16="http://schemas.microsoft.com/office/drawing/2014/main" val="3496227581"/>
                    </a:ext>
                  </a:extLst>
                </a:gridCol>
                <a:gridCol w="3078480">
                  <a:extLst>
                    <a:ext uri="{9D8B030D-6E8A-4147-A177-3AD203B41FA5}">
                      <a16:colId xmlns:a16="http://schemas.microsoft.com/office/drawing/2014/main" val="1280698618"/>
                    </a:ext>
                  </a:extLst>
                </a:gridCol>
              </a:tblGrid>
              <a:tr h="234134">
                <a:tc>
                  <a:txBody>
                    <a:bodyPr/>
                    <a:lstStyle/>
                    <a:p>
                      <a:endParaRPr kumimoji="1" lang="ja-JP" altLang="en-US" sz="1050" dirty="0"/>
                    </a:p>
                  </a:txBody>
                  <a:tcPr/>
                </a:tc>
                <a:tc gridSpan="3">
                  <a:txBody>
                    <a:bodyPr/>
                    <a:lstStyle/>
                    <a:p>
                      <a:pPr algn="ctr"/>
                      <a:r>
                        <a:rPr kumimoji="1" lang="ja-JP" altLang="en-US" sz="1050" dirty="0"/>
                        <a:t>血液を検体とするもの</a:t>
                      </a:r>
                    </a:p>
                  </a:txBody>
                  <a:tcPr/>
                </a:tc>
                <a:tc hMerge="1">
                  <a:txBody>
                    <a:bodyPr/>
                    <a:lstStyle/>
                    <a:p>
                      <a:endParaRPr kumimoji="1" lang="ja-JP" altLang="en-US"/>
                    </a:p>
                  </a:txBody>
                  <a:tcPr/>
                </a:tc>
                <a:tc hMerge="1">
                  <a:txBody>
                    <a:bodyPr/>
                    <a:lstStyle/>
                    <a:p>
                      <a:endParaRPr kumimoji="1" lang="ja-JP" altLang="en-US"/>
                    </a:p>
                  </a:txBody>
                  <a:tcPr/>
                </a:tc>
                <a:tc>
                  <a:txBody>
                    <a:bodyPr/>
                    <a:lstStyle/>
                    <a:p>
                      <a:pPr algn="ctr"/>
                      <a:r>
                        <a:rPr kumimoji="1" lang="ja-JP" altLang="en-US" sz="1050" dirty="0"/>
                        <a:t>腫瘍細胞を検体とするもの</a:t>
                      </a:r>
                    </a:p>
                  </a:txBody>
                  <a:tcPr/>
                </a:tc>
                <a:extLst>
                  <a:ext uri="{0D108BD9-81ED-4DB2-BD59-A6C34878D82A}">
                    <a16:rowId xmlns:a16="http://schemas.microsoft.com/office/drawing/2014/main" val="2677641660"/>
                  </a:ext>
                </a:extLst>
              </a:tr>
              <a:tr h="383128">
                <a:tc>
                  <a:txBody>
                    <a:bodyPr/>
                    <a:lstStyle/>
                    <a:p>
                      <a:pPr algn="ctr"/>
                      <a:r>
                        <a:rPr kumimoji="1" lang="ja-JP" altLang="en-US" sz="1050" dirty="0"/>
                        <a:t>対象患者</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遺伝性乳癌卵巣癌症候群が疑われる乳癌・卵巣癌患者</a:t>
                      </a:r>
                      <a:endParaRPr kumimoji="1" lang="ja-JP" altLang="en-US" sz="1050" dirty="0">
                        <a:latin typeface="ＭＳ Ｐゴシック" panose="020B0600070205080204" pitchFamily="50" charset="-128"/>
                        <a:ea typeface="+mn-ea"/>
                      </a:endParaRP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転移性又は再発乳癌患者</a:t>
                      </a:r>
                      <a:endParaRPr kumimoji="1" lang="ja-JP" altLang="en-US" sz="1050" dirty="0">
                        <a:latin typeface="ＭＳ Ｐゴシック" panose="020B0600070205080204" pitchFamily="50" charset="-128"/>
                        <a:ea typeface="+mn-ea"/>
                      </a:endParaRPr>
                    </a:p>
                  </a:txBody>
                  <a:tcPr/>
                </a:tc>
                <a:tc gridSpan="2">
                  <a:txBody>
                    <a:bodyPr/>
                    <a:lstStyle/>
                    <a:p>
                      <a:r>
                        <a:rPr kumimoji="1" lang="ja-JP" altLang="en-US" sz="1050" dirty="0"/>
                        <a:t>初発の進行卵巣癌患者</a:t>
                      </a:r>
                    </a:p>
                  </a:txBody>
                  <a:tcPr/>
                </a:tc>
                <a:tc hMerge="1">
                  <a:txBody>
                    <a:bodyPr/>
                    <a:lstStyle/>
                    <a:p>
                      <a:endParaRPr kumimoji="1" lang="ja-JP" altLang="en-US" sz="1050" dirty="0"/>
                    </a:p>
                  </a:txBody>
                  <a:tcPr/>
                </a:tc>
                <a:extLst>
                  <a:ext uri="{0D108BD9-81ED-4DB2-BD59-A6C34878D82A}">
                    <a16:rowId xmlns:a16="http://schemas.microsoft.com/office/drawing/2014/main" val="3827230427"/>
                  </a:ext>
                </a:extLst>
              </a:tr>
              <a:tr h="234134">
                <a:tc>
                  <a:txBody>
                    <a:bodyPr/>
                    <a:lstStyle/>
                    <a:p>
                      <a:pPr algn="ctr"/>
                      <a:r>
                        <a:rPr kumimoji="1" lang="ja-JP" altLang="en-US" sz="1050" dirty="0"/>
                        <a:t>目的</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遺伝性乳癌卵巣癌症候群の診断</a:t>
                      </a:r>
                    </a:p>
                  </a:txBody>
                  <a:tcPr/>
                </a:tc>
                <a:tc gridSpan="3">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抗悪性腫瘍剤による治療法の選択</a:t>
                      </a:r>
                      <a:endParaRPr kumimoji="1" lang="ja-JP" altLang="en-US" sz="1050" dirty="0">
                        <a:latin typeface="ＭＳ Ｐゴシック" panose="020B0600070205080204" pitchFamily="50" charset="-128"/>
                        <a:ea typeface="+mn-ea"/>
                      </a:endParaRPr>
                    </a:p>
                  </a:txBody>
                  <a:tcPr/>
                </a:tc>
                <a:tc hMerge="1">
                  <a:txBody>
                    <a:bodyPr/>
                    <a:lstStyle/>
                    <a:p>
                      <a:endParaRPr kumimoji="1" lang="ja-JP" altLang="en-US"/>
                    </a:p>
                  </a:txBody>
                  <a:tcPr/>
                </a:tc>
                <a:tc h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tc>
                <a:extLst>
                  <a:ext uri="{0D108BD9-81ED-4DB2-BD59-A6C34878D82A}">
                    <a16:rowId xmlns:a16="http://schemas.microsoft.com/office/drawing/2014/main" val="2219564540"/>
                  </a:ext>
                </a:extLst>
              </a:tr>
              <a:tr h="830112">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dirty="0"/>
                        <a:t>施設基準①</a:t>
                      </a:r>
                      <a:endParaRPr kumimoji="1" lang="ja-JP" altLang="en-US" sz="1050" dirty="0">
                        <a:latin typeface="ＭＳ Ｐゴシック" panose="020B0600070205080204" pitchFamily="50" charset="-128"/>
                        <a:ea typeface="+mn-ea"/>
                      </a:endParaRP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ja-JP" sz="1050" dirty="0"/>
                        <a:t>(A)</a:t>
                      </a:r>
                      <a:r>
                        <a:rPr kumimoji="1" lang="ja-JP" altLang="en-US" sz="1050" dirty="0"/>
                        <a:t>又は</a:t>
                      </a:r>
                      <a:r>
                        <a:rPr kumimoji="1" lang="en-US" altLang="ja-JP" sz="1050" dirty="0"/>
                        <a:t>(B)</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化学療法の経験を５年以上有する常勤医師又は乳腺外科の専門的な研修の経験を５年以上有する常勤医師が１名以上配置されている保険医療機関</a:t>
                      </a:r>
                      <a:r>
                        <a:rPr kumimoji="1" lang="en-US" altLang="ja-JP" sz="1050" dirty="0"/>
                        <a:t>(A)</a:t>
                      </a:r>
                      <a:endParaRPr kumimoji="1" lang="en-US" altLang="ja-JP" sz="1050" dirty="0">
                        <a:latin typeface="ＭＳ Ｐゴシック" panose="020B0600070205080204" pitchFamily="50" charset="-128"/>
                        <a:ea typeface="+mn-ea"/>
                      </a:endParaRPr>
                    </a:p>
                  </a:txBody>
                  <a:tcPr/>
                </a:tc>
                <a:tc gridSpan="2">
                  <a:txBody>
                    <a:bodyPr/>
                    <a:lstStyle/>
                    <a:p>
                      <a:r>
                        <a:rPr kumimoji="1" lang="ja-JP" altLang="en-US" sz="1050" dirty="0"/>
                        <a:t>化学療法の経験を５年以上有する常勤医師又は産婦人科及び婦人科腫瘍の専門的な研修の経験を合わせて６年以上有する常勤医師が１名以上配置されている保険医療機関</a:t>
                      </a:r>
                      <a:r>
                        <a:rPr kumimoji="1" lang="en-US" altLang="ja-JP" sz="1050" dirty="0"/>
                        <a:t>(B)</a:t>
                      </a:r>
                    </a:p>
                    <a:p>
                      <a:endParaRPr kumimoji="1" lang="ja-JP" altLang="en-US" dirty="0"/>
                    </a:p>
                  </a:txBody>
                  <a:tcPr/>
                </a:tc>
                <a:tc hMerge="1">
                  <a:txBody>
                    <a:bodyPr/>
                    <a:lstStyle/>
                    <a:p>
                      <a:endParaRPr kumimoji="1" lang="ja-JP" altLang="en-US"/>
                    </a:p>
                  </a:txBody>
                  <a:tcPr/>
                </a:tc>
                <a:extLst>
                  <a:ext uri="{0D108BD9-81ED-4DB2-BD59-A6C34878D82A}">
                    <a16:rowId xmlns:a16="http://schemas.microsoft.com/office/drawing/2014/main" val="3889639154"/>
                  </a:ext>
                </a:extLst>
              </a:tr>
              <a:tr h="421990">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50" dirty="0"/>
                        <a:t>施設基準②</a:t>
                      </a:r>
                    </a:p>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tc>
                <a:tc gridSpan="4">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遺伝カウンセリング加算の施設基準に係る届出を行っていること。</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dirty="0"/>
                        <a:t>ただし、遺伝カウンセリング加算の施設基準に係る届出を行っている保険医療機関との連携体制を有し、当該届出を行っている保険医療機関において必要なカウンセリングを実施できる体制が整備されている場合は、この限りではない。　</a:t>
                      </a:r>
                    </a:p>
                  </a:txBody>
                  <a:tcPr/>
                </a:tc>
                <a:tc hMerge="1">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endParaRPr kumimoji="1" lang="ja-JP" altLang="en-US" sz="1050" dirty="0">
                        <a:latin typeface="ＭＳ Ｐゴシック" panose="020B0600070205080204" pitchFamily="50" charset="-128"/>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396694383"/>
                  </a:ext>
                </a:extLst>
              </a:tr>
            </a:tbl>
          </a:graphicData>
        </a:graphic>
      </p:graphicFrame>
      <p:sp>
        <p:nvSpPr>
          <p:cNvPr id="7" name="スライド番号プレースホルダー 2">
            <a:extLst>
              <a:ext uri="{FF2B5EF4-FFF2-40B4-BE49-F238E27FC236}">
                <a16:creationId xmlns:a16="http://schemas.microsoft.com/office/drawing/2014/main" id="{10CD24E2-65F8-4279-AA4B-978E369F714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8" name="テキスト ボックス 7">
            <a:extLst>
              <a:ext uri="{FF2B5EF4-FFF2-40B4-BE49-F238E27FC236}">
                <a16:creationId xmlns:a16="http://schemas.microsoft.com/office/drawing/2014/main" id="{D41E1A9E-20DD-4359-9C59-0A77528C333A}"/>
              </a:ext>
            </a:extLst>
          </p:cNvPr>
          <p:cNvSpPr txBox="1"/>
          <p:nvPr/>
        </p:nvSpPr>
        <p:spPr>
          <a:xfrm>
            <a:off x="6087887" y="769346"/>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339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364-365</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885</a:t>
            </a:r>
          </a:p>
        </p:txBody>
      </p:sp>
    </p:spTree>
    <p:extLst>
      <p:ext uri="{BB962C8B-B14F-4D97-AF65-F5344CB8AC3E}">
        <p14:creationId xmlns:p14="http://schemas.microsoft.com/office/powerpoint/2010/main" val="231284637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14401"/>
            <a:ext cx="9529762" cy="55784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遺伝カウンセリング加算の対象検査にＢＲＣＡ１／２遺伝子検査を追加</a:t>
            </a:r>
            <a:endParaRPr kumimoji="1" lang="en-US" altLang="ja-JP" sz="16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検査前の診療方針等の説明に対する管理料を新設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別に厚生労働大臣が定める施設基準に適合しているものとして地方厚生局長等に届け出た保険医療機関において、別に厚生労働大臣が定める患者に対して、当該患者の同意を得て、当該医療機関の保険医が、区分番号Ｄ００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に掲げるＢＲＣＡ１／２遺伝子検査の血液を検体とするものを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実施する前にその必要性及び診療方針等について文書により説明を行った場合に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、患者１人につき１回に限り算定する。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［留意事項］（抜粋）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乳癌、卵巣癌又は卵管癌と診断された患者のうち遺伝性乳がん卵巣がん症候群が疑われる患者に対して、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臨床遺伝学に関する十分な知識を有する医師及びがん診療の経験を有する医師が共同で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、診療方針、診療計画及び遺伝子検査の必要性等について患者が十分に理解し、納得した上で診療方針を選択できるように説明及び相談を行った場合に算定する。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説明した結果、区分番号Ｄ００６</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の２に掲げるＢＲＣＡ１／２遺伝子検査の血液を検体とするものを実施し、遺伝カウンセリング加算を算定する場合は、がん患者指導管理料ニの所定点数は算定できない。</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82641" y="810619"/>
            <a:ext cx="672369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遺伝性乳癌卵巣癌症候群に係るカウンセリングの評価</a:t>
            </a:r>
          </a:p>
        </p:txBody>
      </p:sp>
      <p:sp>
        <p:nvSpPr>
          <p:cNvPr id="12" name="右矢印 11"/>
          <p:cNvSpPr/>
          <p:nvPr/>
        </p:nvSpPr>
        <p:spPr>
          <a:xfrm>
            <a:off x="4692229" y="2562189"/>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4" name="表 23"/>
          <p:cNvGraphicFramePr>
            <a:graphicFrameLocks noGrp="1"/>
          </p:cNvGraphicFramePr>
          <p:nvPr/>
        </p:nvGraphicFramePr>
        <p:xfrm>
          <a:off x="544215" y="1874109"/>
          <a:ext cx="3797202" cy="1832984"/>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現行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lnB w="12700" cmpd="sng">
                      <a:noFill/>
                    </a:lnB>
                    <a:solidFill>
                      <a:srgbClr val="4F81BD"/>
                    </a:solidFill>
                  </a:tcPr>
                </a:tc>
                <a:extLst>
                  <a:ext uri="{0D108BD9-81ED-4DB2-BD59-A6C34878D82A}">
                    <a16:rowId xmlns:a16="http://schemas.microsoft.com/office/drawing/2014/main" val="1682546321"/>
                  </a:ext>
                </a:extLst>
              </a:tr>
              <a:tr h="322132">
                <a:tc>
                  <a:txBody>
                    <a:bodyPr/>
                    <a:lstStyle/>
                    <a:p>
                      <a:pPr algn="l"/>
                      <a:r>
                        <a:rPr lang="ja-JP" altLang="en-US" sz="1400" dirty="0"/>
                        <a:t>がん患者指導管理料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48567618"/>
                  </a:ext>
                </a:extLst>
              </a:tr>
              <a:tr h="322132">
                <a:tc>
                  <a:txBody>
                    <a:bodyPr/>
                    <a:lstStyle/>
                    <a:p>
                      <a:pPr marL="92075" indent="-92075"/>
                      <a:r>
                        <a:rPr lang="ja-JP" altLang="en-US" sz="1200" dirty="0"/>
                        <a:t>イ　医師が看護師と共同して診療方針等について話し合い、その内容を文書等により提供した場合         　</a:t>
                      </a:r>
                      <a:r>
                        <a:rPr lang="en-US" altLang="ja-JP" sz="1200" dirty="0"/>
                        <a:t>500</a:t>
                      </a:r>
                      <a:r>
                        <a:rPr lang="ja-JP" altLang="en-US" sz="1200" dirty="0"/>
                        <a:t>点</a:t>
                      </a:r>
                    </a:p>
                    <a:p>
                      <a:pPr marL="92075" indent="-92075"/>
                      <a:r>
                        <a:rPr lang="ja-JP" altLang="en-US" sz="1200" dirty="0"/>
                        <a:t>ロ　医師又は看護師が心理的不安を軽減するための面接を行った場合                   　　　　　　　　　　　　　　</a:t>
                      </a:r>
                      <a:r>
                        <a:rPr lang="en-US" altLang="ja-JP" sz="1200" dirty="0"/>
                        <a:t>200</a:t>
                      </a:r>
                      <a:r>
                        <a:rPr lang="ja-JP" altLang="en-US" sz="1200" dirty="0"/>
                        <a:t>点</a:t>
                      </a:r>
                    </a:p>
                    <a:p>
                      <a:pPr marL="92075" indent="-92075"/>
                      <a:r>
                        <a:rPr lang="ja-JP" altLang="en-US" sz="1200" dirty="0"/>
                        <a:t>ハ　医師又は薬剤師が抗悪性腫瘍剤の投薬又は注射の必要性等について文書により説明を行った場合  </a:t>
                      </a:r>
                      <a:r>
                        <a:rPr lang="en-US" altLang="ja-JP" sz="1200" dirty="0"/>
                        <a:t>200</a:t>
                      </a:r>
                      <a:r>
                        <a:rPr lang="ja-JP" altLang="en-US" sz="1200" dirty="0"/>
                        <a:t>点</a:t>
                      </a:r>
                      <a:endParaRPr kumimoji="1"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384553167"/>
                  </a:ext>
                </a:extLst>
              </a:tr>
            </a:tbl>
          </a:graphicData>
        </a:graphic>
      </p:graphicFrame>
      <p:graphicFrame>
        <p:nvGraphicFramePr>
          <p:cNvPr id="25" name="表 24"/>
          <p:cNvGraphicFramePr>
            <a:graphicFrameLocks noGrp="1"/>
          </p:cNvGraphicFramePr>
          <p:nvPr/>
        </p:nvGraphicFramePr>
        <p:xfrm>
          <a:off x="5454351" y="1874109"/>
          <a:ext cx="3893148" cy="2164080"/>
        </p:xfrm>
        <a:graphic>
          <a:graphicData uri="http://schemas.openxmlformats.org/drawingml/2006/table">
            <a:tbl>
              <a:tblPr firstRow="1" bandRow="1">
                <a:tableStyleId>{C083E6E3-FA7D-4D7B-A595-EF9225AFEA82}</a:tableStyleId>
              </a:tblPr>
              <a:tblGrid>
                <a:gridCol w="3893148">
                  <a:extLst>
                    <a:ext uri="{9D8B030D-6E8A-4147-A177-3AD203B41FA5}">
                      <a16:colId xmlns:a16="http://schemas.microsoft.com/office/drawing/2014/main" val="1791277072"/>
                    </a:ext>
                  </a:extLst>
                </a:gridCol>
              </a:tblGrid>
              <a:tr h="268545">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改定後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1682546321"/>
                  </a:ext>
                </a:extLst>
              </a:tr>
              <a:tr h="268545">
                <a:tc>
                  <a:txBody>
                    <a:bodyPr/>
                    <a:lstStyle/>
                    <a:p>
                      <a:pPr algn="l"/>
                      <a:r>
                        <a:rPr lang="ja-JP" altLang="en-US" sz="1400" dirty="0"/>
                        <a:t>がん患者指導管理料</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r h="1295893">
                <a:tc>
                  <a:txBody>
                    <a:bodyPr/>
                    <a:lstStyle/>
                    <a:p>
                      <a:pPr marL="92075" indent="-92075"/>
                      <a:r>
                        <a:rPr lang="ja-JP" altLang="en-US" sz="1200" dirty="0"/>
                        <a:t>イ　医師が看護師と共同して診療方針等について話し合い、その内容を文書等により提供した場合        　 </a:t>
                      </a:r>
                      <a:r>
                        <a:rPr lang="en-US" altLang="ja-JP" sz="1200" dirty="0"/>
                        <a:t>500</a:t>
                      </a:r>
                      <a:r>
                        <a:rPr lang="ja-JP" altLang="en-US" sz="1200" dirty="0"/>
                        <a:t>点</a:t>
                      </a:r>
                    </a:p>
                    <a:p>
                      <a:pPr marL="92075" indent="-92075"/>
                      <a:r>
                        <a:rPr lang="ja-JP" altLang="en-US" sz="1200" dirty="0"/>
                        <a:t>ロ　医師又は看護師が心理的不安を軽減するための面接を行った場合                   　　　　　　　　　　　　　　　 </a:t>
                      </a:r>
                      <a:r>
                        <a:rPr lang="ja-JP" altLang="en-US" sz="1200" baseline="0" dirty="0"/>
                        <a:t> </a:t>
                      </a:r>
                      <a:r>
                        <a:rPr lang="en-US" altLang="ja-JP" sz="1200" dirty="0"/>
                        <a:t>200</a:t>
                      </a:r>
                      <a:r>
                        <a:rPr lang="ja-JP" altLang="en-US" sz="1200" dirty="0"/>
                        <a:t>点 </a:t>
                      </a:r>
                    </a:p>
                    <a:p>
                      <a:pPr marL="92075" indent="-92075"/>
                      <a:r>
                        <a:rPr lang="ja-JP" altLang="en-US" sz="1200" dirty="0"/>
                        <a:t>ハ　医師又は薬剤師が抗悪性腫瘍剤の投薬又は注射の必要性等について文書により説明を行った場合  </a:t>
                      </a:r>
                      <a:r>
                        <a:rPr lang="en-US" altLang="ja-JP" sz="1200" dirty="0"/>
                        <a:t>200</a:t>
                      </a:r>
                      <a:r>
                        <a:rPr lang="ja-JP" altLang="en-US" sz="1200" dirty="0"/>
                        <a:t>点</a:t>
                      </a:r>
                      <a:endParaRPr lang="en-US" altLang="ja-JP" sz="1200" dirty="0"/>
                    </a:p>
                    <a:p>
                      <a:pPr marL="92075" indent="-92075"/>
                      <a:r>
                        <a:rPr lang="ja-JP" altLang="en-US" sz="1200" b="1" u="sng" dirty="0">
                          <a:solidFill>
                            <a:srgbClr val="0070C0"/>
                          </a:solidFill>
                        </a:rPr>
                        <a:t>ニ</a:t>
                      </a:r>
                      <a:r>
                        <a:rPr lang="ja-JP" altLang="en-US" sz="1200" b="1" u="none" dirty="0">
                          <a:solidFill>
                            <a:srgbClr val="0070C0"/>
                          </a:solidFill>
                        </a:rPr>
                        <a:t>　</a:t>
                      </a:r>
                      <a:r>
                        <a:rPr lang="ja-JP" altLang="en-US" sz="1200" b="1" u="sng" dirty="0">
                          <a:solidFill>
                            <a:srgbClr val="0070C0"/>
                          </a:solidFill>
                        </a:rPr>
                        <a:t>医師が遺伝子検査の必要性等について文書により説明を行った場合</a:t>
                      </a:r>
                      <a:r>
                        <a:rPr lang="ja-JP" altLang="en-US" sz="1200" b="1" dirty="0">
                          <a:solidFill>
                            <a:srgbClr val="0070C0"/>
                          </a:solidFill>
                        </a:rPr>
                        <a:t>               　　　　　　　　　　　　 　　　 </a:t>
                      </a:r>
                      <a:r>
                        <a:rPr lang="en-US" altLang="ja-JP" sz="1200" b="1" u="sng" dirty="0">
                          <a:solidFill>
                            <a:srgbClr val="0070C0"/>
                          </a:solidFill>
                        </a:rPr>
                        <a:t>300</a:t>
                      </a:r>
                      <a:r>
                        <a:rPr lang="ja-JP" altLang="en-US" sz="1200" b="1" u="sng" dirty="0">
                          <a:solidFill>
                            <a:srgbClr val="0070C0"/>
                          </a:solidFill>
                        </a:rPr>
                        <a:t>点</a:t>
                      </a:r>
                      <a:endParaRPr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solidFill>
                      <a:srgbClr val="9BBB59">
                        <a:alpha val="20000"/>
                      </a:srgbClr>
                    </a:solidFill>
                  </a:tcPr>
                </a:tc>
                <a:extLst>
                  <a:ext uri="{0D108BD9-81ED-4DB2-BD59-A6C34878D82A}">
                    <a16:rowId xmlns:a16="http://schemas.microsoft.com/office/drawing/2014/main" val="3384553167"/>
                  </a:ext>
                </a:extLst>
              </a:tr>
            </a:tbl>
          </a:graphicData>
        </a:graphic>
      </p:graphicFrame>
      <p:sp>
        <p:nvSpPr>
          <p:cNvPr id="8" name="スライド番号プレースホルダー 2">
            <a:extLst>
              <a:ext uri="{FF2B5EF4-FFF2-40B4-BE49-F238E27FC236}">
                <a16:creationId xmlns:a16="http://schemas.microsoft.com/office/drawing/2014/main" id="{BE6970A2-102B-4F9A-A8FC-C85C26FEDD9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 name="テキスト ボックス 8">
            <a:extLst>
              <a:ext uri="{FF2B5EF4-FFF2-40B4-BE49-F238E27FC236}">
                <a16:creationId xmlns:a16="http://schemas.microsoft.com/office/drawing/2014/main" id="{309E32D2-95D6-4B49-A507-809CFD28D3CC}"/>
              </a:ext>
            </a:extLst>
          </p:cNvPr>
          <p:cNvSpPr txBox="1"/>
          <p:nvPr/>
        </p:nvSpPr>
        <p:spPr>
          <a:xfrm>
            <a:off x="7400925" y="810619"/>
            <a:ext cx="175749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160-161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806</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861</a:t>
            </a:r>
          </a:p>
        </p:txBody>
      </p:sp>
    </p:spTree>
    <p:extLst>
      <p:ext uri="{BB962C8B-B14F-4D97-AF65-F5344CB8AC3E}">
        <p14:creationId xmlns:p14="http://schemas.microsoft.com/office/powerpoint/2010/main" val="290367836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オブジェクト 1">
            <a:extLst>
              <a:ext uri="{FF2B5EF4-FFF2-40B4-BE49-F238E27FC236}">
                <a16:creationId xmlns:a16="http://schemas.microsoft.com/office/drawing/2014/main" id="{A1CC9D2B-E34F-421F-9CFC-F809958B0658}"/>
              </a:ext>
            </a:extLst>
          </p:cNvPr>
          <p:cNvGraphicFramePr>
            <a:graphicFrameLocks noChangeAspect="1"/>
          </p:cNvGraphicFramePr>
          <p:nvPr/>
        </p:nvGraphicFramePr>
        <p:xfrm>
          <a:off x="2582750" y="1397626"/>
          <a:ext cx="4526102" cy="3400874"/>
        </p:xfrm>
        <a:graphic>
          <a:graphicData uri="http://schemas.openxmlformats.org/presentationml/2006/ole">
            <mc:AlternateContent xmlns:mc="http://schemas.openxmlformats.org/markup-compatibility/2006">
              <mc:Choice xmlns:v="urn:schemas-microsoft-com:vml" Requires="v">
                <p:oleObj spid="_x0000_s3589" name="Worksheet" r:id="rId4" imgW="5133944" imgH="3857519" progId="Excel.Sheet.8">
                  <p:link updateAutomatic="1"/>
                </p:oleObj>
              </mc:Choice>
              <mc:Fallback>
                <p:oleObj name="Worksheet" r:id="rId4" imgW="5133944" imgH="3857519" progId="Excel.Sheet.8">
                  <p:link updateAutomatic="1"/>
                  <p:pic>
                    <p:nvPicPr>
                      <p:cNvPr id="2" name="オブジェクト 1">
                        <a:extLst>
                          <a:ext uri="{FF2B5EF4-FFF2-40B4-BE49-F238E27FC236}">
                            <a16:creationId xmlns:a16="http://schemas.microsoft.com/office/drawing/2014/main" id="{A1CC9D2B-E34F-421F-9CFC-F809958B0658}"/>
                          </a:ext>
                        </a:extLst>
                      </p:cNvPr>
                      <p:cNvPicPr/>
                      <p:nvPr/>
                    </p:nvPicPr>
                    <p:blipFill>
                      <a:blip r:embed="rId5"/>
                      <a:stretch>
                        <a:fillRect/>
                      </a:stretch>
                    </p:blipFill>
                    <p:spPr>
                      <a:xfrm>
                        <a:off x="2582750" y="1397626"/>
                        <a:ext cx="4526102" cy="3400874"/>
                      </a:xfrm>
                      <a:prstGeom prst="rect">
                        <a:avLst/>
                      </a:prstGeom>
                    </p:spPr>
                  </p:pic>
                </p:oleObj>
              </mc:Fallback>
            </mc:AlternateContent>
          </a:graphicData>
        </a:graphic>
      </p:graphicFrame>
      <p:sp>
        <p:nvSpPr>
          <p:cNvPr id="8196" name="テキスト ボックス 2">
            <a:extLst>
              <a:ext uri="{FF2B5EF4-FFF2-40B4-BE49-F238E27FC236}">
                <a16:creationId xmlns:a16="http://schemas.microsoft.com/office/drawing/2014/main" id="{D5F688C7-C7F0-4A59-A42A-FFC3E1465BF8}"/>
              </a:ext>
            </a:extLst>
          </p:cNvPr>
          <p:cNvSpPr txBox="1">
            <a:spLocks noChangeArrowheads="1"/>
          </p:cNvSpPr>
          <p:nvPr/>
        </p:nvSpPr>
        <p:spPr bwMode="auto">
          <a:xfrm>
            <a:off x="704850" y="39688"/>
            <a:ext cx="84963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国民医療費の財源構成（</a:t>
            </a:r>
            <a:r>
              <a:rPr kumimoji="1" lang="en-US" altLang="ja-JP"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2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年度）と改革の方向性</a:t>
            </a:r>
          </a:p>
        </p:txBody>
      </p:sp>
      <p:sp>
        <p:nvSpPr>
          <p:cNvPr id="8197" name="テキスト ボックス 10">
            <a:extLst>
              <a:ext uri="{FF2B5EF4-FFF2-40B4-BE49-F238E27FC236}">
                <a16:creationId xmlns:a16="http://schemas.microsoft.com/office/drawing/2014/main" id="{BDD9F429-5122-4A6C-A4E0-70A4AAA433C0}"/>
              </a:ext>
            </a:extLst>
          </p:cNvPr>
          <p:cNvSpPr txBox="1">
            <a:spLocks noChangeArrowheads="1"/>
          </p:cNvSpPr>
          <p:nvPr/>
        </p:nvSpPr>
        <p:spPr bwMode="auto">
          <a:xfrm>
            <a:off x="4826751" y="2528097"/>
            <a:ext cx="1710038" cy="100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公助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（税金）</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16</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5,181</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38.4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198" name="テキスト ボックス 6">
            <a:extLst>
              <a:ext uri="{FF2B5EF4-FFF2-40B4-BE49-F238E27FC236}">
                <a16:creationId xmlns:a16="http://schemas.microsoft.com/office/drawing/2014/main" id="{0A2FA2B3-167A-474A-807A-70D919EB993D}"/>
              </a:ext>
            </a:extLst>
          </p:cNvPr>
          <p:cNvSpPr txBox="1">
            <a:spLocks noChangeArrowheads="1"/>
          </p:cNvSpPr>
          <p:nvPr/>
        </p:nvSpPr>
        <p:spPr bwMode="auto">
          <a:xfrm>
            <a:off x="6495126" y="3764789"/>
            <a:ext cx="24903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2017</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年度 国民医療費</a:t>
            </a:r>
            <a:endPar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43</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710</a:t>
            </a:r>
            <a:r>
              <a:rPr kumimoji="1" lang="ja-JP" alt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p>
        </p:txBody>
      </p:sp>
      <p:sp>
        <p:nvSpPr>
          <p:cNvPr id="8200" name="テキスト ボックス 22">
            <a:extLst>
              <a:ext uri="{FF2B5EF4-FFF2-40B4-BE49-F238E27FC236}">
                <a16:creationId xmlns:a16="http://schemas.microsoft.com/office/drawing/2014/main" id="{D15BCD4E-4C34-44E1-B46E-9C08FF9080CF}"/>
              </a:ext>
            </a:extLst>
          </p:cNvPr>
          <p:cNvSpPr txBox="1">
            <a:spLocks noChangeArrowheads="1"/>
          </p:cNvSpPr>
          <p:nvPr/>
        </p:nvSpPr>
        <p:spPr bwMode="auto">
          <a:xfrm>
            <a:off x="3602107" y="811590"/>
            <a:ext cx="17790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その他　</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2,933</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0.7</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1" name="テキスト ボックス 10">
            <a:extLst>
              <a:ext uri="{FF2B5EF4-FFF2-40B4-BE49-F238E27FC236}">
                <a16:creationId xmlns:a16="http://schemas.microsoft.com/office/drawing/2014/main" id="{779A696B-58D4-4420-9D2D-36DB6C5DEB45}"/>
              </a:ext>
            </a:extLst>
          </p:cNvPr>
          <p:cNvSpPr txBox="1">
            <a:spLocks noChangeArrowheads="1"/>
          </p:cNvSpPr>
          <p:nvPr/>
        </p:nvSpPr>
        <p:spPr bwMode="auto">
          <a:xfrm>
            <a:off x="3736610" y="1589767"/>
            <a:ext cx="1428839" cy="100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自助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（患者負担）</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9,948</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11.6</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2" name="テキスト ボックス 10">
            <a:extLst>
              <a:ext uri="{FF2B5EF4-FFF2-40B4-BE49-F238E27FC236}">
                <a16:creationId xmlns:a16="http://schemas.microsoft.com/office/drawing/2014/main" id="{FC84DC7F-41D5-400D-8EE5-1AA002DFCEC6}"/>
              </a:ext>
            </a:extLst>
          </p:cNvPr>
          <p:cNvSpPr txBox="1">
            <a:spLocks noChangeArrowheads="1"/>
          </p:cNvSpPr>
          <p:nvPr/>
        </p:nvSpPr>
        <p:spPr bwMode="auto">
          <a:xfrm>
            <a:off x="3341035" y="3206560"/>
            <a:ext cx="1428839" cy="914096"/>
          </a:xfrm>
          <a:prstGeom prst="rect">
            <a:avLst/>
          </a:prstGeom>
          <a:solidFill>
            <a:srgbClr val="79A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rPr>
              <a:t>共助</a:t>
            </a:r>
            <a:endParaRPr kumimoji="1" lang="en-US" altLang="ja-JP" sz="1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（保険料）</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21</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2,650</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49.4</a:t>
            </a:r>
            <a:r>
              <a:rPr kumimoji="1" lang="ja-JP" alt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3" name="テキスト ボックス 10">
            <a:extLst>
              <a:ext uri="{FF2B5EF4-FFF2-40B4-BE49-F238E27FC236}">
                <a16:creationId xmlns:a16="http://schemas.microsoft.com/office/drawing/2014/main" id="{68674EB4-F7F2-4C71-88C8-E23EFBC92CD2}"/>
              </a:ext>
            </a:extLst>
          </p:cNvPr>
          <p:cNvSpPr txBox="1">
            <a:spLocks noChangeArrowheads="1"/>
          </p:cNvSpPr>
          <p:nvPr/>
        </p:nvSpPr>
        <p:spPr bwMode="auto">
          <a:xfrm>
            <a:off x="4298937" y="4125586"/>
            <a:ext cx="13428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事業主保険料</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744</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21.1</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sp>
        <p:nvSpPr>
          <p:cNvPr id="8204" name="テキスト ボックス 10">
            <a:extLst>
              <a:ext uri="{FF2B5EF4-FFF2-40B4-BE49-F238E27FC236}">
                <a16:creationId xmlns:a16="http://schemas.microsoft.com/office/drawing/2014/main" id="{BA028E8A-303D-4B6E-AC0C-10A2A08B128D}"/>
              </a:ext>
            </a:extLst>
          </p:cNvPr>
          <p:cNvSpPr txBox="1">
            <a:spLocks noChangeArrowheads="1"/>
          </p:cNvSpPr>
          <p:nvPr/>
        </p:nvSpPr>
        <p:spPr bwMode="auto">
          <a:xfrm>
            <a:off x="3144427" y="2599616"/>
            <a:ext cx="150872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被保険者保険料</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12</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1,906</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a:t>
            </a:r>
            <a:endPar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r>
              <a:rPr kumimoji="1" lang="en-US" altLang="ja-JP"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28.3</a:t>
            </a:r>
            <a:r>
              <a:rPr kumimoji="1" lang="ja-JP"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a:t>
            </a:r>
          </a:p>
        </p:txBody>
      </p:sp>
      <p:cxnSp>
        <p:nvCxnSpPr>
          <p:cNvPr id="7" name="直線コネクタ 6">
            <a:extLst>
              <a:ext uri="{FF2B5EF4-FFF2-40B4-BE49-F238E27FC236}">
                <a16:creationId xmlns:a16="http://schemas.microsoft.com/office/drawing/2014/main" id="{369D4F8A-0F52-4B65-AF76-0C93AE030009}"/>
              </a:ext>
            </a:extLst>
          </p:cNvPr>
          <p:cNvCxnSpPr>
            <a:cxnSpLocks/>
          </p:cNvCxnSpPr>
          <p:nvPr/>
        </p:nvCxnSpPr>
        <p:spPr>
          <a:xfrm>
            <a:off x="4727321" y="1337527"/>
            <a:ext cx="153458" cy="2199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a:extLst>
              <a:ext uri="{FF2B5EF4-FFF2-40B4-BE49-F238E27FC236}">
                <a16:creationId xmlns:a16="http://schemas.microsoft.com/office/drawing/2014/main" id="{381C3D61-131C-4B53-98DE-0FC0EAA290B2}"/>
              </a:ext>
            </a:extLst>
          </p:cNvPr>
          <p:cNvSpPr txBox="1"/>
          <p:nvPr/>
        </p:nvSpPr>
        <p:spPr>
          <a:xfrm>
            <a:off x="520334" y="5937485"/>
            <a:ext cx="6808930" cy="369332"/>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被用者保険の保険料率を協会けんぽ（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）に合わせて引き上げ</a:t>
            </a:r>
          </a:p>
        </p:txBody>
      </p:sp>
      <p:sp>
        <p:nvSpPr>
          <p:cNvPr id="25" name="正方形/長方形 24">
            <a:extLst>
              <a:ext uri="{FF2B5EF4-FFF2-40B4-BE49-F238E27FC236}">
                <a16:creationId xmlns:a16="http://schemas.microsoft.com/office/drawing/2014/main" id="{43560C88-B3C0-4607-92F3-63174A46521F}"/>
              </a:ext>
            </a:extLst>
          </p:cNvPr>
          <p:cNvSpPr/>
          <p:nvPr/>
        </p:nvSpPr>
        <p:spPr>
          <a:xfrm>
            <a:off x="515941" y="5137339"/>
            <a:ext cx="6885331" cy="369332"/>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健康保険での休業時の毎月給付である傷病手当金を雇用保険へ</a:t>
            </a:r>
          </a:p>
        </p:txBody>
      </p:sp>
      <p:sp>
        <p:nvSpPr>
          <p:cNvPr id="26" name="四角形: 角を丸くする 25">
            <a:extLst>
              <a:ext uri="{FF2B5EF4-FFF2-40B4-BE49-F238E27FC236}">
                <a16:creationId xmlns:a16="http://schemas.microsoft.com/office/drawing/2014/main" id="{B99B7DBD-0317-4534-8357-3523043B074C}"/>
              </a:ext>
            </a:extLst>
          </p:cNvPr>
          <p:cNvSpPr/>
          <p:nvPr/>
        </p:nvSpPr>
        <p:spPr>
          <a:xfrm>
            <a:off x="487365" y="5076323"/>
            <a:ext cx="6841899" cy="1667247"/>
          </a:xfrm>
          <a:prstGeom prst="roundRect">
            <a:avLst>
              <a:gd name="adj" fmla="val 4108"/>
            </a:avLst>
          </a:prstGeom>
          <a:noFill/>
          <a:ln w="19050">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7" name="テキスト ボックス 26">
            <a:extLst>
              <a:ext uri="{FF2B5EF4-FFF2-40B4-BE49-F238E27FC236}">
                <a16:creationId xmlns:a16="http://schemas.microsoft.com/office/drawing/2014/main" id="{3D5E72F3-8558-4F0A-817D-BBC3C20FD4FA}"/>
              </a:ext>
            </a:extLst>
          </p:cNvPr>
          <p:cNvSpPr txBox="1"/>
          <p:nvPr/>
        </p:nvSpPr>
        <p:spPr>
          <a:xfrm>
            <a:off x="820925" y="6271056"/>
            <a:ext cx="486596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保険料率　　国家公務員共済：</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％、組合健保：</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9.22</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％など</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8" name="正方形/長方形 27">
            <a:extLst>
              <a:ext uri="{FF2B5EF4-FFF2-40B4-BE49-F238E27FC236}">
                <a16:creationId xmlns:a16="http://schemas.microsoft.com/office/drawing/2014/main" id="{BF1092E8-8156-4E38-9451-D6D2E9D0291A}"/>
              </a:ext>
            </a:extLst>
          </p:cNvPr>
          <p:cNvSpPr/>
          <p:nvPr/>
        </p:nvSpPr>
        <p:spPr>
          <a:xfrm>
            <a:off x="816532" y="5456837"/>
            <a:ext cx="6508339" cy="492443"/>
          </a:xfrm>
          <a:prstGeom prst="rect">
            <a:avLst/>
          </a:prstGeom>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景気回復による雇用情勢の改善に伴い、安倍政権発足後の</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ポイント低下した</a:t>
            </a:r>
          </a:p>
        </p:txBody>
      </p:sp>
      <p:sp>
        <p:nvSpPr>
          <p:cNvPr id="29" name="テキスト ボックス 28">
            <a:extLst>
              <a:ext uri="{FF2B5EF4-FFF2-40B4-BE49-F238E27FC236}">
                <a16:creationId xmlns:a16="http://schemas.microsoft.com/office/drawing/2014/main" id="{F34E700E-30F9-497F-AE0F-F7D723668E0C}"/>
              </a:ext>
            </a:extLst>
          </p:cNvPr>
          <p:cNvSpPr txBox="1"/>
          <p:nvPr/>
        </p:nvSpPr>
        <p:spPr>
          <a:xfrm>
            <a:off x="6666245" y="6374239"/>
            <a:ext cx="6630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32" name="四角形: 角を丸くする 31">
            <a:extLst>
              <a:ext uri="{FF2B5EF4-FFF2-40B4-BE49-F238E27FC236}">
                <a16:creationId xmlns:a16="http://schemas.microsoft.com/office/drawing/2014/main" id="{0786781E-1147-4C4D-826A-8AECDD050BB5}"/>
              </a:ext>
            </a:extLst>
          </p:cNvPr>
          <p:cNvSpPr/>
          <p:nvPr/>
        </p:nvSpPr>
        <p:spPr>
          <a:xfrm>
            <a:off x="6467400" y="719226"/>
            <a:ext cx="2930198" cy="1876970"/>
          </a:xfrm>
          <a:prstGeom prst="roundRect">
            <a:avLst>
              <a:gd name="adj" fmla="val 3800"/>
            </a:avLst>
          </a:prstGeom>
          <a:noFill/>
          <a:ln w="19050">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2" name="テキスト ボックス 41">
            <a:extLst>
              <a:ext uri="{FF2B5EF4-FFF2-40B4-BE49-F238E27FC236}">
                <a16:creationId xmlns:a16="http://schemas.microsoft.com/office/drawing/2014/main" id="{69B063FB-8E44-4EF2-816E-EA65BDD8976A}"/>
              </a:ext>
            </a:extLst>
          </p:cNvPr>
          <p:cNvSpPr txBox="1"/>
          <p:nvPr/>
        </p:nvSpPr>
        <p:spPr>
          <a:xfrm>
            <a:off x="2846634" y="1512857"/>
            <a:ext cx="5910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44" name="四角形: 角を丸くする 43">
            <a:extLst>
              <a:ext uri="{FF2B5EF4-FFF2-40B4-BE49-F238E27FC236}">
                <a16:creationId xmlns:a16="http://schemas.microsoft.com/office/drawing/2014/main" id="{F0A0A79A-196E-4559-85B4-76D1A33D3142}"/>
              </a:ext>
            </a:extLst>
          </p:cNvPr>
          <p:cNvSpPr/>
          <p:nvPr/>
        </p:nvSpPr>
        <p:spPr>
          <a:xfrm>
            <a:off x="741738" y="862253"/>
            <a:ext cx="2780875" cy="1037795"/>
          </a:xfrm>
          <a:prstGeom prst="roundRect">
            <a:avLst>
              <a:gd name="adj" fmla="val 3800"/>
            </a:avLst>
          </a:prstGeom>
          <a:noFill/>
          <a:ln w="190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5" name="テキスト ボックス 44">
            <a:extLst>
              <a:ext uri="{FF2B5EF4-FFF2-40B4-BE49-F238E27FC236}">
                <a16:creationId xmlns:a16="http://schemas.microsoft.com/office/drawing/2014/main" id="{0DFF3854-7746-429C-BE8D-8B48426C0859}"/>
              </a:ext>
            </a:extLst>
          </p:cNvPr>
          <p:cNvSpPr txBox="1"/>
          <p:nvPr/>
        </p:nvSpPr>
        <p:spPr>
          <a:xfrm>
            <a:off x="741738" y="871897"/>
            <a:ext cx="3010707" cy="646331"/>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所得や金融資産の多寡に応じた負担　　　　　　　　　　　</a:t>
            </a:r>
          </a:p>
        </p:txBody>
      </p:sp>
      <p:sp>
        <p:nvSpPr>
          <p:cNvPr id="47" name="正方形/長方形 46">
            <a:extLst>
              <a:ext uri="{FF2B5EF4-FFF2-40B4-BE49-F238E27FC236}">
                <a16:creationId xmlns:a16="http://schemas.microsoft.com/office/drawing/2014/main" id="{EB08CD8A-A82E-41F0-BEC0-5FBF44BF5695}"/>
              </a:ext>
            </a:extLst>
          </p:cNvPr>
          <p:cNvSpPr/>
          <p:nvPr/>
        </p:nvSpPr>
        <p:spPr>
          <a:xfrm>
            <a:off x="996699" y="1480428"/>
            <a:ext cx="2156015" cy="292388"/>
          </a:xfrm>
          <a:prstGeom prst="rect">
            <a:avLst/>
          </a:prstGeom>
        </p:spPr>
        <p:txBody>
          <a:bodyPr wrap="square">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マイナンバーの活用</a:t>
            </a:r>
          </a:p>
        </p:txBody>
      </p:sp>
      <p:cxnSp>
        <p:nvCxnSpPr>
          <p:cNvPr id="21" name="直線矢印コネクタ 20">
            <a:extLst>
              <a:ext uri="{FF2B5EF4-FFF2-40B4-BE49-F238E27FC236}">
                <a16:creationId xmlns:a16="http://schemas.microsoft.com/office/drawing/2014/main" id="{10C50B6D-CF35-4B9D-8C73-CE196D829151}"/>
              </a:ext>
            </a:extLst>
          </p:cNvPr>
          <p:cNvCxnSpPr>
            <a:cxnSpLocks/>
            <a:stCxn id="32" idx="1"/>
            <a:endCxn id="8197" idx="0"/>
          </p:cNvCxnSpPr>
          <p:nvPr/>
        </p:nvCxnSpPr>
        <p:spPr>
          <a:xfrm flipH="1">
            <a:off x="5681770" y="1657711"/>
            <a:ext cx="785630" cy="870386"/>
          </a:xfrm>
          <a:prstGeom prst="straightConnector1">
            <a:avLst/>
          </a:prstGeom>
          <a:ln w="44450">
            <a:solidFill>
              <a:srgbClr val="00660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直線矢印コネクタ 56">
            <a:extLst>
              <a:ext uri="{FF2B5EF4-FFF2-40B4-BE49-F238E27FC236}">
                <a16:creationId xmlns:a16="http://schemas.microsoft.com/office/drawing/2014/main" id="{60B8467C-FAFF-41E4-8379-3E75CCA3E58B}"/>
              </a:ext>
            </a:extLst>
          </p:cNvPr>
          <p:cNvCxnSpPr>
            <a:cxnSpLocks/>
          </p:cNvCxnSpPr>
          <p:nvPr/>
        </p:nvCxnSpPr>
        <p:spPr>
          <a:xfrm flipV="1">
            <a:off x="3138612" y="4130181"/>
            <a:ext cx="734268" cy="946145"/>
          </a:xfrm>
          <a:prstGeom prst="straightConnector1">
            <a:avLst/>
          </a:prstGeom>
          <a:ln w="44450">
            <a:solidFill>
              <a:srgbClr val="0066FF"/>
            </a:solidFill>
            <a:tailEnd type="triangle"/>
          </a:ln>
        </p:spPr>
        <p:style>
          <a:lnRef idx="1">
            <a:schemeClr val="accent1"/>
          </a:lnRef>
          <a:fillRef idx="0">
            <a:schemeClr val="accent1"/>
          </a:fillRef>
          <a:effectRef idx="0">
            <a:schemeClr val="accent1"/>
          </a:effectRef>
          <a:fontRef idx="minor">
            <a:schemeClr val="tx1"/>
          </a:fontRef>
        </p:style>
      </p:cxnSp>
      <p:cxnSp>
        <p:nvCxnSpPr>
          <p:cNvPr id="61" name="直線矢印コネクタ 60">
            <a:extLst>
              <a:ext uri="{FF2B5EF4-FFF2-40B4-BE49-F238E27FC236}">
                <a16:creationId xmlns:a16="http://schemas.microsoft.com/office/drawing/2014/main" id="{002860DA-87A9-4F61-AAD7-B0ECF203B10E}"/>
              </a:ext>
            </a:extLst>
          </p:cNvPr>
          <p:cNvCxnSpPr>
            <a:cxnSpLocks/>
          </p:cNvCxnSpPr>
          <p:nvPr/>
        </p:nvCxnSpPr>
        <p:spPr>
          <a:xfrm>
            <a:off x="3519876" y="1351329"/>
            <a:ext cx="742940" cy="311376"/>
          </a:xfrm>
          <a:prstGeom prst="straightConnector1">
            <a:avLst/>
          </a:prstGeom>
          <a:ln w="44450">
            <a:solidFill>
              <a:srgbClr val="FF6600"/>
            </a:solidFill>
            <a:tailEnd type="triangle"/>
          </a:ln>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7E1E6ABD-A52F-491B-BE09-C911952A90D8}"/>
              </a:ext>
            </a:extLst>
          </p:cNvPr>
          <p:cNvSpPr txBox="1"/>
          <p:nvPr/>
        </p:nvSpPr>
        <p:spPr>
          <a:xfrm>
            <a:off x="6488534" y="751527"/>
            <a:ext cx="2712616"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新たな税財源の確保による消費税一本足打法からの脱却</a:t>
            </a:r>
          </a:p>
        </p:txBody>
      </p:sp>
      <p:sp>
        <p:nvSpPr>
          <p:cNvPr id="5" name="テキスト ボックス 4">
            <a:extLst>
              <a:ext uri="{FF2B5EF4-FFF2-40B4-BE49-F238E27FC236}">
                <a16:creationId xmlns:a16="http://schemas.microsoft.com/office/drawing/2014/main" id="{BD0789FE-DC05-4C50-82A6-011E18B05572}"/>
              </a:ext>
            </a:extLst>
          </p:cNvPr>
          <p:cNvSpPr txBox="1"/>
          <p:nvPr/>
        </p:nvSpPr>
        <p:spPr>
          <a:xfrm>
            <a:off x="6549631" y="1627782"/>
            <a:ext cx="2813195" cy="6924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死亡した場合の税のあり方</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賃上げや設備投資が行われない</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場合のいわゆる内部留保への課税</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39" name="テキスト ボックス 38">
            <a:extLst>
              <a:ext uri="{FF2B5EF4-FFF2-40B4-BE49-F238E27FC236}">
                <a16:creationId xmlns:a16="http://schemas.microsoft.com/office/drawing/2014/main" id="{60C36CB7-D20B-4A2A-8E5D-2FF1E84109DB}"/>
              </a:ext>
            </a:extLst>
          </p:cNvPr>
          <p:cNvSpPr txBox="1"/>
          <p:nvPr/>
        </p:nvSpPr>
        <p:spPr>
          <a:xfrm>
            <a:off x="8793336" y="2259165"/>
            <a:ext cx="6630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など</a:t>
            </a:r>
          </a:p>
        </p:txBody>
      </p:sp>
      <p:sp>
        <p:nvSpPr>
          <p:cNvPr id="31" name="スライド番号プレースホルダー 2">
            <a:extLst>
              <a:ext uri="{FF2B5EF4-FFF2-40B4-BE49-F238E27FC236}">
                <a16:creationId xmlns:a16="http://schemas.microsoft.com/office/drawing/2014/main" id="{AFF650DF-A51A-46EB-940A-7F7890A609D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34</a:t>
            </a:fld>
            <a:endParaRPr lang="ja-JP" altLang="en-US" sz="1600" dirty="0">
              <a:solidFill>
                <a:prstClr val="black"/>
              </a:solidFill>
              <a:latin typeface="Calibri" panose="020F0502020204030204"/>
            </a:endParaRP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遺伝性乳</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卵巣</a:t>
            </a:r>
            <a:r>
              <a:rPr kumimoji="1" lang="ja-JP" altLang="en-US"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癌</a:t>
            </a:r>
            <a:r>
              <a:rPr kumimoji="1" lang="ja-JP" altLang="ja-JP" sz="2400" b="0" i="0" u="none" strike="noStrike" kern="1200" cap="none" spc="0" normalizeH="0" baseline="0" noProof="0" dirty="0">
                <a:ln>
                  <a:noFill/>
                </a:ln>
                <a:solidFill>
                  <a:prstClr val="white"/>
                </a:solidFill>
                <a:effectLst/>
                <a:uLnTx/>
                <a:uFillTx/>
                <a:latin typeface="Times New Roman" pitchFamily="18" charset="0"/>
                <a:ea typeface="ＭＳ Ｐゴシック" charset="-128"/>
                <a:cs typeface="+mn-cs"/>
              </a:rPr>
              <a:t>症候群に対する治療等の評価</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930974"/>
            <a:ext cx="9529762" cy="580815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乳癌患者のうち、遺伝性乳癌卵巣癌症候群と診断されたものに対する対側の乳房切除術や子宮附属器腫瘍切除術について新たな評価を行う。</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また、卵巣癌又は卵管癌患者のうち、遺伝性乳癌卵巣癌症候群と診断された者に対する、乳房切除術について新たな評価を行う。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遺伝性乳癌卵巣癌症候群に対する手術</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K475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（乳房切除術）、</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K888</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（子宮附属器腫瘍切除術）に掲げる手術については</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、別に厚生労働大臣が定める施設基準に適合しているものとして地方厚生局長等に届け出た保険医療機関において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遺伝性乳癌卵巣癌症候群患者に対して行った場合においても算定できる</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（１）当該手術の実施前に、臨床遺伝学に関わる専門的な知識及び技能を有する医師並びに乳腺外科又は産婦人科の医師が参加する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　　ンスを実施し、遺伝カウンセリング等の結果を踏まえた治療方針の検討を行うこと。</a:t>
            </a: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（２）また、当該手術の実施前に、カンファレンスにおける検討内容を踏まえ、当該手術の目的並びに当該手術の実施によって生じうる利益及び不利益について当該患者に説明を行うこと。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［施設基準］（抜粋）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（１）乳房切除術を行う場合は、乳腺外科の専門的な研修の経験を５年以上有する常勤医師が１名以上配置されていること。</a:t>
            </a: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（２）子宮附属器腫瘍摘出術を行う場合は産婦人科及び婦人科腫瘍の専門的な研修の経験を合わせて６年以上有する常勤医師が１名以上配置　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（３）臨床遺伝学の診療に係る経験を３年以上有する常勤の医師が１名以上配置されていること。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（４）乳房切除術を行う施設においては乳房ＭＲＩ加算の施設基準に係る届出を行っていること。 </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乳房切除後の乳房再建術についても評価を行う。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99247" y="796390"/>
            <a:ext cx="5733873"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遺伝性乳癌卵巣癌症候群に係る手術の評価</a:t>
            </a:r>
          </a:p>
        </p:txBody>
      </p:sp>
      <p:sp>
        <p:nvSpPr>
          <p:cNvPr id="12" name="右矢印 11"/>
          <p:cNvSpPr/>
          <p:nvPr/>
        </p:nvSpPr>
        <p:spPr>
          <a:xfrm>
            <a:off x="4732216" y="5514900"/>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746895" y="5375460"/>
          <a:ext cx="3797202" cy="1101464"/>
        </p:xfrm>
        <a:graphic>
          <a:graphicData uri="http://schemas.openxmlformats.org/drawingml/2006/table">
            <a:tbl>
              <a:tblPr firstRow="1" bandRow="1">
                <a:tableStyleId>{3B4B98B0-60AC-42C2-AFA5-B58CD77FA1E5}</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現行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lnB w="12700" cmpd="sng">
                      <a:noFill/>
                    </a:lnB>
                    <a:solidFill>
                      <a:srgbClr val="4F81BD"/>
                    </a:solidFill>
                  </a:tcPr>
                </a:tc>
                <a:extLst>
                  <a:ext uri="{0D108BD9-81ED-4DB2-BD59-A6C34878D82A}">
                    <a16:rowId xmlns:a16="http://schemas.microsoft.com/office/drawing/2014/main" val="1682546321"/>
                  </a:ext>
                </a:extLst>
              </a:tr>
              <a:tr h="322132">
                <a:tc>
                  <a:txBody>
                    <a:bodyPr/>
                    <a:lstStyle/>
                    <a:p>
                      <a:pPr algn="l"/>
                      <a:r>
                        <a:rPr kumimoji="1" lang="ja-JP" altLang="en-US" sz="1400" dirty="0"/>
                        <a:t>乳房再建術（対象患者）</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48567618"/>
                  </a:ext>
                </a:extLst>
              </a:tr>
              <a:tr h="322132">
                <a:tc>
                  <a:txBody>
                    <a:bodyPr/>
                    <a:lstStyle/>
                    <a:p>
                      <a:r>
                        <a:rPr lang="ja-JP" altLang="en-US" sz="1200" dirty="0"/>
                        <a:t>乳腺腫瘍に対する乳房切除術又は乳腺悪性腫瘍手術後の乳房再建術を行う症例</a:t>
                      </a:r>
                      <a:endParaRPr lang="ja-JP" altLang="en-US" sz="1200" dirty="0">
                        <a:solidFill>
                          <a:schemeClr val="tx1"/>
                        </a:solidFill>
                        <a:latin typeface="ＭＳ Ｐゴシック" panose="020B0600070205080204" pitchFamily="50" charset="-128"/>
                        <a:ea typeface="ＭＳ Ｐゴシック" panose="020B0600070205080204" pitchFamily="50" charset="-128"/>
                      </a:endParaRPr>
                    </a:p>
                  </a:txBody>
                  <a:tcPr>
                    <a:lnL>
                      <a:noFill/>
                    </a:lnL>
                    <a:lnR>
                      <a:noFill/>
                    </a:lnR>
                    <a:lnT>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384553167"/>
                  </a:ext>
                </a:extLst>
              </a:tr>
            </a:tbl>
          </a:graphicData>
        </a:graphic>
      </p:graphicFrame>
      <p:graphicFrame>
        <p:nvGraphicFramePr>
          <p:cNvPr id="16" name="表 15"/>
          <p:cNvGraphicFramePr>
            <a:graphicFrameLocks noGrp="1"/>
          </p:cNvGraphicFramePr>
          <p:nvPr/>
        </p:nvGraphicFramePr>
        <p:xfrm>
          <a:off x="5363248" y="5375460"/>
          <a:ext cx="3797202" cy="1284344"/>
        </p:xfrm>
        <a:graphic>
          <a:graphicData uri="http://schemas.openxmlformats.org/drawingml/2006/table">
            <a:tbl>
              <a:tblPr firstRow="1" bandRow="1">
                <a:tableStyleId>{C083E6E3-FA7D-4D7B-A595-EF9225AFEA82}</a:tableStyleId>
              </a:tblPr>
              <a:tblGrid>
                <a:gridCol w="3797202">
                  <a:extLst>
                    <a:ext uri="{9D8B030D-6E8A-4147-A177-3AD203B41FA5}">
                      <a16:colId xmlns:a16="http://schemas.microsoft.com/office/drawing/2014/main" val="1791277072"/>
                    </a:ext>
                  </a:extLst>
                </a:gridCol>
              </a:tblGrid>
              <a:tr h="322132">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400" dirty="0">
                          <a:solidFill>
                            <a:schemeClr val="bg1"/>
                          </a:solidFill>
                        </a:rPr>
                        <a:t>改定後</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solidFill>
                      <a:srgbClr val="13C4A3"/>
                    </a:solidFill>
                  </a:tcPr>
                </a:tc>
                <a:extLst>
                  <a:ext uri="{0D108BD9-81ED-4DB2-BD59-A6C34878D82A}">
                    <a16:rowId xmlns:a16="http://schemas.microsoft.com/office/drawing/2014/main" val="1682546321"/>
                  </a:ext>
                </a:extLst>
              </a:tr>
              <a:tr h="322132">
                <a:tc>
                  <a:txBody>
                    <a:bodyPr/>
                    <a:lstStyle/>
                    <a:p>
                      <a:pPr algn="l"/>
                      <a:r>
                        <a:rPr kumimoji="1" lang="ja-JP" altLang="en-US" sz="1400" dirty="0"/>
                        <a:t>乳房再建術（対象患者）</a:t>
                      </a:r>
                      <a:endParaRPr kumimoji="1" lang="ja-JP" altLang="en-US" sz="140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448567618"/>
                  </a:ext>
                </a:extLst>
              </a:tr>
              <a:tr h="322132">
                <a:tc>
                  <a:txBody>
                    <a:bodyPr/>
                    <a:lstStyle/>
                    <a:p>
                      <a:r>
                        <a:rPr lang="ja-JP" altLang="en-US" sz="1200" dirty="0"/>
                        <a:t>乳腺腫瘍患者若しくは</a:t>
                      </a:r>
                      <a:r>
                        <a:rPr lang="ja-JP" altLang="en-US" sz="1200" b="1" u="sng" dirty="0">
                          <a:solidFill>
                            <a:srgbClr val="0070C0"/>
                          </a:solidFill>
                        </a:rPr>
                        <a:t>遺伝性乳癌卵巣癌症候群患者に対する乳房切除術</a:t>
                      </a:r>
                      <a:r>
                        <a:rPr lang="ja-JP" altLang="en-US" sz="1200" dirty="0"/>
                        <a:t>又は乳腺悪性腫瘍手術後の乳房再建術を行う症例</a:t>
                      </a:r>
                      <a:endParaRPr lang="en-US" altLang="ja-JP" sz="1200" dirty="0">
                        <a:solidFill>
                          <a:schemeClr val="tx1"/>
                        </a:solidFill>
                        <a:latin typeface="ＭＳ Ｐゴシック" panose="020B0600070205080204" pitchFamily="50" charset="-128"/>
                        <a:ea typeface="ＭＳ Ｐゴシック" panose="020B0600070205080204" pitchFamily="50" charset="-128"/>
                      </a:endParaRPr>
                    </a:p>
                  </a:txBody>
                  <a:tcPr>
                    <a:solidFill>
                      <a:srgbClr val="EBF1DE"/>
                    </a:solidFill>
                  </a:tcPr>
                </a:tc>
                <a:extLst>
                  <a:ext uri="{0D108BD9-81ED-4DB2-BD59-A6C34878D82A}">
                    <a16:rowId xmlns:a16="http://schemas.microsoft.com/office/drawing/2014/main" val="3384553167"/>
                  </a:ext>
                </a:extLst>
              </a:tr>
            </a:tbl>
          </a:graphicData>
        </a:graphic>
      </p:graphicFrame>
      <p:sp>
        <p:nvSpPr>
          <p:cNvPr id="8" name="スライド番号プレースホルダー 2">
            <a:extLst>
              <a:ext uri="{FF2B5EF4-FFF2-40B4-BE49-F238E27FC236}">
                <a16:creationId xmlns:a16="http://schemas.microsoft.com/office/drawing/2014/main" id="{1CADBC28-0859-4F65-BF7B-F38ED0EB10F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340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9" name="テキスト ボックス 8">
            <a:extLst>
              <a:ext uri="{FF2B5EF4-FFF2-40B4-BE49-F238E27FC236}">
                <a16:creationId xmlns:a16="http://schemas.microsoft.com/office/drawing/2014/main" id="{39E8F984-8D0B-4CEB-950F-57C63F17B3BE}"/>
              </a:ext>
            </a:extLst>
          </p:cNvPr>
          <p:cNvSpPr txBox="1"/>
          <p:nvPr/>
        </p:nvSpPr>
        <p:spPr>
          <a:xfrm>
            <a:off x="6169223" y="771382"/>
            <a:ext cx="17062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555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594-595</a:t>
            </a: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829</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955-956</a:t>
            </a:r>
          </a:p>
        </p:txBody>
      </p:sp>
    </p:spTree>
    <p:extLst>
      <p:ext uri="{BB962C8B-B14F-4D97-AF65-F5344CB8AC3E}">
        <p14:creationId xmlns:p14="http://schemas.microsoft.com/office/powerpoint/2010/main" val="2745011054"/>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2"/>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Calibri"/>
                <a:ea typeface="ＭＳ Ｐゴシック"/>
                <a:cs typeface="+mn-cs"/>
              </a:rPr>
              <a:t>１２．緩和ケアを含む質の高いがん医療の評価</a:t>
            </a:r>
          </a:p>
        </p:txBody>
      </p:sp>
      <p:sp>
        <p:nvSpPr>
          <p:cNvPr id="22"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1F8D80CE-B59F-492F-A544-D30E1FC9D523}"/>
              </a:ext>
            </a:extLst>
          </p:cNvPr>
          <p:cNvSpPr>
            <a:spLocks noChangeArrowheads="1"/>
          </p:cNvSpPr>
          <p:nvPr/>
        </p:nvSpPr>
        <p:spPr bwMode="auto">
          <a:xfrm>
            <a:off x="211638" y="534706"/>
            <a:ext cx="551186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（８）介護老人保健施設におけるがん診療の充実</a:t>
            </a:r>
          </a:p>
        </p:txBody>
      </p:sp>
      <p:sp>
        <p:nvSpPr>
          <p:cNvPr id="19" name="正方形/長方形 18">
            <a:extLst>
              <a:ext uri="{FF2B5EF4-FFF2-40B4-BE49-F238E27FC236}">
                <a16:creationId xmlns:a16="http://schemas.microsoft.com/office/drawing/2014/main" id="{7D140972-175D-4755-BFDE-23E333724983}"/>
              </a:ext>
            </a:extLst>
          </p:cNvPr>
          <p:cNvSpPr/>
          <p:nvPr/>
        </p:nvSpPr>
        <p:spPr>
          <a:xfrm>
            <a:off x="188088" y="972297"/>
            <a:ext cx="9542763" cy="791123"/>
          </a:xfrm>
          <a:prstGeom prst="rect">
            <a:avLst/>
          </a:prstGeom>
          <a:noFill/>
          <a:ln w="9525" cap="flat" cmpd="sng" algn="ctr">
            <a:solidFill>
              <a:sysClr val="windowText" lastClr="000000"/>
            </a:solidFill>
            <a:prstDash val="solid"/>
          </a:ln>
          <a:effectLst/>
        </p:spPr>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en-US" altLang="ja-JP" sz="969"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554"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6ABCB8F4-E0CD-4098-A49D-BC66FC296C1F}"/>
              </a:ext>
            </a:extLst>
          </p:cNvPr>
          <p:cNvSpPr/>
          <p:nvPr/>
        </p:nvSpPr>
        <p:spPr>
          <a:xfrm>
            <a:off x="211638" y="1038333"/>
            <a:ext cx="9459003" cy="588173"/>
          </a:xfrm>
          <a:prstGeom prst="rect">
            <a:avLst/>
          </a:prstGeom>
          <a:solidFill>
            <a:sysClr val="window" lastClr="FFFFFF"/>
          </a:solidFill>
          <a:ln w="19050" cap="flat" cmpd="sng" algn="ctr">
            <a:noFill/>
            <a:prstDash val="solid"/>
          </a:ln>
          <a:effectLst/>
        </p:spPr>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介護老人保健施設において必要ながん診療が提供されるよう、介護老人保健施設入所者について算定できる注射薬について、悪性新生物に罹患している患者に対して投与された薬効分類上の腫瘍用薬以外の抗悪性腫瘍剤の費用についても、医療保険による給付対象とする。</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テキスト ボックス 6">
            <a:extLst>
              <a:ext uri="{FF2B5EF4-FFF2-40B4-BE49-F238E27FC236}">
                <a16:creationId xmlns:a16="http://schemas.microsoft.com/office/drawing/2014/main" id="{703DFE10-EF44-4CFF-8322-04B648271733}"/>
              </a:ext>
            </a:extLst>
          </p:cNvPr>
          <p:cNvSpPr txBox="1"/>
          <p:nvPr/>
        </p:nvSpPr>
        <p:spPr>
          <a:xfrm>
            <a:off x="5889104" y="579795"/>
            <a:ext cx="83578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834</a:t>
            </a:r>
          </a:p>
        </p:txBody>
      </p:sp>
    </p:spTree>
    <p:extLst>
      <p:ext uri="{BB962C8B-B14F-4D97-AF65-F5344CB8AC3E}">
        <p14:creationId xmlns:p14="http://schemas.microsoft.com/office/powerpoint/2010/main" val="418119780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27953" y="2372584"/>
            <a:ext cx="8808588" cy="65400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重要な検査をより確実に実施できるよう、医療従事者の負担等の実態に見合った評価とする。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94290" y="2228244"/>
            <a:ext cx="5521621"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トレッドミル等による負荷心肺機能検査の評価の充実</a:t>
            </a:r>
          </a:p>
        </p:txBody>
      </p:sp>
      <p:sp>
        <p:nvSpPr>
          <p:cNvPr id="11" name="正方形/長方形 10"/>
          <p:cNvSpPr/>
          <p:nvPr/>
        </p:nvSpPr>
        <p:spPr>
          <a:xfrm>
            <a:off x="213524" y="1158228"/>
            <a:ext cx="9347988" cy="859659"/>
          </a:xfrm>
          <a:prstGeom prst="rect">
            <a:avLst/>
          </a:prstGeom>
        </p:spPr>
        <p:txBody>
          <a:bodyPr wrap="square">
            <a:spAutoFit/>
          </a:bodyP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学会等が作成する「診療ガイドライン」等に基づく質の高い医療を進める観点から、診療報酬上の評価の充実や要件の見直しを行う。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特に、安定冠動脈疾患の検査や治療について、診療ガイドラインを踏まえた評価及び要件とする。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角丸四角形 12"/>
          <p:cNvSpPr/>
          <p:nvPr/>
        </p:nvSpPr>
        <p:spPr>
          <a:xfrm>
            <a:off x="632521" y="5178909"/>
            <a:ext cx="8574491" cy="1307663"/>
          </a:xfrm>
          <a:prstGeom prst="roundRect">
            <a:avLst>
              <a:gd name="adj" fmla="val 7826"/>
            </a:avLst>
          </a:prstGeom>
          <a:noFill/>
          <a:ln>
            <a:solidFill>
              <a:srgbClr val="FEB545"/>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62"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安定冠動脈疾患について</a:t>
            </a:r>
            <a:endParaRPr kumimoji="1" lang="en-US" altLang="ja-JP" sz="1662"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一時的な心筋の虚血により胸部不快感や胸痛等の症状を自覚する。</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運動により症状が出現することが多い。</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リスクに応じて、薬物治療やカテーテル治療等が行われる。</a:t>
            </a:r>
          </a:p>
        </p:txBody>
      </p:sp>
      <p:pic>
        <p:nvPicPr>
          <p:cNvPr id="31" name="図 30"/>
          <p:cNvPicPr>
            <a:picLocks noChangeAspect="1"/>
          </p:cNvPicPr>
          <p:nvPr/>
        </p:nvPicPr>
        <p:blipFill>
          <a:blip r:embed="rId2"/>
          <a:stretch>
            <a:fillRect/>
          </a:stretch>
        </p:blipFill>
        <p:spPr>
          <a:xfrm>
            <a:off x="7847824" y="5237430"/>
            <a:ext cx="884928" cy="1189191"/>
          </a:xfrm>
          <a:prstGeom prst="rect">
            <a:avLst/>
          </a:prstGeom>
        </p:spPr>
      </p:pic>
      <p:sp>
        <p:nvSpPr>
          <p:cNvPr id="32" name="正方形/長方形 31"/>
          <p:cNvSpPr/>
          <p:nvPr/>
        </p:nvSpPr>
        <p:spPr>
          <a:xfrm>
            <a:off x="516657" y="3252541"/>
            <a:ext cx="8820052" cy="64174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適応疾患や目的を確認するため、検査実施の医学的根拠等の記載を要件とする。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正方形/長方形 32"/>
          <p:cNvSpPr/>
          <p:nvPr/>
        </p:nvSpPr>
        <p:spPr>
          <a:xfrm>
            <a:off x="694288" y="3131226"/>
            <a:ext cx="3722260"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冠動脈ＣＴ撮影の算定要件の新設</a:t>
            </a:r>
          </a:p>
        </p:txBody>
      </p:sp>
      <p:sp>
        <p:nvSpPr>
          <p:cNvPr id="35" name="正方形/長方形 34"/>
          <p:cNvSpPr/>
          <p:nvPr/>
        </p:nvSpPr>
        <p:spPr>
          <a:xfrm>
            <a:off x="502613" y="4157560"/>
            <a:ext cx="8834306" cy="88806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心筋の機能的な虚血が認められない場合は、カンファレンス等で複数医師により検討した上で治療を行うかどうかを判断することを要件とする。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694289" y="4037839"/>
            <a:ext cx="5046978" cy="33230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経皮的冠動脈インターベンションの要件の見直し</a:t>
            </a:r>
          </a:p>
        </p:txBody>
      </p:sp>
      <p:sp>
        <p:nvSpPr>
          <p:cNvPr id="14" name="Rectangle 2">
            <a:extLst>
              <a:ext uri="{FF2B5EF4-FFF2-40B4-BE49-F238E27FC236}">
                <a16:creationId xmlns:a16="http://schemas.microsoft.com/office/drawing/2014/main" id="{0542839C-A275-4485-A719-1409A27C777D}"/>
              </a:ext>
            </a:extLst>
          </p:cNvPr>
          <p:cNvSpPr>
            <a:spLocks noChangeArrowheads="1"/>
          </p:cNvSpPr>
          <p:nvPr/>
        </p:nvSpPr>
        <p:spPr bwMode="auto">
          <a:xfrm>
            <a:off x="213524" y="16322"/>
            <a:ext cx="9517327" cy="68921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2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22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2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5" name="Rectangle 36">
            <a:extLst>
              <a:ext uri="{FF2B5EF4-FFF2-40B4-BE49-F238E27FC236}">
                <a16:creationId xmlns:a16="http://schemas.microsoft.com/office/drawing/2014/main" id="{C6ACD780-2911-4DD2-A9E5-0CEC0E829198}"/>
              </a:ext>
            </a:extLst>
          </p:cNvPr>
          <p:cNvSpPr>
            <a:spLocks noChangeArrowheads="1"/>
          </p:cNvSpPr>
          <p:nvPr/>
        </p:nvSpPr>
        <p:spPr bwMode="auto">
          <a:xfrm>
            <a:off x="213524" y="740115"/>
            <a:ext cx="7115740"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（１）診療ガイドライン等に基づく質の高い医療の適切な評価等①</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70D0B2A7-564D-4CE4-A440-C03668C0E2A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21840427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846109"/>
            <a:ext cx="9529762" cy="15147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トレッドミル等による負荷心肺機能検査について、検査の実態を踏まえ評価を見直す。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7371" y="2410780"/>
            <a:ext cx="3915634" cy="281783"/>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67372" y="2741465"/>
            <a:ext cx="3915635" cy="55839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トレッドミルによる負荷心肺機能検査、サイクルエルゴメーターによる心肺機能検査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77508" y="2410780"/>
            <a:ext cx="3915634" cy="281783"/>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77509" y="2741465"/>
            <a:ext cx="3915635" cy="55839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トレッドミルによる負荷心肺機能検査、サイクルエルゴメーターによる心肺機能検査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31543" y="244159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188119" y="3663432"/>
            <a:ext cx="9529762" cy="31458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ＣＴ撮影の冠動脈ＣＴ撮影加算について、適応疾患や目的を確認するため、診療報酬明細書の摘要欄への医学的根拠の記載を要件とする。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67371" y="4491784"/>
            <a:ext cx="265743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9" name="正方形/長方形 18"/>
          <p:cNvSpPr/>
          <p:nvPr/>
        </p:nvSpPr>
        <p:spPr>
          <a:xfrm>
            <a:off x="567373" y="4812233"/>
            <a:ext cx="2657436" cy="193111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冠動脈ＣＴ撮影加算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64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列以上のマルチスライス型のＣＴ装置を使用し、冠動脈を撮影した上で三次元画像処理を行った場合に限り算定する。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3944889" y="4477946"/>
            <a:ext cx="5446761"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1" name="正方形/長方形 20"/>
          <p:cNvSpPr/>
          <p:nvPr/>
        </p:nvSpPr>
        <p:spPr>
          <a:xfrm>
            <a:off x="3944889" y="4812233"/>
            <a:ext cx="5448256" cy="1931111"/>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冠動脈ＣＴ撮影加算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以下のいずれかの場合に算定する。また、医学的根拠について診療報酬明細書の摘要欄に記載する。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諸種の原因による冠動脈の構造的・解剖学的異常</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急性冠症候群</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狭心症</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　狭心症等が疑われ、冠動脈疾患のリスク因子（糖尿病、高血圧、脂質異常症、喫煙等）が認められる場合</a:t>
            </a:r>
          </a:p>
          <a:p>
            <a:pPr marL="533400" marR="0" lvl="1" indent="-176213"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オ　その他、冠動脈ＣＴ撮影が医学的に必要と認められる場合</a:t>
            </a:r>
          </a:p>
        </p:txBody>
      </p:sp>
      <p:sp>
        <p:nvSpPr>
          <p:cNvPr id="22" name="右矢印 21"/>
          <p:cNvSpPr/>
          <p:nvPr/>
        </p:nvSpPr>
        <p:spPr>
          <a:xfrm>
            <a:off x="3420504" y="5486663"/>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テキスト ボックス 24"/>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安定冠動脈疾患の診断等に用いられる検査の評価及び要件の見直し</a:t>
            </a:r>
          </a:p>
        </p:txBody>
      </p:sp>
      <p:sp>
        <p:nvSpPr>
          <p:cNvPr id="11" name="正方形/長方形 10"/>
          <p:cNvSpPr/>
          <p:nvPr/>
        </p:nvSpPr>
        <p:spPr>
          <a:xfrm>
            <a:off x="188119" y="855897"/>
            <a:ext cx="9418634" cy="707886"/>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安定冠動脈疾患の診断等に用いられる検査について、日本循環器学会等の診療</a:t>
            </a:r>
            <a:b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ガイドラインに基づき適切に実施されるよう、評価の充実及び要件の見直しを行う。</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761BE364-0D5B-403B-8790-AC067BB84C84}"/>
              </a:ext>
            </a:extLst>
          </p:cNvPr>
          <p:cNvSpPr>
            <a:spLocks noChangeArrowheads="1"/>
          </p:cNvSpPr>
          <p:nvPr/>
        </p:nvSpPr>
        <p:spPr bwMode="auto">
          <a:xfrm>
            <a:off x="170608" y="1692390"/>
            <a:ext cx="6357510" cy="38771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トレッドミル等による負荷心肺機能検査の評価の充実</a:t>
            </a: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Rectangle 36">
            <a:extLst>
              <a:ext uri="{FF2B5EF4-FFF2-40B4-BE49-F238E27FC236}">
                <a16:creationId xmlns:a16="http://schemas.microsoft.com/office/drawing/2014/main" id="{468ACB1E-B1BE-4D16-B30A-34EB0CD86B7E}"/>
              </a:ext>
            </a:extLst>
          </p:cNvPr>
          <p:cNvSpPr>
            <a:spLocks noChangeArrowheads="1"/>
          </p:cNvSpPr>
          <p:nvPr/>
        </p:nvSpPr>
        <p:spPr bwMode="auto">
          <a:xfrm>
            <a:off x="178992" y="3506895"/>
            <a:ext cx="434196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冠動脈ＣＴ撮影の算定要件の新設</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689A74E1-665D-49E2-9E6C-D87CDA8307D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テキスト ボックス 26"/>
          <p:cNvSpPr txBox="1"/>
          <p:nvPr/>
        </p:nvSpPr>
        <p:spPr>
          <a:xfrm>
            <a:off x="6646525" y="1664967"/>
            <a:ext cx="11766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p384</a:t>
            </a:r>
          </a:p>
        </p:txBody>
      </p:sp>
      <p:sp>
        <p:nvSpPr>
          <p:cNvPr id="28" name="テキスト ボックス 27"/>
          <p:cNvSpPr txBox="1"/>
          <p:nvPr/>
        </p:nvSpPr>
        <p:spPr>
          <a:xfrm>
            <a:off x="4664968" y="3471660"/>
            <a:ext cx="147255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p418-419</a:t>
            </a:r>
          </a:p>
        </p:txBody>
      </p:sp>
    </p:spTree>
    <p:extLst>
      <p:ext uri="{BB962C8B-B14F-4D97-AF65-F5344CB8AC3E}">
        <p14:creationId xmlns:p14="http://schemas.microsoft.com/office/powerpoint/2010/main" val="3947891156"/>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80728"/>
            <a:ext cx="9529762" cy="57606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815975" rtl="0" eaLnBrk="1" fontAlgn="auto" latinLnBrk="0" hangingPunct="1">
              <a:lnSpc>
                <a:spcPct val="100000"/>
              </a:lnSpc>
              <a:spcBef>
                <a:spcPts val="0"/>
              </a:spcBef>
              <a:spcAft>
                <a:spcPts val="0"/>
              </a:spcAft>
              <a:buClrTx/>
              <a:buSzTx/>
              <a:buFont typeface="Wingdings" panose="05000000000000000000" pitchFamily="2" charset="2"/>
              <a:buChar char="l"/>
              <a:tabLst>
                <a:tab pos="6818313" algn="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815975" rtl="0" eaLnBrk="1" fontAlgn="auto" latinLnBrk="0" hangingPunct="1">
              <a:lnSpc>
                <a:spcPct val="100000"/>
              </a:lnSpc>
              <a:spcBef>
                <a:spcPts val="0"/>
              </a:spcBef>
              <a:spcAft>
                <a:spcPts val="0"/>
              </a:spcAft>
              <a:buClrTx/>
              <a:buSzTx/>
              <a:buFont typeface="Wingdings" panose="05000000000000000000" pitchFamily="2" charset="2"/>
              <a:buChar char="l"/>
              <a:tabLst>
                <a:tab pos="6818313" algn="l"/>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日本循環器学会等のガイドラインを踏まえ、安定冠動脈疾患に対して待機的に実施</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され、機能的虚血又は高度狭窄が存在することが確認されていない病変に対する</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経皮的冠動脈形成術及び経皮的冠動脈ステント留置術については、複数名の医師が</a:t>
            </a:r>
            <a:b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参加するカンファレンス等の実施を要件とする。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560513" y="2564904"/>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560512" y="2952562"/>
            <a:ext cx="3800476" cy="350357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急性心筋梗塞に対するもの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不安定狭心症に対するもの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その他のもの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19,300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「３」のその他のものは、原則として次のいずれかに該当する病変に対して実施した場合に算定する。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また、医学的な必要性からそれ以外の病変に対して実施する場合は、その詳細な理由を診療録及び診療報酬明細書の摘要欄に記載する。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一方向から造影して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％以上の狭窄病変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安定労作性狭心症の原因と考えられる狭窄病変（他に有意狭窄病変を認めない場合に限る。）</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機能的虚血の評価のための検査を実施し、機能的虚血の原因と確認されている狭窄病変</a:t>
            </a:r>
          </a:p>
        </p:txBody>
      </p:sp>
      <p:sp>
        <p:nvSpPr>
          <p:cNvPr id="9" name="正方形/長方形 8"/>
          <p:cNvSpPr/>
          <p:nvPr/>
        </p:nvSpPr>
        <p:spPr>
          <a:xfrm>
            <a:off x="5470649" y="2564904"/>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70649" y="2952562"/>
            <a:ext cx="3800476" cy="3503579"/>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経皮的冠動脈形成術</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急性心筋梗塞に対するもの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36,000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不安定狭心症に対するもの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その他のもの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19,300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算定要件（概要）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「３」のその他のものは、原則として次のいずれかに該当する病変に対して実施した場合に算定する。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なお、ウの病変に対して実施する場合は、循環器内科又は心臓血管外科を担当する医師が複数名参加するカンファレンス等により医学的な必要性を検討すること。また、実施の医学的な必要性及び検討の結果を診療録及び診療報酬明細書の摘要欄に記載する。</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機能的虚血の原因である狭窄病変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区分番号「Ｄ２０６」に掲げる心臓カテーテル法における</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％以上の狭窄病変</a:t>
            </a:r>
          </a:p>
          <a:p>
            <a:pPr marL="36195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ウ　その他医学的必要性が認められる病変</a:t>
            </a:r>
          </a:p>
        </p:txBody>
      </p:sp>
      <p:sp>
        <p:nvSpPr>
          <p:cNvPr id="12" name="右矢印 11"/>
          <p:cNvSpPr/>
          <p:nvPr/>
        </p:nvSpPr>
        <p:spPr>
          <a:xfrm>
            <a:off x="4694362" y="409620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5319335" y="6464369"/>
            <a:ext cx="4419800"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経皮的冠動脈ステント留置術についても同様の見直しを行う。</a:t>
            </a:r>
          </a:p>
        </p:txBody>
      </p:sp>
      <p:sp>
        <p:nvSpPr>
          <p:cNvPr id="13" name="テキスト ボックス 12"/>
          <p:cNvSpPr txBox="1">
            <a:spLocks noChangeArrowheads="1"/>
          </p:cNvSpPr>
          <p:nvPr/>
        </p:nvSpPr>
        <p:spPr bwMode="auto">
          <a:xfrm>
            <a:off x="0" y="271465"/>
            <a:ext cx="9906000" cy="461655"/>
          </a:xfrm>
          <a:prstGeom prst="rect">
            <a:avLst/>
          </a:prstGeom>
          <a:solidFill>
            <a:srgbClr val="13C4A3"/>
          </a:solidFill>
          <a:ln>
            <a:noFill/>
          </a:ln>
          <a:effectLst>
            <a:outerShdw blurRad="50800" dist="38100" dir="2700000" algn="tl" rotWithShape="0">
              <a:prstClr val="black">
                <a:alpha val="40000"/>
              </a:prstClr>
            </a:outerShdw>
          </a:effectLst>
        </p:spPr>
        <p:txBody>
          <a:bodyPr wrap="square" lIns="91429" tIns="45715" rIns="91429" bIns="45715">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安定冠動脈疾患に対する経皮的冠動脈インターベンションの要件の見直し</a:t>
            </a:r>
          </a:p>
        </p:txBody>
      </p:sp>
      <p:pic>
        <p:nvPicPr>
          <p:cNvPr id="4" name="図 3"/>
          <p:cNvPicPr>
            <a:picLocks noChangeAspect="1"/>
          </p:cNvPicPr>
          <p:nvPr/>
        </p:nvPicPr>
        <p:blipFill>
          <a:blip r:embed="rId2"/>
          <a:stretch>
            <a:fillRect/>
          </a:stretch>
        </p:blipFill>
        <p:spPr>
          <a:xfrm>
            <a:off x="7991092" y="1041065"/>
            <a:ext cx="1269550" cy="1460372"/>
          </a:xfrm>
          <a:prstGeom prst="rect">
            <a:avLst/>
          </a:prstGeom>
        </p:spPr>
      </p:pic>
      <p:sp>
        <p:nvSpPr>
          <p:cNvPr id="14" name="スライド番号プレースホルダー 2">
            <a:extLst>
              <a:ext uri="{FF2B5EF4-FFF2-40B4-BE49-F238E27FC236}">
                <a16:creationId xmlns:a16="http://schemas.microsoft.com/office/drawing/2014/main" id="{76237819-4EFE-4D3F-8FB9-3DE0F298B66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6647995" y="878527"/>
            <a:ext cx="14457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p607-609</a:t>
            </a:r>
          </a:p>
        </p:txBody>
      </p:sp>
    </p:spTree>
    <p:extLst>
      <p:ext uri="{BB962C8B-B14F-4D97-AF65-F5344CB8AC3E}">
        <p14:creationId xmlns:p14="http://schemas.microsoft.com/office/powerpoint/2010/main" val="342595754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308391" y="2132856"/>
            <a:ext cx="9247121" cy="1951122"/>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88119" y="1172936"/>
            <a:ext cx="9529762" cy="528054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在宅人工呼吸管理等について、小児の呼吸管理の特性と実態を踏まえて、６歳未満の乳幼児に対する「乳幼児呼吸管理材料加算」を新設する。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lvl="0">
              <a:defRPr/>
            </a:pPr>
            <a:r>
              <a:rPr kumimoji="1" lang="ja-JP" altLang="en-US" sz="18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乳幼児呼吸管理材料加算：</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1,500</a:t>
            </a:r>
            <a:r>
              <a:rPr lang="ja-JP" altLang="en-US" b="1" u="sng" dirty="0">
                <a:solidFill>
                  <a:srgbClr val="0070C0"/>
                </a:solidFill>
                <a:latin typeface="ＭＳ Ｐゴシック" panose="020B0600070205080204" pitchFamily="50" charset="-128"/>
              </a:rPr>
              <a:t>点　（３月に３回に限る。）</a:t>
            </a: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90488"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６歳未満の乳幼児に対して区分番号Ｃ１０３に掲げる在宅酸素療法指導管理料、Ｃ１０７に掲げる在宅人工呼吸指導管理料又はＣ１０７－２に掲げる在宅持続陽圧呼吸療法指導管理料を算定する場合に加算。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25430" y="1009694"/>
            <a:ext cx="4875209"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小児の在宅呼吸管理における材料の評価</a:t>
            </a:r>
          </a:p>
        </p:txBody>
      </p:sp>
      <p:graphicFrame>
        <p:nvGraphicFramePr>
          <p:cNvPr id="24" name="表 23"/>
          <p:cNvGraphicFramePr>
            <a:graphicFrameLocks noGrp="1"/>
          </p:cNvGraphicFramePr>
          <p:nvPr/>
        </p:nvGraphicFramePr>
        <p:xfrm>
          <a:off x="1517434" y="4597295"/>
          <a:ext cx="7012243" cy="1630680"/>
        </p:xfrm>
        <a:graphic>
          <a:graphicData uri="http://schemas.openxmlformats.org/drawingml/2006/table">
            <a:tbl>
              <a:tblPr firstRow="1" bandRow="1">
                <a:tableStyleId>{2D5ABB26-0587-4C30-8999-92F81FD0307C}</a:tableStyleId>
              </a:tblPr>
              <a:tblGrid>
                <a:gridCol w="1943533">
                  <a:extLst>
                    <a:ext uri="{9D8B030D-6E8A-4147-A177-3AD203B41FA5}">
                      <a16:colId xmlns:a16="http://schemas.microsoft.com/office/drawing/2014/main" val="2700585204"/>
                    </a:ext>
                  </a:extLst>
                </a:gridCol>
                <a:gridCol w="2308972">
                  <a:extLst>
                    <a:ext uri="{9D8B030D-6E8A-4147-A177-3AD203B41FA5}">
                      <a16:colId xmlns:a16="http://schemas.microsoft.com/office/drawing/2014/main" val="1219566620"/>
                    </a:ext>
                  </a:extLst>
                </a:gridCol>
                <a:gridCol w="2759738">
                  <a:extLst>
                    <a:ext uri="{9D8B030D-6E8A-4147-A177-3AD203B41FA5}">
                      <a16:colId xmlns:a16="http://schemas.microsoft.com/office/drawing/2014/main" val="2791486556"/>
                    </a:ext>
                  </a:extLst>
                </a:gridCol>
              </a:tblGrid>
              <a:tr h="191348">
                <a:tc>
                  <a:txBody>
                    <a:bodyPr/>
                    <a:lstStyle/>
                    <a:p>
                      <a:endParaRPr kumimoji="1" lang="ja-JP" altLang="en-US" sz="1100" b="1" dirty="0"/>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小児</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tc>
                  <a:txBody>
                    <a:bodyPr/>
                    <a:lstStyle/>
                    <a:p>
                      <a:pPr algn="ctr"/>
                      <a:r>
                        <a:rPr kumimoji="1" lang="ja-JP" altLang="en-US" sz="1100" b="1" dirty="0"/>
                        <a:t>成人</a:t>
                      </a:r>
                      <a:endParaRPr kumimoji="1" lang="ja-JP" altLang="en-US" sz="1100" b="1" dirty="0">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56734219"/>
                  </a:ext>
                </a:extLst>
              </a:tr>
              <a:tr h="315162">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予備能（一時的に酸素の供給が絶たれた際の余力）</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低い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一定程度あり</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230947524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自覚症状</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乏しい・訴えられない</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あり・場合によっては訴えられない</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640933474"/>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モニタリング</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原則</a:t>
                      </a:r>
                      <a:r>
                        <a:rPr kumimoji="1" lang="en-US" altLang="ja-JP" sz="1100" dirty="0">
                          <a:solidFill>
                            <a:srgbClr val="FF0000"/>
                          </a:solidFill>
                          <a:latin typeface="ＭＳ ゴシック" panose="020B0609070205080204" pitchFamily="49" charset="-128"/>
                          <a:ea typeface="ＭＳ ゴシック" panose="020B0609070205080204" pitchFamily="49" charset="-128"/>
                        </a:rPr>
                        <a:t>24</a:t>
                      </a:r>
                      <a:r>
                        <a:rPr kumimoji="1" lang="ja-JP" altLang="en-US" sz="1100" dirty="0">
                          <a:solidFill>
                            <a:srgbClr val="FF0000"/>
                          </a:solidFill>
                          <a:latin typeface="ＭＳ ゴシック" panose="020B0609070205080204" pitchFamily="49" charset="-128"/>
                          <a:ea typeface="ＭＳ ゴシック" panose="020B0609070205080204" pitchFamily="49" charset="-128"/>
                        </a:rPr>
                        <a:t>時間</a:t>
                      </a: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病状によっては間欠的なモニタも可</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176221446"/>
                  </a:ext>
                </a:extLst>
              </a:tr>
              <a:tr h="191348">
                <a:tc>
                  <a:txBody>
                    <a:bodyPr/>
                    <a:lstStyle/>
                    <a:p>
                      <a:pPr algn="ctr"/>
                      <a:r>
                        <a:rPr kumimoji="1" lang="ja-JP" altLang="en-US" sz="1100" b="1" dirty="0">
                          <a:latin typeface="ＭＳ ゴシック" panose="020B0609070205080204" pitchFamily="49" charset="-128"/>
                          <a:ea typeface="ＭＳ ゴシック" panose="020B0609070205080204" pitchFamily="49" charset="-128"/>
                        </a:rPr>
                        <a:t>その他の特徴</a:t>
                      </a:r>
                    </a:p>
                  </a:txBody>
                  <a:tcPr anchor="ctr">
                    <a:lnL w="12700" cap="flat" cmpd="sng" algn="ctr">
                      <a:solidFill>
                        <a:schemeClr val="bg1">
                          <a:lumMod val="50000"/>
                        </a:schemeClr>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kumimoji="1" lang="ja-JP" altLang="en-US" sz="1100" dirty="0">
                          <a:solidFill>
                            <a:srgbClr val="FF0000"/>
                          </a:solidFill>
                          <a:latin typeface="ＭＳ ゴシック" panose="020B0609070205080204" pitchFamily="49" charset="-128"/>
                          <a:ea typeface="ＭＳ ゴシック" panose="020B0609070205080204" pitchFamily="49" charset="-128"/>
                        </a:rPr>
                        <a:t>体格が小さく、活発に動く場合があり、専用のプローブが必要</a:t>
                      </a:r>
                      <a:endParaRPr kumimoji="1" lang="en-US" altLang="ja-JP" sz="1100" dirty="0">
                        <a:solidFill>
                          <a:srgbClr val="FF0000"/>
                        </a:solidFill>
                        <a:latin typeface="ＭＳ ゴシック" panose="020B0609070205080204" pitchFamily="49" charset="-128"/>
                        <a:ea typeface="ＭＳ ゴシック" panose="020B0609070205080204" pitchFamily="49" charset="-128"/>
                      </a:endParaRPr>
                    </a:p>
                  </a:txBody>
                  <a:tcPr anchor="ctr">
                    <a:lnL w="38100" cap="flat" cmpd="sng" algn="ctr">
                      <a:solidFill>
                        <a:srgbClr val="FF0000"/>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38100" cap="flat" cmpd="sng" algn="ctr">
                      <a:solidFill>
                        <a:srgbClr val="FF0000"/>
                      </a:solidFill>
                      <a:prstDash val="solid"/>
                      <a:round/>
                      <a:headEnd type="none" w="med" len="med"/>
                      <a:tailEnd type="none" w="med" len="med"/>
                    </a:lnB>
                  </a:tcPr>
                </a:tc>
                <a:tc>
                  <a:txBody>
                    <a:bodyPr/>
                    <a:lstStyle/>
                    <a:p>
                      <a:pPr algn="ctr"/>
                      <a:r>
                        <a:rPr kumimoji="1" lang="ja-JP" altLang="en-US" sz="1100" dirty="0">
                          <a:latin typeface="ＭＳ ゴシック" panose="020B0609070205080204" pitchFamily="49" charset="-128"/>
                          <a:ea typeface="ＭＳ ゴシック" panose="020B0609070205080204" pitchFamily="49" charset="-128"/>
                        </a:rPr>
                        <a:t>継続使用可能なプローブを使用</a:t>
                      </a:r>
                    </a:p>
                  </a:txBody>
                  <a:tcPr anchor="ctr">
                    <a:lnL w="38100" cap="flat" cmpd="sng" algn="ctr">
                      <a:solidFill>
                        <a:srgbClr val="FF0000"/>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val="4213040362"/>
                  </a:ext>
                </a:extLst>
              </a:tr>
            </a:tbl>
          </a:graphicData>
        </a:graphic>
      </p:graphicFrame>
      <p:sp>
        <p:nvSpPr>
          <p:cNvPr id="25" name="正方形/長方形 24"/>
          <p:cNvSpPr/>
          <p:nvPr/>
        </p:nvSpPr>
        <p:spPr>
          <a:xfrm>
            <a:off x="557218" y="4320296"/>
            <a:ext cx="3132589"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小児と成人との在宅人工呼吸管理の違い</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468582" y="4293096"/>
            <a:ext cx="8968583" cy="1989109"/>
          </a:xfrm>
          <a:prstGeom prst="rect">
            <a:avLst/>
          </a:prstGeom>
          <a:noFill/>
          <a:ln>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7021760" y="1861255"/>
            <a:ext cx="1488445" cy="1493067"/>
          </a:xfrm>
          <a:prstGeom prst="rect">
            <a:avLst/>
          </a:prstGeom>
        </p:spPr>
      </p:pic>
      <p:sp>
        <p:nvSpPr>
          <p:cNvPr id="12" name="Rectangle 36">
            <a:extLst>
              <a:ext uri="{FF2B5EF4-FFF2-40B4-BE49-F238E27FC236}">
                <a16:creationId xmlns:a16="http://schemas.microsoft.com/office/drawing/2014/main" id="{78A53B3A-6727-496F-ABCC-E5BF3D7A48CD}"/>
              </a:ext>
            </a:extLst>
          </p:cNvPr>
          <p:cNvSpPr>
            <a:spLocks noChangeArrowheads="1"/>
          </p:cNvSpPr>
          <p:nvPr/>
        </p:nvSpPr>
        <p:spPr bwMode="auto">
          <a:xfrm>
            <a:off x="188118" y="575376"/>
            <a:ext cx="8322087" cy="3857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（２）患者のニーズに応じた在宅医療の充実のための評価の見直し①（再掲）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Rectangle 2">
            <a:extLst>
              <a:ext uri="{FF2B5EF4-FFF2-40B4-BE49-F238E27FC236}">
                <a16:creationId xmlns:a16="http://schemas.microsoft.com/office/drawing/2014/main" id="{6EFE04F6-4BC0-418A-AC3A-806621BFD185}"/>
              </a:ext>
            </a:extLst>
          </p:cNvPr>
          <p:cNvSpPr>
            <a:spLocks noChangeArrowheads="1"/>
          </p:cNvSpPr>
          <p:nvPr/>
        </p:nvSpPr>
        <p:spPr bwMode="auto">
          <a:xfrm>
            <a:off x="194209" y="1474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4" name="スライド番号プレースホルダー 2">
            <a:extLst>
              <a:ext uri="{FF2B5EF4-FFF2-40B4-BE49-F238E27FC236}">
                <a16:creationId xmlns:a16="http://schemas.microsoft.com/office/drawing/2014/main" id="{2DD5EDAC-2A10-4465-A29B-17D7C827FC0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5241032" y="1033870"/>
            <a:ext cx="11774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p270,</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p328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43385420"/>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24743"/>
            <a:ext cx="9529762" cy="544358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日本排尿機能学会等の診療ガイドラインに基づいて、脊髄損傷等の患者における尿路感染症の予防に係るエビデンスが認められる材料について、評価を充実する。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その他、個々の患者の状態やニーズを踏まえ、柔軟な算定が可能となるよう要件の見直しを行う。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299247" y="2650750"/>
            <a:ext cx="4156606"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299247" y="2996953"/>
            <a:ext cx="4147352" cy="161562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在宅自己導尿指導管理料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1,800</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特殊カテーテル加算</a:t>
            </a:r>
            <a:endPar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　間歇導尿用ディスポーザブルカテーテル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親水性コーティングを有するもの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960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イ以外のもの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間歇バルーンカテーテル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059536" y="2636912"/>
            <a:ext cx="4501976"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059536" y="2996952"/>
            <a:ext cx="4501976" cy="3456531"/>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在宅自己導尿指導管理料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zh-TW"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1,400</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zh-TW"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特殊カテーテル加算</a:t>
            </a:r>
            <a:endParaRPr kumimoji="1" lang="en-US" altLang="ja-JP" sz="16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再利用型カテーテル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　間歇導尿用ディスポーザブルカテーテル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親水性コーティングを有するもの</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 60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 90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1,900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)(3)120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本以上の場合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2,100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イ以外のもの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　間歇バルーンカテーテル　　　　　</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３月に３回に限り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、所定点数に加算する。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当該カテーテルを使用する医学的な妥当性が認められる場合</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に使用することとし、脊髄損傷や二分脊椎等の患者に使用する。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右矢印 19"/>
          <p:cNvSpPr/>
          <p:nvPr/>
        </p:nvSpPr>
        <p:spPr>
          <a:xfrm>
            <a:off x="4551802" y="3356992"/>
            <a:ext cx="401198"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2"/>
          <a:stretch>
            <a:fillRect/>
          </a:stretch>
        </p:blipFill>
        <p:spPr>
          <a:xfrm>
            <a:off x="1627544" y="4839697"/>
            <a:ext cx="1490758" cy="1534863"/>
          </a:xfrm>
          <a:prstGeom prst="rect">
            <a:avLst/>
          </a:prstGeom>
        </p:spPr>
      </p:pic>
      <p:sp>
        <p:nvSpPr>
          <p:cNvPr id="23" name="正方形/長方形 22"/>
          <p:cNvSpPr/>
          <p:nvPr/>
        </p:nvSpPr>
        <p:spPr>
          <a:xfrm>
            <a:off x="282939" y="978059"/>
            <a:ext cx="4149697"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在宅自己導尿</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における材料の評価</a:t>
            </a:r>
          </a:p>
        </p:txBody>
      </p:sp>
      <p:sp>
        <p:nvSpPr>
          <p:cNvPr id="13" name="Rectangle 2">
            <a:extLst>
              <a:ext uri="{FF2B5EF4-FFF2-40B4-BE49-F238E27FC236}">
                <a16:creationId xmlns:a16="http://schemas.microsoft.com/office/drawing/2014/main" id="{78AA425D-A5C8-4050-8C9E-0C1C8F695CDC}"/>
              </a:ext>
            </a:extLst>
          </p:cNvPr>
          <p:cNvSpPr>
            <a:spLocks noChangeArrowheads="1"/>
          </p:cNvSpPr>
          <p:nvPr/>
        </p:nvSpPr>
        <p:spPr bwMode="auto">
          <a:xfrm>
            <a:off x="213524" y="1632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4" name="Rectangle 36">
            <a:extLst>
              <a:ext uri="{FF2B5EF4-FFF2-40B4-BE49-F238E27FC236}">
                <a16:creationId xmlns:a16="http://schemas.microsoft.com/office/drawing/2014/main" id="{2956661C-18B6-4331-9673-555577C0999C}"/>
              </a:ext>
            </a:extLst>
          </p:cNvPr>
          <p:cNvSpPr>
            <a:spLocks noChangeArrowheads="1"/>
          </p:cNvSpPr>
          <p:nvPr/>
        </p:nvSpPr>
        <p:spPr bwMode="auto">
          <a:xfrm>
            <a:off x="188119" y="565555"/>
            <a:ext cx="7709222" cy="38576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（２）患者のニーズに応じた在宅医療の充実のための評価の見直し②</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スライド番号プレースホルダー 2">
            <a:extLst>
              <a:ext uri="{FF2B5EF4-FFF2-40B4-BE49-F238E27FC236}">
                <a16:creationId xmlns:a16="http://schemas.microsoft.com/office/drawing/2014/main" id="{2EFA3FB4-9CC1-444D-8AF1-1917FBAA2DA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テキスト ボックス 14"/>
          <p:cNvSpPr txBox="1"/>
          <p:nvPr/>
        </p:nvSpPr>
        <p:spPr>
          <a:xfrm>
            <a:off x="4573322" y="1012239"/>
            <a:ext cx="117742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p333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5075810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4401" y="932518"/>
            <a:ext cx="9689654" cy="1292038"/>
          </a:xfrm>
          <a:prstGeom prst="rect">
            <a:avLst/>
          </a:prstGeom>
          <a:noFill/>
          <a:ln w="9525">
            <a:no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人工内耳植込術後の、人工内耳用音声信号処理装置の調整は治療の一環であることから、医師や言語聴覚士による機器調整について新たな評価を行う。</a:t>
            </a:r>
            <a:endParaRPr kumimoji="0"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ja-JP"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人工内耳植込術を行った患者について、人工内耳用音声信号処理装置の機器調整を行った場合について、高度難聴指導管理料の加算を新設する。</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128464" y="2623552"/>
            <a:ext cx="9721418" cy="2677656"/>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【高度難聴指導管理料の注加算】</a:t>
            </a:r>
            <a:endPar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区分番号Ｋ</a:t>
            </a:r>
            <a:r>
              <a:rPr kumimoji="0"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328</a:t>
            </a:r>
            <a:r>
              <a:rPr kumimoji="0" lang="ja-JP"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に掲げる人工内耳植込術を行った患者に対して、</a:t>
            </a:r>
            <a:r>
              <a:rPr kumimoji="0" lang="ja-JP"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人工内耳用音声信号処理装置の機器調整を行った場合は、人工内耳機器調整加算として６歳未満の乳幼児については３月に１回に限り、６歳以上の患者については６月に１回に限り</a:t>
            </a:r>
            <a:r>
              <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800</a:t>
            </a:r>
            <a:r>
              <a:rPr kumimoji="0" lang="ja-JP"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rPr>
              <a:t>点を所定点数に加算する。</a:t>
            </a:r>
            <a:endPar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400" b="0" i="0" u="sng" strike="noStrike" kern="1200" cap="none" spc="0" normalizeH="0" baseline="0" noProof="0" dirty="0">
              <a:ln>
                <a:noFill/>
              </a:ln>
              <a:solidFill>
                <a:srgbClr val="0070C0"/>
              </a:solidFill>
              <a:effectLst/>
              <a:uLnTx/>
              <a:uFillTx/>
              <a:latin typeface="Calibri" panose="020F0502020204030204"/>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人工内耳機器調整加算は、</a:t>
            </a:r>
            <a:r>
              <a:rPr kumimoji="0" lang="ja-JP"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耳鼻咽喉科の常勤医師又は耳鼻咽喉科の常勤医師の指示を受けた言語聴覚士が人工内耳用音声信号処理装置の機器調整を行った場合に算定する。</a:t>
            </a:r>
            <a:endParaRPr kumimoji="0" lang="en-US" altLang="ja-JP"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人工内耳用音声信号処理装置の機器調整とは、人工内耳用音声信号処理装置と機器調整専用のソフトウエアが搭載されたコンピューターを接続し、人工内耳用インプラントの電気的な刺激方法</a:t>
            </a:r>
            <a:r>
              <a:rPr kumimoji="0"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及び大きさ</a:t>
            </a:r>
            <a:r>
              <a:rPr kumimoji="0"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等について装用者に適した調整を行うことをいう。</a:t>
            </a:r>
            <a:endParaRPr kumimoji="0"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 name="正方形/長方形 1"/>
          <p:cNvSpPr/>
          <p:nvPr/>
        </p:nvSpPr>
        <p:spPr>
          <a:xfrm>
            <a:off x="58365" y="827247"/>
            <a:ext cx="9791517" cy="454596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 name="正方形/長方形 2"/>
          <p:cNvSpPr/>
          <p:nvPr/>
        </p:nvSpPr>
        <p:spPr>
          <a:xfrm>
            <a:off x="272480" y="2132856"/>
            <a:ext cx="7338352" cy="400110"/>
          </a:xfrm>
          <a:prstGeom prst="rect">
            <a:avLst/>
          </a:prstGeom>
        </p:spPr>
        <p:txBody>
          <a:bodyPr wrap="square">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　　人工内耳機器調整加算：８００点</a:t>
            </a:r>
            <a:endParaRPr kumimoji="1" lang="en-US" altLang="ja-JP" sz="2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58366" y="5661248"/>
            <a:ext cx="9791517" cy="800219"/>
          </a:xfrm>
          <a:prstGeom prst="rect">
            <a:avLst/>
          </a:prstGeom>
          <a:noFill/>
          <a:ln w="9525">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0" lang="ja-JP" altLang="en-US" sz="14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以下は</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今回改定で変更されたものではなく、従来より規定されている事項であるが、改めてご確認いただきたい。</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＜特定保険医療材料である</a:t>
            </a:r>
            <a:r>
              <a:rPr kumimoji="1" lang="ja-JP"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人工内耳用材料</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の算定留意事項について＞</a:t>
            </a:r>
            <a:endParaRPr kumimoji="1" lang="ja-JP"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0">
              <a:lnSpc>
                <a:spcPct val="100000"/>
              </a:lnSpc>
              <a:spcBef>
                <a:spcPts val="0"/>
              </a:spcBef>
              <a:spcAft>
                <a:spcPts val="0"/>
              </a:spcAft>
              <a:buClrTx/>
              <a:buSzTx/>
              <a:buFontTx/>
              <a:buNone/>
              <a:tabLst/>
              <a:defRPr/>
            </a:pPr>
            <a:r>
              <a:rPr kumimoji="1"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人工内耳用材料の</a:t>
            </a:r>
            <a:r>
              <a:rPr kumimoji="1" lang="ja-JP" altLang="ja-JP" sz="1400" b="1" i="0" u="sng" strike="noStrike" kern="1200" cap="none" spc="0" normalizeH="0" baseline="0" noProof="0" dirty="0">
                <a:ln>
                  <a:noFill/>
                </a:ln>
                <a:solidFill>
                  <a:srgbClr val="00B050"/>
                </a:solidFill>
                <a:effectLst/>
                <a:uLnTx/>
                <a:uFillTx/>
                <a:latin typeface="Calibri"/>
                <a:ea typeface="ＭＳ Ｐゴシック" panose="020B0600070205080204" pitchFamily="50" charset="-128"/>
                <a:cs typeface="+mn-cs"/>
              </a:rPr>
              <a:t>交換に係る費用は、破損した場合等においては算定できるが、単なる機種の交換等の場合は算定できない。</a:t>
            </a:r>
          </a:p>
        </p:txBody>
      </p:sp>
      <p:sp>
        <p:nvSpPr>
          <p:cNvPr id="11" name="Rectangle 2">
            <a:extLst>
              <a:ext uri="{FF2B5EF4-FFF2-40B4-BE49-F238E27FC236}">
                <a16:creationId xmlns:a16="http://schemas.microsoft.com/office/drawing/2014/main" id="{13ADF576-41DF-4010-A979-7D2922F2093C}"/>
              </a:ext>
            </a:extLst>
          </p:cNvPr>
          <p:cNvSpPr>
            <a:spLocks noChangeArrowheads="1"/>
          </p:cNvSpPr>
          <p:nvPr/>
        </p:nvSpPr>
        <p:spPr bwMode="auto">
          <a:xfrm>
            <a:off x="213524" y="16322"/>
            <a:ext cx="9517327" cy="5149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3" name="Rectangle 36">
            <a:extLst>
              <a:ext uri="{FF2B5EF4-FFF2-40B4-BE49-F238E27FC236}">
                <a16:creationId xmlns:a16="http://schemas.microsoft.com/office/drawing/2014/main" id="{CA307D54-CEB0-4350-A6BA-A814E4352FFF}"/>
              </a:ext>
            </a:extLst>
          </p:cNvPr>
          <p:cNvSpPr>
            <a:spLocks noChangeArrowheads="1"/>
          </p:cNvSpPr>
          <p:nvPr/>
        </p:nvSpPr>
        <p:spPr bwMode="auto">
          <a:xfrm>
            <a:off x="128464" y="580641"/>
            <a:ext cx="421075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（３）人工内耳機器調整に対する評価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スライド番号プレースホルダー 2">
            <a:extLst>
              <a:ext uri="{FF2B5EF4-FFF2-40B4-BE49-F238E27FC236}">
                <a16:creationId xmlns:a16="http://schemas.microsoft.com/office/drawing/2014/main" id="{3CA6B0EB-D85F-4696-97CC-F98F801DBC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テキスト ボックス 11"/>
          <p:cNvSpPr txBox="1"/>
          <p:nvPr/>
        </p:nvSpPr>
        <p:spPr>
          <a:xfrm>
            <a:off x="4416357" y="618273"/>
            <a:ext cx="16447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p157-158,</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p195-196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851721613"/>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880573"/>
            <a:ext cx="9529762" cy="499669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日本認知症学会等のガイドラインやそれぞれの検査の特性等を踏まえ、主に疾患（疑いを含む。）の早期発見を目的とする簡易なものについては、結果の信頼性確保の観点から算定間隔等の要件を見直す。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443456" y="2132856"/>
            <a:ext cx="9073008" cy="3435760"/>
          </a:xfrm>
          <a:prstGeom prst="rect">
            <a:avLst/>
          </a:prstGeom>
          <a:solidFill>
            <a:srgbClr val="EBF1DE"/>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認知機能検査その他の心理検査（１　操作が容易なもの）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簡易なもの：８０点</a:t>
            </a:r>
          </a:p>
          <a:p>
            <a:pPr marL="449263"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その他のもの：８０点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74625"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主な算定要件</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「イ」の「簡易なもの」とは、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主に疾患（疑いを含む。）の早期発見を目的とするもの</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をいう。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「イ」の「簡易なもの」とは、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ＭＡＳ不安尺度、ＭＥＤＥ多面的初期認知症判定検査、ＡＱ日本語版、</a:t>
            </a:r>
            <a:br>
              <a:rPr kumimoji="1" lang="en-US" altLang="ja-JP"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日本語版ＬＳＡＳ－Ｊ、Ｍ－ＣＨＡＴ、長谷川式知能評価スケール及びＭＭＳＥ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のことをいう。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49263" marR="0" lvl="0" indent="-18891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「イ」は</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、原則として３月に１回に限り算定</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する。ただし、医学的な必要性から</a:t>
            </a:r>
            <a:r>
              <a:rPr kumimoji="1" lang="ja-JP" altLang="en-US" sz="16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３月以内に２回以上算定する場合には、診療報酬明細書の摘要欄にその理由及び医学的根拠を詳細に記載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図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65168" y="2125289"/>
            <a:ext cx="2644398" cy="2116414"/>
          </a:xfrm>
          <a:prstGeom prst="rect">
            <a:avLst/>
          </a:prstGeom>
        </p:spPr>
      </p:pic>
      <p:sp>
        <p:nvSpPr>
          <p:cNvPr id="8" name="Rectangle 36">
            <a:extLst>
              <a:ext uri="{FF2B5EF4-FFF2-40B4-BE49-F238E27FC236}">
                <a16:creationId xmlns:a16="http://schemas.microsoft.com/office/drawing/2014/main" id="{300C528F-A66A-482B-8AA8-9A71D25A05E0}"/>
              </a:ext>
            </a:extLst>
          </p:cNvPr>
          <p:cNvSpPr>
            <a:spLocks noChangeArrowheads="1"/>
          </p:cNvSpPr>
          <p:nvPr/>
        </p:nvSpPr>
        <p:spPr bwMode="auto">
          <a:xfrm>
            <a:off x="179666" y="668496"/>
            <a:ext cx="4557310"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（４）認知機能検査等の算定要件の新設</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Rectangle 2">
            <a:extLst>
              <a:ext uri="{FF2B5EF4-FFF2-40B4-BE49-F238E27FC236}">
                <a16:creationId xmlns:a16="http://schemas.microsoft.com/office/drawing/2014/main" id="{D005C6A7-53E9-4FE2-8192-870E9F374618}"/>
              </a:ext>
            </a:extLst>
          </p:cNvPr>
          <p:cNvSpPr>
            <a:spLocks noChangeArrowheads="1"/>
          </p:cNvSpPr>
          <p:nvPr/>
        </p:nvSpPr>
        <p:spPr bwMode="auto">
          <a:xfrm>
            <a:off x="213524" y="16322"/>
            <a:ext cx="9517327" cy="555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7" name="スライド番号プレースホルダー 2">
            <a:extLst>
              <a:ext uri="{FF2B5EF4-FFF2-40B4-BE49-F238E27FC236}">
                <a16:creationId xmlns:a16="http://schemas.microsoft.com/office/drawing/2014/main" id="{7E845B7C-B6AC-4B18-8080-EB15E30AE00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テキスト ボックス 9"/>
          <p:cNvSpPr txBox="1"/>
          <p:nvPr/>
        </p:nvSpPr>
        <p:spPr>
          <a:xfrm>
            <a:off x="4820390" y="668496"/>
            <a:ext cx="16447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p352,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p396-397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86492025"/>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80554" y="1087732"/>
            <a:ext cx="9650296" cy="22766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血清アルブミンの測定方法の標準化を推進するため、</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改良法による測定を要件とする。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アルブミンのうち、ＢＣＧ法によるものは、令和４年３月</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日までの間に限り、算定できるものとする。</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35461" y="1884362"/>
          <a:ext cx="3876300" cy="914400"/>
        </p:xfrm>
        <a:graphic>
          <a:graphicData uri="http://schemas.openxmlformats.org/drawingml/2006/table">
            <a:tbl>
              <a:tblPr firstRow="1" bandRow="1">
                <a:tableStyleId>{3B4B98B0-60AC-42C2-AFA5-B58CD77FA1E5}</a:tableStyleId>
              </a:tblPr>
              <a:tblGrid>
                <a:gridCol w="2801198">
                  <a:extLst>
                    <a:ext uri="{9D8B030D-6E8A-4147-A177-3AD203B41FA5}">
                      <a16:colId xmlns:a16="http://schemas.microsoft.com/office/drawing/2014/main" val="20000"/>
                    </a:ext>
                  </a:extLst>
                </a:gridCol>
                <a:gridCol w="1075102">
                  <a:extLst>
                    <a:ext uri="{9D8B030D-6E8A-4147-A177-3AD203B41FA5}">
                      <a16:colId xmlns:a16="http://schemas.microsoft.com/office/drawing/2014/main" val="3651761380"/>
                    </a:ext>
                  </a:extLst>
                </a:gridCol>
              </a:tblGrid>
              <a:tr h="266142">
                <a:tc gridSpan="2">
                  <a:txBody>
                    <a:bodyPr/>
                    <a:lstStyle/>
                    <a:p>
                      <a:pPr algn="ctr"/>
                      <a:r>
                        <a:rPr kumimoji="1" lang="ja-JP" altLang="en-US" sz="1400" dirty="0">
                          <a:solidFill>
                            <a:schemeClr val="bg1"/>
                          </a:solidFill>
                          <a:latin typeface="+mn-ea"/>
                          <a:ea typeface="+mn-ea"/>
                        </a:rPr>
                        <a:t>現行</a:t>
                      </a: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lang="ja-JP" altLang="en-US" sz="1400" dirty="0">
                          <a:solidFill>
                            <a:schemeClr val="tx1"/>
                          </a:solidFill>
                          <a:latin typeface="ＭＳ Ｐゴシック" panose="020B0600070205080204" pitchFamily="50" charset="-128"/>
                          <a:ea typeface="+mn-ea"/>
                        </a:rPr>
                        <a:t>血液化学検査</a:t>
                      </a:r>
                      <a:r>
                        <a:rPr kumimoji="1" lang="en-US" altLang="ja-JP" sz="1400" baseline="0" dirty="0">
                          <a:latin typeface="+mn-ea"/>
                          <a:ea typeface="+mn-ea"/>
                        </a:rPr>
                        <a:t>】</a:t>
                      </a:r>
                      <a:endParaRPr kumimoji="1" lang="ja-JP" altLang="en-US" sz="1400" baseline="0" dirty="0">
                        <a:latin typeface="+mn-ea"/>
                        <a:ea typeface="+mn-ea"/>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a16="http://schemas.microsoft.com/office/drawing/2014/main" val="10001"/>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a:t>
                      </a:r>
                      <a:r>
                        <a:rPr kumimoji="1" lang="ja-JP" altLang="en-US" sz="1400" u="none" baseline="0" dirty="0">
                          <a:latin typeface="ＭＳ Ｐゴシック" panose="020B0600070205080204" pitchFamily="50" charset="-128"/>
                          <a:ea typeface="ＭＳ Ｐゴシック" panose="020B0600070205080204" pitchFamily="50" charset="-128"/>
                        </a:rPr>
                        <a:t>アルブミン</a:t>
                      </a:r>
                      <a:endParaRPr kumimoji="1" lang="zh-CN" altLang="en-US" sz="1400" u="none"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a:t>
                      </a:r>
                      <a:r>
                        <a:rPr kumimoji="1" lang="ja-JP" altLang="en-US" sz="1400" u="none" baseline="0" dirty="0">
                          <a:latin typeface="+mn-ea"/>
                          <a:ea typeface="+mn-ea"/>
                        </a:rPr>
                        <a:t>１点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bl>
          </a:graphicData>
        </a:graphic>
      </p:graphicFrame>
      <p:sp>
        <p:nvSpPr>
          <p:cNvPr id="8" name="右矢印 7"/>
          <p:cNvSpPr/>
          <p:nvPr/>
        </p:nvSpPr>
        <p:spPr>
          <a:xfrm>
            <a:off x="4737731" y="1988229"/>
            <a:ext cx="457530" cy="810533"/>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5492480" y="1887098"/>
          <a:ext cx="3997023" cy="914400"/>
        </p:xfrm>
        <a:graphic>
          <a:graphicData uri="http://schemas.openxmlformats.org/drawingml/2006/table">
            <a:tbl>
              <a:tblPr firstRow="1" bandRow="1">
                <a:tableStyleId>{C083E6E3-FA7D-4D7B-A595-EF9225AFEA82}</a:tableStyleId>
              </a:tblPr>
              <a:tblGrid>
                <a:gridCol w="2945437">
                  <a:extLst>
                    <a:ext uri="{9D8B030D-6E8A-4147-A177-3AD203B41FA5}">
                      <a16:colId xmlns:a16="http://schemas.microsoft.com/office/drawing/2014/main" val="20000"/>
                    </a:ext>
                  </a:extLst>
                </a:gridCol>
                <a:gridCol w="1051586">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lang="ja-JP" altLang="en-US" sz="1400" dirty="0">
                          <a:solidFill>
                            <a:schemeClr val="tx1"/>
                          </a:solidFill>
                          <a:latin typeface="ＭＳ Ｐゴシック" panose="020B0600070205080204" pitchFamily="50" charset="-128"/>
                          <a:ea typeface="+mn-ea"/>
                        </a:rPr>
                        <a:t>血液化学検査</a:t>
                      </a:r>
                      <a:r>
                        <a:rPr kumimoji="1" lang="en-US" altLang="ja-JP" sz="1400" baseline="0" dirty="0">
                          <a:latin typeface="+mn-ea"/>
                          <a:ea typeface="+mn-ea"/>
                        </a:rPr>
                        <a:t>】</a:t>
                      </a:r>
                      <a:endParaRPr kumimoji="1" lang="ja-JP" altLang="en-US" sz="1400" baseline="0" dirty="0">
                        <a:latin typeface="+mn-ea"/>
                        <a:ea typeface="+mn-ea"/>
                      </a:endParaRPr>
                    </a:p>
                  </a:txBody>
                  <a:tcPr>
                    <a:lnT w="12700" cmpd="sng">
                      <a:noFill/>
                    </a:lnT>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lnT w="12700" cmpd="sng">
                      <a:noFill/>
                    </a:lnT>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a:t>
                      </a:r>
                      <a:r>
                        <a:rPr kumimoji="1" lang="ja-JP" altLang="en-US" sz="1400" u="none" baseline="0" dirty="0">
                          <a:latin typeface="ＭＳ Ｐゴシック" panose="020B0600070205080204" pitchFamily="50" charset="-128"/>
                          <a:ea typeface="ＭＳ Ｐゴシック" panose="020B0600070205080204" pitchFamily="50" charset="-128"/>
                        </a:rPr>
                        <a:t>アルブミン</a:t>
                      </a:r>
                      <a:r>
                        <a:rPr lang="ja-JP" altLang="en-US" sz="1400" b="1" u="sng" dirty="0">
                          <a:solidFill>
                            <a:srgbClr val="0070C0"/>
                          </a:solidFill>
                          <a:latin typeface="ＭＳ Ｐゴシック" panose="020B0600070205080204" pitchFamily="50" charset="-128"/>
                          <a:ea typeface="+mn-ea"/>
                        </a:rPr>
                        <a:t>（ＢＣＰ改良法・ＢＣＧ法）</a:t>
                      </a:r>
                      <a:endPar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a:t>
                      </a:r>
                      <a:r>
                        <a:rPr kumimoji="1" lang="ja-JP" altLang="en-US" sz="1400" u="none" baseline="0" dirty="0">
                          <a:latin typeface="+mn-ea"/>
                          <a:ea typeface="+mn-ea"/>
                        </a:rPr>
                        <a:t>１点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bl>
          </a:graphicData>
        </a:graphic>
      </p:graphicFrame>
      <p:sp>
        <p:nvSpPr>
          <p:cNvPr id="20" name="正方形/長方形 19"/>
          <p:cNvSpPr/>
          <p:nvPr/>
        </p:nvSpPr>
        <p:spPr>
          <a:xfrm>
            <a:off x="99222" y="961389"/>
            <a:ext cx="3789658"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血清アルブミンの評価の見直し</a:t>
            </a:r>
          </a:p>
        </p:txBody>
      </p:sp>
      <p:sp>
        <p:nvSpPr>
          <p:cNvPr id="23" name="正方形/長方形 22"/>
          <p:cNvSpPr/>
          <p:nvPr/>
        </p:nvSpPr>
        <p:spPr>
          <a:xfrm>
            <a:off x="299247" y="3393182"/>
            <a:ext cx="3789658" cy="38576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遺伝子関連・染色体検査の評価</a:t>
            </a:r>
          </a:p>
        </p:txBody>
      </p:sp>
      <p:sp>
        <p:nvSpPr>
          <p:cNvPr id="12" name="Rectangle 2">
            <a:extLst>
              <a:ext uri="{FF2B5EF4-FFF2-40B4-BE49-F238E27FC236}">
                <a16:creationId xmlns:a16="http://schemas.microsoft.com/office/drawing/2014/main" id="{62B5FA16-AC43-483A-B90E-C10CA35BA117}"/>
              </a:ext>
            </a:extLst>
          </p:cNvPr>
          <p:cNvSpPr>
            <a:spLocks noChangeArrowheads="1"/>
          </p:cNvSpPr>
          <p:nvPr/>
        </p:nvSpPr>
        <p:spPr bwMode="auto">
          <a:xfrm>
            <a:off x="213524" y="16322"/>
            <a:ext cx="9517327" cy="5555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13" name="Rectangle 36">
            <a:extLst>
              <a:ext uri="{FF2B5EF4-FFF2-40B4-BE49-F238E27FC236}">
                <a16:creationId xmlns:a16="http://schemas.microsoft.com/office/drawing/2014/main" id="{8C56F605-9465-416D-84AF-B9A58F6183F7}"/>
              </a:ext>
            </a:extLst>
          </p:cNvPr>
          <p:cNvSpPr>
            <a:spLocks noChangeArrowheads="1"/>
          </p:cNvSpPr>
          <p:nvPr/>
        </p:nvSpPr>
        <p:spPr bwMode="auto">
          <a:xfrm>
            <a:off x="176802" y="580854"/>
            <a:ext cx="4393618" cy="36917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（５）質の高い臨床検査の適切な評価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Rectangle 37">
            <a:extLst>
              <a:ext uri="{FF2B5EF4-FFF2-40B4-BE49-F238E27FC236}">
                <a16:creationId xmlns:a16="http://schemas.microsoft.com/office/drawing/2014/main" id="{C362FAD3-274A-4B5E-98C4-5FB56CDB701A}"/>
              </a:ext>
            </a:extLst>
          </p:cNvPr>
          <p:cNvSpPr>
            <a:spLocks noChangeArrowheads="1"/>
          </p:cNvSpPr>
          <p:nvPr/>
        </p:nvSpPr>
        <p:spPr bwMode="auto">
          <a:xfrm>
            <a:off x="80553" y="3865244"/>
            <a:ext cx="9650297" cy="2070408"/>
          </a:xfrm>
          <a:prstGeom prst="rect">
            <a:avLst/>
          </a:prstGeom>
          <a:solidFill>
            <a:sysClr val="window" lastClr="FFFFFF">
              <a:alpha val="50000"/>
            </a:sysClr>
          </a:solidFill>
          <a:ln w="9525">
            <a:solidFill>
              <a:sysClr val="windowText" lastClr="000000"/>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0" lang="en-US" altLang="ja-JP" sz="14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800" b="0"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0" lang="ja-JP"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49E87AB0-1245-4263-AF6D-8FBF21371E6E}"/>
              </a:ext>
            </a:extLst>
          </p:cNvPr>
          <p:cNvSpPr/>
          <p:nvPr/>
        </p:nvSpPr>
        <p:spPr>
          <a:xfrm>
            <a:off x="77865" y="3888394"/>
            <a:ext cx="5105278" cy="33855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遺伝子関連・染色体検査について新たな評価を行う。</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E2110838-ED34-4F9C-9B84-761292165315}"/>
              </a:ext>
            </a:extLst>
          </p:cNvPr>
          <p:cNvSpPr/>
          <p:nvPr/>
        </p:nvSpPr>
        <p:spPr>
          <a:xfrm>
            <a:off x="464458" y="4195986"/>
            <a:ext cx="3384376" cy="1603569"/>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検体検査判断料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尿・糞便等検査判断料：３４点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遺伝子関連・染色体検査判断料：１００点</a:t>
            </a:r>
            <a:r>
              <a:rPr kumimoji="0" lang="ja-JP" altLang="en-US" sz="12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2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血液学的検査判断料：１２５点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　生化学的検査（</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生化学的検査（</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　免疫学的検査判断料：１４４点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微生物学的検査判断料：１５０点</a:t>
            </a:r>
          </a:p>
        </p:txBody>
      </p:sp>
      <p:sp>
        <p:nvSpPr>
          <p:cNvPr id="21" name="正方形/長方形 20">
            <a:extLst>
              <a:ext uri="{FF2B5EF4-FFF2-40B4-BE49-F238E27FC236}">
                <a16:creationId xmlns:a16="http://schemas.microsoft.com/office/drawing/2014/main" id="{6178F46F-8FCB-4FA1-AE30-356D27E1DA5D}"/>
              </a:ext>
            </a:extLst>
          </p:cNvPr>
          <p:cNvSpPr/>
          <p:nvPr/>
        </p:nvSpPr>
        <p:spPr>
          <a:xfrm>
            <a:off x="3918194" y="4163711"/>
            <a:ext cx="5781300" cy="1362356"/>
          </a:xfrm>
          <a:prstGeom prst="rect">
            <a:avLst/>
          </a:prstGeom>
          <a:noFill/>
          <a:ln w="3175" cap="flat" cmpd="sng" algn="ctr">
            <a:solidFill>
              <a:sysClr val="windowText" lastClr="000000"/>
            </a:solidFill>
            <a:prstDash val="sysDash"/>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［対象検査］</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悪性腫瘍遺伝子検査、造血器腫瘍遺伝子検査、Ｍａｊｏｒ　ＢＣＲ－ＡＢＬ１、遺伝学的検査、染色体検査、免疫関連遺伝子再構成、ＵＤＰグルクロン酸転移酵素遺伝子多型、サイトケラチン（ＫＲＴ１９）　ｍＲＮＡ検出、ＷＴ１　ｍＲＮＡ、ＦＩＰ１Ｌ１－ＰＤＧＦＲ</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融合遺伝子、ＥＧＦＲ遺伝子検査（血漿）、骨髄微少残存病変量測定、ＢＲＡＣＡ１／２遺伝子検査、ＦＬＴ３遺伝子検査、膀胱がん関連遺伝子検査、ＮＵＤＴ１５遺伝子多型、ＪＡＫ２遺伝子検査　等</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73BD2760-9BFA-4422-8C26-4B0EDF469CC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テキスト ボックス 15"/>
          <p:cNvSpPr txBox="1"/>
          <p:nvPr/>
        </p:nvSpPr>
        <p:spPr>
          <a:xfrm>
            <a:off x="3924048" y="1016863"/>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p663</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4141624" y="3478809"/>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p381-382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0428392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A670DE85-A3D3-4A62-8BF0-D09BCF1D09C4}"/>
              </a:ext>
            </a:extLst>
          </p:cNvPr>
          <p:cNvSpPr txBox="1"/>
          <p:nvPr/>
        </p:nvSpPr>
        <p:spPr>
          <a:xfrm>
            <a:off x="632520" y="44624"/>
            <a:ext cx="8568952"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傷病手当を全世代型社会保障へ</a:t>
            </a:r>
          </a:p>
        </p:txBody>
      </p:sp>
      <p:sp>
        <p:nvSpPr>
          <p:cNvPr id="4" name="四角形: 角を丸くする 3">
            <a:extLst>
              <a:ext uri="{FF2B5EF4-FFF2-40B4-BE49-F238E27FC236}">
                <a16:creationId xmlns:a16="http://schemas.microsoft.com/office/drawing/2014/main" id="{DBD046CF-584E-4D71-9DF8-F7446DC8D808}"/>
              </a:ext>
            </a:extLst>
          </p:cNvPr>
          <p:cNvSpPr/>
          <p:nvPr/>
        </p:nvSpPr>
        <p:spPr>
          <a:xfrm>
            <a:off x="585228" y="2654407"/>
            <a:ext cx="1696759" cy="649052"/>
          </a:xfrm>
          <a:prstGeom prst="roundRect">
            <a:avLst/>
          </a:prstGeom>
          <a:solidFill>
            <a:srgbClr val="CCFFCC"/>
          </a:solid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被用者保険</a:t>
            </a:r>
          </a:p>
        </p:txBody>
      </p:sp>
      <p:sp>
        <p:nvSpPr>
          <p:cNvPr id="6" name="四角形: 角を丸くする 5">
            <a:extLst>
              <a:ext uri="{FF2B5EF4-FFF2-40B4-BE49-F238E27FC236}">
                <a16:creationId xmlns:a16="http://schemas.microsoft.com/office/drawing/2014/main" id="{7553BBC5-6712-4266-A46E-49DDBB7F6438}"/>
              </a:ext>
            </a:extLst>
          </p:cNvPr>
          <p:cNvSpPr/>
          <p:nvPr/>
        </p:nvSpPr>
        <p:spPr>
          <a:xfrm>
            <a:off x="561978" y="1890827"/>
            <a:ext cx="1696759" cy="638849"/>
          </a:xfrm>
          <a:prstGeom prst="roundRect">
            <a:avLst/>
          </a:prstGeom>
          <a:solidFill>
            <a:srgbClr val="D5EFFF"/>
          </a:solidFill>
          <a:ln>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市町村国保</a:t>
            </a:r>
          </a:p>
        </p:txBody>
      </p:sp>
      <p:cxnSp>
        <p:nvCxnSpPr>
          <p:cNvPr id="10" name="直線コネクタ 9">
            <a:extLst>
              <a:ext uri="{FF2B5EF4-FFF2-40B4-BE49-F238E27FC236}">
                <a16:creationId xmlns:a16="http://schemas.microsoft.com/office/drawing/2014/main" id="{7B4E233D-3A84-4624-9F09-9EAEDF514E65}"/>
              </a:ext>
            </a:extLst>
          </p:cNvPr>
          <p:cNvCxnSpPr>
            <a:cxnSpLocks/>
          </p:cNvCxnSpPr>
          <p:nvPr/>
        </p:nvCxnSpPr>
        <p:spPr>
          <a:xfrm flipH="1">
            <a:off x="2413670" y="1773000"/>
            <a:ext cx="0" cy="3240000"/>
          </a:xfrm>
          <a:prstGeom prst="line">
            <a:avLst/>
          </a:prstGeom>
          <a:ln w="19050">
            <a:solidFill>
              <a:srgbClr val="6600FF"/>
            </a:solidFill>
          </a:ln>
        </p:spPr>
        <p:style>
          <a:lnRef idx="1">
            <a:schemeClr val="accent1"/>
          </a:lnRef>
          <a:fillRef idx="0">
            <a:schemeClr val="accent1"/>
          </a:fillRef>
          <a:effectRef idx="0">
            <a:schemeClr val="accent1"/>
          </a:effectRef>
          <a:fontRef idx="minor">
            <a:schemeClr val="tx1"/>
          </a:fontRef>
        </p:style>
      </p:cxnSp>
      <p:sp>
        <p:nvSpPr>
          <p:cNvPr id="11" name="正方形/長方形 10">
            <a:extLst>
              <a:ext uri="{FF2B5EF4-FFF2-40B4-BE49-F238E27FC236}">
                <a16:creationId xmlns:a16="http://schemas.microsoft.com/office/drawing/2014/main" id="{FFFD4194-2322-4294-A919-F40957165CED}"/>
              </a:ext>
            </a:extLst>
          </p:cNvPr>
          <p:cNvSpPr/>
          <p:nvPr/>
        </p:nvSpPr>
        <p:spPr>
          <a:xfrm>
            <a:off x="2506880" y="2654407"/>
            <a:ext cx="3241780" cy="650697"/>
          </a:xfrm>
          <a:prstGeom prst="rect">
            <a:avLst/>
          </a:prstGeom>
          <a:solidFill>
            <a:srgbClr val="CCFFCC"/>
          </a:solidFill>
          <a:ln w="2222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傷病手当金</a:t>
            </a:r>
            <a:endParaRPr kumimoji="1" lang="en-US" altLang="ja-JP"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3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（標準報酬月額の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a:extLst>
              <a:ext uri="{FF2B5EF4-FFF2-40B4-BE49-F238E27FC236}">
                <a16:creationId xmlns:a16="http://schemas.microsoft.com/office/drawing/2014/main" id="{2A64AEA7-6DB8-4174-AF39-12503B470AD2}"/>
              </a:ext>
            </a:extLst>
          </p:cNvPr>
          <p:cNvCxnSpPr>
            <a:cxnSpLocks/>
          </p:cNvCxnSpPr>
          <p:nvPr/>
        </p:nvCxnSpPr>
        <p:spPr>
          <a:xfrm>
            <a:off x="5857823" y="1772816"/>
            <a:ext cx="0" cy="3240000"/>
          </a:xfrm>
          <a:prstGeom prst="line">
            <a:avLst/>
          </a:prstGeom>
          <a:ln w="19050">
            <a:solidFill>
              <a:srgbClr val="6600FF"/>
            </a:solidFill>
          </a:ln>
        </p:spPr>
        <p:style>
          <a:lnRef idx="1">
            <a:schemeClr val="accent1"/>
          </a:lnRef>
          <a:fillRef idx="0">
            <a:schemeClr val="accent1"/>
          </a:fillRef>
          <a:effectRef idx="0">
            <a:schemeClr val="accent1"/>
          </a:effectRef>
          <a:fontRef idx="minor">
            <a:schemeClr val="tx1"/>
          </a:fontRef>
        </p:style>
      </p:cxnSp>
      <p:sp>
        <p:nvSpPr>
          <p:cNvPr id="13" name="矢印: 下 12">
            <a:extLst>
              <a:ext uri="{FF2B5EF4-FFF2-40B4-BE49-F238E27FC236}">
                <a16:creationId xmlns:a16="http://schemas.microsoft.com/office/drawing/2014/main" id="{DA6223CB-7B00-4438-87BA-822D2DCB7CD2}"/>
              </a:ext>
            </a:extLst>
          </p:cNvPr>
          <p:cNvSpPr/>
          <p:nvPr/>
        </p:nvSpPr>
        <p:spPr>
          <a:xfrm>
            <a:off x="5763845" y="1298844"/>
            <a:ext cx="216000" cy="432048"/>
          </a:xfrm>
          <a:prstGeom prst="downArrow">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5" name="正方形/長方形 14">
            <a:extLst>
              <a:ext uri="{FF2B5EF4-FFF2-40B4-BE49-F238E27FC236}">
                <a16:creationId xmlns:a16="http://schemas.microsoft.com/office/drawing/2014/main" id="{14E130A6-A148-49E4-915B-CDA1584EDA8B}"/>
              </a:ext>
            </a:extLst>
          </p:cNvPr>
          <p:cNvSpPr/>
          <p:nvPr/>
        </p:nvSpPr>
        <p:spPr>
          <a:xfrm>
            <a:off x="5887858" y="3624048"/>
            <a:ext cx="3169593" cy="566952"/>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傷病手当</a:t>
            </a:r>
            <a:endParaRPr kumimoji="1" lang="en-US" altLang="ja-JP" sz="20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2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（賃金日額の約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16" name="四角形: 角を丸くする 15">
            <a:extLst>
              <a:ext uri="{FF2B5EF4-FFF2-40B4-BE49-F238E27FC236}">
                <a16:creationId xmlns:a16="http://schemas.microsoft.com/office/drawing/2014/main" id="{65E0747F-2C69-46A3-96EA-8663E7C3BC0D}"/>
              </a:ext>
            </a:extLst>
          </p:cNvPr>
          <p:cNvSpPr/>
          <p:nvPr/>
        </p:nvSpPr>
        <p:spPr>
          <a:xfrm>
            <a:off x="576312" y="3577547"/>
            <a:ext cx="1696759" cy="684237"/>
          </a:xfrm>
          <a:prstGeom prst="roundRect">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雇用保険</a:t>
            </a:r>
          </a:p>
        </p:txBody>
      </p:sp>
      <p:sp>
        <p:nvSpPr>
          <p:cNvPr id="18" name="正方形/長方形 17">
            <a:extLst>
              <a:ext uri="{FF2B5EF4-FFF2-40B4-BE49-F238E27FC236}">
                <a16:creationId xmlns:a16="http://schemas.microsoft.com/office/drawing/2014/main" id="{ABECA547-B814-4170-807C-AA64205D4A7A}"/>
              </a:ext>
            </a:extLst>
          </p:cNvPr>
          <p:cNvSpPr/>
          <p:nvPr/>
        </p:nvSpPr>
        <p:spPr>
          <a:xfrm>
            <a:off x="2511912" y="1916832"/>
            <a:ext cx="3247427" cy="620778"/>
          </a:xfrm>
          <a:prstGeom prst="rect">
            <a:avLst/>
          </a:prstGeom>
          <a:noFill/>
          <a:ln w="19050">
            <a:solidFill>
              <a:srgbClr val="0066FF"/>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36000" tIns="54000" rIns="36000" b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給付なし（対象者はごくわずか）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200"/>
              </a:spcBef>
              <a:spcAft>
                <a:spcPts val="0"/>
              </a:spcAft>
              <a:buClrTx/>
              <a:buSzTx/>
              <a:buFontTx/>
              <a:buNone/>
              <a:tabLst/>
              <a:defRPr/>
            </a:pPr>
            <a:r>
              <a:rPr kumimoji="1" lang="en-US" altLang="ja-JP"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市町村国保加入者で被雇用者は休職しても</a:t>
            </a:r>
            <a:endParaRPr kumimoji="1" lang="en-US" altLang="ja-JP"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18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傷病手当金が支給されない</a:t>
            </a:r>
          </a:p>
        </p:txBody>
      </p:sp>
      <p:cxnSp>
        <p:nvCxnSpPr>
          <p:cNvPr id="19" name="直線矢印コネクタ 18">
            <a:extLst>
              <a:ext uri="{FF2B5EF4-FFF2-40B4-BE49-F238E27FC236}">
                <a16:creationId xmlns:a16="http://schemas.microsoft.com/office/drawing/2014/main" id="{57AD1559-42E8-4705-94AB-0C402B8788A4}"/>
              </a:ext>
            </a:extLst>
          </p:cNvPr>
          <p:cNvCxnSpPr>
            <a:cxnSpLocks/>
          </p:cNvCxnSpPr>
          <p:nvPr/>
        </p:nvCxnSpPr>
        <p:spPr>
          <a:xfrm>
            <a:off x="2528207" y="1530316"/>
            <a:ext cx="3252529" cy="0"/>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テキスト ボックス 8">
            <a:extLst>
              <a:ext uri="{FF2B5EF4-FFF2-40B4-BE49-F238E27FC236}">
                <a16:creationId xmlns:a16="http://schemas.microsoft.com/office/drawing/2014/main" id="{903D4325-E5A5-45C1-A8E2-CEB268E3839D}"/>
              </a:ext>
            </a:extLst>
          </p:cNvPr>
          <p:cNvSpPr txBox="1"/>
          <p:nvPr/>
        </p:nvSpPr>
        <p:spPr>
          <a:xfrm>
            <a:off x="3387894" y="1364832"/>
            <a:ext cx="1717540"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か月まで</a:t>
            </a:r>
          </a:p>
        </p:txBody>
      </p:sp>
      <p:sp>
        <p:nvSpPr>
          <p:cNvPr id="24" name="正方形/長方形 23">
            <a:extLst>
              <a:ext uri="{FF2B5EF4-FFF2-40B4-BE49-F238E27FC236}">
                <a16:creationId xmlns:a16="http://schemas.microsoft.com/office/drawing/2014/main" id="{DF979CBE-468F-4F08-BF92-438C0D3483C8}"/>
              </a:ext>
            </a:extLst>
          </p:cNvPr>
          <p:cNvSpPr/>
          <p:nvPr/>
        </p:nvSpPr>
        <p:spPr>
          <a:xfrm>
            <a:off x="5887858" y="4249971"/>
            <a:ext cx="3169588" cy="379179"/>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失業給付</a:t>
            </a:r>
          </a:p>
        </p:txBody>
      </p:sp>
      <p:sp>
        <p:nvSpPr>
          <p:cNvPr id="43" name="吹き出し: 四角形 42">
            <a:extLst>
              <a:ext uri="{FF2B5EF4-FFF2-40B4-BE49-F238E27FC236}">
                <a16:creationId xmlns:a16="http://schemas.microsoft.com/office/drawing/2014/main" id="{2FFC270F-DB3C-4FB9-80CA-F11F55A85FBA}"/>
              </a:ext>
            </a:extLst>
          </p:cNvPr>
          <p:cNvSpPr/>
          <p:nvPr/>
        </p:nvSpPr>
        <p:spPr>
          <a:xfrm>
            <a:off x="6840265" y="4669121"/>
            <a:ext cx="2145183" cy="263677"/>
          </a:xfrm>
          <a:prstGeom prst="wedgeRectCallout">
            <a:avLst>
              <a:gd name="adj1" fmla="val 4461"/>
              <a:gd name="adj2" fmla="val -100596"/>
            </a:avLst>
          </a:prstGeom>
          <a:solidFill>
            <a:schemeClr val="accent2">
              <a:lumMod val="20000"/>
              <a:lumOff val="80000"/>
            </a:schemeClr>
          </a:solidFill>
          <a:ln w="1905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すぐに就職可能な場合</a:t>
            </a:r>
          </a:p>
        </p:txBody>
      </p:sp>
      <p:sp>
        <p:nvSpPr>
          <p:cNvPr id="44" name="正方形/長方形 43">
            <a:extLst>
              <a:ext uri="{FF2B5EF4-FFF2-40B4-BE49-F238E27FC236}">
                <a16:creationId xmlns:a16="http://schemas.microsoft.com/office/drawing/2014/main" id="{666FC708-9981-424D-9565-D89AEC2D4631}"/>
              </a:ext>
            </a:extLst>
          </p:cNvPr>
          <p:cNvSpPr/>
          <p:nvPr/>
        </p:nvSpPr>
        <p:spPr>
          <a:xfrm>
            <a:off x="5762624" y="2171289"/>
            <a:ext cx="432000" cy="86081"/>
          </a:xfrm>
          <a:prstGeom prst="rect">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5" name="正方形/長方形 44">
            <a:extLst>
              <a:ext uri="{FF2B5EF4-FFF2-40B4-BE49-F238E27FC236}">
                <a16:creationId xmlns:a16="http://schemas.microsoft.com/office/drawing/2014/main" id="{18B4D70C-1251-4371-9E6E-ED993196101C}"/>
              </a:ext>
            </a:extLst>
          </p:cNvPr>
          <p:cNvSpPr/>
          <p:nvPr/>
        </p:nvSpPr>
        <p:spPr>
          <a:xfrm rot="5400000">
            <a:off x="5073618" y="3244293"/>
            <a:ext cx="2232000" cy="87784"/>
          </a:xfrm>
          <a:prstGeom prst="rect">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6" name="矢印: 右 45">
            <a:extLst>
              <a:ext uri="{FF2B5EF4-FFF2-40B4-BE49-F238E27FC236}">
                <a16:creationId xmlns:a16="http://schemas.microsoft.com/office/drawing/2014/main" id="{4261FBF0-41C4-4319-B84C-2360E9F9B7F4}"/>
              </a:ext>
            </a:extLst>
          </p:cNvPr>
          <p:cNvSpPr/>
          <p:nvPr/>
        </p:nvSpPr>
        <p:spPr>
          <a:xfrm>
            <a:off x="6163159" y="4269380"/>
            <a:ext cx="360040" cy="180000"/>
          </a:xfrm>
          <a:prstGeom prst="rightArrow">
            <a:avLst>
              <a:gd name="adj1" fmla="val 49933"/>
              <a:gd name="adj2" fmla="val 70828"/>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7" name="矢印: 右 46">
            <a:extLst>
              <a:ext uri="{FF2B5EF4-FFF2-40B4-BE49-F238E27FC236}">
                <a16:creationId xmlns:a16="http://schemas.microsoft.com/office/drawing/2014/main" id="{A6222DC8-8143-4B4D-8CAC-36E877D3A0A5}"/>
              </a:ext>
            </a:extLst>
          </p:cNvPr>
          <p:cNvSpPr/>
          <p:nvPr/>
        </p:nvSpPr>
        <p:spPr>
          <a:xfrm>
            <a:off x="6163159" y="3680472"/>
            <a:ext cx="324000" cy="180000"/>
          </a:xfrm>
          <a:prstGeom prst="rightArrow">
            <a:avLst>
              <a:gd name="adj1" fmla="val 49933"/>
              <a:gd name="adj2" fmla="val 70828"/>
            </a:avLst>
          </a:prstGeom>
          <a:solidFill>
            <a:srgbClr val="00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8" name="正方形/長方形 47">
            <a:extLst>
              <a:ext uri="{FF2B5EF4-FFF2-40B4-BE49-F238E27FC236}">
                <a16:creationId xmlns:a16="http://schemas.microsoft.com/office/drawing/2014/main" id="{CB38E67C-040F-4E24-989D-B190D84CAE33}"/>
              </a:ext>
            </a:extLst>
          </p:cNvPr>
          <p:cNvSpPr/>
          <p:nvPr/>
        </p:nvSpPr>
        <p:spPr>
          <a:xfrm rot="5400000">
            <a:off x="5246605" y="3739909"/>
            <a:ext cx="1566000" cy="8640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9" name="正方形/長方形 48">
            <a:extLst>
              <a:ext uri="{FF2B5EF4-FFF2-40B4-BE49-F238E27FC236}">
                <a16:creationId xmlns:a16="http://schemas.microsoft.com/office/drawing/2014/main" id="{6554DCB2-2F87-4D7B-8A01-D53CEDC16891}"/>
              </a:ext>
            </a:extLst>
          </p:cNvPr>
          <p:cNvSpPr/>
          <p:nvPr/>
        </p:nvSpPr>
        <p:spPr>
          <a:xfrm>
            <a:off x="5748660" y="3002065"/>
            <a:ext cx="267591" cy="10800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0" name="矢印: 右 49">
            <a:extLst>
              <a:ext uri="{FF2B5EF4-FFF2-40B4-BE49-F238E27FC236}">
                <a16:creationId xmlns:a16="http://schemas.microsoft.com/office/drawing/2014/main" id="{67DB404C-BD9A-4A0C-B783-D97B0DBDBBE7}"/>
              </a:ext>
            </a:extLst>
          </p:cNvPr>
          <p:cNvSpPr/>
          <p:nvPr/>
        </p:nvSpPr>
        <p:spPr>
          <a:xfrm>
            <a:off x="5987213" y="4439560"/>
            <a:ext cx="540000" cy="180000"/>
          </a:xfrm>
          <a:prstGeom prst="rightArrow">
            <a:avLst>
              <a:gd name="adj1" fmla="val 49933"/>
              <a:gd name="adj2" fmla="val 70828"/>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1" name="矢印: 右 50">
            <a:extLst>
              <a:ext uri="{FF2B5EF4-FFF2-40B4-BE49-F238E27FC236}">
                <a16:creationId xmlns:a16="http://schemas.microsoft.com/office/drawing/2014/main" id="{DEB72F82-B55C-47B1-931E-682E5BD4D624}"/>
              </a:ext>
            </a:extLst>
          </p:cNvPr>
          <p:cNvSpPr/>
          <p:nvPr/>
        </p:nvSpPr>
        <p:spPr>
          <a:xfrm>
            <a:off x="6025971" y="3866149"/>
            <a:ext cx="432000" cy="180000"/>
          </a:xfrm>
          <a:prstGeom prst="rightArrow">
            <a:avLst>
              <a:gd name="adj1" fmla="val 49933"/>
              <a:gd name="adj2" fmla="val 70828"/>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7" name="四角形: 角を丸くする 16">
            <a:extLst>
              <a:ext uri="{FF2B5EF4-FFF2-40B4-BE49-F238E27FC236}">
                <a16:creationId xmlns:a16="http://schemas.microsoft.com/office/drawing/2014/main" id="{DB55DE2A-1BC5-466E-94C5-D00DA5CD3A4B}"/>
              </a:ext>
            </a:extLst>
          </p:cNvPr>
          <p:cNvSpPr/>
          <p:nvPr/>
        </p:nvSpPr>
        <p:spPr>
          <a:xfrm>
            <a:off x="2348380" y="705350"/>
            <a:ext cx="6976117" cy="4465170"/>
          </a:xfrm>
          <a:prstGeom prst="roundRect">
            <a:avLst>
              <a:gd name="adj" fmla="val 2700"/>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0" name="矢印: 下 19">
            <a:extLst>
              <a:ext uri="{FF2B5EF4-FFF2-40B4-BE49-F238E27FC236}">
                <a16:creationId xmlns:a16="http://schemas.microsoft.com/office/drawing/2014/main" id="{479AC6CC-DBBB-4516-ACE6-05C6F6EAFF13}"/>
              </a:ext>
            </a:extLst>
          </p:cNvPr>
          <p:cNvSpPr/>
          <p:nvPr/>
        </p:nvSpPr>
        <p:spPr>
          <a:xfrm>
            <a:off x="4356572" y="5209496"/>
            <a:ext cx="1192855" cy="186409"/>
          </a:xfrm>
          <a:prstGeom prst="downArrow">
            <a:avLst/>
          </a:prstGeom>
          <a:solidFill>
            <a:srgbClr val="FF3300"/>
          </a:solidFill>
          <a:ln>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5" name="星: 7 pt 4">
            <a:extLst>
              <a:ext uri="{FF2B5EF4-FFF2-40B4-BE49-F238E27FC236}">
                <a16:creationId xmlns:a16="http://schemas.microsoft.com/office/drawing/2014/main" id="{B26FE526-B67B-43C7-9E89-7DBDA90B145A}"/>
              </a:ext>
            </a:extLst>
          </p:cNvPr>
          <p:cNvSpPr/>
          <p:nvPr/>
        </p:nvSpPr>
        <p:spPr>
          <a:xfrm>
            <a:off x="1260596" y="620688"/>
            <a:ext cx="2568191" cy="773668"/>
          </a:xfrm>
          <a:prstGeom prst="star7">
            <a:avLst>
              <a:gd name="adj" fmla="val 34601"/>
              <a:gd name="hf" fmla="val 102572"/>
              <a:gd name="vf" fmla="val 105210"/>
            </a:avLst>
          </a:prstGeom>
          <a:solidFill>
            <a:srgbClr val="DBD3E5"/>
          </a:solidFill>
          <a:ln w="12700">
            <a:solidFill>
              <a:srgbClr val="6600FF"/>
            </a:solidFill>
          </a:ln>
        </p:spPr>
        <p:style>
          <a:lnRef idx="2">
            <a:schemeClr val="accent1">
              <a:shade val="50000"/>
            </a:schemeClr>
          </a:lnRef>
          <a:fillRef idx="1">
            <a:schemeClr val="accent1"/>
          </a:fillRef>
          <a:effectRef idx="0">
            <a:schemeClr val="accent1"/>
          </a:effectRef>
          <a:fontRef idx="minor">
            <a:schemeClr val="lt1"/>
          </a:fontRef>
        </p:style>
        <p:txBody>
          <a:bodyPr bIns="36000"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楕円 13">
            <a:extLst>
              <a:ext uri="{FF2B5EF4-FFF2-40B4-BE49-F238E27FC236}">
                <a16:creationId xmlns:a16="http://schemas.microsoft.com/office/drawing/2014/main" id="{8526F3BD-23E2-4DDF-9919-8506D60DDE7C}"/>
              </a:ext>
            </a:extLst>
          </p:cNvPr>
          <p:cNvSpPr/>
          <p:nvPr/>
        </p:nvSpPr>
        <p:spPr>
          <a:xfrm>
            <a:off x="5281759" y="772243"/>
            <a:ext cx="1152128" cy="519249"/>
          </a:xfrm>
          <a:prstGeom prst="ellipse">
            <a:avLst/>
          </a:prstGeom>
          <a:solidFill>
            <a:srgbClr val="DBD3E5"/>
          </a:solidFill>
          <a:ln w="12700">
            <a:solidFill>
              <a:srgbClr val="6600FF"/>
            </a:solid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退職</a:t>
            </a:r>
          </a:p>
        </p:txBody>
      </p:sp>
      <p:sp>
        <p:nvSpPr>
          <p:cNvPr id="54" name="テキスト ボックス 53">
            <a:extLst>
              <a:ext uri="{FF2B5EF4-FFF2-40B4-BE49-F238E27FC236}">
                <a16:creationId xmlns:a16="http://schemas.microsoft.com/office/drawing/2014/main" id="{070555D0-0752-4451-A2E9-FCA996B85A50}"/>
              </a:ext>
            </a:extLst>
          </p:cNvPr>
          <p:cNvSpPr txBox="1"/>
          <p:nvPr/>
        </p:nvSpPr>
        <p:spPr>
          <a:xfrm>
            <a:off x="1568934" y="829231"/>
            <a:ext cx="1990893" cy="47320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業務外の病気・怪我によって休職</a:t>
            </a:r>
          </a:p>
        </p:txBody>
      </p:sp>
      <p:pic>
        <p:nvPicPr>
          <p:cNvPr id="30" name="図 29">
            <a:extLst>
              <a:ext uri="{FF2B5EF4-FFF2-40B4-BE49-F238E27FC236}">
                <a16:creationId xmlns:a16="http://schemas.microsoft.com/office/drawing/2014/main" id="{0DD132A6-D08A-42D9-AD86-BAAC8611A079}"/>
              </a:ext>
            </a:extLst>
          </p:cNvPr>
          <p:cNvPicPr>
            <a:picLocks noChangeAspect="1"/>
          </p:cNvPicPr>
          <p:nvPr/>
        </p:nvPicPr>
        <p:blipFill>
          <a:blip r:embed="rId2"/>
          <a:stretch>
            <a:fillRect/>
          </a:stretch>
        </p:blipFill>
        <p:spPr>
          <a:xfrm>
            <a:off x="4184342" y="750555"/>
            <a:ext cx="612132" cy="554025"/>
          </a:xfrm>
          <a:prstGeom prst="rect">
            <a:avLst/>
          </a:prstGeom>
        </p:spPr>
      </p:pic>
      <p:cxnSp>
        <p:nvCxnSpPr>
          <p:cNvPr id="42" name="直線コネクタ 41">
            <a:extLst>
              <a:ext uri="{FF2B5EF4-FFF2-40B4-BE49-F238E27FC236}">
                <a16:creationId xmlns:a16="http://schemas.microsoft.com/office/drawing/2014/main" id="{8CFE9050-486D-4513-A92A-1953EA02A49B}"/>
              </a:ext>
            </a:extLst>
          </p:cNvPr>
          <p:cNvCxnSpPr>
            <a:cxnSpLocks/>
          </p:cNvCxnSpPr>
          <p:nvPr/>
        </p:nvCxnSpPr>
        <p:spPr>
          <a:xfrm>
            <a:off x="482497" y="3452815"/>
            <a:ext cx="871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吹き出し: 四角形 33">
            <a:extLst>
              <a:ext uri="{FF2B5EF4-FFF2-40B4-BE49-F238E27FC236}">
                <a16:creationId xmlns:a16="http://schemas.microsoft.com/office/drawing/2014/main" id="{51C836C2-9D94-4EFE-8800-0CA3F0F8DF92}"/>
              </a:ext>
            </a:extLst>
          </p:cNvPr>
          <p:cNvSpPr/>
          <p:nvPr/>
        </p:nvSpPr>
        <p:spPr>
          <a:xfrm>
            <a:off x="6819945" y="3282650"/>
            <a:ext cx="2237486" cy="292206"/>
          </a:xfrm>
          <a:prstGeom prst="wedgeRectCallout">
            <a:avLst>
              <a:gd name="adj1" fmla="val 1987"/>
              <a:gd name="adj2" fmla="val 112015"/>
            </a:avLst>
          </a:prstGeom>
          <a:solidFill>
            <a:schemeClr val="accent2">
              <a:lumMod val="20000"/>
              <a:lumOff val="80000"/>
            </a:schemeClr>
          </a:solidFill>
          <a:ln w="19050">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引き続き労務不能の場合</a:t>
            </a:r>
          </a:p>
        </p:txBody>
      </p:sp>
      <p:sp>
        <p:nvSpPr>
          <p:cNvPr id="53" name="正方形/長方形 52">
            <a:extLst>
              <a:ext uri="{FF2B5EF4-FFF2-40B4-BE49-F238E27FC236}">
                <a16:creationId xmlns:a16="http://schemas.microsoft.com/office/drawing/2014/main" id="{0CF2BF0E-C55B-4B54-AA69-37453DF4B787}"/>
              </a:ext>
            </a:extLst>
          </p:cNvPr>
          <p:cNvSpPr/>
          <p:nvPr/>
        </p:nvSpPr>
        <p:spPr>
          <a:xfrm>
            <a:off x="1865518" y="6168788"/>
            <a:ext cx="6479832" cy="616013"/>
          </a:xfrm>
          <a:prstGeom prst="rect">
            <a:avLst/>
          </a:prstGeom>
          <a:solidFill>
            <a:srgbClr val="FFFFCC"/>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国民にも分かりやすくなり、安心して就業できる</a:t>
            </a: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全世代型社会保障制度を構築し、多様な働き方に対応すべき</a:t>
            </a:r>
          </a:p>
        </p:txBody>
      </p:sp>
      <p:sp>
        <p:nvSpPr>
          <p:cNvPr id="55" name="矢印: 五方向 54">
            <a:extLst>
              <a:ext uri="{FF2B5EF4-FFF2-40B4-BE49-F238E27FC236}">
                <a16:creationId xmlns:a16="http://schemas.microsoft.com/office/drawing/2014/main" id="{A415749A-4FE3-4BD7-8789-72BB87C551D9}"/>
              </a:ext>
            </a:extLst>
          </p:cNvPr>
          <p:cNvSpPr/>
          <p:nvPr/>
        </p:nvSpPr>
        <p:spPr>
          <a:xfrm rot="5400000">
            <a:off x="4510229" y="1471327"/>
            <a:ext cx="698550" cy="8597986"/>
          </a:xfrm>
          <a:prstGeom prst="homePlate">
            <a:avLst>
              <a:gd name="adj" fmla="val 25586"/>
            </a:avLst>
          </a:prstGeom>
          <a:solidFill>
            <a:srgbClr val="FFD9FF"/>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6" name="テキスト ボックス 55">
            <a:extLst>
              <a:ext uri="{FF2B5EF4-FFF2-40B4-BE49-F238E27FC236}">
                <a16:creationId xmlns:a16="http://schemas.microsoft.com/office/drawing/2014/main" id="{4EC82503-8EE8-4EFC-A96A-33EB0570BEC1}"/>
              </a:ext>
            </a:extLst>
          </p:cNvPr>
          <p:cNvSpPr txBox="1"/>
          <p:nvPr/>
        </p:nvSpPr>
        <p:spPr>
          <a:xfrm>
            <a:off x="920551" y="5414650"/>
            <a:ext cx="8136893" cy="6247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病気や怪我で就業できなくなった場合に、現在は休職・退職で保険が分かれているが、</a:t>
            </a:r>
            <a:endParaRPr kumimoji="1" lang="en-US" altLang="ja-JP"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健康保険の傷病手当金を雇用保険の傷病手当で賄う</a:t>
            </a:r>
            <a:endParaRPr kumimoji="1" lang="en-US" altLang="ja-JP" sz="173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2" name="矢印: 左 21">
            <a:extLst>
              <a:ext uri="{FF2B5EF4-FFF2-40B4-BE49-F238E27FC236}">
                <a16:creationId xmlns:a16="http://schemas.microsoft.com/office/drawing/2014/main" id="{F923DA45-8806-4319-B7AA-3D7CCED54B81}"/>
              </a:ext>
            </a:extLst>
          </p:cNvPr>
          <p:cNvSpPr/>
          <p:nvPr/>
        </p:nvSpPr>
        <p:spPr>
          <a:xfrm>
            <a:off x="2462761" y="3495670"/>
            <a:ext cx="3364563" cy="809839"/>
          </a:xfrm>
          <a:prstGeom prst="leftArrow">
            <a:avLst>
              <a:gd name="adj1" fmla="val 67851"/>
              <a:gd name="adj2" fmla="val 53404"/>
            </a:avLst>
          </a:prstGeom>
          <a:gradFill>
            <a:gsLst>
              <a:gs pos="0">
                <a:schemeClr val="accent1">
                  <a:lumMod val="5000"/>
                  <a:lumOff val="95000"/>
                </a:schemeClr>
              </a:gs>
              <a:gs pos="57000">
                <a:schemeClr val="accent6">
                  <a:lumMod val="60000"/>
                  <a:lumOff val="40000"/>
                </a:schemeClr>
              </a:gs>
              <a:gs pos="86000">
                <a:srgbClr val="F9B073"/>
              </a:gs>
              <a:gs pos="100000">
                <a:schemeClr val="accent6">
                  <a:lumMod val="60000"/>
                  <a:lumOff val="40000"/>
                </a:schemeClr>
              </a:gs>
            </a:gsLst>
            <a:lin ang="10800000" scaled="0"/>
          </a:gradFill>
          <a:ln>
            <a:solidFill>
              <a:srgbClr val="FF66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四角形: 角を丸くする 20">
            <a:extLst>
              <a:ext uri="{FF2B5EF4-FFF2-40B4-BE49-F238E27FC236}">
                <a16:creationId xmlns:a16="http://schemas.microsoft.com/office/drawing/2014/main" id="{7E99011E-E19B-4DBD-A709-5385A665747D}"/>
              </a:ext>
            </a:extLst>
          </p:cNvPr>
          <p:cNvSpPr/>
          <p:nvPr/>
        </p:nvSpPr>
        <p:spPr>
          <a:xfrm>
            <a:off x="2456291" y="1752909"/>
            <a:ext cx="3340998" cy="1619022"/>
          </a:xfrm>
          <a:prstGeom prst="roundRect">
            <a:avLst>
              <a:gd name="adj" fmla="val 3876"/>
            </a:avLst>
          </a:pr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 name="矢印: 下 7">
            <a:extLst>
              <a:ext uri="{FF2B5EF4-FFF2-40B4-BE49-F238E27FC236}">
                <a16:creationId xmlns:a16="http://schemas.microsoft.com/office/drawing/2014/main" id="{10D4E7AD-EAD2-4148-BEED-7A598F359FA5}"/>
              </a:ext>
            </a:extLst>
          </p:cNvPr>
          <p:cNvSpPr/>
          <p:nvPr/>
        </p:nvSpPr>
        <p:spPr>
          <a:xfrm>
            <a:off x="2312207" y="1316582"/>
            <a:ext cx="216000" cy="432048"/>
          </a:xfrm>
          <a:prstGeom prst="downArrow">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0" name="矢印: 左 39">
            <a:extLst>
              <a:ext uri="{FF2B5EF4-FFF2-40B4-BE49-F238E27FC236}">
                <a16:creationId xmlns:a16="http://schemas.microsoft.com/office/drawing/2014/main" id="{8C542D3B-CC6E-4F75-BB96-66106A7A6870}"/>
              </a:ext>
            </a:extLst>
          </p:cNvPr>
          <p:cNvSpPr/>
          <p:nvPr/>
        </p:nvSpPr>
        <p:spPr>
          <a:xfrm rot="16200000">
            <a:off x="4078726" y="2993991"/>
            <a:ext cx="252118" cy="1008000"/>
          </a:xfrm>
          <a:prstGeom prst="leftArrow">
            <a:avLst>
              <a:gd name="adj1" fmla="val 64912"/>
              <a:gd name="adj2" fmla="val 53404"/>
            </a:avLst>
          </a:prstGeom>
          <a:gradFill>
            <a:gsLst>
              <a:gs pos="0">
                <a:schemeClr val="accent1">
                  <a:lumMod val="5000"/>
                  <a:lumOff val="95000"/>
                </a:schemeClr>
              </a:gs>
              <a:gs pos="74000">
                <a:srgbClr val="FF7575"/>
              </a:gs>
              <a:gs pos="86000">
                <a:srgbClr val="FF4343"/>
              </a:gs>
              <a:gs pos="100000">
                <a:srgbClr val="FF7575"/>
              </a:gs>
            </a:gsLst>
            <a:lin ang="10800000" scaled="0"/>
          </a:gradFill>
          <a:ln>
            <a:solidFill>
              <a:srgbClr val="99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2">
            <a:extLst>
              <a:ext uri="{FF2B5EF4-FFF2-40B4-BE49-F238E27FC236}">
                <a16:creationId xmlns:a16="http://schemas.microsoft.com/office/drawing/2014/main" id="{8443BBB0-C064-47E8-9DEA-0CE465F9119D}"/>
              </a:ext>
            </a:extLst>
          </p:cNvPr>
          <p:cNvSpPr txBox="1"/>
          <p:nvPr/>
        </p:nvSpPr>
        <p:spPr>
          <a:xfrm>
            <a:off x="5772150" y="4926964"/>
            <a:ext cx="3609070" cy="261610"/>
          </a:xfrm>
          <a:prstGeom prst="rect">
            <a:avLst/>
          </a:prstGeom>
          <a:noFill/>
        </p:spPr>
        <p:txBody>
          <a:bodyPr wrap="square" rtlCol="0">
            <a:spAutoFit/>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雇用保険の傷病手当と失業給付は同時に受給できない</a:t>
            </a:r>
          </a:p>
        </p:txBody>
      </p:sp>
      <p:sp>
        <p:nvSpPr>
          <p:cNvPr id="41" name="スライド番号プレースホルダー 2">
            <a:extLst>
              <a:ext uri="{FF2B5EF4-FFF2-40B4-BE49-F238E27FC236}">
                <a16:creationId xmlns:a16="http://schemas.microsoft.com/office/drawing/2014/main" id="{563C49FB-D359-4899-BF70-558CA9D9A7F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99676536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Rectangle 36">
            <a:extLst>
              <a:ext uri="{FF2B5EF4-FFF2-40B4-BE49-F238E27FC236}">
                <a16:creationId xmlns:a16="http://schemas.microsoft.com/office/drawing/2014/main" id="{BF63F352-9A3B-4083-88DD-493E175167C5}"/>
              </a:ext>
            </a:extLst>
          </p:cNvPr>
          <p:cNvSpPr>
            <a:spLocks noChangeArrowheads="1"/>
          </p:cNvSpPr>
          <p:nvPr/>
        </p:nvSpPr>
        <p:spPr bwMode="auto">
          <a:xfrm>
            <a:off x="204518" y="625739"/>
            <a:ext cx="4244426"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（６）注射の準用に係る規定の創設</a:t>
            </a:r>
          </a:p>
        </p:txBody>
      </p:sp>
      <p:sp>
        <p:nvSpPr>
          <p:cNvPr id="11" name="Rectangle 37">
            <a:extLst>
              <a:ext uri="{FF2B5EF4-FFF2-40B4-BE49-F238E27FC236}">
                <a16:creationId xmlns:a16="http://schemas.microsoft.com/office/drawing/2014/main" id="{FCFD67B8-E10E-4EA9-8D6E-BCEE41358D80}"/>
              </a:ext>
            </a:extLst>
          </p:cNvPr>
          <p:cNvSpPr>
            <a:spLocks noChangeArrowheads="1"/>
          </p:cNvSpPr>
          <p:nvPr/>
        </p:nvSpPr>
        <p:spPr bwMode="auto">
          <a:xfrm>
            <a:off x="213524" y="1036059"/>
            <a:ext cx="9544800"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F74523B2-8F7A-4C21-A6A0-E6D38BC6411C}"/>
              </a:ext>
            </a:extLst>
          </p:cNvPr>
          <p:cNvSpPr/>
          <p:nvPr/>
        </p:nvSpPr>
        <p:spPr>
          <a:xfrm>
            <a:off x="177045" y="1004502"/>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革新的な医薬品や医療機器の開発に伴い、特殊な注射手技が出現しうることを踏まえ、注射の準用に係る規定を設ける。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CE25BB3A-19E6-42C1-A3D4-404660797634}"/>
              </a:ext>
            </a:extLst>
          </p:cNvPr>
          <p:cNvSpPr/>
          <p:nvPr/>
        </p:nvSpPr>
        <p:spPr>
          <a:xfrm>
            <a:off x="488504" y="1625039"/>
            <a:ext cx="3903066" cy="157960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注射の通則７</a:t>
            </a: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第１節に掲げられていない注射であって簡単なものの費用は、第２節の各区分の所定点数のみにより算定</a:t>
            </a:r>
            <a:r>
              <a:rPr kumimoji="0" lang="ja-JP" altLang="en-US" sz="1400" b="0"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し、特殊なものの費用は、第１節に掲げられている注射のうちで最も近似する注射の各区分の所定点数により算定</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0" lang="ja-JP" altLang="en-US" sz="14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Rectangle 2">
            <a:extLst>
              <a:ext uri="{FF2B5EF4-FFF2-40B4-BE49-F238E27FC236}">
                <a16:creationId xmlns:a16="http://schemas.microsoft.com/office/drawing/2014/main" id="{775167C4-C31A-4895-991A-B04B66971BFA}"/>
              </a:ext>
            </a:extLst>
          </p:cNvPr>
          <p:cNvSpPr>
            <a:spLocks noChangeArrowheads="1"/>
          </p:cNvSpPr>
          <p:nvPr/>
        </p:nvSpPr>
        <p:spPr bwMode="auto">
          <a:xfrm>
            <a:off x="213524" y="16322"/>
            <a:ext cx="9517327" cy="52843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１３．医薬品、医療機器、検査等におけるイノベーション等の新たな技術を含む</a:t>
            </a:r>
            <a:endParaRPr kumimoji="1" lang="en-US" altLang="ja-JP" sz="1800" b="0" i="0" u="none" strike="noStrike" kern="0" cap="none" spc="0" normalizeH="0" baseline="0" noProof="0" dirty="0">
              <a:ln>
                <a:noFill/>
              </a:ln>
              <a:solidFill>
                <a:srgbClr val="000000"/>
              </a:solidFill>
              <a:effectLst/>
              <a:uLnTx/>
              <a:uFillTx/>
              <a:latin typeface="Calibri"/>
              <a:ea typeface="ＭＳ Ｐゴシック"/>
              <a:cs typeface="+mn-cs"/>
            </a:endParaRPr>
          </a:p>
          <a:p>
            <a:pPr marL="0" marR="0" lvl="0" indent="0" algn="ctr" defTabSz="914400" rtl="0" eaLnBrk="1" fontAlgn="auto" latinLnBrk="0" hangingPunct="1">
              <a:lnSpc>
                <a:spcPts val="2000"/>
              </a:lnSpc>
              <a:spcBef>
                <a:spcPts val="0"/>
              </a:spcBef>
              <a:spcAft>
                <a:spcPts val="0"/>
              </a:spcAft>
              <a:buClrTx/>
              <a:buSzTx/>
              <a:buFont typeface="Arial" charset="0"/>
              <a:buNone/>
              <a:tabLst/>
              <a:defRPr/>
            </a:pPr>
            <a:r>
              <a:rPr kumimoji="1" lang="ja-JP" altLang="en-US" sz="1800" b="0" i="0" u="none" strike="noStrike" kern="0" cap="none" spc="0" normalizeH="0" baseline="0" noProof="0" dirty="0">
                <a:ln>
                  <a:noFill/>
                </a:ln>
                <a:solidFill>
                  <a:srgbClr val="000000"/>
                </a:solidFill>
                <a:effectLst/>
                <a:uLnTx/>
                <a:uFillTx/>
                <a:latin typeface="Calibri"/>
                <a:ea typeface="ＭＳ Ｐゴシック"/>
                <a:cs typeface="+mn-cs"/>
              </a:rPr>
              <a:t>先進的な医療技術の適切な評価と着実な導入</a:t>
            </a:r>
          </a:p>
        </p:txBody>
      </p:sp>
      <p:sp>
        <p:nvSpPr>
          <p:cNvPr id="9" name="テキスト ボックス 8"/>
          <p:cNvSpPr txBox="1"/>
          <p:nvPr/>
        </p:nvSpPr>
        <p:spPr>
          <a:xfrm>
            <a:off x="4476417" y="705330"/>
            <a:ext cx="7138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p440</a:t>
            </a:r>
            <a:endParaRPr lang="ja-JP" altLang="en-US" sz="1100" dirty="0">
              <a:solidFill>
                <a:srgbClr val="002060"/>
              </a:solidFill>
              <a:latin typeface="ＭＳ Ｐゴシック" panose="020B0600070205080204" pitchFamily="50" charset="-128"/>
            </a:endParaRPr>
          </a:p>
        </p:txBody>
      </p:sp>
      <p:sp>
        <p:nvSpPr>
          <p:cNvPr id="15" name="正方形/長方形 14">
            <a:extLst>
              <a:ext uri="{FF2B5EF4-FFF2-40B4-BE49-F238E27FC236}">
                <a16:creationId xmlns:a16="http://schemas.microsoft.com/office/drawing/2014/main" id="{5BE98E11-646C-4FC7-9926-4CE85E7B8D39}"/>
              </a:ext>
            </a:extLst>
          </p:cNvPr>
          <p:cNvSpPr/>
          <p:nvPr/>
        </p:nvSpPr>
        <p:spPr>
          <a:xfrm>
            <a:off x="4806695" y="1705060"/>
            <a:ext cx="4536504" cy="141955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７　第１節に掲げられていない注射のうち、特殊な</a:t>
            </a:r>
            <a:r>
              <a:rPr kumimoji="0" lang="ja-JP" altLang="en-US" sz="1400" u="sng" kern="0" dirty="0">
                <a:latin typeface="ＭＳ Ｐゴシック" panose="020B0600070205080204" pitchFamily="50" charset="-128"/>
                <a:ea typeface="ＭＳ Ｐゴシック" panose="020B0600070205080204" pitchFamily="50" charset="-128"/>
              </a:rPr>
              <a:t>もの</a:t>
            </a:r>
            <a:endParaRPr kumimoji="0" lang="en-US" altLang="ja-JP" sz="1400" u="sng" kern="0" dirty="0">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（点数表にあっても、手技が従来の注射と著しく異なる</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場合等を含む。）の</a:t>
            </a:r>
            <a:r>
              <a:rPr kumimoji="0" lang="ja-JP" altLang="en-US" sz="1400" u="sng" kern="0" dirty="0">
                <a:latin typeface="ＭＳ Ｐゴシック" panose="020B0600070205080204" pitchFamily="50" charset="-128"/>
                <a:ea typeface="ＭＳ Ｐゴシック" panose="020B0600070205080204" pitchFamily="50" charset="-128"/>
              </a:rPr>
              <a:t>費用</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は、その都度当局に内議し、</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最も近似する注射として準用が通知された算定方法</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により算定する。</a:t>
            </a:r>
            <a:endParaRPr kumimoji="0" lang="ja-JP" altLang="en-US" sz="1400" b="1"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28020850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00472" y="789751"/>
            <a:ext cx="9289032" cy="472390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小児に対する継続的な診療をより一層推進する観点から、対象患者を拡大する。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（１）対象患者：</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３歳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　</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６歳</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未満</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（２）院内処方を行わない場合は「１　処方箋を交付する場合（初診時：６３１点、再診時：４３８点）」で算定</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（３）施設基準に係る</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届出</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を求める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小児科外来診療料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（４）小児抗菌薬適正使用支援加算（初診時８０点）は</a:t>
            </a:r>
            <a:r>
              <a:rPr kumimoji="1" lang="ja-JP" altLang="en-US" sz="1600" b="0" i="0" u="none"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に限り算定できることとする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B4B2A2A-73B3-4FBD-A1AC-286F4FC8C700}"/>
              </a:ext>
            </a:extLst>
          </p:cNvPr>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正方形/長方形 20">
            <a:extLst>
              <a:ext uri="{FF2B5EF4-FFF2-40B4-BE49-F238E27FC236}">
                <a16:creationId xmlns:a16="http://schemas.microsoft.com/office/drawing/2014/main" id="{FB6356E2-C104-40A3-92C0-C48EBB107414}"/>
              </a:ext>
            </a:extLst>
          </p:cNvPr>
          <p:cNvSpPr/>
          <p:nvPr/>
        </p:nvSpPr>
        <p:spPr>
          <a:xfrm>
            <a:off x="416496" y="2420888"/>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小児かかりつけ診療料</a:t>
            </a:r>
          </a:p>
        </p:txBody>
      </p:sp>
      <p:sp>
        <p:nvSpPr>
          <p:cNvPr id="22" name="正方形/長方形 21">
            <a:extLst>
              <a:ext uri="{FF2B5EF4-FFF2-40B4-BE49-F238E27FC236}">
                <a16:creationId xmlns:a16="http://schemas.microsoft.com/office/drawing/2014/main" id="{B00B4111-73EC-4734-BCDE-D0CC93F8B08E}"/>
              </a:ext>
            </a:extLst>
          </p:cNvPr>
          <p:cNvSpPr/>
          <p:nvPr/>
        </p:nvSpPr>
        <p:spPr>
          <a:xfrm>
            <a:off x="399977" y="2697519"/>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：６３１点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４３８点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７４８点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５５６点</a:t>
            </a:r>
          </a:p>
        </p:txBody>
      </p:sp>
      <p:sp>
        <p:nvSpPr>
          <p:cNvPr id="23" name="正方形/長方形 22">
            <a:extLst>
              <a:ext uri="{FF2B5EF4-FFF2-40B4-BE49-F238E27FC236}">
                <a16:creationId xmlns:a16="http://schemas.microsoft.com/office/drawing/2014/main" id="{4FBDBEB5-8AD5-4AC3-8AA7-537DCDC42BA0}"/>
              </a:ext>
            </a:extLst>
          </p:cNvPr>
          <p:cNvSpPr/>
          <p:nvPr/>
        </p:nvSpPr>
        <p:spPr>
          <a:xfrm>
            <a:off x="2288704" y="2723806"/>
            <a:ext cx="2509413" cy="979627"/>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［対象患者］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当該医療機関を４回以上受診した</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FF0000"/>
                </a:solidFill>
                <a:effectLst/>
                <a:uLnTx/>
                <a:uFillTx/>
                <a:latin typeface="Calibri"/>
                <a:ea typeface="ＭＳ Ｐゴシック" panose="020B0600070205080204" pitchFamily="50" charset="-128"/>
                <a:cs typeface="+mn-cs"/>
              </a:rPr>
              <a:t>未就学児</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（６歳以上の患者にあって　　</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は、６歳未満から小児かかりつけ診療</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料を算定しているものに限る）</a:t>
            </a:r>
            <a:endParaRPr kumimoji="0" lang="ja-JP"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219CBFAC-4DF0-4FC4-AEA4-77B48B0F8070}"/>
              </a:ext>
            </a:extLst>
          </p:cNvPr>
          <p:cNvSpPr/>
          <p:nvPr/>
        </p:nvSpPr>
        <p:spPr>
          <a:xfrm>
            <a:off x="4980744" y="2690548"/>
            <a:ext cx="4398139"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処方箋を交付する場合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５９９点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４０６点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処方箋を交付しない場合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初診時：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７１６点</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再診時：</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５２４点</a:t>
            </a:r>
          </a:p>
        </p:txBody>
      </p:sp>
      <p:sp>
        <p:nvSpPr>
          <p:cNvPr id="25" name="正方形/長方形 24">
            <a:extLst>
              <a:ext uri="{FF2B5EF4-FFF2-40B4-BE49-F238E27FC236}">
                <a16:creationId xmlns:a16="http://schemas.microsoft.com/office/drawing/2014/main" id="{7FBE89EE-E226-4920-8D46-FA74282002A3}"/>
              </a:ext>
            </a:extLst>
          </p:cNvPr>
          <p:cNvSpPr/>
          <p:nvPr/>
        </p:nvSpPr>
        <p:spPr>
          <a:xfrm>
            <a:off x="4986478" y="2414439"/>
            <a:ext cx="4381620"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小児科外来診療料</a:t>
            </a:r>
          </a:p>
        </p:txBody>
      </p:sp>
      <p:sp>
        <p:nvSpPr>
          <p:cNvPr id="26" name="正方形/長方形 25">
            <a:extLst>
              <a:ext uri="{FF2B5EF4-FFF2-40B4-BE49-F238E27FC236}">
                <a16:creationId xmlns:a16="http://schemas.microsoft.com/office/drawing/2014/main" id="{C830EAFB-AA3A-4120-BC1D-384E0DBDBE70}"/>
              </a:ext>
            </a:extLst>
          </p:cNvPr>
          <p:cNvSpPr/>
          <p:nvPr/>
        </p:nvSpPr>
        <p:spPr>
          <a:xfrm>
            <a:off x="6874862" y="2690548"/>
            <a:ext cx="2509413" cy="800091"/>
          </a:xfrm>
          <a:prstGeom prst="rect">
            <a:avLst/>
          </a:prstGeom>
        </p:spPr>
        <p:txBody>
          <a:bodyPr wrap="square">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［対象患者］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FF0000"/>
                </a:solidFill>
                <a:effectLst/>
                <a:uLnTx/>
                <a:uFillTx/>
                <a:latin typeface="Calibri"/>
                <a:ea typeface="ＭＳ Ｐゴシック" panose="020B0600070205080204" pitchFamily="50" charset="-128"/>
                <a:cs typeface="+mn-cs"/>
              </a:rPr>
              <a:t>６歳未満</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のすべての患者</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a:t>
            </a:r>
            <a:endParaRPr kumimoji="0" lang="en-US"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1100" b="1" i="0" u="none" strike="noStrike" kern="0" cap="none" spc="0" normalizeH="0" baseline="0" noProof="0" dirty="0">
                <a:ln>
                  <a:noFill/>
                </a:ln>
                <a:solidFill>
                  <a:srgbClr val="00B0F0"/>
                </a:solidFill>
                <a:effectLst/>
                <a:uLnTx/>
                <a:uFillTx/>
                <a:latin typeface="Calibri"/>
                <a:ea typeface="ＭＳ Ｐゴシック" panose="020B0600070205080204" pitchFamily="50" charset="-128"/>
                <a:cs typeface="+mn-cs"/>
              </a:rPr>
              <a:t>施設基準に係る届出</a:t>
            </a:r>
            <a:r>
              <a:rPr kumimoji="0" lang="ja-JP" altLang="en-US"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が必要</a:t>
            </a:r>
            <a:endParaRPr kumimoji="0" lang="ja-JP" altLang="ja-JP" sz="11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2B8864D1-6A7B-4ED9-AD1A-91B31B393E53}"/>
              </a:ext>
            </a:extLst>
          </p:cNvPr>
          <p:cNvSpPr/>
          <p:nvPr/>
        </p:nvSpPr>
        <p:spPr>
          <a:xfrm>
            <a:off x="1928664" y="3896363"/>
            <a:ext cx="604867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小児抗菌薬適正使用支援加算</a:t>
            </a:r>
          </a:p>
        </p:txBody>
      </p:sp>
      <p:sp>
        <p:nvSpPr>
          <p:cNvPr id="28" name="正方形/長方形 27">
            <a:extLst>
              <a:ext uri="{FF2B5EF4-FFF2-40B4-BE49-F238E27FC236}">
                <a16:creationId xmlns:a16="http://schemas.microsoft.com/office/drawing/2014/main" id="{D4A55A32-55ED-4B94-BAFC-44F02AAF94A7}"/>
              </a:ext>
            </a:extLst>
          </p:cNvPr>
          <p:cNvSpPr/>
          <p:nvPr/>
        </p:nvSpPr>
        <p:spPr>
          <a:xfrm>
            <a:off x="1928665" y="4183712"/>
            <a:ext cx="6048672" cy="116352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急性気道感染症又は急性下痢症により受診した基礎疾患のない患者であって、診察の結果、抗菌薬の投与の必要を認められないため抗菌薬を使用しないものに対して、療養上必要な指導及び検査結果の説明を行い、文書により説明内容を提供した場合は、初診時に、</a:t>
            </a:r>
            <a:r>
              <a:rPr kumimoji="1" lang="ja-JP" altLang="en-US" sz="1200"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月１回に限り</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８０点</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p>
        </p:txBody>
      </p:sp>
      <p:sp>
        <p:nvSpPr>
          <p:cNvPr id="14" name="Rectangle 36">
            <a:extLst>
              <a:ext uri="{FF2B5EF4-FFF2-40B4-BE49-F238E27FC236}">
                <a16:creationId xmlns:a16="http://schemas.microsoft.com/office/drawing/2014/main" id="{ED2387E3-CD21-45A7-AEF0-C9B58A0D48F8}"/>
              </a:ext>
            </a:extLst>
          </p:cNvPr>
          <p:cNvSpPr>
            <a:spLocks noChangeArrowheads="1"/>
          </p:cNvSpPr>
          <p:nvPr/>
        </p:nvSpPr>
        <p:spPr bwMode="auto">
          <a:xfrm>
            <a:off x="181532" y="603305"/>
            <a:ext cx="7147732"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（１）小児かかりつけ診療料・小児科外来診療料の見直し（再掲）</a:t>
            </a:r>
          </a:p>
        </p:txBody>
      </p:sp>
      <p:sp>
        <p:nvSpPr>
          <p:cNvPr id="15" name="Rectangle 2">
            <a:extLst>
              <a:ext uri="{FF2B5EF4-FFF2-40B4-BE49-F238E27FC236}">
                <a16:creationId xmlns:a16="http://schemas.microsoft.com/office/drawing/2014/main" id="{5E8CA2F6-B1D0-460A-9530-6F5402DE9426}"/>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6" name="テキスト ボックス 15">
            <a:extLst>
              <a:ext uri="{FF2B5EF4-FFF2-40B4-BE49-F238E27FC236}">
                <a16:creationId xmlns:a16="http://schemas.microsoft.com/office/drawing/2014/main" id="{BF9A6E7C-559E-45A3-B9E2-37D9ADA00D73}"/>
              </a:ext>
            </a:extLst>
          </p:cNvPr>
          <p:cNvSpPr txBox="1"/>
          <p:nvPr/>
        </p:nvSpPr>
        <p:spPr>
          <a:xfrm>
            <a:off x="6609184" y="5396231"/>
            <a:ext cx="24677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166-167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214-215</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867-868</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1115</a:t>
            </a:r>
          </a:p>
        </p:txBody>
      </p:sp>
      <p:sp>
        <p:nvSpPr>
          <p:cNvPr id="17" name="テキスト ボックス 16">
            <a:extLst>
              <a:ext uri="{FF2B5EF4-FFF2-40B4-BE49-F238E27FC236}">
                <a16:creationId xmlns:a16="http://schemas.microsoft.com/office/drawing/2014/main" id="{839D2033-F9B4-4B19-9EEE-794805E677A9}"/>
              </a:ext>
            </a:extLst>
          </p:cNvPr>
          <p:cNvSpPr txBox="1"/>
          <p:nvPr/>
        </p:nvSpPr>
        <p:spPr>
          <a:xfrm>
            <a:off x="7180887" y="5988163"/>
            <a:ext cx="187220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207-208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864-865</a:t>
            </a:r>
          </a:p>
        </p:txBody>
      </p:sp>
    </p:spTree>
    <p:extLst>
      <p:ext uri="{BB962C8B-B14F-4D97-AF65-F5344CB8AC3E}">
        <p14:creationId xmlns:p14="http://schemas.microsoft.com/office/powerpoint/2010/main" val="117151337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24500" y="1074381"/>
            <a:ext cx="9581028" cy="56669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正方形/長方形 20"/>
          <p:cNvSpPr/>
          <p:nvPr/>
        </p:nvSpPr>
        <p:spPr>
          <a:xfrm>
            <a:off x="557218" y="2990047"/>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2" name="正方形/長方形 21"/>
          <p:cNvSpPr/>
          <p:nvPr/>
        </p:nvSpPr>
        <p:spPr>
          <a:xfrm>
            <a:off x="557217" y="3353356"/>
            <a:ext cx="3800476" cy="144838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別に厚生労働大臣が定める基準を満たす保険医療機関において、地域において診療を担う他の保険医療機関から紹介された入院中の患者以外の患者であって、運動器疾患を有する</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療養上必要な指導を行った場合に、６月に１回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5467355" y="2990047"/>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5467355" y="3353356"/>
            <a:ext cx="3800476" cy="144838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29600" marR="0" lvl="0" indent="-1296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別に厚生労働大臣が定める基準</a:t>
            </a:r>
            <a:r>
              <a:rPr lang="ja-JP" altLang="en-US" sz="1000" dirty="0">
                <a:solidFill>
                  <a:prstClr val="black"/>
                </a:solidFill>
                <a:latin typeface="ＭＳ Ｐゴシック" panose="020B0600070205080204" pitchFamily="50" charset="-128"/>
                <a:ea typeface="ＭＳ Ｐゴシック" panose="020B0600070205080204" pitchFamily="50" charset="-128"/>
              </a:rPr>
              <a:t>に適合しているものとして地方厚生局長等に届け出た</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保険医療機関において、入院中の患者以外の患者であって運動器疾患を有する</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のものに対し、小児の運動器疾患に関する専門の知識を有する医師が、計画的な医学管理を継続して行い、かつ、療養上必要な指導を行った場合に、６月に１回</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（初回算定日の属する月から起算して６月以内は月１回）</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に限り算定する。ただし、同一月に区分番号Ｂ００１の５に掲げる小児科療養指導料を算定している患者については、算定できない。</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矢印 26"/>
          <p:cNvSpPr/>
          <p:nvPr/>
        </p:nvSpPr>
        <p:spPr>
          <a:xfrm>
            <a:off x="4731543" y="3573016"/>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テキスト ボックス 29"/>
          <p:cNvSpPr txBox="1"/>
          <p:nvPr/>
        </p:nvSpPr>
        <p:spPr>
          <a:xfrm>
            <a:off x="132120" y="6533544"/>
            <a:ext cx="5706208" cy="21544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出典：患者調査（平成</a:t>
            </a: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29</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4" name="グラフ 13"/>
          <p:cNvGraphicFramePr>
            <a:graphicFrameLocks/>
          </p:cNvGraphicFramePr>
          <p:nvPr/>
        </p:nvGraphicFramePr>
        <p:xfrm>
          <a:off x="124500" y="4896783"/>
          <a:ext cx="7269628" cy="1711940"/>
        </p:xfrm>
        <a:graphic>
          <a:graphicData uri="http://schemas.openxmlformats.org/drawingml/2006/chart">
            <c:chart xmlns:c="http://schemas.openxmlformats.org/drawingml/2006/chart" xmlns:r="http://schemas.openxmlformats.org/officeDocument/2006/relationships" r:id="rId2"/>
          </a:graphicData>
        </a:graphic>
      </p:graphicFrame>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89585" y="1588098"/>
            <a:ext cx="716144" cy="1110083"/>
          </a:xfrm>
          <a:prstGeom prst="rect">
            <a:avLst/>
          </a:prstGeom>
        </p:spPr>
      </p:pic>
      <p:sp>
        <p:nvSpPr>
          <p:cNvPr id="17" name="正方形/長方形 16"/>
          <p:cNvSpPr/>
          <p:nvPr/>
        </p:nvSpPr>
        <p:spPr>
          <a:xfrm>
            <a:off x="124500" y="1074381"/>
            <a:ext cx="7348780" cy="566698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小児運動器疾患指導管理料の要件について、以下のとおり見直す。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１．初回算定日の属する月から起算して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６月以内の期間は月１回</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に限り、６月を超えた期間については６月に１回に限り算定することとする。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２．算定対象となる患者について、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受診の契機に係る要件を廃</a:t>
            </a:r>
            <a:r>
              <a:rPr kumimoji="1" lang="ja-JP" altLang="en-US" sz="16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止</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し、対象年齢を</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６歳未満から</a:t>
            </a:r>
            <a:r>
              <a:rPr kumimoji="1" lang="en-US" altLang="ja-JP"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歳未満に拡大</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施設基準に係る届出を求める</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 name="図 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1053" y="1729663"/>
            <a:ext cx="576064" cy="767373"/>
          </a:xfrm>
          <a:prstGeom prst="rect">
            <a:avLst/>
          </a:prstGeom>
        </p:spPr>
      </p:pic>
      <p:sp>
        <p:nvSpPr>
          <p:cNvPr id="11" name="円形吹き出し 10"/>
          <p:cNvSpPr/>
          <p:nvPr/>
        </p:nvSpPr>
        <p:spPr>
          <a:xfrm>
            <a:off x="8108211" y="1588666"/>
            <a:ext cx="721921" cy="524683"/>
          </a:xfrm>
          <a:prstGeom prst="wedgeEllipseCallout">
            <a:avLst>
              <a:gd name="adj1" fmla="val -65741"/>
              <a:gd name="adj2" fmla="val 70421"/>
            </a:avLst>
          </a:prstGeom>
          <a:no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rotWithShape="1">
          <a:blip r:embed="rId5" cstate="print">
            <a:extLst>
              <a:ext uri="{28A0092B-C50C-407E-A947-70E740481C1C}">
                <a14:useLocalDpi xmlns:a14="http://schemas.microsoft.com/office/drawing/2010/main" val="0"/>
              </a:ext>
            </a:extLst>
          </a:blip>
          <a:srcRect l="119" t="15209" r="23383" b="23563"/>
          <a:stretch/>
        </p:blipFill>
        <p:spPr>
          <a:xfrm rot="1058158">
            <a:off x="8266758" y="1660214"/>
            <a:ext cx="449771" cy="360000"/>
          </a:xfrm>
          <a:prstGeom prst="rect">
            <a:avLst/>
          </a:prstGeom>
        </p:spPr>
      </p:pic>
      <p:sp>
        <p:nvSpPr>
          <p:cNvPr id="26" name="角丸四角形吹き出し 25"/>
          <p:cNvSpPr/>
          <p:nvPr/>
        </p:nvSpPr>
        <p:spPr>
          <a:xfrm>
            <a:off x="7184327" y="4946661"/>
            <a:ext cx="2429960" cy="1711940"/>
          </a:xfrm>
          <a:prstGeom prst="wedgeRoundRectCallout">
            <a:avLst>
              <a:gd name="adj1" fmla="val -58290"/>
              <a:gd name="adj2" fmla="val -19317"/>
              <a:gd name="adj3" fmla="val 16667"/>
            </a:avLst>
          </a:prstGeom>
          <a:ln>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０～</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歳の運動器疾患の患者数を年齢階級別に見ると、</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10</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t>
            </a:r>
            <a:r>
              <a:rPr kumimoji="1" lang="en-US" altLang="ja-JP"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歳が最も多い</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prstClr val="black"/>
              </a:buClr>
              <a:buSzTx/>
              <a:buFont typeface="Wingdings" panose="05000000000000000000" pitchFamily="2" charset="2"/>
              <a:buChar char="l"/>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小児の運動器疾患の管理については、疾患にもよるが、概ね２～６か月ごとの管理が必要であり、</a:t>
            </a:r>
            <a:r>
              <a:rPr kumimoji="1" lang="ja-JP" altLang="en-US" sz="10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特に、診療開始から間もない時期や、装具などによる治療を実施した後には、頻回の診療が必要</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とされる。</a:t>
            </a:r>
          </a:p>
        </p:txBody>
      </p:sp>
      <p:sp>
        <p:nvSpPr>
          <p:cNvPr id="25" name="Rectangle 36">
            <a:extLst>
              <a:ext uri="{FF2B5EF4-FFF2-40B4-BE49-F238E27FC236}">
                <a16:creationId xmlns:a16="http://schemas.microsoft.com/office/drawing/2014/main" id="{3B725C48-F57A-4E3E-A84F-8AF1863759E4}"/>
              </a:ext>
            </a:extLst>
          </p:cNvPr>
          <p:cNvSpPr>
            <a:spLocks noChangeArrowheads="1"/>
          </p:cNvSpPr>
          <p:nvPr/>
        </p:nvSpPr>
        <p:spPr bwMode="auto">
          <a:xfrm>
            <a:off x="194414" y="607968"/>
            <a:ext cx="5478666" cy="387558"/>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（２）小児運動器疾患指導管理料の見直し（再掲）</a:t>
            </a:r>
          </a:p>
        </p:txBody>
      </p:sp>
      <p:pic>
        <p:nvPicPr>
          <p:cNvPr id="28" name="図 27" descr="挿絵, 人形, 抽象, おもちゃ が含まれている画像&#10;&#10;自動的に生成された説明">
            <a:extLst>
              <a:ext uri="{FF2B5EF4-FFF2-40B4-BE49-F238E27FC236}">
                <a16:creationId xmlns:a16="http://schemas.microsoft.com/office/drawing/2014/main" id="{7672D541-3EA5-418C-80C5-C3FCE62013B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326173" y="2480592"/>
            <a:ext cx="1111456" cy="811405"/>
          </a:xfrm>
          <a:prstGeom prst="rect">
            <a:avLst/>
          </a:prstGeom>
        </p:spPr>
      </p:pic>
      <p:sp>
        <p:nvSpPr>
          <p:cNvPr id="19" name="Rectangle 2">
            <a:extLst>
              <a:ext uri="{FF2B5EF4-FFF2-40B4-BE49-F238E27FC236}">
                <a16:creationId xmlns:a16="http://schemas.microsoft.com/office/drawing/2014/main" id="{CAB336B6-041B-4FF2-A5CD-380C497A6BB9}"/>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0" name="スライド番号プレースホルダー 2">
            <a:extLst>
              <a:ext uri="{FF2B5EF4-FFF2-40B4-BE49-F238E27FC236}">
                <a16:creationId xmlns:a16="http://schemas.microsoft.com/office/drawing/2014/main" id="{A1AB82DF-0CF4-4E1B-AABF-831BFED6022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9" name="テキスト ボックス 28">
            <a:extLst>
              <a:ext uri="{FF2B5EF4-FFF2-40B4-BE49-F238E27FC236}">
                <a16:creationId xmlns:a16="http://schemas.microsoft.com/office/drawing/2014/main" id="{0CE16DA6-FB8C-45A1-9EA1-4E7C6FB561FD}"/>
              </a:ext>
            </a:extLst>
          </p:cNvPr>
          <p:cNvSpPr txBox="1"/>
          <p:nvPr/>
        </p:nvSpPr>
        <p:spPr>
          <a:xfrm>
            <a:off x="5715884" y="688191"/>
            <a:ext cx="2664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205</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Tree>
    <p:extLst>
      <p:ext uri="{BB962C8B-B14F-4D97-AF65-F5344CB8AC3E}">
        <p14:creationId xmlns:p14="http://schemas.microsoft.com/office/powerpoint/2010/main" val="1132361128"/>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256676" y="1172365"/>
            <a:ext cx="9448852" cy="323080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主治医と学校医等との連携を推進し、医療的ケア児が安心して安全に学校に通うことができるよう、主治医から学校医等への診療情報提供について新たな評価を行う。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正方形/長方形 21"/>
          <p:cNvSpPr/>
          <p:nvPr/>
        </p:nvSpPr>
        <p:spPr>
          <a:xfrm>
            <a:off x="686694" y="1918811"/>
            <a:ext cx="6181608"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3" name="正方形/長方形 22"/>
          <p:cNvSpPr/>
          <p:nvPr/>
        </p:nvSpPr>
        <p:spPr>
          <a:xfrm>
            <a:off x="686692" y="2253489"/>
            <a:ext cx="6181610" cy="193342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4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保険医療機関が、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児童福祉法第</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56</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条の６第２項に規定する障害児である患者</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について、診療に基づき当該患者又はその家族等の同意を得て、当該患者が通学する学校教育法に規定する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小学校、中学校、義務教育学校、中等教育学校の前期課程又は特別支援学校の小学部若しくは中学部の学校医等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に対して、診療状況を示す文書を添えて、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当該患者が学校生活を送るに当たり必要な情報を提供した場合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に、患者１人につき月１回に限り算定する。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 name="グループ化 1"/>
          <p:cNvGrpSpPr/>
          <p:nvPr/>
        </p:nvGrpSpPr>
        <p:grpSpPr>
          <a:xfrm>
            <a:off x="6771236" y="1934627"/>
            <a:ext cx="2878087" cy="2270321"/>
            <a:chOff x="6922756" y="1810095"/>
            <a:chExt cx="2814769" cy="2459514"/>
          </a:xfrm>
        </p:grpSpPr>
        <p:sp>
          <p:nvSpPr>
            <p:cNvPr id="15" name="円/楕円 32"/>
            <p:cNvSpPr/>
            <p:nvPr/>
          </p:nvSpPr>
          <p:spPr>
            <a:xfrm>
              <a:off x="7669696" y="3645072"/>
              <a:ext cx="1778033" cy="624537"/>
            </a:xfrm>
            <a:prstGeom prst="ellipse">
              <a:avLst/>
            </a:prstGeom>
            <a:solidFill>
              <a:srgbClr val="FFFFCC"/>
            </a:solidFill>
            <a:ln w="12700" cap="flat" cmpd="sng" algn="ctr">
              <a:solidFill>
                <a:schemeClr val="accent6">
                  <a:lumMod val="60000"/>
                  <a:lumOff val="40000"/>
                </a:schemeClr>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下カーブ矢印 23"/>
            <p:cNvSpPr/>
            <p:nvPr/>
          </p:nvSpPr>
          <p:spPr>
            <a:xfrm rot="15853692">
              <a:off x="7035638" y="3108159"/>
              <a:ext cx="1164621" cy="385849"/>
            </a:xfrm>
            <a:prstGeom prst="curvedDownArrow">
              <a:avLst/>
            </a:prstGeom>
            <a:solidFill>
              <a:srgbClr val="FFFFB9"/>
            </a:solidFill>
            <a:ln w="19050">
              <a:solidFill>
                <a:srgbClr val="F9B8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pic>
          <p:nvPicPr>
            <p:cNvPr id="25" name="Picture 4" descr="書類と封筒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94299" y="3020598"/>
              <a:ext cx="476397" cy="492400"/>
            </a:xfrm>
            <a:prstGeom prst="rect">
              <a:avLst/>
            </a:prstGeom>
            <a:noFill/>
            <a:extLst>
              <a:ext uri="{909E8E84-426E-40DD-AFC4-6F175D3DCCD1}">
                <a14:hiddenFill xmlns:a14="http://schemas.microsoft.com/office/drawing/2010/main">
                  <a:solidFill>
                    <a:srgbClr val="FFFFFF"/>
                  </a:solidFill>
                </a14:hiddenFill>
              </a:ext>
            </a:extLst>
          </p:spPr>
        </p:pic>
        <p:sp>
          <p:nvSpPr>
            <p:cNvPr id="26" name="円/楕円 32"/>
            <p:cNvSpPr/>
            <p:nvPr/>
          </p:nvSpPr>
          <p:spPr>
            <a:xfrm>
              <a:off x="7898809" y="2192792"/>
              <a:ext cx="1647922" cy="602605"/>
            </a:xfrm>
            <a:prstGeom prst="ellipse">
              <a:avLst/>
            </a:prstGeom>
            <a:solidFill>
              <a:schemeClr val="accent3">
                <a:lumMod val="20000"/>
                <a:lumOff val="80000"/>
              </a:schemeClr>
            </a:solidFill>
            <a:ln w="12700" cap="flat" cmpd="sng" algn="ctr">
              <a:solidFill>
                <a:srgbClr val="99CC00"/>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7" name="Picture 18" descr="校舎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79114" y="1810095"/>
              <a:ext cx="1095728" cy="63458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 descr="http://1.bp.blogspot.com/-ZqQQsOyX8Xc/VD3SYol2_aI/AAAAAAAAoTM/DFXLZg14l7E/s800/school_print_kubaru.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41966" y="2059308"/>
              <a:ext cx="580494" cy="695973"/>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椅子に座るお医者さんのイラスト（女性）"/>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7568583" y="2190423"/>
              <a:ext cx="644599" cy="81067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6" descr="http://1.bp.blogspot.com/-1VnkvF3Vbn0/VCkbJRkVpwI/AAAAAAAAnCE/HUDl8LC9DnI/s800/kurumaisu_boy.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8093" y="2341394"/>
              <a:ext cx="582754" cy="59701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208386" y="3202496"/>
              <a:ext cx="1028768" cy="814783"/>
            </a:xfrm>
            <a:prstGeom prst="rect">
              <a:avLst/>
            </a:prstGeom>
            <a:noFill/>
            <a:extLst>
              <a:ext uri="{909E8E84-426E-40DD-AFC4-6F175D3DCCD1}">
                <a14:hiddenFill xmlns:a14="http://schemas.microsoft.com/office/drawing/2010/main">
                  <a:solidFill>
                    <a:srgbClr val="FFFFFF"/>
                  </a:solidFill>
                </a14:hiddenFill>
              </a:ext>
            </a:extLst>
          </p:spPr>
        </p:pic>
        <p:sp>
          <p:nvSpPr>
            <p:cNvPr id="33" name="正方形/長方形 32"/>
            <p:cNvSpPr/>
            <p:nvPr/>
          </p:nvSpPr>
          <p:spPr>
            <a:xfrm>
              <a:off x="8664699" y="3344232"/>
              <a:ext cx="127716" cy="9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en-US" altLang="ja-JP"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rPr>
                <a:t>H</a:t>
              </a:r>
              <a:endParaRPr kumimoji="1" lang="ja-JP" altLang="en-US" sz="738" b="1" i="0" u="none" strike="noStrike" kern="1200" cap="none" spc="0" normalizeH="0" baseline="0" noProof="0" dirty="0">
                <a:ln>
                  <a:noFill/>
                </a:ln>
                <a:solidFill>
                  <a:srgbClr val="4F81BD"/>
                </a:solidFill>
                <a:effectLst/>
                <a:uLnTx/>
                <a:uFillTx/>
                <a:latin typeface="Calibri"/>
                <a:ea typeface="ＭＳ Ｐゴシック" panose="020B0600070205080204" pitchFamily="50" charset="-128"/>
                <a:cs typeface="+mn-cs"/>
              </a:endParaRPr>
            </a:p>
          </p:txBody>
        </p:sp>
        <p:pic>
          <p:nvPicPr>
            <p:cNvPr id="38" name="Picture 8" descr="お医者さんのイラスト（全身）">
              <a:hlinkClick r:id="rId11"/>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88100" y="3346646"/>
              <a:ext cx="558195" cy="837292"/>
            </a:xfrm>
            <a:prstGeom prst="rect">
              <a:avLst/>
            </a:prstGeom>
            <a:noFill/>
            <a:extLst>
              <a:ext uri="{909E8E84-426E-40DD-AFC4-6F175D3DCCD1}">
                <a14:hiddenFill xmlns:a14="http://schemas.microsoft.com/office/drawing/2010/main">
                  <a:solidFill>
                    <a:srgbClr val="FFFFFF"/>
                  </a:solidFill>
                </a14:hiddenFill>
              </a:ext>
            </a:extLst>
          </p:spPr>
        </p:pic>
        <p:sp>
          <p:nvSpPr>
            <p:cNvPr id="39" name="テキスト ボックス 38"/>
            <p:cNvSpPr txBox="1"/>
            <p:nvPr/>
          </p:nvSpPr>
          <p:spPr>
            <a:xfrm>
              <a:off x="8211821" y="3957340"/>
              <a:ext cx="1525704" cy="25389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医療的ケア児の主治医</a:t>
              </a:r>
            </a:p>
          </p:txBody>
        </p:sp>
        <p:sp>
          <p:nvSpPr>
            <p:cNvPr id="40" name="テキスト ボックス 39"/>
            <p:cNvSpPr txBox="1"/>
            <p:nvPr/>
          </p:nvSpPr>
          <p:spPr>
            <a:xfrm>
              <a:off x="7069932" y="1830401"/>
              <a:ext cx="1525704"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医療的ケア児が通う</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学校の学校医等</a:t>
              </a:r>
            </a:p>
          </p:txBody>
        </p:sp>
        <p:sp>
          <p:nvSpPr>
            <p:cNvPr id="41" name="テキスト ボックス 40"/>
            <p:cNvSpPr txBox="1"/>
            <p:nvPr/>
          </p:nvSpPr>
          <p:spPr>
            <a:xfrm>
              <a:off x="6922756" y="3493102"/>
              <a:ext cx="989542" cy="40775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診療状況を</a:t>
              </a:r>
              <a:endParaRPr kumimoji="1" lang="en-US" altLang="ja-JP"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示す文書</a:t>
              </a:r>
            </a:p>
          </p:txBody>
        </p:sp>
      </p:grpSp>
      <p:sp>
        <p:nvSpPr>
          <p:cNvPr id="42" name="テキスト ボックス 41">
            <a:extLst>
              <a:ext uri="{FF2B5EF4-FFF2-40B4-BE49-F238E27FC236}">
                <a16:creationId xmlns:a16="http://schemas.microsoft.com/office/drawing/2014/main" id="{9C539C84-90D8-4700-A103-2AB15A0F34C1}"/>
              </a:ext>
            </a:extLst>
          </p:cNvPr>
          <p:cNvSpPr txBox="1"/>
          <p:nvPr/>
        </p:nvSpPr>
        <p:spPr>
          <a:xfrm>
            <a:off x="6186301" y="4744657"/>
            <a:ext cx="3463022" cy="1626023"/>
          </a:xfrm>
          <a:prstGeom prst="rect">
            <a:avLst/>
          </a:prstGeom>
          <a:solidFill>
            <a:schemeClr val="bg1">
              <a:lumMod val="75000"/>
              <a:alpha val="30196"/>
            </a:schemeClr>
          </a:solidFill>
          <a:ln>
            <a:noFill/>
            <a:prstDash val="solid"/>
          </a:ln>
        </p:spPr>
        <p:txBody>
          <a:bodyPr wrap="square" rtlCol="0">
            <a:spAutoFit/>
          </a:bodyPr>
          <a:lstStyle/>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は保護者からの申出を受けて、「学校医」に学校における医療的ケアの実施を相談し、相談結果を踏まえ、「学校医」又は「知見のある医師」に業務（看護師に対する指示を含む学校における医療的ケアに係る指導・助言）を委嘱</a:t>
            </a:r>
            <a:endPar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「学校医」又は「知見のある医師」は「主治医」からの情報提供</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を受け、「医ケア児」を診察</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し、「主治医」等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と調整を図り、</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学校における医療的ケアを検討</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「知見のある医師」が看護師に対する指示を含む学校における医療的ケアに係る指導・助言を行う場合は、「学校医」とも調整</a:t>
            </a:r>
            <a:endPar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「学校医」又は「知見のある医師」は</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看護師に対する指示を含む学校における医療的ケアを指導・助言</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endPar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a:t>
            </a:r>
            <a:r>
              <a:rPr kumimoji="1" lang="en-US" altLang="ja-JP"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「学校医」又は「知見のある医師」は看護師からの状況報告</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等を踏まえ、「主治医」</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等</a:t>
            </a:r>
            <a:r>
              <a:rPr kumimoji="1" lang="en-US" altLang="ja-JP"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に医ケア児の学校生活上の情報を共有</a:t>
            </a: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endParaRPr kumimoji="1" lang="en-US" altLang="ja-JP"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endParaRPr kumimoji="1" lang="en-US" altLang="ja-JP" sz="185"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9133" marR="0" lvl="0" indent="-79133" algn="l" defTabSz="415929" rtl="0" eaLnBrk="0" fontAlgn="base" latinLnBrk="0" hangingPunct="0">
              <a:lnSpc>
                <a:spcPct val="100000"/>
              </a:lnSpc>
              <a:spcBef>
                <a:spcPct val="0"/>
              </a:spcBef>
              <a:spcAft>
                <a:spcPct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「知見のある医師」が看護師に対する指示を含む学校における医療的ケアに係る指導・助言を行う場合は、「学校医」にも共有</a:t>
            </a:r>
            <a:endParaRPr kumimoji="1" lang="ja-JP" altLang="en-US" sz="6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grpSp>
        <p:nvGrpSpPr>
          <p:cNvPr id="43" name="グループ化 42"/>
          <p:cNvGrpSpPr/>
          <p:nvPr/>
        </p:nvGrpSpPr>
        <p:grpSpPr>
          <a:xfrm>
            <a:off x="590485" y="4896134"/>
            <a:ext cx="5691894" cy="1467350"/>
            <a:chOff x="241265" y="5114792"/>
            <a:chExt cx="6166218" cy="1589629"/>
          </a:xfrm>
        </p:grpSpPr>
        <p:sp>
          <p:nvSpPr>
            <p:cNvPr id="44" name="テキスト ボックス 43">
              <a:extLst>
                <a:ext uri="{FF2B5EF4-FFF2-40B4-BE49-F238E27FC236}">
                  <a16:creationId xmlns:a16="http://schemas.microsoft.com/office/drawing/2014/main" id="{F4FAFBA3-B159-478C-AAB4-CA9183571ED5}"/>
                </a:ext>
              </a:extLst>
            </p:cNvPr>
            <p:cNvSpPr txBox="1"/>
            <p:nvPr/>
          </p:nvSpPr>
          <p:spPr>
            <a:xfrm>
              <a:off x="5218522" y="6138190"/>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grpSp>
          <p:nvGrpSpPr>
            <p:cNvPr id="45" name="グループ化 44"/>
            <p:cNvGrpSpPr/>
            <p:nvPr/>
          </p:nvGrpSpPr>
          <p:grpSpPr>
            <a:xfrm>
              <a:off x="241265" y="5114792"/>
              <a:ext cx="6166218" cy="1589629"/>
              <a:chOff x="241265" y="5114792"/>
              <a:chExt cx="6166218" cy="1589629"/>
            </a:xfrm>
          </p:grpSpPr>
          <p:sp>
            <p:nvSpPr>
              <p:cNvPr id="46" name="テキスト ボックス 45">
                <a:extLst>
                  <a:ext uri="{FF2B5EF4-FFF2-40B4-BE49-F238E27FC236}">
                    <a16:creationId xmlns:a16="http://schemas.microsoft.com/office/drawing/2014/main" id="{2D5ED59D-9853-467E-B006-D9C998F5322B}"/>
                  </a:ext>
                </a:extLst>
              </p:cNvPr>
              <p:cNvSpPr txBox="1"/>
              <p:nvPr/>
            </p:nvSpPr>
            <p:spPr>
              <a:xfrm>
                <a:off x="3193593" y="5114792"/>
                <a:ext cx="3213890"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●「学校医」以外の医師が医療的ケアに係る指導・助言を行う場合</a:t>
                </a:r>
              </a:p>
            </p:txBody>
          </p:sp>
          <p:grpSp>
            <p:nvGrpSpPr>
              <p:cNvPr id="47" name="グループ化 46"/>
              <p:cNvGrpSpPr/>
              <p:nvPr/>
            </p:nvGrpSpPr>
            <p:grpSpPr>
              <a:xfrm>
                <a:off x="241265" y="5114792"/>
                <a:ext cx="5869131" cy="1589629"/>
                <a:chOff x="241265" y="5114792"/>
                <a:chExt cx="5869131" cy="1589629"/>
              </a:xfrm>
            </p:grpSpPr>
            <p:sp>
              <p:nvSpPr>
                <p:cNvPr id="48" name="テキスト ボックス 47">
                  <a:extLst>
                    <a:ext uri="{FF2B5EF4-FFF2-40B4-BE49-F238E27FC236}">
                      <a16:creationId xmlns:a16="http://schemas.microsoft.com/office/drawing/2014/main" id="{6F713194-0170-4A5A-98C1-8FCB7FE00209}"/>
                    </a:ext>
                  </a:extLst>
                </p:cNvPr>
                <p:cNvSpPr txBox="1"/>
                <p:nvPr/>
              </p:nvSpPr>
              <p:spPr>
                <a:xfrm>
                  <a:off x="352709" y="5674025"/>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49" name="テキスト ボックス 48">
                  <a:extLst>
                    <a:ext uri="{FF2B5EF4-FFF2-40B4-BE49-F238E27FC236}">
                      <a16:creationId xmlns:a16="http://schemas.microsoft.com/office/drawing/2014/main" id="{785B6F8D-D473-40C1-91E8-8AE5B7E5A03E}"/>
                    </a:ext>
                  </a:extLst>
                </p:cNvPr>
                <p:cNvSpPr txBox="1"/>
                <p:nvPr/>
              </p:nvSpPr>
              <p:spPr>
                <a:xfrm>
                  <a:off x="2647802" y="5586568"/>
                  <a:ext cx="267639" cy="592106"/>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50" name="テキスト ボックス 49">
                  <a:extLst>
                    <a:ext uri="{FF2B5EF4-FFF2-40B4-BE49-F238E27FC236}">
                      <a16:creationId xmlns:a16="http://schemas.microsoft.com/office/drawing/2014/main" id="{DE3B49B2-66C4-428D-A452-59732C56A990}"/>
                    </a:ext>
                  </a:extLst>
                </p:cNvPr>
                <p:cNvSpPr txBox="1"/>
                <p:nvPr/>
              </p:nvSpPr>
              <p:spPr>
                <a:xfrm>
                  <a:off x="4195629" y="5424758"/>
                  <a:ext cx="267637" cy="96116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知見のある医師</a:t>
                  </a:r>
                </a:p>
              </p:txBody>
            </p:sp>
            <p:sp>
              <p:nvSpPr>
                <p:cNvPr id="51" name="テキスト ボックス 50">
                  <a:extLst>
                    <a:ext uri="{FF2B5EF4-FFF2-40B4-BE49-F238E27FC236}">
                      <a16:creationId xmlns:a16="http://schemas.microsoft.com/office/drawing/2014/main" id="{F2A2C0CB-62D6-4B2D-B3A4-28614FB3FDC4}"/>
                    </a:ext>
                  </a:extLst>
                </p:cNvPr>
                <p:cNvSpPr txBox="1"/>
                <p:nvPr/>
              </p:nvSpPr>
              <p:spPr>
                <a:xfrm>
                  <a:off x="1098204" y="567402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52" name="テキスト ボックス 51">
                  <a:extLst>
                    <a:ext uri="{FF2B5EF4-FFF2-40B4-BE49-F238E27FC236}">
                      <a16:creationId xmlns:a16="http://schemas.microsoft.com/office/drawing/2014/main" id="{C6D312BB-E820-4871-8329-AC237A4A5C3D}"/>
                    </a:ext>
                  </a:extLst>
                </p:cNvPr>
                <p:cNvSpPr txBox="1"/>
                <p:nvPr/>
              </p:nvSpPr>
              <p:spPr>
                <a:xfrm>
                  <a:off x="1730431" y="5435971"/>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53" name="直線矢印コネクタ 52">
                  <a:extLst>
                    <a:ext uri="{FF2B5EF4-FFF2-40B4-BE49-F238E27FC236}">
                      <a16:creationId xmlns:a16="http://schemas.microsoft.com/office/drawing/2014/main" id="{97A261CE-9E9B-4996-8B90-D7B4AF15689E}"/>
                    </a:ext>
                  </a:extLst>
                </p:cNvPr>
                <p:cNvCxnSpPr>
                  <a:cxnSpLocks/>
                </p:cNvCxnSpPr>
                <p:nvPr/>
              </p:nvCxnSpPr>
              <p:spPr>
                <a:xfrm>
                  <a:off x="1405579" y="5652632"/>
                  <a:ext cx="1224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54" name="テキスト ボックス 53">
                  <a:extLst>
                    <a:ext uri="{FF2B5EF4-FFF2-40B4-BE49-F238E27FC236}">
                      <a16:creationId xmlns:a16="http://schemas.microsoft.com/office/drawing/2014/main" id="{F4FAFBA3-B159-478C-AAB4-CA9183571ED5}"/>
                    </a:ext>
                  </a:extLst>
                </p:cNvPr>
                <p:cNvSpPr txBox="1"/>
                <p:nvPr/>
              </p:nvSpPr>
              <p:spPr>
                <a:xfrm>
                  <a:off x="2024403" y="6146719"/>
                  <a:ext cx="98057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医療的ケア</a:t>
                  </a:r>
                </a:p>
              </p:txBody>
            </p:sp>
            <p:sp>
              <p:nvSpPr>
                <p:cNvPr id="55" name="テキスト ボックス 54">
                  <a:extLst>
                    <a:ext uri="{FF2B5EF4-FFF2-40B4-BE49-F238E27FC236}">
                      <a16:creationId xmlns:a16="http://schemas.microsoft.com/office/drawing/2014/main" id="{AA28853D-01C4-46C8-A273-46702FCF52C2}"/>
                    </a:ext>
                  </a:extLst>
                </p:cNvPr>
                <p:cNvSpPr txBox="1"/>
                <p:nvPr/>
              </p:nvSpPr>
              <p:spPr>
                <a:xfrm>
                  <a:off x="1849568" y="5834177"/>
                  <a:ext cx="323075" cy="750110"/>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56" name="テキスト ボックス 55">
                  <a:extLst>
                    <a:ext uri="{FF2B5EF4-FFF2-40B4-BE49-F238E27FC236}">
                      <a16:creationId xmlns:a16="http://schemas.microsoft.com/office/drawing/2014/main" id="{F04B9FDA-0B9E-420D-A210-B6D0641BCF5C}"/>
                    </a:ext>
                  </a:extLst>
                </p:cNvPr>
                <p:cNvSpPr txBox="1"/>
                <p:nvPr/>
              </p:nvSpPr>
              <p:spPr>
                <a:xfrm>
                  <a:off x="1237287" y="5662607"/>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57" name="テキスト ボックス 56">
                  <a:extLst>
                    <a:ext uri="{FF2B5EF4-FFF2-40B4-BE49-F238E27FC236}">
                      <a16:creationId xmlns:a16="http://schemas.microsoft.com/office/drawing/2014/main" id="{5665C6CC-6B72-4C18-9DE9-55FA45318B72}"/>
                    </a:ext>
                  </a:extLst>
                </p:cNvPr>
                <p:cNvSpPr txBox="1"/>
                <p:nvPr/>
              </p:nvSpPr>
              <p:spPr>
                <a:xfrm>
                  <a:off x="403175" y="5478845"/>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sp>
              <p:nvSpPr>
                <p:cNvPr id="58" name="テキスト ボックス 57">
                  <a:extLst>
                    <a:ext uri="{FF2B5EF4-FFF2-40B4-BE49-F238E27FC236}">
                      <a16:creationId xmlns:a16="http://schemas.microsoft.com/office/drawing/2014/main" id="{FD4625A0-4D71-4E52-920D-E094EB6F3140}"/>
                    </a:ext>
                  </a:extLst>
                </p:cNvPr>
                <p:cNvSpPr txBox="1"/>
                <p:nvPr/>
              </p:nvSpPr>
              <p:spPr>
                <a:xfrm>
                  <a:off x="241265" y="5114792"/>
                  <a:ext cx="3177394"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●「学校医」が学校における医療的ケアに係る指導・助言を行う場合</a:t>
                  </a:r>
                </a:p>
              </p:txBody>
            </p:sp>
            <p:sp>
              <p:nvSpPr>
                <p:cNvPr id="59" name="テキスト ボックス 58">
                  <a:extLst>
                    <a:ext uri="{FF2B5EF4-FFF2-40B4-BE49-F238E27FC236}">
                      <a16:creationId xmlns:a16="http://schemas.microsoft.com/office/drawing/2014/main" id="{ED46F63E-A447-42F8-9266-F4304D35D560}"/>
                    </a:ext>
                  </a:extLst>
                </p:cNvPr>
                <p:cNvSpPr txBox="1"/>
                <p:nvPr/>
              </p:nvSpPr>
              <p:spPr>
                <a:xfrm>
                  <a:off x="3376816" y="6235333"/>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cxnSp>
              <p:nvCxnSpPr>
                <p:cNvPr id="60" name="直線矢印コネクタ 59">
                  <a:extLst>
                    <a:ext uri="{FF2B5EF4-FFF2-40B4-BE49-F238E27FC236}">
                      <a16:creationId xmlns:a16="http://schemas.microsoft.com/office/drawing/2014/main" id="{79B720F8-96B6-427F-B61C-357B572E7E35}"/>
                    </a:ext>
                  </a:extLst>
                </p:cNvPr>
                <p:cNvCxnSpPr>
                  <a:cxnSpLocks/>
                </p:cNvCxnSpPr>
                <p:nvPr/>
              </p:nvCxnSpPr>
              <p:spPr>
                <a:xfrm flipV="1">
                  <a:off x="648005" y="5752333"/>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1" name="テキスト ボックス 60">
                  <a:extLst>
                    <a:ext uri="{FF2B5EF4-FFF2-40B4-BE49-F238E27FC236}">
                      <a16:creationId xmlns:a16="http://schemas.microsoft.com/office/drawing/2014/main" id="{81739834-F8CA-4695-AB63-2F602C718674}"/>
                    </a:ext>
                  </a:extLst>
                </p:cNvPr>
                <p:cNvSpPr txBox="1"/>
                <p:nvPr/>
              </p:nvSpPr>
              <p:spPr>
                <a:xfrm>
                  <a:off x="374497" y="6149768"/>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2" name="テキスト ボックス 61">
                  <a:extLst>
                    <a:ext uri="{FF2B5EF4-FFF2-40B4-BE49-F238E27FC236}">
                      <a16:creationId xmlns:a16="http://schemas.microsoft.com/office/drawing/2014/main" id="{81739834-F8CA-4695-AB63-2F602C718674}"/>
                    </a:ext>
                  </a:extLst>
                </p:cNvPr>
                <p:cNvSpPr txBox="1"/>
                <p:nvPr/>
              </p:nvSpPr>
              <p:spPr>
                <a:xfrm>
                  <a:off x="3466963" y="5765174"/>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63" name="テキスト ボックス 62">
                  <a:extLst>
                    <a:ext uri="{FF2B5EF4-FFF2-40B4-BE49-F238E27FC236}">
                      <a16:creationId xmlns:a16="http://schemas.microsoft.com/office/drawing/2014/main" id="{81739834-F8CA-4695-AB63-2F602C718674}"/>
                    </a:ext>
                  </a:extLst>
                </p:cNvPr>
                <p:cNvSpPr txBox="1"/>
                <p:nvPr/>
              </p:nvSpPr>
              <p:spPr>
                <a:xfrm>
                  <a:off x="1089158" y="614671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64" name="直線矢印コネクタ 63">
                  <a:extLst>
                    <a:ext uri="{FF2B5EF4-FFF2-40B4-BE49-F238E27FC236}">
                      <a16:creationId xmlns:a16="http://schemas.microsoft.com/office/drawing/2014/main" id="{79B720F8-96B6-427F-B61C-357B572E7E35}"/>
                    </a:ext>
                  </a:extLst>
                </p:cNvPr>
                <p:cNvCxnSpPr>
                  <a:cxnSpLocks/>
                </p:cNvCxnSpPr>
                <p:nvPr/>
              </p:nvCxnSpPr>
              <p:spPr>
                <a:xfrm flipH="1" flipV="1">
                  <a:off x="620347" y="6083811"/>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5" name="直線矢印コネクタ 64">
                  <a:extLst>
                    <a:ext uri="{FF2B5EF4-FFF2-40B4-BE49-F238E27FC236}">
                      <a16:creationId xmlns:a16="http://schemas.microsoft.com/office/drawing/2014/main" id="{79B720F8-96B6-427F-B61C-357B572E7E35}"/>
                    </a:ext>
                  </a:extLst>
                </p:cNvPr>
                <p:cNvCxnSpPr>
                  <a:cxnSpLocks/>
                </p:cNvCxnSpPr>
                <p:nvPr/>
              </p:nvCxnSpPr>
              <p:spPr>
                <a:xfrm flipH="1" flipV="1">
                  <a:off x="1397962" y="607825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6" name="直線矢印コネクタ 65">
                  <a:extLst>
                    <a:ext uri="{FF2B5EF4-FFF2-40B4-BE49-F238E27FC236}">
                      <a16:creationId xmlns:a16="http://schemas.microsoft.com/office/drawing/2014/main" id="{79B720F8-96B6-427F-B61C-357B572E7E35}"/>
                    </a:ext>
                  </a:extLst>
                </p:cNvPr>
                <p:cNvCxnSpPr>
                  <a:cxnSpLocks/>
                </p:cNvCxnSpPr>
                <p:nvPr/>
              </p:nvCxnSpPr>
              <p:spPr>
                <a:xfrm flipV="1">
                  <a:off x="2199258" y="607825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67" name="直線矢印コネクタ 66">
                  <a:extLst>
                    <a:ext uri="{FF2B5EF4-FFF2-40B4-BE49-F238E27FC236}">
                      <a16:creationId xmlns:a16="http://schemas.microsoft.com/office/drawing/2014/main" id="{79B720F8-96B6-427F-B61C-357B572E7E35}"/>
                    </a:ext>
                  </a:extLst>
                </p:cNvPr>
                <p:cNvCxnSpPr>
                  <a:cxnSpLocks/>
                </p:cNvCxnSpPr>
                <p:nvPr/>
              </p:nvCxnSpPr>
              <p:spPr>
                <a:xfrm flipV="1">
                  <a:off x="1424573" y="5924548"/>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68" name="テキスト ボックス 67">
                  <a:extLst>
                    <a:ext uri="{FF2B5EF4-FFF2-40B4-BE49-F238E27FC236}">
                      <a16:creationId xmlns:a16="http://schemas.microsoft.com/office/drawing/2014/main" id="{6F713194-0170-4A5A-98C1-8FCB7FE00209}"/>
                    </a:ext>
                  </a:extLst>
                </p:cNvPr>
                <p:cNvSpPr txBox="1"/>
                <p:nvPr/>
              </p:nvSpPr>
              <p:spPr>
                <a:xfrm>
                  <a:off x="3376816" y="5391104"/>
                  <a:ext cx="267637" cy="469088"/>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治</a:t>
                  </a:r>
                  <a:endParaRPr kumimoji="1" lang="en-US" altLang="ja-JP"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a:t>
                  </a:r>
                </a:p>
              </p:txBody>
            </p:sp>
            <p:sp>
              <p:nvSpPr>
                <p:cNvPr id="69" name="テキスト ボックス 68">
                  <a:extLst>
                    <a:ext uri="{FF2B5EF4-FFF2-40B4-BE49-F238E27FC236}">
                      <a16:creationId xmlns:a16="http://schemas.microsoft.com/office/drawing/2014/main" id="{785B6F8D-D473-40C1-91E8-8AE5B7E5A03E}"/>
                    </a:ext>
                  </a:extLst>
                </p:cNvPr>
                <p:cNvSpPr txBox="1"/>
                <p:nvPr/>
              </p:nvSpPr>
              <p:spPr>
                <a:xfrm>
                  <a:off x="5842757" y="5519185"/>
                  <a:ext cx="267639" cy="592107"/>
                </a:xfrm>
                <a:prstGeom prst="rect">
                  <a:avLst/>
                </a:prstGeom>
                <a:solidFill>
                  <a:schemeClr val="bg1"/>
                </a:solidFill>
                <a:ln>
                  <a:solidFill>
                    <a:schemeClr val="tx1"/>
                  </a:solidFill>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医ケア児</a:t>
                  </a:r>
                </a:p>
              </p:txBody>
            </p:sp>
            <p:sp>
              <p:nvSpPr>
                <p:cNvPr id="70" name="テキスト ボックス 69">
                  <a:extLst>
                    <a:ext uri="{FF2B5EF4-FFF2-40B4-BE49-F238E27FC236}">
                      <a16:creationId xmlns:a16="http://schemas.microsoft.com/office/drawing/2014/main" id="{C6D312BB-E820-4871-8329-AC237A4A5C3D}"/>
                    </a:ext>
                  </a:extLst>
                </p:cNvPr>
                <p:cNvSpPr txBox="1"/>
                <p:nvPr/>
              </p:nvSpPr>
              <p:spPr>
                <a:xfrm>
                  <a:off x="4873680" y="5360888"/>
                  <a:ext cx="620402" cy="223047"/>
                </a:xfrm>
                <a:prstGeom prst="rect">
                  <a:avLst/>
                </a:prstGeom>
                <a:noFill/>
                <a:ln>
                  <a:noFill/>
                  <a:prstDash val="solid"/>
                </a:ln>
              </p:spPr>
              <p:txBody>
                <a:bodyPr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②</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診察</a:t>
                  </a:r>
                </a:p>
              </p:txBody>
            </p:sp>
            <p:cxnSp>
              <p:nvCxnSpPr>
                <p:cNvPr id="71" name="直線矢印コネクタ 70">
                  <a:extLst>
                    <a:ext uri="{FF2B5EF4-FFF2-40B4-BE49-F238E27FC236}">
                      <a16:creationId xmlns:a16="http://schemas.microsoft.com/office/drawing/2014/main" id="{97A261CE-9E9B-4996-8B90-D7B4AF15689E}"/>
                    </a:ext>
                  </a:extLst>
                </p:cNvPr>
                <p:cNvCxnSpPr>
                  <a:cxnSpLocks/>
                </p:cNvCxnSpPr>
                <p:nvPr/>
              </p:nvCxnSpPr>
              <p:spPr>
                <a:xfrm>
                  <a:off x="4521490" y="5586567"/>
                  <a:ext cx="1278000" cy="3726"/>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2" name="テキスト ボックス 71">
                  <a:extLst>
                    <a:ext uri="{FF2B5EF4-FFF2-40B4-BE49-F238E27FC236}">
                      <a16:creationId xmlns:a16="http://schemas.microsoft.com/office/drawing/2014/main" id="{AA28853D-01C4-46C8-A273-46702FCF52C2}"/>
                    </a:ext>
                  </a:extLst>
                </p:cNvPr>
                <p:cNvSpPr txBox="1"/>
                <p:nvPr/>
              </p:nvSpPr>
              <p:spPr>
                <a:xfrm>
                  <a:off x="5043687" y="5825648"/>
                  <a:ext cx="323075" cy="750109"/>
                </a:xfrm>
                <a:prstGeom prst="rect">
                  <a:avLst/>
                </a:prstGeom>
                <a:solidFill>
                  <a:schemeClr val="bg1"/>
                </a:solidFill>
                <a:ln>
                  <a:solidFill>
                    <a:schemeClr val="tx1"/>
                  </a:solidFill>
                </a:ln>
              </p:spPr>
              <p:txBody>
                <a:bodyPr vert="eaVert" wrap="square" rtlCol="0">
                  <a:spAutoFit/>
                </a:bodyPr>
                <a:lstStyle/>
                <a:p>
                  <a:pPr marL="0" marR="0" lvl="0" indent="0" algn="l" defTabSz="415929" rtl="0" eaLnBrk="0" fontAlgn="base" latinLnBrk="0" hangingPunct="0">
                    <a:lnSpc>
                      <a:spcPct val="100000"/>
                    </a:lnSpc>
                    <a:spcBef>
                      <a:spcPct val="0"/>
                    </a:spcBef>
                    <a:spcAft>
                      <a:spcPct val="0"/>
                    </a:spcAft>
                    <a:buClrTx/>
                    <a:buSzTx/>
                    <a:buFontTx/>
                    <a:buNone/>
                    <a:tabLst/>
                    <a:defRPr/>
                  </a:pPr>
                  <a:r>
                    <a:rPr kumimoji="1" lang="ja-JP" altLang="en-US" sz="73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学校</a:t>
                  </a:r>
                  <a:r>
                    <a:rPr kumimoji="1" lang="ja-JP" altLang="en-US" sz="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（看護師）</a:t>
                  </a:r>
                </a:p>
              </p:txBody>
            </p:sp>
            <p:sp>
              <p:nvSpPr>
                <p:cNvPr id="73" name="テキスト ボックス 72">
                  <a:extLst>
                    <a:ext uri="{FF2B5EF4-FFF2-40B4-BE49-F238E27FC236}">
                      <a16:creationId xmlns:a16="http://schemas.microsoft.com/office/drawing/2014/main" id="{F04B9FDA-0B9E-420D-A210-B6D0641BCF5C}"/>
                    </a:ext>
                  </a:extLst>
                </p:cNvPr>
                <p:cNvSpPr txBox="1"/>
                <p:nvPr/>
              </p:nvSpPr>
              <p:spPr>
                <a:xfrm>
                  <a:off x="4344188" y="5655530"/>
                  <a:ext cx="904261"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③</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指導・助言</a:t>
                  </a:r>
                </a:p>
              </p:txBody>
            </p:sp>
            <p:sp>
              <p:nvSpPr>
                <p:cNvPr id="74" name="テキスト ボックス 73">
                  <a:extLst>
                    <a:ext uri="{FF2B5EF4-FFF2-40B4-BE49-F238E27FC236}">
                      <a16:creationId xmlns:a16="http://schemas.microsoft.com/office/drawing/2014/main" id="{5665C6CC-6B72-4C18-9DE9-55FA45318B72}"/>
                    </a:ext>
                  </a:extLst>
                </p:cNvPr>
                <p:cNvSpPr txBox="1"/>
                <p:nvPr/>
              </p:nvSpPr>
              <p:spPr>
                <a:xfrm>
                  <a:off x="3475762" y="5310786"/>
                  <a:ext cx="903506"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①</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情報提供</a:t>
                  </a:r>
                </a:p>
              </p:txBody>
            </p:sp>
            <p:cxnSp>
              <p:nvCxnSpPr>
                <p:cNvPr id="75" name="直線矢印コネクタ 74">
                  <a:extLst>
                    <a:ext uri="{FF2B5EF4-FFF2-40B4-BE49-F238E27FC236}">
                      <a16:creationId xmlns:a16="http://schemas.microsoft.com/office/drawing/2014/main" id="{79B720F8-96B6-427F-B61C-357B572E7E35}"/>
                    </a:ext>
                  </a:extLst>
                </p:cNvPr>
                <p:cNvCxnSpPr>
                  <a:cxnSpLocks/>
                </p:cNvCxnSpPr>
                <p:nvPr/>
              </p:nvCxnSpPr>
              <p:spPr>
                <a:xfrm flipV="1">
                  <a:off x="3690907" y="5586567"/>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sp>
              <p:nvSpPr>
                <p:cNvPr id="76" name="テキスト ボックス 75">
                  <a:extLst>
                    <a:ext uri="{FF2B5EF4-FFF2-40B4-BE49-F238E27FC236}">
                      <a16:creationId xmlns:a16="http://schemas.microsoft.com/office/drawing/2014/main" id="{81739834-F8CA-4695-AB63-2F602C718674}"/>
                    </a:ext>
                  </a:extLst>
                </p:cNvPr>
                <p:cNvSpPr txBox="1"/>
                <p:nvPr/>
              </p:nvSpPr>
              <p:spPr>
                <a:xfrm>
                  <a:off x="3465426" y="6064839"/>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⑤</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情報</a:t>
                  </a:r>
                  <a:r>
                    <a:rPr kumimoji="1" lang="ja-JP" altLang="en-US" sz="73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共有</a:t>
                  </a:r>
                </a:p>
              </p:txBody>
            </p:sp>
            <p:sp>
              <p:nvSpPr>
                <p:cNvPr id="77" name="テキスト ボックス 76">
                  <a:extLst>
                    <a:ext uri="{FF2B5EF4-FFF2-40B4-BE49-F238E27FC236}">
                      <a16:creationId xmlns:a16="http://schemas.microsoft.com/office/drawing/2014/main" id="{81739834-F8CA-4695-AB63-2F602C718674}"/>
                    </a:ext>
                  </a:extLst>
                </p:cNvPr>
                <p:cNvSpPr txBox="1"/>
                <p:nvPr/>
              </p:nvSpPr>
              <p:spPr>
                <a:xfrm>
                  <a:off x="4283277" y="6138190"/>
                  <a:ext cx="923700" cy="223047"/>
                </a:xfrm>
                <a:prstGeom prst="rect">
                  <a:avLst/>
                </a:prstGeom>
                <a:noFill/>
                <a:ln>
                  <a:noFill/>
                  <a:prstDash val="solid"/>
                </a:ln>
              </p:spPr>
              <p:txBody>
                <a:bodyPr wrap="square" rtlCol="0">
                  <a:spAutoFit/>
                </a:bodyPr>
                <a:lstStyle/>
                <a:p>
                  <a:pPr marL="0" marR="0" lvl="0" indent="0" algn="ctr" defTabSz="415929" rtl="0" eaLnBrk="0" fontAlgn="base" latinLnBrk="0" hangingPunct="0">
                    <a:lnSpc>
                      <a:spcPct val="100000"/>
                    </a:lnSpc>
                    <a:spcBef>
                      <a:spcPct val="0"/>
                    </a:spcBef>
                    <a:spcAft>
                      <a:spcPct val="0"/>
                    </a:spcAft>
                    <a:buClrTx/>
                    <a:buSzTx/>
                    <a:buFontTx/>
                    <a:buNone/>
                    <a:tabLst/>
                    <a:defRPr/>
                  </a:pPr>
                  <a:r>
                    <a:rPr kumimoji="1" lang="ja-JP" altLang="en-US" sz="738"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④</a:t>
                  </a:r>
                  <a:r>
                    <a:rPr kumimoji="1" lang="ja-JP" altLang="en-US" sz="738"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状況報告</a:t>
                  </a:r>
                </a:p>
              </p:txBody>
            </p:sp>
            <p:cxnSp>
              <p:nvCxnSpPr>
                <p:cNvPr id="78" name="直線矢印コネクタ 77">
                  <a:extLst>
                    <a:ext uri="{FF2B5EF4-FFF2-40B4-BE49-F238E27FC236}">
                      <a16:creationId xmlns:a16="http://schemas.microsoft.com/office/drawing/2014/main" id="{79B720F8-96B6-427F-B61C-357B572E7E35}"/>
                    </a:ext>
                  </a:extLst>
                </p:cNvPr>
                <p:cNvCxnSpPr>
                  <a:cxnSpLocks/>
                </p:cNvCxnSpPr>
                <p:nvPr/>
              </p:nvCxnSpPr>
              <p:spPr>
                <a:xfrm flipH="1" flipV="1">
                  <a:off x="3665176" y="5699203"/>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79" name="直線矢印コネクタ 78">
                  <a:extLst>
                    <a:ext uri="{FF2B5EF4-FFF2-40B4-BE49-F238E27FC236}">
                      <a16:creationId xmlns:a16="http://schemas.microsoft.com/office/drawing/2014/main" id="{79B720F8-96B6-427F-B61C-357B572E7E35}"/>
                    </a:ext>
                  </a:extLst>
                </p:cNvPr>
                <p:cNvCxnSpPr>
                  <a:cxnSpLocks/>
                </p:cNvCxnSpPr>
                <p:nvPr/>
              </p:nvCxnSpPr>
              <p:spPr>
                <a:xfrm flipH="1" flipV="1">
                  <a:off x="4499331" y="6069730"/>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0" name="直線矢印コネクタ 79">
                  <a:extLst>
                    <a:ext uri="{FF2B5EF4-FFF2-40B4-BE49-F238E27FC236}">
                      <a16:creationId xmlns:a16="http://schemas.microsoft.com/office/drawing/2014/main" id="{79B720F8-96B6-427F-B61C-357B572E7E35}"/>
                    </a:ext>
                  </a:extLst>
                </p:cNvPr>
                <p:cNvCxnSpPr>
                  <a:cxnSpLocks/>
                </p:cNvCxnSpPr>
                <p:nvPr/>
              </p:nvCxnSpPr>
              <p:spPr>
                <a:xfrm flipV="1">
                  <a:off x="5393376" y="6069729"/>
                  <a:ext cx="43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1" name="直線矢印コネクタ 80">
                  <a:extLst>
                    <a:ext uri="{FF2B5EF4-FFF2-40B4-BE49-F238E27FC236}">
                      <a16:creationId xmlns:a16="http://schemas.microsoft.com/office/drawing/2014/main" id="{79B720F8-96B6-427F-B61C-357B572E7E35}"/>
                    </a:ext>
                  </a:extLst>
                </p:cNvPr>
                <p:cNvCxnSpPr>
                  <a:cxnSpLocks/>
                </p:cNvCxnSpPr>
                <p:nvPr/>
              </p:nvCxnSpPr>
              <p:spPr>
                <a:xfrm flipV="1">
                  <a:off x="4503417" y="5913553"/>
                  <a:ext cx="522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cxnSp>
              <p:nvCxnSpPr>
                <p:cNvPr id="82" name="直線矢印コネクタ 81">
                  <a:extLst>
                    <a:ext uri="{FF2B5EF4-FFF2-40B4-BE49-F238E27FC236}">
                      <a16:creationId xmlns:a16="http://schemas.microsoft.com/office/drawing/2014/main" id="{79B720F8-96B6-427F-B61C-357B572E7E35}"/>
                    </a:ext>
                  </a:extLst>
                </p:cNvPr>
                <p:cNvCxnSpPr>
                  <a:cxnSpLocks/>
                </p:cNvCxnSpPr>
                <p:nvPr/>
              </p:nvCxnSpPr>
              <p:spPr>
                <a:xfrm flipH="1" flipV="1">
                  <a:off x="3683895" y="6334346"/>
                  <a:ext cx="468000" cy="1"/>
                </a:xfrm>
                <a:prstGeom prst="straightConnector1">
                  <a:avLst/>
                </a:prstGeom>
                <a:ln w="38100">
                  <a:solidFill>
                    <a:srgbClr val="FFC000"/>
                  </a:solidFill>
                  <a:tailEnd type="triangle"/>
                </a:ln>
              </p:spPr>
              <p:style>
                <a:lnRef idx="1">
                  <a:schemeClr val="dk1"/>
                </a:lnRef>
                <a:fillRef idx="0">
                  <a:schemeClr val="dk1"/>
                </a:fillRef>
                <a:effectRef idx="0">
                  <a:schemeClr val="dk1"/>
                </a:effectRef>
                <a:fontRef idx="minor">
                  <a:schemeClr val="tx1"/>
                </a:fontRef>
              </p:style>
            </p:cxnSp>
          </p:grpSp>
        </p:grpSp>
      </p:grpSp>
      <p:sp>
        <p:nvSpPr>
          <p:cNvPr id="83" name="角丸四角形 82"/>
          <p:cNvSpPr/>
          <p:nvPr/>
        </p:nvSpPr>
        <p:spPr>
          <a:xfrm>
            <a:off x="554648" y="4472532"/>
            <a:ext cx="9150880" cy="2065682"/>
          </a:xfrm>
          <a:prstGeom prst="roundRect">
            <a:avLst>
              <a:gd name="adj" fmla="val 7826"/>
            </a:avLst>
          </a:prstGeom>
          <a:noFill/>
          <a:ln w="12700">
            <a:solidFill>
              <a:srgbClr val="99CC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679662" y="4567095"/>
            <a:ext cx="5390941" cy="226885"/>
          </a:xfrm>
          <a:prstGeom prst="rect">
            <a:avLst/>
          </a:prstGeom>
          <a:solidFill>
            <a:schemeClr val="accent3">
              <a:lumMod val="20000"/>
              <a:lumOff val="80000"/>
            </a:schemeClr>
          </a:solidFill>
          <a:ln w="12700">
            <a:solidFill>
              <a:srgbClr val="99CC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（参考）主治医から学校医等への情報提供に基づいた学校における医療的ケアの流れ</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p:nvPr/>
        </p:nvSpPr>
        <p:spPr>
          <a:xfrm>
            <a:off x="7300576" y="4442467"/>
            <a:ext cx="1976746" cy="262892"/>
          </a:xfrm>
          <a:prstGeom prst="rect">
            <a:avLst/>
          </a:prstGeom>
          <a:solidFill>
            <a:sysClr val="window" lastClr="FFFFFF"/>
          </a:solidFill>
          <a:ln w="12700">
            <a:solidFill>
              <a:sysClr val="windowText" lastClr="000000"/>
            </a:solidFill>
          </a:ln>
        </p:spPr>
        <p:txBody>
          <a:bodyPr wrap="square" rtlCol="0">
            <a:spAutoFit/>
          </a:bodyPr>
          <a:lstStyle/>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新しい時代の特別支援教育の在り方に関する有識者会議</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339" rtl="0" eaLnBrk="1" fontAlgn="auto" latinLnBrk="0" hangingPunct="1">
              <a:lnSpc>
                <a:spcPct val="100000"/>
              </a:lnSpc>
              <a:spcBef>
                <a:spcPts val="0"/>
              </a:spcBef>
              <a:spcAft>
                <a:spcPts val="0"/>
              </a:spcAft>
              <a:buClrTx/>
              <a:buSzTx/>
              <a:buFontTx/>
              <a:buNone/>
              <a:tabLst/>
              <a:defRPr/>
            </a:pP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（文部科学省、令和元年</a:t>
            </a:r>
            <a:r>
              <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0" lang="ja-JP" altLang="en-US"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月２日）より抜粋</a:t>
            </a:r>
            <a:endParaRPr kumimoji="0" lang="en-US" altLang="ja-JP" sz="554"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6" name="正方形/長方形 85"/>
          <p:cNvSpPr/>
          <p:nvPr/>
        </p:nvSpPr>
        <p:spPr>
          <a:xfrm>
            <a:off x="290714" y="1004538"/>
            <a:ext cx="3532520" cy="321949"/>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）の見直し</a:t>
            </a:r>
          </a:p>
        </p:txBody>
      </p:sp>
      <p:sp>
        <p:nvSpPr>
          <p:cNvPr id="88" name="Rectangle 36">
            <a:extLst>
              <a:ext uri="{FF2B5EF4-FFF2-40B4-BE49-F238E27FC236}">
                <a16:creationId xmlns:a16="http://schemas.microsoft.com/office/drawing/2014/main" id="{DBE3244A-F4DE-4040-936D-50E27502915E}"/>
              </a:ext>
            </a:extLst>
          </p:cNvPr>
          <p:cNvSpPr>
            <a:spLocks noChangeArrowheads="1"/>
          </p:cNvSpPr>
          <p:nvPr/>
        </p:nvSpPr>
        <p:spPr bwMode="auto">
          <a:xfrm>
            <a:off x="231555" y="609726"/>
            <a:ext cx="6817332"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（３）医療的ケア児に関わる主治医と学校医との連携（再掲）</a:t>
            </a:r>
          </a:p>
        </p:txBody>
      </p:sp>
      <p:sp>
        <p:nvSpPr>
          <p:cNvPr id="89" name="スライド番号プレースホルダー 2">
            <a:extLst>
              <a:ext uri="{FF2B5EF4-FFF2-40B4-BE49-F238E27FC236}">
                <a16:creationId xmlns:a16="http://schemas.microsoft.com/office/drawing/2014/main" id="{FCCC03CC-433C-4BBE-BC68-AF164237777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0" name="Rectangle 2">
            <a:extLst>
              <a:ext uri="{FF2B5EF4-FFF2-40B4-BE49-F238E27FC236}">
                <a16:creationId xmlns:a16="http://schemas.microsoft.com/office/drawing/2014/main" id="{BC77AC34-5F20-4FCF-BE45-4B49232AB185}"/>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87" name="テキスト ボックス 86">
            <a:extLst>
              <a:ext uri="{FF2B5EF4-FFF2-40B4-BE49-F238E27FC236}">
                <a16:creationId xmlns:a16="http://schemas.microsoft.com/office/drawing/2014/main" id="{060801F6-6E58-47E9-A1FB-569D708B35E2}"/>
              </a:ext>
            </a:extLst>
          </p:cNvPr>
          <p:cNvSpPr txBox="1"/>
          <p:nvPr/>
        </p:nvSpPr>
        <p:spPr>
          <a:xfrm>
            <a:off x="7073503" y="705991"/>
            <a:ext cx="228923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237-239</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1121</a:t>
            </a:r>
          </a:p>
        </p:txBody>
      </p:sp>
    </p:spTree>
    <p:extLst>
      <p:ext uri="{BB962C8B-B14F-4D97-AF65-F5344CB8AC3E}">
        <p14:creationId xmlns:p14="http://schemas.microsoft.com/office/powerpoint/2010/main" val="154393933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169057"/>
            <a:ext cx="9361039" cy="52745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発達障害等、児童思春期の精神疾患の支援を充実する観点から、小児特定疾患カウンセリング料について公認心理師が実施する場合の評価を新設する。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［公認心理師による場合の算定要件］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一連のカウンセリングの初回は医師が行う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医師の指示の下、公認心理師が当該医師による治療計画に基づいて療養上必要なカウンセリングを</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２０分以上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行った場合に算定できる。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継続的にカウンセリングを行う必要があると認められる場合においても、</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３月に１回程度、医師がカウンセリン</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グを行う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被虐待児等の診療機会を確保する観点から、小児特定疾患カウンセリング料について、対象に被虐待児を含むことを明確化する。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886916" y="2099623"/>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886914" y="2434986"/>
            <a:ext cx="3508132" cy="10236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422041"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19350" y="2099623"/>
            <a:ext cx="35081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19348" y="2434986"/>
            <a:ext cx="3508132" cy="10236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医師による場合</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公認心理師による場合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40139" y="2368516"/>
            <a:ext cx="408843" cy="102361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380093" y="1035968"/>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小児特定疾患カウンセリング料の見直し</a:t>
            </a:r>
          </a:p>
        </p:txBody>
      </p:sp>
      <p:pic>
        <p:nvPicPr>
          <p:cNvPr id="21"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28921" y="3444113"/>
            <a:ext cx="888985" cy="888985"/>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p:cNvPicPr>
            <a:picLocks noChangeAspect="1"/>
          </p:cNvPicPr>
          <p:nvPr/>
        </p:nvPicPr>
        <p:blipFill>
          <a:blip r:embed="rId3"/>
          <a:stretch>
            <a:fillRect/>
          </a:stretch>
        </p:blipFill>
        <p:spPr>
          <a:xfrm>
            <a:off x="7833320" y="3511801"/>
            <a:ext cx="600267" cy="768095"/>
          </a:xfrm>
          <a:prstGeom prst="rect">
            <a:avLst/>
          </a:prstGeom>
        </p:spPr>
      </p:pic>
      <p:sp>
        <p:nvSpPr>
          <p:cNvPr id="17" name="スライド番号プレースホルダー 2">
            <a:extLst>
              <a:ext uri="{FF2B5EF4-FFF2-40B4-BE49-F238E27FC236}">
                <a16:creationId xmlns:a16="http://schemas.microsoft.com/office/drawing/2014/main" id="{15999E7C-E271-428A-8A42-DE21D9ED28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Rectangle 2">
            <a:extLst>
              <a:ext uri="{FF2B5EF4-FFF2-40B4-BE49-F238E27FC236}">
                <a16:creationId xmlns:a16="http://schemas.microsoft.com/office/drawing/2014/main" id="{9227393F-D462-4CA1-89CD-F923FF555CD3}"/>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9" name="Rectangle 36">
            <a:extLst>
              <a:ext uri="{FF2B5EF4-FFF2-40B4-BE49-F238E27FC236}">
                <a16:creationId xmlns:a16="http://schemas.microsoft.com/office/drawing/2014/main" id="{01EB6981-B09B-4EB7-A8DF-81DBF28205BC}"/>
              </a:ext>
            </a:extLst>
          </p:cNvPr>
          <p:cNvSpPr>
            <a:spLocks noChangeArrowheads="1"/>
          </p:cNvSpPr>
          <p:nvPr/>
        </p:nvSpPr>
        <p:spPr bwMode="auto">
          <a:xfrm>
            <a:off x="172787" y="515483"/>
            <a:ext cx="5716318" cy="37156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（４）児童思春期の精神疾患等に対する支援の充実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6784385" y="552017"/>
            <a:ext cx="13507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p188,</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720593818"/>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テキスト ボックス 36"/>
          <p:cNvSpPr txBox="1"/>
          <p:nvPr/>
        </p:nvSpPr>
        <p:spPr>
          <a:xfrm>
            <a:off x="389462" y="4190607"/>
            <a:ext cx="5992915" cy="348109"/>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吹き出し 25"/>
          <p:cNvSpPr/>
          <p:nvPr/>
        </p:nvSpPr>
        <p:spPr>
          <a:xfrm>
            <a:off x="8420580" y="5131333"/>
            <a:ext cx="913181" cy="525010"/>
          </a:xfrm>
          <a:prstGeom prst="wedgeRoundRectCallout">
            <a:avLst>
              <a:gd name="adj1" fmla="val -78571"/>
              <a:gd name="adj2" fmla="val -48986"/>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72786" y="904372"/>
            <a:ext cx="9517326" cy="32791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43491" marR="0" lvl="0" indent="-24349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被ばくの低減の観点も踏まえ、小児の頭部外傷に対するガイドラインに沿った診療を推進する。ガイドラインに沿った診療において、小児の意識障害の判定が成人と比べ困難であることを踏まえ、小児頭部外傷患者に対して頭部</a:t>
            </a:r>
            <a:r>
              <a:rPr kumimoji="1" lang="en-US" altLang="ja-JP"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を撮影した場合の加算を新設する。</a:t>
            </a: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673764" y="4439756"/>
            <a:ext cx="3459125" cy="2292935"/>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分以上の意識消失</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分以上の健忘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傾眠</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・３回以上の嘔吐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・虐待の疑い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・てんかんの既往のない患者でのけいれん</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GCS&lt;14</a:t>
            </a:r>
            <a:r>
              <a:rPr kumimoji="1" lang="ja-JP" altLang="en-US" sz="11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GCS&lt;15</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・開放骨折、陥没骨折の疑い、または大泉門膨隆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・頭蓋底骨折の所見（耳出血、パンダの目徴候、髄液漏、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バトル徴候）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・神経学的異常</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5cm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以上の皮下血種や打撲痕</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・高エネルギー外傷などの危険な受傷機転</a:t>
            </a:r>
          </a:p>
        </p:txBody>
      </p:sp>
      <p:pic>
        <p:nvPicPr>
          <p:cNvPr id="23" name="図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48848" y="4322636"/>
            <a:ext cx="1831590" cy="1831590"/>
          </a:xfrm>
          <a:prstGeom prst="rect">
            <a:avLst/>
          </a:prstGeom>
        </p:spPr>
      </p:pic>
      <p:sp>
        <p:nvSpPr>
          <p:cNvPr id="24" name="角丸四角形吹き出し 23"/>
          <p:cNvSpPr/>
          <p:nvPr/>
        </p:nvSpPr>
        <p:spPr>
          <a:xfrm>
            <a:off x="8277758" y="4485928"/>
            <a:ext cx="1056002" cy="538326"/>
          </a:xfrm>
          <a:prstGeom prst="wedgeRoundRectCallout">
            <a:avLst>
              <a:gd name="adj1" fmla="val -68057"/>
              <a:gd name="adj2" fmla="val 39914"/>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8479566" y="5152900"/>
            <a:ext cx="928164" cy="433324"/>
          </a:xfrm>
          <a:prstGeom prst="rect">
            <a:avLst/>
          </a:prstGeom>
          <a:noFill/>
        </p:spPr>
        <p:txBody>
          <a:bodyPr wrap="square" rtlCol="0">
            <a:spAutoFit/>
          </a:bodyPr>
          <a:lstStyle/>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機嫌が悪い</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だけ？</a:t>
            </a:r>
          </a:p>
        </p:txBody>
      </p:sp>
      <p:sp>
        <p:nvSpPr>
          <p:cNvPr id="28" name="テキスト ボックス 27"/>
          <p:cNvSpPr txBox="1"/>
          <p:nvPr/>
        </p:nvSpPr>
        <p:spPr>
          <a:xfrm>
            <a:off x="8290264" y="4531633"/>
            <a:ext cx="1133644" cy="4333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泣いているのは</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意識障害？</a:t>
            </a:r>
          </a:p>
        </p:txBody>
      </p:sp>
      <p:sp>
        <p:nvSpPr>
          <p:cNvPr id="29" name="テキスト ボックス 28"/>
          <p:cNvSpPr txBox="1"/>
          <p:nvPr/>
        </p:nvSpPr>
        <p:spPr>
          <a:xfrm>
            <a:off x="6440559" y="6216977"/>
            <a:ext cx="2738250" cy="3481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※Dunning J et al: Derivation of the children’s head injury algorithm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the prediction of important clinical events decision rule for head injury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in children. Arch Dis Child 91 : 885-891, 2006  </a:t>
            </a:r>
            <a:endPar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1" name="表 30"/>
          <p:cNvGraphicFramePr>
            <a:graphicFrameLocks noGrp="1"/>
          </p:cNvGraphicFramePr>
          <p:nvPr/>
        </p:nvGraphicFramePr>
        <p:xfrm>
          <a:off x="470101" y="1723968"/>
          <a:ext cx="4106238" cy="1984628"/>
        </p:xfrm>
        <a:graphic>
          <a:graphicData uri="http://schemas.openxmlformats.org/drawingml/2006/table">
            <a:tbl>
              <a:tblPr firstRow="1" bandRow="1">
                <a:tableStyleId>{3B4B98B0-60AC-42C2-AFA5-B58CD77FA1E5}</a:tableStyleId>
              </a:tblPr>
              <a:tblGrid>
                <a:gridCol w="4106238">
                  <a:extLst>
                    <a:ext uri="{9D8B030D-6E8A-4147-A177-3AD203B41FA5}">
                      <a16:colId xmlns:a16="http://schemas.microsoft.com/office/drawing/2014/main" val="20000"/>
                    </a:ext>
                  </a:extLst>
                </a:gridCol>
              </a:tblGrid>
              <a:tr h="203601">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1488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第４部画像診断　第３節　コンピューター断層撮影診断料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通則４</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r>
                        <a:rPr kumimoji="1" lang="ja-JP" altLang="ja-JP" sz="1200" kern="1200" dirty="0">
                          <a:solidFill>
                            <a:schemeClr val="dk1"/>
                          </a:solidFill>
                          <a:effectLst/>
                          <a:latin typeface="ＭＳ Ｐゴシック" panose="020B0600070205080204" pitchFamily="50" charset="-128"/>
                          <a:ea typeface="+mn-ea"/>
                          <a:cs typeface="+mn-cs"/>
                        </a:rPr>
                        <a:t>新生児、３歳未満の乳幼児（新生児を除く。）又は３歳以上６歳未満の幼児に対して区分番号</a:t>
                      </a:r>
                      <a:r>
                        <a:rPr kumimoji="1" lang="en-US" altLang="ja-JP" sz="1200" kern="1200" dirty="0">
                          <a:solidFill>
                            <a:schemeClr val="dk1"/>
                          </a:solidFill>
                          <a:effectLst/>
                          <a:latin typeface="ＭＳ Ｐゴシック" panose="020B0600070205080204" pitchFamily="50" charset="-128"/>
                          <a:ea typeface="+mn-ea"/>
                          <a:cs typeface="+mn-cs"/>
                        </a:rPr>
                        <a:t>E200</a:t>
                      </a:r>
                      <a:r>
                        <a:rPr kumimoji="1" lang="ja-JP" altLang="ja-JP" sz="1200" kern="1200" dirty="0">
                          <a:solidFill>
                            <a:schemeClr val="dk1"/>
                          </a:solidFill>
                          <a:effectLst/>
                          <a:latin typeface="ＭＳ Ｐゴシック" panose="020B0600070205080204" pitchFamily="50" charset="-128"/>
                          <a:ea typeface="+mn-ea"/>
                          <a:cs typeface="+mn-cs"/>
                        </a:rPr>
                        <a:t>から区分番号</a:t>
                      </a:r>
                      <a:r>
                        <a:rPr kumimoji="1" lang="en-US" altLang="ja-JP" sz="1200" kern="1200" dirty="0">
                          <a:solidFill>
                            <a:schemeClr val="dk1"/>
                          </a:solidFill>
                          <a:effectLst/>
                          <a:latin typeface="ＭＳ Ｐゴシック" panose="020B0600070205080204" pitchFamily="50" charset="-128"/>
                          <a:ea typeface="+mn-ea"/>
                          <a:cs typeface="+mn-cs"/>
                        </a:rPr>
                        <a:t>E202</a:t>
                      </a:r>
                      <a:r>
                        <a:rPr kumimoji="1" lang="ja-JP" altLang="ja-JP" sz="1200" kern="1200" dirty="0" err="1">
                          <a:solidFill>
                            <a:schemeClr val="dk1"/>
                          </a:solidFill>
                          <a:effectLst/>
                          <a:latin typeface="ＭＳ Ｐゴシック" panose="020B0600070205080204" pitchFamily="50" charset="-128"/>
                          <a:ea typeface="+mn-ea"/>
                          <a:cs typeface="+mn-cs"/>
                        </a:rPr>
                        <a:t>までに</a:t>
                      </a:r>
                      <a:r>
                        <a:rPr kumimoji="1" lang="ja-JP" altLang="ja-JP" sz="1200" kern="1200" dirty="0">
                          <a:solidFill>
                            <a:schemeClr val="dk1"/>
                          </a:solidFill>
                          <a:effectLst/>
                          <a:latin typeface="ＭＳ Ｐゴシック" panose="020B0600070205080204" pitchFamily="50" charset="-128"/>
                          <a:ea typeface="+mn-ea"/>
                          <a:cs typeface="+mn-cs"/>
                        </a:rPr>
                        <a:t>掲げるコンピューター断層撮影を行った場合は、新生児加算、乳幼児加算又は幼児加算として、それぞれ所定点数の</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80</a:t>
                      </a:r>
                      <a:r>
                        <a:rPr kumimoji="1" lang="ja-JP" altLang="ja-JP" sz="1200" kern="1200" dirty="0" err="1">
                          <a:solidFill>
                            <a:schemeClr val="dk1"/>
                          </a:solidFill>
                          <a:effectLst/>
                          <a:latin typeface="ＭＳ Ｐゴシック" panose="020B0600070205080204" pitchFamily="50" charset="-128"/>
                          <a:ea typeface="+mn-ea"/>
                          <a:cs typeface="+mn-cs"/>
                        </a:rPr>
                        <a:t>、</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50</a:t>
                      </a:r>
                      <a:r>
                        <a:rPr kumimoji="1" lang="ja-JP" altLang="ja-JP" sz="1200" kern="1200" dirty="0">
                          <a:solidFill>
                            <a:schemeClr val="dk1"/>
                          </a:solidFill>
                          <a:effectLst/>
                          <a:latin typeface="ＭＳ Ｐゴシック" panose="020B0600070205080204" pitchFamily="50" charset="-128"/>
                          <a:ea typeface="+mn-ea"/>
                          <a:cs typeface="+mn-cs"/>
                        </a:rPr>
                        <a:t>又は</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30</a:t>
                      </a:r>
                      <a:r>
                        <a:rPr kumimoji="1" lang="ja-JP" altLang="ja-JP" sz="1200" kern="1200" dirty="0">
                          <a:solidFill>
                            <a:schemeClr val="dk1"/>
                          </a:solidFill>
                          <a:effectLst/>
                          <a:latin typeface="ＭＳ Ｐゴシック" panose="020B0600070205080204" pitchFamily="50" charset="-128"/>
                          <a:ea typeface="+mn-ea"/>
                          <a:cs typeface="+mn-cs"/>
                        </a:rPr>
                        <a:t>に相当する点数を加算する。</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nvGraphicFramePr>
        <p:xfrm>
          <a:off x="5244153" y="1505112"/>
          <a:ext cx="4277475" cy="2651147"/>
        </p:xfrm>
        <a:graphic>
          <a:graphicData uri="http://schemas.openxmlformats.org/drawingml/2006/table">
            <a:tbl>
              <a:tblPr firstRow="1" bandRow="1">
                <a:tableStyleId>{C083E6E3-FA7D-4D7B-A595-EF9225AFEA82}</a:tableStyleId>
              </a:tblPr>
              <a:tblGrid>
                <a:gridCol w="4277475">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j-ea"/>
                          <a:ea typeface="+mj-ea"/>
                        </a:rPr>
                        <a:t>【</a:t>
                      </a:r>
                      <a:r>
                        <a:rPr kumimoji="1" lang="ja-JP" altLang="en-US" sz="1200" baseline="0" dirty="0">
                          <a:latin typeface="+mj-ea"/>
                          <a:ea typeface="+mj-ea"/>
                        </a:rPr>
                        <a:t>第４部画像診断　第３節　コンピューター断層撮影診断料</a:t>
                      </a:r>
                      <a:r>
                        <a:rPr kumimoji="1" lang="en-US" altLang="ja-JP" sz="1200" baseline="0" dirty="0">
                          <a:latin typeface="+mj-ea"/>
                          <a:ea typeface="+mj-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j-ea"/>
                          <a:ea typeface="+mj-ea"/>
                        </a:rPr>
                        <a:t>通則４</a:t>
                      </a:r>
                      <a:endParaRPr kumimoji="1" lang="en-US" altLang="ja-JP" sz="1200" baseline="0" dirty="0">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mj-ea"/>
                          <a:ea typeface="+mj-ea"/>
                          <a:cs typeface="+mn-cs"/>
                        </a:rPr>
                        <a:t>  </a:t>
                      </a:r>
                      <a:r>
                        <a:rPr kumimoji="1" lang="ja-JP" altLang="ja-JP" sz="1200" kern="1200" dirty="0">
                          <a:solidFill>
                            <a:schemeClr val="dk1"/>
                          </a:solidFill>
                          <a:effectLst/>
                          <a:latin typeface="+mj-ea"/>
                          <a:ea typeface="+mj-ea"/>
                          <a:cs typeface="+mn-cs"/>
                        </a:rPr>
                        <a:t>新生児、３歳未満の乳幼児（新生児を除く。）又は３歳以上６歳未満の幼児に対して区分番号</a:t>
                      </a:r>
                      <a:r>
                        <a:rPr kumimoji="1" lang="en-US" altLang="ja-JP" sz="1200" kern="1200" dirty="0">
                          <a:solidFill>
                            <a:schemeClr val="dk1"/>
                          </a:solidFill>
                          <a:effectLst/>
                          <a:latin typeface="+mj-ea"/>
                          <a:ea typeface="+mj-ea"/>
                          <a:cs typeface="+mn-cs"/>
                        </a:rPr>
                        <a:t>E200</a:t>
                      </a:r>
                      <a:r>
                        <a:rPr kumimoji="1" lang="ja-JP" altLang="ja-JP" sz="1200" kern="1200" dirty="0">
                          <a:solidFill>
                            <a:schemeClr val="dk1"/>
                          </a:solidFill>
                          <a:effectLst/>
                          <a:latin typeface="+mj-ea"/>
                          <a:ea typeface="+mj-ea"/>
                          <a:cs typeface="+mn-cs"/>
                        </a:rPr>
                        <a:t>から区分番号</a:t>
                      </a:r>
                      <a:r>
                        <a:rPr kumimoji="1" lang="en-US" altLang="ja-JP" sz="1200" kern="1200" dirty="0">
                          <a:solidFill>
                            <a:schemeClr val="dk1"/>
                          </a:solidFill>
                          <a:effectLst/>
                          <a:latin typeface="+mj-ea"/>
                          <a:ea typeface="+mj-ea"/>
                          <a:cs typeface="+mn-cs"/>
                        </a:rPr>
                        <a:t>E202</a:t>
                      </a:r>
                      <a:r>
                        <a:rPr kumimoji="1" lang="ja-JP" altLang="ja-JP" sz="1200" kern="1200" dirty="0" err="1">
                          <a:solidFill>
                            <a:schemeClr val="dk1"/>
                          </a:solidFill>
                          <a:effectLst/>
                          <a:latin typeface="+mj-ea"/>
                          <a:ea typeface="+mj-ea"/>
                          <a:cs typeface="+mn-cs"/>
                        </a:rPr>
                        <a:t>までに</a:t>
                      </a:r>
                      <a:r>
                        <a:rPr kumimoji="1" lang="ja-JP" altLang="ja-JP" sz="1200" kern="1200" dirty="0">
                          <a:solidFill>
                            <a:schemeClr val="dk1"/>
                          </a:solidFill>
                          <a:effectLst/>
                          <a:latin typeface="+mj-ea"/>
                          <a:ea typeface="+mj-ea"/>
                          <a:cs typeface="+mn-cs"/>
                        </a:rPr>
                        <a:t>掲げるコンピューター断層撮影を行った場合</a:t>
                      </a:r>
                      <a:r>
                        <a:rPr kumimoji="1" lang="ja-JP" altLang="ja-JP" sz="1200" b="1" u="sng" kern="1200" dirty="0">
                          <a:solidFill>
                            <a:srgbClr val="0070C0"/>
                          </a:solidFill>
                          <a:effectLst/>
                          <a:latin typeface="+mj-ea"/>
                          <a:ea typeface="+mj-ea"/>
                          <a:cs typeface="+mn-cs"/>
                        </a:rPr>
                        <a:t>（頭部外傷に対してコンピューター断層撮影を行った場合を除く。）</a:t>
                      </a:r>
                      <a:r>
                        <a:rPr kumimoji="1" lang="ja-JP" altLang="ja-JP" sz="1200" kern="1200" dirty="0">
                          <a:solidFill>
                            <a:schemeClr val="dk1"/>
                          </a:solidFill>
                          <a:effectLst/>
                          <a:latin typeface="+mj-ea"/>
                          <a:ea typeface="+mj-ea"/>
                          <a:cs typeface="+mn-cs"/>
                        </a:rPr>
                        <a:t>は、新生児加算、乳幼児加算又は幼児加算として、それぞれ所定点数の</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80</a:t>
                      </a:r>
                      <a:r>
                        <a:rPr kumimoji="1" lang="ja-JP" altLang="ja-JP" sz="1200" kern="1200" dirty="0" err="1">
                          <a:solidFill>
                            <a:schemeClr val="dk1"/>
                          </a:solidFill>
                          <a:effectLst/>
                          <a:latin typeface="+mj-ea"/>
                          <a:ea typeface="+mj-ea"/>
                          <a:cs typeface="+mn-cs"/>
                        </a:rPr>
                        <a:t>、</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50</a:t>
                      </a:r>
                      <a:r>
                        <a:rPr kumimoji="1" lang="ja-JP" altLang="ja-JP" sz="1200" kern="1200" dirty="0">
                          <a:solidFill>
                            <a:schemeClr val="dk1"/>
                          </a:solidFill>
                          <a:effectLst/>
                          <a:latin typeface="+mj-ea"/>
                          <a:ea typeface="+mj-ea"/>
                          <a:cs typeface="+mn-cs"/>
                        </a:rPr>
                        <a:t>又は</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30</a:t>
                      </a:r>
                      <a:r>
                        <a:rPr kumimoji="1" lang="ja-JP" altLang="ja-JP" sz="1200" kern="1200" dirty="0">
                          <a:solidFill>
                            <a:schemeClr val="dk1"/>
                          </a:solidFill>
                          <a:effectLst/>
                          <a:latin typeface="+mj-ea"/>
                          <a:ea typeface="+mj-ea"/>
                          <a:cs typeface="+mn-cs"/>
                        </a:rPr>
                        <a:t>に相当する点数を加算する。</a:t>
                      </a:r>
                      <a:endParaRPr kumimoji="1" lang="en-US" altLang="ja-JP" sz="1200" kern="1200" dirty="0">
                        <a:solidFill>
                          <a:schemeClr val="dk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a:solidFill>
                            <a:schemeClr val="dk1"/>
                          </a:solidFill>
                          <a:effectLst/>
                          <a:latin typeface="+mj-ea"/>
                          <a:ea typeface="+mj-ea"/>
                          <a:cs typeface="+mn-cs"/>
                        </a:rPr>
                        <a:t>  </a:t>
                      </a:r>
                      <a:r>
                        <a:rPr kumimoji="1" lang="ja-JP" altLang="ja-JP" sz="1200" b="1" u="sng" kern="1200" dirty="0">
                          <a:solidFill>
                            <a:srgbClr val="0070C0"/>
                          </a:solidFill>
                          <a:effectLst/>
                          <a:latin typeface="+mj-ea"/>
                          <a:ea typeface="+mj-ea"/>
                          <a:cs typeface="+mn-cs"/>
                        </a:rPr>
                        <a:t>なお、頭部外傷に対してコンピューター断層撮影</a:t>
                      </a:r>
                      <a:r>
                        <a:rPr kumimoji="1" lang="ja-JP" altLang="en-US" sz="1200" b="1" u="sng" kern="1200" dirty="0">
                          <a:solidFill>
                            <a:srgbClr val="0070C0"/>
                          </a:solidFill>
                          <a:effectLst/>
                          <a:latin typeface="+mj-ea"/>
                          <a:ea typeface="+mj-ea"/>
                          <a:cs typeface="+mn-cs"/>
                        </a:rPr>
                        <a:t>を行った</a:t>
                      </a:r>
                      <a:r>
                        <a:rPr kumimoji="1" lang="ja-JP" altLang="ja-JP" sz="1200" b="1" u="sng" kern="1200" dirty="0">
                          <a:solidFill>
                            <a:srgbClr val="0070C0"/>
                          </a:solidFill>
                          <a:effectLst/>
                          <a:latin typeface="+mj-ea"/>
                          <a:ea typeface="+mj-ea"/>
                          <a:cs typeface="+mn-cs"/>
                        </a:rPr>
                        <a:t>場合は、新生児頭部外傷撮影加算、乳幼児頭部外傷撮影加算、幼児頭部外傷撮影加算として、それぞれ所定の点数の</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85</a:t>
                      </a:r>
                      <a:r>
                        <a:rPr kumimoji="1" lang="ja-JP" altLang="ja-JP" sz="1200" b="1" u="sng" kern="1200" dirty="0" err="1">
                          <a:solidFill>
                            <a:srgbClr val="0070C0"/>
                          </a:solidFill>
                          <a:effectLst/>
                          <a:latin typeface="+mj-ea"/>
                          <a:ea typeface="+mj-ea"/>
                          <a:cs typeface="+mn-cs"/>
                        </a:rPr>
                        <a:t>、</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55</a:t>
                      </a:r>
                      <a:r>
                        <a:rPr kumimoji="1" lang="ja-JP" altLang="ja-JP" sz="1200" b="1" u="sng" kern="1200" dirty="0">
                          <a:solidFill>
                            <a:srgbClr val="0070C0"/>
                          </a:solidFill>
                          <a:effectLst/>
                          <a:latin typeface="+mj-ea"/>
                          <a:ea typeface="+mj-ea"/>
                          <a:cs typeface="+mn-cs"/>
                        </a:rPr>
                        <a:t>又は</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35</a:t>
                      </a:r>
                      <a:r>
                        <a:rPr kumimoji="1" lang="ja-JP" altLang="ja-JP" sz="1200" b="1" u="sng" kern="1200" dirty="0">
                          <a:solidFill>
                            <a:srgbClr val="0070C0"/>
                          </a:solidFill>
                          <a:effectLst/>
                          <a:latin typeface="+mj-ea"/>
                          <a:ea typeface="+mj-ea"/>
                          <a:cs typeface="+mn-cs"/>
                        </a:rPr>
                        <a:t>に相当する点数を加算する。</a:t>
                      </a:r>
                      <a:endParaRPr kumimoji="1" lang="en-US" altLang="ja-JP" sz="1200" b="1" baseline="0" dirty="0">
                        <a:solidFill>
                          <a:srgbClr val="0070C0"/>
                        </a:solidFill>
                        <a:latin typeface="+mj-ea"/>
                        <a:ea typeface="+mj-ea"/>
                      </a:endParaRP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721145" y="2016129"/>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788941" y="4190214"/>
            <a:ext cx="322876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頭部外傷のリスク評価基準の例：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CHALICE rule</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5" name="直線矢印コネクタ 34"/>
          <p:cNvCxnSpPr/>
          <p:nvPr/>
        </p:nvCxnSpPr>
        <p:spPr>
          <a:xfrm>
            <a:off x="4162382" y="5423068"/>
            <a:ext cx="328449"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4492897" y="5024256"/>
            <a:ext cx="1939396" cy="77425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左の基準をひとつでも</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満たした場合は</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を推奨</a:t>
            </a: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5827335" cy="36161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（５）小児のＣＴ撮影に係る医療被ばく低減の推進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Rectangle 2">
            <a:extLst>
              <a:ext uri="{FF2B5EF4-FFF2-40B4-BE49-F238E27FC236}">
                <a16:creationId xmlns:a16="http://schemas.microsoft.com/office/drawing/2014/main" id="{BDCFAF06-9902-490F-B70D-319C9760FF66}"/>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pic>
        <p:nvPicPr>
          <p:cNvPr id="3" name="図 2" descr="屋内, 座る, テーブル, フロント が含まれている画像&#10;&#10;自動的に生成された説明">
            <a:extLst>
              <a:ext uri="{FF2B5EF4-FFF2-40B4-BE49-F238E27FC236}">
                <a16:creationId xmlns:a16="http://schemas.microsoft.com/office/drawing/2014/main" id="{3EAF5E40-EAA7-44F5-95A6-62ED1B6F45E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758770" y="5885594"/>
            <a:ext cx="1407649" cy="826229"/>
          </a:xfrm>
          <a:prstGeom prst="rect">
            <a:avLst/>
          </a:prstGeom>
        </p:spPr>
      </p:pic>
      <p:sp>
        <p:nvSpPr>
          <p:cNvPr id="21" name="テキスト ボックス 20"/>
          <p:cNvSpPr txBox="1"/>
          <p:nvPr/>
        </p:nvSpPr>
        <p:spPr>
          <a:xfrm>
            <a:off x="5889104" y="575102"/>
            <a:ext cx="13507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p417-418</a:t>
            </a:r>
          </a:p>
        </p:txBody>
      </p:sp>
    </p:spTree>
    <p:extLst>
      <p:ext uri="{BB962C8B-B14F-4D97-AF65-F5344CB8AC3E}">
        <p14:creationId xmlns:p14="http://schemas.microsoft.com/office/powerpoint/2010/main" val="2039180126"/>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5621043"/>
            <a:ext cx="9339939" cy="8655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のうち、精神病棟への入院が必要な患者についても適切に分娩管理を行う観点から、ハイリスク分娩管理加算の対象となる病棟を見直し、精神病棟入院基本料及び特定機能病院入院基本料（精神病棟）を追加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8661" y="5396215"/>
            <a:ext cx="499787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②精神疾患を有する妊産婦に対する診療の充実</a:t>
            </a:r>
          </a:p>
        </p:txBody>
      </p:sp>
      <p:sp>
        <p:nvSpPr>
          <p:cNvPr id="17" name="正方形/長方形 16"/>
          <p:cNvSpPr/>
          <p:nvPr/>
        </p:nvSpPr>
        <p:spPr>
          <a:xfrm>
            <a:off x="272480" y="1214294"/>
            <a:ext cx="9339939" cy="40980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ハイリスク妊産婦への診療・ケアをより一層充実させる観点から、ハイリスク妊産婦連携指導料について、多職種によるカンファレンスに係る要件等を以下のように見直す。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１．多職種によるカンファレンスについて、市町村等の担当者は必要に応じて参加すればよいこととする。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２．市町村等に対して、カンファレンスの結果を文書により情報提供することとする。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３．多職種によるカンファレンスについて、初回は対面で実施することとし、</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回目以降については、ビデオ通話が可能な機器を用いて参加可能とする。</a:t>
            </a: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４．市町村等との連携実績にかかる要件を不要とする。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54822" y="940763"/>
            <a:ext cx="422930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①ハイリスク妊産婦連携指導料の見直し</a:t>
            </a:r>
          </a:p>
        </p:txBody>
      </p:sp>
      <p:graphicFrame>
        <p:nvGraphicFramePr>
          <p:cNvPr id="8" name="表 7"/>
          <p:cNvGraphicFramePr>
            <a:graphicFrameLocks noGrp="1"/>
          </p:cNvGraphicFramePr>
          <p:nvPr/>
        </p:nvGraphicFramePr>
        <p:xfrm>
          <a:off x="964864" y="2511545"/>
          <a:ext cx="7976271" cy="1848020"/>
        </p:xfrm>
        <a:graphic>
          <a:graphicData uri="http://schemas.openxmlformats.org/drawingml/2006/table">
            <a:tbl>
              <a:tblPr firstRow="1" bandRow="1">
                <a:tableStyleId>{16D9F66E-5EB9-4882-86FB-DCBF35E3C3E4}</a:tableStyleId>
              </a:tblPr>
              <a:tblGrid>
                <a:gridCol w="1728193">
                  <a:extLst>
                    <a:ext uri="{9D8B030D-6E8A-4147-A177-3AD203B41FA5}">
                      <a16:colId xmlns:a16="http://schemas.microsoft.com/office/drawing/2014/main" val="1996727521"/>
                    </a:ext>
                  </a:extLst>
                </a:gridCol>
                <a:gridCol w="3124039">
                  <a:extLst>
                    <a:ext uri="{9D8B030D-6E8A-4147-A177-3AD203B41FA5}">
                      <a16:colId xmlns:a16="http://schemas.microsoft.com/office/drawing/2014/main" val="1065814320"/>
                    </a:ext>
                  </a:extLst>
                </a:gridCol>
                <a:gridCol w="3124039">
                  <a:extLst>
                    <a:ext uri="{9D8B030D-6E8A-4147-A177-3AD203B41FA5}">
                      <a16:colId xmlns:a16="http://schemas.microsoft.com/office/drawing/2014/main" val="1865751423"/>
                    </a:ext>
                  </a:extLst>
                </a:gridCol>
              </a:tblGrid>
              <a:tr h="286506">
                <a:tc>
                  <a:txBody>
                    <a:bodyPr/>
                    <a:lstStyle/>
                    <a:p>
                      <a:endParaRPr kumimoji="1" lang="ja-JP" altLang="en-US" sz="1000" dirty="0"/>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300" dirty="0">
                          <a:solidFill>
                            <a:schemeClr val="bg1"/>
                          </a:solidFill>
                        </a:rPr>
                        <a:t>現行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4D8F"/>
                    </a:solidFill>
                  </a:tcPr>
                </a:tc>
                <a:tc>
                  <a:txBody>
                    <a:bodyPr/>
                    <a:lstStyle/>
                    <a:p>
                      <a:pPr algn="ctr"/>
                      <a:r>
                        <a:rPr kumimoji="1" lang="ja-JP" altLang="en-US" sz="1300" dirty="0">
                          <a:solidFill>
                            <a:schemeClr val="bg1"/>
                          </a:solidFill>
                        </a:rPr>
                        <a:t>改定後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73968953"/>
                  </a:ext>
                </a:extLst>
              </a:tr>
              <a:tr h="858129">
                <a:tc>
                  <a:txBody>
                    <a:bodyPr/>
                    <a:lstStyle/>
                    <a:p>
                      <a:r>
                        <a:rPr kumimoji="1" lang="ja-JP" altLang="en-US" sz="1000" dirty="0"/>
                        <a:t>カンファレンスの参加を</a:t>
                      </a:r>
                      <a:r>
                        <a:rPr kumimoji="1" lang="ja-JP" altLang="en-US" sz="1000" b="1" u="sng" dirty="0"/>
                        <a:t>必須</a:t>
                      </a:r>
                      <a:r>
                        <a:rPr kumimoji="1" lang="ja-JP" altLang="en-US" sz="1000" dirty="0"/>
                        <a:t>とする職種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pPr marL="180000" indent="-457200"/>
                      <a:r>
                        <a:rPr kumimoji="1" lang="ja-JP" altLang="en-US" sz="1000" dirty="0"/>
                        <a:t>〇　</a:t>
                      </a:r>
                      <a:r>
                        <a:rPr kumimoji="1" lang="ja-JP" altLang="en-US" sz="1000" u="sng" dirty="0"/>
                        <a:t>市町村等の担当者</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endParaRPr kumimoji="1" lang="ja-JP" altLang="en-US" sz="1000" b="1" kern="1200" dirty="0">
                        <a:solidFill>
                          <a:schemeClr val="dk1"/>
                        </a:solidFill>
                        <a:latin typeface="+mn-lt"/>
                        <a:ea typeface="+mn-ea"/>
                        <a:cs typeface="+mn-cs"/>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960194014"/>
                  </a:ext>
                </a:extLst>
              </a:tr>
              <a:tr h="703385">
                <a:tc>
                  <a:txBody>
                    <a:bodyPr/>
                    <a:lstStyle/>
                    <a:p>
                      <a:r>
                        <a:rPr kumimoji="1" lang="ja-JP" altLang="en-US" sz="1000" b="1" u="sng" dirty="0"/>
                        <a:t>必要に応じて</a:t>
                      </a:r>
                      <a:r>
                        <a:rPr kumimoji="1" lang="ja-JP" altLang="en-US" sz="1000" dirty="0"/>
                        <a:t>カンファレンスに参加する職種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〇　</a:t>
                      </a:r>
                      <a:r>
                        <a:rPr kumimoji="1" lang="ja-JP" altLang="en-US" sz="1000" b="1" u="sng" dirty="0">
                          <a:solidFill>
                            <a:srgbClr val="0070C0"/>
                          </a:solidFill>
                        </a:rPr>
                        <a:t>市町村等の担当者</a:t>
                      </a:r>
                      <a:endParaRPr kumimoji="1" lang="en-US" altLang="ja-JP" sz="1000" b="1" u="sng" dirty="0">
                        <a:solidFill>
                          <a:srgbClr val="0070C0"/>
                        </a:solidFill>
                      </a:endParaRPr>
                    </a:p>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3860595"/>
                  </a:ext>
                </a:extLst>
              </a:tr>
            </a:tbl>
          </a:graphicData>
        </a:graphic>
      </p:graphicFrame>
      <p:cxnSp>
        <p:nvCxnSpPr>
          <p:cNvPr id="10" name="直線矢印コネクタ 9"/>
          <p:cNvCxnSpPr/>
          <p:nvPr/>
        </p:nvCxnSpPr>
        <p:spPr>
          <a:xfrm>
            <a:off x="4022435" y="3561939"/>
            <a:ext cx="1861130" cy="199407"/>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30" name="左カーブ矢印 29"/>
          <p:cNvSpPr/>
          <p:nvPr/>
        </p:nvSpPr>
        <p:spPr>
          <a:xfrm>
            <a:off x="7244721" y="3513159"/>
            <a:ext cx="352175" cy="299110"/>
          </a:xfrm>
          <a:prstGeom prst="curvedLeftArrow">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角丸四角形 35"/>
          <p:cNvSpPr/>
          <p:nvPr/>
        </p:nvSpPr>
        <p:spPr>
          <a:xfrm>
            <a:off x="5883566" y="2830781"/>
            <a:ext cx="2392881" cy="611049"/>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角丸四角形吹き出し 30"/>
          <p:cNvSpPr/>
          <p:nvPr/>
        </p:nvSpPr>
        <p:spPr>
          <a:xfrm>
            <a:off x="7843041" y="3557175"/>
            <a:ext cx="1060984" cy="510188"/>
          </a:xfrm>
          <a:prstGeom prst="wedgeRoundRectCallout">
            <a:avLst>
              <a:gd name="adj1" fmla="val -64699"/>
              <a:gd name="adj2" fmla="val -37976"/>
              <a:gd name="adj3" fmla="val 16667"/>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カンファレンスの結果を、文書により情報提供</a:t>
            </a:r>
          </a:p>
        </p:txBody>
      </p:sp>
      <p:pic>
        <p:nvPicPr>
          <p:cNvPr id="39" name="Picture 2" descr="妊婦さんのイラスト"/>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129" t="20936" r="13743"/>
          <a:stretch/>
        </p:blipFill>
        <p:spPr bwMode="auto">
          <a:xfrm>
            <a:off x="9076296" y="2565640"/>
            <a:ext cx="394366" cy="5199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2" descr="隔医療のイラスト（男性医師）"/>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443771" y="469191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42" name="Picture 4" descr="C:\Users\kc\AppData\Local\Microsoft\Windows\Temporary Internet Files\Content.IE5\BIL8PTIM\MC90044601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615773" y="4798462"/>
            <a:ext cx="607230" cy="51385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妊婦さんのイラスト"/>
          <p:cNvPicPr>
            <a:picLocks noChangeAspect="1" noChangeArrowheads="1"/>
          </p:cNvPicPr>
          <p:nvPr/>
        </p:nvPicPr>
        <p:blipFill rotWithShape="1">
          <a:blip r:embed="rId2">
            <a:extLst>
              <a:ext uri="{28A0092B-C50C-407E-A947-70E740481C1C}">
                <a14:useLocalDpi xmlns:a14="http://schemas.microsoft.com/office/drawing/2010/main" val="0"/>
              </a:ext>
            </a:extLst>
          </a:blip>
          <a:srcRect l="43129" t="20936" r="13743"/>
          <a:stretch/>
        </p:blipFill>
        <p:spPr bwMode="auto">
          <a:xfrm>
            <a:off x="6377941" y="5407804"/>
            <a:ext cx="323334" cy="426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4" descr="医師と看護師と事務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43619" y="2289790"/>
            <a:ext cx="898243" cy="70716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529064" y="4870850"/>
            <a:ext cx="788510" cy="933146"/>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36">
            <a:extLst>
              <a:ext uri="{FF2B5EF4-FFF2-40B4-BE49-F238E27FC236}">
                <a16:creationId xmlns:a16="http://schemas.microsoft.com/office/drawing/2014/main" id="{476EE312-9069-45C7-9DB9-6F10A16B1936}"/>
              </a:ext>
            </a:extLst>
          </p:cNvPr>
          <p:cNvSpPr>
            <a:spLocks noChangeArrowheads="1"/>
          </p:cNvSpPr>
          <p:nvPr/>
        </p:nvSpPr>
        <p:spPr bwMode="auto">
          <a:xfrm>
            <a:off x="218792" y="525439"/>
            <a:ext cx="6482483" cy="38012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（６）精神疾患を有する妊産婦に対するケア・診療等の充実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スライド番号プレースホルダー 2">
            <a:extLst>
              <a:ext uri="{FF2B5EF4-FFF2-40B4-BE49-F238E27FC236}">
                <a16:creationId xmlns:a16="http://schemas.microsoft.com/office/drawing/2014/main" id="{E2516CF7-B6AF-4BB2-96E6-23BBBD558BE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F1EEF5A7-8C66-42D9-8BEE-69FE90B70E2B}"/>
              </a:ext>
            </a:extLst>
          </p:cNvPr>
          <p:cNvSpPr>
            <a:spLocks noChangeArrowheads="1"/>
          </p:cNvSpPr>
          <p:nvPr/>
        </p:nvSpPr>
        <p:spPr bwMode="auto">
          <a:xfrm>
            <a:off x="231555" y="35632"/>
            <a:ext cx="9517327" cy="46318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1" name="テキスト ボックス 20">
            <a:extLst>
              <a:ext uri="{FF2B5EF4-FFF2-40B4-BE49-F238E27FC236}">
                <a16:creationId xmlns:a16="http://schemas.microsoft.com/office/drawing/2014/main" id="{7A9D2DE3-E0B8-48BF-ADE7-5206DDEDF584}"/>
              </a:ext>
            </a:extLst>
          </p:cNvPr>
          <p:cNvSpPr txBox="1"/>
          <p:nvPr/>
        </p:nvSpPr>
        <p:spPr>
          <a:xfrm>
            <a:off x="4484125" y="918664"/>
            <a:ext cx="22798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176-177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231-232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873</a:t>
            </a:r>
          </a:p>
        </p:txBody>
      </p:sp>
      <p:sp>
        <p:nvSpPr>
          <p:cNvPr id="25" name="テキスト ボックス 24">
            <a:extLst>
              <a:ext uri="{FF2B5EF4-FFF2-40B4-BE49-F238E27FC236}">
                <a16:creationId xmlns:a16="http://schemas.microsoft.com/office/drawing/2014/main" id="{B430438E-16F1-4AB5-A0D6-96EF876233F9}"/>
              </a:ext>
            </a:extLst>
          </p:cNvPr>
          <p:cNvSpPr txBox="1"/>
          <p:nvPr/>
        </p:nvSpPr>
        <p:spPr>
          <a:xfrm>
            <a:off x="6811643" y="5479484"/>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28</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a:t>
            </a:r>
          </a:p>
        </p:txBody>
      </p:sp>
    </p:spTree>
    <p:extLst>
      <p:ext uri="{BB962C8B-B14F-4D97-AF65-F5344CB8AC3E}">
        <p14:creationId xmlns:p14="http://schemas.microsoft.com/office/powerpoint/2010/main" val="169884568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187702" y="846622"/>
            <a:ext cx="9446653" cy="908371"/>
          </a:xfrm>
          <a:prstGeom prst="rect">
            <a:avLst/>
          </a:prstGeom>
          <a:no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妊産婦に対する診療の課題について、産婦人科以外の診療科と産婦人科の主治医の連携を強化しつつ、</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妊産婦への診療体制の改善には引き続き取り組む</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とともに、</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妊婦加算を再編する</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2" name="直線コネクタ 11"/>
          <p:cNvCxnSpPr/>
          <p:nvPr/>
        </p:nvCxnSpPr>
        <p:spPr>
          <a:xfrm flipV="1">
            <a:off x="4732728" y="5300802"/>
            <a:ext cx="3792754" cy="1"/>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3" name="直線コネクタ 12"/>
          <p:cNvCxnSpPr/>
          <p:nvPr/>
        </p:nvCxnSpPr>
        <p:spPr>
          <a:xfrm>
            <a:off x="6358552" y="2274393"/>
            <a:ext cx="2750552"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cxnSp>
        <p:nvCxnSpPr>
          <p:cNvPr id="14" name="直線コネクタ 13"/>
          <p:cNvCxnSpPr/>
          <p:nvPr/>
        </p:nvCxnSpPr>
        <p:spPr>
          <a:xfrm>
            <a:off x="641590" y="2187654"/>
            <a:ext cx="2747719" cy="0"/>
          </a:xfrm>
          <a:prstGeom prst="line">
            <a:avLst/>
          </a:prstGeom>
          <a:ln w="127000"/>
          <a:effectLst>
            <a:softEdge rad="31750"/>
          </a:effectLst>
        </p:spPr>
        <p:style>
          <a:lnRef idx="3">
            <a:schemeClr val="accent6"/>
          </a:lnRef>
          <a:fillRef idx="0">
            <a:schemeClr val="accent6"/>
          </a:fillRef>
          <a:effectRef idx="2">
            <a:schemeClr val="accent6"/>
          </a:effectRef>
          <a:fontRef idx="minor">
            <a:schemeClr val="tx1"/>
          </a:fontRef>
        </p:style>
      </p:cxnSp>
      <p:sp>
        <p:nvSpPr>
          <p:cNvPr id="15" name="雲 14"/>
          <p:cNvSpPr/>
          <p:nvPr/>
        </p:nvSpPr>
        <p:spPr>
          <a:xfrm>
            <a:off x="3473210" y="2043034"/>
            <a:ext cx="2875638" cy="2151750"/>
          </a:xfrm>
          <a:prstGeom prst="cloud">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pic>
        <p:nvPicPr>
          <p:cNvPr id="16" name="図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flipH="1">
            <a:off x="7032713" y="3710490"/>
            <a:ext cx="638537" cy="980941"/>
          </a:xfrm>
          <a:prstGeom prst="rect">
            <a:avLst/>
          </a:prstGeom>
        </p:spPr>
      </p:pic>
      <p:pic>
        <p:nvPicPr>
          <p:cNvPr id="17" name="Picture 2" descr="妊婦さんのイラスト"/>
          <p:cNvPicPr>
            <a:picLocks noChangeAspect="1" noChangeArrowheads="1"/>
          </p:cNvPicPr>
          <p:nvPr/>
        </p:nvPicPr>
        <p:blipFill rotWithShape="1">
          <a:blip r:embed="rId3">
            <a:extLst>
              <a:ext uri="{28A0092B-C50C-407E-A947-70E740481C1C}">
                <a14:useLocalDpi xmlns:a14="http://schemas.microsoft.com/office/drawing/2010/main" val="0"/>
              </a:ext>
            </a:extLst>
          </a:blip>
          <a:stretch/>
        </p:blipFill>
        <p:spPr bwMode="auto">
          <a:xfrm>
            <a:off x="3742877" y="1900215"/>
            <a:ext cx="1970809" cy="1911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図 17"/>
          <p:cNvPicPr>
            <a:picLocks noChangeAspect="1"/>
          </p:cNvPicPr>
          <p:nvPr/>
        </p:nvPicPr>
        <p:blipFill>
          <a:blip r:embed="rId4"/>
          <a:stretch>
            <a:fillRect/>
          </a:stretch>
        </p:blipFill>
        <p:spPr>
          <a:xfrm>
            <a:off x="2047629" y="4149312"/>
            <a:ext cx="678933" cy="967521"/>
          </a:xfrm>
          <a:prstGeom prst="rect">
            <a:avLst/>
          </a:prstGeom>
        </p:spPr>
      </p:pic>
      <p:sp>
        <p:nvSpPr>
          <p:cNvPr id="19" name="右矢印 18"/>
          <p:cNvSpPr/>
          <p:nvPr/>
        </p:nvSpPr>
        <p:spPr>
          <a:xfrm>
            <a:off x="3051788" y="4313951"/>
            <a:ext cx="3531735" cy="254726"/>
          </a:xfrm>
          <a:prstGeom prst="rightArrow">
            <a:avLst/>
          </a:prstGeom>
          <a:solidFill>
            <a:schemeClr val="accent1">
              <a:alpha val="79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0" name="テキスト ボックス 19"/>
          <p:cNvSpPr txBox="1"/>
          <p:nvPr/>
        </p:nvSpPr>
        <p:spPr>
          <a:xfrm>
            <a:off x="588682" y="2187654"/>
            <a:ext cx="3128825" cy="461665"/>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都道府県のホームページで、妊産婦の診療に積極的な医療機関の検索を可能とする。</a:t>
            </a:r>
          </a:p>
        </p:txBody>
      </p:sp>
      <p:sp>
        <p:nvSpPr>
          <p:cNvPr id="21" name="テキスト ボックス 20"/>
          <p:cNvSpPr txBox="1"/>
          <p:nvPr/>
        </p:nvSpPr>
        <p:spPr>
          <a:xfrm>
            <a:off x="6348847" y="2274393"/>
            <a:ext cx="3285507" cy="646331"/>
          </a:xfrm>
          <a:prstGeom prst="rect">
            <a:avLst/>
          </a:prstGeom>
          <a:noFill/>
        </p:spPr>
        <p:txBody>
          <a:bodyPr wrap="square" rtlCol="0">
            <a:spAutoFit/>
          </a:bodyPr>
          <a:lstStyle/>
          <a:p>
            <a:pPr marL="77668" marR="0" lvl="0" indent="-77668"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母子健康手帳の交付等の際に、妊産婦の診療に積極的な医療機関の一覧</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又は検索方法を示したリーフレット</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等を配布する。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テキスト ボックス 21"/>
          <p:cNvSpPr txBox="1"/>
          <p:nvPr/>
        </p:nvSpPr>
        <p:spPr>
          <a:xfrm>
            <a:off x="3051788" y="4512994"/>
            <a:ext cx="3531736" cy="27699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指導内容や今後の治療方針等についての情報提供</a:t>
            </a:r>
          </a:p>
        </p:txBody>
      </p:sp>
      <p:sp>
        <p:nvSpPr>
          <p:cNvPr id="23" name="テキスト ボックス 22"/>
          <p:cNvSpPr txBox="1"/>
          <p:nvPr/>
        </p:nvSpPr>
        <p:spPr>
          <a:xfrm>
            <a:off x="8220011" y="3892225"/>
            <a:ext cx="1040670"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市役所の窓口</a:t>
            </a:r>
          </a:p>
        </p:txBody>
      </p:sp>
      <p:sp>
        <p:nvSpPr>
          <p:cNvPr id="24" name="テキスト ボックス 23"/>
          <p:cNvSpPr txBox="1"/>
          <p:nvPr/>
        </p:nvSpPr>
        <p:spPr>
          <a:xfrm>
            <a:off x="6687780" y="4754480"/>
            <a:ext cx="1326004"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産婦人科の主治医</a:t>
            </a:r>
          </a:p>
        </p:txBody>
      </p:sp>
      <p:sp>
        <p:nvSpPr>
          <p:cNvPr id="25" name="テキスト ボックス 24"/>
          <p:cNvSpPr txBox="1"/>
          <p:nvPr/>
        </p:nvSpPr>
        <p:spPr>
          <a:xfrm>
            <a:off x="1602135" y="5132386"/>
            <a:ext cx="1754006"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産婦人科以外の医療機関</a:t>
            </a:r>
          </a:p>
        </p:txBody>
      </p:sp>
      <p:pic>
        <p:nvPicPr>
          <p:cNvPr id="26" name="図 25"/>
          <p:cNvPicPr>
            <a:picLocks noChangeAspect="1"/>
          </p:cNvPicPr>
          <p:nvPr/>
        </p:nvPicPr>
        <p:blipFill>
          <a:blip r:embed="rId5"/>
          <a:stretch>
            <a:fillRect/>
          </a:stretch>
        </p:blipFill>
        <p:spPr>
          <a:xfrm>
            <a:off x="8165747" y="2893081"/>
            <a:ext cx="1149198" cy="936276"/>
          </a:xfrm>
          <a:prstGeom prst="rect">
            <a:avLst/>
          </a:prstGeom>
        </p:spPr>
      </p:pic>
      <p:sp>
        <p:nvSpPr>
          <p:cNvPr id="27" name="テキスト ボックス 26"/>
          <p:cNvSpPr txBox="1"/>
          <p:nvPr/>
        </p:nvSpPr>
        <p:spPr>
          <a:xfrm>
            <a:off x="840989" y="3755223"/>
            <a:ext cx="2731838"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都道府県の医療機能情報提供制度を活用</a:t>
            </a:r>
          </a:p>
        </p:txBody>
      </p:sp>
      <p:pic>
        <p:nvPicPr>
          <p:cNvPr id="28" name="図 27"/>
          <p:cNvPicPr>
            <a:picLocks noChangeAspect="1"/>
          </p:cNvPicPr>
          <p:nvPr/>
        </p:nvPicPr>
        <p:blipFill>
          <a:blip r:embed="rId6"/>
          <a:stretch>
            <a:fillRect/>
          </a:stretch>
        </p:blipFill>
        <p:spPr>
          <a:xfrm>
            <a:off x="2093945" y="2619046"/>
            <a:ext cx="873742" cy="1101675"/>
          </a:xfrm>
          <a:prstGeom prst="rect">
            <a:avLst/>
          </a:prstGeom>
        </p:spPr>
      </p:pic>
      <p:pic>
        <p:nvPicPr>
          <p:cNvPr id="29" name="図 28"/>
          <p:cNvPicPr>
            <a:picLocks noChangeAspect="1"/>
          </p:cNvPicPr>
          <p:nvPr/>
        </p:nvPicPr>
        <p:blipFill>
          <a:blip r:embed="rId7"/>
          <a:stretch>
            <a:fillRect/>
          </a:stretch>
        </p:blipFill>
        <p:spPr>
          <a:xfrm>
            <a:off x="3389309" y="4903730"/>
            <a:ext cx="1233443" cy="964083"/>
          </a:xfrm>
          <a:prstGeom prst="rect">
            <a:avLst/>
          </a:prstGeom>
        </p:spPr>
      </p:pic>
      <p:sp>
        <p:nvSpPr>
          <p:cNvPr id="30" name="テキスト ボックス 29"/>
          <p:cNvSpPr txBox="1"/>
          <p:nvPr/>
        </p:nvSpPr>
        <p:spPr>
          <a:xfrm>
            <a:off x="3503790" y="5878319"/>
            <a:ext cx="898003"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研修の実施</a:t>
            </a:r>
          </a:p>
        </p:txBody>
      </p:sp>
      <p:pic>
        <p:nvPicPr>
          <p:cNvPr id="31" name="図 30"/>
          <p:cNvPicPr>
            <a:picLocks noChangeAspect="1"/>
          </p:cNvPicPr>
          <p:nvPr/>
        </p:nvPicPr>
        <p:blipFill>
          <a:blip r:embed="rId8"/>
          <a:stretch>
            <a:fillRect/>
          </a:stretch>
        </p:blipFill>
        <p:spPr>
          <a:xfrm>
            <a:off x="522024" y="4808407"/>
            <a:ext cx="862859" cy="966457"/>
          </a:xfrm>
          <a:prstGeom prst="rect">
            <a:avLst/>
          </a:prstGeom>
        </p:spPr>
      </p:pic>
      <p:sp>
        <p:nvSpPr>
          <p:cNvPr id="32" name="テキスト ボックス 31"/>
          <p:cNvSpPr txBox="1"/>
          <p:nvPr/>
        </p:nvSpPr>
        <p:spPr>
          <a:xfrm>
            <a:off x="522024" y="5784004"/>
            <a:ext cx="1183337" cy="262829"/>
          </a:xfrm>
          <a:prstGeom prst="rect">
            <a:avLst/>
          </a:prstGeom>
          <a:noFill/>
          <a:ln>
            <a:solidFill>
              <a:schemeClr val="tx1"/>
            </a:solidFill>
          </a:ln>
        </p:spPr>
        <p:txBody>
          <a:bodyPr wrap="non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相談窓口の設置</a:t>
            </a:r>
          </a:p>
        </p:txBody>
      </p:sp>
      <p:sp>
        <p:nvSpPr>
          <p:cNvPr id="33" name="左右矢印 32"/>
          <p:cNvSpPr/>
          <p:nvPr/>
        </p:nvSpPr>
        <p:spPr>
          <a:xfrm rot="18901441">
            <a:off x="1659807" y="5479772"/>
            <a:ext cx="341525" cy="237761"/>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4" name="右矢印 33"/>
          <p:cNvSpPr/>
          <p:nvPr/>
        </p:nvSpPr>
        <p:spPr>
          <a:xfrm rot="2912539">
            <a:off x="2951368" y="5475162"/>
            <a:ext cx="306381" cy="26642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5" name="テキスト ボックス 34"/>
          <p:cNvSpPr txBox="1"/>
          <p:nvPr/>
        </p:nvSpPr>
        <p:spPr>
          <a:xfrm>
            <a:off x="688077" y="1882339"/>
            <a:ext cx="2743059"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妊産婦への情報提供の推進</a:t>
            </a:r>
          </a:p>
        </p:txBody>
      </p:sp>
      <p:sp>
        <p:nvSpPr>
          <p:cNvPr id="36" name="テキスト ボックス 35"/>
          <p:cNvSpPr txBox="1"/>
          <p:nvPr/>
        </p:nvSpPr>
        <p:spPr>
          <a:xfrm>
            <a:off x="6344810" y="1948174"/>
            <a:ext cx="272222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適時適切な情報提供の実施</a:t>
            </a:r>
          </a:p>
        </p:txBody>
      </p:sp>
      <p:sp>
        <p:nvSpPr>
          <p:cNvPr id="37" name="テキスト ボックス 36"/>
          <p:cNvSpPr txBox="1"/>
          <p:nvPr/>
        </p:nvSpPr>
        <p:spPr>
          <a:xfrm>
            <a:off x="4799451" y="4974245"/>
            <a:ext cx="3709670" cy="348109"/>
          </a:xfrm>
          <a:prstGeom prst="rect">
            <a:avLst/>
          </a:prstGeom>
          <a:no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妊産婦に対する診療の質の更なる向上</a:t>
            </a:r>
          </a:p>
        </p:txBody>
      </p:sp>
      <p:sp>
        <p:nvSpPr>
          <p:cNvPr id="39" name="正方形/長方形 38"/>
          <p:cNvSpPr/>
          <p:nvPr/>
        </p:nvSpPr>
        <p:spPr>
          <a:xfrm>
            <a:off x="4655920" y="5324338"/>
            <a:ext cx="5024373" cy="1200329"/>
          </a:xfrm>
          <a:prstGeom prst="rect">
            <a:avLst/>
          </a:prstGeom>
        </p:spPr>
        <p:txBody>
          <a:bodyPr wrap="square">
            <a:spAutoFit/>
          </a:bodyPr>
          <a:lstStyle/>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妊産婦が安心安全に受診できるよう産科及び産婦人科以外の診療科の医師に対する研修を実施する</a:t>
            </a: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医師が妊婦の診療について必要な情報を得られるよう相談窓口を設置する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9133" marR="0" lvl="0" indent="-79133" algn="just" defTabSz="42204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新たな医療機関間の情報共有の評価を活用し、産婦人科以外の診療科から産婦人科の主治医に対し、妊娠管理に必要な情報を提供する</a:t>
            </a:r>
            <a:endParaRPr kumimoji="0"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6675" y="1628800"/>
            <a:ext cx="9390450" cy="49685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Rectangle 36">
            <a:extLst>
              <a:ext uri="{FF2B5EF4-FFF2-40B4-BE49-F238E27FC236}">
                <a16:creationId xmlns:a16="http://schemas.microsoft.com/office/drawing/2014/main" id="{DF1E8BAB-F51E-46A4-803C-89FF80314D9F}"/>
              </a:ext>
            </a:extLst>
          </p:cNvPr>
          <p:cNvSpPr>
            <a:spLocks noChangeArrowheads="1"/>
          </p:cNvSpPr>
          <p:nvPr/>
        </p:nvSpPr>
        <p:spPr bwMode="auto">
          <a:xfrm>
            <a:off x="128464" y="622487"/>
            <a:ext cx="3227677"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（７）妊婦加算の再編（再掲）</a:t>
            </a:r>
          </a:p>
        </p:txBody>
      </p:sp>
      <p:sp>
        <p:nvSpPr>
          <p:cNvPr id="41" name="スライド番号プレースホルダー 2">
            <a:extLst>
              <a:ext uri="{FF2B5EF4-FFF2-40B4-BE49-F238E27FC236}">
                <a16:creationId xmlns:a16="http://schemas.microsoft.com/office/drawing/2014/main" id="{197FA023-9C5F-4386-BB25-4F17E7DFBB5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Rectangle 2">
            <a:extLst>
              <a:ext uri="{FF2B5EF4-FFF2-40B4-BE49-F238E27FC236}">
                <a16:creationId xmlns:a16="http://schemas.microsoft.com/office/drawing/2014/main" id="{98D5598D-D187-4AF5-B71D-DF9A4BE94F52}"/>
              </a:ext>
            </a:extLst>
          </p:cNvPr>
          <p:cNvSpPr>
            <a:spLocks noChangeArrowheads="1"/>
          </p:cNvSpPr>
          <p:nvPr/>
        </p:nvSpPr>
        <p:spPr bwMode="auto">
          <a:xfrm>
            <a:off x="231555" y="3563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Tree>
    <p:extLst>
      <p:ext uri="{BB962C8B-B14F-4D97-AF65-F5344CB8AC3E}">
        <p14:creationId xmlns:p14="http://schemas.microsoft.com/office/powerpoint/2010/main" val="2439465890"/>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66504" y="5370578"/>
            <a:ext cx="4044949" cy="132476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36922" y="816703"/>
            <a:ext cx="9632156" cy="593008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かりつけ医機能を有する医療機関等から紹介された患者に対して継続的な診療を行っている場合に、紹介元のかかりつけ医機能を有する医療機関等からの求めに応じて、患者の同意を得て、診療情報の提供を行った場合の評価を新設する。</a:t>
            </a:r>
            <a:endParaRPr kumimoji="1" lang="en-US" altLang="ja-JP" sz="166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診療情報提供料（</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Ⅲ</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）：１５０点</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他の保険医療機関から紹介された患者について、他の保険医療機関からの求めに応じ、患者の同意を得て、診療状況を示す文書を提供した場合に、提供する保険医療機関ごとに患者１人につき３月に１回に限り算定する。</a:t>
            </a: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妊娠している患者について、診療に基づき、頻回の情報提供の必要性を認め、患者の同意を得て、当該患者を紹介した他の保険医療機関に情報提供を行った場合は、月１回に限り算定する。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対象患者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地域包括診療加算等を届け出ている医療機関から紹介された患者　　　　　③　地域包括診療加算等を届け出ている医療機関に紹介された患者</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産科医療機関から紹介された妊娠している患者又は</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産科医療機関に紹介された妊娠している患者</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366504" y="3605841"/>
            <a:ext cx="4044949" cy="1275039"/>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910324" y="3947790"/>
            <a:ext cx="805819" cy="680923"/>
          </a:xfrm>
          <a:prstGeom prst="rect">
            <a:avLst/>
          </a:prstGeom>
        </p:spPr>
      </p:pic>
      <p:sp>
        <p:nvSpPr>
          <p:cNvPr id="9" name="テキスト ボックス 8"/>
          <p:cNvSpPr txBox="1"/>
          <p:nvPr/>
        </p:nvSpPr>
        <p:spPr>
          <a:xfrm>
            <a:off x="388946" y="4628713"/>
            <a:ext cx="1848583"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例：生活習慣病の診療を実施</a:t>
            </a:r>
          </a:p>
        </p:txBody>
      </p:sp>
      <p:pic>
        <p:nvPicPr>
          <p:cNvPr id="10" name="図 9"/>
          <p:cNvPicPr>
            <a:picLocks noChangeAspect="1"/>
          </p:cNvPicPr>
          <p:nvPr/>
        </p:nvPicPr>
        <p:blipFill>
          <a:blip r:embed="rId4"/>
          <a:stretch>
            <a:fillRect/>
          </a:stretch>
        </p:blipFill>
        <p:spPr>
          <a:xfrm>
            <a:off x="2861911" y="3957315"/>
            <a:ext cx="713560" cy="679015"/>
          </a:xfrm>
          <a:prstGeom prst="rect">
            <a:avLst/>
          </a:prstGeom>
        </p:spPr>
      </p:pic>
      <p:sp>
        <p:nvSpPr>
          <p:cNvPr id="4" name="右矢印 3"/>
          <p:cNvSpPr/>
          <p:nvPr/>
        </p:nvSpPr>
        <p:spPr>
          <a:xfrm>
            <a:off x="2494693" y="3962813"/>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右矢印 10"/>
          <p:cNvSpPr/>
          <p:nvPr/>
        </p:nvSpPr>
        <p:spPr>
          <a:xfrm flipH="1">
            <a:off x="1781385" y="4372492"/>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1716143" y="3972661"/>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13" name="テキスト ボックス 12"/>
          <p:cNvSpPr txBox="1"/>
          <p:nvPr/>
        </p:nvSpPr>
        <p:spPr>
          <a:xfrm>
            <a:off x="2007161" y="4324546"/>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14" name="テキスト ボックス 13"/>
          <p:cNvSpPr txBox="1"/>
          <p:nvPr/>
        </p:nvSpPr>
        <p:spPr>
          <a:xfrm>
            <a:off x="2461167" y="4626964"/>
            <a:ext cx="1776119" cy="25391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例：合併症の診療を実施</a:t>
            </a:r>
          </a:p>
        </p:txBody>
      </p:sp>
      <p:pic>
        <p:nvPicPr>
          <p:cNvPr id="23" name="図 22"/>
          <p:cNvPicPr>
            <a:picLocks noChangeAspect="1"/>
          </p:cNvPicPr>
          <p:nvPr/>
        </p:nvPicPr>
        <p:blipFill>
          <a:blip r:embed="rId3"/>
          <a:stretch>
            <a:fillRect/>
          </a:stretch>
        </p:blipFill>
        <p:spPr>
          <a:xfrm>
            <a:off x="876799" y="5705000"/>
            <a:ext cx="687972" cy="581341"/>
          </a:xfrm>
          <a:prstGeom prst="rect">
            <a:avLst/>
          </a:prstGeom>
        </p:spPr>
      </p:pic>
      <p:sp>
        <p:nvSpPr>
          <p:cNvPr id="24" name="テキスト ボックス 23"/>
          <p:cNvSpPr txBox="1"/>
          <p:nvPr/>
        </p:nvSpPr>
        <p:spPr>
          <a:xfrm>
            <a:off x="594578" y="6232888"/>
            <a:ext cx="1410964" cy="515526"/>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例：妊娠の経過中に、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血糖値以上に対して</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保険診療を実施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右矢印 25"/>
          <p:cNvSpPr/>
          <p:nvPr/>
        </p:nvSpPr>
        <p:spPr>
          <a:xfrm>
            <a:off x="2461167" y="5710486"/>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右矢印 26"/>
          <p:cNvSpPr/>
          <p:nvPr/>
        </p:nvSpPr>
        <p:spPr>
          <a:xfrm flipH="1">
            <a:off x="1747859" y="6038746"/>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テキスト ボックス 27"/>
          <p:cNvSpPr txBox="1"/>
          <p:nvPr/>
        </p:nvSpPr>
        <p:spPr>
          <a:xfrm>
            <a:off x="1682617" y="5720334"/>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29" name="テキスト ボックス 28"/>
          <p:cNvSpPr txBox="1"/>
          <p:nvPr/>
        </p:nvSpPr>
        <p:spPr>
          <a:xfrm>
            <a:off x="1973635" y="5990800"/>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30" name="テキスト ボックス 29"/>
          <p:cNvSpPr txBox="1"/>
          <p:nvPr/>
        </p:nvSpPr>
        <p:spPr>
          <a:xfrm>
            <a:off x="2439473" y="6334290"/>
            <a:ext cx="1680267" cy="374461"/>
          </a:xfrm>
          <a:prstGeom prst="rect">
            <a:avLst/>
          </a:prstGeom>
          <a:noFill/>
        </p:spPr>
        <p:txBody>
          <a:bodyPr wrap="none" rtlCol="0">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例：妊娠糖尿病等に対して</a:t>
            </a: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継続的な診療を実施</a:t>
            </a:r>
          </a:p>
        </p:txBody>
      </p:sp>
      <p:pic>
        <p:nvPicPr>
          <p:cNvPr id="33" name="図 32"/>
          <p:cNvPicPr>
            <a:picLocks noChangeAspect="1"/>
          </p:cNvPicPr>
          <p:nvPr/>
        </p:nvPicPr>
        <p:blipFill>
          <a:blip r:embed="rId5"/>
          <a:stretch>
            <a:fillRect/>
          </a:stretch>
        </p:blipFill>
        <p:spPr>
          <a:xfrm flipH="1">
            <a:off x="2879354" y="5680442"/>
            <a:ext cx="278526" cy="602952"/>
          </a:xfrm>
          <a:prstGeom prst="rect">
            <a:avLst/>
          </a:prstGeom>
        </p:spPr>
      </p:pic>
      <p:pic>
        <p:nvPicPr>
          <p:cNvPr id="34" name="図 33"/>
          <p:cNvPicPr>
            <a:picLocks noChangeAspect="1"/>
          </p:cNvPicPr>
          <p:nvPr/>
        </p:nvPicPr>
        <p:blipFill>
          <a:blip r:embed="rId6"/>
          <a:stretch>
            <a:fillRect/>
          </a:stretch>
        </p:blipFill>
        <p:spPr>
          <a:xfrm>
            <a:off x="3378606" y="5633814"/>
            <a:ext cx="196865" cy="645277"/>
          </a:xfrm>
          <a:prstGeom prst="rect">
            <a:avLst/>
          </a:prstGeom>
        </p:spPr>
      </p:pic>
      <p:pic>
        <p:nvPicPr>
          <p:cNvPr id="39" name="図 38"/>
          <p:cNvPicPr>
            <a:picLocks noChangeAspect="1"/>
          </p:cNvPicPr>
          <p:nvPr/>
        </p:nvPicPr>
        <p:blipFill>
          <a:blip r:embed="rId3"/>
          <a:stretch>
            <a:fillRect/>
          </a:stretch>
        </p:blipFill>
        <p:spPr>
          <a:xfrm>
            <a:off x="7494988" y="3971367"/>
            <a:ext cx="805819" cy="680923"/>
          </a:xfrm>
          <a:prstGeom prst="rect">
            <a:avLst/>
          </a:prstGeom>
        </p:spPr>
      </p:pic>
      <p:pic>
        <p:nvPicPr>
          <p:cNvPr id="41" name="図 40"/>
          <p:cNvPicPr>
            <a:picLocks noChangeAspect="1"/>
          </p:cNvPicPr>
          <p:nvPr/>
        </p:nvPicPr>
        <p:blipFill>
          <a:blip r:embed="rId4"/>
          <a:stretch>
            <a:fillRect/>
          </a:stretch>
        </p:blipFill>
        <p:spPr>
          <a:xfrm>
            <a:off x="5699035" y="3962949"/>
            <a:ext cx="713560" cy="679015"/>
          </a:xfrm>
          <a:prstGeom prst="rect">
            <a:avLst/>
          </a:prstGeom>
        </p:spPr>
      </p:pic>
      <p:sp>
        <p:nvSpPr>
          <p:cNvPr id="42" name="右矢印 41"/>
          <p:cNvSpPr/>
          <p:nvPr/>
        </p:nvSpPr>
        <p:spPr>
          <a:xfrm>
            <a:off x="7109725" y="3988028"/>
            <a:ext cx="269249" cy="240450"/>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右矢印 42"/>
          <p:cNvSpPr/>
          <p:nvPr/>
        </p:nvSpPr>
        <p:spPr>
          <a:xfrm flipH="1">
            <a:off x="6396417" y="4302457"/>
            <a:ext cx="274197" cy="240346"/>
          </a:xfrm>
          <a:prstGeom prst="rightArrow">
            <a:avLst/>
          </a:prstGeom>
          <a:solidFill>
            <a:srgbClr val="4F81B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6331175" y="3997876"/>
            <a:ext cx="838691"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患者を紹介</a:t>
            </a:r>
          </a:p>
        </p:txBody>
      </p:sp>
      <p:sp>
        <p:nvSpPr>
          <p:cNvPr id="45" name="テキスト ボックス 44"/>
          <p:cNvSpPr txBox="1"/>
          <p:nvPr/>
        </p:nvSpPr>
        <p:spPr>
          <a:xfrm>
            <a:off x="6622193" y="4254511"/>
            <a:ext cx="838691"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診療状況を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提供</a:t>
            </a:r>
          </a:p>
        </p:txBody>
      </p:sp>
      <p:sp>
        <p:nvSpPr>
          <p:cNvPr id="46" name="テキスト ボックス 45"/>
          <p:cNvSpPr txBox="1"/>
          <p:nvPr/>
        </p:nvSpPr>
        <p:spPr>
          <a:xfrm>
            <a:off x="7141219" y="4660106"/>
            <a:ext cx="1566454" cy="25391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例：専門的な診療を実施</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4623303" y="6022717"/>
            <a:ext cx="5164850" cy="507831"/>
          </a:xfrm>
          <a:prstGeom prst="rect">
            <a:avLst/>
          </a:prstGeom>
        </p:spPr>
        <p:txBody>
          <a:bodyPr wrap="square">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包括診療加算等は、地域包括診療加算、地域包括診療料、小児かかりつけ診療料、在宅時医学総合管理料（在宅療養支援診療所又は在宅療養支援病院に限る。）若しくは施設入居時等医学総合管理料（在宅療養支援診療所又は在宅療養支援病院に限る。）を指す。</a:t>
            </a:r>
          </a:p>
        </p:txBody>
      </p:sp>
      <p:sp>
        <p:nvSpPr>
          <p:cNvPr id="37" name="テキスト ボックス 36"/>
          <p:cNvSpPr txBox="1"/>
          <p:nvPr/>
        </p:nvSpPr>
        <p:spPr>
          <a:xfrm>
            <a:off x="5385048" y="4669686"/>
            <a:ext cx="1444627" cy="41549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例：体調が悪いときに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しばしば受診</a:t>
            </a:r>
          </a:p>
        </p:txBody>
      </p:sp>
      <p:sp>
        <p:nvSpPr>
          <p:cNvPr id="18" name="正方形/長方形 17"/>
          <p:cNvSpPr/>
          <p:nvPr/>
        </p:nvSpPr>
        <p:spPr>
          <a:xfrm>
            <a:off x="4623303" y="5301208"/>
            <a:ext cx="4953000" cy="759182"/>
          </a:xfrm>
          <a:prstGeom prst="rect">
            <a:avLst/>
          </a:prstGeom>
          <a:ln w="19050">
            <a:noFill/>
            <a:prstDash val="dash"/>
          </a:ln>
        </p:spPr>
        <p:txBody>
          <a:bodyPr>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（１）当該保険医療機関の敷地内において喫煙が禁止されていること。</a:t>
            </a:r>
          </a:p>
          <a:p>
            <a:pPr marL="85725" marR="0" lvl="0" indent="-85725" algn="l" defTabSz="914400" rtl="0" eaLnBrk="1" fontAlgn="auto" latinLnBrk="0" hangingPunct="1">
              <a:lnSpc>
                <a:spcPts val="13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（２）算定要件の（２）については、当該保険医療機関内に妊娠している者の診療を行うにつき十分な経験を有する常勤の医師が配置されていることが望ましいこと。</a:t>
            </a:r>
          </a:p>
        </p:txBody>
      </p:sp>
      <p:sp>
        <p:nvSpPr>
          <p:cNvPr id="36" name="正方形/長方形 35"/>
          <p:cNvSpPr/>
          <p:nvPr/>
        </p:nvSpPr>
        <p:spPr>
          <a:xfrm>
            <a:off x="5464570" y="3605841"/>
            <a:ext cx="4111733" cy="1479343"/>
          </a:xfrm>
          <a:prstGeom prst="rect">
            <a:avLst/>
          </a:prstGeom>
          <a:noFill/>
          <a:ln w="19050">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499548" y="3620391"/>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818513" y="3650069"/>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20" name="角丸四角形吹き出し 19"/>
          <p:cNvSpPr/>
          <p:nvPr/>
        </p:nvSpPr>
        <p:spPr>
          <a:xfrm>
            <a:off x="2861911" y="3647798"/>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041232" y="3641129"/>
            <a:ext cx="154039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地域包括診療加算等を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届け出ている医療機関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8354568" y="3709739"/>
            <a:ext cx="122341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49" name="角丸四角形吹き出し 48"/>
          <p:cNvSpPr/>
          <p:nvPr/>
        </p:nvSpPr>
        <p:spPr>
          <a:xfrm>
            <a:off x="8416821" y="3705399"/>
            <a:ext cx="1092698" cy="340350"/>
          </a:xfrm>
          <a:prstGeom prst="wedgeRoundRectCallout">
            <a:avLst>
              <a:gd name="adj1" fmla="val -45225"/>
              <a:gd name="adj2" fmla="val 71434"/>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2841261" y="5418106"/>
            <a:ext cx="155363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診療情報提供料（</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）を算定</a:t>
            </a:r>
          </a:p>
        </p:txBody>
      </p:sp>
      <p:sp>
        <p:nvSpPr>
          <p:cNvPr id="51" name="角丸四角形吹き出し 50"/>
          <p:cNvSpPr/>
          <p:nvPr/>
        </p:nvSpPr>
        <p:spPr>
          <a:xfrm>
            <a:off x="2884659" y="5415835"/>
            <a:ext cx="1467664" cy="211540"/>
          </a:xfrm>
          <a:prstGeom prst="wedgeRoundRectCallout">
            <a:avLst>
              <a:gd name="adj1" fmla="val -16719"/>
              <a:gd name="adj2" fmla="val 78812"/>
              <a:gd name="adj3" fmla="val 16667"/>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463430" y="5387468"/>
            <a:ext cx="1540396" cy="369332"/>
          </a:xfrm>
          <a:prstGeom prst="rect">
            <a:avLst/>
          </a:prstGeom>
        </p:spPr>
        <p:txBody>
          <a:bodyPr wrap="square">
            <a:spAutoFit/>
          </a:bodyPr>
          <a:lstStyle/>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産科又は産婦人科を</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ts val="11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標榜する医療機関</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Rectangle 36">
            <a:extLst>
              <a:ext uri="{FF2B5EF4-FFF2-40B4-BE49-F238E27FC236}">
                <a16:creationId xmlns:a16="http://schemas.microsoft.com/office/drawing/2014/main" id="{A78E2BDC-26C7-4C2E-8BAA-F1D230F43272}"/>
              </a:ext>
            </a:extLst>
          </p:cNvPr>
          <p:cNvSpPr>
            <a:spLocks noChangeArrowheads="1"/>
          </p:cNvSpPr>
          <p:nvPr/>
        </p:nvSpPr>
        <p:spPr bwMode="auto">
          <a:xfrm>
            <a:off x="127305" y="441222"/>
            <a:ext cx="7013914"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（７）妊婦加算の再編［①診療情報提供料（</a:t>
            </a:r>
            <a:r>
              <a:rPr kumimoji="0" lang="en-US" altLang="ja-JP"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）の創設（再掲）］</a:t>
            </a:r>
          </a:p>
        </p:txBody>
      </p:sp>
      <p:sp>
        <p:nvSpPr>
          <p:cNvPr id="55" name="スライド番号プレースホルダー 2">
            <a:extLst>
              <a:ext uri="{FF2B5EF4-FFF2-40B4-BE49-F238E27FC236}">
                <a16:creationId xmlns:a16="http://schemas.microsoft.com/office/drawing/2014/main" id="{948C5DA3-D8FD-4762-91D1-3F1BA7FD200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DACC2FB8-B410-4A72-BA67-B8CEA4CD16C6}"/>
              </a:ext>
            </a:extLst>
          </p:cNvPr>
          <p:cNvSpPr/>
          <p:nvPr/>
        </p:nvSpPr>
        <p:spPr>
          <a:xfrm>
            <a:off x="181297" y="2584870"/>
            <a:ext cx="9395006" cy="42437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99FA1C1E-E175-4C5D-B383-87B006BAF656}"/>
              </a:ext>
            </a:extLst>
          </p:cNvPr>
          <p:cNvSpPr/>
          <p:nvPr/>
        </p:nvSpPr>
        <p:spPr>
          <a:xfrm>
            <a:off x="297053" y="5267735"/>
            <a:ext cx="4183850" cy="14573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Rectangle 2">
            <a:extLst>
              <a:ext uri="{FF2B5EF4-FFF2-40B4-BE49-F238E27FC236}">
                <a16:creationId xmlns:a16="http://schemas.microsoft.com/office/drawing/2014/main" id="{E7EA5C30-AE9D-40F9-BA16-EC24F7F2D11A}"/>
              </a:ext>
            </a:extLst>
          </p:cNvPr>
          <p:cNvSpPr>
            <a:spLocks noChangeArrowheads="1"/>
          </p:cNvSpPr>
          <p:nvPr/>
        </p:nvSpPr>
        <p:spPr bwMode="auto">
          <a:xfrm>
            <a:off x="231555" y="35632"/>
            <a:ext cx="9517327" cy="4160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53" name="テキスト ボックス 52">
            <a:extLst>
              <a:ext uri="{FF2B5EF4-FFF2-40B4-BE49-F238E27FC236}">
                <a16:creationId xmlns:a16="http://schemas.microsoft.com/office/drawing/2014/main" id="{9E215C22-FEB5-4FCA-B25E-B5DB5F7C6942}"/>
              </a:ext>
            </a:extLst>
          </p:cNvPr>
          <p:cNvSpPr txBox="1"/>
          <p:nvPr/>
        </p:nvSpPr>
        <p:spPr>
          <a:xfrm>
            <a:off x="7012784" y="430601"/>
            <a:ext cx="2563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180-181</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242-243</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875</a:t>
            </a:r>
            <a:r>
              <a:rPr lang="ja-JP" altLang="en-US" sz="1100" dirty="0">
                <a:solidFill>
                  <a:srgbClr val="002060"/>
                </a:solidFill>
                <a:latin typeface="ＭＳ Ｐゴシック" panose="020B0600070205080204" pitchFamily="50" charset="-128"/>
              </a:rPr>
              <a:t>，様ｐ</a:t>
            </a:r>
            <a:r>
              <a:rPr lang="en-US" altLang="ja-JP" sz="1100" dirty="0">
                <a:solidFill>
                  <a:srgbClr val="002060"/>
                </a:solidFill>
                <a:latin typeface="ＭＳ Ｐゴシック" panose="020B0600070205080204" pitchFamily="50" charset="-128"/>
              </a:rPr>
              <a:t>1117</a:t>
            </a:r>
          </a:p>
        </p:txBody>
      </p:sp>
    </p:spTree>
    <p:extLst>
      <p:ext uri="{BB962C8B-B14F-4D97-AF65-F5344CB8AC3E}">
        <p14:creationId xmlns:p14="http://schemas.microsoft.com/office/powerpoint/2010/main" val="38211810"/>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414" y="1029918"/>
            <a:ext cx="9517327" cy="55231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器質性月経困難症を有する患者に対して、継続的で質の高い医療を提供するため、婦人科医又は産婦人科医が行う定期的な医学管理を評価する。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婦人科特定疾患治療管理</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料：２５０点（３月に１回）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（１）婦人科又は産婦人科を標榜する保険医療機関において、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器質性月経困難症の患者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ホルモン剤（器質性月経困難症に対して投与されたものに限る。）を投与している患者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婦人科又は産婦人科を担当する医師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が、患者の同意を得て、計画的な医学管理を継続して行い、かつ、療養上必要な指導を行った場合に、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（２）治療計画の策定に当たっては、患者の病態、社会的要因、薬物療法の副作用や合併症のリスク等を考慮すること。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（３）器質性月経困難症の治療に当たっては、関連学会等から示されている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ガイドライン</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を踏まえ、薬物療法等の治療方針について適切に検討すること。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（１）当該保険医療機関内に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婦人科疾患の診療を行うにつき十分な経験を有する常勤の医師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が１名以上配置されていること。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（２）（１）に掲げる医師は、器質性月経困難症の治療に係る適切な</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を修了していること。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円/楕円 32"/>
          <p:cNvSpPr/>
          <p:nvPr/>
        </p:nvSpPr>
        <p:spPr>
          <a:xfrm>
            <a:off x="5685484" y="4960239"/>
            <a:ext cx="2469850" cy="1058886"/>
          </a:xfrm>
          <a:prstGeom prst="ellipse">
            <a:avLst/>
          </a:prstGeom>
          <a:solidFill>
            <a:srgbClr val="44546A">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円/楕円 31"/>
          <p:cNvSpPr/>
          <p:nvPr/>
        </p:nvSpPr>
        <p:spPr>
          <a:xfrm>
            <a:off x="3573974" y="4980155"/>
            <a:ext cx="2604560" cy="1019055"/>
          </a:xfrm>
          <a:prstGeom prst="ellipse">
            <a:avLst/>
          </a:prstGeom>
          <a:solidFill>
            <a:srgbClr val="70AD47">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円/楕円 30"/>
          <p:cNvSpPr/>
          <p:nvPr/>
        </p:nvSpPr>
        <p:spPr>
          <a:xfrm>
            <a:off x="1633932" y="4961080"/>
            <a:ext cx="2409201" cy="1071193"/>
          </a:xfrm>
          <a:prstGeom prst="ellipse">
            <a:avLst/>
          </a:prstGeom>
          <a:solidFill>
            <a:srgbClr val="ED7D31">
              <a:lumMod val="20000"/>
              <a:lumOff val="80000"/>
            </a:srgbClr>
          </a:solidFill>
          <a:ln w="3175"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p:cNvSpPr/>
          <p:nvPr/>
        </p:nvSpPr>
        <p:spPr>
          <a:xfrm>
            <a:off x="1206352" y="4310045"/>
            <a:ext cx="7468909" cy="2168713"/>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7" name="テキスト ボックス 16"/>
          <p:cNvSpPr txBox="1"/>
          <p:nvPr/>
        </p:nvSpPr>
        <p:spPr>
          <a:xfrm>
            <a:off x="1318545" y="4157072"/>
            <a:ext cx="2217274" cy="291170"/>
          </a:xfrm>
          <a:prstGeom prst="rect">
            <a:avLst/>
          </a:prstGeom>
          <a:solidFill>
            <a:srgbClr val="FFB5BA"/>
          </a:solidFill>
          <a:ln/>
        </p:spPr>
        <p:style>
          <a:lnRef idx="1">
            <a:schemeClr val="accent2"/>
          </a:lnRef>
          <a:fillRef idx="2">
            <a:schemeClr val="accent2"/>
          </a:fillRef>
          <a:effectRef idx="1">
            <a:schemeClr val="accent2"/>
          </a:effectRef>
          <a:fontRef idx="minor">
            <a:schemeClr val="dk1"/>
          </a:fontRef>
        </p:style>
        <p:txBody>
          <a:bodyPr wrap="non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定期的な医学管理のイメージ</a:t>
            </a:r>
          </a:p>
        </p:txBody>
      </p:sp>
      <p:sp>
        <p:nvSpPr>
          <p:cNvPr id="19" name="右矢印 18"/>
          <p:cNvSpPr/>
          <p:nvPr/>
        </p:nvSpPr>
        <p:spPr>
          <a:xfrm>
            <a:off x="1481805" y="6131458"/>
            <a:ext cx="6969659" cy="361591"/>
          </a:xfrm>
          <a:prstGeom prst="rightArrow">
            <a:avLst/>
          </a:prstGeom>
          <a:solidFill>
            <a:srgbClr val="4472C4">
              <a:lumMod val="75000"/>
            </a:srgbClr>
          </a:solidFill>
          <a:ln w="12700" cap="flat" cmpd="sng" algn="ctr">
            <a:solidFill>
              <a:sysClr val="windowText" lastClr="000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時間経過</a:t>
            </a:r>
          </a:p>
        </p:txBody>
      </p:sp>
      <p:sp>
        <p:nvSpPr>
          <p:cNvPr id="37" name="アーチ 36"/>
          <p:cNvSpPr/>
          <p:nvPr/>
        </p:nvSpPr>
        <p:spPr>
          <a:xfrm>
            <a:off x="1696023" y="4806533"/>
            <a:ext cx="4757964" cy="257982"/>
          </a:xfrm>
          <a:prstGeom prst="blockArc">
            <a:avLst/>
          </a:prstGeom>
          <a:gradFill rotWithShape="1">
            <a:gsLst>
              <a:gs pos="0">
                <a:srgbClr val="FFC000">
                  <a:satMod val="103000"/>
                  <a:lumMod val="102000"/>
                  <a:tint val="94000"/>
                </a:srgbClr>
              </a:gs>
              <a:gs pos="50000">
                <a:srgbClr val="FFC000">
                  <a:satMod val="110000"/>
                  <a:lumMod val="100000"/>
                  <a:shade val="100000"/>
                </a:srgbClr>
              </a:gs>
              <a:gs pos="100000">
                <a:srgbClr val="FFC000">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9" name="テキスト ボックス 38"/>
          <p:cNvSpPr txBox="1"/>
          <p:nvPr/>
        </p:nvSpPr>
        <p:spPr>
          <a:xfrm>
            <a:off x="2628983" y="4519201"/>
            <a:ext cx="2666783" cy="241476"/>
          </a:xfrm>
          <a:prstGeom prst="rect">
            <a:avLst/>
          </a:prstGeom>
          <a:solidFill>
            <a:srgbClr val="FFC000"/>
          </a:solidFill>
          <a:ln w="6350">
            <a:solidFill>
              <a:schemeClr val="tx1"/>
            </a:solidFill>
          </a:ln>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969"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定期的な診察と治療（生活指導、薬物療法等）</a:t>
            </a:r>
          </a:p>
        </p:txBody>
      </p:sp>
      <p:sp>
        <p:nvSpPr>
          <p:cNvPr id="41" name="右矢印 40"/>
          <p:cNvSpPr/>
          <p:nvPr/>
        </p:nvSpPr>
        <p:spPr>
          <a:xfrm>
            <a:off x="3600136" y="5380712"/>
            <a:ext cx="509604" cy="263531"/>
          </a:xfrm>
          <a:prstGeom prst="rightArrow">
            <a:avLst/>
          </a:prstGeom>
          <a:solidFill>
            <a:srgbClr val="70AD47">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3" name="右矢印 42"/>
          <p:cNvSpPr/>
          <p:nvPr/>
        </p:nvSpPr>
        <p:spPr>
          <a:xfrm>
            <a:off x="5854605" y="5368741"/>
            <a:ext cx="524287" cy="281789"/>
          </a:xfrm>
          <a:prstGeom prst="rightArrow">
            <a:avLst/>
          </a:prstGeom>
          <a:solidFill>
            <a:srgbClr val="44546A">
              <a:lumMod val="60000"/>
              <a:lumOff val="40000"/>
            </a:srgbClr>
          </a:solidFill>
          <a:ln w="12700" cap="flat" cmpd="sng" algn="ctr">
            <a:solidFill>
              <a:srgbClr val="5B9BD5">
                <a:shade val="50000"/>
              </a:srgbClr>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023" b="0"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45" name="テキスト ボックス 44"/>
          <p:cNvSpPr txBox="1"/>
          <p:nvPr/>
        </p:nvSpPr>
        <p:spPr>
          <a:xfrm>
            <a:off x="6723273" y="4514398"/>
            <a:ext cx="1230581" cy="248530"/>
          </a:xfrm>
          <a:prstGeom prst="rect">
            <a:avLst/>
          </a:prstGeom>
          <a:gradFill rotWithShape="1">
            <a:gsLst>
              <a:gs pos="0">
                <a:srgbClr val="44546A">
                  <a:tint val="93000"/>
                  <a:satMod val="150000"/>
                  <a:shade val="98000"/>
                  <a:lumMod val="102000"/>
                </a:srgbClr>
              </a:gs>
              <a:gs pos="50000">
                <a:srgbClr val="44546A">
                  <a:tint val="98000"/>
                  <a:satMod val="130000"/>
                  <a:shade val="90000"/>
                  <a:lumMod val="103000"/>
                </a:srgbClr>
              </a:gs>
              <a:gs pos="100000">
                <a:srgbClr val="44546A">
                  <a:shade val="63000"/>
                  <a:satMod val="120000"/>
                </a:srgbClr>
              </a:gs>
            </a:gsLst>
            <a:lin ang="5400000" scaled="0"/>
          </a:gradFill>
          <a:ln>
            <a:noFill/>
          </a:ln>
          <a:effectLst>
            <a:outerShdw blurRad="57150" dist="19050" dir="5400000" algn="ctr" rotWithShape="0">
              <a:srgbClr val="000000">
                <a:alpha val="63000"/>
              </a:srgbClr>
            </a:outerShdw>
          </a:effectLst>
        </p:spPr>
        <p:txBody>
          <a:bodyPr wrap="square" rtlCol="0">
            <a:spAutoFit/>
          </a:bodyP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1015" b="0" i="0" u="none" strike="noStrike" kern="0" cap="none" spc="0" normalizeH="0" baseline="0" noProof="0" dirty="0">
                <a:ln>
                  <a:noFill/>
                </a:ln>
                <a:solidFill>
                  <a:prstClr val="white">
                    <a:lumMod val="95000"/>
                  </a:prstClr>
                </a:solidFill>
                <a:effectLst/>
                <a:uLnTx/>
                <a:uFillTx/>
                <a:latin typeface="Calibri" panose="020F0502020204030204"/>
                <a:ea typeface="ＭＳ Ｐゴシック" panose="020B0600070205080204" pitchFamily="50" charset="-128"/>
                <a:cs typeface="+mn-cs"/>
              </a:rPr>
              <a:t>続発性疾患の治療</a:t>
            </a:r>
          </a:p>
        </p:txBody>
      </p:sp>
      <p:sp>
        <p:nvSpPr>
          <p:cNvPr id="49" name="上矢印 48"/>
          <p:cNvSpPr/>
          <p:nvPr/>
        </p:nvSpPr>
        <p:spPr>
          <a:xfrm rot="10800000">
            <a:off x="5295767" y="4890465"/>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0" name="上矢印 49"/>
          <p:cNvSpPr/>
          <p:nvPr/>
        </p:nvSpPr>
        <p:spPr>
          <a:xfrm rot="10800000">
            <a:off x="3675111"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1" name="上矢印 50"/>
          <p:cNvSpPr/>
          <p:nvPr/>
        </p:nvSpPr>
        <p:spPr>
          <a:xfrm rot="10800000">
            <a:off x="1910415" y="4888407"/>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2" name="上矢印 51"/>
          <p:cNvSpPr/>
          <p:nvPr/>
        </p:nvSpPr>
        <p:spPr>
          <a:xfrm rot="10800000">
            <a:off x="6029042" y="489711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3" name="上矢印 52"/>
          <p:cNvSpPr/>
          <p:nvPr/>
        </p:nvSpPr>
        <p:spPr>
          <a:xfrm rot="10800000">
            <a:off x="4458171" y="4878108"/>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4" name="上矢印 53"/>
          <p:cNvSpPr/>
          <p:nvPr/>
        </p:nvSpPr>
        <p:spPr>
          <a:xfrm rot="10800000">
            <a:off x="2799851" y="4878999"/>
            <a:ext cx="175413" cy="137966"/>
          </a:xfrm>
          <a:prstGeom prst="upArrow">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endParaRPr kumimoji="0" lang="ja-JP" altLang="en-US" sz="1534" b="0" i="0" u="none" strike="noStrike" kern="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6" name="テキスト ボックス 55"/>
          <p:cNvSpPr txBox="1"/>
          <p:nvPr/>
        </p:nvSpPr>
        <p:spPr>
          <a:xfrm>
            <a:off x="1997925" y="5069915"/>
            <a:ext cx="1746786" cy="37638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器質性月経困難症</a:t>
            </a:r>
            <a:endParaRPr kumimoji="0" lang="en-US" altLang="ja-JP"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（ホルモン剤を投与中の患者）</a:t>
            </a:r>
          </a:p>
        </p:txBody>
      </p:sp>
      <p:sp>
        <p:nvSpPr>
          <p:cNvPr id="57" name="テキスト ボックス 56"/>
          <p:cNvSpPr txBox="1"/>
          <p:nvPr/>
        </p:nvSpPr>
        <p:spPr>
          <a:xfrm>
            <a:off x="4307139" y="5149901"/>
            <a:ext cx="1389808" cy="603755"/>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　</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58" name="テキスト ボックス 57"/>
          <p:cNvSpPr txBox="1"/>
          <p:nvPr/>
        </p:nvSpPr>
        <p:spPr>
          <a:xfrm>
            <a:off x="6616016" y="5072120"/>
            <a:ext cx="1034530" cy="987322"/>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続発性疾患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卵巣癌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子宮内膜癌</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産科合併症</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不妊</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心血管系疾患</a:t>
            </a:r>
            <a:endParaRPr kumimoji="1" lang="en-US" altLang="ja-JP"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骨粗鬆症　等</a:t>
            </a:r>
          </a:p>
        </p:txBody>
      </p:sp>
      <p:sp>
        <p:nvSpPr>
          <p:cNvPr id="59" name="テキスト ボックス 58"/>
          <p:cNvSpPr txBox="1"/>
          <p:nvPr/>
        </p:nvSpPr>
        <p:spPr>
          <a:xfrm>
            <a:off x="2289739" y="5377842"/>
            <a:ext cx="1254742" cy="660117"/>
          </a:xfrm>
          <a:prstGeom prst="rect">
            <a:avLst/>
          </a:prstGeom>
          <a:noFill/>
        </p:spPr>
        <p:txBody>
          <a:bodyPr wrap="square" rtlCol="0">
            <a:spAutoFit/>
          </a:bodyPr>
          <a:lstStyle/>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原因疾患</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子宮内膜症</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子宮筋腫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卵巣嚢腫</a:t>
            </a:r>
            <a:endParaRPr kumimoji="1" lang="en-US" altLang="ja-JP"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77917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子宮腺筋症　等</a:t>
            </a:r>
          </a:p>
        </p:txBody>
      </p:sp>
      <p:sp>
        <p:nvSpPr>
          <p:cNvPr id="62" name="四角形吹き出し 61"/>
          <p:cNvSpPr/>
          <p:nvPr/>
        </p:nvSpPr>
        <p:spPr>
          <a:xfrm>
            <a:off x="5470881" y="5791162"/>
            <a:ext cx="983107" cy="386206"/>
          </a:xfrm>
          <a:prstGeom prst="wedgeRectCallout">
            <a:avLst>
              <a:gd name="adj1" fmla="val 4329"/>
              <a:gd name="adj2" fmla="val -10494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早期発見、早期治療、重症化予防</a:t>
            </a:r>
          </a:p>
        </p:txBody>
      </p:sp>
      <p:sp>
        <p:nvSpPr>
          <p:cNvPr id="63" name="四角形吹き出し 62"/>
          <p:cNvSpPr/>
          <p:nvPr/>
        </p:nvSpPr>
        <p:spPr>
          <a:xfrm>
            <a:off x="3453482" y="5814882"/>
            <a:ext cx="1024256" cy="375635"/>
          </a:xfrm>
          <a:prstGeom prst="wedgeRectCallout">
            <a:avLst>
              <a:gd name="adj1" fmla="val -12096"/>
              <a:gd name="adj2" fmla="val -113465"/>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ln>
          <a:effectLst/>
        </p:spPr>
        <p:txBody>
          <a:bodyPr rtlCol="0" anchor="ctr"/>
          <a:lstStyle/>
          <a:p>
            <a:pPr marL="0" marR="0" lvl="0" indent="0" algn="ctr" defTabSz="779173"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必要に応じて適切に介入、重症化予防</a:t>
            </a:r>
          </a:p>
        </p:txBody>
      </p:sp>
      <p:pic>
        <p:nvPicPr>
          <p:cNvPr id="64" name="図 63"/>
          <p:cNvPicPr>
            <a:picLocks noChangeAspect="1"/>
          </p:cNvPicPr>
          <p:nvPr/>
        </p:nvPicPr>
        <p:blipFill>
          <a:blip r:embed="rId2"/>
          <a:stretch>
            <a:fillRect/>
          </a:stretch>
        </p:blipFill>
        <p:spPr>
          <a:xfrm>
            <a:off x="7732526" y="1314400"/>
            <a:ext cx="844304" cy="926647"/>
          </a:xfrm>
          <a:prstGeom prst="rect">
            <a:avLst/>
          </a:prstGeom>
        </p:spPr>
      </p:pic>
      <p:pic>
        <p:nvPicPr>
          <p:cNvPr id="65" name="図 64"/>
          <p:cNvPicPr>
            <a:picLocks noChangeAspect="1"/>
          </p:cNvPicPr>
          <p:nvPr/>
        </p:nvPicPr>
        <p:blipFill>
          <a:blip r:embed="rId3"/>
          <a:stretch>
            <a:fillRect/>
          </a:stretch>
        </p:blipFill>
        <p:spPr>
          <a:xfrm>
            <a:off x="8717552" y="1522293"/>
            <a:ext cx="462956" cy="510861"/>
          </a:xfrm>
          <a:prstGeom prst="rect">
            <a:avLst/>
          </a:prstGeom>
        </p:spPr>
      </p:pic>
      <p:pic>
        <p:nvPicPr>
          <p:cNvPr id="66" name="図 65"/>
          <p:cNvPicPr>
            <a:picLocks noChangeAspect="1"/>
          </p:cNvPicPr>
          <p:nvPr/>
        </p:nvPicPr>
        <p:blipFill>
          <a:blip r:embed="rId4"/>
          <a:stretch>
            <a:fillRect/>
          </a:stretch>
        </p:blipFill>
        <p:spPr>
          <a:xfrm>
            <a:off x="7139455" y="1580462"/>
            <a:ext cx="452255" cy="452692"/>
          </a:xfrm>
          <a:prstGeom prst="rect">
            <a:avLst/>
          </a:prstGeom>
        </p:spPr>
      </p:pic>
      <p:sp>
        <p:nvSpPr>
          <p:cNvPr id="33" name="Rectangle 36">
            <a:extLst>
              <a:ext uri="{FF2B5EF4-FFF2-40B4-BE49-F238E27FC236}">
                <a16:creationId xmlns:a16="http://schemas.microsoft.com/office/drawing/2014/main" id="{F851CA1D-FBBB-484E-A16A-FBA1471F169B}"/>
              </a:ext>
            </a:extLst>
          </p:cNvPr>
          <p:cNvSpPr>
            <a:spLocks noChangeArrowheads="1"/>
          </p:cNvSpPr>
          <p:nvPr/>
        </p:nvSpPr>
        <p:spPr bwMode="auto">
          <a:xfrm>
            <a:off x="184567" y="593832"/>
            <a:ext cx="9448953" cy="37486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（７）妊婦加算の再編［②婦人科特定疾患に対する継続的な医学管理の評価）］（再掲）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スライド番号プレースホルダー 2">
            <a:extLst>
              <a:ext uri="{FF2B5EF4-FFF2-40B4-BE49-F238E27FC236}">
                <a16:creationId xmlns:a16="http://schemas.microsoft.com/office/drawing/2014/main" id="{DFC69DE2-2D8A-4BDE-A911-8468BC7B1A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6" name="Rectangle 2">
            <a:extLst>
              <a:ext uri="{FF2B5EF4-FFF2-40B4-BE49-F238E27FC236}">
                <a16:creationId xmlns:a16="http://schemas.microsoft.com/office/drawing/2014/main" id="{E3C7600B-AFF1-47B1-BAEA-D2E04C2518B3}"/>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38" name="テキスト ボックス 37">
            <a:extLst>
              <a:ext uri="{FF2B5EF4-FFF2-40B4-BE49-F238E27FC236}">
                <a16:creationId xmlns:a16="http://schemas.microsoft.com/office/drawing/2014/main" id="{DECCEA16-E595-4224-8998-EAEEBCBB79B0}"/>
              </a:ext>
            </a:extLst>
          </p:cNvPr>
          <p:cNvSpPr txBox="1"/>
          <p:nvPr/>
        </p:nvSpPr>
        <p:spPr>
          <a:xfrm>
            <a:off x="5582402" y="1418872"/>
            <a:ext cx="152177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162-163</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206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807</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864</a:t>
            </a:r>
          </a:p>
        </p:txBody>
      </p:sp>
      <p:sp>
        <p:nvSpPr>
          <p:cNvPr id="40" name="テキスト ボックス 39">
            <a:extLst>
              <a:ext uri="{FF2B5EF4-FFF2-40B4-BE49-F238E27FC236}">
                <a16:creationId xmlns:a16="http://schemas.microsoft.com/office/drawing/2014/main" id="{37F4E9E1-8659-4776-B1D6-97261D278629}"/>
              </a:ext>
            </a:extLst>
          </p:cNvPr>
          <p:cNvSpPr txBox="1"/>
          <p:nvPr/>
        </p:nvSpPr>
        <p:spPr>
          <a:xfrm>
            <a:off x="4762298" y="3811929"/>
            <a:ext cx="4968553" cy="759182"/>
          </a:xfrm>
          <a:prstGeom prst="rect">
            <a:avLst/>
          </a:prstGeom>
          <a:noFill/>
          <a:ln w="6350">
            <a:noFill/>
            <a:prstDash val="dash"/>
          </a:ln>
        </p:spPr>
        <p:txBody>
          <a:bodyPr wrap="square" rtlCol="0">
            <a:spAutoFit/>
          </a:bodyPr>
          <a:lstStyle/>
          <a:p>
            <a:pPr marL="0" marR="0" lvl="0" indent="0" defTabSz="914400" eaLnBrk="1" fontAlgn="auto" latinLnBrk="0" hangingPunct="1">
              <a:lnSpc>
                <a:spcPts val="1300"/>
              </a:lnSpc>
              <a:spcBef>
                <a:spcPts val="0"/>
              </a:spcBef>
              <a:spcAft>
                <a:spcPts val="0"/>
              </a:spcAft>
              <a:buClrTx/>
              <a:buSzTx/>
              <a:buFontTx/>
              <a:buNone/>
              <a:tabLst/>
              <a:defRPr/>
            </a:pPr>
            <a:r>
              <a:rPr kumimoji="0" lang="en-US" altLang="ja-JP" sz="1100" b="0" i="0" u="none" strike="noStrike" kern="0" cap="none" spc="0" normalizeH="0" baseline="0" noProof="0" dirty="0">
                <a:ln>
                  <a:noFill/>
                </a:ln>
                <a:solidFill>
                  <a:prstClr val="black"/>
                </a:solidFill>
                <a:effectLst/>
                <a:uLnTx/>
                <a:uFillTx/>
              </a:rPr>
              <a:t>《</a:t>
            </a:r>
            <a:r>
              <a:rPr kumimoji="0" lang="ja-JP" altLang="en-US" sz="1100" b="0" i="0" u="none" strike="noStrike" kern="0" cap="none" spc="0" normalizeH="0" baseline="0" noProof="0" dirty="0">
                <a:ln>
                  <a:noFill/>
                </a:ln>
                <a:solidFill>
                  <a:prstClr val="black"/>
                </a:solidFill>
                <a:effectLst/>
                <a:uLnTx/>
                <a:uFillTx/>
              </a:rPr>
              <a:t>適切な研修</a:t>
            </a:r>
            <a:r>
              <a:rPr kumimoji="0" lang="en-US" altLang="ja-JP" sz="1100" b="0" i="0" u="none" strike="noStrike" kern="0" cap="none" spc="0" normalizeH="0" baseline="0" noProof="0" dirty="0">
                <a:ln>
                  <a:noFill/>
                </a:ln>
                <a:solidFill>
                  <a:prstClr val="black"/>
                </a:solidFill>
                <a:effectLst/>
                <a:uLnTx/>
                <a:uFillTx/>
              </a:rPr>
              <a:t>》</a:t>
            </a: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ア　国又は医療関係団体等が主催する研修であること</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rPr>
              <a:t>　イ　器質性月経困難症の病態、診断、治療及び予防の内容が含まれているもの</a:t>
            </a:r>
            <a:endParaRPr kumimoji="0" lang="en-US" altLang="ja-JP" sz="11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ts val="1300"/>
              </a:lnSpc>
              <a:spcBef>
                <a:spcPts val="0"/>
              </a:spcBef>
              <a:spcAft>
                <a:spcPts val="0"/>
              </a:spcAft>
              <a:buClrTx/>
              <a:buSzTx/>
              <a:buFontTx/>
              <a:buNone/>
              <a:tabLst/>
              <a:defRPr/>
            </a:pPr>
            <a:r>
              <a:rPr kumimoji="0" lang="ja-JP" altLang="en-US" sz="1100" kern="0" dirty="0">
                <a:solidFill>
                  <a:prstClr val="black"/>
                </a:solidFill>
              </a:rPr>
              <a:t>　ウ　通算して６時間以上のもの</a:t>
            </a:r>
            <a:endParaRPr kumimoji="0" lang="en-US" altLang="ja-JP" sz="1100" b="0" i="0" u="none" strike="noStrike" kern="0" cap="none" spc="0" normalizeH="0" baseline="0" noProof="0" dirty="0">
              <a:ln>
                <a:noFill/>
              </a:ln>
              <a:solidFill>
                <a:prstClr val="black"/>
              </a:solidFill>
              <a:effectLst/>
              <a:uLnTx/>
              <a:uFillTx/>
            </a:endParaRPr>
          </a:p>
        </p:txBody>
      </p:sp>
    </p:spTree>
    <p:extLst>
      <p:ext uri="{BB962C8B-B14F-4D97-AF65-F5344CB8AC3E}">
        <p14:creationId xmlns:p14="http://schemas.microsoft.com/office/powerpoint/2010/main" val="42275560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C306EE0-EF89-45DF-B70F-0BF7388978B3}"/>
              </a:ext>
            </a:extLst>
          </p:cNvPr>
          <p:cNvSpPr txBox="1"/>
          <p:nvPr/>
        </p:nvSpPr>
        <p:spPr>
          <a:xfrm>
            <a:off x="632520" y="62802"/>
            <a:ext cx="864096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傷病手当金と雇用保険関係積立金</a:t>
            </a:r>
          </a:p>
        </p:txBody>
      </p:sp>
      <p:sp>
        <p:nvSpPr>
          <p:cNvPr id="3" name="矢印: 五方向 2">
            <a:extLst>
              <a:ext uri="{FF2B5EF4-FFF2-40B4-BE49-F238E27FC236}">
                <a16:creationId xmlns:a16="http://schemas.microsoft.com/office/drawing/2014/main" id="{A724B7BF-F5E9-403E-AC5C-4871CC9DFB19}"/>
              </a:ext>
            </a:extLst>
          </p:cNvPr>
          <p:cNvSpPr/>
          <p:nvPr/>
        </p:nvSpPr>
        <p:spPr>
          <a:xfrm rot="5400000">
            <a:off x="1715538" y="-124643"/>
            <a:ext cx="2088233" cy="4110254"/>
          </a:xfrm>
          <a:prstGeom prst="homePlate">
            <a:avLst>
              <a:gd name="adj" fmla="val 10159"/>
            </a:avLst>
          </a:prstGeom>
          <a:solidFill>
            <a:srgbClr val="D9FFD9"/>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 name="テキスト ボックス 3">
            <a:extLst>
              <a:ext uri="{FF2B5EF4-FFF2-40B4-BE49-F238E27FC236}">
                <a16:creationId xmlns:a16="http://schemas.microsoft.com/office/drawing/2014/main" id="{D4FEBDC2-2B44-4477-880F-1A7852576B04}"/>
              </a:ext>
            </a:extLst>
          </p:cNvPr>
          <p:cNvSpPr txBox="1"/>
          <p:nvPr/>
        </p:nvSpPr>
        <p:spPr>
          <a:xfrm>
            <a:off x="830846" y="1160258"/>
            <a:ext cx="407715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業務外の病気等のために仕事を休んだ際の給付である傷病手当金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は、健康保険で支払われているが、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年度時点で</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3,485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億円にのぼっている。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矢印: 五方向 8">
            <a:extLst>
              <a:ext uri="{FF2B5EF4-FFF2-40B4-BE49-F238E27FC236}">
                <a16:creationId xmlns:a16="http://schemas.microsoft.com/office/drawing/2014/main" id="{DCC2FAD8-66B0-4997-8C93-7987890F76E8}"/>
              </a:ext>
            </a:extLst>
          </p:cNvPr>
          <p:cNvSpPr/>
          <p:nvPr/>
        </p:nvSpPr>
        <p:spPr>
          <a:xfrm rot="5400000">
            <a:off x="6074842" y="-118928"/>
            <a:ext cx="2076798" cy="4110254"/>
          </a:xfrm>
          <a:prstGeom prst="homePlate">
            <a:avLst>
              <a:gd name="adj" fmla="val 10122"/>
            </a:avLst>
          </a:prstGeom>
          <a:solidFill>
            <a:srgbClr val="D9F1FF"/>
          </a:solid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F664E062-1D69-4A6F-B9B8-AF762C5993E7}"/>
              </a:ext>
            </a:extLst>
          </p:cNvPr>
          <p:cNvSpPr/>
          <p:nvPr/>
        </p:nvSpPr>
        <p:spPr>
          <a:xfrm>
            <a:off x="5169024" y="1222528"/>
            <a:ext cx="3924343" cy="1417568"/>
          </a:xfrm>
          <a:prstGeom prst="rect">
            <a:avLst/>
          </a:prstGeom>
        </p:spPr>
        <p:txBody>
          <a:bodyPr wrap="squar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雇用保険における積立金として、</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年度には</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失業等給付積立金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兆円、雇用安定資金</a:t>
            </a:r>
            <a:r>
              <a:rPr kumimoji="1" lang="en-US" altLang="ja-JP" sz="2000" b="0" i="0" u="none" strike="noStrike" kern="1200" cap="none" spc="0" normalizeH="0" baseline="3000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3000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兆円ある。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四角形: 角を丸くする 9">
            <a:extLst>
              <a:ext uri="{FF2B5EF4-FFF2-40B4-BE49-F238E27FC236}">
                <a16:creationId xmlns:a16="http://schemas.microsoft.com/office/drawing/2014/main" id="{B95F3AE1-24A1-4755-AE11-CB51773A59AF}"/>
              </a:ext>
            </a:extLst>
          </p:cNvPr>
          <p:cNvSpPr/>
          <p:nvPr/>
        </p:nvSpPr>
        <p:spPr>
          <a:xfrm>
            <a:off x="642020" y="3059139"/>
            <a:ext cx="8640960" cy="2506912"/>
          </a:xfrm>
          <a:prstGeom prst="roundRect">
            <a:avLst>
              <a:gd name="adj" fmla="val 9226"/>
            </a:avLst>
          </a:prstGeom>
          <a:solidFill>
            <a:srgbClr val="FFFFCC"/>
          </a:solidFill>
          <a:ln>
            <a:solidFill>
              <a:srgbClr val="FF9933"/>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　雇用情勢の改善に伴い、失業等給付積立金が</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5.8</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兆円、雇用安定資金が</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兆円に達しており、安倍政権発足後の</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年間で雇用保険料率は</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1.35</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％から</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0.9</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％へと、</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0.45</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ポイント低下したにもかかわらず、積立金は</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0.8</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兆円増加した。</a:t>
            </a:r>
            <a:endPar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　雇用保険料を引き下げずに、健康保険での休業時の標準報酬月額をベースとした給付である傷病手当金を雇用保険で賄うことも必要ではないか。</a:t>
            </a:r>
          </a:p>
        </p:txBody>
      </p:sp>
      <p:sp>
        <p:nvSpPr>
          <p:cNvPr id="11" name="テキスト ボックス 10">
            <a:extLst>
              <a:ext uri="{FF2B5EF4-FFF2-40B4-BE49-F238E27FC236}">
                <a16:creationId xmlns:a16="http://schemas.microsoft.com/office/drawing/2014/main" id="{01AE834E-57FC-4299-BB9F-AE7F0174D859}"/>
              </a:ext>
            </a:extLst>
          </p:cNvPr>
          <p:cNvSpPr txBox="1"/>
          <p:nvPr/>
        </p:nvSpPr>
        <p:spPr>
          <a:xfrm>
            <a:off x="1901661" y="692697"/>
            <a:ext cx="1602178" cy="461665"/>
          </a:xfrm>
          <a:prstGeom prst="rect">
            <a:avLst/>
          </a:prstGeom>
          <a:solidFill>
            <a:schemeClr val="bg1"/>
          </a:solidFill>
          <a:ln w="25400">
            <a:solidFill>
              <a:srgbClr val="0099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健康保険</a:t>
            </a:r>
          </a:p>
        </p:txBody>
      </p:sp>
      <p:sp>
        <p:nvSpPr>
          <p:cNvPr id="14" name="テキスト ボックス 13">
            <a:extLst>
              <a:ext uri="{FF2B5EF4-FFF2-40B4-BE49-F238E27FC236}">
                <a16:creationId xmlns:a16="http://schemas.microsoft.com/office/drawing/2014/main" id="{8CF1D9B8-C91C-4CCC-816D-7091C389FAE6}"/>
              </a:ext>
            </a:extLst>
          </p:cNvPr>
          <p:cNvSpPr txBox="1"/>
          <p:nvPr/>
        </p:nvSpPr>
        <p:spPr>
          <a:xfrm>
            <a:off x="6312152" y="692696"/>
            <a:ext cx="1602178" cy="461665"/>
          </a:xfrm>
          <a:prstGeom prst="rect">
            <a:avLst/>
          </a:prstGeom>
          <a:solidFill>
            <a:schemeClr val="bg1"/>
          </a:solidFill>
          <a:ln w="25400">
            <a:solidFill>
              <a:srgbClr val="3399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雇用保険</a:t>
            </a:r>
          </a:p>
        </p:txBody>
      </p:sp>
      <p:sp>
        <p:nvSpPr>
          <p:cNvPr id="12" name="正方形/長方形 11">
            <a:extLst>
              <a:ext uri="{FF2B5EF4-FFF2-40B4-BE49-F238E27FC236}">
                <a16:creationId xmlns:a16="http://schemas.microsoft.com/office/drawing/2014/main" id="{387041AC-F973-49B3-A302-37FE16BD45C2}"/>
              </a:ext>
            </a:extLst>
          </p:cNvPr>
          <p:cNvSpPr/>
          <p:nvPr/>
        </p:nvSpPr>
        <p:spPr>
          <a:xfrm>
            <a:off x="526647" y="5566051"/>
            <a:ext cx="8779178" cy="1264962"/>
          </a:xfrm>
          <a:prstGeom prst="rect">
            <a:avLst/>
          </a:prstGeom>
        </p:spPr>
        <p:txBody>
          <a:bodyPr wrap="square">
            <a:spAutoFit/>
          </a:bodyPr>
          <a:lstStyle/>
          <a:p>
            <a:pPr marL="1257300" marR="0" lvl="0" indent="-1257300" algn="l" defTabSz="914400" rtl="0" eaLnBrk="1" fontAlgn="auto" latinLnBrk="0" hangingPunct="1">
              <a:lnSpc>
                <a:spcPct val="100000"/>
              </a:lnSpc>
              <a:spcBef>
                <a:spcPts val="0"/>
              </a:spcBef>
              <a:spcAft>
                <a:spcPts val="0"/>
              </a:spcAft>
              <a:buClrTx/>
              <a:buSzTx/>
              <a:buFontTx/>
              <a:buNone/>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）傷病手当金：被保険者が業務外の病気や怪我のために</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日以上仕事を休んだ場合、標準報酬月額の</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を最長</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か月支給する制度。市町村国保にはない。</a:t>
            </a:r>
            <a:endPar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endParaRPr>
          </a:p>
          <a:p>
            <a:pPr marL="1162050" marR="0" lvl="0" indent="-1162050" algn="l" defTabSz="914400" rtl="0" eaLnBrk="1" fontAlgn="auto" latinLnBrk="0" hangingPunct="1">
              <a:lnSpc>
                <a:spcPct val="100000"/>
              </a:lnSpc>
              <a:spcBef>
                <a:spcPts val="0"/>
              </a:spcBef>
              <a:spcAft>
                <a:spcPts val="0"/>
              </a:spcAft>
              <a:buClrTx/>
              <a:buSzTx/>
              <a:buFontTx/>
              <a:buNone/>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）失業等給付積立金（</a:t>
            </a:r>
            <a:r>
              <a:rPr kumimoji="1" lang="zh-TW" altLang="en-US" sz="1270" b="0" i="0" u="none" strike="noStrike" kern="1200" cap="none" spc="0" normalizeH="0" baseline="0" noProof="0" dirty="0">
                <a:ln>
                  <a:noFill/>
                </a:ln>
                <a:solidFill>
                  <a:prstClr val="black"/>
                </a:solidFill>
                <a:effectLst/>
                <a:uLnTx/>
                <a:uFillTx/>
                <a:latin typeface="Arial"/>
                <a:ea typeface="ＭＳ Ｐゴシック"/>
                <a:cs typeface="+mn-cs"/>
              </a:rPr>
              <a:t>労働保険特別会計雇用勘定積立金</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）：雇用保険事業の失業等給付費に充てるために必要な金額の積立金。この積立金は、雇用・失業情勢が悪化した際にも安定的な給付を行うため、好況期に積み立て、不況期にこれを財源として使用する。</a:t>
            </a:r>
            <a:endPar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endParaRPr>
          </a:p>
          <a:p>
            <a:pPr marL="1524000" marR="0" lvl="0" indent="-1524000" algn="l" defTabSz="914400" rtl="0" eaLnBrk="1" fontAlgn="auto" latinLnBrk="0" hangingPunct="1">
              <a:lnSpc>
                <a:spcPct val="100000"/>
              </a:lnSpc>
              <a:spcBef>
                <a:spcPts val="0"/>
              </a:spcBef>
              <a:spcAft>
                <a:spcPts val="0"/>
              </a:spcAft>
              <a:buClrTx/>
              <a:buSzTx/>
              <a:buFontTx/>
              <a:buNone/>
              <a:tabLst>
                <a:tab pos="1524000" algn="l"/>
              </a:tabLst>
              <a:defRPr/>
            </a:pPr>
            <a:r>
              <a:rPr kumimoji="1" lang="en-US" altLang="ja-JP" sz="127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1270" b="0" i="0" u="none" strike="noStrike" kern="1200" cap="none" spc="0" normalizeH="0" baseline="0" noProof="0" dirty="0">
                <a:ln>
                  <a:noFill/>
                </a:ln>
                <a:solidFill>
                  <a:prstClr val="black"/>
                </a:solidFill>
                <a:effectLst/>
                <a:uLnTx/>
                <a:uFillTx/>
                <a:latin typeface="Arial"/>
                <a:ea typeface="ＭＳ Ｐゴシック"/>
                <a:cs typeface="+mn-cs"/>
              </a:rPr>
              <a:t>）雇用安定資金：不況期に雇用安定事業（事業主に対する助成金、再就職支援など）の経費として将来必要となる資金。</a:t>
            </a:r>
          </a:p>
        </p:txBody>
      </p:sp>
      <p:sp>
        <p:nvSpPr>
          <p:cNvPr id="13" name="スライド番号プレースホルダー 2">
            <a:extLst>
              <a:ext uri="{FF2B5EF4-FFF2-40B4-BE49-F238E27FC236}">
                <a16:creationId xmlns:a16="http://schemas.microsoft.com/office/drawing/2014/main" id="{859C4E45-7E0E-4748-AD68-EAC5864C426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2435596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052737"/>
            <a:ext cx="9361040" cy="54603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16531" marR="0" lvl="0" indent="-31653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医療の確保を図る観点から、過酷な勤務環境となっている、地域の救急医療体制において一定の実績を有する医療機関について、適切な労務管理等を実施することを前提として、入院医療の提供に係る評価を新設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地域医療体制確保加算：５２０点（入院初日に限る）</a:t>
            </a:r>
            <a:endPar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を提供する体制、病院勤務医の負担の軽減及び処遇の改善に対する体制その他の事項につき別に厚生労働大臣が定める施設基準に適合しているものとして地方厚生局長等に届け出た保険医療機関に入院している患者（第１節の入院基本料（特別入院基本料等を除く。）又は第３節の特定入院料のうち、地域医療体制確保加算を算定できるものを現に算定している患者に限る。）について、入院初日に限り所定点数に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9" name="図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15998" y="1833797"/>
            <a:ext cx="1603170" cy="903119"/>
          </a:xfrm>
          <a:prstGeom prst="rect">
            <a:avLst/>
          </a:prstGeom>
        </p:spPr>
      </p:pic>
      <p:sp>
        <p:nvSpPr>
          <p:cNvPr id="13" name="正方形/長方形 12"/>
          <p:cNvSpPr/>
          <p:nvPr/>
        </p:nvSpPr>
        <p:spPr>
          <a:xfrm>
            <a:off x="272480" y="3718931"/>
            <a:ext cx="4470036" cy="2806477"/>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554"/>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救急医療に係る実績</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救急用の自動車又は救急医療用ヘリコプターによる搬送件数が、</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185"/>
              </a:spcBef>
              <a:spcAft>
                <a:spcPts val="0"/>
              </a:spcAft>
              <a:buClrTx/>
              <a:buSzTx/>
              <a:buFontTx/>
              <a:buNone/>
              <a:tabLst/>
              <a:defRPr/>
            </a:pPr>
            <a:r>
              <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１）こと。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554"/>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病院勤務医の負担の軽減及び処遇の改善に資する体制</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病院勤務医の勤務状況の把握とその改善の必要性等について提言するための責任者の配置</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病院勤務医の勤務時間及び当直を含めた夜間の勤務状況の把握</a:t>
            </a: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多職種からなる役割分担推進のための委員会又は会議の設置</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病院勤務医の負担の軽減及び処遇の改善に資する計画</a:t>
            </a:r>
            <a:r>
              <a:rPr kumimoji="1" lang="ja-JP" altLang="en-US" sz="1108"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２）の作成、定期的な評価及び見直し</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2530" marR="0" lvl="0" indent="-262530" algn="l" defTabSz="914400" rtl="0" eaLnBrk="1" fontAlgn="auto" latinLnBrk="0" hangingPunct="1">
              <a:lnSpc>
                <a:spcPct val="100000"/>
              </a:lnSpc>
              <a:spcBef>
                <a:spcPts val="185"/>
              </a:spcBef>
              <a:spcAft>
                <a:spcPts val="0"/>
              </a:spcAft>
              <a:buClrTx/>
              <a:buSzTx/>
              <a:buFont typeface="Wingdings" panose="05000000000000000000" pitchFamily="2" charset="2"/>
              <a:buChar char="l"/>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病院勤務医の負担の軽減及び処遇の改善に関する取組事項の公開（当該保険医療機関内に掲示する等）</a:t>
            </a:r>
            <a:endPar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886532" y="4500455"/>
            <a:ext cx="4602972" cy="1955950"/>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2530" marR="0" lvl="0" indent="-26253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「病院勤務医の負担の軽減及び処遇の改善に資する計画」の作成に当たっては、</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以下ア～キの項目を踏まえ検討し、必要な事項を記載すること</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医師と医療関係職種、医療関係職種と事務職員等における</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役割分担の具体的内容</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勤務計画上、</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連続当直を行わない勤務体制</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勤務間インターバル</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の確保</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予定手術前日の当直や夜勤に対する配慮</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当直翌日の業務内容に対する配慮</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交替勤務制・複数主治医制の実施</a:t>
            </a:r>
          </a:p>
          <a:p>
            <a:pPr marL="481858" marR="0" lvl="0" indent="-219329"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短時間正規雇用医師の活用</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886532" y="3708846"/>
            <a:ext cx="4602972" cy="740136"/>
          </a:xfrm>
          <a:prstGeom prst="rect">
            <a:avLst/>
          </a:prstGeom>
          <a:noFill/>
          <a:ln w="12700">
            <a:solidFill>
              <a:srgbClr val="5BC4ED"/>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2530" marR="0" lvl="0" indent="-26253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診療報酬の対象とならない医療機関（Ｂ水準相当）のうち、地域医療介護総合確保基金において、地域医療に特別な役割があり、かつ過酷な勤務環境となっている医療機関について、医師の労働時間短縮のための体制整備に関する支援を行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740157" y="1605503"/>
            <a:ext cx="821355" cy="737166"/>
          </a:xfrm>
          <a:prstGeom prst="rect">
            <a:avLst/>
          </a:prstGeom>
        </p:spPr>
      </p:pic>
      <p:pic>
        <p:nvPicPr>
          <p:cNvPr id="11" name="図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21152" y="2245733"/>
            <a:ext cx="663761" cy="491183"/>
          </a:xfrm>
          <a:prstGeom prst="rect">
            <a:avLst/>
          </a:prstGeom>
        </p:spPr>
      </p:pic>
      <p:sp>
        <p:nvSpPr>
          <p:cNvPr id="15" name="雲形吹き出し 14"/>
          <p:cNvSpPr/>
          <p:nvPr/>
        </p:nvSpPr>
        <p:spPr>
          <a:xfrm rot="2129782">
            <a:off x="8254277" y="5595480"/>
            <a:ext cx="997034" cy="650854"/>
          </a:xfrm>
          <a:prstGeom prst="cloudCallout">
            <a:avLst>
              <a:gd name="adj1" fmla="val -18599"/>
              <a:gd name="adj2" fmla="val 57864"/>
            </a:avLst>
          </a:prstGeom>
          <a:no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2" name="図 1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88681" y="5886318"/>
            <a:ext cx="327695" cy="327695"/>
          </a:xfrm>
          <a:prstGeom prst="rect">
            <a:avLst/>
          </a:prstGeom>
        </p:spPr>
      </p:pic>
      <p:pic>
        <p:nvPicPr>
          <p:cNvPr id="17" name="図 1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341990" y="5607712"/>
            <a:ext cx="462495" cy="406996"/>
          </a:xfrm>
          <a:prstGeom prst="rect">
            <a:avLst/>
          </a:prstGeom>
        </p:spPr>
      </p:pic>
      <p:pic>
        <p:nvPicPr>
          <p:cNvPr id="18" name="Picture 4" descr="C:\Users\kc\AppData\Local\Microsoft\Windows\Temporary Internet Files\Content.IE5\BIL8PTIM\MC900446010[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705548" y="5912930"/>
            <a:ext cx="628769" cy="53208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36">
            <a:extLst>
              <a:ext uri="{FF2B5EF4-FFF2-40B4-BE49-F238E27FC236}">
                <a16:creationId xmlns:a16="http://schemas.microsoft.com/office/drawing/2014/main" id="{DC41D02B-48AE-4E90-9954-95761C369AB4}"/>
              </a:ext>
            </a:extLst>
          </p:cNvPr>
          <p:cNvSpPr>
            <a:spLocks noChangeArrowheads="1"/>
          </p:cNvSpPr>
          <p:nvPr/>
        </p:nvSpPr>
        <p:spPr bwMode="auto">
          <a:xfrm>
            <a:off x="189826" y="563609"/>
            <a:ext cx="9246476"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（８）地域の救急医療体制において重要な機能を担う医療機関に対する評価（再掲）</a:t>
            </a:r>
          </a:p>
        </p:txBody>
      </p:sp>
      <p:sp>
        <p:nvSpPr>
          <p:cNvPr id="20" name="スライド番号プレースホルダー 2">
            <a:extLst>
              <a:ext uri="{FF2B5EF4-FFF2-40B4-BE49-F238E27FC236}">
                <a16:creationId xmlns:a16="http://schemas.microsoft.com/office/drawing/2014/main" id="{57DED466-85A2-48AD-86F4-E75ABD2088C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FB43B536-072E-467F-9216-797E5725E948}"/>
              </a:ext>
            </a:extLst>
          </p:cNvPr>
          <p:cNvSpPr>
            <a:spLocks noChangeArrowheads="1"/>
          </p:cNvSpPr>
          <p:nvPr/>
        </p:nvSpPr>
        <p:spPr bwMode="auto">
          <a:xfrm>
            <a:off x="213524" y="16322"/>
            <a:ext cx="9517327" cy="4884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6" name="テキスト ボックス 15">
            <a:extLst>
              <a:ext uri="{FF2B5EF4-FFF2-40B4-BE49-F238E27FC236}">
                <a16:creationId xmlns:a16="http://schemas.microsoft.com/office/drawing/2014/main" id="{AF6FFC76-E70F-4AB5-8AB8-EEF242C11EA5}"/>
              </a:ext>
            </a:extLst>
          </p:cNvPr>
          <p:cNvSpPr txBox="1"/>
          <p:nvPr/>
        </p:nvSpPr>
        <p:spPr>
          <a:xfrm>
            <a:off x="3529641" y="1760703"/>
            <a:ext cx="28850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70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106</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772-773</a:t>
            </a:r>
          </a:p>
        </p:txBody>
      </p:sp>
    </p:spTree>
    <p:extLst>
      <p:ext uri="{BB962C8B-B14F-4D97-AF65-F5344CB8AC3E}">
        <p14:creationId xmlns:p14="http://schemas.microsoft.com/office/powerpoint/2010/main" val="2018726541"/>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61107" y="1105345"/>
            <a:ext cx="9317096" cy="419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救急医療体制の充実を図る観点から、夜間休日救急搬送医学管理料における救急搬送看護体制加算について、救急外来への搬送件数及び看護師の配置の実績に応じた新たな評価区分を設ける。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161107" y="962212"/>
            <a:ext cx="450019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救急搬送看護体制加算の評価区分の新設</a:t>
            </a:r>
          </a:p>
        </p:txBody>
      </p:sp>
      <p:sp>
        <p:nvSpPr>
          <p:cNvPr id="6" name="正方形/長方形 5"/>
          <p:cNvSpPr/>
          <p:nvPr/>
        </p:nvSpPr>
        <p:spPr>
          <a:xfrm>
            <a:off x="560512" y="1971291"/>
            <a:ext cx="393384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 （夜間休日救急搬送医学管理料の加算）</a:t>
            </a:r>
          </a:p>
        </p:txBody>
      </p:sp>
      <p:sp>
        <p:nvSpPr>
          <p:cNvPr id="8" name="正方形/長方形 7"/>
          <p:cNvSpPr/>
          <p:nvPr/>
        </p:nvSpPr>
        <p:spPr>
          <a:xfrm>
            <a:off x="560088" y="2259699"/>
            <a:ext cx="3933849" cy="2350902"/>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p:txBody>
      </p:sp>
      <p:sp>
        <p:nvSpPr>
          <p:cNvPr id="9" name="正方形/長方形 8"/>
          <p:cNvSpPr/>
          <p:nvPr/>
        </p:nvSpPr>
        <p:spPr>
          <a:xfrm>
            <a:off x="5205894" y="1968116"/>
            <a:ext cx="4139593"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 （夜間休日救急搬送医学管理料の加算）</a:t>
            </a:r>
          </a:p>
        </p:txBody>
      </p:sp>
      <p:sp>
        <p:nvSpPr>
          <p:cNvPr id="12" name="右矢印 11"/>
          <p:cNvSpPr/>
          <p:nvPr/>
        </p:nvSpPr>
        <p:spPr>
          <a:xfrm>
            <a:off x="4661300" y="2743405"/>
            <a:ext cx="408843" cy="128232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5205038" y="2256042"/>
            <a:ext cx="4140874" cy="235090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救急搬送看護体制加算１</a:t>
            </a:r>
            <a:r>
              <a:rPr kumimoji="1" lang="ja-JP" altLang="en-US" sz="1108"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複数名</a:t>
            </a:r>
            <a:r>
              <a:rPr kumimoji="1" lang="ja-JP" altLang="en-US"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108"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救急搬送看護体制加算</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救急用の自動車又は救急医療用ヘリコプターによる搬送件数が、年間で</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件以上。</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44726" marR="0" lvl="0" indent="-159731"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救急患者の受入への対応に係る専任の看護師を配置。</a:t>
            </a:r>
          </a:p>
          <a:p>
            <a:pPr marL="244726" marR="0" lvl="0" indent="-159731"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図 1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93333" y="3384568"/>
            <a:ext cx="1569742" cy="1569742"/>
          </a:xfrm>
          <a:prstGeom prst="rect">
            <a:avLst/>
          </a:prstGeom>
        </p:spPr>
      </p:pic>
      <p:sp>
        <p:nvSpPr>
          <p:cNvPr id="14" name="Rectangle 36">
            <a:extLst>
              <a:ext uri="{FF2B5EF4-FFF2-40B4-BE49-F238E27FC236}">
                <a16:creationId xmlns:a16="http://schemas.microsoft.com/office/drawing/2014/main" id="{4F8FD49C-3722-49BC-B5D3-BB883566CA99}"/>
              </a:ext>
            </a:extLst>
          </p:cNvPr>
          <p:cNvSpPr>
            <a:spLocks noChangeArrowheads="1"/>
          </p:cNvSpPr>
          <p:nvPr/>
        </p:nvSpPr>
        <p:spPr bwMode="auto">
          <a:xfrm>
            <a:off x="213524" y="543859"/>
            <a:ext cx="3843741" cy="38344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（９）救急医療体制の充実（再掲）</a:t>
            </a:r>
          </a:p>
        </p:txBody>
      </p:sp>
      <p:sp>
        <p:nvSpPr>
          <p:cNvPr id="16" name="スライド番号プレースホルダー 2">
            <a:extLst>
              <a:ext uri="{FF2B5EF4-FFF2-40B4-BE49-F238E27FC236}">
                <a16:creationId xmlns:a16="http://schemas.microsoft.com/office/drawing/2014/main" id="{2697EB2A-AFE6-4F1A-82C4-FB4CD34DF4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Rectangle 2">
            <a:extLst>
              <a:ext uri="{FF2B5EF4-FFF2-40B4-BE49-F238E27FC236}">
                <a16:creationId xmlns:a16="http://schemas.microsoft.com/office/drawing/2014/main" id="{C391AA83-E951-4192-84DD-8ACFB2F747F9}"/>
              </a:ext>
            </a:extLst>
          </p:cNvPr>
          <p:cNvSpPr>
            <a:spLocks noChangeArrowheads="1"/>
          </p:cNvSpPr>
          <p:nvPr/>
        </p:nvSpPr>
        <p:spPr bwMode="auto">
          <a:xfrm>
            <a:off x="213524" y="16322"/>
            <a:ext cx="9517327" cy="48842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3" name="テキスト ボックス 12">
            <a:extLst>
              <a:ext uri="{FF2B5EF4-FFF2-40B4-BE49-F238E27FC236}">
                <a16:creationId xmlns:a16="http://schemas.microsoft.com/office/drawing/2014/main" id="{DAF6A24A-20C5-4624-9F5B-9D5F11FC23A9}"/>
              </a:ext>
            </a:extLst>
          </p:cNvPr>
          <p:cNvSpPr txBox="1"/>
          <p:nvPr/>
        </p:nvSpPr>
        <p:spPr>
          <a:xfrm>
            <a:off x="4819655" y="927301"/>
            <a:ext cx="271160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164</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210</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808</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866</a:t>
            </a:r>
          </a:p>
        </p:txBody>
      </p:sp>
    </p:spTree>
    <p:extLst>
      <p:ext uri="{BB962C8B-B14F-4D97-AF65-F5344CB8AC3E}">
        <p14:creationId xmlns:p14="http://schemas.microsoft.com/office/powerpoint/2010/main" val="88280679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272480" y="1060361"/>
            <a:ext cx="9458371" cy="544461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患者の重症度等に応じた質の高い救急医療を適切に評価する観点から、救急医療管理加算について要件及び評価を見直す。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救急医療管理加算の算定に当たって、以下について</a:t>
            </a:r>
            <a:r>
              <a:rPr kumimoji="1" lang="ja-JP" altLang="en-US"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診療報酬明細書の摘要欄に記載</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482968" y="1596895"/>
            <a:ext cx="4290989"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482969" y="1942311"/>
            <a:ext cx="4290989" cy="1965146"/>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救急医療管理加算１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救急医療管理加算２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救急医療管理加算１の対象となる患者は、次に掲げる状態にあって、医師が診察等の結果、緊急に入院が必要であると認めた重症患者をいう。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救急医療管理加算２の対象となる患者は、</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のアからケまでに準ずる重篤な状態にあって、医師が診察等の結果、緊急に入院が必要であると認めた重症患者をいう。</a:t>
            </a:r>
          </a:p>
        </p:txBody>
      </p:sp>
      <p:sp>
        <p:nvSpPr>
          <p:cNvPr id="9" name="正方形/長方形 8"/>
          <p:cNvSpPr/>
          <p:nvPr/>
        </p:nvSpPr>
        <p:spPr>
          <a:xfrm>
            <a:off x="5198514" y="1575442"/>
            <a:ext cx="4290990"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98514" y="1908098"/>
            <a:ext cx="4290990" cy="207470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救急医療管理加算１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950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救急医療管理加算２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350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救急医療管理加算１の対象となる患者は、次に掲げる状態にあって、医師が診察等の結果、緊急に入院が必要であると認めた重症患者をいう。</a:t>
            </a: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8524" marR="0" lvl="0" indent="-168524"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救急医療管理加算２の対象となる患者は、</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のアからケまでに準ずる状態</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又はその他の重症な状態（コ）</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にあって、医師が診察等の結果、緊急に入院が必要であると認めた重症患者をいう。</a:t>
            </a:r>
          </a:p>
        </p:txBody>
      </p:sp>
      <p:sp>
        <p:nvSpPr>
          <p:cNvPr id="11" name="右矢印 10"/>
          <p:cNvSpPr/>
          <p:nvPr/>
        </p:nvSpPr>
        <p:spPr>
          <a:xfrm>
            <a:off x="4831521" y="2443382"/>
            <a:ext cx="309426"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660397" y="4102664"/>
            <a:ext cx="8658797" cy="1082351"/>
          </a:xfrm>
          <a:prstGeom prst="rect">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　吐血、喀血又は重篤な脱水で全身状態不良の状態</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カ　重篤な代謝障害（肝不全、腎不全、重症糖尿病等）</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意識障害又は昏睡</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キ　広範囲熱傷</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ウ　呼吸不全又は心不全で重篤な状態</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　外傷、破傷風等で重篤な状態</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　急性薬物中毒</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ケ　緊急手術、緊急カテーテル治療・検査又は</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t-PA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療法を必要とする状態</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　ショック</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8"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（新）　コ　その他の重症な状態（加算２のみ）</a:t>
            </a:r>
          </a:p>
        </p:txBody>
      </p:sp>
      <p:sp>
        <p:nvSpPr>
          <p:cNvPr id="15" name="正方形/長方形 14"/>
          <p:cNvSpPr/>
          <p:nvPr/>
        </p:nvSpPr>
        <p:spPr>
          <a:xfrm>
            <a:off x="841381" y="3960752"/>
            <a:ext cx="1482030" cy="276109"/>
          </a:xfrm>
          <a:prstGeom prst="rect">
            <a:avLst/>
          </a:prstGeom>
          <a:solidFill>
            <a:schemeClr val="accent6"/>
          </a:solidFill>
          <a:ln w="12700">
            <a:solidFill>
              <a:srgbClr val="FEB5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算定対象となる状態</a:t>
            </a:r>
          </a:p>
        </p:txBody>
      </p:sp>
      <p:sp>
        <p:nvSpPr>
          <p:cNvPr id="16" name="正方形/長方形 15"/>
          <p:cNvSpPr/>
          <p:nvPr/>
        </p:nvSpPr>
        <p:spPr>
          <a:xfrm>
            <a:off x="660396" y="5640053"/>
            <a:ext cx="8651676" cy="702829"/>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◆入院時に</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アからケのいずれの状態に該当</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するか（加算２の場合は、いずれの状態に準ずるか又はコに該当するか）　</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◆イ、ウ、オ、カ又はキを選択する場合は、それぞれの</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重症度に係る指標の入院時の測定結果</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◆当該重症な状態に対して、</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入院後３日以内に実施した検査、画像診断、処置又は手術のうち主要なもの</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8" name="Picture 2" descr="横向きの救急車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60668" y="1395534"/>
            <a:ext cx="881630" cy="61714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2">
            <a:extLst>
              <a:ext uri="{FF2B5EF4-FFF2-40B4-BE49-F238E27FC236}">
                <a16:creationId xmlns:a16="http://schemas.microsoft.com/office/drawing/2014/main" id="{66053272-E20F-4C56-8740-129834E8E677}"/>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19" name="Rectangle 36">
            <a:extLst>
              <a:ext uri="{FF2B5EF4-FFF2-40B4-BE49-F238E27FC236}">
                <a16:creationId xmlns:a16="http://schemas.microsoft.com/office/drawing/2014/main" id="{B88F1D37-159A-43FD-8929-4C355625109F}"/>
              </a:ext>
            </a:extLst>
          </p:cNvPr>
          <p:cNvSpPr>
            <a:spLocks noChangeArrowheads="1"/>
          </p:cNvSpPr>
          <p:nvPr/>
        </p:nvSpPr>
        <p:spPr bwMode="auto">
          <a:xfrm>
            <a:off x="213524" y="599286"/>
            <a:ext cx="4091404"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（１０）救急医療管理加算の見直し</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4" name="スライド番号プレースホルダー 2">
            <a:extLst>
              <a:ext uri="{FF2B5EF4-FFF2-40B4-BE49-F238E27FC236}">
                <a16:creationId xmlns:a16="http://schemas.microsoft.com/office/drawing/2014/main" id="{77E145B1-83A9-467B-ABFE-3693B690914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a:extLst>
              <a:ext uri="{FF2B5EF4-FFF2-40B4-BE49-F238E27FC236}">
                <a16:creationId xmlns:a16="http://schemas.microsoft.com/office/drawing/2014/main" id="{DAF6A24A-20C5-4624-9F5B-9D5F11FC23A9}"/>
              </a:ext>
            </a:extLst>
          </p:cNvPr>
          <p:cNvSpPr txBox="1"/>
          <p:nvPr/>
        </p:nvSpPr>
        <p:spPr>
          <a:xfrm>
            <a:off x="4448944" y="583032"/>
            <a:ext cx="205499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71-73</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682</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743-744</a:t>
            </a:r>
          </a:p>
        </p:txBody>
      </p:sp>
    </p:spTree>
    <p:extLst>
      <p:ext uri="{BB962C8B-B14F-4D97-AF65-F5344CB8AC3E}">
        <p14:creationId xmlns:p14="http://schemas.microsoft.com/office/powerpoint/2010/main" val="2754127860"/>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272480" y="1193633"/>
            <a:ext cx="9361040" cy="53113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超急性期脳卒中加算の施設基準及び算定要件について、学会の指針の改訂や、安全性の向上等を踏まえ、</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人員配置や検査の体制に係る要件及び評価を見直す。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ts val="1662"/>
              </a:lnSpc>
              <a:spcBef>
                <a:spcPts val="0"/>
              </a:spcBef>
              <a:spcAft>
                <a:spcPts val="0"/>
              </a:spcAft>
              <a:buClrTx/>
              <a:buSzTx/>
              <a:buFont typeface="Wingdings" panose="05000000000000000000" pitchFamily="2" charset="2"/>
              <a:buChar char="Ø"/>
              <a:tabLst>
                <a:tab pos="4309804" algn="l"/>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地域の医療機関間で連携し、一次搬送された施設でｒｔ－ＰＡ（アルテプラーゼ）を投与した上で、より専門的な</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662"/>
              </a:lnSpc>
              <a:spcBef>
                <a:spcPts val="0"/>
              </a:spcBef>
              <a:spcAft>
                <a:spcPts val="0"/>
              </a:spcAft>
              <a:buClrTx/>
              <a:buSzTx/>
              <a:buFontTx/>
              <a:buNone/>
              <a:tabLst>
                <a:tab pos="4309804" algn="l"/>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医療機関に二次搬送を行って、入院治療及び管理する場合も算定できるよう見直す。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80762" y="1995708"/>
            <a:ext cx="40728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80761" y="2341124"/>
            <a:ext cx="4072833" cy="155315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Ａ２０５－２　超急性期脳卒中加算（入院初日）      </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12,000</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薬剤師が常時配置されていること。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診療放射線技師及び臨床検査技師が常時配置されていること。</a:t>
            </a:r>
          </a:p>
          <a:p>
            <a:pPr marL="87925"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コンピューター断層撮影、磁気共鳴コンピューター断層撮影、</a:t>
            </a: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脳血管造影</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等の必要な脳画像撮影及び診断が常時行える体制であること。</a:t>
            </a:r>
          </a:p>
        </p:txBody>
      </p:sp>
      <p:sp>
        <p:nvSpPr>
          <p:cNvPr id="9" name="正方形/長方形 8"/>
          <p:cNvSpPr/>
          <p:nvPr/>
        </p:nvSpPr>
        <p:spPr>
          <a:xfrm>
            <a:off x="5218878" y="1974256"/>
            <a:ext cx="40728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218878" y="2306912"/>
            <a:ext cx="4072833" cy="2183849"/>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Ａ２０５－２　超急性期脳卒中加算（入院初日）      </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10,800</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（削除）</a:t>
            </a:r>
          </a:p>
          <a:p>
            <a:pPr marL="87925" marR="0" lvl="0" indent="-87925"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コンピューター断層撮影、磁気共鳴コンピューター断層撮影等の必要な脳画像撮影及び診断、</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一般血液検査及び凝固学的検査並びに心電図検査</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が常時行える体制であること。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４</a:t>
            </a:r>
            <a:r>
              <a:rPr kumimoji="1" lang="en-US" altLang="ja-JP"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投与に当たっては、必要に応じて、薬剤師、診療放射線技師及び臨床検査技師と連携を図ること。</a:t>
            </a:r>
          </a:p>
        </p:txBody>
      </p:sp>
      <p:sp>
        <p:nvSpPr>
          <p:cNvPr id="11" name="右矢印 10"/>
          <p:cNvSpPr/>
          <p:nvPr/>
        </p:nvSpPr>
        <p:spPr>
          <a:xfrm>
            <a:off x="4836228" y="2640627"/>
            <a:ext cx="325211" cy="12258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36033" y="983394"/>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超急性期脳卒中加算の施設基準の見直し</a:t>
            </a:r>
          </a:p>
        </p:txBody>
      </p:sp>
      <p:sp>
        <p:nvSpPr>
          <p:cNvPr id="2" name="右矢印 1"/>
          <p:cNvSpPr/>
          <p:nvPr/>
        </p:nvSpPr>
        <p:spPr>
          <a:xfrm flipH="1">
            <a:off x="3699405" y="5589649"/>
            <a:ext cx="2541984" cy="232055"/>
          </a:xfrm>
          <a:prstGeom prst="rightArrow">
            <a:avLst/>
          </a:pr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6" name="Picture 2" descr="横向きの救急車のイラスト">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15047" y="5792040"/>
            <a:ext cx="1049008" cy="73430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大病院のイラスト"/>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35059" y="5448289"/>
            <a:ext cx="1266417" cy="1003003"/>
          </a:xfrm>
          <a:prstGeom prst="rect">
            <a:avLst/>
          </a:prstGeom>
          <a:noFill/>
          <a:extLst>
            <a:ext uri="{909E8E84-426E-40DD-AFC4-6F175D3DCCD1}">
              <a14:hiddenFill xmlns:a14="http://schemas.microsoft.com/office/drawing/2010/main">
                <a:solidFill>
                  <a:srgbClr val="FFFFFF"/>
                </a:solidFill>
              </a14:hiddenFill>
            </a:ext>
          </a:extLst>
        </p:spPr>
      </p:pic>
      <p:sp>
        <p:nvSpPr>
          <p:cNvPr id="23" name="テキスト ボックス 22"/>
          <p:cNvSpPr txBox="1"/>
          <p:nvPr/>
        </p:nvSpPr>
        <p:spPr>
          <a:xfrm>
            <a:off x="6178540" y="5290438"/>
            <a:ext cx="1175322"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一次搬送施設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4" name="グループ化 13"/>
          <p:cNvGrpSpPr/>
          <p:nvPr/>
        </p:nvGrpSpPr>
        <p:grpSpPr>
          <a:xfrm>
            <a:off x="7216725" y="5432490"/>
            <a:ext cx="1068928" cy="649531"/>
            <a:chOff x="7577766" y="5692524"/>
            <a:chExt cx="1158005" cy="703659"/>
          </a:xfrm>
        </p:grpSpPr>
        <p:sp>
          <p:nvSpPr>
            <p:cNvPr id="4" name="円形吹き出し 3"/>
            <p:cNvSpPr/>
            <p:nvPr/>
          </p:nvSpPr>
          <p:spPr>
            <a:xfrm>
              <a:off x="7577766" y="5692524"/>
              <a:ext cx="1158005" cy="703659"/>
            </a:xfrm>
            <a:prstGeom prst="wedgeEllipseCallout">
              <a:avLst>
                <a:gd name="adj1" fmla="val -52695"/>
                <a:gd name="adj2" fmla="val 34254"/>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17"/>
            <p:cNvGrpSpPr/>
            <p:nvPr/>
          </p:nvGrpSpPr>
          <p:grpSpPr>
            <a:xfrm>
              <a:off x="7807693" y="5753335"/>
              <a:ext cx="696891" cy="390484"/>
              <a:chOff x="9427417" y="4568603"/>
              <a:chExt cx="2284413" cy="1470294"/>
            </a:xfrm>
          </p:grpSpPr>
          <p:pic>
            <p:nvPicPr>
              <p:cNvPr id="19" name="Picture 2" descr="経鼻栄養のイラスト">
                <a:hlinkClick r:id="rId5"/>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21509"/>
              <a:stretch/>
            </p:blipFill>
            <p:spPr bwMode="auto">
              <a:xfrm>
                <a:off x="9427417" y="4568603"/>
                <a:ext cx="2284413" cy="1470294"/>
              </a:xfrm>
              <a:prstGeom prst="rect">
                <a:avLst/>
              </a:prstGeom>
              <a:noFill/>
              <a:extLst>
                <a:ext uri="{909E8E84-426E-40DD-AFC4-6F175D3DCCD1}">
                  <a14:hiddenFill xmlns:a14="http://schemas.microsoft.com/office/drawing/2010/main">
                    <a:solidFill>
                      <a:srgbClr val="FFFFFF"/>
                    </a:solidFill>
                  </a14:hiddenFill>
                </a:ext>
              </a:extLst>
            </p:spPr>
          </p:pic>
          <p:sp>
            <p:nvSpPr>
              <p:cNvPr id="20" name="二等辺三角形 19"/>
              <p:cNvSpPr/>
              <p:nvPr/>
            </p:nvSpPr>
            <p:spPr>
              <a:xfrm rot="18060000">
                <a:off x="10445322" y="4877262"/>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二等辺三角形 20"/>
              <p:cNvSpPr/>
              <p:nvPr/>
            </p:nvSpPr>
            <p:spPr>
              <a:xfrm rot="19500000">
                <a:off x="10536909" y="4878842"/>
                <a:ext cx="108000"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二等辺三角形 21"/>
              <p:cNvSpPr/>
              <p:nvPr/>
            </p:nvSpPr>
            <p:spPr>
              <a:xfrm rot="21060000">
                <a:off x="10643906" y="4888694"/>
                <a:ext cx="95285" cy="144000"/>
              </a:xfrm>
              <a:prstGeom prst="triangl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24" name="テキスト ボックス 23"/>
            <p:cNvSpPr txBox="1"/>
            <p:nvPr/>
          </p:nvSpPr>
          <p:spPr>
            <a:xfrm>
              <a:off x="7775140" y="6088290"/>
              <a:ext cx="830437" cy="2847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rt</a:t>
              </a:r>
              <a:r>
                <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-PA</a:t>
              </a: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投与</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25" name="テキスト ボックス 24"/>
          <p:cNvSpPr txBox="1"/>
          <p:nvPr/>
        </p:nvSpPr>
        <p:spPr>
          <a:xfrm>
            <a:off x="2385858" y="5206735"/>
            <a:ext cx="1175322"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二次搬送施設</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円形吹き出し 26"/>
          <p:cNvSpPr/>
          <p:nvPr/>
        </p:nvSpPr>
        <p:spPr>
          <a:xfrm>
            <a:off x="1156467" y="5365638"/>
            <a:ext cx="1068928" cy="576682"/>
          </a:xfrm>
          <a:prstGeom prst="wedgeEllipseCallout">
            <a:avLst>
              <a:gd name="adj1" fmla="val 51204"/>
              <a:gd name="adj2" fmla="val 54797"/>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投与後の</a:t>
            </a:r>
            <a:endParaRPr kumimoji="1" lang="en-US" altLang="ja-JP"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入院管理</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6"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34134" y="5568111"/>
            <a:ext cx="728538" cy="862174"/>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
            <a:extLst>
              <a:ext uri="{FF2B5EF4-FFF2-40B4-BE49-F238E27FC236}">
                <a16:creationId xmlns:a16="http://schemas.microsoft.com/office/drawing/2014/main" id="{0CAC3B82-DDFE-4242-8F36-2C2D12E016AD}"/>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１４．小児医療、周産期医療、救急医療の充実</a:t>
            </a:r>
          </a:p>
        </p:txBody>
      </p:sp>
      <p:sp>
        <p:nvSpPr>
          <p:cNvPr id="29" name="Rectangle 36">
            <a:extLst>
              <a:ext uri="{FF2B5EF4-FFF2-40B4-BE49-F238E27FC236}">
                <a16:creationId xmlns:a16="http://schemas.microsoft.com/office/drawing/2014/main" id="{37F38195-028A-443B-AB9B-C8F1127EFE8C}"/>
              </a:ext>
            </a:extLst>
          </p:cNvPr>
          <p:cNvSpPr>
            <a:spLocks noChangeArrowheads="1"/>
          </p:cNvSpPr>
          <p:nvPr/>
        </p:nvSpPr>
        <p:spPr bwMode="auto">
          <a:xfrm>
            <a:off x="213524" y="597683"/>
            <a:ext cx="2939276"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（１１）脳卒中対策の推進</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0" name="スライド番号プレースホルダー 2">
            <a:extLst>
              <a:ext uri="{FF2B5EF4-FFF2-40B4-BE49-F238E27FC236}">
                <a16:creationId xmlns:a16="http://schemas.microsoft.com/office/drawing/2014/main" id="{831104A9-3D63-4D6F-AEC4-533CAECD553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1" name="テキスト ボックス 30"/>
          <p:cNvSpPr txBox="1"/>
          <p:nvPr/>
        </p:nvSpPr>
        <p:spPr>
          <a:xfrm>
            <a:off x="4899781" y="882680"/>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p62,</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p73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p744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65528629"/>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84098" y="654999"/>
            <a:ext cx="9509926" cy="307577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抗菌薬適正使用支援チームの業務として、モニタリングを行う広域抗菌薬の拡充や、病院の外来における抗菌薬適正使用に関する支援を追加する。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a:xfrm>
            <a:off x="7279412" y="6257193"/>
            <a:ext cx="2133600" cy="33703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63779F-E3DE-4465-AF47-53B4BA44947E}" type="slidenum">
              <a:rPr kumimoji="1" lang="ja-JP" altLang="en-US" sz="1477"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1" lang="ja-JP" altLang="en-US" sz="1477"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右矢印 12"/>
          <p:cNvSpPr/>
          <p:nvPr/>
        </p:nvSpPr>
        <p:spPr>
          <a:xfrm>
            <a:off x="5779825" y="2084886"/>
            <a:ext cx="330456" cy="972660"/>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421179" y="3286198"/>
            <a:ext cx="1504690" cy="262829"/>
          </a:xfrm>
          <a:prstGeom prst="rect">
            <a:avLst/>
          </a:prstGeom>
          <a:no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感染防止対策加算１</a:t>
            </a:r>
            <a:endParaRPr kumimoji="1" lang="en-US" altLang="ja-JP" sz="1108"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4" name="角丸四角形 33"/>
          <p:cNvSpPr/>
          <p:nvPr/>
        </p:nvSpPr>
        <p:spPr>
          <a:xfrm>
            <a:off x="484065" y="3508515"/>
            <a:ext cx="1259446" cy="42202"/>
          </a:xfrm>
          <a:prstGeom prst="roundRect">
            <a:avLst>
              <a:gd name="adj" fmla="val 50000"/>
            </a:avLst>
          </a:prstGeom>
          <a:solidFill>
            <a:srgbClr val="E6542B">
              <a:alpha val="5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68"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2965160" y="1484261"/>
            <a:ext cx="1678999" cy="291170"/>
          </a:xfrm>
          <a:prstGeom prst="rect">
            <a:avLst/>
          </a:prstGeom>
          <a:solidFill>
            <a:srgbClr val="334D8F"/>
          </a:solid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入院における対策</a:t>
            </a:r>
            <a:endParaRPr kumimoji="1" lang="en-US" altLang="ja-JP"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26" name="テキスト ボックス 25"/>
          <p:cNvSpPr txBox="1"/>
          <p:nvPr/>
        </p:nvSpPr>
        <p:spPr>
          <a:xfrm>
            <a:off x="6199163" y="1439180"/>
            <a:ext cx="1878870" cy="291170"/>
          </a:xfrm>
          <a:prstGeom prst="rect">
            <a:avLst/>
          </a:prstGeom>
          <a:solidFill>
            <a:srgbClr val="13C4A3"/>
          </a:solidFill>
        </p:spPr>
        <p:txBody>
          <a:bodyPr wrap="square" rtlCol="0">
            <a:spAutoFit/>
          </a:bodyPr>
          <a:lstStyle/>
          <a:p>
            <a:pPr marL="0" marR="0" lvl="0" indent="0" algn="ctr" defTabSz="844068"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（新）外来における対策</a:t>
            </a:r>
            <a:endParaRPr kumimoji="1" lang="en-US" altLang="ja-JP" sz="1292" b="1"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4" name="角丸四角形 13"/>
          <p:cNvSpPr/>
          <p:nvPr/>
        </p:nvSpPr>
        <p:spPr>
          <a:xfrm>
            <a:off x="2917228" y="1777979"/>
            <a:ext cx="2731782" cy="1586475"/>
          </a:xfrm>
          <a:prstGeom prst="roundRect">
            <a:avLst>
              <a:gd name="adj" fmla="val 9022"/>
            </a:avLst>
          </a:prstGeom>
          <a:solidFill>
            <a:schemeClr val="accent1">
              <a:lumMod val="20000"/>
              <a:lumOff val="80000"/>
            </a:schemeClr>
          </a:solidFill>
          <a:ln>
            <a:solidFill>
              <a:srgbClr val="334D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感染症治療の早期モニタリング</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広域抗菌薬の種類を拡充</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主治医へのフィードバック</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微生物検査・臨床検査の利用の適正化</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抗菌薬適正使用の教育・啓発　等</a:t>
            </a:r>
          </a:p>
        </p:txBody>
      </p:sp>
      <p:sp>
        <p:nvSpPr>
          <p:cNvPr id="15" name="楕円 14"/>
          <p:cNvSpPr/>
          <p:nvPr/>
        </p:nvSpPr>
        <p:spPr>
          <a:xfrm>
            <a:off x="1775142" y="2807447"/>
            <a:ext cx="1110620" cy="435163"/>
          </a:xfrm>
          <a:prstGeom prst="ellipse">
            <a:avLst/>
          </a:prstGeom>
          <a:solidFill>
            <a:schemeClr val="accent2">
              <a:lumMod val="20000"/>
              <a:lumOff val="80000"/>
            </a:schemeClr>
          </a:solidFill>
          <a:ln>
            <a:solidFill>
              <a:srgbClr val="FFB5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9" name="Picture 2" descr="医師と看護師と事務のイラスト">
            <a:hlinkClick r:id="rId2"/>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22066" b="12016"/>
          <a:stretch/>
        </p:blipFill>
        <p:spPr bwMode="auto">
          <a:xfrm>
            <a:off x="1835517" y="1876481"/>
            <a:ext cx="950895" cy="838367"/>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descr="C:\Users\MNDBG\AppData\Local\Microsoft\Windows\Temporary Internet Files\Content.IE5\XKGTVJGM\MC90028686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46498" y="2810290"/>
            <a:ext cx="459750" cy="37109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大病院のイラスト"/>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7611" y="2247369"/>
            <a:ext cx="1357907" cy="1075463"/>
          </a:xfrm>
          <a:prstGeom prst="rect">
            <a:avLst/>
          </a:prstGeom>
          <a:noFill/>
          <a:extLst>
            <a:ext uri="{909E8E84-426E-40DD-AFC4-6F175D3DCCD1}">
              <a14:hiddenFill xmlns:a14="http://schemas.microsoft.com/office/drawing/2010/main">
                <a:solidFill>
                  <a:srgbClr val="FFFFFF"/>
                </a:solidFill>
              </a14:hiddenFill>
            </a:ext>
          </a:extLst>
        </p:spPr>
      </p:pic>
      <p:sp>
        <p:nvSpPr>
          <p:cNvPr id="35" name="角丸四角形 34"/>
          <p:cNvSpPr/>
          <p:nvPr/>
        </p:nvSpPr>
        <p:spPr>
          <a:xfrm>
            <a:off x="6173213" y="1729645"/>
            <a:ext cx="2731782" cy="1850112"/>
          </a:xfrm>
          <a:prstGeom prst="roundRect">
            <a:avLst>
              <a:gd name="adj" fmla="val 9022"/>
            </a:avLst>
          </a:prstGeom>
          <a:solidFill>
            <a:schemeClr val="accent3">
              <a:lumMod val="20000"/>
              <a:lumOff val="80000"/>
            </a:schemeClr>
          </a:solid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外来における急性気道感染症及び急性下痢症の患者への</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経口抗菌薬の処方状況</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を把握</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院内研修及び院内マニュアルの作成にあたって、</a:t>
            </a:r>
            <a:r>
              <a:rPr kumimoji="1" lang="ja-JP" altLang="en-US" sz="1292"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「抗微生物薬適正使用の手引き」</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を参考に、外来における抗菌薬適正使用の内容も含める</a:t>
            </a:r>
          </a:p>
        </p:txBody>
      </p:sp>
      <p:sp>
        <p:nvSpPr>
          <p:cNvPr id="37" name="正方形/長方形 36"/>
          <p:cNvSpPr/>
          <p:nvPr/>
        </p:nvSpPr>
        <p:spPr>
          <a:xfrm>
            <a:off x="184098" y="3923336"/>
            <a:ext cx="9509926" cy="212449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小児の外来診療における抗菌薬の適正使用を推進する観点から、小児抗菌薬適正使用支援加算（小児かかりつけ診療料・小児科外来診療料）について、算定対象となる患者を３歳未満から</a:t>
            </a:r>
            <a:r>
              <a:rPr kumimoji="1" lang="ja-JP" altLang="en-US" sz="1477"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６歳未満に拡大</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するとともに、</a:t>
            </a:r>
            <a:r>
              <a:rPr kumimoji="1" lang="ja-JP" altLang="en-US" sz="1477" b="1" i="0" u="sng" strike="noStrike" kern="120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月に１回に限り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9" name="Picture 2" descr="問診のイラスト（女の子）"/>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66654" y="5351702"/>
            <a:ext cx="1276682" cy="1354569"/>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a:extLst>
              <a:ext uri="{FF2B5EF4-FFF2-40B4-BE49-F238E27FC236}">
                <a16:creationId xmlns:a16="http://schemas.microsoft.com/office/drawing/2014/main" id="{6ACF8966-7E8B-4636-A678-D407C41355A4}"/>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１５．感染症対策、薬剤耐性対策の推進</a:t>
            </a:r>
          </a:p>
        </p:txBody>
      </p:sp>
      <p:sp>
        <p:nvSpPr>
          <p:cNvPr id="22" name="Rectangle 36">
            <a:extLst>
              <a:ext uri="{FF2B5EF4-FFF2-40B4-BE49-F238E27FC236}">
                <a16:creationId xmlns:a16="http://schemas.microsoft.com/office/drawing/2014/main" id="{0B6A475F-A441-4A05-8C38-E0A35F59E29B}"/>
              </a:ext>
            </a:extLst>
          </p:cNvPr>
          <p:cNvSpPr>
            <a:spLocks noChangeArrowheads="1"/>
          </p:cNvSpPr>
          <p:nvPr/>
        </p:nvSpPr>
        <p:spPr bwMode="auto">
          <a:xfrm>
            <a:off x="184098" y="516913"/>
            <a:ext cx="5389096"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（１）抗菌薬適正使用支援チームの役割の拡充</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Rectangle 36">
            <a:extLst>
              <a:ext uri="{FF2B5EF4-FFF2-40B4-BE49-F238E27FC236}">
                <a16:creationId xmlns:a16="http://schemas.microsoft.com/office/drawing/2014/main" id="{E8E4840B-A8C9-4D5E-82FB-DD6879F69E64}"/>
              </a:ext>
            </a:extLst>
          </p:cNvPr>
          <p:cNvSpPr>
            <a:spLocks noChangeArrowheads="1"/>
          </p:cNvSpPr>
          <p:nvPr/>
        </p:nvSpPr>
        <p:spPr bwMode="auto">
          <a:xfrm>
            <a:off x="184099" y="3781155"/>
            <a:ext cx="5777014"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（２）小児抗菌薬適正使用支援加算の見直し（再掲）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スライド番号プレースホルダー 2">
            <a:extLst>
              <a:ext uri="{FF2B5EF4-FFF2-40B4-BE49-F238E27FC236}">
                <a16:creationId xmlns:a16="http://schemas.microsoft.com/office/drawing/2014/main" id="{5A2D53E5-AF72-495E-AB05-86739FB3D15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4C3AC376-6A32-4655-8DC7-A997B3FD492F}"/>
              </a:ext>
            </a:extLst>
          </p:cNvPr>
          <p:cNvSpPr/>
          <p:nvPr/>
        </p:nvSpPr>
        <p:spPr>
          <a:xfrm>
            <a:off x="455907" y="4892225"/>
            <a:ext cx="8108295" cy="1092607"/>
          </a:xfrm>
          <a:prstGeom prst="rect">
            <a:avLst/>
          </a:prstGeom>
        </p:spPr>
        <p:txBody>
          <a:bodyPr wrap="square">
            <a:spAutoFit/>
          </a:bodyPr>
          <a:lstStyle/>
          <a:p>
            <a:pPr lvl="0">
              <a:defRPr/>
            </a:pPr>
            <a:r>
              <a:rPr lang="ja-JP" altLang="en-US" sz="1300" dirty="0">
                <a:solidFill>
                  <a:prstClr val="black"/>
                </a:solidFill>
                <a:latin typeface="ＭＳ Ｐゴシック"/>
              </a:rPr>
              <a:t>［算定要件］</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　急性気道感染症又は急性下痢症により受診した基礎疾患のない患者であって、診察の結果、抗菌薬の投与の</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必要性が認められないため抗菌薬を使用しないものに対して、療養上必要な指導及び検査結果の説明を行い、</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文書により説明内容を提供した場合に、小児科のみを専任する医師が診療を行った初診時に限り算定する。</a:t>
            </a:r>
            <a:endParaRPr lang="en-US" altLang="ja-JP" sz="1300" dirty="0">
              <a:solidFill>
                <a:prstClr val="black"/>
              </a:solidFill>
              <a:latin typeface="ＭＳ Ｐゴシック"/>
            </a:endParaRPr>
          </a:p>
          <a:p>
            <a:pPr marL="536575" lvl="0" indent="-536575">
              <a:defRPr/>
            </a:pPr>
            <a:r>
              <a:rPr lang="ja-JP" altLang="en-US" sz="1300" dirty="0">
                <a:solidFill>
                  <a:prstClr val="black"/>
                </a:solidFill>
                <a:latin typeface="ＭＳ Ｐゴシック"/>
              </a:rPr>
              <a:t>  なお、インフルエンザ感染の患者またはインフルエンザウイルス感染の疑われる患者については、算定できない。</a:t>
            </a:r>
            <a:endParaRPr lang="en-US" altLang="ja-JP" sz="1300" dirty="0">
              <a:solidFill>
                <a:prstClr val="black"/>
              </a:solidFill>
              <a:latin typeface="ＭＳ Ｐゴシック"/>
            </a:endParaRPr>
          </a:p>
        </p:txBody>
      </p:sp>
      <p:sp>
        <p:nvSpPr>
          <p:cNvPr id="24" name="テキスト ボックス 23"/>
          <p:cNvSpPr txBox="1"/>
          <p:nvPr/>
        </p:nvSpPr>
        <p:spPr>
          <a:xfrm>
            <a:off x="5484788" y="481506"/>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p88-89</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p762-763</a:t>
            </a:r>
            <a:endParaRPr lang="ja-JP" altLang="en-US" sz="1100" dirty="0">
              <a:solidFill>
                <a:srgbClr val="002060"/>
              </a:solidFill>
              <a:latin typeface="ＭＳ Ｐゴシック" panose="020B0600070205080204" pitchFamily="50" charset="-128"/>
            </a:endParaRPr>
          </a:p>
        </p:txBody>
      </p:sp>
      <p:sp>
        <p:nvSpPr>
          <p:cNvPr id="27" name="テキスト ボックス 26">
            <a:extLst>
              <a:ext uri="{FF2B5EF4-FFF2-40B4-BE49-F238E27FC236}">
                <a16:creationId xmlns:a16="http://schemas.microsoft.com/office/drawing/2014/main" id="{BF9A6E7C-559E-45A3-B9E2-37D9ADA00D73}"/>
              </a:ext>
            </a:extLst>
          </p:cNvPr>
          <p:cNvSpPr txBox="1"/>
          <p:nvPr/>
        </p:nvSpPr>
        <p:spPr>
          <a:xfrm>
            <a:off x="6110281" y="3742992"/>
            <a:ext cx="181107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163,</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167</a:t>
            </a:r>
          </a:p>
          <a:p>
            <a:pPr algn="ct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207-208</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214-215</a:t>
            </a:r>
          </a:p>
        </p:txBody>
      </p:sp>
    </p:spTree>
    <p:extLst>
      <p:ext uri="{BB962C8B-B14F-4D97-AF65-F5344CB8AC3E}">
        <p14:creationId xmlns:p14="http://schemas.microsoft.com/office/powerpoint/2010/main" val="3589349753"/>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8913440" y="4653135"/>
            <a:ext cx="864096" cy="1341737"/>
          </a:xfrm>
          <a:prstGeom prst="rect">
            <a:avLst/>
          </a:prstGeom>
        </p:spPr>
      </p:pic>
      <p:sp>
        <p:nvSpPr>
          <p:cNvPr id="2" name="正方形/長方形 1"/>
          <p:cNvSpPr/>
          <p:nvPr/>
        </p:nvSpPr>
        <p:spPr>
          <a:xfrm>
            <a:off x="188119" y="795528"/>
            <a:ext cx="9529762" cy="580182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中心静脈注射用カテーテル挿入等について、長期の栄養管理を目的として留置する場合において、患者又はその家族等への説明及び他の保険医療機関等に患者を紹介する際の情報提供を要件に追加する。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療養病棟入院基本料について、中心静脈カテーテルに係る院内感染対策の指針を作成すること及び中心静脈カテーテルに係る感染症の発生状況を把握することを要件に追加する。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療養病棟の入院患者に係る医療区分３の評価項目のうち、「中心静脈栄養を実施している状態」については、毎月末に当該中心静脈栄養を必要とする状態に該当しているかを確認することを要件に追加する。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491795" y="1524673"/>
            <a:ext cx="7845581" cy="155011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中心静脈注射用カテーテル挿入、末梢留置型中心静脈注射用カテーテル挿入、中心静脈注射用埋込型カテーテル設置、腸瘻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虫垂瘻造設術、腹腔鏡下腸瘻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虫垂瘻造設術の算定要件に以下の要件を追加する。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長期の栄養管理を目的として、当該療養を行う際には、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当該療養の必要性、管理の方法及び当該療養の終了の際に要される身体の状態 等、療養上必要な事項について患者又はその家族等への説明を行う</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こと。</a:t>
            </a:r>
          </a:p>
          <a:p>
            <a:pPr marL="92075" marR="0" lvl="0" indent="-92075"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長期の栄養管理を目的として、当該療養を実施した後、</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他の保険医療機関等に患者を紹介する場合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は、当該療養の必要性、管理の方法及び当該療養の終了の際に要される身体の状態等の療養上必要な事項並びに患者又はその家族等への説明内容等を</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情報提供</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p:txBody>
      </p:sp>
      <p:sp>
        <p:nvSpPr>
          <p:cNvPr id="10" name="正方形/長方形 9"/>
          <p:cNvSpPr/>
          <p:nvPr/>
        </p:nvSpPr>
        <p:spPr>
          <a:xfrm>
            <a:off x="488504" y="3900093"/>
            <a:ext cx="7848872" cy="118695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療養病棟入院基本料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の施設基準に以下の要件を追加する。</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zh-TW"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中心静脈注射用カテーテルに係る感染を防止するにつき十分な体制として、次の体制を整備していること。</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院内感染対策のための指針を策定</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していること。 </a:t>
            </a:r>
          </a:p>
          <a:p>
            <a:pPr marL="182563"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当該療養病棟に入院する個々の患者について、中心静脈注射用カテーテルに係る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感染症の発生状況を継続的に把握</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テキスト ボックス 11"/>
          <p:cNvSpPr txBox="1"/>
          <p:nvPr/>
        </p:nvSpPr>
        <p:spPr>
          <a:xfrm>
            <a:off x="488504" y="5302507"/>
            <a:ext cx="7848872" cy="646331"/>
          </a:xfrm>
          <a:prstGeom prst="rect">
            <a:avLst/>
          </a:prstGeom>
          <a:noFill/>
          <a:ln>
            <a:solidFill>
              <a:schemeClr val="tx1"/>
            </a:solidFill>
            <a:prstDash val="sysDot"/>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令和２年３月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日において、療養病棟入院基本料に係る届出を行っている病棟については、同年９月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日までの間に限り、上記のアに該当するものとみなす。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3"/>
          <a:stretch>
            <a:fillRect/>
          </a:stretch>
        </p:blipFill>
        <p:spPr>
          <a:xfrm>
            <a:off x="8766621" y="2398594"/>
            <a:ext cx="808621" cy="768323"/>
          </a:xfrm>
          <a:prstGeom prst="rect">
            <a:avLst/>
          </a:prstGeom>
        </p:spPr>
      </p:pic>
      <p:pic>
        <p:nvPicPr>
          <p:cNvPr id="15" name="図 14"/>
          <p:cNvPicPr>
            <a:picLocks noChangeAspect="1"/>
          </p:cNvPicPr>
          <p:nvPr/>
        </p:nvPicPr>
        <p:blipFill>
          <a:blip r:embed="rId4"/>
          <a:stretch>
            <a:fillRect/>
          </a:stretch>
        </p:blipFill>
        <p:spPr>
          <a:xfrm>
            <a:off x="8401770" y="1484784"/>
            <a:ext cx="881890" cy="851402"/>
          </a:xfrm>
          <a:prstGeom prst="rect">
            <a:avLst/>
          </a:prstGeom>
        </p:spPr>
      </p:pic>
      <p:pic>
        <p:nvPicPr>
          <p:cNvPr id="16" name="図 15"/>
          <p:cNvPicPr>
            <a:picLocks noChangeAspect="1"/>
          </p:cNvPicPr>
          <p:nvPr/>
        </p:nvPicPr>
        <p:blipFill>
          <a:blip r:embed="rId5"/>
          <a:stretch>
            <a:fillRect/>
          </a:stretch>
        </p:blipFill>
        <p:spPr>
          <a:xfrm>
            <a:off x="8401770" y="3767553"/>
            <a:ext cx="862526" cy="856738"/>
          </a:xfrm>
          <a:prstGeom prst="rect">
            <a:avLst/>
          </a:prstGeom>
        </p:spPr>
      </p:pic>
      <p:grpSp>
        <p:nvGrpSpPr>
          <p:cNvPr id="19" name="グループ化 18"/>
          <p:cNvGrpSpPr/>
          <p:nvPr/>
        </p:nvGrpSpPr>
        <p:grpSpPr>
          <a:xfrm>
            <a:off x="8421255" y="5253771"/>
            <a:ext cx="512155" cy="695067"/>
            <a:chOff x="8401285" y="4607440"/>
            <a:chExt cx="512155" cy="695067"/>
          </a:xfrm>
        </p:grpSpPr>
        <p:pic>
          <p:nvPicPr>
            <p:cNvPr id="17" name="図 16"/>
            <p:cNvPicPr>
              <a:picLocks noChangeAspect="1"/>
            </p:cNvPicPr>
            <p:nvPr/>
          </p:nvPicPr>
          <p:blipFill>
            <a:blip r:embed="rId6"/>
            <a:stretch>
              <a:fillRect/>
            </a:stretch>
          </p:blipFill>
          <p:spPr>
            <a:xfrm>
              <a:off x="8401285" y="4607440"/>
              <a:ext cx="512155" cy="695067"/>
            </a:xfrm>
            <a:prstGeom prst="rect">
              <a:avLst/>
            </a:prstGeom>
          </p:spPr>
        </p:pic>
        <p:sp>
          <p:nvSpPr>
            <p:cNvPr id="18" name="テキスト ボックス 17"/>
            <p:cNvSpPr txBox="1"/>
            <p:nvPr/>
          </p:nvSpPr>
          <p:spPr>
            <a:xfrm rot="20660460">
              <a:off x="8479154" y="4880808"/>
              <a:ext cx="433132" cy="1538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rPr>
                <a:t>MANUAL</a:t>
              </a:r>
              <a:endParaRPr kumimoji="1" lang="ja-JP" altLang="en-US" sz="4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Times New Roman" panose="02020603050405020304" pitchFamily="18" charset="0"/>
              </a:endParaRPr>
            </a:p>
          </p:txBody>
        </p:sp>
      </p:grpSp>
      <p:sp>
        <p:nvSpPr>
          <p:cNvPr id="20" name="Rectangle 2">
            <a:extLst>
              <a:ext uri="{FF2B5EF4-FFF2-40B4-BE49-F238E27FC236}">
                <a16:creationId xmlns:a16="http://schemas.microsoft.com/office/drawing/2014/main" id="{C0553E71-9DF0-4060-BECE-850AEDF68F21}"/>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１５．感染症対策、薬剤耐性対策の推進</a:t>
            </a:r>
          </a:p>
        </p:txBody>
      </p:sp>
      <p:sp>
        <p:nvSpPr>
          <p:cNvPr id="21" name="Rectangle 36">
            <a:extLst>
              <a:ext uri="{FF2B5EF4-FFF2-40B4-BE49-F238E27FC236}">
                <a16:creationId xmlns:a16="http://schemas.microsoft.com/office/drawing/2014/main" id="{E34428FD-3C0F-4AB8-ABD2-4A8E110BE21F}"/>
              </a:ext>
            </a:extLst>
          </p:cNvPr>
          <p:cNvSpPr>
            <a:spLocks noChangeArrowheads="1"/>
          </p:cNvSpPr>
          <p:nvPr/>
        </p:nvSpPr>
        <p:spPr bwMode="auto">
          <a:xfrm>
            <a:off x="213524" y="524374"/>
            <a:ext cx="5243531" cy="36004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（３）中心静脈栄養の適切な管理の推進 （再掲）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スライド番号プレースホルダー 2">
            <a:extLst>
              <a:ext uri="{FF2B5EF4-FFF2-40B4-BE49-F238E27FC236}">
                <a16:creationId xmlns:a16="http://schemas.microsoft.com/office/drawing/2014/main" id="{3D457C4F-99CE-43C3-9369-41F3ED50B8D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3" name="テキスト ボックス 22"/>
          <p:cNvSpPr txBox="1"/>
          <p:nvPr/>
        </p:nvSpPr>
        <p:spPr>
          <a:xfrm>
            <a:off x="7939818" y="643832"/>
            <a:ext cx="15517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p443-444,p614,p620</a:t>
            </a:r>
            <a:endParaRPr lang="ja-JP" altLang="en-US" sz="1100" dirty="0">
              <a:solidFill>
                <a:srgbClr val="002060"/>
              </a:solidFill>
              <a:latin typeface="ＭＳ Ｐゴシック" panose="020B0600070205080204" pitchFamily="50" charset="-128"/>
            </a:endParaRPr>
          </a:p>
        </p:txBody>
      </p:sp>
      <p:sp>
        <p:nvSpPr>
          <p:cNvPr id="24" name="テキスト ボックス 23"/>
          <p:cNvSpPr txBox="1"/>
          <p:nvPr/>
        </p:nvSpPr>
        <p:spPr>
          <a:xfrm>
            <a:off x="6857288" y="3076107"/>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p670,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p732</a:t>
            </a:r>
          </a:p>
        </p:txBody>
      </p:sp>
      <p:sp>
        <p:nvSpPr>
          <p:cNvPr id="25" name="テキスト ボックス 24"/>
          <p:cNvSpPr txBox="1"/>
          <p:nvPr/>
        </p:nvSpPr>
        <p:spPr>
          <a:xfrm>
            <a:off x="8010833" y="5746169"/>
            <a:ext cx="8910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p1181</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7168732" y="5147293"/>
            <a:ext cx="9361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p704</a:t>
            </a:r>
          </a:p>
        </p:txBody>
      </p:sp>
    </p:spTree>
    <p:extLst>
      <p:ext uri="{BB962C8B-B14F-4D97-AF65-F5344CB8AC3E}">
        <p14:creationId xmlns:p14="http://schemas.microsoft.com/office/powerpoint/2010/main" val="3191765538"/>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正方形/長方形 65"/>
          <p:cNvSpPr/>
          <p:nvPr/>
        </p:nvSpPr>
        <p:spPr>
          <a:xfrm>
            <a:off x="5037000" y="5777004"/>
            <a:ext cx="4488000" cy="643099"/>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摂食嚥下訓練に係る取組の評価の見直し</a:t>
            </a: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摂食機能療法の加算の見直し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 name="テキスト ボックス 2"/>
          <p:cNvSpPr txBox="1">
            <a:spLocks noChangeArrowheads="1"/>
          </p:cNvSpPr>
          <p:nvPr/>
        </p:nvSpPr>
        <p:spPr bwMode="auto">
          <a:xfrm>
            <a:off x="381000" y="514354"/>
            <a:ext cx="9144000" cy="426083"/>
          </a:xfrm>
          <a:prstGeom prst="rect">
            <a:avLst/>
          </a:prstGeom>
          <a:solidFill>
            <a:srgbClr val="13C4A3"/>
          </a:solidFill>
          <a:ln>
            <a:noFill/>
          </a:ln>
          <a:effectLst>
            <a:outerShdw blurRad="50800" dist="38100" dir="2700000" algn="tl" rotWithShape="0">
              <a:prstClr val="black">
                <a:alpha val="40000"/>
              </a:prstClr>
            </a:outerShdw>
          </a:effectLst>
        </p:spPr>
        <p:txBody>
          <a:bodyPr wrap="square" lIns="84396" tIns="42198" rIns="84396" bIns="42198">
            <a:spAutoFit/>
          </a:bodyPr>
          <a:lstStyle>
            <a:defPPr>
              <a:defRPr lang="ja-JP"/>
            </a:defPPr>
            <a:lvl1pPr algn="ctr" fontAlgn="base">
              <a:spcBef>
                <a:spcPct val="0"/>
              </a:spcBef>
              <a:spcAft>
                <a:spcPct val="0"/>
              </a:spcAft>
              <a:defRPr sz="2400">
                <a:solidFill>
                  <a:schemeClr val="bg1"/>
                </a:solidFill>
                <a:latin typeface="Times New Roman" pitchFamily="18" charset="0"/>
                <a:ea typeface="ＭＳ Ｐゴシック" charset="-128"/>
              </a:defRPr>
            </a:lvl1pPr>
            <a:lvl2pPr marL="742950" indent="-285750" eaLnBrk="0" hangingPunct="0">
              <a:defRPr>
                <a:latin typeface="Arial" charset="0"/>
                <a:ea typeface="ＭＳ Ｐゴシック" charset="-128"/>
              </a:defRPr>
            </a:lvl2pPr>
            <a:lvl3pPr marL="1143000" indent="-228600" eaLnBrk="0" hangingPunct="0">
              <a:defRPr>
                <a:latin typeface="Arial" charset="0"/>
                <a:ea typeface="ＭＳ Ｐゴシック" charset="-128"/>
              </a:defRPr>
            </a:lvl3pPr>
            <a:lvl4pPr marL="1600200" indent="-228600" eaLnBrk="0" hangingPunct="0">
              <a:defRPr>
                <a:latin typeface="Arial" charset="0"/>
                <a:ea typeface="ＭＳ Ｐゴシック" charset="-128"/>
              </a:defRPr>
            </a:lvl4pPr>
            <a:lvl5pPr marL="2057400" indent="-228600" eaLnBrk="0" hangingPunct="0">
              <a:defRPr>
                <a:latin typeface="Arial" charset="0"/>
                <a:ea typeface="ＭＳ Ｐゴシック" charset="-128"/>
              </a:defRPr>
            </a:lvl5pPr>
            <a:lvl6pPr marL="2514600" indent="-228600" eaLnBrk="0" fontAlgn="base" hangingPunct="0">
              <a:spcBef>
                <a:spcPct val="0"/>
              </a:spcBef>
              <a:spcAft>
                <a:spcPct val="0"/>
              </a:spcAft>
              <a:defRPr>
                <a:latin typeface="Arial" charset="0"/>
                <a:ea typeface="ＭＳ Ｐゴシック" charset="-128"/>
              </a:defRPr>
            </a:lvl6pPr>
            <a:lvl7pPr marL="2971800" indent="-228600" eaLnBrk="0" fontAlgn="base" hangingPunct="0">
              <a:spcBef>
                <a:spcPct val="0"/>
              </a:spcBef>
              <a:spcAft>
                <a:spcPct val="0"/>
              </a:spcAft>
              <a:defRPr>
                <a:latin typeface="Arial" charset="0"/>
                <a:ea typeface="ＭＳ Ｐゴシック" charset="-128"/>
              </a:defRPr>
            </a:lvl7pPr>
            <a:lvl8pPr marL="3429000" indent="-228600" eaLnBrk="0" fontAlgn="base" hangingPunct="0">
              <a:spcBef>
                <a:spcPct val="0"/>
              </a:spcBef>
              <a:spcAft>
                <a:spcPct val="0"/>
              </a:spcAft>
              <a:defRPr>
                <a:latin typeface="Arial" charset="0"/>
                <a:ea typeface="ＭＳ Ｐゴシック" charset="-128"/>
              </a:defRPr>
            </a:lvl8pPr>
            <a:lvl9pPr marL="3886200" indent="-228600" eaLnBrk="0" fontAlgn="base" hangingPunct="0">
              <a:spcBef>
                <a:spcPct val="0"/>
              </a:spcBef>
              <a:spcAft>
                <a:spcPct val="0"/>
              </a:spcAft>
              <a:defRPr>
                <a:latin typeface="Arial" charset="0"/>
                <a:ea typeface="ＭＳ Ｐゴシック" charset="-128"/>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リハビリテーションに係る見直し</a:t>
            </a:r>
          </a:p>
        </p:txBody>
      </p:sp>
      <p:grpSp>
        <p:nvGrpSpPr>
          <p:cNvPr id="13" name="グループ化 49"/>
          <p:cNvGrpSpPr/>
          <p:nvPr/>
        </p:nvGrpSpPr>
        <p:grpSpPr>
          <a:xfrm>
            <a:off x="871864" y="1027978"/>
            <a:ext cx="8295332" cy="2168585"/>
            <a:chOff x="1555237" y="941553"/>
            <a:chExt cx="7909335" cy="2847487"/>
          </a:xfrm>
        </p:grpSpPr>
        <p:sp>
          <p:nvSpPr>
            <p:cNvPr id="14" name="正方形/長方形 13"/>
            <p:cNvSpPr/>
            <p:nvPr/>
          </p:nvSpPr>
          <p:spPr>
            <a:xfrm rot="10800000">
              <a:off x="1743380" y="2879726"/>
              <a:ext cx="7577242" cy="888991"/>
            </a:xfrm>
            <a:prstGeom prst="rect">
              <a:avLst/>
            </a:prstGeom>
            <a:gradFill flip="none" rotWithShape="1">
              <a:gsLst>
                <a:gs pos="0">
                  <a:srgbClr val="ED7D31">
                    <a:lumMod val="60000"/>
                    <a:lumOff val="40000"/>
                  </a:srgbClr>
                </a:gs>
                <a:gs pos="49000">
                  <a:sysClr val="window" lastClr="FFFFFF"/>
                </a:gs>
                <a:gs pos="100000">
                  <a:srgbClr val="70AD47">
                    <a:lumMod val="40000"/>
                    <a:lumOff val="60000"/>
                  </a:srgbClr>
                </a:gs>
              </a:gsLst>
              <a:lin ang="13200000" scaled="0"/>
              <a:tileRect/>
            </a:gradFill>
            <a:ln w="38100" cap="flat" cmpd="sng" algn="ctr">
              <a:noFill/>
              <a:prstDash val="solid"/>
            </a:ln>
            <a:effectLst>
              <a:outerShdw blurRad="40000" dist="20000" dir="5400000" rotWithShape="0">
                <a:srgbClr val="000000">
                  <a:alpha val="38000"/>
                </a:srgbClr>
              </a:outerShdw>
            </a:effectLst>
          </p:spPr>
          <p:txBody>
            <a:bodyPr rtlCol="0" anchor="b"/>
            <a:lstStyle/>
            <a:p>
              <a:pPr marL="0" marR="0" lvl="0" indent="0" algn="r" defTabSz="843321" rtl="0" eaLnBrk="1" fontAlgn="auto" latinLnBrk="0" hangingPunct="1">
                <a:lnSpc>
                  <a:spcPct val="100000"/>
                </a:lnSpc>
                <a:spcBef>
                  <a:spcPts val="0"/>
                </a:spcBef>
                <a:spcAft>
                  <a:spcPts val="0"/>
                </a:spcAft>
                <a:buClrTx/>
                <a:buSzTx/>
                <a:buFontTx/>
                <a:buNone/>
                <a:tabLst/>
                <a:defRPr/>
              </a:pPr>
              <a:endPar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Line 16"/>
            <p:cNvSpPr>
              <a:spLocks noChangeShapeType="1"/>
            </p:cNvSpPr>
            <p:nvPr/>
          </p:nvSpPr>
          <p:spPr bwMode="auto">
            <a:xfrm flipH="1">
              <a:off x="5739837" y="1341441"/>
              <a:ext cx="1247969"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Line 15"/>
            <p:cNvSpPr>
              <a:spLocks noChangeShapeType="1"/>
            </p:cNvSpPr>
            <p:nvPr/>
          </p:nvSpPr>
          <p:spPr bwMode="auto">
            <a:xfrm>
              <a:off x="7911752" y="1339853"/>
              <a:ext cx="1170616" cy="1588"/>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Line 5"/>
            <p:cNvSpPr>
              <a:spLocks noChangeShapeType="1"/>
            </p:cNvSpPr>
            <p:nvPr/>
          </p:nvSpPr>
          <p:spPr bwMode="auto">
            <a:xfrm flipV="1">
              <a:off x="1744701" y="1341440"/>
              <a:ext cx="0" cy="2447598"/>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Line 8"/>
            <p:cNvSpPr>
              <a:spLocks noChangeShapeType="1"/>
            </p:cNvSpPr>
            <p:nvPr/>
          </p:nvSpPr>
          <p:spPr bwMode="auto">
            <a:xfrm>
              <a:off x="2062576" y="1198585"/>
              <a:ext cx="333752" cy="288032"/>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Text Box 9"/>
            <p:cNvSpPr txBox="1">
              <a:spLocks noChangeArrowheads="1"/>
            </p:cNvSpPr>
            <p:nvPr/>
          </p:nvSpPr>
          <p:spPr bwMode="auto">
            <a:xfrm>
              <a:off x="1555237" y="941553"/>
              <a:ext cx="1311280" cy="335708"/>
            </a:xfrm>
            <a:prstGeom prst="rect">
              <a:avLst/>
            </a:prstGeom>
            <a:noFill/>
            <a:ln w="9525">
              <a:noFill/>
              <a:miter lim="800000"/>
              <a:headEnd/>
              <a:tailEnd/>
            </a:ln>
            <a:effectLst/>
          </p:spPr>
          <p:txBody>
            <a:bodyPr wrap="square" lIns="84346" tIns="42174" rIns="84346" bIns="42174">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脳卒中等の発症</a:t>
              </a:r>
            </a:p>
          </p:txBody>
        </p:sp>
        <p:sp>
          <p:nvSpPr>
            <p:cNvPr id="20" name="Text Box 10"/>
            <p:cNvSpPr txBox="1">
              <a:spLocks noChangeArrowheads="1"/>
            </p:cNvSpPr>
            <p:nvPr/>
          </p:nvSpPr>
          <p:spPr bwMode="auto">
            <a:xfrm>
              <a:off x="1909745" y="3295998"/>
              <a:ext cx="943171" cy="335708"/>
            </a:xfrm>
            <a:prstGeom prst="rect">
              <a:avLst/>
            </a:prstGeom>
            <a:solidFill>
              <a:srgbClr val="F79646"/>
            </a:solidFill>
            <a:ln w="25400" cap="flat" cmpd="sng" algn="ctr">
              <a:solidFill>
                <a:srgbClr val="F79646">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ct val="5000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a:t>
              </a:r>
            </a:p>
          </p:txBody>
        </p:sp>
        <p:sp>
          <p:nvSpPr>
            <p:cNvPr id="21" name="Text Box 12"/>
            <p:cNvSpPr txBox="1">
              <a:spLocks noChangeArrowheads="1"/>
            </p:cNvSpPr>
            <p:nvPr/>
          </p:nvSpPr>
          <p:spPr bwMode="auto">
            <a:xfrm>
              <a:off x="6660575" y="1073749"/>
              <a:ext cx="1498921" cy="559577"/>
            </a:xfrm>
            <a:prstGeom prst="rect">
              <a:avLst/>
            </a:prstGeom>
            <a:solidFill>
              <a:srgbClr val="9BBB59"/>
            </a:solidFill>
            <a:ln w="25400" cap="flat" cmpd="sng" algn="ctr">
              <a:solidFill>
                <a:srgbClr val="9BBB59">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維持期・生活期</a:t>
              </a:r>
              <a:endPar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3321" rtl="0" eaLnBrk="1" fontAlgn="auto" latinLnBrk="0" hangingPunct="1">
                <a:lnSpc>
                  <a:spcPct val="100000"/>
                </a:lnSpc>
                <a:spcBef>
                  <a:spcPts val="0"/>
                </a:spcBef>
                <a:spcAft>
                  <a:spcPts val="0"/>
                </a:spcAft>
                <a:buClrTx/>
                <a:buSzTx/>
                <a:buFontTx/>
                <a:buNone/>
                <a:tabLst/>
                <a:defRPr/>
              </a:pPr>
              <a:r>
                <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主に介護保険）</a:t>
              </a:r>
            </a:p>
          </p:txBody>
        </p:sp>
        <p:sp>
          <p:nvSpPr>
            <p:cNvPr id="22" name="Line 14"/>
            <p:cNvSpPr>
              <a:spLocks noChangeShapeType="1"/>
            </p:cNvSpPr>
            <p:nvPr/>
          </p:nvSpPr>
          <p:spPr bwMode="auto">
            <a:xfrm flipV="1">
              <a:off x="4725647" y="1325566"/>
              <a:ext cx="857763" cy="0"/>
            </a:xfrm>
            <a:prstGeom prst="line">
              <a:avLst/>
            </a:prstGeom>
            <a:noFill/>
            <a:ln w="9525">
              <a:solidFill>
                <a:sysClr val="windowText" lastClr="000000"/>
              </a:solidFill>
              <a:round/>
              <a:headEnd/>
              <a:tailEnd type="triangle" w="med" len="med"/>
            </a:ln>
            <a:effectLst/>
          </p:spPr>
          <p:txBody>
            <a:bodyPr/>
            <a:lstStyle/>
            <a:p>
              <a:pPr marL="0" marR="0" lvl="0" indent="0" algn="ctr"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Line 25"/>
            <p:cNvSpPr>
              <a:spLocks noChangeShapeType="1"/>
            </p:cNvSpPr>
            <p:nvPr/>
          </p:nvSpPr>
          <p:spPr bwMode="auto">
            <a:xfrm flipH="1">
              <a:off x="3010120" y="1325566"/>
              <a:ext cx="780410"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24" name="グループ化 81"/>
            <p:cNvGrpSpPr/>
            <p:nvPr/>
          </p:nvGrpSpPr>
          <p:grpSpPr>
            <a:xfrm>
              <a:off x="1999775" y="1794350"/>
              <a:ext cx="7222573" cy="1238826"/>
              <a:chOff x="1655763" y="1794347"/>
              <a:chExt cx="6199372" cy="1238826"/>
            </a:xfrm>
          </p:grpSpPr>
          <p:sp>
            <p:nvSpPr>
              <p:cNvPr id="32" name="Freeform 6"/>
              <p:cNvSpPr>
                <a:spLocks/>
              </p:cNvSpPr>
              <p:nvPr/>
            </p:nvSpPr>
            <p:spPr bwMode="auto">
              <a:xfrm>
                <a:off x="1655763" y="1794347"/>
                <a:ext cx="3203574" cy="1238826"/>
              </a:xfrm>
              <a:custGeom>
                <a:avLst/>
                <a:gdLst/>
                <a:ahLst/>
                <a:cxnLst>
                  <a:cxn ang="0">
                    <a:pos x="0" y="7"/>
                  </a:cxn>
                  <a:cxn ang="0">
                    <a:pos x="78" y="49"/>
                  </a:cxn>
                  <a:cxn ang="0">
                    <a:pos x="93" y="301"/>
                  </a:cxn>
                  <a:cxn ang="0">
                    <a:pos x="93" y="1118"/>
                  </a:cxn>
                  <a:cxn ang="0">
                    <a:pos x="167" y="1254"/>
                  </a:cxn>
                  <a:cxn ang="0">
                    <a:pos x="250" y="1092"/>
                  </a:cxn>
                  <a:cxn ang="0">
                    <a:pos x="352" y="896"/>
                  </a:cxn>
                  <a:cxn ang="0">
                    <a:pos x="474" y="706"/>
                  </a:cxn>
                  <a:cxn ang="0">
                    <a:pos x="596" y="570"/>
                  </a:cxn>
                  <a:cxn ang="0">
                    <a:pos x="732" y="451"/>
                  </a:cxn>
                  <a:cxn ang="0">
                    <a:pos x="883" y="356"/>
                  </a:cxn>
                  <a:cxn ang="0">
                    <a:pos x="1053" y="267"/>
                  </a:cxn>
                  <a:cxn ang="0">
                    <a:pos x="1194" y="231"/>
                  </a:cxn>
                  <a:cxn ang="0">
                    <a:pos x="1325" y="213"/>
                  </a:cxn>
                  <a:cxn ang="0">
                    <a:pos x="1466" y="207"/>
                  </a:cxn>
                  <a:cxn ang="0">
                    <a:pos x="1598" y="207"/>
                  </a:cxn>
                  <a:cxn ang="0">
                    <a:pos x="1705" y="207"/>
                  </a:cxn>
                  <a:cxn ang="0">
                    <a:pos x="1831" y="209"/>
                  </a:cxn>
                  <a:cxn ang="0">
                    <a:pos x="2041" y="209"/>
                  </a:cxn>
                </a:cxnLst>
                <a:rect l="0" t="0" r="r" b="b"/>
                <a:pathLst>
                  <a:path w="2041" h="1277">
                    <a:moveTo>
                      <a:pt x="0" y="7"/>
                    </a:moveTo>
                    <a:cubicBezTo>
                      <a:pt x="13" y="14"/>
                      <a:pt x="62" y="0"/>
                      <a:pt x="78" y="49"/>
                    </a:cubicBezTo>
                    <a:cubicBezTo>
                      <a:pt x="93" y="98"/>
                      <a:pt x="90" y="123"/>
                      <a:pt x="93" y="301"/>
                    </a:cubicBezTo>
                    <a:cubicBezTo>
                      <a:pt x="95" y="479"/>
                      <a:pt x="80" y="959"/>
                      <a:pt x="93" y="1118"/>
                    </a:cubicBezTo>
                    <a:cubicBezTo>
                      <a:pt x="105" y="1277"/>
                      <a:pt x="141" y="1258"/>
                      <a:pt x="167" y="1254"/>
                    </a:cubicBezTo>
                    <a:cubicBezTo>
                      <a:pt x="193" y="1250"/>
                      <a:pt x="219" y="1151"/>
                      <a:pt x="250" y="1092"/>
                    </a:cubicBezTo>
                    <a:cubicBezTo>
                      <a:pt x="281" y="1033"/>
                      <a:pt x="316" y="960"/>
                      <a:pt x="352" y="896"/>
                    </a:cubicBezTo>
                    <a:cubicBezTo>
                      <a:pt x="389" y="832"/>
                      <a:pt x="434" y="760"/>
                      <a:pt x="474" y="706"/>
                    </a:cubicBezTo>
                    <a:cubicBezTo>
                      <a:pt x="514" y="652"/>
                      <a:pt x="553" y="612"/>
                      <a:pt x="596" y="570"/>
                    </a:cubicBezTo>
                    <a:cubicBezTo>
                      <a:pt x="639" y="528"/>
                      <a:pt x="684" y="487"/>
                      <a:pt x="732" y="451"/>
                    </a:cubicBezTo>
                    <a:cubicBezTo>
                      <a:pt x="780" y="415"/>
                      <a:pt x="830" y="387"/>
                      <a:pt x="883" y="356"/>
                    </a:cubicBezTo>
                    <a:cubicBezTo>
                      <a:pt x="936" y="325"/>
                      <a:pt x="1002" y="288"/>
                      <a:pt x="1053" y="267"/>
                    </a:cubicBezTo>
                    <a:cubicBezTo>
                      <a:pt x="1105" y="246"/>
                      <a:pt x="1149" y="240"/>
                      <a:pt x="1194" y="231"/>
                    </a:cubicBezTo>
                    <a:cubicBezTo>
                      <a:pt x="1239" y="222"/>
                      <a:pt x="1280" y="217"/>
                      <a:pt x="1325" y="213"/>
                    </a:cubicBezTo>
                    <a:cubicBezTo>
                      <a:pt x="1371" y="209"/>
                      <a:pt x="1421" y="208"/>
                      <a:pt x="1466" y="207"/>
                    </a:cubicBezTo>
                    <a:cubicBezTo>
                      <a:pt x="1512" y="206"/>
                      <a:pt x="1559" y="207"/>
                      <a:pt x="1598" y="207"/>
                    </a:cubicBezTo>
                    <a:cubicBezTo>
                      <a:pt x="1638" y="207"/>
                      <a:pt x="1666" y="207"/>
                      <a:pt x="1705" y="207"/>
                    </a:cubicBezTo>
                    <a:cubicBezTo>
                      <a:pt x="1744" y="207"/>
                      <a:pt x="1775" y="209"/>
                      <a:pt x="1831" y="209"/>
                    </a:cubicBezTo>
                    <a:cubicBezTo>
                      <a:pt x="1887" y="209"/>
                      <a:pt x="1997" y="209"/>
                      <a:pt x="2041" y="209"/>
                    </a:cubicBezTo>
                  </a:path>
                </a:pathLst>
              </a:custGeom>
              <a:noFill/>
              <a:ln w="22225">
                <a:solidFill>
                  <a:sysClr val="windowText" lastClr="000000"/>
                </a:solidFill>
                <a:round/>
                <a:headEnd/>
                <a:tailEnd type="non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Line 36"/>
              <p:cNvSpPr>
                <a:spLocks noChangeShapeType="1"/>
              </p:cNvSpPr>
              <p:nvPr/>
            </p:nvSpPr>
            <p:spPr bwMode="auto">
              <a:xfrm>
                <a:off x="7134410" y="2075714"/>
                <a:ext cx="720725" cy="0"/>
              </a:xfrm>
              <a:prstGeom prst="line">
                <a:avLst/>
              </a:prstGeom>
              <a:noFill/>
              <a:ln w="22225">
                <a:solidFill>
                  <a:sysClr val="windowText" lastClr="000000"/>
                </a:solidFill>
                <a:round/>
                <a:headEnd/>
                <a:tailEnd type="triangle" w="med" len="med"/>
              </a:ln>
              <a:effectLst/>
            </p:spPr>
            <p:txBody>
              <a:bodyPr lIns="0" tIns="0" rIns="0" bIns="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Line 49"/>
              <p:cNvSpPr>
                <a:spLocks noChangeShapeType="1"/>
              </p:cNvSpPr>
              <p:nvPr/>
            </p:nvSpPr>
            <p:spPr bwMode="auto">
              <a:xfrm>
                <a:off x="4859339" y="2017238"/>
                <a:ext cx="1081087" cy="0"/>
              </a:xfrm>
              <a:prstGeom prst="line">
                <a:avLst/>
              </a:prstGeom>
              <a:noFill/>
              <a:ln w="22225">
                <a:solidFill>
                  <a:sysClr val="windowText" lastClr="000000"/>
                </a:solidFill>
                <a:round/>
                <a:headEnd/>
                <a:tailEnd/>
              </a:ln>
              <a:effectLst/>
            </p:spPr>
            <p:txBody>
              <a:bodyPr lIns="0" tIns="0" rIns="0" bIns="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5" name="円/楕円 49"/>
            <p:cNvSpPr/>
            <p:nvPr/>
          </p:nvSpPr>
          <p:spPr>
            <a:xfrm>
              <a:off x="1789388" y="1550524"/>
              <a:ext cx="1220528" cy="642943"/>
            </a:xfrm>
            <a:prstGeom prst="ellipse">
              <a:avLst/>
            </a:prstGeom>
            <a:solidFill>
              <a:sysClr val="window" lastClr="FFFFFF"/>
            </a:solidFill>
            <a:ln w="19050" cap="flat" cmpd="sng" algn="ctr">
              <a:solidFill>
                <a:sysClr val="windowText" lastClr="000000"/>
              </a:solidFill>
              <a:prstDash val="solid"/>
              <a:miter lim="800000"/>
            </a:ln>
            <a:effectLst/>
          </p:spPr>
          <p:txBody>
            <a:bodyPr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游ゴシック" panose="020B0400000000000000" pitchFamily="50" charset="-128"/>
                  <a:cs typeface="+mn-cs"/>
                </a:rPr>
                <a:t>診断・治療</a:t>
              </a:r>
            </a:p>
          </p:txBody>
        </p:sp>
        <p:sp>
          <p:nvSpPr>
            <p:cNvPr id="26" name="Line 26"/>
            <p:cNvSpPr>
              <a:spLocks noChangeShapeType="1"/>
            </p:cNvSpPr>
            <p:nvPr/>
          </p:nvSpPr>
          <p:spPr bwMode="auto">
            <a:xfrm>
              <a:off x="5680751" y="1228071"/>
              <a:ext cx="0" cy="2534665"/>
            </a:xfrm>
            <a:prstGeom prst="line">
              <a:avLst/>
            </a:prstGeom>
            <a:noFill/>
            <a:ln w="9525">
              <a:solidFill>
                <a:sysClr val="windowText" lastClr="000000"/>
              </a:solidFill>
              <a:prstDash val="dashDot"/>
              <a:round/>
              <a:headEnd/>
              <a:tailEn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円/楕円 51"/>
            <p:cNvSpPr/>
            <p:nvPr/>
          </p:nvSpPr>
          <p:spPr>
            <a:xfrm>
              <a:off x="5208386" y="1550525"/>
              <a:ext cx="957293" cy="642942"/>
            </a:xfrm>
            <a:prstGeom prst="ellipse">
              <a:avLst/>
            </a:prstGeom>
            <a:solidFill>
              <a:sysClr val="window" lastClr="FFFFFF"/>
            </a:solidFill>
            <a:ln w="19050" cap="flat" cmpd="sng" algn="ctr">
              <a:solidFill>
                <a:sysClr val="windowText" lastClr="000000"/>
              </a:solidFill>
              <a:prstDash val="solid"/>
              <a:miter lim="800000"/>
            </a:ln>
            <a:effectLst/>
          </p:spPr>
          <p:txBody>
            <a:bodyPr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游ゴシック" panose="020B0400000000000000" pitchFamily="50" charset="-128"/>
                  <a:cs typeface="+mn-cs"/>
                </a:rPr>
                <a:t>安定化</a:t>
              </a:r>
            </a:p>
          </p:txBody>
        </p:sp>
        <p:sp>
          <p:nvSpPr>
            <p:cNvPr id="28" name="Line 26"/>
            <p:cNvSpPr>
              <a:spLocks noChangeShapeType="1"/>
            </p:cNvSpPr>
            <p:nvPr/>
          </p:nvSpPr>
          <p:spPr bwMode="auto">
            <a:xfrm>
              <a:off x="2995341" y="1270002"/>
              <a:ext cx="45719" cy="2519038"/>
            </a:xfrm>
            <a:prstGeom prst="line">
              <a:avLst/>
            </a:prstGeom>
            <a:noFill/>
            <a:ln w="9525">
              <a:solidFill>
                <a:sysClr val="windowText" lastClr="000000"/>
              </a:solidFill>
              <a:prstDash val="dashDot"/>
              <a:round/>
              <a:headEnd/>
              <a:tailEnd/>
            </a:ln>
            <a:effectLst/>
            <a:scene3d>
              <a:camera prst="orthographicFront">
                <a:rot lat="0" lon="0" rev="21540000"/>
              </a:camera>
              <a:lightRig rig="threePt" dir="t"/>
            </a:scene3d>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Line 4"/>
            <p:cNvSpPr>
              <a:spLocks noChangeShapeType="1"/>
            </p:cNvSpPr>
            <p:nvPr/>
          </p:nvSpPr>
          <p:spPr bwMode="auto">
            <a:xfrm flipV="1">
              <a:off x="1744701" y="3789040"/>
              <a:ext cx="7719871" cy="0"/>
            </a:xfrm>
            <a:prstGeom prst="line">
              <a:avLst/>
            </a:prstGeom>
            <a:noFill/>
            <a:ln w="9525">
              <a:solidFill>
                <a:sysClr val="windowText" lastClr="000000"/>
              </a:solidFill>
              <a:round/>
              <a:headEnd/>
              <a:tailEnd type="triangle" w="med" len="med"/>
            </a:ln>
            <a:effectLst/>
          </p:spPr>
          <p:txBody>
            <a:bodyPr/>
            <a:lstStyle/>
            <a:p>
              <a:pPr marL="0" marR="0" lvl="0" indent="0" algn="l"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469167" y="2884886"/>
              <a:ext cx="701740" cy="382324"/>
            </a:xfrm>
            <a:prstGeom prst="rect">
              <a:avLst/>
            </a:prstGeom>
            <a:noFill/>
          </p:spPr>
          <p:txBody>
            <a:bodyPr wrap="square" rtlCol="0">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29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a:t>
              </a:r>
            </a:p>
          </p:txBody>
        </p:sp>
        <p:sp>
          <p:nvSpPr>
            <p:cNvPr id="31" name="Text Box 11"/>
            <p:cNvSpPr txBox="1">
              <a:spLocks noChangeArrowheads="1"/>
            </p:cNvSpPr>
            <p:nvPr/>
          </p:nvSpPr>
          <p:spPr bwMode="auto">
            <a:xfrm>
              <a:off x="3614891" y="1073749"/>
              <a:ext cx="1334977" cy="559577"/>
            </a:xfrm>
            <a:prstGeom prst="rect">
              <a:avLst/>
            </a:prstGeom>
            <a:solidFill>
              <a:srgbClr val="F79646"/>
            </a:solidFill>
            <a:ln w="25400" cap="flat" cmpd="sng" algn="ctr">
              <a:solidFill>
                <a:srgbClr val="F79646">
                  <a:shade val="50000"/>
                </a:srgbClr>
              </a:solidFill>
              <a:prstDash val="solid"/>
              <a:headEnd/>
              <a:tailEnd/>
            </a:ln>
            <a:effectLst/>
          </p:spPr>
          <p:txBody>
            <a:bodyPr wrap="square" lIns="84346" tIns="42174" rIns="84346" bIns="42174">
              <a:spAutoFit/>
            </a:bodyPr>
            <a:lstStyle/>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a:t>
              </a:r>
              <a:endParaRPr kumimoji="0" lang="en-US" altLang="ja-JP"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3321" rtl="0" eaLnBrk="1" fontAlgn="auto" latinLnBrk="0" hangingPunct="1">
                <a:lnSpc>
                  <a:spcPct val="100000"/>
                </a:lnSpc>
                <a:spcBef>
                  <a:spcPts val="0"/>
                </a:spcBef>
                <a:spcAft>
                  <a:spcPts val="0"/>
                </a:spcAft>
                <a:buClrTx/>
                <a:buSzTx/>
                <a:buFontTx/>
                <a:buNone/>
                <a:tabLst/>
                <a:defRPr/>
              </a:pPr>
              <a:r>
                <a:rPr kumimoji="0" lang="ja-JP" altLang="en-US" sz="1108"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（主に医療保険）</a:t>
              </a:r>
            </a:p>
          </p:txBody>
        </p:sp>
      </p:grpSp>
      <p:sp>
        <p:nvSpPr>
          <p:cNvPr id="35" name="フリーフォーム 34"/>
          <p:cNvSpPr/>
          <p:nvPr/>
        </p:nvSpPr>
        <p:spPr>
          <a:xfrm>
            <a:off x="6548373" y="1823568"/>
            <a:ext cx="1563291" cy="297338"/>
          </a:xfrm>
          <a:custGeom>
            <a:avLst/>
            <a:gdLst>
              <a:gd name="connsiteX0" fmla="*/ 0 w 1544472"/>
              <a:gd name="connsiteY0" fmla="*/ 0 h 564108"/>
              <a:gd name="connsiteX1" fmla="*/ 696036 w 1544472"/>
              <a:gd name="connsiteY1" fmla="*/ 532263 h 564108"/>
              <a:gd name="connsiteX2" fmla="*/ 1419368 w 1544472"/>
              <a:gd name="connsiteY2" fmla="*/ 191069 h 564108"/>
              <a:gd name="connsiteX3" fmla="*/ 1446663 w 1544472"/>
              <a:gd name="connsiteY3" fmla="*/ 150126 h 564108"/>
            </a:gdLst>
            <a:ahLst/>
            <a:cxnLst>
              <a:cxn ang="0">
                <a:pos x="connsiteX0" y="connsiteY0"/>
              </a:cxn>
              <a:cxn ang="0">
                <a:pos x="connsiteX1" y="connsiteY1"/>
              </a:cxn>
              <a:cxn ang="0">
                <a:pos x="connsiteX2" y="connsiteY2"/>
              </a:cxn>
              <a:cxn ang="0">
                <a:pos x="connsiteX3" y="connsiteY3"/>
              </a:cxn>
            </a:cxnLst>
            <a:rect l="l" t="t" r="r" b="b"/>
            <a:pathLst>
              <a:path w="1544472" h="564108">
                <a:moveTo>
                  <a:pt x="0" y="0"/>
                </a:moveTo>
                <a:cubicBezTo>
                  <a:pt x="229737" y="250209"/>
                  <a:pt x="459475" y="500418"/>
                  <a:pt x="696036" y="532263"/>
                </a:cubicBezTo>
                <a:cubicBezTo>
                  <a:pt x="932597" y="564108"/>
                  <a:pt x="1294264" y="254758"/>
                  <a:pt x="1419368" y="191069"/>
                </a:cubicBezTo>
                <a:cubicBezTo>
                  <a:pt x="1544472" y="127380"/>
                  <a:pt x="1495567" y="138753"/>
                  <a:pt x="1446663" y="150126"/>
                </a:cubicBezTo>
              </a:path>
            </a:pathLst>
          </a:custGeom>
          <a:noFill/>
          <a:ln w="25400" cap="flat" cmpd="sng" algn="ctr">
            <a:solidFill>
              <a:sysClr val="windowText" lastClr="000000"/>
            </a:solidFill>
            <a:prstDash val="solid"/>
          </a:ln>
          <a:effectLst/>
        </p:spPr>
        <p:txBody>
          <a:bodyPr lIns="84330" tIns="42166" rIns="84330" bIns="42166" rtlCol="0" anchor="ctr"/>
          <a:lstStyle/>
          <a:p>
            <a:pPr marL="0" marR="0" lvl="0" indent="0" algn="ctr" defTabSz="843321"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24507" y="1606446"/>
            <a:ext cx="340803" cy="883470"/>
          </a:xfrm>
          <a:prstGeom prst="rect">
            <a:avLst/>
          </a:prstGeom>
        </p:spPr>
        <p:txBody>
          <a:bodyPr vert="eaVert" wrap="square" lIns="84330" tIns="42166" rIns="84330" bIns="42166">
            <a:spAutoFit/>
          </a:bodyPr>
          <a:lstStyle/>
          <a:p>
            <a:pPr marL="0" marR="0" lvl="0" indent="0" algn="l" defTabSz="843321" rtl="0" eaLnBrk="1" fontAlgn="auto" latinLnBrk="0" hangingPunct="1">
              <a:lnSpc>
                <a:spcPct val="100000"/>
              </a:lnSpc>
              <a:spcBef>
                <a:spcPts val="0"/>
              </a:spcBef>
              <a:spcAft>
                <a:spcPts val="0"/>
              </a:spcAft>
              <a:buClrTx/>
              <a:buSzTx/>
              <a:buFontTx/>
              <a:buNone/>
              <a:tabLst/>
              <a:defRPr/>
            </a:pPr>
            <a:r>
              <a:rPr kumimoji="0" lang="ja-JP" altLang="en-US" sz="1108"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身体機能</a:t>
            </a:r>
          </a:p>
        </p:txBody>
      </p:sp>
      <p:cxnSp>
        <p:nvCxnSpPr>
          <p:cNvPr id="37" name="直線コネクタ 36"/>
          <p:cNvCxnSpPr/>
          <p:nvPr/>
        </p:nvCxnSpPr>
        <p:spPr>
          <a:xfrm flipV="1">
            <a:off x="2432533" y="2511896"/>
            <a:ext cx="2768514" cy="611627"/>
          </a:xfrm>
          <a:prstGeom prst="line">
            <a:avLst/>
          </a:prstGeom>
          <a:noFill/>
          <a:ln w="28575" cap="flat" cmpd="sng" algn="ctr">
            <a:solidFill>
              <a:srgbClr val="ED7D31"/>
            </a:solidFill>
            <a:prstDash val="dash"/>
            <a:miter lim="800000"/>
          </a:ln>
          <a:effectLst/>
        </p:spPr>
      </p:cxnSp>
      <p:sp>
        <p:nvSpPr>
          <p:cNvPr id="38" name="テキスト ボックス 37"/>
          <p:cNvSpPr txBox="1"/>
          <p:nvPr/>
        </p:nvSpPr>
        <p:spPr>
          <a:xfrm>
            <a:off x="4378619" y="2718790"/>
            <a:ext cx="830346" cy="291170"/>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a:t>
            </a:r>
          </a:p>
        </p:txBody>
      </p:sp>
      <p:sp>
        <p:nvSpPr>
          <p:cNvPr id="39" name="テキスト ボックス 38"/>
          <p:cNvSpPr txBox="1"/>
          <p:nvPr/>
        </p:nvSpPr>
        <p:spPr>
          <a:xfrm>
            <a:off x="5315879" y="2529235"/>
            <a:ext cx="3652467" cy="490006"/>
          </a:xfrm>
          <a:prstGeom prst="rect">
            <a:avLst/>
          </a:prstGeom>
          <a:noFill/>
        </p:spPr>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通所リハビリテーション等</a:t>
            </a:r>
          </a:p>
        </p:txBody>
      </p:sp>
      <p:cxnSp>
        <p:nvCxnSpPr>
          <p:cNvPr id="41" name="直線コネクタ 40"/>
          <p:cNvCxnSpPr/>
          <p:nvPr/>
        </p:nvCxnSpPr>
        <p:spPr>
          <a:xfrm>
            <a:off x="381000" y="3296062"/>
            <a:ext cx="9144000" cy="0"/>
          </a:xfrm>
          <a:prstGeom prst="line">
            <a:avLst/>
          </a:prstGeom>
          <a:ln w="38100">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56" name="正方形/長方形 55"/>
          <p:cNvSpPr/>
          <p:nvPr/>
        </p:nvSpPr>
        <p:spPr>
          <a:xfrm>
            <a:off x="381000" y="3505205"/>
            <a:ext cx="4488000" cy="1356297"/>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回復期リハビリテーション病棟入院料の見直し</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アウトカム評価の更なる充実</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栄養管理に係る要件の見直し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回復期リハビリテーション病棟の入院患者の「発症からの期間」に係る要件の見直し</a:t>
            </a: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 name="正方形/長方形 62"/>
          <p:cNvSpPr/>
          <p:nvPr/>
        </p:nvSpPr>
        <p:spPr>
          <a:xfrm>
            <a:off x="5037000" y="3505204"/>
            <a:ext cx="4488000" cy="911796"/>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リハビリテーションに係る業務の効率化・合理化</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疾患別リハビリテーション料の運用の見直し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外来リハビリテーション診療料の運用の見直し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4" name="正方形/長方形 63"/>
          <p:cNvSpPr/>
          <p:nvPr/>
        </p:nvSpPr>
        <p:spPr>
          <a:xfrm>
            <a:off x="381000" y="4976480"/>
            <a:ext cx="4488000" cy="1443623"/>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リハビリテーションに係る施設基準等の要件緩和</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脳血管疾患等リハビリテーション料（</a:t>
            </a:r>
            <a:r>
              <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）における言語聴覚療法のみを実施する場合の施設基準の新設</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呼吸器リハビリテーション料及び難病患者リハビリテーション料の施設基準等の見直し（言語聴覚士の追加）</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5" name="正方形/長方形 64"/>
          <p:cNvSpPr/>
          <p:nvPr/>
        </p:nvSpPr>
        <p:spPr>
          <a:xfrm>
            <a:off x="5037000" y="4518948"/>
            <a:ext cx="4488000" cy="1140970"/>
          </a:xfrm>
          <a:prstGeom prst="rect">
            <a:avLst/>
          </a:prstGeom>
          <a:ln w="19050">
            <a:solidFill>
              <a:srgbClr val="13C4A3"/>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l" defTabSz="422041" rtl="0" eaLnBrk="1" fontAlgn="auto" latinLnBrk="0" hangingPunct="1">
              <a:lnSpc>
                <a:spcPct val="100000"/>
              </a:lnSpc>
              <a:spcBef>
                <a:spcPts val="277"/>
              </a:spcBef>
              <a:spcAft>
                <a:spcPts val="0"/>
              </a:spcAft>
              <a:buClrTx/>
              <a:buSzTx/>
              <a:buFontTx/>
              <a:buNone/>
              <a:tabLst/>
              <a:defRPr/>
            </a:pPr>
            <a:r>
              <a:rPr kumimoji="1" lang="ja-JP" altLang="en-US"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リハビリテーションの対象患者に係る見直し</a:t>
            </a:r>
            <a:endParaRPr kumimoji="1" lang="en-US" altLang="ja-JP" sz="1477" b="1"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がん患者リハビリテーション料の対象患者の見直し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263776" marR="0" lvl="0" indent="-263776" algn="l" defTabSz="422041" rtl="0" eaLnBrk="1" fontAlgn="auto" latinLnBrk="0" hangingPunct="1">
              <a:lnSpc>
                <a:spcPct val="100000"/>
              </a:lnSpc>
              <a:spcBef>
                <a:spcPts val="277"/>
              </a:spcBef>
              <a:spcAft>
                <a:spcPts val="0"/>
              </a:spcAft>
              <a:buClrTx/>
              <a:buSzTx/>
              <a:buFont typeface="Wingdings" panose="05000000000000000000" pitchFamily="2" charset="2"/>
              <a:buChar char="l"/>
              <a:tabLst/>
              <a:defRPr/>
            </a:pPr>
            <a:r>
              <a:rPr kumimoji="1" lang="ja-JP" altLang="en-US"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リンパ浮腫指導管理料及びリンパ浮腫複合的治療料の対象患者の見直し</a:t>
            </a:r>
            <a:endParaRPr kumimoji="1" lang="en-US" altLang="ja-JP" sz="1292"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2" name="図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04335" y="2131836"/>
            <a:ext cx="593646" cy="593646"/>
          </a:xfrm>
          <a:prstGeom prst="rect">
            <a:avLst/>
          </a:prstGeom>
        </p:spPr>
      </p:pic>
      <p:pic>
        <p:nvPicPr>
          <p:cNvPr id="4" name="図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38799" y="1949605"/>
            <a:ext cx="795836" cy="795836"/>
          </a:xfrm>
          <a:prstGeom prst="rect">
            <a:avLst/>
          </a:prstGeom>
        </p:spPr>
      </p:pic>
      <p:pic>
        <p:nvPicPr>
          <p:cNvPr id="6" name="図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095345" y="2007608"/>
            <a:ext cx="574601" cy="574601"/>
          </a:xfrm>
          <a:prstGeom prst="rect">
            <a:avLst/>
          </a:prstGeom>
        </p:spPr>
      </p:pic>
      <p:sp>
        <p:nvSpPr>
          <p:cNvPr id="42" name="Rectangle 2">
            <a:extLst>
              <a:ext uri="{FF2B5EF4-FFF2-40B4-BE49-F238E27FC236}">
                <a16:creationId xmlns:a16="http://schemas.microsoft.com/office/drawing/2014/main" id="{0D9CFCF2-A4C3-4955-A566-0A46D877EF4E}"/>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40" name="スライド番号プレースホルダー 2">
            <a:extLst>
              <a:ext uri="{FF2B5EF4-FFF2-40B4-BE49-F238E27FC236}">
                <a16:creationId xmlns:a16="http://schemas.microsoft.com/office/drawing/2014/main" id="{3A7AFED6-AFF7-4EFC-A8CE-5BB2E83D227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557631905"/>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272480" y="1203100"/>
            <a:ext cx="9361040" cy="505409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入院料１及び入院料３におけるリハビリテーション実績指数について、</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その水準を見直す。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・入院料１：リハビリテーション実績指数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37</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・入院料３：リハビリテーション実績指数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35</a:t>
            </a: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入院患者に対して、入院時の</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及び目標とする</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について、リハビリ</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テーション実施計画書を用いて説明する。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入院時及び退院時の患者の</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の評価に用いる日常生活機能評価</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R="0" lvl="0" algn="l" defTabSz="914400" rtl="0" eaLnBrk="1" fontAlgn="auto" latinLnBrk="0" hangingPunct="1">
              <a:lnSpc>
                <a:spcPct val="100000"/>
              </a:lnSpc>
              <a:spcBef>
                <a:spcPts val="0"/>
              </a:spcBef>
              <a:spcAft>
                <a:spcPts val="0"/>
              </a:spcAft>
              <a:buClrTx/>
              <a:buSzTx/>
              <a:tabLst/>
              <a:defRPr/>
            </a:pPr>
            <a:r>
              <a:rPr lang="ja-JP" altLang="en-US" sz="1477"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FIM</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に置き換えてもよいこととする。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入院患者に係る要件から、発症からの期間に係る事項を削除する。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入院料１について、常勤の専任管理栄養士の配置を必須とするとともに、入院料</a:t>
            </a:r>
            <a:b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２～６についても、配置が望ましいこととする。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562566" y="1531681"/>
            <a:ext cx="17537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実績要件の見直し</a:t>
            </a:r>
          </a:p>
        </p:txBody>
      </p:sp>
      <p:sp>
        <p:nvSpPr>
          <p:cNvPr id="21" name="正方形/長方形 20"/>
          <p:cNvSpPr/>
          <p:nvPr/>
        </p:nvSpPr>
        <p:spPr>
          <a:xfrm>
            <a:off x="562566" y="5356600"/>
            <a:ext cx="180693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施設基準の見直し</a:t>
            </a:r>
          </a:p>
        </p:txBody>
      </p:sp>
      <p:sp>
        <p:nvSpPr>
          <p:cNvPr id="11" name="正方形/長方形 10"/>
          <p:cNvSpPr/>
          <p:nvPr/>
        </p:nvSpPr>
        <p:spPr>
          <a:xfrm>
            <a:off x="562567" y="3089621"/>
            <a:ext cx="4030393"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日常生活動作の評価に関する取扱いの見直し</a:t>
            </a:r>
          </a:p>
        </p:txBody>
      </p:sp>
      <p:sp>
        <p:nvSpPr>
          <p:cNvPr id="12" name="正方形/長方形 11"/>
          <p:cNvSpPr/>
          <p:nvPr/>
        </p:nvSpPr>
        <p:spPr>
          <a:xfrm>
            <a:off x="562566" y="4469483"/>
            <a:ext cx="2691692" cy="66469"/>
          </a:xfrm>
          <a:prstGeom prst="rect">
            <a:avLst/>
          </a:prstGeom>
          <a:solidFill>
            <a:srgbClr val="83BA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入院患者に係る要件の見直し</a:t>
            </a:r>
          </a:p>
        </p:txBody>
      </p:sp>
      <p:sp>
        <p:nvSpPr>
          <p:cNvPr id="16" name="角丸四角形 15"/>
          <p:cNvSpPr/>
          <p:nvPr/>
        </p:nvSpPr>
        <p:spPr>
          <a:xfrm>
            <a:off x="6282380" y="1711042"/>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71337" y="1782153"/>
            <a:ext cx="1131791" cy="1055395"/>
          </a:xfrm>
          <a:prstGeom prst="rect">
            <a:avLst/>
          </a:prstGeom>
        </p:spPr>
      </p:pic>
      <p:sp>
        <p:nvSpPr>
          <p:cNvPr id="13" name="二等辺三角形 12"/>
          <p:cNvSpPr/>
          <p:nvPr/>
        </p:nvSpPr>
        <p:spPr>
          <a:xfrm rot="5400000">
            <a:off x="7535075" y="2236565"/>
            <a:ext cx="664689" cy="132938"/>
          </a:xfrm>
          <a:prstGeom prst="triangle">
            <a:avLst/>
          </a:prstGeom>
          <a:solidFill>
            <a:srgbClr val="DCE6F2"/>
          </a:solidFill>
          <a:ln>
            <a:solidFill>
              <a:srgbClr val="5BC4E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6448552" y="1434933"/>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効果的なリハビリテーションの提供の推進</a:t>
            </a:r>
          </a:p>
        </p:txBody>
      </p:sp>
      <p:sp>
        <p:nvSpPr>
          <p:cNvPr id="23" name="角丸四角形 22"/>
          <p:cNvSpPr/>
          <p:nvPr/>
        </p:nvSpPr>
        <p:spPr>
          <a:xfrm>
            <a:off x="6282380" y="3352337"/>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448552" y="3076229"/>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入退院時における適切な</a:t>
            </a:r>
            <a:r>
              <a:rPr kumimoji="1" lang="en-US" altLang="ja-JP"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ADL</a:t>
            </a: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の評価と説明</a:t>
            </a:r>
          </a:p>
        </p:txBody>
      </p:sp>
      <p:pic>
        <p:nvPicPr>
          <p:cNvPr id="17" name="図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458708" y="3411837"/>
            <a:ext cx="1285041" cy="1124411"/>
          </a:xfrm>
          <a:prstGeom prst="rect">
            <a:avLst/>
          </a:prstGeom>
        </p:spPr>
      </p:pic>
      <p:pic>
        <p:nvPicPr>
          <p:cNvPr id="25" name="図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8081750" y="3452605"/>
            <a:ext cx="1024143" cy="1024143"/>
          </a:xfrm>
          <a:prstGeom prst="rect">
            <a:avLst/>
          </a:prstGeom>
        </p:spPr>
      </p:pic>
      <p:sp>
        <p:nvSpPr>
          <p:cNvPr id="26" name="角丸四角形 25"/>
          <p:cNvSpPr/>
          <p:nvPr/>
        </p:nvSpPr>
        <p:spPr>
          <a:xfrm>
            <a:off x="6282380" y="4954514"/>
            <a:ext cx="3124039" cy="1236329"/>
          </a:xfrm>
          <a:prstGeom prst="roundRect">
            <a:avLst/>
          </a:prstGeom>
          <a:noFill/>
          <a:ln>
            <a:solidFill>
              <a:srgbClr val="13C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6448552" y="4678405"/>
            <a:ext cx="279169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適切な栄養管理の推進</a:t>
            </a:r>
          </a:p>
        </p:txBody>
      </p:sp>
      <p:pic>
        <p:nvPicPr>
          <p:cNvPr id="30" name="図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84041" y="5044253"/>
            <a:ext cx="897330" cy="1081121"/>
          </a:xfrm>
          <a:prstGeom prst="rect">
            <a:avLst/>
          </a:prstGeom>
        </p:spPr>
      </p:pic>
      <p:pic>
        <p:nvPicPr>
          <p:cNvPr id="31" name="図 3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02655" y="5078090"/>
            <a:ext cx="778086" cy="713893"/>
          </a:xfrm>
          <a:prstGeom prst="rect">
            <a:avLst/>
          </a:prstGeom>
        </p:spPr>
      </p:pic>
      <p:pic>
        <p:nvPicPr>
          <p:cNvPr id="32" name="図 3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280742" y="5218531"/>
            <a:ext cx="934607" cy="897222"/>
          </a:xfrm>
          <a:prstGeom prst="rect">
            <a:avLst/>
          </a:prstGeom>
        </p:spPr>
      </p:pic>
      <p:pic>
        <p:nvPicPr>
          <p:cNvPr id="2" name="図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095422" y="1782153"/>
            <a:ext cx="1091674" cy="1055395"/>
          </a:xfrm>
          <a:prstGeom prst="rect">
            <a:avLst/>
          </a:prstGeom>
        </p:spPr>
      </p:pic>
      <p:sp>
        <p:nvSpPr>
          <p:cNvPr id="29" name="スライド番号プレースホルダー 2">
            <a:extLst>
              <a:ext uri="{FF2B5EF4-FFF2-40B4-BE49-F238E27FC236}">
                <a16:creationId xmlns:a16="http://schemas.microsoft.com/office/drawing/2014/main" id="{705D64D3-FE44-4B2A-B191-A0AD63505E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36">
            <a:extLst>
              <a:ext uri="{FF2B5EF4-FFF2-40B4-BE49-F238E27FC236}">
                <a16:creationId xmlns:a16="http://schemas.microsoft.com/office/drawing/2014/main" id="{CB11159A-0798-453F-92A7-B4D919002596}"/>
              </a:ext>
            </a:extLst>
          </p:cNvPr>
          <p:cNvSpPr>
            <a:spLocks noChangeArrowheads="1"/>
          </p:cNvSpPr>
          <p:nvPr/>
        </p:nvSpPr>
        <p:spPr bwMode="auto">
          <a:xfrm>
            <a:off x="159140" y="570194"/>
            <a:ext cx="6810084" cy="387126"/>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（１）回復期リハビリテーション病棟入院料に係る見直し（再掲）</a:t>
            </a:r>
          </a:p>
        </p:txBody>
      </p:sp>
      <p:sp>
        <p:nvSpPr>
          <p:cNvPr id="34" name="Rectangle 2">
            <a:extLst>
              <a:ext uri="{FF2B5EF4-FFF2-40B4-BE49-F238E27FC236}">
                <a16:creationId xmlns:a16="http://schemas.microsoft.com/office/drawing/2014/main" id="{BF2AA6F2-55DF-489C-8C34-89EA649599F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8" name="テキスト ボックス 27"/>
          <p:cNvSpPr txBox="1"/>
          <p:nvPr/>
        </p:nvSpPr>
        <p:spPr>
          <a:xfrm>
            <a:off x="2253611" y="1336540"/>
            <a:ext cx="8991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endParaRPr lang="ja-JP" altLang="en-US" sz="1100" dirty="0">
              <a:solidFill>
                <a:srgbClr val="002060"/>
              </a:solidFill>
              <a:latin typeface="ＭＳ Ｐゴシック" panose="020B0600070205080204" pitchFamily="50" charset="-128"/>
            </a:endParaRPr>
          </a:p>
        </p:txBody>
      </p:sp>
      <p:sp>
        <p:nvSpPr>
          <p:cNvPr id="35" name="テキスト ボックス 34"/>
          <p:cNvSpPr txBox="1"/>
          <p:nvPr/>
        </p:nvSpPr>
        <p:spPr>
          <a:xfrm>
            <a:off x="4485793" y="2874379"/>
            <a:ext cx="7945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130</a:t>
            </a:r>
            <a:endParaRPr lang="ja-JP" altLang="en-US" sz="1100" dirty="0">
              <a:solidFill>
                <a:srgbClr val="002060"/>
              </a:solidFill>
              <a:latin typeface="ＭＳ Ｐゴシック" panose="020B0600070205080204" pitchFamily="50" charset="-128"/>
            </a:endParaRPr>
          </a:p>
        </p:txBody>
      </p:sp>
      <p:sp>
        <p:nvSpPr>
          <p:cNvPr id="36" name="テキスト ボックス 35"/>
          <p:cNvSpPr txBox="1"/>
          <p:nvPr/>
        </p:nvSpPr>
        <p:spPr>
          <a:xfrm>
            <a:off x="2355069" y="5078090"/>
            <a:ext cx="89918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695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74964836"/>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正方形/長方形 54"/>
          <p:cNvSpPr/>
          <p:nvPr/>
        </p:nvSpPr>
        <p:spPr>
          <a:xfrm>
            <a:off x="4450618" y="3841998"/>
            <a:ext cx="5254909" cy="2952000"/>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124500" y="3841998"/>
            <a:ext cx="3960000" cy="2952000"/>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7" name="直線コネクタ 46"/>
          <p:cNvCxnSpPr/>
          <p:nvPr/>
        </p:nvCxnSpPr>
        <p:spPr>
          <a:xfrm>
            <a:off x="766632" y="5757468"/>
            <a:ext cx="0" cy="180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8" name="四角形吹き出し 27"/>
          <p:cNvSpPr/>
          <p:nvPr/>
        </p:nvSpPr>
        <p:spPr>
          <a:xfrm>
            <a:off x="1910084" y="6087882"/>
            <a:ext cx="724536" cy="508959"/>
          </a:xfrm>
          <a:prstGeom prst="wedgeRectCallout">
            <a:avLst>
              <a:gd name="adj1" fmla="val -107442"/>
              <a:gd name="adj2" fmla="val -76519"/>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リハビリ開始</a:t>
            </a:r>
          </a:p>
        </p:txBody>
      </p:sp>
      <p:cxnSp>
        <p:nvCxnSpPr>
          <p:cNvPr id="27" name="直線コネクタ 26"/>
          <p:cNvCxnSpPr/>
          <p:nvPr/>
        </p:nvCxnSpPr>
        <p:spPr>
          <a:xfrm>
            <a:off x="1677550" y="5248250"/>
            <a:ext cx="0" cy="684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124500" y="1074382"/>
            <a:ext cx="9581028" cy="252059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から回復期、維持期・生活期まで一貫したリハビリテーションの提供を進めるとともに、疾患別リハビリテーションに係る事務手続きを簡素化するため、疾患別リハビリテーションの通則等について、以下のとおり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１．「リハビリテーション実施計画書」の位置づけを明確化する。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8000" marR="0" lvl="1" indent="-28575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疾患別リハビリテーションの実施に当たっては、リハビリテーション実施計画書を作成すること。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8000" marR="0" lvl="1" indent="-285750" algn="l" defTabSz="914400" rtl="0" eaLnBrk="1" fontAlgn="auto" latinLnBrk="0" hangingPunct="1">
              <a:lnSpc>
                <a:spcPct val="100000"/>
              </a:lnSpc>
              <a:spcBef>
                <a:spcPts val="20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リハビリテーション実施計画書の作成に当たり、ＡＤＬ項目として、ＢＩ又はＦＩＭのいずれかを用いること。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２．リハビリテーション実施計画書の作成は、疾患別リハビリテーションの算定開始後、原則として７日以内、遅くとも</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日以内に行うこととする。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25600" marR="0" lvl="0" indent="-241200" algn="l" defTabSz="9144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３．リハビリテーション実施計画書の作成前に行われる疾患別リハビリテーションについては、医師の具体的な指示の下で行われる場合に限り、疾患別リハビリテーション料を算定できることとする。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四角形吹き出し 11"/>
          <p:cNvSpPr/>
          <p:nvPr/>
        </p:nvSpPr>
        <p:spPr>
          <a:xfrm>
            <a:off x="1014238" y="6087882"/>
            <a:ext cx="724536" cy="508959"/>
          </a:xfrm>
          <a:prstGeom prst="wedgeRectCallout">
            <a:avLst>
              <a:gd name="adj1" fmla="val -84108"/>
              <a:gd name="adj2" fmla="val -7511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リハビリ依頼</a:t>
            </a:r>
          </a:p>
        </p:txBody>
      </p:sp>
      <p:sp>
        <p:nvSpPr>
          <p:cNvPr id="13" name="四角形吹き出し 12"/>
          <p:cNvSpPr/>
          <p:nvPr/>
        </p:nvSpPr>
        <p:spPr>
          <a:xfrm>
            <a:off x="366886" y="6135327"/>
            <a:ext cx="503336" cy="414068"/>
          </a:xfrm>
          <a:prstGeom prst="wedgeRectCallout">
            <a:avLst>
              <a:gd name="adj1" fmla="val -48192"/>
              <a:gd name="adj2" fmla="val -91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14" name="正方形/長方形 13"/>
          <p:cNvSpPr/>
          <p:nvPr/>
        </p:nvSpPr>
        <p:spPr>
          <a:xfrm flipH="1">
            <a:off x="397915" y="4065501"/>
            <a:ext cx="1093489" cy="51782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実施計画（書）</a:t>
            </a:r>
          </a:p>
        </p:txBody>
      </p:sp>
      <p:cxnSp>
        <p:nvCxnSpPr>
          <p:cNvPr id="15" name="直線コネクタ 14"/>
          <p:cNvCxnSpPr/>
          <p:nvPr/>
        </p:nvCxnSpPr>
        <p:spPr>
          <a:xfrm>
            <a:off x="1492674" y="4601448"/>
            <a:ext cx="0" cy="133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線矢印コネクタ 17"/>
          <p:cNvCxnSpPr/>
          <p:nvPr/>
        </p:nvCxnSpPr>
        <p:spPr>
          <a:xfrm>
            <a:off x="366166" y="5946057"/>
            <a:ext cx="360000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185460" y="3679698"/>
            <a:ext cx="723275"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左右矢印 22"/>
          <p:cNvSpPr/>
          <p:nvPr/>
        </p:nvSpPr>
        <p:spPr>
          <a:xfrm>
            <a:off x="750292" y="5653633"/>
            <a:ext cx="908112" cy="197161"/>
          </a:xfrm>
          <a:prstGeom prst="leftRightArrow">
            <a:avLst/>
          </a:prstGeom>
          <a:effectLst/>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1666215" y="4983131"/>
            <a:ext cx="1148222" cy="53410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リハビリ処方箋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（具体的指示）</a:t>
            </a:r>
          </a:p>
        </p:txBody>
      </p:sp>
      <p:sp>
        <p:nvSpPr>
          <p:cNvPr id="26" name="右矢印 25"/>
          <p:cNvSpPr/>
          <p:nvPr/>
        </p:nvSpPr>
        <p:spPr>
          <a:xfrm>
            <a:off x="1662311"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右矢印 28"/>
          <p:cNvSpPr/>
          <p:nvPr/>
        </p:nvSpPr>
        <p:spPr>
          <a:xfrm>
            <a:off x="2712661"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四角形吹き出し 30"/>
          <p:cNvSpPr/>
          <p:nvPr/>
        </p:nvSpPr>
        <p:spPr>
          <a:xfrm>
            <a:off x="7096681" y="6087882"/>
            <a:ext cx="724536" cy="508959"/>
          </a:xfrm>
          <a:prstGeom prst="wedgeRectCallout">
            <a:avLst>
              <a:gd name="adj1" fmla="val -170544"/>
              <a:gd name="adj2" fmla="val -7352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リハビリ開始</a:t>
            </a:r>
          </a:p>
        </p:txBody>
      </p:sp>
      <p:sp>
        <p:nvSpPr>
          <p:cNvPr id="34" name="四角形吹き出し 33"/>
          <p:cNvSpPr/>
          <p:nvPr/>
        </p:nvSpPr>
        <p:spPr>
          <a:xfrm>
            <a:off x="6200835" y="6087882"/>
            <a:ext cx="724536" cy="508959"/>
          </a:xfrm>
          <a:prstGeom prst="wedgeRectCallout">
            <a:avLst>
              <a:gd name="adj1" fmla="val -84108"/>
              <a:gd name="adj2" fmla="val -75115"/>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リハビリ依頼</a:t>
            </a:r>
          </a:p>
        </p:txBody>
      </p:sp>
      <p:sp>
        <p:nvSpPr>
          <p:cNvPr id="35" name="四角形吹き出し 34"/>
          <p:cNvSpPr/>
          <p:nvPr/>
        </p:nvSpPr>
        <p:spPr>
          <a:xfrm>
            <a:off x="5553483" y="6135327"/>
            <a:ext cx="503336" cy="414068"/>
          </a:xfrm>
          <a:prstGeom prst="wedgeRectCallout">
            <a:avLst>
              <a:gd name="adj1" fmla="val -48192"/>
              <a:gd name="adj2" fmla="val -91667"/>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a:t>
            </a:r>
          </a:p>
        </p:txBody>
      </p:sp>
      <p:sp>
        <p:nvSpPr>
          <p:cNvPr id="36" name="正方形/長方形 35"/>
          <p:cNvSpPr/>
          <p:nvPr/>
        </p:nvSpPr>
        <p:spPr>
          <a:xfrm>
            <a:off x="6778405" y="4065501"/>
            <a:ext cx="1198932" cy="51782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リハビリ</a:t>
            </a:r>
            <a:endParaRPr kumimoji="1" lang="en-US" altLang="ja-JP"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実施計画書</a:t>
            </a:r>
          </a:p>
        </p:txBody>
      </p:sp>
      <p:cxnSp>
        <p:nvCxnSpPr>
          <p:cNvPr id="39" name="直線コネクタ 38"/>
          <p:cNvCxnSpPr/>
          <p:nvPr/>
        </p:nvCxnSpPr>
        <p:spPr>
          <a:xfrm>
            <a:off x="6777770" y="4593828"/>
            <a:ext cx="0" cy="133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a:off x="5552763" y="5946057"/>
            <a:ext cx="3600000"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9" name="二等辺三角形 8"/>
          <p:cNvSpPr/>
          <p:nvPr/>
        </p:nvSpPr>
        <p:spPr>
          <a:xfrm rot="5400000">
            <a:off x="3839663" y="5206325"/>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6" name="直線コネクタ 45"/>
          <p:cNvCxnSpPr/>
          <p:nvPr/>
        </p:nvCxnSpPr>
        <p:spPr>
          <a:xfrm>
            <a:off x="6210488" y="4773828"/>
            <a:ext cx="0" cy="115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48" name="左右矢印 47"/>
          <p:cNvSpPr/>
          <p:nvPr/>
        </p:nvSpPr>
        <p:spPr>
          <a:xfrm>
            <a:off x="6200835" y="4671999"/>
            <a:ext cx="553236" cy="197161"/>
          </a:xfrm>
          <a:prstGeom prst="leftRightArrow">
            <a:avLst/>
          </a:prstGeom>
          <a:effectLst/>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6209297" y="4983131"/>
            <a:ext cx="1148222" cy="534101"/>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リハビリ処方箋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（具体的指示）</a:t>
            </a:r>
          </a:p>
        </p:txBody>
      </p:sp>
      <p:sp>
        <p:nvSpPr>
          <p:cNvPr id="44" name="右矢印 43"/>
          <p:cNvSpPr/>
          <p:nvPr/>
        </p:nvSpPr>
        <p:spPr>
          <a:xfrm>
            <a:off x="6215676" y="5652253"/>
            <a:ext cx="538396"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角丸四角形吹き出し 48"/>
          <p:cNvSpPr/>
          <p:nvPr/>
        </p:nvSpPr>
        <p:spPr>
          <a:xfrm>
            <a:off x="4592960" y="4065501"/>
            <a:ext cx="2088232" cy="464674"/>
          </a:xfrm>
          <a:prstGeom prst="wedgeRoundRectCallout">
            <a:avLst>
              <a:gd name="adj1" fmla="val 32950"/>
              <a:gd name="adj2" fmla="val 69575"/>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原則として７日</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（遅くとも</a:t>
            </a:r>
            <a:r>
              <a:rPr kumimoji="1" lang="en-US" altLang="ja-JP"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14</a:t>
            </a:r>
            <a:r>
              <a:rPr kumimoji="1" lang="ja-JP" altLang="en-US" sz="1200" b="0"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日）</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以内</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に作成</a:t>
            </a:r>
          </a:p>
        </p:txBody>
      </p:sp>
      <p:sp>
        <p:nvSpPr>
          <p:cNvPr id="50" name="角丸四角形吹き出し 49"/>
          <p:cNvSpPr/>
          <p:nvPr/>
        </p:nvSpPr>
        <p:spPr>
          <a:xfrm>
            <a:off x="8121352" y="4007146"/>
            <a:ext cx="1506879" cy="1438078"/>
          </a:xfrm>
          <a:prstGeom prst="wedgeRoundRectCallout">
            <a:avLst>
              <a:gd name="adj1" fmla="val -64263"/>
              <a:gd name="adj2" fmla="val -27426"/>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疾患別リハビリテーション料の算定に当たって作成すること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ADL</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項目として、</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BI</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又は</a:t>
            </a:r>
            <a:r>
              <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FIM</a:t>
            </a: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を用いる</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こと</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角丸四角形吹き出し 50"/>
          <p:cNvSpPr/>
          <p:nvPr/>
        </p:nvSpPr>
        <p:spPr>
          <a:xfrm>
            <a:off x="4750766" y="5117104"/>
            <a:ext cx="1305498" cy="639683"/>
          </a:xfrm>
          <a:prstGeom prst="wedgeRoundRectCallout">
            <a:avLst>
              <a:gd name="adj1" fmla="val 75559"/>
              <a:gd name="adj2" fmla="val 39795"/>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具体的指示下で実施される場合</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算定可</a:t>
            </a:r>
          </a:p>
        </p:txBody>
      </p:sp>
      <p:sp>
        <p:nvSpPr>
          <p:cNvPr id="52" name="右矢印 51"/>
          <p:cNvSpPr/>
          <p:nvPr/>
        </p:nvSpPr>
        <p:spPr>
          <a:xfrm>
            <a:off x="6780075"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右矢印 52"/>
          <p:cNvSpPr/>
          <p:nvPr/>
        </p:nvSpPr>
        <p:spPr>
          <a:xfrm>
            <a:off x="7830425" y="5652253"/>
            <a:ext cx="1025181" cy="198541"/>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4501902" y="3679697"/>
            <a:ext cx="902811"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角丸四角形吹き出し 55"/>
          <p:cNvSpPr/>
          <p:nvPr/>
        </p:nvSpPr>
        <p:spPr>
          <a:xfrm>
            <a:off x="275463" y="5179604"/>
            <a:ext cx="1182409" cy="409635"/>
          </a:xfrm>
          <a:prstGeom prst="wedgeRoundRectCallout">
            <a:avLst>
              <a:gd name="adj1" fmla="val 30154"/>
              <a:gd name="adj2" fmla="val 66458"/>
              <a:gd name="adj3" fmla="val 16667"/>
            </a:avLst>
          </a:prstGeom>
          <a:ln w="19050">
            <a:solidFill>
              <a:srgbClr val="13C4A3"/>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243905" y="5179605"/>
            <a:ext cx="1283571" cy="400110"/>
          </a:xfrm>
          <a:prstGeom prst="rect">
            <a:avLst/>
          </a:prstGeom>
          <a:noFill/>
        </p:spPr>
        <p:txBody>
          <a:bodyPr wrap="square" rtlCol="0">
            <a:spAutoFit/>
          </a:bodyPr>
          <a:lstStyle/>
          <a:p>
            <a:pPr marL="136800" marR="0" lvl="0" indent="-136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タイムラグが</a:t>
            </a:r>
            <a:b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生じる場合がある</a:t>
            </a:r>
          </a:p>
        </p:txBody>
      </p:sp>
      <p:sp>
        <p:nvSpPr>
          <p:cNvPr id="42" name="Rectangle 2">
            <a:extLst>
              <a:ext uri="{FF2B5EF4-FFF2-40B4-BE49-F238E27FC236}">
                <a16:creationId xmlns:a16="http://schemas.microsoft.com/office/drawing/2014/main" id="{2B63F42C-7188-4E0F-8500-2A16371141AB}"/>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45" name="Rectangle 36">
            <a:extLst>
              <a:ext uri="{FF2B5EF4-FFF2-40B4-BE49-F238E27FC236}">
                <a16:creationId xmlns:a16="http://schemas.microsoft.com/office/drawing/2014/main" id="{25CC4BCB-2BFF-4900-B224-A2534ED97BD2}"/>
              </a:ext>
            </a:extLst>
          </p:cNvPr>
          <p:cNvSpPr>
            <a:spLocks noChangeArrowheads="1"/>
          </p:cNvSpPr>
          <p:nvPr/>
        </p:nvSpPr>
        <p:spPr bwMode="auto">
          <a:xfrm>
            <a:off x="171075" y="531091"/>
            <a:ext cx="4637910" cy="36107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（２）疾患別リハビリテーション料の見直し</a:t>
            </a:r>
          </a:p>
        </p:txBody>
      </p:sp>
      <p:sp>
        <p:nvSpPr>
          <p:cNvPr id="57" name="スライド番号プレースホルダー 2">
            <a:extLst>
              <a:ext uri="{FF2B5EF4-FFF2-40B4-BE49-F238E27FC236}">
                <a16:creationId xmlns:a16="http://schemas.microsoft.com/office/drawing/2014/main" id="{4E71B87C-AD72-41BF-A53D-4188FBCE3D0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58" name="テキスト ボックス 57"/>
          <p:cNvSpPr txBox="1"/>
          <p:nvPr/>
        </p:nvSpPr>
        <p:spPr>
          <a:xfrm>
            <a:off x="4882130" y="623502"/>
            <a:ext cx="9694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p450-453</a:t>
            </a:r>
          </a:p>
        </p:txBody>
      </p:sp>
    </p:spTree>
    <p:extLst>
      <p:ext uri="{BB962C8B-B14F-4D97-AF65-F5344CB8AC3E}">
        <p14:creationId xmlns:p14="http://schemas.microsoft.com/office/powerpoint/2010/main" val="348776070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39243" y="952741"/>
            <a:ext cx="9581028" cy="3600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呼吸器リハビリテーション料の実施者に言語聴覚士を追加する。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難病患者リハビリテーション料の施設基準に言語聴覚士を追加する。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p:cNvSpPr/>
          <p:nvPr/>
        </p:nvSpPr>
        <p:spPr>
          <a:xfrm>
            <a:off x="557218" y="1553345"/>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57" name="正方形/長方形 56"/>
          <p:cNvSpPr/>
          <p:nvPr/>
        </p:nvSpPr>
        <p:spPr>
          <a:xfrm>
            <a:off x="557218" y="1852463"/>
            <a:ext cx="3800476" cy="119042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は、医師の指導監督の下で行われるものであり、理学療法士又は作業療法士の監視下に行われたものについて算定する。また、専任の医師が、直接訓練を実施した場合にあっても、理学療法士又は作業療法士が実施した場合と同様に算定できる。</a:t>
            </a:r>
          </a:p>
        </p:txBody>
      </p:sp>
      <p:sp>
        <p:nvSpPr>
          <p:cNvPr id="58" name="正方形/長方形 57"/>
          <p:cNvSpPr/>
          <p:nvPr/>
        </p:nvSpPr>
        <p:spPr>
          <a:xfrm>
            <a:off x="5467355" y="1525803"/>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59" name="正方形/長方形 58"/>
          <p:cNvSpPr/>
          <p:nvPr/>
        </p:nvSpPr>
        <p:spPr>
          <a:xfrm>
            <a:off x="5467355" y="1852462"/>
            <a:ext cx="3800476" cy="119042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 ］</a:t>
            </a: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呼吸器リハビリテーション料は、医師の指導監督の下で行われるものであり、</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理学療法士、作業療法士又は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言語聴覚士</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の監視下に行われたものについて算定する。また、専任の医師が、直接訓練を実施した場合にあっても、理学療法士、作業療法士又は言語聴覚士が実施した場合と同様に算定できる。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30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施設基準も併せて見直す。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右矢印 59"/>
          <p:cNvSpPr/>
          <p:nvPr/>
        </p:nvSpPr>
        <p:spPr>
          <a:xfrm>
            <a:off x="4731543" y="2060848"/>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正方形/長方形 60"/>
          <p:cNvSpPr/>
          <p:nvPr/>
        </p:nvSpPr>
        <p:spPr>
          <a:xfrm>
            <a:off x="560666" y="3469858"/>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62" name="正方形/長方形 61"/>
          <p:cNvSpPr/>
          <p:nvPr/>
        </p:nvSpPr>
        <p:spPr>
          <a:xfrm>
            <a:off x="560665" y="3789040"/>
            <a:ext cx="3800476" cy="70623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専従する２名以上の従事者（理学療法士又は作業療法士が１名以上であり、かつ、看護師が１名以上）が勤務していること。</a:t>
            </a:r>
          </a:p>
        </p:txBody>
      </p:sp>
      <p:sp>
        <p:nvSpPr>
          <p:cNvPr id="63" name="正方形/長方形 62"/>
          <p:cNvSpPr/>
          <p:nvPr/>
        </p:nvSpPr>
        <p:spPr>
          <a:xfrm>
            <a:off x="5467354" y="3441941"/>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64" name="正方形/長方形 63"/>
          <p:cNvSpPr/>
          <p:nvPr/>
        </p:nvSpPr>
        <p:spPr>
          <a:xfrm>
            <a:off x="5467354" y="3755314"/>
            <a:ext cx="3800476" cy="70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0800" marR="0" lvl="0" indent="-1008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専従する２名以上の従事者（</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理学療法士、作業療法士又は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言語聴覚士</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が１名以上であり、かつ、看護師が１名以上）が勤務していること。</a:t>
            </a:r>
          </a:p>
        </p:txBody>
      </p:sp>
      <p:sp>
        <p:nvSpPr>
          <p:cNvPr id="65" name="右矢印 64"/>
          <p:cNvSpPr/>
          <p:nvPr/>
        </p:nvSpPr>
        <p:spPr>
          <a:xfrm>
            <a:off x="4731543" y="3512595"/>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190203" y="4851859"/>
            <a:ext cx="9581028" cy="177668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脳血管疾患等リハビリテーション料（</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）の施設基準に、言語聴覚療法のみを実施する場合の規定を設ける。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言語聴覚療法のみを実施する場合</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は、（中略）</a:t>
            </a:r>
            <a:r>
              <a:rPr kumimoji="1" lang="ja-JP" altLang="en-US" sz="10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以下のアからエまでの基準を全て満たす</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場合は、脳血管疾患等リハビリテーション料（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）の基準を満たすものとする。</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専任の常勤医師が１名以上勤務していること。（中略）</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専従の常勤言語聴覚士が２名以上勤務していること</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。なお、週３日以上常態として勤務しており、かつ、所定労働時間が週</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勤務を行っている専従の非常勤言語聴覚士を２名組み合わせることにより、常勤言語聴覚士の勤務時間帯と同じ時間帯にこれらの非常勤言語聴覚士が配置されている場合にはこれらの非常勤言語聴覚士の実労働時間を常勤換算し常勤言語聴覚士数に算入することができる。ただし、常勤換算し常勤言語聴覚士数に算入することができるのは、常勤配置のうち１名までに限る。</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ウ～エ　（略）</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Rectangle 2">
            <a:extLst>
              <a:ext uri="{FF2B5EF4-FFF2-40B4-BE49-F238E27FC236}">
                <a16:creationId xmlns:a16="http://schemas.microsoft.com/office/drawing/2014/main" id="{F3A13B50-F406-4D35-B31C-153D40C050B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0" name="Rectangle 36">
            <a:extLst>
              <a:ext uri="{FF2B5EF4-FFF2-40B4-BE49-F238E27FC236}">
                <a16:creationId xmlns:a16="http://schemas.microsoft.com/office/drawing/2014/main" id="{AB936F9E-42BF-413C-9B82-BEB4A7A76D13}"/>
              </a:ext>
            </a:extLst>
          </p:cNvPr>
          <p:cNvSpPr>
            <a:spLocks noChangeArrowheads="1"/>
          </p:cNvSpPr>
          <p:nvPr/>
        </p:nvSpPr>
        <p:spPr bwMode="auto">
          <a:xfrm>
            <a:off x="124500" y="551768"/>
            <a:ext cx="8361695" cy="37770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（３）呼吸器リハビリテーション料及び難病患者リハビリテーション料の見直し</a:t>
            </a:r>
          </a:p>
        </p:txBody>
      </p:sp>
      <p:sp>
        <p:nvSpPr>
          <p:cNvPr id="21" name="Rectangle 36">
            <a:extLst>
              <a:ext uri="{FF2B5EF4-FFF2-40B4-BE49-F238E27FC236}">
                <a16:creationId xmlns:a16="http://schemas.microsoft.com/office/drawing/2014/main" id="{065A66E7-2597-449B-89D2-373608C8535A}"/>
              </a:ext>
            </a:extLst>
          </p:cNvPr>
          <p:cNvSpPr>
            <a:spLocks noChangeArrowheads="1"/>
          </p:cNvSpPr>
          <p:nvPr/>
        </p:nvSpPr>
        <p:spPr bwMode="auto">
          <a:xfrm>
            <a:off x="158755" y="4582149"/>
            <a:ext cx="5348311" cy="36107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（４）脳血管疾患等リハビリテーション料の見直し</a:t>
            </a:r>
          </a:p>
        </p:txBody>
      </p:sp>
      <p:sp>
        <p:nvSpPr>
          <p:cNvPr id="17" name="スライド番号プレースホルダー 2">
            <a:extLst>
              <a:ext uri="{FF2B5EF4-FFF2-40B4-BE49-F238E27FC236}">
                <a16:creationId xmlns:a16="http://schemas.microsoft.com/office/drawing/2014/main" id="{1BE5B560-DDC1-4413-810D-7477A9D32EC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p:cNvSpPr txBox="1"/>
          <p:nvPr/>
        </p:nvSpPr>
        <p:spPr>
          <a:xfrm>
            <a:off x="8504910" y="1199521"/>
            <a:ext cx="7295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p464</a:t>
            </a:r>
          </a:p>
        </p:txBody>
      </p:sp>
      <p:sp>
        <p:nvSpPr>
          <p:cNvPr id="22" name="テキスト ボックス 21"/>
          <p:cNvSpPr txBox="1"/>
          <p:nvPr/>
        </p:nvSpPr>
        <p:spPr>
          <a:xfrm>
            <a:off x="8343616" y="3209607"/>
            <a:ext cx="121965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p823,p841</a:t>
            </a:r>
          </a:p>
          <a:p>
            <a:pP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p909-910</a:t>
            </a:r>
          </a:p>
        </p:txBody>
      </p:sp>
      <p:sp>
        <p:nvSpPr>
          <p:cNvPr id="23" name="テキスト ボックス 22"/>
          <p:cNvSpPr txBox="1"/>
          <p:nvPr/>
        </p:nvSpPr>
        <p:spPr>
          <a:xfrm>
            <a:off x="5555939" y="4522730"/>
            <a:ext cx="164936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p823,p840-841</a:t>
            </a:r>
          </a:p>
          <a:p>
            <a:pP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p901</a:t>
            </a:r>
          </a:p>
        </p:txBody>
      </p:sp>
    </p:spTree>
    <p:extLst>
      <p:ext uri="{BB962C8B-B14F-4D97-AF65-F5344CB8AC3E}">
        <p14:creationId xmlns:p14="http://schemas.microsoft.com/office/powerpoint/2010/main" val="41478845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E3344CFA-80D4-4A13-B42A-0C9CE1AFBA9C}"/>
              </a:ext>
            </a:extLst>
          </p:cNvPr>
          <p:cNvSpPr txBox="1"/>
          <p:nvPr/>
        </p:nvSpPr>
        <p:spPr>
          <a:xfrm>
            <a:off x="632520" y="62802"/>
            <a:ext cx="864096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傷病手当金と雇用保険関係積立金、保険料率</a:t>
            </a:r>
          </a:p>
        </p:txBody>
      </p:sp>
      <p:graphicFrame>
        <p:nvGraphicFramePr>
          <p:cNvPr id="11" name="オブジェクト 10">
            <a:extLst>
              <a:ext uri="{FF2B5EF4-FFF2-40B4-BE49-F238E27FC236}">
                <a16:creationId xmlns:a16="http://schemas.microsoft.com/office/drawing/2014/main" id="{17A4F484-8147-4809-B8BF-BF9C7DF55A53}"/>
              </a:ext>
            </a:extLst>
          </p:cNvPr>
          <p:cNvGraphicFramePr>
            <a:graphicFrameLocks noChangeAspect="1"/>
          </p:cNvGraphicFramePr>
          <p:nvPr/>
        </p:nvGraphicFramePr>
        <p:xfrm>
          <a:off x="632520" y="752475"/>
          <a:ext cx="8562975" cy="2905125"/>
        </p:xfrm>
        <a:graphic>
          <a:graphicData uri="http://schemas.openxmlformats.org/presentationml/2006/ole">
            <mc:AlternateContent xmlns:mc="http://schemas.openxmlformats.org/markup-compatibility/2006">
              <mc:Choice xmlns:v="urn:schemas-microsoft-com:vml" Requires="v">
                <p:oleObj spid="_x0000_s5104" name="Worksheet" r:id="rId3" imgW="8563103" imgH="2905178" progId="Excel.Sheet.12">
                  <p:link updateAutomatic="1"/>
                </p:oleObj>
              </mc:Choice>
              <mc:Fallback>
                <p:oleObj name="Worksheet" r:id="rId3" imgW="8563103" imgH="2905178" progId="Excel.Sheet.12">
                  <p:link updateAutomatic="1"/>
                  <p:pic>
                    <p:nvPicPr>
                      <p:cNvPr id="11" name="オブジェクト 10">
                        <a:extLst>
                          <a:ext uri="{FF2B5EF4-FFF2-40B4-BE49-F238E27FC236}">
                            <a16:creationId xmlns:a16="http://schemas.microsoft.com/office/drawing/2014/main" id="{17A4F484-8147-4809-B8BF-BF9C7DF55A53}"/>
                          </a:ext>
                        </a:extLst>
                      </p:cNvPr>
                      <p:cNvPicPr/>
                      <p:nvPr/>
                    </p:nvPicPr>
                    <p:blipFill>
                      <a:blip r:embed="rId4"/>
                      <a:stretch>
                        <a:fillRect/>
                      </a:stretch>
                    </p:blipFill>
                    <p:spPr>
                      <a:xfrm>
                        <a:off x="632520" y="752475"/>
                        <a:ext cx="8562975" cy="2905125"/>
                      </a:xfrm>
                      <a:prstGeom prst="rect">
                        <a:avLst/>
                      </a:prstGeom>
                    </p:spPr>
                  </p:pic>
                </p:oleObj>
              </mc:Fallback>
            </mc:AlternateContent>
          </a:graphicData>
        </a:graphic>
      </p:graphicFrame>
      <p:graphicFrame>
        <p:nvGraphicFramePr>
          <p:cNvPr id="15" name="オブジェクト 14">
            <a:extLst>
              <a:ext uri="{FF2B5EF4-FFF2-40B4-BE49-F238E27FC236}">
                <a16:creationId xmlns:a16="http://schemas.microsoft.com/office/drawing/2014/main" id="{5A8595D3-610B-4C77-AF35-FE784F6BEAC0}"/>
              </a:ext>
            </a:extLst>
          </p:cNvPr>
          <p:cNvGraphicFramePr>
            <a:graphicFrameLocks noChangeAspect="1"/>
          </p:cNvGraphicFramePr>
          <p:nvPr/>
        </p:nvGraphicFramePr>
        <p:xfrm>
          <a:off x="622995" y="3648075"/>
          <a:ext cx="8572500" cy="3076575"/>
        </p:xfrm>
        <a:graphic>
          <a:graphicData uri="http://schemas.openxmlformats.org/presentationml/2006/ole">
            <mc:AlternateContent xmlns:mc="http://schemas.openxmlformats.org/markup-compatibility/2006">
              <mc:Choice xmlns:v="urn:schemas-microsoft-com:vml" Requires="v">
                <p:oleObj spid="_x0000_s5105" name="Worksheet" r:id="rId5" imgW="8572342" imgH="3076681" progId="Excel.Sheet.12">
                  <p:link updateAutomatic="1"/>
                </p:oleObj>
              </mc:Choice>
              <mc:Fallback>
                <p:oleObj name="Worksheet" r:id="rId5" imgW="8572342" imgH="3076681" progId="Excel.Sheet.12">
                  <p:link updateAutomatic="1"/>
                  <p:pic>
                    <p:nvPicPr>
                      <p:cNvPr id="15" name="オブジェクト 14">
                        <a:extLst>
                          <a:ext uri="{FF2B5EF4-FFF2-40B4-BE49-F238E27FC236}">
                            <a16:creationId xmlns:a16="http://schemas.microsoft.com/office/drawing/2014/main" id="{5A8595D3-610B-4C77-AF35-FE784F6BEAC0}"/>
                          </a:ext>
                        </a:extLst>
                      </p:cNvPr>
                      <p:cNvPicPr/>
                      <p:nvPr/>
                    </p:nvPicPr>
                    <p:blipFill>
                      <a:blip r:embed="rId6"/>
                      <a:stretch>
                        <a:fillRect/>
                      </a:stretch>
                    </p:blipFill>
                    <p:spPr>
                      <a:xfrm>
                        <a:off x="622995" y="3648075"/>
                        <a:ext cx="8572500" cy="3076575"/>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39A25EAA-C797-46C8-9458-8C9B010B916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50168327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
        <p:nvSpPr>
          <p:cNvPr id="24" name="Rectangle 36">
            <a:extLst>
              <a:ext uri="{FF2B5EF4-FFF2-40B4-BE49-F238E27FC236}">
                <a16:creationId xmlns:a16="http://schemas.microsoft.com/office/drawing/2014/main" id="{A7A770C3-1EF7-4500-8183-53D6E39F14EC}"/>
              </a:ext>
            </a:extLst>
          </p:cNvPr>
          <p:cNvSpPr>
            <a:spLocks noChangeArrowheads="1"/>
          </p:cNvSpPr>
          <p:nvPr/>
        </p:nvSpPr>
        <p:spPr bwMode="auto">
          <a:xfrm>
            <a:off x="180753" y="511041"/>
            <a:ext cx="4844255" cy="4277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（５）外来リハビリテーション診療料の見直し</a:t>
            </a:r>
          </a:p>
        </p:txBody>
      </p:sp>
      <p:sp>
        <p:nvSpPr>
          <p:cNvPr id="18" name="Rectangle 37">
            <a:extLst>
              <a:ext uri="{FF2B5EF4-FFF2-40B4-BE49-F238E27FC236}">
                <a16:creationId xmlns:a16="http://schemas.microsoft.com/office/drawing/2014/main" id="{5C058BA4-3717-4922-8D75-D115DC651C2C}"/>
              </a:ext>
            </a:extLst>
          </p:cNvPr>
          <p:cNvSpPr>
            <a:spLocks noChangeArrowheads="1"/>
          </p:cNvSpPr>
          <p:nvPr/>
        </p:nvSpPr>
        <p:spPr bwMode="auto">
          <a:xfrm>
            <a:off x="140044" y="986461"/>
            <a:ext cx="9618163" cy="3423646"/>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a:extLst>
              <a:ext uri="{FF2B5EF4-FFF2-40B4-BE49-F238E27FC236}">
                <a16:creationId xmlns:a16="http://schemas.microsoft.com/office/drawing/2014/main" id="{56AEB626-E8CC-4561-9EAE-9169464F0AC9}"/>
              </a:ext>
            </a:extLst>
          </p:cNvPr>
          <p:cNvSpPr/>
          <p:nvPr/>
        </p:nvSpPr>
        <p:spPr>
          <a:xfrm>
            <a:off x="109293" y="975233"/>
            <a:ext cx="9629032" cy="830997"/>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急性期から回復期、維持期・生活期まで一貫したリハビリテーションの提供を推進する観点から、外来リハビリテーションを実施している患者に対して、医師によるリハビリテーションに関する包括的な診察をより実施しやすくするため、リハビリテーションスタッフとのカンファレンスに係る要件を緩和する。</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2" name="正方形/長方形 21">
            <a:extLst>
              <a:ext uri="{FF2B5EF4-FFF2-40B4-BE49-F238E27FC236}">
                <a16:creationId xmlns:a16="http://schemas.microsoft.com/office/drawing/2014/main" id="{CCE49CBB-BAD5-4E02-9FE8-E58FA1C7F929}"/>
              </a:ext>
            </a:extLst>
          </p:cNvPr>
          <p:cNvSpPr/>
          <p:nvPr/>
        </p:nvSpPr>
        <p:spPr>
          <a:xfrm>
            <a:off x="5087824" y="2095652"/>
            <a:ext cx="4463344" cy="2314454"/>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外来リハビリテーション診療料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lvl="0">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0" lang="ja-JP" altLang="en-US" sz="1200" kern="0" dirty="0">
                <a:solidFill>
                  <a:prstClr val="black"/>
                </a:solidFill>
                <a:latin typeface="ＭＳ Ｐゴシック" panose="020B0600070205080204" pitchFamily="50" charset="-128"/>
              </a:rPr>
              <a:t>外来リハビリテーション</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診療料：７３点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外来リハビリテーション診療料：１１０点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外来リハビリテーション診療料１及び２を算定している場合は、</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医師は疾患別リハビリテーション料の算定ごとに当該患者にリ</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ハビリテーションを提供したリハビリテーションスタッフ</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からの報</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告を受け</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、当該患者のリハビリテーションの効果や進捗状況等</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を確認し、診療録に記載すること。</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なお、リハビリテーションス</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タッフからの報告は、カンファレンスの実施により代えることとし</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ても差し支えない。</a:t>
            </a:r>
            <a:endParaRPr kumimoji="0" lang="en-US" altLang="ja-JP"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a:extLst>
              <a:ext uri="{FF2B5EF4-FFF2-40B4-BE49-F238E27FC236}">
                <a16:creationId xmlns:a16="http://schemas.microsoft.com/office/drawing/2014/main" id="{E212C444-7FB6-4D6F-8DEB-BF37B5724214}"/>
              </a:ext>
            </a:extLst>
          </p:cNvPr>
          <p:cNvSpPr/>
          <p:nvPr/>
        </p:nvSpPr>
        <p:spPr>
          <a:xfrm>
            <a:off x="213524" y="2065170"/>
            <a:ext cx="4492113" cy="2019594"/>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外来リハビリテーション診療料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外来リハビリテーション診療料：７３点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外来リハビリテーション診療料：１１０点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　外来リハビリテーション診療料１及び２を算定している場合は、</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医師は疾患別リハビリテーション料の算定ごとに当該患者にリ</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ハビリテーションを提供したリハビリテーションスタッフ</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とカンファ</a:t>
            </a:r>
            <a:endPar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レンスを行い</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、当該患者のリハビリテーションの効果や進捗状況</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等を確認し、診療録に記載すること。</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a:extLst>
              <a:ext uri="{FF2B5EF4-FFF2-40B4-BE49-F238E27FC236}">
                <a16:creationId xmlns:a16="http://schemas.microsoft.com/office/drawing/2014/main" id="{5D9346D7-3B5B-4C06-B338-BE5665A0A4D0}"/>
              </a:ext>
            </a:extLst>
          </p:cNvPr>
          <p:cNvSpPr/>
          <p:nvPr/>
        </p:nvSpPr>
        <p:spPr>
          <a:xfrm>
            <a:off x="204322" y="1806230"/>
            <a:ext cx="4515497" cy="249129"/>
          </a:xfrm>
          <a:prstGeom prst="rect">
            <a:avLst/>
          </a:prstGeom>
          <a:solidFill>
            <a:srgbClr val="01508A"/>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6" name="正方形/長方形 25">
            <a:extLst>
              <a:ext uri="{FF2B5EF4-FFF2-40B4-BE49-F238E27FC236}">
                <a16:creationId xmlns:a16="http://schemas.microsoft.com/office/drawing/2014/main" id="{86D522CE-DFFD-4D81-971A-463F07A7CE91}"/>
              </a:ext>
            </a:extLst>
          </p:cNvPr>
          <p:cNvSpPr/>
          <p:nvPr/>
        </p:nvSpPr>
        <p:spPr>
          <a:xfrm>
            <a:off x="5087823" y="1817457"/>
            <a:ext cx="4463345" cy="251189"/>
          </a:xfrm>
          <a:prstGeom prst="rect">
            <a:avLst/>
          </a:prstGeom>
          <a:solidFill>
            <a:srgbClr val="13C4A3"/>
          </a:solidFill>
          <a:ln w="127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7" name="右矢印 31">
            <a:extLst>
              <a:ext uri="{FF2B5EF4-FFF2-40B4-BE49-F238E27FC236}">
                <a16:creationId xmlns:a16="http://schemas.microsoft.com/office/drawing/2014/main" id="{FA4F7437-C614-4753-9C16-E92A86E7B202}"/>
              </a:ext>
            </a:extLst>
          </p:cNvPr>
          <p:cNvSpPr/>
          <p:nvPr/>
        </p:nvSpPr>
        <p:spPr>
          <a:xfrm>
            <a:off x="4737373" y="2391281"/>
            <a:ext cx="287634" cy="1570598"/>
          </a:xfrm>
          <a:prstGeom prst="rightArrow">
            <a:avLst/>
          </a:prstGeom>
          <a:solidFill>
            <a:srgbClr val="FF0000"/>
          </a:solidFill>
          <a:ln w="12700" cap="flat" cmpd="sng" algn="ctr">
            <a:solidFill>
              <a:srgbClr val="FF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62" b="0" i="0" u="none" strike="noStrike" kern="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2">
            <a:extLst>
              <a:ext uri="{FF2B5EF4-FFF2-40B4-BE49-F238E27FC236}">
                <a16:creationId xmlns:a16="http://schemas.microsoft.com/office/drawing/2014/main" id="{C63B7C1A-467B-4550-B28C-E6E97E6694E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12" name="Rectangle 36">
            <a:extLst>
              <a:ext uri="{FF2B5EF4-FFF2-40B4-BE49-F238E27FC236}">
                <a16:creationId xmlns:a16="http://schemas.microsoft.com/office/drawing/2014/main" id="{C0D3996E-C8D8-4229-B96E-E03668F4CEC8}"/>
              </a:ext>
            </a:extLst>
          </p:cNvPr>
          <p:cNvSpPr>
            <a:spLocks noChangeArrowheads="1"/>
          </p:cNvSpPr>
          <p:nvPr/>
        </p:nvSpPr>
        <p:spPr bwMode="auto">
          <a:xfrm>
            <a:off x="188172" y="4455941"/>
            <a:ext cx="8012608" cy="42774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（６）要介護被保険者等の患者に対する維持期リハビリテーションについて</a:t>
            </a:r>
          </a:p>
        </p:txBody>
      </p:sp>
      <p:sp>
        <p:nvSpPr>
          <p:cNvPr id="13" name="Rectangle 37">
            <a:extLst>
              <a:ext uri="{FF2B5EF4-FFF2-40B4-BE49-F238E27FC236}">
                <a16:creationId xmlns:a16="http://schemas.microsoft.com/office/drawing/2014/main" id="{E0AE1ADF-E45B-4B2A-B150-3583B8A2FF11}"/>
              </a:ext>
            </a:extLst>
          </p:cNvPr>
          <p:cNvSpPr>
            <a:spLocks noChangeArrowheads="1"/>
          </p:cNvSpPr>
          <p:nvPr/>
        </p:nvSpPr>
        <p:spPr bwMode="auto">
          <a:xfrm>
            <a:off x="162779" y="4883688"/>
            <a:ext cx="9581296" cy="1785672"/>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7B4454F9-44E5-4F4E-B285-516C703698E4}"/>
              </a:ext>
            </a:extLst>
          </p:cNvPr>
          <p:cNvSpPr/>
          <p:nvPr/>
        </p:nvSpPr>
        <p:spPr>
          <a:xfrm>
            <a:off x="101819" y="4842168"/>
            <a:ext cx="9629032" cy="830997"/>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入院中の患者以外の患者であって、要介護被保険者等の患者に対する維持期リハビリテーションについて、平成３１年３月３１日まで算定可能とする経過措置が終了していることに伴い、引き続き維持期リハビリテーションの算定が可能である患者が明確になるよう、扱いを整理する。</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867521A8-8D7A-420D-974A-78396003A7BF}"/>
              </a:ext>
            </a:extLst>
          </p:cNvPr>
          <p:cNvSpPr/>
          <p:nvPr/>
        </p:nvSpPr>
        <p:spPr>
          <a:xfrm>
            <a:off x="380491" y="5651818"/>
            <a:ext cx="9289032" cy="1017542"/>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脳血管疾患等リハビリテーション料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廃用症候群リハビリテーション料、運動器リハビリテーション料も同様</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注５　注１本文の規定にかかわらず、注１本文に規定する別に厚生労働大臣が定める患者であって、入院中の要介護被保険者等であるものに</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対して、必要があってそれぞれ発症、手術若しくは急性増悪又は最初に診断された日から１８０日を超えてリハビリテーションを行った場合</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は、１月１３単位に限り、注１に規定する施設基準に係る区分に従い、次に掲げる点数を算定できるものとする。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脳血管疾患等リハビリテーション料（</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）（１単位）：１４７点、（</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）（１単位）：１２０点、（</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）（１単位）：６０点</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5102768" y="543172"/>
            <a:ext cx="16493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p164-165,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p210-211</a:t>
            </a:r>
          </a:p>
        </p:txBody>
      </p:sp>
      <p:sp>
        <p:nvSpPr>
          <p:cNvPr id="20" name="テキスト ボックス 19"/>
          <p:cNvSpPr txBox="1"/>
          <p:nvPr/>
        </p:nvSpPr>
        <p:spPr>
          <a:xfrm>
            <a:off x="8166788" y="4395933"/>
            <a:ext cx="128218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p456-457,</a:t>
            </a:r>
          </a:p>
          <a:p>
            <a:pPr>
              <a:defRPr/>
            </a:pPr>
            <a:r>
              <a:rPr lang="en-US" altLang="ja-JP" sz="1100" dirty="0">
                <a:solidFill>
                  <a:srgbClr val="002060"/>
                </a:solidFill>
                <a:latin typeface="ＭＳ Ｐゴシック" panose="020B0600070205080204" pitchFamily="50" charset="-128"/>
              </a:rPr>
              <a:t>  459,461-462</a:t>
            </a:r>
          </a:p>
        </p:txBody>
      </p:sp>
    </p:spTree>
    <p:extLst>
      <p:ext uri="{BB962C8B-B14F-4D97-AF65-F5344CB8AC3E}">
        <p14:creationId xmlns:p14="http://schemas.microsoft.com/office/powerpoint/2010/main" val="2028407461"/>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35485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がん患者リハビリテーション料の算定対象となる患者について、対象疾患等による要件から、実施される治療等による要件に見直す。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299248" y="2132856"/>
            <a:ext cx="6237928"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299247" y="2496164"/>
            <a:ext cx="6237929" cy="216000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食道がん、肺がん、縦隔腫瘍、胃がん、肝臓がん、胆嚢がん、膵臓がん又は大腸がんと診断され、当該入院中に閉鎖循環式全身麻酔によりがんの治療のための手術が行われる予定の患者又は行われた患者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舌がん、口腔がん、咽頭がん、喉頭がんその他頸部リンパ節郭清を必要とするがんにより入院し、当該入院中に放射線治療若しくは閉鎖循環式全身麻酔による手術が行われる予定の患者又は行われた患者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乳がんにより入院し、当該入院中にリンパ節郭清を伴う乳房切除術が行われる予定の患者又は行われた患者で、術後に肩関節の運動障害等を起こす可能性がある患者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骨軟部腫瘍又はがんの骨転移に対して、当該入院中に患肢温存術若しくは切断術、創外固定若しくはピン固定等の固定術、化学療法又は放射線治療が行われる予定の患者又は行われた患者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原発性脳腫瘍又は転移性脳腫瘍の患者であって、当該入院中に手術若しくは放射線治療が行われる予定の患者又は行われた患者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カ　血液腫瘍により、当該入院中に化学療法若しくは造血幹細胞移植が行われる予定の患者又は行われた患者</a:t>
            </a: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　当該入院中に骨髄抑制を来し得る化学療法が行われる予定の患者又は行われた患者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5200" marR="0" lvl="0" indent="-115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　緩和ケアを目的とした治療を行っている進行がん又は末期がんの患者であって、症状の増悪により入院している間に在宅復帰を目的としたリハビリテーションが必要なもの</a:t>
            </a:r>
          </a:p>
        </p:txBody>
      </p:sp>
      <p:sp>
        <p:nvSpPr>
          <p:cNvPr id="9" name="正方形/長方形 8"/>
          <p:cNvSpPr/>
          <p:nvPr/>
        </p:nvSpPr>
        <p:spPr>
          <a:xfrm>
            <a:off x="7329263" y="2132856"/>
            <a:ext cx="2232249"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7329263" y="2496164"/>
            <a:ext cx="2232249" cy="216000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当該入院中にがんの治療のための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手術、骨髄抑制を来しうる化学療法 、放射線治療又は造血幹細胞移植が行われる予定の患者又は行われた患者</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22400" marR="0" lvl="0" indent="-1224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在宅において、緩和ケア</a:t>
            </a:r>
            <a:r>
              <a:rPr lang="ja-JP" altLang="en-US" sz="1100" dirty="0">
                <a:solidFill>
                  <a:prstClr val="black"/>
                </a:solidFill>
                <a:latin typeface="ＭＳ Ｐゴシック" panose="020B0600070205080204" pitchFamily="50" charset="-128"/>
                <a:ea typeface="ＭＳ Ｐゴシック" panose="020B0600070205080204" pitchFamily="50" charset="-128"/>
              </a:rPr>
              <a:t>主体で</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治療を行っている進行がん又は末期がんの患者であって、症状の増悪により入院している間に在宅復帰を目的としたリハビリテーションが必要なもの</a:t>
            </a:r>
          </a:p>
        </p:txBody>
      </p:sp>
      <p:sp>
        <p:nvSpPr>
          <p:cNvPr id="12" name="右矢印 11"/>
          <p:cNvSpPr/>
          <p:nvPr/>
        </p:nvSpPr>
        <p:spPr>
          <a:xfrm>
            <a:off x="6739264" y="2753028"/>
            <a:ext cx="442913" cy="109912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639798" y="4945599"/>
            <a:ext cx="4053700" cy="1842838"/>
          </a:xfrm>
          <a:prstGeom prst="rect">
            <a:avLst/>
          </a:prstGeom>
          <a:no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06143" y="4945599"/>
            <a:ext cx="5082514" cy="1842838"/>
          </a:xfrm>
          <a:prstGeom prst="rect">
            <a:avLst/>
          </a:prstGeom>
          <a:solidFill>
            <a:schemeClr val="bg1"/>
          </a:solidFill>
          <a:ln w="19050">
            <a:solidFill>
              <a:schemeClr val="tx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267104" y="4783299"/>
            <a:ext cx="723275"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二等辺三角形 16"/>
          <p:cNvSpPr/>
          <p:nvPr/>
        </p:nvSpPr>
        <p:spPr>
          <a:xfrm rot="5400000">
            <a:off x="5036439" y="5755345"/>
            <a:ext cx="860932" cy="22334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5706373" y="4783298"/>
            <a:ext cx="902811" cy="307777"/>
          </a:xfrm>
          <a:prstGeom prst="rect">
            <a:avLst/>
          </a:prstGeom>
          <a:solidFill>
            <a:schemeClr val="bg1"/>
          </a:solidFill>
          <a:ln>
            <a:solidFill>
              <a:schemeClr val="tx2"/>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改定後</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p:cNvSpPr/>
          <p:nvPr/>
        </p:nvSpPr>
        <p:spPr>
          <a:xfrm>
            <a:off x="248395" y="5103678"/>
            <a:ext cx="1254348" cy="32275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3102457" y="5103678"/>
            <a:ext cx="1254348" cy="31498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治療方法</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248395" y="5420285"/>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食道がん、肺がん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248395" y="5842123"/>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口腔がん、咽頭がん　等</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3102457" y="5420285"/>
            <a:ext cx="1942085" cy="324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全身麻酔による手術</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3102457" y="5842123"/>
            <a:ext cx="1942085" cy="324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放射線治療</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248395" y="6335961"/>
            <a:ext cx="2277998" cy="32400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血液腫瘍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3102457" y="6263961"/>
            <a:ext cx="1942085" cy="468000"/>
          </a:xfrm>
          <a:prstGeom prst="rect">
            <a:avLst/>
          </a:prstGeom>
          <a:ln>
            <a:solidFill>
              <a:schemeClr val="accent3"/>
            </a:solidFill>
          </a:ln>
        </p:spPr>
        <p:style>
          <a:lnRef idx="2">
            <a:schemeClr val="accent6"/>
          </a:lnRef>
          <a:fillRef idx="1">
            <a:schemeClr val="lt1"/>
          </a:fillRef>
          <a:effectRef idx="0">
            <a:schemeClr val="accent6"/>
          </a:effectRef>
          <a:fontRef idx="minor">
            <a:schemeClr val="dk1"/>
          </a:fontRef>
        </p:style>
        <p:txBody>
          <a:bodyPr rtlCol="0" anchor="ctr"/>
          <a:lstStyle/>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化学療法</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2800" marR="0" lvl="0" indent="-17280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造血幹細胞移植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乗算 10"/>
          <p:cNvSpPr/>
          <p:nvPr/>
        </p:nvSpPr>
        <p:spPr>
          <a:xfrm>
            <a:off x="2639373" y="5402285"/>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乗算 26"/>
          <p:cNvSpPr/>
          <p:nvPr/>
        </p:nvSpPr>
        <p:spPr>
          <a:xfrm>
            <a:off x="2639373" y="5824123"/>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乗算 27"/>
          <p:cNvSpPr/>
          <p:nvPr/>
        </p:nvSpPr>
        <p:spPr>
          <a:xfrm>
            <a:off x="2639373" y="6317961"/>
            <a:ext cx="360040" cy="360000"/>
          </a:xfrm>
          <a:prstGeom prst="mathMultiply">
            <a:avLst>
              <a:gd name="adj1" fmla="val 1082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5706373" y="5103678"/>
            <a:ext cx="1254348" cy="32275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7329263" y="5103678"/>
            <a:ext cx="1254348" cy="314986"/>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治療方法</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706373" y="5418664"/>
            <a:ext cx="1410388" cy="1259297"/>
          </a:xfrm>
          <a:prstGeom prst="rect">
            <a:avLst/>
          </a:prstGeom>
          <a:ln>
            <a:prstDash val="sysDot"/>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がんの種別による規定を削除</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7329262" y="5418664"/>
            <a:ext cx="2232249" cy="1259297"/>
          </a:xfrm>
          <a:prstGeom prst="rect">
            <a:avLst/>
          </a:prstGeom>
          <a:ln>
            <a:solidFill>
              <a:schemeClr val="accent3"/>
            </a:solidFill>
            <a:prstDash val="sysDot"/>
          </a:ln>
        </p:spPr>
        <p:style>
          <a:lnRef idx="2">
            <a:schemeClr val="accent6"/>
          </a:lnRef>
          <a:fillRef idx="1">
            <a:schemeClr val="lt1"/>
          </a:fillRef>
          <a:effectRef idx="0">
            <a:schemeClr val="accent6"/>
          </a:effectRef>
          <a:fontRef idx="minor">
            <a:schemeClr val="dk1"/>
          </a:fontRef>
        </p:style>
        <p:txBody>
          <a:bodyPr rtlCol="0" anchor="ctr"/>
          <a:lstStyle/>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手術</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骨髄抑制を来しうる化学療法</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放射線治療</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造血幹細胞移植</a:t>
            </a:r>
            <a:endParaRPr kumimoji="1" lang="en-US" altLang="ja-JP" sz="12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endParaRPr>
          </a:p>
          <a:p>
            <a:pPr marL="17280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を予定又は行われた患者</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3" name="Rectangle 2">
            <a:extLst>
              <a:ext uri="{FF2B5EF4-FFF2-40B4-BE49-F238E27FC236}">
                <a16:creationId xmlns:a16="http://schemas.microsoft.com/office/drawing/2014/main" id="{1316E7DB-9CA7-466D-98F5-BDE3F90AEC5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34" name="Rectangle 36">
            <a:extLst>
              <a:ext uri="{FF2B5EF4-FFF2-40B4-BE49-F238E27FC236}">
                <a16:creationId xmlns:a16="http://schemas.microsoft.com/office/drawing/2014/main" id="{D04A94A0-1069-47A6-985D-66E5E4A82393}"/>
              </a:ext>
            </a:extLst>
          </p:cNvPr>
          <p:cNvSpPr>
            <a:spLocks noChangeArrowheads="1"/>
          </p:cNvSpPr>
          <p:nvPr/>
        </p:nvSpPr>
        <p:spPr bwMode="auto">
          <a:xfrm>
            <a:off x="180753" y="511041"/>
            <a:ext cx="4844255" cy="42774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（７）がん患者リハビリテーション料の見直し</a:t>
            </a:r>
          </a:p>
        </p:txBody>
      </p:sp>
      <p:sp>
        <p:nvSpPr>
          <p:cNvPr id="35" name="スライド番号プレースホルダー 2">
            <a:extLst>
              <a:ext uri="{FF2B5EF4-FFF2-40B4-BE49-F238E27FC236}">
                <a16:creationId xmlns:a16="http://schemas.microsoft.com/office/drawing/2014/main" id="{B42ABF8B-731F-4EA0-B800-CF7CD4D7721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6" name="テキスト ボックス 35"/>
          <p:cNvSpPr txBox="1"/>
          <p:nvPr/>
        </p:nvSpPr>
        <p:spPr>
          <a:xfrm>
            <a:off x="5102768" y="600669"/>
            <a:ext cx="60360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p471</a:t>
            </a:r>
          </a:p>
        </p:txBody>
      </p:sp>
    </p:spTree>
    <p:extLst>
      <p:ext uri="{BB962C8B-B14F-4D97-AF65-F5344CB8AC3E}">
        <p14:creationId xmlns:p14="http://schemas.microsoft.com/office/powerpoint/2010/main" val="2696224706"/>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72937"/>
            <a:ext cx="9529762" cy="556843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557218" y="2996952"/>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5" name="正方形/長方形 14"/>
          <p:cNvSpPr/>
          <p:nvPr/>
        </p:nvSpPr>
        <p:spPr>
          <a:xfrm>
            <a:off x="557218" y="3360260"/>
            <a:ext cx="3800476" cy="161602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［算定要件（リンパ浮腫指導管理料）］</a:t>
            </a:r>
          </a:p>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保険医療機関に入院中の患者であって、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子宮悪性腫瘍、子宮附属器悪性腫瘍、前立腺悪性腫瘍又は腋窩部郭清を伴う乳腺悪性腫瘍に対する手術を行ったもの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当該手術を行った日の属する月又はその前月若しくは翌月のいずれかに、医師又は医師の指示に基づき看護師、理学療法士若しくは作業療法士が、リンパ浮腫の重症化等を抑制するための指導を実施した場合に、入院中１回に限り算定する。</a:t>
            </a:r>
          </a:p>
        </p:txBody>
      </p:sp>
      <p:sp>
        <p:nvSpPr>
          <p:cNvPr id="16" name="正方形/長方形 15"/>
          <p:cNvSpPr/>
          <p:nvPr/>
        </p:nvSpPr>
        <p:spPr>
          <a:xfrm>
            <a:off x="5467355" y="2996952"/>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7" name="正方形/長方形 16"/>
          <p:cNvSpPr/>
          <p:nvPr/>
        </p:nvSpPr>
        <p:spPr>
          <a:xfrm>
            <a:off x="5467355" y="3360260"/>
            <a:ext cx="3800476" cy="161602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［算定要件（リンパ浮腫指導管理料） ］</a:t>
            </a:r>
          </a:p>
          <a:p>
            <a:pPr marL="216000" marR="0" lvl="0" indent="-2160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　保険医療機関に入院中の患者であって、</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原発性リンパ浮腫と診断されたもの</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して、当該手術を行った日の属する月又はその前月若しくは翌月のいずれか（診断されたものにあっては、当該診断がされた日の属する月又はその翌月のいずれかをいう。）に、医師又は医師の指示に基づき看護師、理学療法士若しくは作業療法士が、リンパ浮腫の重症化等を抑制するための指導を実施した場合に、入院中１回に限り算定する。</a:t>
            </a:r>
          </a:p>
        </p:txBody>
      </p:sp>
      <p:sp>
        <p:nvSpPr>
          <p:cNvPr id="18" name="右矢印 17"/>
          <p:cNvSpPr/>
          <p:nvPr/>
        </p:nvSpPr>
        <p:spPr>
          <a:xfrm>
            <a:off x="4731543" y="3398557"/>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正方形/長方形 18"/>
          <p:cNvSpPr/>
          <p:nvPr/>
        </p:nvSpPr>
        <p:spPr>
          <a:xfrm>
            <a:off x="559042" y="5082645"/>
            <a:ext cx="3800475"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0" name="正方形/長方形 19"/>
          <p:cNvSpPr/>
          <p:nvPr/>
        </p:nvSpPr>
        <p:spPr>
          <a:xfrm>
            <a:off x="559042" y="5445954"/>
            <a:ext cx="3800476" cy="115139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［算定要件（リンパ浮腫複合的治療料）］</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B001-7</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リンパ浮腫指導管理料の対象となる腫瘍に対する手術等の後にリンパ浮腫に罹患した患者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であって、国際リンパ学会による病期分類</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期以降のものに対し、複合的治療を実施した場合に算定する。なお、この場合において、</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後期以降の患者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が「１」の「重症の場合」の対象患者となる。</a:t>
            </a:r>
          </a:p>
        </p:txBody>
      </p:sp>
      <p:sp>
        <p:nvSpPr>
          <p:cNvPr id="21" name="正方形/長方形 20"/>
          <p:cNvSpPr/>
          <p:nvPr/>
        </p:nvSpPr>
        <p:spPr>
          <a:xfrm>
            <a:off x="5469179" y="5082645"/>
            <a:ext cx="3800475"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2" name="正方形/長方形 21"/>
          <p:cNvSpPr/>
          <p:nvPr/>
        </p:nvSpPr>
        <p:spPr>
          <a:xfrm>
            <a:off x="5469179" y="5445954"/>
            <a:ext cx="3800476" cy="115139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［算定要件（リンパ浮腫複合的治療料）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リンパ浮腫複合的治療料は、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原発性リンパ浮腫と診断された患者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であって、国際リンパ学会による病期分類</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期以降のものに対し、複合的治療を実施した場合に算定する。なお、この場合において、</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期以降の患者</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が「１」の「重症の場合」の対象患者となる。</a:t>
            </a:r>
          </a:p>
        </p:txBody>
      </p:sp>
      <p:sp>
        <p:nvSpPr>
          <p:cNvPr id="23" name="右矢印 22"/>
          <p:cNvSpPr/>
          <p:nvPr/>
        </p:nvSpPr>
        <p:spPr>
          <a:xfrm>
            <a:off x="4731543" y="5318532"/>
            <a:ext cx="442913"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p:cNvSpPr/>
          <p:nvPr/>
        </p:nvSpPr>
        <p:spPr>
          <a:xfrm>
            <a:off x="188119" y="1172937"/>
            <a:ext cx="8204245" cy="5568431"/>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リンパ浮腫に対する早期かつ適切な介入を推進する観点から、リンパ浮腫指導管理料及びリンパ浮腫複合的治療料の算定対象となる患者について、以下の見直しを行う。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鼠径部、骨盤部若しくは腋窩部のリンパ節郭清を伴う悪性腫瘍に対する手術を行った患者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原発性リンパ浮腫と確定診断された患者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561600" marR="0" lvl="0" indent="-27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２．リンパ浮腫複合的治療料「１」の「</a:t>
            </a:r>
            <a:r>
              <a:rPr kumimoji="1" lang="ja-JP" altLang="en-US" sz="16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重症の場合</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」の対象患者について、</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病期分類</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期以降の患者</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を対象とする。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 name="図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81392" y="1522537"/>
            <a:ext cx="966967" cy="1072917"/>
          </a:xfrm>
          <a:prstGeom prst="rect">
            <a:avLst/>
          </a:prstGeom>
        </p:spPr>
      </p:pic>
      <p:sp>
        <p:nvSpPr>
          <p:cNvPr id="25" name="Rectangle 36">
            <a:extLst>
              <a:ext uri="{FF2B5EF4-FFF2-40B4-BE49-F238E27FC236}">
                <a16:creationId xmlns:a16="http://schemas.microsoft.com/office/drawing/2014/main" id="{4C71959B-371F-4E9B-9BDD-939C41E29CDD}"/>
              </a:ext>
            </a:extLst>
          </p:cNvPr>
          <p:cNvSpPr>
            <a:spLocks noChangeArrowheads="1"/>
          </p:cNvSpPr>
          <p:nvPr/>
        </p:nvSpPr>
        <p:spPr bwMode="auto">
          <a:xfrm>
            <a:off x="170235" y="692010"/>
            <a:ext cx="7302649" cy="42774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（８）リンパ浮腫指導管理料及びリンパ浮腫複合的治療料の見直し</a:t>
            </a:r>
          </a:p>
        </p:txBody>
      </p:sp>
      <p:sp>
        <p:nvSpPr>
          <p:cNvPr id="26" name="スライド番号プレースホルダー 2">
            <a:extLst>
              <a:ext uri="{FF2B5EF4-FFF2-40B4-BE49-F238E27FC236}">
                <a16:creationId xmlns:a16="http://schemas.microsoft.com/office/drawing/2014/main" id="{C292F294-7201-40FD-84E4-168AA2D4C2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7" name="Rectangle 2">
            <a:extLst>
              <a:ext uri="{FF2B5EF4-FFF2-40B4-BE49-F238E27FC236}">
                <a16:creationId xmlns:a16="http://schemas.microsoft.com/office/drawing/2014/main" id="{3F41CEF3-8076-4B85-91FF-8EA3F341ECCB}"/>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１６．リハビリテーション</a:t>
            </a:r>
          </a:p>
        </p:txBody>
      </p:sp>
      <p:sp>
        <p:nvSpPr>
          <p:cNvPr id="28" name="テキスト ボックス 27"/>
          <p:cNvSpPr txBox="1"/>
          <p:nvPr/>
        </p:nvSpPr>
        <p:spPr>
          <a:xfrm>
            <a:off x="8199012" y="4870321"/>
            <a:ext cx="93610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p449</a:t>
            </a:r>
          </a:p>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p472-473</a:t>
            </a:r>
          </a:p>
        </p:txBody>
      </p:sp>
      <p:sp>
        <p:nvSpPr>
          <p:cNvPr id="29" name="テキスト ボックス 28"/>
          <p:cNvSpPr txBox="1"/>
          <p:nvPr/>
        </p:nvSpPr>
        <p:spPr>
          <a:xfrm>
            <a:off x="8155391" y="2873785"/>
            <a:ext cx="119009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p171,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p149</a:t>
            </a:r>
          </a:p>
        </p:txBody>
      </p:sp>
    </p:spTree>
    <p:extLst>
      <p:ext uri="{BB962C8B-B14F-4D97-AF65-F5344CB8AC3E}">
        <p14:creationId xmlns:p14="http://schemas.microsoft.com/office/powerpoint/2010/main" val="1626692466"/>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9832" y="932902"/>
            <a:ext cx="9531019" cy="559244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質の高い認知症ケアを提供する観点から、認知症ケア加算について、評価体系及び要件の見直しを行う。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専任の医師又は専門性の高い看護師を配置した場合の評価として、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認知症ケア加算２を新設</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認知症ケア加算３（現・加算２）について、研修を　　　　③ 認知症ケア加算１について、</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医師及び看護師に係る要件</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受けた看護師の病棟配置数を</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３名以上に増やす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を緩和</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601686" y="1426051"/>
            <a:ext cx="2948525" cy="192080"/>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601686" y="1632734"/>
            <a:ext cx="2948526" cy="80927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　　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p:cNvSpPr/>
          <p:nvPr/>
        </p:nvSpPr>
        <p:spPr>
          <a:xfrm>
            <a:off x="4503243" y="1435044"/>
            <a:ext cx="2948525" cy="17641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827596" y="1611461"/>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4507296" y="1639932"/>
            <a:ext cx="2948526" cy="80927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認知症ケア加算２</a:t>
            </a:r>
            <a:r>
              <a:rPr kumimoji="1" lang="ja-JP" altLang="en-US" sz="12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2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0"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27575" y="2750274"/>
            <a:ext cx="951109" cy="829842"/>
          </a:xfrm>
          <a:prstGeom prst="rect">
            <a:avLst/>
          </a:prstGeom>
          <a:noFill/>
          <a:extLst>
            <a:ext uri="{909E8E84-426E-40DD-AFC4-6F175D3DCCD1}">
              <a14:hiddenFill xmlns:a14="http://schemas.microsoft.com/office/drawing/2010/main">
                <a:solidFill>
                  <a:srgbClr val="FFFFFF"/>
                </a:solidFill>
              </a14:hiddenFill>
            </a:ext>
          </a:extLst>
        </p:spPr>
      </p:pic>
      <p:pic>
        <p:nvPicPr>
          <p:cNvPr id="21" name="図 2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52804" y="3139964"/>
            <a:ext cx="898504" cy="991948"/>
          </a:xfrm>
          <a:prstGeom prst="rect">
            <a:avLst/>
          </a:prstGeom>
        </p:spPr>
      </p:pic>
      <p:sp>
        <p:nvSpPr>
          <p:cNvPr id="18" name="正方形/長方形 17"/>
          <p:cNvSpPr/>
          <p:nvPr/>
        </p:nvSpPr>
        <p:spPr>
          <a:xfrm>
            <a:off x="591275" y="3089257"/>
            <a:ext cx="7361529" cy="99194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認知症患者の診療に十分な経験を有する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専任の常勤医師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又は認知症患者の看護に従事した経験を５年以上有する研修を修了した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専任の常勤看護師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を配置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経験や研修の要件は加算１と同様）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原則として、全ての病棟に、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研修を受けた看護師を３名以上配置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研修の要件は加算３と同様）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上記専任の医師又は看護師が、認知症ケアの実施状況を把握・助言　　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角丸四角形 21"/>
          <p:cNvSpPr/>
          <p:nvPr/>
        </p:nvSpPr>
        <p:spPr>
          <a:xfrm>
            <a:off x="7726679" y="1432525"/>
            <a:ext cx="1906841" cy="975231"/>
          </a:xfrm>
          <a:prstGeom prst="roundRect">
            <a:avLst/>
          </a:prstGeom>
          <a:ln>
            <a:solidFill>
              <a:srgbClr val="FEB545"/>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日以上の期間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6460" marR="0" lvl="0" indent="-86460" algn="l" defTabSz="844083"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身体的拘束を実施した日は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に相当する点数を算定</a:t>
            </a:r>
          </a:p>
        </p:txBody>
      </p:sp>
      <p:sp>
        <p:nvSpPr>
          <p:cNvPr id="23" name="正方形/長方形 22"/>
          <p:cNvSpPr/>
          <p:nvPr/>
        </p:nvSpPr>
        <p:spPr>
          <a:xfrm>
            <a:off x="601686" y="2899651"/>
            <a:ext cx="7351118" cy="23749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4" name="正方形/長方形 23"/>
          <p:cNvSpPr/>
          <p:nvPr/>
        </p:nvSpPr>
        <p:spPr>
          <a:xfrm>
            <a:off x="286785" y="4667385"/>
            <a:ext cx="2119084" cy="20174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5" name="正方形/長方形 24"/>
          <p:cNvSpPr/>
          <p:nvPr/>
        </p:nvSpPr>
        <p:spPr>
          <a:xfrm>
            <a:off x="287287" y="4862972"/>
            <a:ext cx="2140479" cy="86393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［認知症ケア加算２の施設基準］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認知症患者のアセスメント方法等に係る適切な研修（９時間以上）を受けた看護師を複数名配置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2741841" y="4664106"/>
            <a:ext cx="2140479" cy="2054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2741841" y="4890800"/>
            <a:ext cx="2140479" cy="129623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の施設基準］</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認知症患者のアセスメント方法等に係る適切な研修（９時間以上）を受けた看護師を</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３名以上</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ただし、３名のうち１名は、当該研修を受けた看護師が行う院内研修の受講で差し支えない。</a:t>
            </a:r>
            <a:endParaRPr kumimoji="1" lang="en-US" altLang="ja-JP" sz="831"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右矢印 29"/>
          <p:cNvSpPr/>
          <p:nvPr/>
        </p:nvSpPr>
        <p:spPr>
          <a:xfrm>
            <a:off x="2474306" y="5002249"/>
            <a:ext cx="199873" cy="71783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4996317" y="4670670"/>
            <a:ext cx="2177164" cy="226687"/>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2" name="正方形/長方形 31"/>
          <p:cNvSpPr/>
          <p:nvPr/>
        </p:nvSpPr>
        <p:spPr>
          <a:xfrm>
            <a:off x="4996319" y="4869537"/>
            <a:ext cx="2177164" cy="1541894"/>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（精神科又は神経内科の経験５年以上）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7450871" y="4664105"/>
            <a:ext cx="2227814" cy="233247"/>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7450872" y="4875858"/>
            <a:ext cx="2227812" cy="154189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［認知症ケア加算１の施設基準］</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58265" marR="0" lvl="0" indent="-15826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認知症ケアチームを設置</a:t>
            </a:r>
            <a:endParaRPr kumimoji="1" lang="en-US" altLang="ja-JP" sz="92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専任の常勤医師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（精神科又は神経内科の経験</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専任の常勤看護師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（経験５年＋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時間以上の研修修了）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原則</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時間以上チームの業務に従事</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専任の常勤社会福祉士又は精神保健福祉士</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1" name="直線コネクタ 10"/>
          <p:cNvCxnSpPr>
            <a:cxnSpLocks/>
          </p:cNvCxnSpPr>
          <p:nvPr/>
        </p:nvCxnSpPr>
        <p:spPr>
          <a:xfrm>
            <a:off x="199832" y="2564904"/>
            <a:ext cx="9531019" cy="0"/>
          </a:xfrm>
          <a:prstGeom prst="line">
            <a:avLst/>
          </a:prstGeom>
          <a:ln w="19050">
            <a:prstDash val="sysDash"/>
          </a:ln>
        </p:spPr>
        <p:style>
          <a:lnRef idx="1">
            <a:schemeClr val="dk1"/>
          </a:lnRef>
          <a:fillRef idx="0">
            <a:schemeClr val="dk1"/>
          </a:fillRef>
          <a:effectRef idx="0">
            <a:schemeClr val="dk1"/>
          </a:effectRef>
          <a:fontRef idx="minor">
            <a:schemeClr val="tx1"/>
          </a:fontRef>
        </p:style>
      </p:cxnSp>
      <p:sp>
        <p:nvSpPr>
          <p:cNvPr id="33" name="Rectangle 2">
            <a:extLst>
              <a:ext uri="{FF2B5EF4-FFF2-40B4-BE49-F238E27FC236}">
                <a16:creationId xmlns:a16="http://schemas.microsoft.com/office/drawing/2014/main" id="{DDF12F14-2486-40B4-A7EC-753160F5F538}"/>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１７．認知症患者に対する適切な医療の評価</a:t>
            </a:r>
          </a:p>
        </p:txBody>
      </p:sp>
      <p:sp>
        <p:nvSpPr>
          <p:cNvPr id="34" name="Rectangle 36">
            <a:extLst>
              <a:ext uri="{FF2B5EF4-FFF2-40B4-BE49-F238E27FC236}">
                <a16:creationId xmlns:a16="http://schemas.microsoft.com/office/drawing/2014/main" id="{F8322D0A-8BD8-4F42-8A2A-13D3C8337010}"/>
              </a:ext>
            </a:extLst>
          </p:cNvPr>
          <p:cNvSpPr>
            <a:spLocks noChangeArrowheads="1"/>
          </p:cNvSpPr>
          <p:nvPr/>
        </p:nvSpPr>
        <p:spPr bwMode="auto">
          <a:xfrm>
            <a:off x="199831" y="513256"/>
            <a:ext cx="4440195"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認知症ケア加算の見直し①（再掲）</a:t>
            </a:r>
          </a:p>
        </p:txBody>
      </p:sp>
      <p:sp>
        <p:nvSpPr>
          <p:cNvPr id="35" name="右矢印 29">
            <a:extLst>
              <a:ext uri="{FF2B5EF4-FFF2-40B4-BE49-F238E27FC236}">
                <a16:creationId xmlns:a16="http://schemas.microsoft.com/office/drawing/2014/main" id="{72D21202-5A9A-4006-B7C4-AC44503DA229}"/>
              </a:ext>
            </a:extLst>
          </p:cNvPr>
          <p:cNvSpPr/>
          <p:nvPr/>
        </p:nvSpPr>
        <p:spPr>
          <a:xfrm>
            <a:off x="7205076" y="5026382"/>
            <a:ext cx="239034" cy="991947"/>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6" name="スライド番号プレースホルダー 2">
            <a:extLst>
              <a:ext uri="{FF2B5EF4-FFF2-40B4-BE49-F238E27FC236}">
                <a16:creationId xmlns:a16="http://schemas.microsoft.com/office/drawing/2014/main" id="{9BC8E122-B19F-4511-A23C-08E90036760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7" name="Rectangle 36">
            <a:extLst>
              <a:ext uri="{FF2B5EF4-FFF2-40B4-BE49-F238E27FC236}">
                <a16:creationId xmlns:a16="http://schemas.microsoft.com/office/drawing/2014/main" id="{7C12FB7B-B8CD-4BE9-86D5-4F73B758C70B}"/>
              </a:ext>
            </a:extLst>
          </p:cNvPr>
          <p:cNvSpPr>
            <a:spLocks noChangeArrowheads="1"/>
          </p:cNvSpPr>
          <p:nvPr/>
        </p:nvSpPr>
        <p:spPr bwMode="auto">
          <a:xfrm>
            <a:off x="4737616" y="553354"/>
            <a:ext cx="4968552" cy="336594"/>
          </a:xfrm>
          <a:prstGeom prst="rect">
            <a:avLst/>
          </a:prstGeom>
          <a:noFill/>
          <a:ln w="12700" cap="flat" cmpd="sng" algn="ctr">
            <a:solidFill>
              <a:srgbClr val="FFC000"/>
            </a:solidFill>
            <a:prstDash val="dash"/>
            <a:miter lim="800000"/>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認知症ケア加算＝認知症患者を対象とし、小児科など身体疾患を有する認知症患者が</a:t>
            </a:r>
            <a:endParaRPr kumimoji="0" lang="en-US" altLang="ja-JP"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kern="0" dirty="0">
                <a:solidFill>
                  <a:prstClr val="black"/>
                </a:solidFill>
                <a:latin typeface="Calibri"/>
                <a:ea typeface="ＭＳ Ｐゴシック" panose="020B0600070205080204" pitchFamily="50" charset="-128"/>
              </a:rPr>
              <a:t>　　　　　　　　　　　　　</a:t>
            </a:r>
            <a:r>
              <a:rPr kumimoji="0" lang="ja-JP" altLang="en-US" sz="1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入院しない病棟及び精神病床等を除いた入院料に対する加算</a:t>
            </a:r>
          </a:p>
        </p:txBody>
      </p:sp>
      <p:sp>
        <p:nvSpPr>
          <p:cNvPr id="38" name="テキスト ボックス 37"/>
          <p:cNvSpPr txBox="1"/>
          <p:nvPr/>
        </p:nvSpPr>
        <p:spPr>
          <a:xfrm>
            <a:off x="7983519" y="82102"/>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p101-102</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p769-771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15430677"/>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56456" y="1147546"/>
            <a:ext cx="9793088" cy="566583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2766651" y="825573"/>
            <a:ext cx="4372698" cy="355349"/>
          </a:xfrm>
          <a:prstGeom prst="rect">
            <a:avLst/>
          </a:prstGeom>
          <a:no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認知症ケア加算の主な要件等</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40" name="表 39"/>
          <p:cNvGraphicFramePr>
            <a:graphicFrameLocks noGrp="1"/>
          </p:cNvGraphicFramePr>
          <p:nvPr/>
        </p:nvGraphicFramePr>
        <p:xfrm>
          <a:off x="200472" y="1268759"/>
          <a:ext cx="9512916" cy="4829064"/>
        </p:xfrm>
        <a:graphic>
          <a:graphicData uri="http://schemas.openxmlformats.org/drawingml/2006/table">
            <a:tbl>
              <a:tblPr firstRow="1" bandRow="1">
                <a:tableStyleId>{5C22544A-7EE6-4342-B048-85BDC9FD1C3A}</a:tableStyleId>
              </a:tblPr>
              <a:tblGrid>
                <a:gridCol w="299598">
                  <a:extLst>
                    <a:ext uri="{9D8B030D-6E8A-4147-A177-3AD203B41FA5}">
                      <a16:colId xmlns:a16="http://schemas.microsoft.com/office/drawing/2014/main" val="499876126"/>
                    </a:ext>
                  </a:extLst>
                </a:gridCol>
                <a:gridCol w="835490">
                  <a:extLst>
                    <a:ext uri="{9D8B030D-6E8A-4147-A177-3AD203B41FA5}">
                      <a16:colId xmlns:a16="http://schemas.microsoft.com/office/drawing/2014/main" val="1511875940"/>
                    </a:ext>
                  </a:extLst>
                </a:gridCol>
                <a:gridCol w="3204000">
                  <a:extLst>
                    <a:ext uri="{9D8B030D-6E8A-4147-A177-3AD203B41FA5}">
                      <a16:colId xmlns:a16="http://schemas.microsoft.com/office/drawing/2014/main" val="1501598494"/>
                    </a:ext>
                  </a:extLst>
                </a:gridCol>
                <a:gridCol w="3312000">
                  <a:extLst>
                    <a:ext uri="{9D8B030D-6E8A-4147-A177-3AD203B41FA5}">
                      <a16:colId xmlns:a16="http://schemas.microsoft.com/office/drawing/2014/main" val="177530450"/>
                    </a:ext>
                  </a:extLst>
                </a:gridCol>
                <a:gridCol w="1861828">
                  <a:extLst>
                    <a:ext uri="{9D8B030D-6E8A-4147-A177-3AD203B41FA5}">
                      <a16:colId xmlns:a16="http://schemas.microsoft.com/office/drawing/2014/main" val="2587851524"/>
                    </a:ext>
                  </a:extLst>
                </a:gridCol>
              </a:tblGrid>
              <a:tr h="324183">
                <a:tc rowSpan="2" gridSpan="2">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rowSpan="2" hMerge="1">
                  <a:txBody>
                    <a:bodyPr/>
                    <a:lstStyle/>
                    <a:p>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認知症ケア加算１</a:t>
                      </a:r>
                      <a:endParaRPr kumimoji="1" lang="en-US" altLang="ja-JP" sz="1100" b="1" u="none"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（新）</a:t>
                      </a:r>
                      <a:r>
                        <a:rPr kumimoji="1" lang="ja-JP" altLang="en-US" sz="1100" b="1" u="sng" dirty="0">
                          <a:solidFill>
                            <a:schemeClr val="bg1"/>
                          </a:solidFill>
                          <a:latin typeface="Meiryo UI" panose="020B0604030504040204" pitchFamily="50" charset="-128"/>
                          <a:ea typeface="Meiryo UI" panose="020B0604030504040204" pitchFamily="50" charset="-128"/>
                        </a:rPr>
                        <a:t>認知症ケア加算２</a:t>
                      </a:r>
                      <a:endParaRPr kumimoji="1" lang="en-US" altLang="ja-JP" sz="1100" b="1" u="sng" dirty="0">
                        <a:solidFill>
                          <a:schemeClr val="bg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tc>
                  <a:txBody>
                    <a:bodyPr/>
                    <a:lstStyle/>
                    <a:p>
                      <a:pPr algn="ctr">
                        <a:lnSpc>
                          <a:spcPts val="1100"/>
                        </a:lnSpc>
                      </a:pPr>
                      <a:r>
                        <a:rPr kumimoji="1" lang="ja-JP" altLang="en-US" sz="1100" b="1" u="none" dirty="0">
                          <a:solidFill>
                            <a:schemeClr val="bg1"/>
                          </a:solidFill>
                          <a:latin typeface="Meiryo UI" panose="020B0604030504040204" pitchFamily="50" charset="-128"/>
                          <a:ea typeface="Meiryo UI" panose="020B0604030504040204" pitchFamily="50" charset="-128"/>
                        </a:rPr>
                        <a:t>認知症ケア加算３</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75000"/>
                      </a:schemeClr>
                    </a:solidFill>
                  </a:tcPr>
                </a:tc>
                <a:extLst>
                  <a:ext uri="{0D108BD9-81ED-4DB2-BD59-A6C34878D82A}">
                    <a16:rowId xmlns:a16="http://schemas.microsoft.com/office/drawing/2014/main" val="2350511318"/>
                  </a:ext>
                </a:extLst>
              </a:tr>
              <a:tr h="417431">
                <a:tc gridSpan="2" vMerge="1">
                  <a:txBody>
                    <a:bodyPr/>
                    <a:lstStyle/>
                    <a:p>
                      <a:pPr>
                        <a:lnSpc>
                          <a:spcPts val="1100"/>
                        </a:lnSpc>
                      </a:pP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vMerge="1">
                  <a:txBody>
                    <a:bodyPr/>
                    <a:lstStyle/>
                    <a:p>
                      <a:endParaRPr kumimoji="1" lang="ja-JP" altLang="en-US"/>
                    </a:p>
                  </a:txBody>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none" dirty="0">
                          <a:solidFill>
                            <a:schemeClr val="tx1"/>
                          </a:solidFill>
                          <a:latin typeface="Meiryo UI" panose="020B0604030504040204" pitchFamily="50" charset="-128"/>
                          <a:ea typeface="Meiryo UI" panose="020B0604030504040204" pitchFamily="50" charset="-128"/>
                        </a:rPr>
                        <a:t>認知症ケアチームによる取組を評価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専任の医師又は専門性の高い看護師</a:t>
                      </a:r>
                      <a:endParaRPr kumimoji="1" lang="en-US" altLang="ja-JP" sz="1100" b="1" u="sng" dirty="0">
                        <a:solidFill>
                          <a:srgbClr val="0070C0"/>
                        </a:solidFill>
                        <a:latin typeface="Meiryo UI" panose="020B0604030504040204" pitchFamily="50" charset="-128"/>
                        <a:ea typeface="Meiryo UI" panose="020B0604030504040204" pitchFamily="50" charset="-128"/>
                      </a:endParaRPr>
                    </a:p>
                    <a:p>
                      <a:pPr marL="0" marR="0" lvl="0" indent="0" algn="ctr" defTabSz="990570" rtl="0" eaLnBrk="1" fontAlgn="auto" latinLnBrk="0" hangingPunct="1">
                        <a:lnSpc>
                          <a:spcPts val="1100"/>
                        </a:lnSpc>
                        <a:spcBef>
                          <a:spcPts val="0"/>
                        </a:spcBef>
                        <a:spcAft>
                          <a:spcPts val="0"/>
                        </a:spcAft>
                        <a:buClrTx/>
                        <a:buSzTx/>
                        <a:buFontTx/>
                        <a:buNone/>
                        <a:tabLst/>
                        <a:defRPr/>
                      </a:pPr>
                      <a:r>
                        <a:rPr kumimoji="1" lang="ja-JP" altLang="en-US" sz="1100" b="1" u="sng" dirty="0">
                          <a:solidFill>
                            <a:srgbClr val="0070C0"/>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研修を受けた病棟看護師</a:t>
                      </a:r>
                      <a:endParaRPr kumimoji="1" lang="en-US" altLang="ja-JP" sz="1100" b="1" u="none" dirty="0">
                        <a:solidFill>
                          <a:schemeClr val="tx1"/>
                        </a:solidFill>
                        <a:latin typeface="Meiryo UI" panose="020B0604030504040204" pitchFamily="50" charset="-128"/>
                        <a:ea typeface="Meiryo UI" panose="020B0604030504040204" pitchFamily="50" charset="-128"/>
                      </a:endParaRPr>
                    </a:p>
                    <a:p>
                      <a:pPr algn="ctr">
                        <a:lnSpc>
                          <a:spcPts val="1100"/>
                        </a:lnSpc>
                      </a:pPr>
                      <a:r>
                        <a:rPr kumimoji="1" lang="ja-JP" altLang="en-US" sz="1100" b="1" u="none" dirty="0">
                          <a:solidFill>
                            <a:schemeClr val="tx1"/>
                          </a:solidFill>
                          <a:latin typeface="Meiryo UI" panose="020B0604030504040204" pitchFamily="50" charset="-128"/>
                          <a:ea typeface="Meiryo UI" panose="020B0604030504040204" pitchFamily="50" charset="-128"/>
                        </a:rPr>
                        <a:t>による取組を評価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val="3518458222"/>
                  </a:ext>
                </a:extLst>
              </a:tr>
              <a:tr h="324183">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点数</a:t>
                      </a:r>
                      <a:r>
                        <a:rPr kumimoji="1" lang="en-US" altLang="ja-JP" sz="900" b="0" baseline="30000" dirty="0">
                          <a:solidFill>
                            <a:schemeClr val="tx1"/>
                          </a:solidFill>
                          <a:latin typeface="Meiryo UI" panose="020B0604030504040204" pitchFamily="50" charset="-128"/>
                          <a:ea typeface="Meiryo UI" panose="020B0604030504040204" pitchFamily="50" charset="-128"/>
                        </a:rPr>
                        <a:t>※</a:t>
                      </a:r>
                      <a:r>
                        <a:rPr kumimoji="1" lang="ja-JP" altLang="en-US" sz="900" b="0" baseline="30000" dirty="0">
                          <a:solidFill>
                            <a:schemeClr val="tx1"/>
                          </a:solidFill>
                          <a:latin typeface="Meiryo UI" panose="020B0604030504040204" pitchFamily="50" charset="-128"/>
                          <a:ea typeface="Meiryo UI" panose="020B0604030504040204" pitchFamily="50" charset="-128"/>
                        </a:rPr>
                        <a:t>１</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endParaRPr kumimoji="1" lang="ja-JP" altLang="en-US"/>
                    </a:p>
                  </a:txBody>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160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30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1" u="sng" dirty="0">
                          <a:solidFill>
                            <a:srgbClr val="0070C0"/>
                          </a:solidFill>
                          <a:latin typeface="Meiryo UI" panose="020B0604030504040204" pitchFamily="50" charset="-128"/>
                          <a:ea typeface="Meiryo UI" panose="020B0604030504040204" pitchFamily="50" charset="-128"/>
                        </a:rPr>
                        <a:t>イ</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100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ja-JP" altLang="en-US" sz="1100" b="1" u="sng" dirty="0">
                          <a:solidFill>
                            <a:srgbClr val="0070C0"/>
                          </a:solidFill>
                          <a:latin typeface="Meiryo UI" panose="020B0604030504040204" pitchFamily="50" charset="-128"/>
                          <a:ea typeface="Meiryo UI" panose="020B0604030504040204" pitchFamily="50" charset="-128"/>
                        </a:rPr>
                        <a:t>ロ</a:t>
                      </a:r>
                      <a:r>
                        <a:rPr kumimoji="1" lang="ja-JP" altLang="en-US" sz="1100" b="1" u="none" dirty="0">
                          <a:solidFill>
                            <a:srgbClr val="0070C0"/>
                          </a:solidFill>
                          <a:latin typeface="Meiryo UI" panose="020B0604030504040204" pitchFamily="50" charset="-128"/>
                          <a:ea typeface="Meiryo UI" panose="020B0604030504040204" pitchFamily="50" charset="-128"/>
                        </a:rPr>
                        <a:t>　</a:t>
                      </a:r>
                      <a:r>
                        <a:rPr kumimoji="1" lang="en-US" altLang="ja-JP" sz="1100" b="1" u="sng" dirty="0">
                          <a:solidFill>
                            <a:srgbClr val="0070C0"/>
                          </a:solidFill>
                          <a:latin typeface="Meiryo UI" panose="020B0604030504040204" pitchFamily="50" charset="-128"/>
                          <a:ea typeface="Meiryo UI" panose="020B0604030504040204" pitchFamily="50" charset="-128"/>
                        </a:rPr>
                        <a:t>25</a:t>
                      </a:r>
                      <a:r>
                        <a:rPr kumimoji="1" lang="ja-JP" altLang="en-US" sz="1100" b="1" u="sng" dirty="0">
                          <a:solidFill>
                            <a:srgbClr val="0070C0"/>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ctr">
                        <a:lnSpc>
                          <a:spcPts val="1100"/>
                        </a:lnSpc>
                      </a:pPr>
                      <a:r>
                        <a:rPr kumimoji="1" lang="ja-JP" altLang="en-US" sz="1100" b="0" u="none" dirty="0">
                          <a:solidFill>
                            <a:schemeClr val="tx1"/>
                          </a:solidFill>
                          <a:latin typeface="Meiryo UI" panose="020B0604030504040204" pitchFamily="50" charset="-128"/>
                          <a:ea typeface="Meiryo UI" panose="020B0604030504040204" pitchFamily="50" charset="-128"/>
                        </a:rPr>
                        <a:t>イ　</a:t>
                      </a:r>
                      <a:r>
                        <a:rPr kumimoji="1" lang="en-US" altLang="ja-JP" sz="1100" b="1" u="sng" dirty="0">
                          <a:solidFill>
                            <a:srgbClr val="0070C0"/>
                          </a:solidFill>
                          <a:latin typeface="Meiryo UI" panose="020B0604030504040204" pitchFamily="50" charset="-128"/>
                          <a:ea typeface="Meiryo UI" panose="020B0604030504040204" pitchFamily="50" charset="-128"/>
                        </a:rPr>
                        <a:t>40</a:t>
                      </a:r>
                      <a:r>
                        <a:rPr kumimoji="1" lang="ja-JP" altLang="en-US" sz="1100" b="1" u="sng" dirty="0">
                          <a:solidFill>
                            <a:srgbClr val="0070C0"/>
                          </a:solidFill>
                          <a:latin typeface="Meiryo UI" panose="020B0604030504040204" pitchFamily="50" charset="-128"/>
                          <a:ea typeface="Meiryo UI" panose="020B0604030504040204" pitchFamily="50" charset="-128"/>
                        </a:rPr>
                        <a:t>点</a:t>
                      </a:r>
                      <a:r>
                        <a:rPr kumimoji="1" lang="ja-JP" altLang="en-US" sz="1100" b="0" u="none" dirty="0">
                          <a:solidFill>
                            <a:schemeClr val="tx1"/>
                          </a:solidFill>
                          <a:latin typeface="Meiryo UI" panose="020B0604030504040204" pitchFamily="50" charset="-128"/>
                          <a:ea typeface="Meiryo UI" panose="020B0604030504040204" pitchFamily="50" charset="-128"/>
                        </a:rPr>
                        <a:t>　　ロ　</a:t>
                      </a:r>
                      <a:r>
                        <a:rPr kumimoji="1" lang="en-US" altLang="ja-JP" sz="1100" b="0" u="none" dirty="0">
                          <a:solidFill>
                            <a:schemeClr val="tx1"/>
                          </a:solidFill>
                          <a:latin typeface="Meiryo UI" panose="020B0604030504040204" pitchFamily="50" charset="-128"/>
                          <a:ea typeface="Meiryo UI" panose="020B0604030504040204" pitchFamily="50" charset="-128"/>
                        </a:rPr>
                        <a:t>10</a:t>
                      </a:r>
                      <a:r>
                        <a:rPr kumimoji="1" lang="ja-JP" altLang="en-US" sz="1100" b="0" u="none" dirty="0">
                          <a:solidFill>
                            <a:schemeClr val="tx1"/>
                          </a:solidFill>
                          <a:latin typeface="Meiryo UI" panose="020B0604030504040204" pitchFamily="50" charset="-128"/>
                          <a:ea typeface="Meiryo UI" panose="020B0604030504040204" pitchFamily="50" charset="-128"/>
                        </a:rPr>
                        <a:t>点</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4020792"/>
                  </a:ext>
                </a:extLst>
              </a:tr>
              <a:tr h="260179">
                <a:tc gridSpan="2">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算定対象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h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認知症高齢者の日常生活自立度判定基準ランク</a:t>
                      </a:r>
                      <a:r>
                        <a:rPr kumimoji="1" lang="en-US" altLang="ja-JP" sz="900" b="0" dirty="0">
                          <a:solidFill>
                            <a:schemeClr val="tx1"/>
                          </a:solidFill>
                          <a:latin typeface="Meiryo UI" panose="020B0604030504040204" pitchFamily="50" charset="-128"/>
                          <a:ea typeface="Meiryo UI" panose="020B0604030504040204" pitchFamily="50" charset="-128"/>
                        </a:rPr>
                        <a:t>Ⅲ</a:t>
                      </a:r>
                      <a:r>
                        <a:rPr kumimoji="1" lang="ja-JP" altLang="en-US" sz="900" b="0" dirty="0">
                          <a:solidFill>
                            <a:schemeClr val="tx1"/>
                          </a:solidFill>
                          <a:latin typeface="Meiryo UI" panose="020B0604030504040204" pitchFamily="50" charset="-128"/>
                          <a:ea typeface="Meiryo UI" panose="020B0604030504040204" pitchFamily="50" charset="-128"/>
                        </a:rPr>
                        <a:t>以上の患者（重度の意識障害のある者を除く）</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4279315531"/>
                  </a:ext>
                </a:extLst>
              </a:tr>
              <a:tr h="260179">
                <a:tc rowSpan="3">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主な算定要件</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gridSpan="3">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身体的拘束を必要としないよう環境を整える、身体拘束をするかどうかは複数の職員で検討する、やむを得ず実施する場合は早期解除に努める等</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sz="1200" b="0" dirty="0">
                        <a:solidFill>
                          <a:schemeClr val="tx1"/>
                        </a:solidFill>
                        <a:latin typeface="ＭＳ Ｐゴシック" panose="020B0600070205080204" pitchFamily="50" charset="-128"/>
                        <a:ea typeface="ＭＳ Ｐゴシック" panose="020B0600070205080204" pitchFamily="50" charset="-128"/>
                      </a:endParaRPr>
                    </a:p>
                  </a:txBody>
                  <a:tcP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2465712285"/>
                  </a:ext>
                </a:extLst>
              </a:tr>
              <a:tr h="260179">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ケア実施等</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認知症ケアチームと連携し、病棟職員全体で実施</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病棟の看護師等が実施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9774853"/>
                  </a:ext>
                </a:extLst>
              </a:tr>
              <a:tr h="574683">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専任の職員の活動</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・カンファレンス</a:t>
                      </a:r>
                      <a:r>
                        <a:rPr kumimoji="1" lang="ja-JP" altLang="en-US" sz="800" b="0" dirty="0">
                          <a:solidFill>
                            <a:schemeClr val="tx1"/>
                          </a:solidFill>
                          <a:latin typeface="Meiryo UI" panose="020B0604030504040204" pitchFamily="50" charset="-128"/>
                          <a:ea typeface="Meiryo UI" panose="020B0604030504040204" pitchFamily="50" charset="-128"/>
                        </a:rPr>
                        <a:t>（週１回程度）</a:t>
                      </a:r>
                      <a:r>
                        <a:rPr kumimoji="1" lang="ja-JP" altLang="en-US" sz="900" b="0" dirty="0">
                          <a:solidFill>
                            <a:schemeClr val="tx1"/>
                          </a:solidFill>
                          <a:latin typeface="Meiryo UI" panose="020B0604030504040204" pitchFamily="50" charset="-128"/>
                          <a:ea typeface="Meiryo UI" panose="020B0604030504040204" pitchFamily="50" charset="-128"/>
                        </a:rPr>
                        <a:t>　　 ・病棟巡回</a:t>
                      </a:r>
                      <a:r>
                        <a:rPr kumimoji="1" lang="ja-JP" altLang="en-US" sz="800" b="0" dirty="0">
                          <a:solidFill>
                            <a:schemeClr val="tx1"/>
                          </a:solidFill>
                          <a:latin typeface="Meiryo UI" panose="020B0604030504040204" pitchFamily="50" charset="-128"/>
                          <a:ea typeface="Meiryo UI" panose="020B0604030504040204" pitchFamily="50" charset="-128"/>
                        </a:rPr>
                        <a:t>（週１回以上）</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・認知症ケアの実施状況把握　　</a:t>
                      </a:r>
                      <a:r>
                        <a:rPr kumimoji="1" lang="ja-JP" altLang="en-US" sz="900" b="0" baseline="0" dirty="0">
                          <a:solidFill>
                            <a:schemeClr val="tx1"/>
                          </a:solidFill>
                          <a:latin typeface="Meiryo UI" panose="020B0604030504040204" pitchFamily="50" charset="-128"/>
                          <a:ea typeface="Meiryo UI" panose="020B0604030504040204" pitchFamily="50" charset="-128"/>
                        </a:rPr>
                        <a:t> </a:t>
                      </a:r>
                      <a:r>
                        <a:rPr kumimoji="1" lang="ja-JP" altLang="en-US" sz="900" b="0" dirty="0">
                          <a:solidFill>
                            <a:schemeClr val="tx1"/>
                          </a:solidFill>
                          <a:latin typeface="Meiryo UI" panose="020B0604030504040204" pitchFamily="50" charset="-128"/>
                          <a:ea typeface="Meiryo UI" panose="020B0604030504040204" pitchFamily="50" charset="-128"/>
                        </a:rPr>
                        <a:t>・病棟職員へ助言</a:t>
                      </a:r>
                      <a:endParaRPr kumimoji="1" lang="en-US" altLang="ja-JP"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専任の医師又は看護師が、</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定期的に認知症ケアの実施状況把握</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900" b="0" u="none" dirty="0">
                          <a:solidFill>
                            <a:srgbClr val="0070C0"/>
                          </a:solidFill>
                          <a:latin typeface="Meiryo UI" panose="020B0604030504040204" pitchFamily="50" charset="-128"/>
                          <a:ea typeface="Meiryo UI" panose="020B0604030504040204" pitchFamily="50" charset="-128"/>
                        </a:rPr>
                        <a:t>・</a:t>
                      </a:r>
                      <a:r>
                        <a:rPr kumimoji="1" lang="ja-JP" altLang="en-US" sz="900" b="1" u="sng" dirty="0">
                          <a:solidFill>
                            <a:srgbClr val="0070C0"/>
                          </a:solidFill>
                          <a:latin typeface="Meiryo UI" panose="020B0604030504040204" pitchFamily="50" charset="-128"/>
                          <a:ea typeface="Meiryo UI" panose="020B0604030504040204" pitchFamily="50" charset="-128"/>
                        </a:rPr>
                        <a:t>病棟職員へ助言</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3230876"/>
                  </a:ext>
                </a:extLst>
              </a:tr>
              <a:tr h="889185">
                <a:tc rowSpan="4">
                  <a:txBody>
                    <a:bodyPr/>
                    <a:lstStyle/>
                    <a:p>
                      <a:pPr algn="ct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主な施設基準</a:t>
                      </a:r>
                    </a:p>
                  </a:txBody>
                  <a:tcPr vert="eaVert"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専任の職員の配置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認知症ケアチームを設置</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・専任の常勤医師</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1" u="sng" dirty="0">
                          <a:solidFill>
                            <a:srgbClr val="0070C0"/>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・専任の常勤看護師</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baseline="3000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　　　</a:t>
                      </a:r>
                      <a:r>
                        <a:rPr kumimoji="1" lang="en-US" altLang="ja-JP" sz="800" b="0" dirty="0">
                          <a:solidFill>
                            <a:schemeClr val="tx1"/>
                          </a:solidFill>
                          <a:latin typeface="Meiryo UI" panose="020B0604030504040204" pitchFamily="50" charset="-128"/>
                          <a:ea typeface="Meiryo UI" panose="020B0604030504040204" pitchFamily="50" charset="-128"/>
                        </a:rPr>
                        <a:t>…</a:t>
                      </a:r>
                      <a:r>
                        <a:rPr kumimoji="1" lang="ja-JP" altLang="en-US" sz="800" b="0" baseline="0" dirty="0">
                          <a:solidFill>
                            <a:schemeClr val="tx1"/>
                          </a:solidFill>
                          <a:latin typeface="Meiryo UI" panose="020B0604030504040204" pitchFamily="50" charset="-128"/>
                          <a:ea typeface="Meiryo UI" panose="020B0604030504040204" pitchFamily="50" charset="-128"/>
                        </a:rPr>
                        <a:t> </a:t>
                      </a:r>
                      <a:r>
                        <a:rPr kumimoji="1" lang="ja-JP" altLang="en-US" sz="800" b="1" u="sng" dirty="0">
                          <a:solidFill>
                            <a:srgbClr val="0070C0"/>
                          </a:solidFill>
                          <a:latin typeface="Meiryo UI" panose="020B0604030504040204" pitchFamily="50" charset="-128"/>
                          <a:ea typeface="Meiryo UI" panose="020B0604030504040204" pitchFamily="50" charset="-128"/>
                        </a:rPr>
                        <a:t>原則</a:t>
                      </a:r>
                      <a:r>
                        <a:rPr kumimoji="1" lang="ja-JP" altLang="en-US" sz="800" b="0" dirty="0">
                          <a:solidFill>
                            <a:schemeClr val="tx1"/>
                          </a:solidFill>
                          <a:latin typeface="Meiryo UI" panose="020B0604030504040204" pitchFamily="50" charset="-128"/>
                          <a:ea typeface="Meiryo UI" panose="020B0604030504040204" pitchFamily="50" charset="-128"/>
                        </a:rPr>
                        <a:t>週</a:t>
                      </a:r>
                      <a:r>
                        <a:rPr kumimoji="1" lang="en-US" altLang="ja-JP" sz="800" b="0" dirty="0">
                          <a:solidFill>
                            <a:schemeClr val="tx1"/>
                          </a:solidFill>
                          <a:latin typeface="Meiryo UI" panose="020B0604030504040204" pitchFamily="50" charset="-128"/>
                          <a:ea typeface="Meiryo UI" panose="020B0604030504040204" pitchFamily="50" charset="-128"/>
                        </a:rPr>
                        <a:t>16</a:t>
                      </a:r>
                      <a:r>
                        <a:rPr kumimoji="1" lang="ja-JP" altLang="en-US" sz="800" b="0" dirty="0">
                          <a:solidFill>
                            <a:schemeClr val="tx1"/>
                          </a:solidFill>
                          <a:latin typeface="Meiryo UI" panose="020B0604030504040204" pitchFamily="50" charset="-128"/>
                          <a:ea typeface="Meiryo UI" panose="020B0604030504040204" pitchFamily="50" charset="-128"/>
                        </a:rPr>
                        <a:t>時間以上、チームの業務に従事</a:t>
                      </a:r>
                      <a:endParaRPr kumimoji="1" lang="en-US" altLang="ja-JP" sz="8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・専任の常勤社会福祉士又は精神保健福祉士</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いずれかを配置</a:t>
                      </a:r>
                      <a:endParaRPr kumimoji="1" lang="en-US" altLang="ja-JP" sz="900" b="1" u="sng" dirty="0">
                        <a:solidFill>
                          <a:srgbClr val="0070C0"/>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専任の常勤医師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（精神科・神経内科</a:t>
                      </a:r>
                      <a:r>
                        <a:rPr kumimoji="1" lang="ja-JP" altLang="en-US" sz="800" b="0" u="none" dirty="0">
                          <a:solidFill>
                            <a:schemeClr val="tx1"/>
                          </a:solidFill>
                          <a:latin typeface="Meiryo UI" panose="020B0604030504040204" pitchFamily="50" charset="-128"/>
                          <a:ea typeface="Meiryo UI" panose="020B0604030504040204" pitchFamily="50" charset="-128"/>
                        </a:rPr>
                        <a:t>３年</a:t>
                      </a:r>
                      <a:r>
                        <a:rPr kumimoji="1" lang="ja-JP" altLang="en-US" sz="800" b="0" dirty="0">
                          <a:solidFill>
                            <a:schemeClr val="tx1"/>
                          </a:solidFill>
                          <a:latin typeface="Meiryo UI" panose="020B0604030504040204" pitchFamily="50" charset="-128"/>
                          <a:ea typeface="Meiryo UI" panose="020B0604030504040204" pitchFamily="50" charset="-128"/>
                        </a:rPr>
                        <a:t>又は研修修了）</a:t>
                      </a:r>
                      <a:endParaRPr kumimoji="1" lang="en-US" altLang="ja-JP" sz="800" b="0" dirty="0">
                        <a:solidFill>
                          <a:schemeClr val="tx1"/>
                        </a:solidFill>
                        <a:latin typeface="Meiryo UI" panose="020B0604030504040204" pitchFamily="50" charset="-128"/>
                        <a:ea typeface="Meiryo UI" panose="020B0604030504040204" pitchFamily="50" charset="-128"/>
                      </a:endParaRPr>
                    </a:p>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0" dirty="0">
                          <a:solidFill>
                            <a:schemeClr val="tx1"/>
                          </a:solidFill>
                          <a:latin typeface="Meiryo UI" panose="020B0604030504040204" pitchFamily="50" charset="-128"/>
                          <a:ea typeface="Meiryo UI" panose="020B0604030504040204" pitchFamily="50" charset="-128"/>
                        </a:rPr>
                        <a:t>　・</a:t>
                      </a:r>
                      <a:r>
                        <a:rPr kumimoji="1" lang="ja-JP" altLang="en-US" sz="900" b="1" u="sng" dirty="0">
                          <a:solidFill>
                            <a:srgbClr val="0070C0"/>
                          </a:solidFill>
                          <a:latin typeface="Meiryo UI" panose="020B0604030504040204" pitchFamily="50" charset="-128"/>
                          <a:ea typeface="Meiryo UI" panose="020B0604030504040204" pitchFamily="50" charset="-128"/>
                        </a:rPr>
                        <a:t>専任の常勤看護師</a:t>
                      </a:r>
                      <a:r>
                        <a:rPr kumimoji="1" lang="ja-JP" altLang="en-US" sz="900" b="1" u="none" dirty="0">
                          <a:solidFill>
                            <a:srgbClr val="0070C0"/>
                          </a:solidFill>
                          <a:latin typeface="Meiryo UI" panose="020B0604030504040204" pitchFamily="50" charset="-128"/>
                          <a:ea typeface="Meiryo UI" panose="020B0604030504040204" pitchFamily="50" charset="-128"/>
                        </a:rPr>
                        <a:t> </a:t>
                      </a:r>
                      <a:r>
                        <a:rPr kumimoji="1" lang="ja-JP" altLang="en-US" sz="800" b="0" dirty="0">
                          <a:solidFill>
                            <a:schemeClr val="tx1"/>
                          </a:solidFill>
                          <a:latin typeface="Meiryo UI" panose="020B0604030504040204" pitchFamily="50" charset="-128"/>
                          <a:ea typeface="Meiryo UI" panose="020B0604030504040204" pitchFamily="50" charset="-128"/>
                        </a:rPr>
                        <a:t>（経験５年かつ</a:t>
                      </a:r>
                      <a:r>
                        <a:rPr kumimoji="1" lang="en-US" altLang="ja-JP" sz="800" b="0" dirty="0">
                          <a:solidFill>
                            <a:schemeClr val="tx1"/>
                          </a:solidFill>
                          <a:latin typeface="Meiryo UI" panose="020B0604030504040204" pitchFamily="50" charset="-128"/>
                          <a:ea typeface="Meiryo UI" panose="020B0604030504040204" pitchFamily="50" charset="-128"/>
                        </a:rPr>
                        <a:t>600</a:t>
                      </a:r>
                      <a:r>
                        <a:rPr kumimoji="1" lang="ja-JP" altLang="en-US" sz="800" b="0" dirty="0">
                          <a:solidFill>
                            <a:schemeClr val="tx1"/>
                          </a:solidFill>
                          <a:latin typeface="Meiryo UI" panose="020B0604030504040204" pitchFamily="50" charset="-128"/>
                          <a:ea typeface="Meiryo UI" panose="020B0604030504040204" pitchFamily="50" charset="-128"/>
                        </a:rPr>
                        <a:t>時間以上の研修修了）</a:t>
                      </a:r>
                      <a:r>
                        <a:rPr kumimoji="1" lang="en-US" altLang="ja-JP" sz="800" b="0" baseline="30000" dirty="0">
                          <a:solidFill>
                            <a:schemeClr val="tx1"/>
                          </a:solidFill>
                          <a:latin typeface="Meiryo UI" panose="020B0604030504040204" pitchFamily="50" charset="-128"/>
                          <a:ea typeface="Meiryo UI" panose="020B0604030504040204" pitchFamily="50" charset="-128"/>
                        </a:rPr>
                        <a:t>※</a:t>
                      </a:r>
                      <a:r>
                        <a:rPr kumimoji="1" lang="ja-JP" altLang="en-US" sz="800" b="0" baseline="30000" dirty="0">
                          <a:solidFill>
                            <a:schemeClr val="tx1"/>
                          </a:solidFill>
                          <a:latin typeface="Meiryo UI" panose="020B0604030504040204" pitchFamily="50" charset="-128"/>
                          <a:ea typeface="Meiryo UI" panose="020B0604030504040204" pitchFamily="50" charset="-128"/>
                        </a:rPr>
                        <a:t>２</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a:solidFill>
                            <a:schemeClr val="tx1"/>
                          </a:solidFill>
                          <a:latin typeface="Meiryo UI" panose="020B0604030504040204" pitchFamily="50" charset="-128"/>
                          <a:ea typeface="Meiryo UI" panose="020B0604030504040204" pitchFamily="50" charset="-128"/>
                        </a:rPr>
                        <a:t>－</a:t>
                      </a:r>
                      <a:endParaRPr kumimoji="1" lang="ja-JP" altLang="en-US" sz="9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69558041"/>
                  </a:ext>
                </a:extLst>
              </a:tr>
              <a:tr h="684000">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病棟職員</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認知症患者に関わる全ての病棟の看護師等が、</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認知症ケアチームによる院内研修又は院外研修を受講</a:t>
                      </a:r>
                      <a:endParaRPr kumimoji="1" lang="en-US" altLang="ja-JP" sz="900" b="0" dirty="0">
                        <a:solidFill>
                          <a:schemeClr val="tx1"/>
                        </a:solidFill>
                        <a:latin typeface="Meiryo UI" panose="020B0604030504040204" pitchFamily="50" charset="-128"/>
                        <a:ea typeface="Meiryo UI" panose="020B0604030504040204" pitchFamily="50" charset="-128"/>
                      </a:endParaRPr>
                    </a:p>
                    <a:p>
                      <a:pPr>
                        <a:lnSpc>
                          <a:spcPts val="1100"/>
                        </a:lnSpc>
                      </a:pPr>
                      <a:r>
                        <a:rPr kumimoji="1" lang="ja-JP" altLang="en-US" sz="800" b="0" dirty="0">
                          <a:solidFill>
                            <a:schemeClr val="tx1"/>
                          </a:solidFill>
                          <a:latin typeface="Meiryo UI" panose="020B0604030504040204" pitchFamily="50" charset="-128"/>
                          <a:ea typeface="Meiryo UI" panose="020B0604030504040204" pitchFamily="50" charset="-128"/>
                        </a:rPr>
                        <a:t>（全ての病棟に、加算２・３と同様の９時間以上の研修又は院内研修を受けた看護師を１名以上配置が望ましい）</a:t>
                      </a:r>
                      <a:endParaRPr kumimoji="1" lang="en-US" altLang="ja-JP" sz="800" b="0" dirty="0">
                        <a:solidFill>
                          <a:schemeClr val="tx1"/>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gridSpan="2">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全ての病棟に、９時間以上の研修を受けた看護師を３名以上配置（うち１名は院内研修で可）</a:t>
                      </a:r>
                      <a:endParaRPr kumimoji="1" lang="en-US" altLang="ja-JP" sz="900" b="1" u="sng" dirty="0">
                        <a:solidFill>
                          <a:srgbClr val="0070C0"/>
                        </a:solidFill>
                        <a:latin typeface="Meiryo UI" panose="020B0604030504040204" pitchFamily="50" charset="-128"/>
                        <a:ea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extLst>
                  <a:ext uri="{0D108BD9-81ED-4DB2-BD59-A6C34878D82A}">
                    <a16:rowId xmlns:a16="http://schemas.microsoft.com/office/drawing/2014/main" val="511158465"/>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マニュアルの作成・活用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marR="0" lvl="0" indent="0" algn="l" defTabSz="742950" rtl="0" eaLnBrk="1" fontAlgn="auto" latinLnBrk="0" hangingPunct="1">
                        <a:lnSpc>
                          <a:spcPts val="1100"/>
                        </a:lnSpc>
                        <a:spcBef>
                          <a:spcPts val="0"/>
                        </a:spcBef>
                        <a:spcAft>
                          <a:spcPts val="0"/>
                        </a:spcAft>
                        <a:buClrTx/>
                        <a:buSzTx/>
                        <a:buFontTx/>
                        <a:buNone/>
                        <a:tabLst/>
                        <a:defRPr/>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認知症ケアに関するマニュアルを作成し、周知・活用</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42705717"/>
                  </a:ext>
                </a:extLst>
              </a:tr>
              <a:tr h="417431">
                <a:tc vMerge="1">
                  <a:txBody>
                    <a:bodyPr/>
                    <a:lstStyle/>
                    <a:p>
                      <a:pPr>
                        <a:lnSpc>
                          <a:spcPts val="1100"/>
                        </a:lnSpc>
                      </a:pPr>
                      <a:endParaRPr kumimoji="1" lang="ja-JP" altLang="en-US" sz="900" b="0" dirty="0">
                        <a:solidFill>
                          <a:schemeClr val="tx1"/>
                        </a:solidFill>
                        <a:latin typeface="ＭＳ Ｐゴシック" panose="020B0600070205080204" pitchFamily="50" charset="-128"/>
                        <a:ea typeface="ＭＳ Ｐゴシック" panose="020B0600070205080204" pitchFamily="50" charset="-128"/>
                      </a:endParaRP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院内研修</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認知症ケアチームが定期的に研修を実施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1" u="sng" dirty="0">
                          <a:solidFill>
                            <a:srgbClr val="0070C0"/>
                          </a:solidFill>
                          <a:latin typeface="Meiryo UI" panose="020B0604030504040204" pitchFamily="50" charset="-128"/>
                          <a:ea typeface="Meiryo UI" panose="020B0604030504040204" pitchFamily="50" charset="-128"/>
                        </a:rPr>
                        <a:t>専任の医師又は看護師を中心に</a:t>
                      </a:r>
                      <a:r>
                        <a:rPr kumimoji="1" lang="ja-JP" altLang="en-US" sz="900" b="0" dirty="0">
                          <a:solidFill>
                            <a:schemeClr val="tx1"/>
                          </a:solidFill>
                          <a:latin typeface="Meiryo UI" panose="020B0604030504040204" pitchFamily="50" charset="-128"/>
                          <a:ea typeface="Meiryo UI" panose="020B0604030504040204" pitchFamily="50" charset="-128"/>
                        </a:rPr>
                        <a:t>、年１回は研修や事例検討会等を実施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nSpc>
                          <a:spcPts val="1100"/>
                        </a:lnSpc>
                      </a:pPr>
                      <a:r>
                        <a:rPr kumimoji="1" lang="ja-JP" altLang="en-US" sz="900" b="0" dirty="0">
                          <a:solidFill>
                            <a:schemeClr val="tx1"/>
                          </a:solidFill>
                          <a:latin typeface="Meiryo UI" panose="020B0604030504040204" pitchFamily="50" charset="-128"/>
                          <a:ea typeface="Meiryo UI" panose="020B0604030504040204" pitchFamily="50" charset="-128"/>
                        </a:rPr>
                        <a:t>研修を修了した看護師を中心に、年１回は研修や事例検討会等を実施</a:t>
                      </a:r>
                    </a:p>
                  </a:txBody>
                  <a:tcPr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44959308"/>
                  </a:ext>
                </a:extLst>
              </a:tr>
            </a:tbl>
          </a:graphicData>
        </a:graphic>
      </p:graphicFrame>
      <p:sp>
        <p:nvSpPr>
          <p:cNvPr id="10" name="テキスト ボックス 9"/>
          <p:cNvSpPr txBox="1"/>
          <p:nvPr/>
        </p:nvSpPr>
        <p:spPr>
          <a:xfrm>
            <a:off x="280058" y="6132434"/>
            <a:ext cx="9056624"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　イ：</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日以内の期間、ロ：</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日以上の期間（身体的拘束を実施した日は</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分の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60</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に相当する点数を算定）</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　認知症ケア加算１・２の専任の常勤看護師の研修は以下のとおり。</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① 日本看護協会認定看護師教育課程「認知症看護」の研修　　② 日本看護協会が認定している看護系大学院の「老人看護」及び「精神看護」の専門看護師教育課程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③ 日本精神科看護協会が認定している「精神科認定看護師」（認定証が発行されている者に限る）</a:t>
            </a:r>
          </a:p>
        </p:txBody>
      </p:sp>
      <p:pic>
        <p:nvPicPr>
          <p:cNvPr id="43" name="Picture 2" descr="看護師の会議のイラスト"/>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798943" y="3191853"/>
            <a:ext cx="754564" cy="658357"/>
          </a:xfrm>
          <a:prstGeom prst="rect">
            <a:avLst/>
          </a:prstGeom>
          <a:noFill/>
          <a:extLst>
            <a:ext uri="{909E8E84-426E-40DD-AFC4-6F175D3DCCD1}">
              <a14:hiddenFill xmlns:a14="http://schemas.microsoft.com/office/drawing/2010/main">
                <a:solidFill>
                  <a:srgbClr val="FFFFFF"/>
                </a:solidFill>
              </a14:hiddenFill>
            </a:ext>
          </a:extLst>
        </p:spPr>
      </p:pic>
      <p:pic>
        <p:nvPicPr>
          <p:cNvPr id="44" name="図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5368" y="3641351"/>
            <a:ext cx="765604" cy="845227"/>
          </a:xfrm>
          <a:prstGeom prst="rect">
            <a:avLst/>
          </a:prstGeom>
        </p:spPr>
      </p:pic>
      <p:sp>
        <p:nvSpPr>
          <p:cNvPr id="11" name="Rectangle 2">
            <a:extLst>
              <a:ext uri="{FF2B5EF4-FFF2-40B4-BE49-F238E27FC236}">
                <a16:creationId xmlns:a16="http://schemas.microsoft.com/office/drawing/2014/main" id="{F0BBE9C6-4D65-4D91-9735-BDA26068489E}"/>
              </a:ext>
            </a:extLst>
          </p:cNvPr>
          <p:cNvSpPr>
            <a:spLocks noChangeArrowheads="1"/>
          </p:cNvSpPr>
          <p:nvPr/>
        </p:nvSpPr>
        <p:spPr bwMode="auto">
          <a:xfrm>
            <a:off x="213524" y="16322"/>
            <a:ext cx="9517327" cy="45657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１７．認知症患者に対する適切な医療の評価</a:t>
            </a:r>
          </a:p>
        </p:txBody>
      </p:sp>
      <p:sp>
        <p:nvSpPr>
          <p:cNvPr id="12" name="Rectangle 36">
            <a:extLst>
              <a:ext uri="{FF2B5EF4-FFF2-40B4-BE49-F238E27FC236}">
                <a16:creationId xmlns:a16="http://schemas.microsoft.com/office/drawing/2014/main" id="{946B2BC0-FB3F-401B-A567-ADE401D4EB1C}"/>
              </a:ext>
            </a:extLst>
          </p:cNvPr>
          <p:cNvSpPr>
            <a:spLocks noChangeArrowheads="1"/>
          </p:cNvSpPr>
          <p:nvPr/>
        </p:nvSpPr>
        <p:spPr bwMode="auto">
          <a:xfrm>
            <a:off x="199832" y="513256"/>
            <a:ext cx="4321120" cy="379281"/>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認知症ケア加算の見直し②（再掲）</a:t>
            </a:r>
          </a:p>
        </p:txBody>
      </p:sp>
      <p:sp>
        <p:nvSpPr>
          <p:cNvPr id="13" name="スライド番号プレースホルダー 2">
            <a:extLst>
              <a:ext uri="{FF2B5EF4-FFF2-40B4-BE49-F238E27FC236}">
                <a16:creationId xmlns:a16="http://schemas.microsoft.com/office/drawing/2014/main" id="{DB007B49-AB34-44C0-AD44-CC00388BC1D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テキスト ボックス 13"/>
          <p:cNvSpPr txBox="1"/>
          <p:nvPr/>
        </p:nvSpPr>
        <p:spPr>
          <a:xfrm>
            <a:off x="7883692" y="71665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p101-102</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p769-771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26974483"/>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角丸四角形 75"/>
          <p:cNvSpPr/>
          <p:nvPr/>
        </p:nvSpPr>
        <p:spPr>
          <a:xfrm>
            <a:off x="632520" y="5596124"/>
            <a:ext cx="8928992" cy="1217252"/>
          </a:xfrm>
          <a:prstGeom prst="roundRect">
            <a:avLst/>
          </a:prstGeom>
          <a:solidFill>
            <a:schemeClr val="accent3">
              <a:lumMod val="40000"/>
              <a:lumOff val="60000"/>
            </a:schemeClr>
          </a:solidFill>
          <a:ln>
            <a:solidFill>
              <a:schemeClr val="accent3">
                <a:lumMod val="40000"/>
                <a:lumOff val="6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5160300" y="1153828"/>
            <a:ext cx="4701139" cy="4277624"/>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0" y="1165524"/>
            <a:ext cx="5151939" cy="4265928"/>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右矢印 33"/>
          <p:cNvSpPr/>
          <p:nvPr/>
        </p:nvSpPr>
        <p:spPr>
          <a:xfrm>
            <a:off x="122218" y="836712"/>
            <a:ext cx="9433021" cy="453299"/>
          </a:xfrm>
          <a:prstGeom prst="rightArrow">
            <a:avLst>
              <a:gd name="adj1" fmla="val 50000"/>
              <a:gd name="adj2" fmla="val 51284"/>
            </a:avLst>
          </a:prstGeom>
          <a:solidFill>
            <a:schemeClr val="bg1"/>
          </a:solidFill>
          <a:ln>
            <a:solidFill>
              <a:schemeClr val="tx1"/>
            </a:solidFill>
          </a:ln>
        </p:spPr>
        <p:style>
          <a:lnRef idx="1">
            <a:schemeClr val="accent5"/>
          </a:lnRef>
          <a:fillRef idx="3">
            <a:schemeClr val="accent5"/>
          </a:fillRef>
          <a:effectRef idx="2">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1457193" y="760900"/>
            <a:ext cx="1981865" cy="363844"/>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入院医療</a:t>
            </a:r>
          </a:p>
        </p:txBody>
      </p:sp>
      <p:sp>
        <p:nvSpPr>
          <p:cNvPr id="40" name="角丸四角形 39"/>
          <p:cNvSpPr/>
          <p:nvPr/>
        </p:nvSpPr>
        <p:spPr>
          <a:xfrm>
            <a:off x="0" y="1497144"/>
            <a:ext cx="2471510" cy="3123011"/>
          </a:xfrm>
          <a:prstGeom prst="roundRect">
            <a:avLst/>
          </a:prstGeom>
          <a:solidFill>
            <a:schemeClr val="accent2">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77833" y="1628800"/>
            <a:ext cx="2356321" cy="2905429"/>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クロザピンの普及促進</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・クロザピンの使用実績等に基づいた精神科急性期医師配置加算の見直し</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・精神科急性期病棟におけるクロザピン新規導入を目的とした転棟患者の受入れ</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・精神科救急入院料等における自宅等への移行率からクロザピンの新規導入患者の除外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持続性抗精神病注射薬剤（</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LAI</a:t>
            </a: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）の使用推進</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精神科身体合併症管理加算の見直し</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精神療養病棟におけるリハビリテーションの推進</a:t>
            </a:r>
          </a:p>
        </p:txBody>
      </p:sp>
      <p:sp>
        <p:nvSpPr>
          <p:cNvPr id="41" name="角丸四角形 40"/>
          <p:cNvSpPr/>
          <p:nvPr/>
        </p:nvSpPr>
        <p:spPr>
          <a:xfrm>
            <a:off x="179262" y="1268760"/>
            <a:ext cx="2208877" cy="364017"/>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質の高い入院医療の評価</a:t>
            </a:r>
          </a:p>
        </p:txBody>
      </p:sp>
      <p:sp>
        <p:nvSpPr>
          <p:cNvPr id="46" name="角丸四角形 45"/>
          <p:cNvSpPr/>
          <p:nvPr/>
        </p:nvSpPr>
        <p:spPr>
          <a:xfrm>
            <a:off x="2497826" y="1497144"/>
            <a:ext cx="2611537" cy="3139545"/>
          </a:xfrm>
          <a:prstGeom prst="roundRect">
            <a:avLst/>
          </a:prstGeom>
          <a:solidFill>
            <a:schemeClr val="accent2">
              <a:lumMod val="40000"/>
              <a:lumOff val="60000"/>
            </a:schemeClr>
          </a:solidFill>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角丸四角形 69"/>
          <p:cNvSpPr/>
          <p:nvPr/>
        </p:nvSpPr>
        <p:spPr>
          <a:xfrm>
            <a:off x="5158679" y="1497144"/>
            <a:ext cx="4591355" cy="3123011"/>
          </a:xfrm>
          <a:prstGeom prst="roundRect">
            <a:avLst/>
          </a:prstGeom>
          <a:solidFill>
            <a:schemeClr val="accent5">
              <a:lumMod val="40000"/>
              <a:lumOff val="60000"/>
            </a:schemeClr>
          </a:solidFill>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9" name="角丸四角形 48"/>
          <p:cNvSpPr/>
          <p:nvPr/>
        </p:nvSpPr>
        <p:spPr>
          <a:xfrm>
            <a:off x="2588269" y="1628800"/>
            <a:ext cx="4987700" cy="1833126"/>
          </a:xfrm>
          <a:prstGeom prst="roundRect">
            <a:avLst/>
          </a:prstGeom>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角丸四角形 52"/>
          <p:cNvSpPr/>
          <p:nvPr/>
        </p:nvSpPr>
        <p:spPr>
          <a:xfrm>
            <a:off x="834495" y="5001613"/>
            <a:ext cx="3372398" cy="356814"/>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ハイリスク分娩管理加算の対象病棟の拡大</a:t>
            </a:r>
          </a:p>
        </p:txBody>
      </p:sp>
      <p:sp>
        <p:nvSpPr>
          <p:cNvPr id="56" name="角丸四角形 55"/>
          <p:cNvSpPr/>
          <p:nvPr/>
        </p:nvSpPr>
        <p:spPr>
          <a:xfrm>
            <a:off x="5832392" y="5016401"/>
            <a:ext cx="3269599" cy="356814"/>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ハイリスク妊産婦連携指導料の見直し</a:t>
            </a:r>
          </a:p>
        </p:txBody>
      </p:sp>
      <p:sp>
        <p:nvSpPr>
          <p:cNvPr id="51" name="角丸四角形 50"/>
          <p:cNvSpPr/>
          <p:nvPr/>
        </p:nvSpPr>
        <p:spPr>
          <a:xfrm>
            <a:off x="1457193" y="4708697"/>
            <a:ext cx="7560840" cy="304479"/>
          </a:xfrm>
          <a:prstGeom prst="roundRect">
            <a:avLst/>
          </a:prstGeom>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精神疾患を有するハイリスク妊産婦に対する支援の充実</a:t>
            </a:r>
          </a:p>
        </p:txBody>
      </p:sp>
      <p:sp>
        <p:nvSpPr>
          <p:cNvPr id="58" name="角丸四角形 57"/>
          <p:cNvSpPr/>
          <p:nvPr/>
        </p:nvSpPr>
        <p:spPr>
          <a:xfrm>
            <a:off x="2754414" y="1949561"/>
            <a:ext cx="2397526" cy="1381790"/>
          </a:xfrm>
          <a:prstGeom prst="roundRect">
            <a:avLst/>
          </a:prstGeom>
          <a:ln/>
        </p:spPr>
        <p:style>
          <a:lnRef idx="2">
            <a:schemeClr val="accent4"/>
          </a:lnRef>
          <a:fillRef idx="1">
            <a:schemeClr val="lt1"/>
          </a:fillRef>
          <a:effectRef idx="0">
            <a:schemeClr val="accent4"/>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精神科退院時共同指導料２</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角丸四角形 59"/>
          <p:cNvSpPr/>
          <p:nvPr/>
        </p:nvSpPr>
        <p:spPr>
          <a:xfrm>
            <a:off x="5151938" y="1962972"/>
            <a:ext cx="2381455" cy="1368379"/>
          </a:xfrm>
          <a:prstGeom prst="roundRect">
            <a:avLst/>
          </a:prstGeom>
          <a:ln/>
        </p:spPr>
        <p:style>
          <a:lnRef idx="2">
            <a:schemeClr val="accent4"/>
          </a:lnRef>
          <a:fillRef idx="1">
            <a:schemeClr val="lt1"/>
          </a:fillRef>
          <a:effectRef idx="0">
            <a:schemeClr val="accent4"/>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精神科退院時共同指導料１</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措置入院者等の患者</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ロ　重点的な支援を必要とする患者</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角丸四角形 60"/>
          <p:cNvSpPr/>
          <p:nvPr/>
        </p:nvSpPr>
        <p:spPr>
          <a:xfrm>
            <a:off x="2859419" y="1808071"/>
            <a:ext cx="1010400" cy="62942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入院中の保険医療機関</a:t>
            </a:r>
          </a:p>
        </p:txBody>
      </p:sp>
      <p:sp>
        <p:nvSpPr>
          <p:cNvPr id="62" name="角丸四角形 61"/>
          <p:cNvSpPr/>
          <p:nvPr/>
        </p:nvSpPr>
        <p:spPr>
          <a:xfrm>
            <a:off x="6292713" y="1788392"/>
            <a:ext cx="1150429" cy="61836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退院後の外来又は在宅医療を担当する保険医療機関</a:t>
            </a:r>
          </a:p>
        </p:txBody>
      </p:sp>
      <p:sp>
        <p:nvSpPr>
          <p:cNvPr id="63" name="角丸四角形 62"/>
          <p:cNvSpPr/>
          <p:nvPr/>
        </p:nvSpPr>
        <p:spPr>
          <a:xfrm>
            <a:off x="7595809" y="1607127"/>
            <a:ext cx="2104056" cy="1842940"/>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通院精神療法</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5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療養生活環境整備指導加算</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 name="角丸四角形 64"/>
          <p:cNvSpPr/>
          <p:nvPr/>
        </p:nvSpPr>
        <p:spPr>
          <a:xfrm>
            <a:off x="7920614" y="1789621"/>
            <a:ext cx="1537028" cy="570794"/>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多職種による継続的な相談支援に対する評価</a:t>
            </a:r>
          </a:p>
        </p:txBody>
      </p:sp>
      <p:sp>
        <p:nvSpPr>
          <p:cNvPr id="66" name="角丸四角形 65"/>
          <p:cNvSpPr/>
          <p:nvPr/>
        </p:nvSpPr>
        <p:spPr>
          <a:xfrm>
            <a:off x="704528" y="6015477"/>
            <a:ext cx="4480674" cy="728971"/>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依存症集団療法</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　ギャンブル依存症の集団療法プログラムに対する評価</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角丸四角形 66"/>
          <p:cNvSpPr/>
          <p:nvPr/>
        </p:nvSpPr>
        <p:spPr>
          <a:xfrm>
            <a:off x="5237613" y="6001225"/>
            <a:ext cx="4270849" cy="728970"/>
          </a:xfrm>
          <a:prstGeom prst="roundRect">
            <a:avLst/>
          </a:prstGeom>
          <a:ln/>
        </p:spPr>
        <p:style>
          <a:lnRef idx="2">
            <a:schemeClr val="accent3"/>
          </a:lnRef>
          <a:fillRef idx="1">
            <a:schemeClr val="lt1"/>
          </a:fillRef>
          <a:effectRef idx="0">
            <a:schemeClr val="accent3"/>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○小児特定疾患カウンセリング料</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　公認心理師によるカウンセリングに対する評価</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角丸四角形 68"/>
          <p:cNvSpPr/>
          <p:nvPr/>
        </p:nvSpPr>
        <p:spPr>
          <a:xfrm>
            <a:off x="6007813" y="5858456"/>
            <a:ext cx="2730448" cy="351146"/>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発達障害に対する支援の充実</a:t>
            </a:r>
          </a:p>
        </p:txBody>
      </p:sp>
      <p:sp>
        <p:nvSpPr>
          <p:cNvPr id="74" name="角丸四角形 73"/>
          <p:cNvSpPr/>
          <p:nvPr/>
        </p:nvSpPr>
        <p:spPr>
          <a:xfrm>
            <a:off x="1396693" y="5884856"/>
            <a:ext cx="3096344" cy="349273"/>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依存症に対する治療の充実</a:t>
            </a:r>
          </a:p>
        </p:txBody>
      </p:sp>
      <p:sp>
        <p:nvSpPr>
          <p:cNvPr id="77" name="角丸四角形 76"/>
          <p:cNvSpPr/>
          <p:nvPr/>
        </p:nvSpPr>
        <p:spPr>
          <a:xfrm>
            <a:off x="2489387" y="5477422"/>
            <a:ext cx="4927225" cy="327842"/>
          </a:xfrm>
          <a:prstGeom prst="roundRect">
            <a:avLst/>
          </a:prstGeom>
        </p:spPr>
        <p:style>
          <a:lnRef idx="3">
            <a:schemeClr val="lt1"/>
          </a:lnRef>
          <a:fillRef idx="1">
            <a:schemeClr val="accent3"/>
          </a:fillRef>
          <a:effectRef idx="1">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個別疾患に対する治療・支援の充実</a:t>
            </a:r>
          </a:p>
        </p:txBody>
      </p:sp>
      <p:sp>
        <p:nvSpPr>
          <p:cNvPr id="2" name="右矢印 1"/>
          <p:cNvSpPr/>
          <p:nvPr/>
        </p:nvSpPr>
        <p:spPr>
          <a:xfrm>
            <a:off x="7416612" y="2196307"/>
            <a:ext cx="572531" cy="874020"/>
          </a:xfrm>
          <a:prstGeom prst="rightArrow">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継続支援</a:t>
            </a:r>
          </a:p>
        </p:txBody>
      </p:sp>
      <p:sp>
        <p:nvSpPr>
          <p:cNvPr id="3" name="楕円 2"/>
          <p:cNvSpPr/>
          <p:nvPr/>
        </p:nvSpPr>
        <p:spPr>
          <a:xfrm>
            <a:off x="3903360" y="1740690"/>
            <a:ext cx="2357517" cy="740073"/>
          </a:xfrm>
          <a:prstGeom prst="ellipse">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入院中の医療機関と外来又は在宅を担当する医療機関の多職種による共同指導に対する評価</a:t>
            </a:r>
          </a:p>
        </p:txBody>
      </p:sp>
      <p:sp>
        <p:nvSpPr>
          <p:cNvPr id="33" name="正方形/長方形 32"/>
          <p:cNvSpPr/>
          <p:nvPr/>
        </p:nvSpPr>
        <p:spPr>
          <a:xfrm>
            <a:off x="6434399" y="757502"/>
            <a:ext cx="2245451" cy="363844"/>
          </a:xfrm>
          <a:prstGeom prst="rect">
            <a:avLst/>
          </a:prstGeom>
          <a:solidFill>
            <a:schemeClr val="accent5"/>
          </a:solidFill>
          <a:ln>
            <a:solidFill>
              <a:schemeClr val="accent5"/>
            </a:solidFill>
          </a:ln>
        </p:spPr>
        <p:style>
          <a:lnRef idx="1">
            <a:schemeClr val="accent2"/>
          </a:lnRef>
          <a:fillRef idx="3">
            <a:schemeClr val="accent2"/>
          </a:fillRef>
          <a:effectRef idx="2">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外来・在宅医療</a:t>
            </a:r>
          </a:p>
        </p:txBody>
      </p:sp>
      <p:sp>
        <p:nvSpPr>
          <p:cNvPr id="35" name="角丸四角形 34"/>
          <p:cNvSpPr/>
          <p:nvPr/>
        </p:nvSpPr>
        <p:spPr>
          <a:xfrm>
            <a:off x="2609851" y="3762431"/>
            <a:ext cx="2408323" cy="674681"/>
          </a:xfrm>
          <a:prstGeom prst="roundRect">
            <a:avLst/>
          </a:prstGeom>
          <a:ln/>
        </p:spPr>
        <p:style>
          <a:lnRef idx="2">
            <a:schemeClr val="accent2"/>
          </a:lnRef>
          <a:fillRef idx="1">
            <a:schemeClr val="lt1"/>
          </a:fillRef>
          <a:effectRef idx="0">
            <a:schemeClr val="accent2"/>
          </a:effectRef>
          <a:fontRef idx="minor">
            <a:schemeClr val="dk1"/>
          </a:fontRef>
        </p:style>
        <p:txBody>
          <a:bodyPr rtlCol="0" anchor="ctr"/>
          <a:lstStyle/>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地域移行機能強化病棟の継続</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精神科救急入院料の明確化</a:t>
            </a:r>
          </a:p>
        </p:txBody>
      </p:sp>
      <p:sp>
        <p:nvSpPr>
          <p:cNvPr id="39" name="角丸四角形 38"/>
          <p:cNvSpPr/>
          <p:nvPr/>
        </p:nvSpPr>
        <p:spPr>
          <a:xfrm>
            <a:off x="6153165" y="3760944"/>
            <a:ext cx="2797776" cy="676168"/>
          </a:xfrm>
          <a:prstGeom prst="roundRect">
            <a:avLst/>
          </a:prstGeom>
          <a:ln/>
        </p:spPr>
        <p:style>
          <a:lnRef idx="2">
            <a:schemeClr val="accent5"/>
          </a:lnRef>
          <a:fillRef idx="1">
            <a:schemeClr val="lt1"/>
          </a:fillRef>
          <a:effectRef idx="0">
            <a:schemeClr val="accent5"/>
          </a:effectRef>
          <a:fontRef idx="minor">
            <a:schemeClr val="dk1"/>
          </a:fontRef>
        </p:style>
        <p:txBody>
          <a:bodyPr rtlCol="0" anchor="ctr"/>
          <a:lstStyle/>
          <a:p>
            <a:pPr marL="108000" marR="0" lvl="0" indent="-457200" algn="ctr" defTabSz="914400" rtl="0" eaLnBrk="1" fontAlgn="auto" latinLnBrk="0" hangingPunct="1">
              <a:lnSpc>
                <a:spcPct val="100000"/>
              </a:lnSpc>
              <a:spcBef>
                <a:spcPts val="0"/>
              </a:spcBef>
              <a:spcAft>
                <a:spcPts val="0"/>
              </a:spcAft>
              <a:buClrTx/>
              <a:buSzTx/>
              <a:buFontTx/>
              <a:buNone/>
              <a:tabLst/>
              <a:defRPr/>
            </a:pP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08000" marR="0" lvl="0" indent="-45720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精神科在宅患者支援管理料の見直し</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2546910" y="3574302"/>
            <a:ext cx="2521094" cy="364017"/>
          </a:xfrm>
          <a:prstGeom prst="roundRect">
            <a:avLst/>
          </a:prstGeom>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精神病棟における地域移行の推進</a:t>
            </a:r>
          </a:p>
        </p:txBody>
      </p:sp>
      <p:sp>
        <p:nvSpPr>
          <p:cNvPr id="44" name="角丸四角形 43"/>
          <p:cNvSpPr/>
          <p:nvPr/>
        </p:nvSpPr>
        <p:spPr>
          <a:xfrm>
            <a:off x="6291506" y="3571356"/>
            <a:ext cx="2521094" cy="364017"/>
          </a:xfrm>
          <a:prstGeom prst="roundRect">
            <a:avLst/>
          </a:prstGeom>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適切な精神科在宅医療の推進</a:t>
            </a:r>
          </a:p>
        </p:txBody>
      </p:sp>
      <p:sp>
        <p:nvSpPr>
          <p:cNvPr id="55" name="角丸四角形 54"/>
          <p:cNvSpPr/>
          <p:nvPr/>
        </p:nvSpPr>
        <p:spPr>
          <a:xfrm>
            <a:off x="3152800" y="1268760"/>
            <a:ext cx="6192688" cy="350225"/>
          </a:xfrm>
          <a:prstGeom prst="roundRect">
            <a:avLst/>
          </a:prstGeom>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地域移行・地域定着に資する継続的・包括的な支援に対する評価</a:t>
            </a:r>
          </a:p>
        </p:txBody>
      </p:sp>
      <p:sp>
        <p:nvSpPr>
          <p:cNvPr id="38" name="Rectangle 2">
            <a:extLst>
              <a:ext uri="{FF2B5EF4-FFF2-40B4-BE49-F238E27FC236}">
                <a16:creationId xmlns:a16="http://schemas.microsoft.com/office/drawing/2014/main" id="{CFAE8FC5-4738-463D-9AD6-610DDD6C68C2}"/>
              </a:ext>
            </a:extLst>
          </p:cNvPr>
          <p:cNvSpPr>
            <a:spLocks noChangeArrowheads="1"/>
          </p:cNvSpPr>
          <p:nvPr/>
        </p:nvSpPr>
        <p:spPr bwMode="auto">
          <a:xfrm>
            <a:off x="215612" y="35234"/>
            <a:ext cx="9517327" cy="40180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5" name="スライド番号プレースホルダー 2">
            <a:extLst>
              <a:ext uri="{FF2B5EF4-FFF2-40B4-BE49-F238E27FC236}">
                <a16:creationId xmlns:a16="http://schemas.microsoft.com/office/drawing/2014/main" id="{203EE7BB-C157-4DAB-9E85-7C0883C4B87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51199314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6948450" y="1077768"/>
            <a:ext cx="2613062" cy="53953"/>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538839" y="1305227"/>
            <a:ext cx="2485643" cy="66373"/>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3648456" y="1305227"/>
            <a:ext cx="3752816" cy="66060"/>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円/楕円 16"/>
          <p:cNvSpPr>
            <a:spLocks noChangeArrowheads="1"/>
          </p:cNvSpPr>
          <p:nvPr/>
        </p:nvSpPr>
        <p:spPr bwMode="auto">
          <a:xfrm>
            <a:off x="200472" y="1717432"/>
            <a:ext cx="4570804" cy="5012551"/>
          </a:xfrm>
          <a:prstGeom prst="ellipse">
            <a:avLst/>
          </a:prstGeom>
          <a:solidFill>
            <a:srgbClr val="FFCCFF"/>
          </a:solidFill>
          <a:ln w="25400">
            <a:noFill/>
            <a:round/>
            <a:headEnd/>
            <a:tailEnd/>
          </a:ln>
        </p:spPr>
        <p:txBody>
          <a:bodyPr lIns="53041" tIns="26522" rIns="53041" bIns="26522" anchor="ctr"/>
          <a:lstStyle/>
          <a:p>
            <a:pPr marL="155575" marR="0" lvl="0" indent="-155575" algn="just" defTabSz="741363" rtl="0" eaLnBrk="1" fontAlgn="auto" latinLnBrk="0" hangingPunct="1">
              <a:lnSpc>
                <a:spcPct val="100000"/>
              </a:lnSpc>
              <a:spcBef>
                <a:spcPts val="0"/>
              </a:spcBef>
              <a:spcAft>
                <a:spcPts val="0"/>
              </a:spcAft>
              <a:buClrTx/>
              <a:buSzTx/>
              <a:buFont typeface="Wingdings" pitchFamily="2" charset="2"/>
              <a:buChar char="p"/>
              <a:tabLst/>
              <a:defRPr/>
            </a:pPr>
            <a:endParaRPr kumimoji="1" lang="ja-JP" altLang="en-US" sz="14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角丸四角形 45"/>
          <p:cNvSpPr/>
          <p:nvPr/>
        </p:nvSpPr>
        <p:spPr bwMode="auto">
          <a:xfrm>
            <a:off x="1390024" y="2578138"/>
            <a:ext cx="1304024" cy="437431"/>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退院予定の</a:t>
            </a:r>
            <a:endParaRPr kumimoji="0"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精神障害者</a:t>
            </a:r>
          </a:p>
        </p:txBody>
      </p:sp>
      <p:pic>
        <p:nvPicPr>
          <p:cNvPr id="47" name="Picture 2" descr="立っている男性のイラスト（ポーズ）"/>
          <p:cNvPicPr>
            <a:picLocks noChangeAspect="1" noChangeArrowheads="1"/>
          </p:cNvPicPr>
          <p:nvPr/>
        </p:nvPicPr>
        <p:blipFill>
          <a:blip r:embed="rId2"/>
          <a:srcRect b="54526"/>
          <a:stretch>
            <a:fillRect/>
          </a:stretch>
        </p:blipFill>
        <p:spPr bwMode="auto">
          <a:xfrm>
            <a:off x="1752629" y="2024677"/>
            <a:ext cx="655637" cy="590550"/>
          </a:xfrm>
          <a:prstGeom prst="rect">
            <a:avLst/>
          </a:prstGeom>
          <a:noFill/>
          <a:ln w="9525">
            <a:noFill/>
            <a:miter lim="800000"/>
            <a:headEnd/>
            <a:tailEnd/>
          </a:ln>
        </p:spPr>
      </p:pic>
      <p:sp>
        <p:nvSpPr>
          <p:cNvPr id="48" name="円/楕円 16"/>
          <p:cNvSpPr>
            <a:spLocks noChangeArrowheads="1"/>
          </p:cNvSpPr>
          <p:nvPr/>
        </p:nvSpPr>
        <p:spPr bwMode="auto">
          <a:xfrm>
            <a:off x="4932444" y="1799386"/>
            <a:ext cx="4603722" cy="4930597"/>
          </a:xfrm>
          <a:prstGeom prst="ellipse">
            <a:avLst/>
          </a:prstGeom>
          <a:solidFill>
            <a:srgbClr val="4BACC6">
              <a:lumMod val="40000"/>
              <a:lumOff val="60000"/>
            </a:srgbClr>
          </a:solidFill>
          <a:ln w="25400">
            <a:noFill/>
            <a:round/>
            <a:headEnd/>
            <a:tailEnd/>
          </a:ln>
        </p:spPr>
        <p:txBody>
          <a:bodyPr lIns="53041" tIns="26522" rIns="53041" bIns="26522" anchor="ctr"/>
          <a:lstStyle/>
          <a:p>
            <a:pPr marL="155575" marR="0" lvl="0" indent="-155575" algn="just" defTabSz="741363" rtl="0" eaLnBrk="1" fontAlgn="auto" latinLnBrk="0" hangingPunct="1">
              <a:lnSpc>
                <a:spcPct val="100000"/>
              </a:lnSpc>
              <a:spcBef>
                <a:spcPts val="0"/>
              </a:spcBef>
              <a:spcAft>
                <a:spcPts val="0"/>
              </a:spcAft>
              <a:buClrTx/>
              <a:buSzTx/>
              <a:buFont typeface="Wingdings" pitchFamily="2" charset="2"/>
              <a:buChar char="p"/>
              <a:tabLst/>
              <a:defRPr/>
            </a:pPr>
            <a:endParaRPr kumimoji="0" lang="ja-JP" altLang="en-US" sz="14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3"/>
          <p:cNvSpPr txBox="1">
            <a:spLocks noChangeArrowheads="1"/>
          </p:cNvSpPr>
          <p:nvPr/>
        </p:nvSpPr>
        <p:spPr bwMode="auto">
          <a:xfrm>
            <a:off x="1513277" y="1553206"/>
            <a:ext cx="1911110" cy="318924"/>
          </a:xfrm>
          <a:prstGeom prst="rect">
            <a:avLst/>
          </a:prstGeom>
          <a:solidFill>
            <a:sysClr val="window" lastClr="FFFFFF"/>
          </a:solidFill>
          <a:ln w="25400" cap="flat" cmpd="sng" algn="ctr">
            <a:solidFill>
              <a:srgbClr val="FC10F1"/>
            </a:solidFill>
            <a:prstDash val="solid"/>
            <a:headEnd/>
            <a:tailEnd/>
          </a:ln>
          <a:effectLst/>
        </p:spPr>
        <p:txBody>
          <a:bodyPr wrap="square" lIns="76800" tIns="72000" rIns="76800" bIns="0" anchor="ctr">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入院先の精神病棟</a:t>
            </a:r>
          </a:p>
        </p:txBody>
      </p:sp>
      <p:sp>
        <p:nvSpPr>
          <p:cNvPr id="50" name="テキスト ボックス 3"/>
          <p:cNvSpPr txBox="1">
            <a:spLocks noChangeArrowheads="1"/>
          </p:cNvSpPr>
          <p:nvPr/>
        </p:nvSpPr>
        <p:spPr bwMode="auto">
          <a:xfrm>
            <a:off x="6042372" y="1544793"/>
            <a:ext cx="2482402" cy="442035"/>
          </a:xfrm>
          <a:prstGeom prst="rect">
            <a:avLst/>
          </a:prstGeom>
          <a:solidFill>
            <a:sysClr val="window" lastClr="FFFFFF"/>
          </a:solidFill>
          <a:ln w="25400" cap="flat" cmpd="sng" algn="ctr">
            <a:solidFill>
              <a:srgbClr val="4F81BD"/>
            </a:solidFill>
            <a:prstDash val="solid"/>
            <a:headEnd/>
            <a:tailEnd/>
          </a:ln>
          <a:effectLst/>
        </p:spPr>
        <p:txBody>
          <a:bodyPr wrap="square" lIns="76800" tIns="72000" rIns="76800" bIns="0" anchor="ctr">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退院後に通院予定の外来又は在宅医療を担当する保険医療機関</a:t>
            </a:r>
            <a:endParaRPr kumimoji="0" lang="ja-JP" altLang="en-US" sz="5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2" name="Picture 4" descr="看護婦・ナースのイラスト（全身・帽子なし）">
            <a:hlinkClick r:id="rId3"/>
          </p:cNvPr>
          <p:cNvPicPr>
            <a:picLocks noChangeAspect="1" noChangeArrowheads="1"/>
          </p:cNvPicPr>
          <p:nvPr/>
        </p:nvPicPr>
        <p:blipFill>
          <a:blip r:embed="rId4"/>
          <a:srcRect l="33698" r="12749" b="57051"/>
          <a:stretch>
            <a:fillRect/>
          </a:stretch>
        </p:blipFill>
        <p:spPr bwMode="auto">
          <a:xfrm>
            <a:off x="3395290" y="5591749"/>
            <a:ext cx="527050" cy="587375"/>
          </a:xfrm>
          <a:prstGeom prst="rect">
            <a:avLst/>
          </a:prstGeom>
          <a:noFill/>
          <a:ln w="9525">
            <a:noFill/>
            <a:miter lim="800000"/>
            <a:headEnd/>
            <a:tailEnd/>
          </a:ln>
        </p:spPr>
      </p:pic>
      <p:pic>
        <p:nvPicPr>
          <p:cNvPr id="53" name="Picture 4" descr="社会福祉士のイラスト（女性）"/>
          <p:cNvPicPr>
            <a:picLocks noChangeAspect="1" noChangeArrowheads="1"/>
          </p:cNvPicPr>
          <p:nvPr/>
        </p:nvPicPr>
        <p:blipFill>
          <a:blip r:embed="rId5"/>
          <a:srcRect l="35576" t="3360" r="34184" b="54642"/>
          <a:stretch>
            <a:fillRect/>
          </a:stretch>
        </p:blipFill>
        <p:spPr bwMode="auto">
          <a:xfrm>
            <a:off x="1208890" y="5593451"/>
            <a:ext cx="447675" cy="585788"/>
          </a:xfrm>
          <a:prstGeom prst="rect">
            <a:avLst/>
          </a:prstGeom>
          <a:noFill/>
          <a:ln w="9525">
            <a:noFill/>
            <a:miter lim="800000"/>
            <a:headEnd/>
            <a:tailEnd/>
          </a:ln>
        </p:spPr>
      </p:pic>
      <p:sp>
        <p:nvSpPr>
          <p:cNvPr id="55" name="テキスト ボックス 54"/>
          <p:cNvSpPr txBox="1"/>
          <p:nvPr/>
        </p:nvSpPr>
        <p:spPr>
          <a:xfrm>
            <a:off x="6200838" y="4997463"/>
            <a:ext cx="2065075" cy="992882"/>
          </a:xfrm>
          <a:prstGeom prst="rect">
            <a:avLst/>
          </a:prstGeom>
          <a:solidFill>
            <a:sysClr val="window" lastClr="FFFFFF"/>
          </a:solidFill>
          <a:ln>
            <a:solidFill>
              <a:sysClr val="windowText" lastClr="000000"/>
            </a:solidFill>
            <a:prstDash val="sysDash"/>
          </a:ln>
        </p:spPr>
        <p:txBody>
          <a:bodyPr wrap="square" lIns="76800" tIns="38400" rIns="76800" bIns="0">
            <a:spAutoFit/>
          </a:bodyPr>
          <a:lstStyle/>
          <a:p>
            <a:pPr marL="0" marR="0" lvl="0" indent="0" algn="ctr" defTabSz="70839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多職種チーム</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看護師、保健師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精神保健福祉士　等（</a:t>
            </a:r>
            <a:r>
              <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pic>
        <p:nvPicPr>
          <p:cNvPr id="56" name="Picture 4" descr="看護婦・ナースのイラスト（全身・帽子なし）">
            <a:hlinkClick r:id="rId3"/>
          </p:cNvPr>
          <p:cNvPicPr>
            <a:picLocks noChangeAspect="1" noChangeArrowheads="1"/>
          </p:cNvPicPr>
          <p:nvPr/>
        </p:nvPicPr>
        <p:blipFill>
          <a:blip r:embed="rId4"/>
          <a:srcRect l="33698" r="12749" b="57051"/>
          <a:stretch>
            <a:fillRect/>
          </a:stretch>
        </p:blipFill>
        <p:spPr bwMode="auto">
          <a:xfrm>
            <a:off x="7427720" y="5996156"/>
            <a:ext cx="527050" cy="587375"/>
          </a:xfrm>
          <a:prstGeom prst="rect">
            <a:avLst/>
          </a:prstGeom>
          <a:noFill/>
          <a:ln w="9525">
            <a:noFill/>
            <a:miter lim="800000"/>
            <a:headEnd/>
            <a:tailEnd/>
          </a:ln>
        </p:spPr>
      </p:pic>
      <p:pic>
        <p:nvPicPr>
          <p:cNvPr id="57" name="Picture 4" descr="社会福祉士のイラスト（女性）"/>
          <p:cNvPicPr>
            <a:picLocks noChangeAspect="1" noChangeArrowheads="1"/>
          </p:cNvPicPr>
          <p:nvPr/>
        </p:nvPicPr>
        <p:blipFill>
          <a:blip r:embed="rId5"/>
          <a:srcRect l="35576" t="3360" r="34184" b="54642"/>
          <a:stretch>
            <a:fillRect/>
          </a:stretch>
        </p:blipFill>
        <p:spPr bwMode="auto">
          <a:xfrm>
            <a:off x="6452750" y="5999921"/>
            <a:ext cx="447675" cy="585788"/>
          </a:xfrm>
          <a:prstGeom prst="rect">
            <a:avLst/>
          </a:prstGeom>
          <a:noFill/>
          <a:ln w="9525">
            <a:noFill/>
            <a:miter lim="800000"/>
            <a:headEnd/>
            <a:tailEnd/>
          </a:ln>
        </p:spPr>
      </p:pic>
      <p:sp>
        <p:nvSpPr>
          <p:cNvPr id="59" name="ストライプ矢印 58"/>
          <p:cNvSpPr/>
          <p:nvPr/>
        </p:nvSpPr>
        <p:spPr>
          <a:xfrm>
            <a:off x="2816668" y="2420766"/>
            <a:ext cx="3736285" cy="720876"/>
          </a:xfrm>
          <a:prstGeom prst="stripedRightArrow">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退院後、別の保険医療機関の外来又は在宅医療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角丸四角形 60"/>
          <p:cNvSpPr/>
          <p:nvPr/>
        </p:nvSpPr>
        <p:spPr>
          <a:xfrm>
            <a:off x="1360192" y="3168116"/>
            <a:ext cx="2865118" cy="828285"/>
          </a:xfrm>
          <a:prstGeom prst="roundRect">
            <a:avLst/>
          </a:prstGeom>
          <a:solidFill>
            <a:schemeClr val="bg1"/>
          </a:soli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精神科退院時共同指導</a:t>
            </a:r>
            <a:endParaRPr kumimoji="0" lang="en-US" altLang="ja-JP"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入院中の保険医療機関の多職種チームと退院後の外来又は在宅医療を担当する保険医療機関の多職種チームが共同して、共同カンファレンス、支援計画作成等を実施する。</a:t>
            </a:r>
            <a:endParaRPr kumimoji="0" lang="ja-JP" altLang="en-US" sz="11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63" name="図 62" descr="building02_house1_cl.wmf"/>
          <p:cNvPicPr>
            <a:picLocks noChangeAspect="1"/>
          </p:cNvPicPr>
          <p:nvPr/>
        </p:nvPicPr>
        <p:blipFill>
          <a:blip r:embed="rId6" cstate="print"/>
          <a:stretch>
            <a:fillRect/>
          </a:stretch>
        </p:blipFill>
        <p:spPr>
          <a:xfrm>
            <a:off x="4257603" y="1952459"/>
            <a:ext cx="1057796" cy="595107"/>
          </a:xfrm>
          <a:prstGeom prst="rect">
            <a:avLst/>
          </a:prstGeom>
        </p:spPr>
      </p:pic>
      <p:sp>
        <p:nvSpPr>
          <p:cNvPr id="64" name="左矢印 63"/>
          <p:cNvSpPr/>
          <p:nvPr/>
        </p:nvSpPr>
        <p:spPr>
          <a:xfrm>
            <a:off x="4125182" y="2992873"/>
            <a:ext cx="2222446" cy="2004589"/>
          </a:xfrm>
          <a:prstGeom prst="leftArrow">
            <a:avLst>
              <a:gd name="adj1" fmla="val 72858"/>
              <a:gd name="adj2" fmla="val 27805"/>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38100"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400" b="1" i="0" u="sng"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精神科退院時共同指導料１（イ、ロ）</a:t>
            </a:r>
            <a:endParaRPr kumimoji="0" lang="en-US" altLang="ja-JP" sz="1400" b="1" i="0" u="sng"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他の医療機関の精神病棟に入院中の患者に対して、退院時共同指導を行った場合の評価を新設する。</a:t>
            </a:r>
          </a:p>
        </p:txBody>
      </p:sp>
      <p:sp>
        <p:nvSpPr>
          <p:cNvPr id="65" name="テキスト ボックス 3"/>
          <p:cNvSpPr txBox="1">
            <a:spLocks noChangeArrowheads="1"/>
          </p:cNvSpPr>
          <p:nvPr/>
        </p:nvSpPr>
        <p:spPr bwMode="auto">
          <a:xfrm>
            <a:off x="4257603" y="1554356"/>
            <a:ext cx="1031876" cy="318924"/>
          </a:xfrm>
          <a:prstGeom prst="rect">
            <a:avLst/>
          </a:prstGeom>
          <a:solidFill>
            <a:sysClr val="window" lastClr="FFFFFF"/>
          </a:solidFill>
          <a:ln w="25400" cap="flat" cmpd="sng" algn="ctr">
            <a:solidFill>
              <a:schemeClr val="accent6">
                <a:lumMod val="40000"/>
                <a:lumOff val="60000"/>
              </a:schemeClr>
            </a:solidFill>
            <a:prstDash val="solid"/>
            <a:headEnd/>
            <a:tailEnd/>
          </a:ln>
          <a:effectLst/>
        </p:spPr>
        <p:txBody>
          <a:bodyPr wrap="square" lIns="76800" tIns="72000" rIns="76800" bIns="0" anchor="t">
            <a:spAutoFit/>
          </a:bodyPr>
          <a:lstStyle/>
          <a:p>
            <a:pPr marL="0" marR="0" lvl="0" indent="0" algn="ctr" defTabSz="766763"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自宅等</a:t>
            </a:r>
          </a:p>
        </p:txBody>
      </p:sp>
      <p:sp>
        <p:nvSpPr>
          <p:cNvPr id="66" name="右矢印 65"/>
          <p:cNvSpPr/>
          <p:nvPr/>
        </p:nvSpPr>
        <p:spPr>
          <a:xfrm rot="16200000">
            <a:off x="2901732" y="2739312"/>
            <a:ext cx="206937" cy="634664"/>
          </a:xfrm>
          <a:prstGeom prst="rightArrow">
            <a:avLst/>
          </a:prstGeom>
          <a:solidFill>
            <a:schemeClr val="bg1"/>
          </a:soli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7" name="右カーブ矢印 66"/>
          <p:cNvSpPr/>
          <p:nvPr/>
        </p:nvSpPr>
        <p:spPr>
          <a:xfrm flipV="1">
            <a:off x="846415" y="2947544"/>
            <a:ext cx="566826" cy="2438271"/>
          </a:xfrm>
          <a:prstGeom prst="curvedRightArrow">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9525"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 name="角丸四角形 67"/>
          <p:cNvSpPr/>
          <p:nvPr/>
        </p:nvSpPr>
        <p:spPr>
          <a:xfrm>
            <a:off x="451456" y="3751662"/>
            <a:ext cx="812972" cy="355095"/>
          </a:xfrm>
          <a:prstGeom prst="roundRect">
            <a:avLst>
              <a:gd name="adj" fmla="val 50000"/>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治療中</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 name="角丸四角形 68"/>
          <p:cNvSpPr/>
          <p:nvPr/>
        </p:nvSpPr>
        <p:spPr bwMode="auto">
          <a:xfrm>
            <a:off x="1008401" y="4837644"/>
            <a:ext cx="819913" cy="222054"/>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入院主治医</a:t>
            </a:r>
          </a:p>
        </p:txBody>
      </p:sp>
      <p:sp>
        <p:nvSpPr>
          <p:cNvPr id="70" name="上矢印 69"/>
          <p:cNvSpPr/>
          <p:nvPr/>
        </p:nvSpPr>
        <p:spPr>
          <a:xfrm>
            <a:off x="1630035" y="3867439"/>
            <a:ext cx="2653904" cy="1618769"/>
          </a:xfrm>
          <a:prstGeom prst="upArrow">
            <a:avLst>
              <a:gd name="adj1" fmla="val 80368"/>
              <a:gd name="adj2" fmla="val 28513"/>
            </a:avLst>
          </a:prstGeom>
          <a:gradFill rotWithShape="1">
            <a:gsLst>
              <a:gs pos="0">
                <a:srgbClr val="C0504D">
                  <a:tint val="50000"/>
                  <a:satMod val="300000"/>
                </a:srgbClr>
              </a:gs>
              <a:gs pos="35000">
                <a:srgbClr val="C0504D">
                  <a:tint val="37000"/>
                  <a:satMod val="300000"/>
                </a:srgbClr>
              </a:gs>
              <a:gs pos="100000">
                <a:srgbClr val="C0504D">
                  <a:tint val="15000"/>
                  <a:satMod val="350000"/>
                </a:srgbClr>
              </a:gs>
            </a:gsLst>
            <a:lin ang="16200000" scaled="1"/>
          </a:gradFill>
          <a:ln w="38100" cap="flat" cmpd="sng" algn="ctr">
            <a:solidFill>
              <a:srgbClr val="C0504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精神科退院時共同指導料２</a:t>
            </a:r>
            <a:endParaRPr kumimoji="0" lang="en-US" altLang="ja-JP"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退院後、他の医療機関における外来通院又は在宅医療を予定している患者に対して、退院時共同指導を行った場合の評価を新設する。</a:t>
            </a: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角丸四角形 70"/>
          <p:cNvSpPr/>
          <p:nvPr/>
        </p:nvSpPr>
        <p:spPr bwMode="auto">
          <a:xfrm>
            <a:off x="6766521" y="2620464"/>
            <a:ext cx="1359554" cy="437431"/>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退院後の</a:t>
            </a:r>
            <a:endParaRPr kumimoji="0" lang="en-US" altLang="ja-JP"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精神障害者</a:t>
            </a:r>
          </a:p>
        </p:txBody>
      </p:sp>
      <p:sp>
        <p:nvSpPr>
          <p:cNvPr id="72" name="左カーブ矢印 71"/>
          <p:cNvSpPr/>
          <p:nvPr/>
        </p:nvSpPr>
        <p:spPr>
          <a:xfrm rot="10800000" flipH="1">
            <a:off x="8162343" y="2679388"/>
            <a:ext cx="1189339" cy="2851715"/>
          </a:xfrm>
          <a:prstGeom prst="curvedLeftArrow">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3" name="角丸四角形 72"/>
          <p:cNvSpPr/>
          <p:nvPr/>
        </p:nvSpPr>
        <p:spPr>
          <a:xfrm>
            <a:off x="7828626" y="3441632"/>
            <a:ext cx="1856774" cy="1526089"/>
          </a:xfrm>
          <a:prstGeom prst="round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38100"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a:t>
            </a:r>
            <a:r>
              <a:rPr kumimoji="0" lang="en-US" altLang="ja-JP" sz="14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療養生活環境整備指導加算</a:t>
            </a:r>
            <a:endParaRPr kumimoji="0" lang="en-US" altLang="ja-JP" sz="1400" b="1"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精神科退院時共同指導料１を算定した患者に対して、退院後、外来において多職種が指導等を行った場合の評価を新設する。</a:t>
            </a:r>
          </a:p>
        </p:txBody>
      </p:sp>
      <p:pic>
        <p:nvPicPr>
          <p:cNvPr id="74" name="Picture 2" descr="立っている男性のイラスト（ポーズ）"/>
          <p:cNvPicPr>
            <a:picLocks noChangeAspect="1" noChangeArrowheads="1"/>
          </p:cNvPicPr>
          <p:nvPr/>
        </p:nvPicPr>
        <p:blipFill>
          <a:blip r:embed="rId2"/>
          <a:srcRect b="54526"/>
          <a:stretch>
            <a:fillRect/>
          </a:stretch>
        </p:blipFill>
        <p:spPr bwMode="auto">
          <a:xfrm>
            <a:off x="7097076" y="2082821"/>
            <a:ext cx="655637" cy="590550"/>
          </a:xfrm>
          <a:prstGeom prst="rect">
            <a:avLst/>
          </a:prstGeom>
          <a:noFill/>
          <a:ln w="9525">
            <a:noFill/>
            <a:miter lim="800000"/>
            <a:headEnd/>
            <a:tailEnd/>
          </a:ln>
        </p:spPr>
      </p:pic>
      <p:sp>
        <p:nvSpPr>
          <p:cNvPr id="75" name="右カーブ矢印 74"/>
          <p:cNvSpPr/>
          <p:nvPr/>
        </p:nvSpPr>
        <p:spPr>
          <a:xfrm rot="10800000" flipH="1">
            <a:off x="6433420" y="2947542"/>
            <a:ext cx="460829" cy="2020178"/>
          </a:xfrm>
          <a:prstGeom prst="curvedRightArrow">
            <a:avLst>
              <a:gd name="adj1" fmla="val 25000"/>
              <a:gd name="adj2" fmla="val 78791"/>
              <a:gd name="adj3" fmla="val 37713"/>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6" name="角丸四角形 75"/>
          <p:cNvSpPr/>
          <p:nvPr/>
        </p:nvSpPr>
        <p:spPr>
          <a:xfrm>
            <a:off x="6368292" y="3977167"/>
            <a:ext cx="734839" cy="376080"/>
          </a:xfrm>
          <a:prstGeom prst="roundRect">
            <a:avLst>
              <a:gd name="adj" fmla="val 50000"/>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外来治療</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角丸四角形 76"/>
          <p:cNvSpPr/>
          <p:nvPr/>
        </p:nvSpPr>
        <p:spPr bwMode="auto">
          <a:xfrm>
            <a:off x="6776707" y="4654683"/>
            <a:ext cx="978195" cy="248323"/>
          </a:xfrm>
          <a:prstGeom prst="roundRect">
            <a:avLst/>
          </a:prstGeom>
          <a:solidFill>
            <a:sysClr val="window" lastClr="FFFFFF"/>
          </a:solidFill>
          <a:ln w="25400" cap="flat" cmpd="sng" algn="ctr">
            <a:noFill/>
            <a:prstDash val="solid"/>
            <a:headEnd/>
            <a:tailEnd/>
          </a:ln>
          <a:effectLst/>
        </p:spPr>
        <p:txBody>
          <a:bodyPr lIns="0" tIns="72000" rIns="0" bIns="26522" anchor="ctr"/>
          <a:lstStyle/>
          <a:p>
            <a:pPr marL="0" marR="0" lvl="0" indent="0" algn="ctr" defTabSz="742265"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通院先の医師</a:t>
            </a:r>
          </a:p>
        </p:txBody>
      </p:sp>
      <p:sp>
        <p:nvSpPr>
          <p:cNvPr id="86" name="正方形/長方形 85"/>
          <p:cNvSpPr/>
          <p:nvPr/>
        </p:nvSpPr>
        <p:spPr>
          <a:xfrm>
            <a:off x="128464" y="843752"/>
            <a:ext cx="9653132" cy="59696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にも対応した地域包括ケアシステムの構築を推進する観点から、「精神病棟における退院時の多職種・多機関による共同指導」及び「精神科外来における多職種による相談指導」について、評価を新設。</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テキスト ボックス 42"/>
          <p:cNvSpPr txBox="1"/>
          <p:nvPr/>
        </p:nvSpPr>
        <p:spPr>
          <a:xfrm>
            <a:off x="1692675" y="5634551"/>
            <a:ext cx="1648402" cy="838994"/>
          </a:xfrm>
          <a:prstGeom prst="rect">
            <a:avLst/>
          </a:prstGeom>
          <a:solidFill>
            <a:sysClr val="window" lastClr="FFFFFF"/>
          </a:solidFill>
          <a:ln>
            <a:solidFill>
              <a:sysClr val="windowText" lastClr="000000"/>
            </a:solidFill>
            <a:prstDash val="sysDash"/>
          </a:ln>
        </p:spPr>
        <p:txBody>
          <a:bodyPr wrap="square" lIns="76800" tIns="38400" rIns="76800" bIns="0">
            <a:spAutoFit/>
          </a:bodyPr>
          <a:lstStyle/>
          <a:p>
            <a:pPr marL="0" marR="0" lvl="0" indent="0" algn="ctr" defTabSz="70839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多職種チーム</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医師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看護師、保健師</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精神保健福祉士　等</a:t>
            </a:r>
            <a:endParaRPr kumimoji="0" lang="en-US" altLang="ja-JP" sz="12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6" name="テキスト ボックス 5"/>
          <p:cNvSpPr txBox="1"/>
          <p:nvPr/>
        </p:nvSpPr>
        <p:spPr>
          <a:xfrm>
            <a:off x="8203920" y="6435862"/>
            <a:ext cx="1577676"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指導料ごとの要件あり</a:t>
            </a:r>
          </a:p>
        </p:txBody>
      </p:sp>
      <p:pic>
        <p:nvPicPr>
          <p:cNvPr id="40" name="Picture 8" descr="お医者さん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148847" y="3882198"/>
            <a:ext cx="576001" cy="864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お医者さんのイラスト（全身）">
            <a:hlinkClick r:id="rId7"/>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102024" y="4039006"/>
            <a:ext cx="576001" cy="864000"/>
          </a:xfrm>
          <a:prstGeom prst="rect">
            <a:avLst/>
          </a:prstGeom>
          <a:noFill/>
          <a:extLst>
            <a:ext uri="{909E8E84-426E-40DD-AFC4-6F175D3DCCD1}">
              <a14:hiddenFill xmlns:a14="http://schemas.microsoft.com/office/drawing/2010/main">
                <a:solidFill>
                  <a:srgbClr val="FFFFFF"/>
                </a:solidFill>
              </a14:hiddenFill>
            </a:ext>
          </a:extLst>
        </p:spPr>
      </p:pic>
      <p:pic>
        <p:nvPicPr>
          <p:cNvPr id="78" name="Picture 6" descr="大病院のイラスト">
            <a:hlinkClick r:id="rId9"/>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47225" y="1559873"/>
            <a:ext cx="1147118" cy="908515"/>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4" descr="個人病院のイラスト"/>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586533" y="1716412"/>
            <a:ext cx="958723" cy="922771"/>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2">
            <a:extLst>
              <a:ext uri="{FF2B5EF4-FFF2-40B4-BE49-F238E27FC236}">
                <a16:creationId xmlns:a16="http://schemas.microsoft.com/office/drawing/2014/main" id="{07338B6B-4353-4E86-95DF-6CE6506C6FC0}"/>
              </a:ext>
            </a:extLst>
          </p:cNvPr>
          <p:cNvSpPr>
            <a:spLocks noChangeArrowheads="1"/>
          </p:cNvSpPr>
          <p:nvPr/>
        </p:nvSpPr>
        <p:spPr bwMode="auto">
          <a:xfrm>
            <a:off x="215612" y="35234"/>
            <a:ext cx="9517327" cy="378495"/>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2" name="スライド番号プレースホルダー 2">
            <a:extLst>
              <a:ext uri="{FF2B5EF4-FFF2-40B4-BE49-F238E27FC236}">
                <a16:creationId xmlns:a16="http://schemas.microsoft.com/office/drawing/2014/main" id="{0A69B150-4EB8-4DEC-8D4E-45F234E5BC3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Tree>
    <p:extLst>
      <p:ext uri="{BB962C8B-B14F-4D97-AF65-F5344CB8AC3E}">
        <p14:creationId xmlns:p14="http://schemas.microsoft.com/office/powerpoint/2010/main" val="4161339999"/>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5551" y="798033"/>
            <a:ext cx="9529762" cy="599595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精神障害にも対応した地域包括ケアシステムの構築を推進する観点から、精神病棟における退院時の多職種・多機関による共同指導等について新たな評価を行う。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精神科退院時共同指導料</a:t>
            </a:r>
          </a:p>
          <a:p>
            <a:pPr marL="126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　精神科退院時共同指導料１（外来又は在宅療養を担う保険医療機関の場合）</a:t>
            </a:r>
          </a:p>
          <a:p>
            <a:pPr marL="180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精神科退院時共同指導料（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５００点</a:t>
            </a:r>
          </a:p>
          <a:p>
            <a:pPr marL="180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精神科退院時共同指導料（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９００点</a:t>
            </a:r>
          </a:p>
          <a:p>
            <a:pPr marL="1260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　精神科退院時共同指導料２（入院医療を提供する保険医療機関の場合）：７００点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外来又は在宅療養を担う保険医療機関の多職種チームと入院中の保険医療機関の多職種チームが、当該患者の同意を得て、退院後の療養上必要な説明及び指導を共同で行った場合に算定する。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共同指導に当たっては、平成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年度厚生労働行政調査推進補助金障害者対策総合研究事業において研究班が作成した、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8775"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外来又は在宅療養を担当する医療機関の</a:t>
            </a:r>
            <a:r>
              <a:rPr lang="ja-JP" altLang="en-US" sz="1400" dirty="0">
                <a:solidFill>
                  <a:prstClr val="black"/>
                </a:solidFill>
                <a:latin typeface="ＭＳ Ｐゴシック" panose="020B0600070205080204" pitchFamily="50" charset="-128"/>
                <a:ea typeface="ＭＳ Ｐゴシック" panose="020B0600070205080204" pitchFamily="50" charset="-128"/>
              </a:rPr>
              <a:t>多職種チーム</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のいずれかが、入院中の医療機関に赴くことができない場合には、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ビデオ通話が可能な機器</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を用いて参加することができる。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当該保険医療機関内に、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一名以上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配置されていること。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59486" y="2858752"/>
          <a:ext cx="8987027" cy="1874520"/>
        </p:xfrm>
        <a:graphic>
          <a:graphicData uri="http://schemas.openxmlformats.org/drawingml/2006/table">
            <a:tbl>
              <a:tblPr firstRow="1" bandRow="1">
                <a:tableStyleId>{5C22544A-7EE6-4342-B048-85BDC9FD1C3A}</a:tableStyleId>
              </a:tblPr>
              <a:tblGrid>
                <a:gridCol w="681292">
                  <a:extLst>
                    <a:ext uri="{9D8B030D-6E8A-4147-A177-3AD203B41FA5}">
                      <a16:colId xmlns:a16="http://schemas.microsoft.com/office/drawing/2014/main" val="182432599"/>
                    </a:ext>
                  </a:extLst>
                </a:gridCol>
                <a:gridCol w="3925760">
                  <a:extLst>
                    <a:ext uri="{9D8B030D-6E8A-4147-A177-3AD203B41FA5}">
                      <a16:colId xmlns:a16="http://schemas.microsoft.com/office/drawing/2014/main" val="2454478660"/>
                    </a:ext>
                  </a:extLst>
                </a:gridCol>
                <a:gridCol w="4379975">
                  <a:extLst>
                    <a:ext uri="{9D8B030D-6E8A-4147-A177-3AD203B41FA5}">
                      <a16:colId xmlns:a16="http://schemas.microsoft.com/office/drawing/2014/main" val="320774779"/>
                    </a:ext>
                  </a:extLst>
                </a:gridCol>
              </a:tblGrid>
              <a:tr h="246016">
                <a:tc>
                  <a:txBody>
                    <a:bodyPr/>
                    <a:lstStyle/>
                    <a:p>
                      <a:endParaRPr kumimoji="1" lang="ja-JP" altLang="en-US" sz="1100" b="0" dirty="0">
                        <a:solidFill>
                          <a:schemeClr val="bg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対象患者</a:t>
                      </a:r>
                      <a:endParaRPr lang="en-US" altLang="ja-JP" sz="1100" b="0" dirty="0">
                        <a:solidFill>
                          <a:schemeClr val="bg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共同指導を実施する多職種チーム（必要に応じて他の職種も参加）</a:t>
                      </a:r>
                      <a:endParaRPr lang="en-US" altLang="ja-JP" sz="1100" b="0" dirty="0">
                        <a:solidFill>
                          <a:schemeClr val="bg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649696273"/>
                  </a:ext>
                </a:extLst>
              </a:tr>
              <a:tr h="564390">
                <a:tc>
                  <a:txBody>
                    <a:bodyPr/>
                    <a:lstStyle/>
                    <a:p>
                      <a:r>
                        <a:rPr lang="ja-JP" altLang="en-US" sz="1100" dirty="0"/>
                        <a:t>１のイ</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措置入院又は緊急措置入院の患者</a:t>
                      </a:r>
                      <a:endParaRPr lang="en-US" altLang="ja-JP" sz="1100" dirty="0"/>
                    </a:p>
                    <a:p>
                      <a:pPr marL="360000" indent="-457200"/>
                      <a:r>
                        <a:rPr lang="ja-JP" altLang="en-US" sz="1100" dirty="0"/>
                        <a:t>○　医療観察法による入院又は通院をしたことがある患者</a:t>
                      </a:r>
                      <a:endParaRPr lang="en-US" altLang="ja-JP" sz="1100" dirty="0"/>
                    </a:p>
                    <a:p>
                      <a:pPr marL="360000" indent="-457200"/>
                      <a:r>
                        <a:rPr lang="ja-JP" altLang="en-US" sz="1100" dirty="0"/>
                        <a:t>○　１年以上の長期入院患者</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精神科医</a:t>
                      </a:r>
                      <a:endParaRPr lang="en-US" altLang="ja-JP" sz="1100" dirty="0"/>
                    </a:p>
                    <a:p>
                      <a:pPr marL="360000" indent="-457200"/>
                      <a:r>
                        <a:rPr lang="ja-JP" altLang="en-US" sz="1100" dirty="0"/>
                        <a:t>○　保健師又は看護師（以下、看護師等）</a:t>
                      </a:r>
                      <a:endParaRPr lang="en-US" altLang="ja-JP" sz="1100" dirty="0"/>
                    </a:p>
                    <a:p>
                      <a:pPr marL="360000" indent="-457200"/>
                      <a:r>
                        <a:rPr lang="ja-JP" altLang="en-US" sz="1100" dirty="0"/>
                        <a:t>○　精神保健福祉士</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651088427"/>
                  </a:ext>
                </a:extLst>
              </a:tr>
              <a:tr h="405203">
                <a:tc>
                  <a:txBody>
                    <a:bodyPr/>
                    <a:lstStyle/>
                    <a:p>
                      <a:r>
                        <a:rPr lang="ja-JP" altLang="en-US" sz="1100" dirty="0"/>
                        <a:t>１のロ</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重点的な支援が必要な患者</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精神科医又は医師の指示を受けた</a:t>
                      </a:r>
                      <a:r>
                        <a:rPr lang="ja-JP" altLang="en-US" sz="1100" dirty="0"/>
                        <a:t>看護師等</a:t>
                      </a:r>
                      <a:endParaRPr lang="en-US" altLang="ja-JP" sz="1100" dirty="0"/>
                    </a:p>
                    <a:p>
                      <a:r>
                        <a:rPr kumimoji="1" lang="ja-JP" altLang="en-US" sz="1100" dirty="0"/>
                        <a:t>○　精神保健福祉士</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893492537"/>
                  </a:ext>
                </a:extLst>
              </a:tr>
              <a:tr h="564390">
                <a:tc>
                  <a:txBody>
                    <a:bodyPr/>
                    <a:lstStyle/>
                    <a:p>
                      <a:r>
                        <a:rPr kumimoji="1" lang="ja-JP" altLang="en-US" sz="1100" dirty="0"/>
                        <a:t>２</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r>
                        <a:rPr kumimoji="1" lang="ja-JP" altLang="en-US" sz="1100" dirty="0"/>
                        <a:t>○　１のイ又は１のロの患者</a:t>
                      </a:r>
                      <a:endParaRPr kumimoji="1" lang="ja-JP" altLang="en-US" sz="1100" b="0" dirty="0">
                        <a:latin typeface="ＭＳ Ｐゴシック" panose="020B0600070205080204" pitchFamily="50" charset="-128"/>
                        <a:ea typeface="ＭＳ Ｐゴシック" panose="020B0600070205080204" pitchFamily="50" charset="-128"/>
                      </a:endParaRPr>
                    </a:p>
                  </a:txBody>
                  <a:tcPr anchor="ctr"/>
                </a:tc>
                <a:tc>
                  <a:txBody>
                    <a:bodyPr/>
                    <a:lstStyle/>
                    <a:p>
                      <a:pPr marL="360000" indent="-457200"/>
                      <a:r>
                        <a:rPr lang="ja-JP" altLang="en-US" sz="1100" dirty="0"/>
                        <a:t>○　精神科医</a:t>
                      </a:r>
                      <a:endParaRPr lang="en-US" altLang="ja-JP" sz="1100" dirty="0"/>
                    </a:p>
                    <a:p>
                      <a:pPr marL="360000" indent="-457200"/>
                      <a:r>
                        <a:rPr lang="ja-JP" altLang="en-US" sz="1100" dirty="0"/>
                        <a:t>○　看護師等</a:t>
                      </a:r>
                      <a:endParaRPr lang="en-US" altLang="ja-JP" sz="1100" dirty="0"/>
                    </a:p>
                    <a:p>
                      <a:pPr marL="360000" indent="-457200"/>
                      <a:r>
                        <a:rPr lang="ja-JP" altLang="en-US" sz="1100" dirty="0"/>
                        <a:t>○　精神保健福祉士</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451495597"/>
                  </a:ext>
                </a:extLst>
              </a:tr>
            </a:tbl>
          </a:graphicData>
        </a:graphic>
      </p:graphicFrame>
      <p:pic>
        <p:nvPicPr>
          <p:cNvPr id="8"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09384" y="1243688"/>
            <a:ext cx="1228494" cy="1039584"/>
          </a:xfrm>
          <a:prstGeom prst="rect">
            <a:avLst/>
          </a:prstGeom>
          <a:noFill/>
          <a:extLst>
            <a:ext uri="{909E8E84-426E-40DD-AFC4-6F175D3DCCD1}">
              <a14:hiddenFill xmlns:a14="http://schemas.microsoft.com/office/drawing/2010/main">
                <a:solidFill>
                  <a:srgbClr val="FFFFFF"/>
                </a:solidFill>
              </a14:hiddenFill>
            </a:ext>
          </a:extLst>
        </p:spPr>
      </p:pic>
      <p:pic>
        <p:nvPicPr>
          <p:cNvPr id="10" name="図 9" descr="person_0290.wmf"/>
          <p:cNvPicPr>
            <a:picLocks noChangeAspect="1"/>
          </p:cNvPicPr>
          <p:nvPr/>
        </p:nvPicPr>
        <p:blipFill>
          <a:blip r:embed="rId3" cstate="print"/>
          <a:stretch>
            <a:fillRect/>
          </a:stretch>
        </p:blipFill>
        <p:spPr>
          <a:xfrm flipH="1">
            <a:off x="6862656" y="6160108"/>
            <a:ext cx="325394" cy="606921"/>
          </a:xfrm>
          <a:prstGeom prst="rect">
            <a:avLst/>
          </a:prstGeom>
        </p:spPr>
      </p:pic>
      <p:pic>
        <p:nvPicPr>
          <p:cNvPr id="11" name="Picture 2" descr="隔医療のイラスト（男性医師）"/>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0964"/>
          <a:stretch/>
        </p:blipFill>
        <p:spPr bwMode="auto">
          <a:xfrm>
            <a:off x="8833804" y="6035652"/>
            <a:ext cx="372673" cy="477790"/>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12" name="Picture 4" descr="C:\Users\kc\AppData\Local\Microsoft\Windows\Temporary Internet Files\Content.IE5\BIL8PTIM\MC90044601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8655350" y="6235105"/>
            <a:ext cx="657832" cy="556675"/>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2">
            <a:extLst>
              <a:ext uri="{FF2B5EF4-FFF2-40B4-BE49-F238E27FC236}">
                <a16:creationId xmlns:a16="http://schemas.microsoft.com/office/drawing/2014/main" id="{0A37D032-0E86-4D45-97D4-BBF793DE43C8}"/>
              </a:ext>
            </a:extLst>
          </p:cNvPr>
          <p:cNvSpPr>
            <a:spLocks noChangeArrowheads="1"/>
          </p:cNvSpPr>
          <p:nvPr/>
        </p:nvSpPr>
        <p:spPr bwMode="auto">
          <a:xfrm>
            <a:off x="215612" y="35234"/>
            <a:ext cx="9517327" cy="39634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4" name="Rectangle 36">
            <a:extLst>
              <a:ext uri="{FF2B5EF4-FFF2-40B4-BE49-F238E27FC236}">
                <a16:creationId xmlns:a16="http://schemas.microsoft.com/office/drawing/2014/main" id="{A63F5754-0881-4593-866D-A8C25590EEE8}"/>
              </a:ext>
            </a:extLst>
          </p:cNvPr>
          <p:cNvSpPr>
            <a:spLocks noChangeArrowheads="1"/>
          </p:cNvSpPr>
          <p:nvPr/>
        </p:nvSpPr>
        <p:spPr bwMode="auto">
          <a:xfrm>
            <a:off x="215551" y="431576"/>
            <a:ext cx="602520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（１）精神病棟における退院時共同指導の評価（再掲）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0391F05F-A4E0-4F49-B04D-574799324EC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6" name="テキスト ボックス 15">
            <a:extLst>
              <a:ext uri="{FF2B5EF4-FFF2-40B4-BE49-F238E27FC236}">
                <a16:creationId xmlns:a16="http://schemas.microsoft.com/office/drawing/2014/main" id="{9B2D8AB8-C291-407E-9EA1-DB1CDFD5F548}"/>
              </a:ext>
            </a:extLst>
          </p:cNvPr>
          <p:cNvSpPr txBox="1"/>
          <p:nvPr/>
        </p:nvSpPr>
        <p:spPr>
          <a:xfrm>
            <a:off x="6240759" y="526336"/>
            <a:ext cx="27897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182</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246-248</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876</a:t>
            </a:r>
          </a:p>
        </p:txBody>
      </p:sp>
    </p:spTree>
    <p:extLst>
      <p:ext uri="{BB962C8B-B14F-4D97-AF65-F5344CB8AC3E}">
        <p14:creationId xmlns:p14="http://schemas.microsoft.com/office/powerpoint/2010/main" val="1041129419"/>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971769"/>
            <a:ext cx="9529762" cy="562558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精神病棟に入院中に精神科退院時共同指導料１を算定した患者に対して、精神科外来において多職種による支援及び指導等を行った場合について、通院精神療法に加算を設ける。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療養生活環境整備指導加算：２５０点（月１回）</a:t>
            </a:r>
            <a:endParaRPr kumimoji="1" lang="en-US" altLang="ja-JP" sz="18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通院精神療法を算定する患者のうち、精神科退院時共同指導料１を算定した患者に対して、精神科を担当する医師の指示の下、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保健師、看護師又は精神保健福祉士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が、療養生活環境を整備するための指導を行った場合に、初回算定日の属する月から起算して</a:t>
            </a: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１年を限度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を所定点数に加算する。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実施に当たっては、以下の要件をいずれも満たすこと。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多職種が共同して、</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の頻度で</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カンファレンス</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を実施する。なお、カンファレンスについては、当該患者の診療を担当する</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精神科の医師、保健師又は看護師及び精神保健福祉士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並びに必要に応じて薬剤師、作業療法士、公認心理師、在宅療養担当機関の保険医の指示を受けた訪問看護ステーションの看護師等又は市町村若しくは都道府県の担当者等の多職種が参加すること。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アのカンファレンスにおいて、患者の状態を把握した上で、</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多職種が共同して支援計画を作成</a:t>
            </a:r>
            <a:r>
              <a:rPr lang="ja-JP" altLang="en-US" sz="1400" dirty="0">
                <a:solidFill>
                  <a:prstClr val="black"/>
                </a:solidFill>
                <a:latin typeface="ＭＳ Ｐゴシック" panose="020B0600070205080204" pitchFamily="50" charset="-128"/>
                <a:ea typeface="ＭＳ Ｐゴシック" panose="020B0600070205080204" pitchFamily="50" charset="-128"/>
              </a:rPr>
              <a:t>し、その写しを診療録等に添付する。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なお、支援計画の作成に当たっては、平成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年度厚生労働行政推進調査事業において研究班が作成した、</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「包括的支援マネジメント実践ガイド」</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を参考にすること。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0000" marR="0" lvl="0" indent="-811213" algn="l" defTabSz="914400" rtl="0" eaLnBrk="1" fontAlgn="auto" latinLnBrk="0" hangingPunct="1">
              <a:lnSpc>
                <a:spcPct val="100000"/>
              </a:lnSpc>
              <a:spcBef>
                <a:spcPts val="0"/>
              </a:spcBef>
              <a:spcAft>
                <a:spcPts val="0"/>
              </a:spcAft>
              <a:buClrTx/>
              <a:buSzTx/>
              <a:buFontTx/>
              <a:buNone/>
              <a:tabLst>
                <a:tab pos="265113" algn="l"/>
                <a:tab pos="357188" algn="l"/>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当該保険医療機関内に、当該指導に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専任の精神保健福祉士</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１名以上</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勤務していること。</a:t>
            </a: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保健師、看護師又は精神保健福祉士が同時に担当する療養生活環境整備指導の対象患者の数は、</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7188"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１人につき</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人以下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3" name="Picture 2" descr="カウンセリングのイラスト（男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95821" y="1680449"/>
            <a:ext cx="948258" cy="948258"/>
          </a:xfrm>
          <a:prstGeom prst="rect">
            <a:avLst/>
          </a:prstGeom>
          <a:noFill/>
          <a:extLst>
            <a:ext uri="{909E8E84-426E-40DD-AFC4-6F175D3DCCD1}">
              <a14:hiddenFill xmlns:a14="http://schemas.microsoft.com/office/drawing/2010/main">
                <a:solidFill>
                  <a:srgbClr val="FFFFFF"/>
                </a:solidFill>
              </a14:hiddenFill>
            </a:ext>
          </a:extLst>
        </p:spPr>
      </p:pic>
      <p:pic>
        <p:nvPicPr>
          <p:cNvPr id="16" name="図 15" descr="person_0290.wmf"/>
          <p:cNvPicPr>
            <a:picLocks noChangeAspect="1"/>
          </p:cNvPicPr>
          <p:nvPr/>
        </p:nvPicPr>
        <p:blipFill>
          <a:blip r:embed="rId3" cstate="print"/>
          <a:stretch>
            <a:fillRect/>
          </a:stretch>
        </p:blipFill>
        <p:spPr>
          <a:xfrm flipH="1">
            <a:off x="6897216" y="1613679"/>
            <a:ext cx="423949" cy="790744"/>
          </a:xfrm>
          <a:prstGeom prst="rect">
            <a:avLst/>
          </a:prstGeom>
        </p:spPr>
      </p:pic>
      <p:pic>
        <p:nvPicPr>
          <p:cNvPr id="17" name="Picture 2" descr="看護師の会議のイラスト">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21352" y="5145130"/>
            <a:ext cx="1499376" cy="130820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2">
            <a:extLst>
              <a:ext uri="{FF2B5EF4-FFF2-40B4-BE49-F238E27FC236}">
                <a16:creationId xmlns:a16="http://schemas.microsoft.com/office/drawing/2014/main" id="{AB6DDCD7-7115-4C95-BA5F-87AC5BBBD843}"/>
              </a:ext>
            </a:extLst>
          </p:cNvPr>
          <p:cNvSpPr>
            <a:spLocks noChangeArrowheads="1"/>
          </p:cNvSpPr>
          <p:nvPr/>
        </p:nvSpPr>
        <p:spPr bwMode="auto">
          <a:xfrm>
            <a:off x="215612" y="35234"/>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0" name="Rectangle 36">
            <a:extLst>
              <a:ext uri="{FF2B5EF4-FFF2-40B4-BE49-F238E27FC236}">
                <a16:creationId xmlns:a16="http://schemas.microsoft.com/office/drawing/2014/main" id="{35DC595E-0FD8-4CD7-A155-C8E7C4F5BD02}"/>
              </a:ext>
            </a:extLst>
          </p:cNvPr>
          <p:cNvSpPr>
            <a:spLocks noChangeArrowheads="1"/>
          </p:cNvSpPr>
          <p:nvPr/>
        </p:nvSpPr>
        <p:spPr bwMode="auto">
          <a:xfrm>
            <a:off x="215612" y="531121"/>
            <a:ext cx="7689716"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（２）精神科外来における多職種による相談支援・指導への評価（再掲）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スライド番号プレースホルダー 2">
            <a:extLst>
              <a:ext uri="{FF2B5EF4-FFF2-40B4-BE49-F238E27FC236}">
                <a16:creationId xmlns:a16="http://schemas.microsoft.com/office/drawing/2014/main" id="{FA7E64D4-F348-468E-84BC-00EE12A4B9AA}"/>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1" name="テキスト ボックス 10">
            <a:extLst>
              <a:ext uri="{FF2B5EF4-FFF2-40B4-BE49-F238E27FC236}">
                <a16:creationId xmlns:a16="http://schemas.microsoft.com/office/drawing/2014/main" id="{ADB25A14-0C64-4A4C-BA9D-CF26832D6E89}"/>
              </a:ext>
            </a:extLst>
          </p:cNvPr>
          <p:cNvSpPr txBox="1"/>
          <p:nvPr/>
        </p:nvSpPr>
        <p:spPr>
          <a:xfrm>
            <a:off x="8012409" y="540882"/>
            <a:ext cx="170547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474-475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485-486</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824</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914</a:t>
            </a:r>
          </a:p>
        </p:txBody>
      </p:sp>
    </p:spTree>
    <p:extLst>
      <p:ext uri="{BB962C8B-B14F-4D97-AF65-F5344CB8AC3E}">
        <p14:creationId xmlns:p14="http://schemas.microsoft.com/office/powerpoint/2010/main" val="1271782385"/>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2072680" y="1484784"/>
            <a:ext cx="2952328" cy="70395"/>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448943" y="6525344"/>
            <a:ext cx="419694" cy="49104"/>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84242"/>
            <a:ext cx="9529762" cy="593334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ts val="18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疾患の患者に対して多職種が実施する計画的な訪問診療及び訪問看護を評価する精神科在宅患者支援管理料について、現行の管理料「１」又は「２」に引き続き訪問診療を行う場合の評価として、「３」を新設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精神科在宅患者支援管理料３　（月１回）</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2155825"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単一建物診療患者１人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2,030</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2155825"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単一建物診療患者２人以上 　　　</a:t>
            </a:r>
            <a:r>
              <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1,248</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精神科在宅患者支援管理料「３」は、精神科を標榜する保険医療機関への通院が困難な者のうち、以下のいずれかに該当する患者に対して、計画的な医学管理の下に</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月１回以上の訪問診療</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を実施するとともに、必要に応じ、</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急変時等に常時対応できる体制</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を整備することを評価するものであり、</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「１」又は「２」の初回の算定日から起算して２年</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に限り、月１回に限り算定する。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　「１」のイ又は「２」のイを算定した患者であって、当該管理料の算定を開始した月から、６月を経過した患者</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「１」のロ又は「２」のロを前月に算定した患者であって、引き続き訪問診療が必要な患者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　</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精神科在宅支援管理料「１」又は「２」を届け出ている保険医療機関</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精神科在宅患者支援管理料「１」及び「２」の施設基準）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当該保険医療機関内に精神科の常勤医師、常勤の精神保健福祉士及び作業療法士が適切に配置されていること。</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当該保険医療機関において、又は訪問看護ステーションとの連携により訪問看護の提供が可能な体制を確保していること。</a:t>
            </a:r>
          </a:p>
          <a:p>
            <a:pPr marL="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患者に対して計画的かつ継続的な医療を提供できる体制が確保されていること。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36195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精神科在宅患者支援管理料「１」の「ハ」については、廃止する。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90488"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令和２年３月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日時点で、現に「１」の「ハ」を算定している患者については、令和３年３月</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日までの間に限り、引き続き算定出来る。</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60139" y="1820350"/>
          <a:ext cx="4596158" cy="1851660"/>
        </p:xfrm>
        <a:graphic>
          <a:graphicData uri="http://schemas.openxmlformats.org/drawingml/2006/table">
            <a:tbl>
              <a:tblPr firstRow="1" bandRow="1"/>
              <a:tblGrid>
                <a:gridCol w="411185">
                  <a:extLst>
                    <a:ext uri="{9D8B030D-6E8A-4147-A177-3AD203B41FA5}">
                      <a16:colId xmlns:a16="http://schemas.microsoft.com/office/drawing/2014/main" val="3632379047"/>
                    </a:ext>
                  </a:extLst>
                </a:gridCol>
                <a:gridCol w="2628463">
                  <a:extLst>
                    <a:ext uri="{9D8B030D-6E8A-4147-A177-3AD203B41FA5}">
                      <a16:colId xmlns:a16="http://schemas.microsoft.com/office/drawing/2014/main" val="4177356378"/>
                    </a:ext>
                  </a:extLst>
                </a:gridCol>
                <a:gridCol w="778255">
                  <a:extLst>
                    <a:ext uri="{9D8B030D-6E8A-4147-A177-3AD203B41FA5}">
                      <a16:colId xmlns:a16="http://schemas.microsoft.com/office/drawing/2014/main" val="1601177735"/>
                    </a:ext>
                  </a:extLst>
                </a:gridCol>
                <a:gridCol w="778255">
                  <a:extLst>
                    <a:ext uri="{9D8B030D-6E8A-4147-A177-3AD203B41FA5}">
                      <a16:colId xmlns:a16="http://schemas.microsoft.com/office/drawing/2014/main" val="2107190297"/>
                    </a:ext>
                  </a:extLst>
                </a:gridCol>
              </a:tblGrid>
              <a:tr h="198708">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nSpc>
                          <a:spcPts val="900"/>
                        </a:lnSpc>
                      </a:pPr>
                      <a:endParaRPr kumimoji="1" lang="ja-JP" altLang="en-US" sz="900" b="1"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単一建物診療患者</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198708">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ja-JP" altLang="en-US" sz="900" i="0" dirty="0">
                          <a:latin typeface="ＭＳ ゴシック" panose="020B0609070205080204" pitchFamily="49" charset="-128"/>
                          <a:ea typeface="ＭＳ ゴシック" panose="020B0609070205080204" pitchFamily="49" charset="-128"/>
                        </a:rPr>
                        <a:t>１人</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en-US" altLang="ja-JP" sz="900" i="0" dirty="0">
                          <a:latin typeface="ＭＳ ゴシック" panose="020B0609070205080204" pitchFamily="49" charset="-128"/>
                          <a:ea typeface="ＭＳ ゴシック" panose="020B0609070205080204" pitchFamily="49" charset="-128"/>
                        </a:rPr>
                        <a:t>2</a:t>
                      </a:r>
                      <a:r>
                        <a:rPr kumimoji="1" lang="ja-JP" altLang="en-US" sz="900" i="0" dirty="0">
                          <a:latin typeface="ＭＳ ゴシック" panose="020B0609070205080204" pitchFamily="49" charset="-128"/>
                          <a:ea typeface="ＭＳ ゴシック" panose="020B0609070205080204" pitchFamily="49" charset="-128"/>
                        </a:rPr>
                        <a:t>～</a:t>
                      </a:r>
                      <a:r>
                        <a:rPr kumimoji="1" lang="en-US" altLang="ja-JP" sz="900" i="0" dirty="0">
                          <a:latin typeface="ＭＳ ゴシック" panose="020B0609070205080204" pitchFamily="49" charset="-128"/>
                          <a:ea typeface="ＭＳ ゴシック" panose="020B0609070205080204" pitchFamily="49" charset="-128"/>
                        </a:rPr>
                        <a:t>9</a:t>
                      </a:r>
                      <a:r>
                        <a:rPr kumimoji="1" lang="ja-JP" altLang="en-US" sz="900" i="0" dirty="0">
                          <a:latin typeface="ＭＳ ゴシック" panose="020B0609070205080204" pitchFamily="49" charset="-128"/>
                          <a:ea typeface="ＭＳ ゴシック" panose="020B0609070205080204" pitchFamily="49" charset="-128"/>
                        </a:rPr>
                        <a:t>人</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476417976"/>
                  </a:ext>
                </a:extLst>
              </a:tr>
              <a:tr h="198708">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baseline="0" dirty="0">
                          <a:latin typeface="ＭＳ ゴシック" panose="020B0609070205080204" pitchFamily="49" charset="-128"/>
                          <a:ea typeface="ＭＳ ゴシック" panose="020B0609070205080204" pitchFamily="49" charset="-128"/>
                        </a:rPr>
                        <a:t>管理料１（当該医療機関が訪問看護を提供）</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04860">
                <a:tc rowSpan="3">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3,000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2,520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850218136"/>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2,500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1,875</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926429573"/>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aseline="0" dirty="0">
                          <a:latin typeface="ＭＳ ゴシック" panose="020B0609070205080204" pitchFamily="49" charset="-128"/>
                          <a:ea typeface="ＭＳ ゴシック" panose="020B0609070205080204" pitchFamily="49" charset="-128"/>
                        </a:rPr>
                        <a:t>ハ　重症患者等以外</a:t>
                      </a: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2,030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1,248</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4144298272"/>
                  </a:ext>
                </a:extLst>
              </a:tr>
              <a:tr h="198708">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spc="0" baseline="0" dirty="0">
                          <a:solidFill>
                            <a:sysClr val="windowText" lastClr="000000"/>
                          </a:solidFill>
                          <a:latin typeface="ＭＳ ゴシック" panose="020B0609070205080204" pitchFamily="49" charset="-128"/>
                          <a:ea typeface="ＭＳ ゴシック" panose="020B0609070205080204" pitchFamily="49" charset="-128"/>
                        </a:rPr>
                        <a:t>管理料２（連携する訪問看護ステーションが訪問看護を提供）</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0486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spc="-100"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2,467</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1,850</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9700602"/>
                  </a:ext>
                </a:extLst>
              </a:tr>
              <a:tr h="20486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2,056</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0" u="sng" dirty="0">
                          <a:solidFill>
                            <a:sysClr val="windowText" lastClr="000000"/>
                          </a:solidFill>
                          <a:latin typeface="ＭＳ ゴシック" panose="020B0609070205080204" pitchFamily="49" charset="-128"/>
                          <a:ea typeface="ＭＳ ゴシック" panose="020B0609070205080204" pitchFamily="49" charset="-128"/>
                        </a:rPr>
                        <a:t>1,542</a:t>
                      </a:r>
                      <a:r>
                        <a:rPr kumimoji="1" lang="ja-JP" altLang="en-US" sz="900" b="0" u="sng" dirty="0">
                          <a:solidFill>
                            <a:sysClr val="windowText" lastClr="00000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1">
                          <a:lumMod val="60000"/>
                          <a:lumOff val="40000"/>
                        </a:schemeClr>
                      </a:solidFill>
                      <a:prstDash val="solid"/>
                      <a:round/>
                      <a:headEnd type="none" w="med" len="med"/>
                      <a:tailEnd type="none" w="med" len="med"/>
                    </a:lnL>
                    <a:lnR w="12700" cap="flat" cmpd="sng" algn="ctr">
                      <a:solidFill>
                        <a:schemeClr val="accent1">
                          <a:lumMod val="60000"/>
                          <a:lumOff val="40000"/>
                        </a:schemeClr>
                      </a:solidFill>
                      <a:prstDash val="solid"/>
                      <a:round/>
                      <a:headEnd type="none" w="med" len="med"/>
                      <a:tailEnd type="none" w="med" len="me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03676302"/>
                  </a:ext>
                </a:extLst>
              </a:tr>
            </a:tbl>
          </a:graphicData>
        </a:graphic>
      </p:graphicFrame>
      <p:sp>
        <p:nvSpPr>
          <p:cNvPr id="10" name="正方形/長方形 9"/>
          <p:cNvSpPr/>
          <p:nvPr/>
        </p:nvSpPr>
        <p:spPr>
          <a:xfrm>
            <a:off x="260139" y="1628802"/>
            <a:ext cx="4608498" cy="20114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1" name="右矢印 10"/>
          <p:cNvSpPr/>
          <p:nvPr/>
        </p:nvSpPr>
        <p:spPr>
          <a:xfrm>
            <a:off x="4952999" y="2278726"/>
            <a:ext cx="216024"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5253386" y="1820352"/>
          <a:ext cx="4380133" cy="2057400"/>
        </p:xfrm>
        <a:graphic>
          <a:graphicData uri="http://schemas.openxmlformats.org/drawingml/2006/table">
            <a:tbl>
              <a:tblPr firstRow="1" bandRow="1">
                <a:tableStyleId>{FABFCF23-3B69-468F-B69F-88F6DE6A72F2}</a:tableStyleId>
              </a:tblPr>
              <a:tblGrid>
                <a:gridCol w="275678">
                  <a:extLst>
                    <a:ext uri="{9D8B030D-6E8A-4147-A177-3AD203B41FA5}">
                      <a16:colId xmlns:a16="http://schemas.microsoft.com/office/drawing/2014/main" val="3632379047"/>
                    </a:ext>
                  </a:extLst>
                </a:gridCol>
                <a:gridCol w="2671951">
                  <a:extLst>
                    <a:ext uri="{9D8B030D-6E8A-4147-A177-3AD203B41FA5}">
                      <a16:colId xmlns:a16="http://schemas.microsoft.com/office/drawing/2014/main" val="3018937849"/>
                    </a:ext>
                  </a:extLst>
                </a:gridCol>
                <a:gridCol w="716252">
                  <a:extLst>
                    <a:ext uri="{9D8B030D-6E8A-4147-A177-3AD203B41FA5}">
                      <a16:colId xmlns:a16="http://schemas.microsoft.com/office/drawing/2014/main" val="1601177735"/>
                    </a:ext>
                  </a:extLst>
                </a:gridCol>
                <a:gridCol w="716252">
                  <a:extLst>
                    <a:ext uri="{9D8B030D-6E8A-4147-A177-3AD203B41FA5}">
                      <a16:colId xmlns:a16="http://schemas.microsoft.com/office/drawing/2014/main" val="2107190297"/>
                    </a:ext>
                  </a:extLst>
                </a:gridCol>
              </a:tblGrid>
              <a:tr h="192929">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nSpc>
                          <a:spcPts val="900"/>
                        </a:lnSpc>
                      </a:pPr>
                      <a:endParaRPr kumimoji="1" lang="ja-JP" altLang="en-US" sz="900" b="1"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単一建物診療患者</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192929">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ja-JP" altLang="en-US" sz="900" dirty="0">
                          <a:latin typeface="ＭＳ ゴシック" panose="020B0609070205080204" pitchFamily="49" charset="-128"/>
                          <a:ea typeface="ＭＳ ゴシック" panose="020B0609070205080204" pitchFamily="49" charset="-128"/>
                        </a:rPr>
                        <a:t>１人</a:t>
                      </a:r>
                      <a:endParaRPr kumimoji="1" lang="ja-JP" altLang="en-US" sz="900" i="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lnSpc>
                          <a:spcPts val="900"/>
                        </a:lnSpc>
                      </a:pPr>
                      <a:r>
                        <a:rPr kumimoji="1" lang="en-US" altLang="ja-JP" sz="900" dirty="0">
                          <a:latin typeface="ＭＳ ゴシック" panose="020B0609070205080204" pitchFamily="49" charset="-128"/>
                          <a:ea typeface="ＭＳ ゴシック" panose="020B0609070205080204" pitchFamily="49" charset="-128"/>
                        </a:rPr>
                        <a:t>2</a:t>
                      </a:r>
                      <a:r>
                        <a:rPr kumimoji="1" lang="ja-JP" altLang="en-US" sz="900" dirty="0">
                          <a:latin typeface="ＭＳ ゴシック" panose="020B0609070205080204" pitchFamily="49" charset="-128"/>
                          <a:ea typeface="ＭＳ ゴシック" panose="020B0609070205080204" pitchFamily="49" charset="-128"/>
                        </a:rPr>
                        <a:t>～</a:t>
                      </a:r>
                      <a:r>
                        <a:rPr kumimoji="1" lang="en-US" altLang="ja-JP" sz="900" dirty="0">
                          <a:latin typeface="ＭＳ ゴシック" panose="020B0609070205080204" pitchFamily="49" charset="-128"/>
                          <a:ea typeface="ＭＳ ゴシック" panose="020B0609070205080204" pitchFamily="49" charset="-128"/>
                        </a:rPr>
                        <a:t>9</a:t>
                      </a:r>
                      <a:r>
                        <a:rPr kumimoji="1" lang="ja-JP" altLang="en-US" sz="900" dirty="0">
                          <a:latin typeface="ＭＳ ゴシック" panose="020B0609070205080204" pitchFamily="49" charset="-128"/>
                          <a:ea typeface="ＭＳ ゴシック" panose="020B0609070205080204" pitchFamily="49" charset="-128"/>
                        </a:rPr>
                        <a:t>人</a:t>
                      </a:r>
                      <a:endParaRPr kumimoji="1" lang="ja-JP" altLang="en-US" sz="900" i="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76417976"/>
                  </a:ext>
                </a:extLst>
              </a:tr>
              <a:tr h="192929">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baseline="0" dirty="0">
                          <a:latin typeface="ＭＳ ゴシック" panose="020B0609070205080204" pitchFamily="49" charset="-128"/>
                          <a:ea typeface="ＭＳ ゴシック" panose="020B0609070205080204" pitchFamily="49" charset="-128"/>
                        </a:rPr>
                        <a:t>管理料１（当該医療機関が訪問看護を提供）</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04215">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3,000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2,520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850218136"/>
                  </a:ext>
                </a:extLst>
              </a:tr>
              <a:tr h="192929">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2,500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1,875</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926429573"/>
                  </a:ext>
                </a:extLst>
              </a:tr>
              <a:tr h="192929">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spc="0" baseline="0" dirty="0">
                          <a:latin typeface="ＭＳ ゴシック" panose="020B0609070205080204" pitchFamily="49" charset="-128"/>
                          <a:ea typeface="ＭＳ ゴシック" panose="020B0609070205080204" pitchFamily="49" charset="-128"/>
                        </a:rPr>
                        <a:t>管理料２（連携する訪問看護ステーションが訪問看護を提供）</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04215">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ts val="900"/>
                        </a:lnSpc>
                        <a:spcBef>
                          <a:spcPts val="0"/>
                        </a:spcBef>
                        <a:spcAft>
                          <a:spcPts val="0"/>
                        </a:spcAft>
                        <a:buClrTx/>
                        <a:buSzTx/>
                        <a:buFontTx/>
                        <a:buNone/>
                        <a:tabLst/>
                        <a:defRPr/>
                      </a:pPr>
                      <a:endParaRPr kumimoji="1" lang="ja-JP" altLang="en-US" sz="900" b="1" spc="-100" baseline="0" dirty="0">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イ　集中的な支援を必要とする重症患者等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2,467</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1,850</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739700602"/>
                  </a:ext>
                </a:extLst>
              </a:tr>
              <a:tr h="192929">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kern="1200" dirty="0">
                          <a:effectLst/>
                          <a:latin typeface="ＭＳ ゴシック" panose="020B0609070205080204" pitchFamily="49" charset="-128"/>
                          <a:ea typeface="ＭＳ ゴシック" panose="020B0609070205080204" pitchFamily="49" charset="-128"/>
                        </a:rPr>
                        <a:t>ロ　重症患者等</a:t>
                      </a:r>
                      <a:endParaRPr kumimoji="1" lang="ja-JP" altLang="en-US" sz="900" kern="1200" dirty="0">
                        <a:solidFill>
                          <a:schemeClr val="dk1"/>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2,056</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u="sng" dirty="0">
                          <a:latin typeface="ＭＳ ゴシック" panose="020B0609070205080204" pitchFamily="49" charset="-128"/>
                          <a:ea typeface="ＭＳ ゴシック" panose="020B0609070205080204" pitchFamily="49" charset="-128"/>
                        </a:rPr>
                        <a:t>1,542</a:t>
                      </a:r>
                      <a:r>
                        <a:rPr kumimoji="1" lang="ja-JP" altLang="en-US" sz="900" u="sng" dirty="0">
                          <a:latin typeface="ＭＳ ゴシック" panose="020B0609070205080204" pitchFamily="49" charset="-128"/>
                          <a:ea typeface="ＭＳ ゴシック" panose="020B0609070205080204" pitchFamily="49" charset="-128"/>
                        </a:rPr>
                        <a:t>点</a:t>
                      </a:r>
                      <a:endParaRPr kumimoji="1" lang="ja-JP" altLang="en-US" sz="900" b="1" u="sng" dirty="0">
                        <a:solidFill>
                          <a:srgbClr val="0070C0"/>
                        </a:solidFill>
                        <a:latin typeface="ＭＳ ゴシック" panose="020B0609070205080204" pitchFamily="49" charset="-128"/>
                        <a:ea typeface="ＭＳ ゴシック" panose="020B0609070205080204" pitchFamily="49" charset="-128"/>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203676302"/>
                  </a:ext>
                </a:extLst>
              </a:tr>
              <a:tr h="192929">
                <a:tc gridSpan="4">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u="sng" spc="-100" baseline="0" dirty="0">
                          <a:solidFill>
                            <a:srgbClr val="0070C0"/>
                          </a:solidFill>
                          <a:latin typeface="ＭＳ ゴシック" panose="020B0609070205080204" pitchFamily="49" charset="-128"/>
                          <a:ea typeface="ＭＳ ゴシック" panose="020B0609070205080204" pitchFamily="49" charset="-128"/>
                        </a:rPr>
                        <a:t>（新）管理料３</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05815"/>
                  </a:ext>
                </a:extLst>
              </a:tr>
              <a:tr h="204215">
                <a:tc gridSpan="2">
                  <a:txBody>
                    <a:bodyPr/>
                    <a:lstStyle/>
                    <a:p>
                      <a:pPr marL="0" marR="0" indent="0" algn="l" defTabSz="914400" rtl="0" eaLnBrk="1" fontAlgn="auto" latinLnBrk="0" hangingPunct="1">
                        <a:lnSpc>
                          <a:spcPts val="900"/>
                        </a:lnSpc>
                        <a:spcBef>
                          <a:spcPts val="0"/>
                        </a:spcBef>
                        <a:spcAft>
                          <a:spcPts val="0"/>
                        </a:spcAft>
                        <a:buClrTx/>
                        <a:buSzTx/>
                        <a:buFontTx/>
                        <a:buNone/>
                        <a:tabLst/>
                        <a:defRPr/>
                      </a:pPr>
                      <a:r>
                        <a:rPr kumimoji="1" lang="ja-JP" altLang="en-US" sz="900" b="1" u="sng" kern="1200" dirty="0">
                          <a:solidFill>
                            <a:srgbClr val="0070C0"/>
                          </a:solidFill>
                          <a:effectLst/>
                          <a:latin typeface="ＭＳ ゴシック" panose="020B0609070205080204" pitchFamily="49" charset="-128"/>
                          <a:ea typeface="ＭＳ ゴシック" panose="020B0609070205080204" pitchFamily="49" charset="-128"/>
                        </a:rPr>
                        <a:t>管理料１又は２に引き続き支援が必要な場合</a:t>
                      </a:r>
                      <a:endParaRPr kumimoji="1" lang="ja-JP" altLang="en-US" sz="900" b="1" u="sng" kern="1200" dirty="0">
                        <a:solidFill>
                          <a:srgbClr val="0070C0"/>
                        </a:solidFill>
                        <a:effectLst/>
                        <a:latin typeface="ＭＳ ゴシック" panose="020B0609070205080204" pitchFamily="49" charset="-128"/>
                        <a:ea typeface="ＭＳ ゴシック" panose="020B0609070205080204" pitchFamily="49" charset="-128"/>
                        <a:cs typeface="+mn-cs"/>
                      </a:endParaRP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h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1" u="sng" dirty="0">
                          <a:solidFill>
                            <a:srgbClr val="0070C0"/>
                          </a:solidFill>
                          <a:latin typeface="ＭＳ ゴシック" panose="020B0609070205080204" pitchFamily="49" charset="-128"/>
                          <a:ea typeface="ＭＳ ゴシック" panose="020B0609070205080204" pitchFamily="49" charset="-128"/>
                        </a:rPr>
                        <a:t>2,030</a:t>
                      </a:r>
                      <a:r>
                        <a:rPr kumimoji="1" lang="ja-JP" altLang="en-US" sz="900" b="1" u="sng" dirty="0">
                          <a:solidFill>
                            <a:srgbClr val="0070C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900" b="1" u="sng" dirty="0">
                          <a:solidFill>
                            <a:srgbClr val="0070C0"/>
                          </a:solidFill>
                          <a:latin typeface="ＭＳ ゴシック" panose="020B0609070205080204" pitchFamily="49" charset="-128"/>
                          <a:ea typeface="ＭＳ ゴシック" panose="020B0609070205080204" pitchFamily="49" charset="-128"/>
                        </a:rPr>
                        <a:t>1,248</a:t>
                      </a:r>
                      <a:r>
                        <a:rPr kumimoji="1" lang="ja-JP" altLang="en-US" sz="900" b="1" u="sng" dirty="0">
                          <a:solidFill>
                            <a:srgbClr val="0070C0"/>
                          </a:solidFill>
                          <a:latin typeface="ＭＳ ゴシック" panose="020B0609070205080204" pitchFamily="49" charset="-128"/>
                          <a:ea typeface="ＭＳ ゴシック" panose="020B0609070205080204" pitchFamily="49" charset="-128"/>
                        </a:rPr>
                        <a:t>点</a:t>
                      </a:r>
                    </a:p>
                  </a:txBody>
                  <a:tcPr anchor="ctr">
                    <a:lnL w="12700" cap="flat" cmpd="sng" algn="ctr">
                      <a:solidFill>
                        <a:schemeClr val="accent3">
                          <a:lumMod val="60000"/>
                          <a:lumOff val="40000"/>
                        </a:schemeClr>
                      </a:solidFill>
                      <a:prstDash val="solid"/>
                      <a:round/>
                      <a:headEnd type="none" w="med" len="med"/>
                      <a:tailEnd type="none" w="med" len="med"/>
                    </a:lnL>
                    <a:lnR w="12700" cap="flat" cmpd="sng" algn="ctr">
                      <a:solidFill>
                        <a:schemeClr val="accent3">
                          <a:lumMod val="60000"/>
                          <a:lumOff val="40000"/>
                        </a:schemeClr>
                      </a:solidFill>
                      <a:prstDash val="solid"/>
                      <a:round/>
                      <a:headEnd type="none" w="med" len="med"/>
                      <a:tailEnd type="none" w="med" len="med"/>
                    </a:lnR>
                    <a:lnT w="12700" cap="flat" cmpd="sng" algn="ctr">
                      <a:solidFill>
                        <a:schemeClr val="accent3">
                          <a:lumMod val="60000"/>
                          <a:lumOff val="40000"/>
                        </a:schemeClr>
                      </a:solidFill>
                      <a:prstDash val="solid"/>
                      <a:round/>
                      <a:headEnd type="none" w="med" len="med"/>
                      <a:tailEnd type="none" w="med" len="med"/>
                    </a:lnT>
                    <a:lnB w="12700" cap="flat" cmpd="sng" algn="ctr">
                      <a:solidFill>
                        <a:schemeClr val="accent3">
                          <a:lumMod val="60000"/>
                          <a:lumOff val="4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001453256"/>
                  </a:ext>
                </a:extLst>
              </a:tr>
            </a:tbl>
          </a:graphicData>
        </a:graphic>
      </p:graphicFrame>
      <p:sp>
        <p:nvSpPr>
          <p:cNvPr id="13" name="正方形/長方形 12"/>
          <p:cNvSpPr/>
          <p:nvPr/>
        </p:nvSpPr>
        <p:spPr>
          <a:xfrm>
            <a:off x="5253386" y="1628800"/>
            <a:ext cx="4380132" cy="201150"/>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4" name="正方形/長方形 13"/>
          <p:cNvSpPr/>
          <p:nvPr/>
        </p:nvSpPr>
        <p:spPr>
          <a:xfrm>
            <a:off x="268359" y="810991"/>
            <a:ext cx="3820545" cy="31375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精神科在宅患者支援管理料の見直し　①</a:t>
            </a:r>
          </a:p>
        </p:txBody>
      </p:sp>
      <p:sp>
        <p:nvSpPr>
          <p:cNvPr id="15" name="角丸四角形 14"/>
          <p:cNvSpPr/>
          <p:nvPr/>
        </p:nvSpPr>
        <p:spPr>
          <a:xfrm>
            <a:off x="689925" y="2829979"/>
            <a:ext cx="4157933" cy="196312"/>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楕円 15"/>
          <p:cNvSpPr/>
          <p:nvPr/>
        </p:nvSpPr>
        <p:spPr>
          <a:xfrm>
            <a:off x="2235482" y="2712283"/>
            <a:ext cx="666032" cy="279127"/>
          </a:xfrm>
          <a:prstGeom prst="ellipse">
            <a:avLst/>
          </a:prstGeom>
          <a:solidFill>
            <a:schemeClr val="bg1"/>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廃止</a:t>
            </a:r>
          </a:p>
        </p:txBody>
      </p:sp>
      <p:sp>
        <p:nvSpPr>
          <p:cNvPr id="17" name="角丸四角形 16"/>
          <p:cNvSpPr/>
          <p:nvPr/>
        </p:nvSpPr>
        <p:spPr>
          <a:xfrm>
            <a:off x="5205112" y="3423250"/>
            <a:ext cx="4464495" cy="465444"/>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楕円 17"/>
          <p:cNvSpPr/>
          <p:nvPr/>
        </p:nvSpPr>
        <p:spPr>
          <a:xfrm>
            <a:off x="7104343" y="3283686"/>
            <a:ext cx="666032" cy="279127"/>
          </a:xfrm>
          <a:prstGeom prst="ellipse">
            <a:avLst/>
          </a:prstGeom>
          <a:solidFill>
            <a:schemeClr val="bg1"/>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20" name="テキスト ボックス 19"/>
          <p:cNvSpPr txBox="1"/>
          <p:nvPr/>
        </p:nvSpPr>
        <p:spPr>
          <a:xfrm>
            <a:off x="6321151" y="3945694"/>
            <a:ext cx="3312367" cy="369332"/>
          </a:xfrm>
          <a:prstGeom prst="rect">
            <a:avLst/>
          </a:prstGeom>
          <a:noFill/>
          <a:ln>
            <a:noFill/>
          </a:ln>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訪問看護療養費における精神科重症患者支援管理連携加算も同様の取扱いとする。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9CC4285F-8C43-46D0-B58A-91679B542B94}"/>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3" name="Rectangle 36">
            <a:extLst>
              <a:ext uri="{FF2B5EF4-FFF2-40B4-BE49-F238E27FC236}">
                <a16:creationId xmlns:a16="http://schemas.microsoft.com/office/drawing/2014/main" id="{5D8ACA5F-79EE-42CD-A85D-4770779FED1A}"/>
              </a:ext>
            </a:extLst>
          </p:cNvPr>
          <p:cNvSpPr>
            <a:spLocks noChangeArrowheads="1"/>
          </p:cNvSpPr>
          <p:nvPr/>
        </p:nvSpPr>
        <p:spPr bwMode="auto">
          <a:xfrm>
            <a:off x="213524" y="445759"/>
            <a:ext cx="552017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（３）精神科在宅患者に対する適切な支援の評価</a:t>
            </a:r>
          </a:p>
        </p:txBody>
      </p:sp>
      <p:sp>
        <p:nvSpPr>
          <p:cNvPr id="24" name="スライド番号プレースホルダー 2">
            <a:extLst>
              <a:ext uri="{FF2B5EF4-FFF2-40B4-BE49-F238E27FC236}">
                <a16:creationId xmlns:a16="http://schemas.microsoft.com/office/drawing/2014/main" id="{EEF55E96-7065-4D4D-BACE-EEAE2A7FDA1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25" name="テキスト ボックス 24">
            <a:extLst>
              <a:ext uri="{FF2B5EF4-FFF2-40B4-BE49-F238E27FC236}">
                <a16:creationId xmlns:a16="http://schemas.microsoft.com/office/drawing/2014/main" id="{2388955F-A583-48E3-9588-4F76390C7778}"/>
              </a:ext>
            </a:extLst>
          </p:cNvPr>
          <p:cNvSpPr txBox="1"/>
          <p:nvPr/>
        </p:nvSpPr>
        <p:spPr>
          <a:xfrm>
            <a:off x="5817096" y="494294"/>
            <a:ext cx="208823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479-480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505-508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919-920</a:t>
            </a:r>
          </a:p>
        </p:txBody>
      </p:sp>
    </p:spTree>
    <p:extLst>
      <p:ext uri="{BB962C8B-B14F-4D97-AF65-F5344CB8AC3E}">
        <p14:creationId xmlns:p14="http://schemas.microsoft.com/office/powerpoint/2010/main" val="10567792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37">
            <a:extLst>
              <a:ext uri="{FF2B5EF4-FFF2-40B4-BE49-F238E27FC236}">
                <a16:creationId xmlns:a16="http://schemas.microsoft.com/office/drawing/2014/main" id="{CFBFC809-8213-47BB-869B-3767EFFB1A5D}"/>
              </a:ext>
            </a:extLst>
          </p:cNvPr>
          <p:cNvSpPr txBox="1">
            <a:spLocks noChangeArrowheads="1"/>
          </p:cNvSpPr>
          <p:nvPr/>
        </p:nvSpPr>
        <p:spPr bwMode="auto">
          <a:xfrm>
            <a:off x="524508" y="656548"/>
            <a:ext cx="8749667"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912813">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1pPr>
            <a:lvl2pPr marL="742950" indent="-285750" defTabSz="912813">
              <a:spcBef>
                <a:spcPct val="20000"/>
              </a:spcBef>
              <a:buChar char="–"/>
              <a:defRPr kumimoji="1" sz="3000">
                <a:solidFill>
                  <a:schemeClr val="tx1"/>
                </a:solidFill>
                <a:latin typeface="Arial" panose="020B0604020202020204" pitchFamily="34" charset="0"/>
                <a:ea typeface="ＭＳ Ｐゴシック" panose="020B0600070205080204" pitchFamily="50" charset="-128"/>
              </a:defRPr>
            </a:lvl2pPr>
            <a:lvl3pPr marL="1143000" indent="-228600" defTabSz="912813">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4pPr>
            <a:lvl5pPr marL="20574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5pPr>
            <a:lvl6pPr marL="25146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6pPr>
            <a:lvl7pPr marL="29718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7pPr>
            <a:lvl8pPr marL="34290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8pPr>
            <a:lvl9pPr marL="38862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9pPr>
          </a:lstStyle>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被用者保険の保険料率には大きな格差がある。大企業が組織し平均給与の高い組合健保や、事業主負担にかわって公費負担のある公務員などの保険料率を、中小企業の社員が加入する協会けんぽの保険料率にあわせ公平化すべきである。</a:t>
            </a:r>
            <a:endPar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被用者保険の保険料率を協会けんぽに合わせて、すべて</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％にすると、現状の保険料収入と比べて、約</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兆円の増収効果がある。</a:t>
            </a:r>
            <a:endPar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912813" rtl="0" eaLnBrk="1" fontAlgn="auto" latinLnBrk="0" hangingPunct="1">
              <a:lnSpc>
                <a:spcPct val="100000"/>
              </a:lnSpc>
              <a:spcBef>
                <a:spcPct val="0"/>
              </a:spcBef>
              <a:spcAft>
                <a:spcPts val="0"/>
              </a:spcAft>
              <a:buClrTx/>
              <a:buSzTx/>
              <a:buFontTx/>
              <a:buNone/>
              <a:tabLst/>
              <a:defRPr/>
            </a:pP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また、国家公務員共済組合の保険料率を地方公務員（</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9.54</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％）に合わせると、約</a:t>
            </a:r>
            <a:r>
              <a:rPr kumimoji="1" lang="en-US" altLang="ja-JP"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1,100</a:t>
            </a:r>
            <a:r>
              <a:rPr kumimoji="1" lang="ja-JP" altLang="en-US" sz="195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億円の増収効果がある。</a:t>
            </a:r>
          </a:p>
        </p:txBody>
      </p:sp>
      <p:sp>
        <p:nvSpPr>
          <p:cNvPr id="4" name="Text Box 38">
            <a:extLst>
              <a:ext uri="{FF2B5EF4-FFF2-40B4-BE49-F238E27FC236}">
                <a16:creationId xmlns:a16="http://schemas.microsoft.com/office/drawing/2014/main" id="{429995D1-B685-4A7E-954E-F56231E9EE93}"/>
              </a:ext>
            </a:extLst>
          </p:cNvPr>
          <p:cNvSpPr txBox="1">
            <a:spLocks noChangeArrowheads="1"/>
          </p:cNvSpPr>
          <p:nvPr/>
        </p:nvSpPr>
        <p:spPr bwMode="auto">
          <a:xfrm>
            <a:off x="631825" y="87015"/>
            <a:ext cx="8642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912813">
              <a:spcBef>
                <a:spcPct val="20000"/>
              </a:spcBef>
              <a:buChar char="•"/>
              <a:defRPr kumimoji="1" sz="3400">
                <a:solidFill>
                  <a:schemeClr val="tx1"/>
                </a:solidFill>
                <a:latin typeface="Arial" panose="020B0604020202020204" pitchFamily="34" charset="0"/>
                <a:ea typeface="ＭＳ Ｐゴシック" panose="020B0600070205080204" pitchFamily="50" charset="-128"/>
              </a:defRPr>
            </a:lvl1pPr>
            <a:lvl2pPr marL="742950" indent="-285750" defTabSz="912813">
              <a:spcBef>
                <a:spcPct val="20000"/>
              </a:spcBef>
              <a:buChar char="–"/>
              <a:defRPr kumimoji="1" sz="3000">
                <a:solidFill>
                  <a:schemeClr val="tx1"/>
                </a:solidFill>
                <a:latin typeface="Arial" panose="020B0604020202020204" pitchFamily="34" charset="0"/>
                <a:ea typeface="ＭＳ Ｐゴシック" panose="020B0600070205080204" pitchFamily="50" charset="-128"/>
              </a:defRPr>
            </a:lvl2pPr>
            <a:lvl3pPr marL="1143000" indent="-228600" defTabSz="912813">
              <a:spcBef>
                <a:spcPct val="20000"/>
              </a:spcBef>
              <a:buChar char="•"/>
              <a:defRPr kumimoji="1" sz="2600">
                <a:solidFill>
                  <a:schemeClr val="tx1"/>
                </a:solidFill>
                <a:latin typeface="Arial" panose="020B0604020202020204" pitchFamily="34" charset="0"/>
                <a:ea typeface="ＭＳ Ｐゴシック" panose="020B0600070205080204" pitchFamily="50" charset="-128"/>
              </a:defRPr>
            </a:lvl3pPr>
            <a:lvl4pPr marL="16002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4pPr>
            <a:lvl5pPr marL="2057400" indent="-228600" defTabSz="912813">
              <a:spcBef>
                <a:spcPct val="20000"/>
              </a:spcBef>
              <a:buChar char="»"/>
              <a:defRPr kumimoji="1" sz="2100">
                <a:solidFill>
                  <a:schemeClr val="tx1"/>
                </a:solidFill>
                <a:latin typeface="Arial" panose="020B0604020202020204" pitchFamily="34" charset="0"/>
                <a:ea typeface="ＭＳ Ｐゴシック" panose="020B0600070205080204" pitchFamily="50" charset="-128"/>
              </a:defRPr>
            </a:lvl5pPr>
            <a:lvl6pPr marL="25146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6pPr>
            <a:lvl7pPr marL="29718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7pPr>
            <a:lvl8pPr marL="34290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8pPr>
            <a:lvl9pPr marL="3886200" indent="-228600" defTabSz="912813" eaLnBrk="0" fontAlgn="base" hangingPunct="0">
              <a:spcBef>
                <a:spcPct val="20000"/>
              </a:spcBef>
              <a:spcAft>
                <a:spcPct val="0"/>
              </a:spcAft>
              <a:buChar char="»"/>
              <a:defRPr kumimoji="1" sz="2100">
                <a:solidFill>
                  <a:schemeClr val="tx1"/>
                </a:solidFill>
                <a:latin typeface="Arial" panose="020B0604020202020204" pitchFamily="34" charset="0"/>
                <a:ea typeface="ＭＳ Ｐゴシック" panose="020B0600070205080204" pitchFamily="50" charset="-128"/>
              </a:defRPr>
            </a:lvl9pPr>
          </a:lstStyle>
          <a:p>
            <a:pPr marL="0" marR="0" lvl="0" indent="0" algn="ctr" defTabSz="912813" rtl="0" eaLnBrk="1" fontAlgn="auto" latinLnBrk="0" hangingPunct="1">
              <a:lnSpc>
                <a:spcPct val="100000"/>
              </a:lnSpc>
              <a:spcBef>
                <a:spcPct val="5000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50" charset="-128"/>
                <a:cs typeface="+mn-cs"/>
              </a:rPr>
              <a:t>被用者保険　保険者別の保険料率と増収効果</a:t>
            </a:r>
          </a:p>
        </p:txBody>
      </p:sp>
      <p:sp>
        <p:nvSpPr>
          <p:cNvPr id="5" name="矢印: 五方向 4">
            <a:extLst>
              <a:ext uri="{FF2B5EF4-FFF2-40B4-BE49-F238E27FC236}">
                <a16:creationId xmlns:a16="http://schemas.microsoft.com/office/drawing/2014/main" id="{5CBD6F94-E077-46F2-B100-549A0D2FB2FA}"/>
              </a:ext>
            </a:extLst>
          </p:cNvPr>
          <p:cNvSpPr/>
          <p:nvPr/>
        </p:nvSpPr>
        <p:spPr>
          <a:xfrm>
            <a:off x="968375" y="5658527"/>
            <a:ext cx="5154613" cy="539750"/>
          </a:xfrm>
          <a:prstGeom prst="homePlate">
            <a:avLst/>
          </a:prstGeom>
          <a:solidFill>
            <a:srgbClr val="CCFFCC"/>
          </a:solid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①　被用者保険の保険料率をすべて</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協会けんぽ（</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％）に合わせた場合</a:t>
            </a:r>
          </a:p>
        </p:txBody>
      </p:sp>
      <p:sp>
        <p:nvSpPr>
          <p:cNvPr id="6" name="矢印: 五方向 5">
            <a:extLst>
              <a:ext uri="{FF2B5EF4-FFF2-40B4-BE49-F238E27FC236}">
                <a16:creationId xmlns:a16="http://schemas.microsoft.com/office/drawing/2014/main" id="{84A1218A-0565-47DC-9775-8A0F0CBE5682}"/>
              </a:ext>
            </a:extLst>
          </p:cNvPr>
          <p:cNvSpPr/>
          <p:nvPr/>
        </p:nvSpPr>
        <p:spPr>
          <a:xfrm>
            <a:off x="968375" y="6237766"/>
            <a:ext cx="5154613" cy="539750"/>
          </a:xfrm>
          <a:prstGeom prst="homePlate">
            <a:avLst/>
          </a:prstGeom>
          <a:solidFill>
            <a:srgbClr val="FFD9FF"/>
          </a:solidFill>
          <a:ln w="127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②　国家公務員共済組合の保険料率（</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7.99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％）を</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地方公務員（</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9.54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％）に合わせた場合</a:t>
            </a:r>
          </a:p>
        </p:txBody>
      </p:sp>
      <p:sp>
        <p:nvSpPr>
          <p:cNvPr id="8" name="正方形/長方形 7">
            <a:extLst>
              <a:ext uri="{FF2B5EF4-FFF2-40B4-BE49-F238E27FC236}">
                <a16:creationId xmlns:a16="http://schemas.microsoft.com/office/drawing/2014/main" id="{FEE04D99-3CDF-4CD0-AD57-8412A2CFE477}"/>
              </a:ext>
            </a:extLst>
          </p:cNvPr>
          <p:cNvSpPr/>
          <p:nvPr/>
        </p:nvSpPr>
        <p:spPr>
          <a:xfrm>
            <a:off x="6202363" y="5661702"/>
            <a:ext cx="2735262" cy="539750"/>
          </a:xfrm>
          <a:prstGeom prst="rect">
            <a:avLst/>
          </a:prstGeom>
          <a:solidFill>
            <a:srgbClr val="FFFFCC"/>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兆円の増収効果</a:t>
            </a:r>
          </a:p>
        </p:txBody>
      </p:sp>
      <p:sp>
        <p:nvSpPr>
          <p:cNvPr id="9" name="正方形/長方形 8">
            <a:extLst>
              <a:ext uri="{FF2B5EF4-FFF2-40B4-BE49-F238E27FC236}">
                <a16:creationId xmlns:a16="http://schemas.microsoft.com/office/drawing/2014/main" id="{A304F97E-17A3-40C8-B480-2E63C492AFCE}"/>
              </a:ext>
            </a:extLst>
          </p:cNvPr>
          <p:cNvSpPr/>
          <p:nvPr/>
        </p:nvSpPr>
        <p:spPr>
          <a:xfrm>
            <a:off x="6202363" y="6237766"/>
            <a:ext cx="2735262" cy="539750"/>
          </a:xfrm>
          <a:prstGeom prst="rect">
            <a:avLst/>
          </a:prstGeom>
          <a:solidFill>
            <a:srgbClr val="FFFFCC"/>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9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億円の増収効果</a:t>
            </a:r>
          </a:p>
        </p:txBody>
      </p:sp>
      <p:graphicFrame>
        <p:nvGraphicFramePr>
          <p:cNvPr id="10" name="オブジェクト 9">
            <a:extLst>
              <a:ext uri="{FF2B5EF4-FFF2-40B4-BE49-F238E27FC236}">
                <a16:creationId xmlns:a16="http://schemas.microsoft.com/office/drawing/2014/main" id="{C4FF113A-C842-4CEA-8351-B7D10B2B5359}"/>
              </a:ext>
            </a:extLst>
          </p:cNvPr>
          <p:cNvGraphicFramePr>
            <a:graphicFrameLocks noChangeAspect="1"/>
          </p:cNvGraphicFramePr>
          <p:nvPr/>
        </p:nvGraphicFramePr>
        <p:xfrm>
          <a:off x="776536" y="2973132"/>
          <a:ext cx="8352928" cy="2616108"/>
        </p:xfrm>
        <a:graphic>
          <a:graphicData uri="http://schemas.openxmlformats.org/presentationml/2006/ole">
            <mc:AlternateContent xmlns:mc="http://schemas.openxmlformats.org/markup-compatibility/2006">
              <mc:Choice xmlns:v="urn:schemas-microsoft-com:vml" Requires="v">
                <p:oleObj spid="_x0000_s5625" name="Worksheet" r:id="rId3" imgW="7381985" imgH="2428822" progId="Excel.Sheet.8">
                  <p:link updateAutomatic="1"/>
                </p:oleObj>
              </mc:Choice>
              <mc:Fallback>
                <p:oleObj name="Worksheet" r:id="rId3" imgW="7381985" imgH="2428822" progId="Excel.Sheet.8">
                  <p:link updateAutomatic="1"/>
                  <p:pic>
                    <p:nvPicPr>
                      <p:cNvPr id="10" name="オブジェクト 9">
                        <a:extLst>
                          <a:ext uri="{FF2B5EF4-FFF2-40B4-BE49-F238E27FC236}">
                            <a16:creationId xmlns:a16="http://schemas.microsoft.com/office/drawing/2014/main" id="{C4FF113A-C842-4CEA-8351-B7D10B2B5359}"/>
                          </a:ext>
                        </a:extLst>
                      </p:cNvPr>
                      <p:cNvPicPr/>
                      <p:nvPr/>
                    </p:nvPicPr>
                    <p:blipFill>
                      <a:blip r:embed="rId4"/>
                      <a:stretch>
                        <a:fillRect/>
                      </a:stretch>
                    </p:blipFill>
                    <p:spPr>
                      <a:xfrm>
                        <a:off x="776536" y="2973132"/>
                        <a:ext cx="8352928" cy="2616108"/>
                      </a:xfrm>
                      <a:prstGeom prst="rect">
                        <a:avLst/>
                      </a:prstGeom>
                    </p:spPr>
                  </p:pic>
                </p:oleObj>
              </mc:Fallback>
            </mc:AlternateContent>
          </a:graphicData>
        </a:graphic>
      </p:graphicFrame>
      <p:cxnSp>
        <p:nvCxnSpPr>
          <p:cNvPr id="11" name="直線コネクタ 10">
            <a:extLst>
              <a:ext uri="{FF2B5EF4-FFF2-40B4-BE49-F238E27FC236}">
                <a16:creationId xmlns:a16="http://schemas.microsoft.com/office/drawing/2014/main" id="{43A22D82-A530-4FFD-A6B3-D75E82D7C35B}"/>
              </a:ext>
            </a:extLst>
          </p:cNvPr>
          <p:cNvCxnSpPr>
            <a:cxnSpLocks/>
          </p:cNvCxnSpPr>
          <p:nvPr/>
        </p:nvCxnSpPr>
        <p:spPr>
          <a:xfrm>
            <a:off x="4680315" y="3606902"/>
            <a:ext cx="2448000" cy="0"/>
          </a:xfrm>
          <a:prstGeom prst="line">
            <a:avLst/>
          </a:prstGeom>
          <a:ln w="15875">
            <a:solidFill>
              <a:srgbClr val="FF0066"/>
            </a:solidFill>
            <a:prstDash val="dash"/>
          </a:ln>
        </p:spPr>
        <p:style>
          <a:lnRef idx="1">
            <a:schemeClr val="accent1"/>
          </a:lnRef>
          <a:fillRef idx="0">
            <a:schemeClr val="accent1"/>
          </a:fillRef>
          <a:effectRef idx="0">
            <a:schemeClr val="accent1"/>
          </a:effectRef>
          <a:fontRef idx="minor">
            <a:schemeClr val="tx1"/>
          </a:fontRef>
        </p:style>
      </p:cxnSp>
      <p:sp>
        <p:nvSpPr>
          <p:cNvPr id="12" name="矢印: 五方向 11">
            <a:extLst>
              <a:ext uri="{FF2B5EF4-FFF2-40B4-BE49-F238E27FC236}">
                <a16:creationId xmlns:a16="http://schemas.microsoft.com/office/drawing/2014/main" id="{FE3E16C7-D84E-4B41-A8E2-4E5BC5C3E75B}"/>
              </a:ext>
            </a:extLst>
          </p:cNvPr>
          <p:cNvSpPr/>
          <p:nvPr/>
        </p:nvSpPr>
        <p:spPr>
          <a:xfrm flipH="1">
            <a:off x="8469049" y="3387744"/>
            <a:ext cx="972000" cy="180000"/>
          </a:xfrm>
          <a:prstGeom prst="homePlate">
            <a:avLst/>
          </a:prstGeom>
          <a:solidFill>
            <a:srgbClr val="CCFFCC"/>
          </a:solidFill>
          <a:ln w="1270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3" name="矢印: 五方向 12">
            <a:extLst>
              <a:ext uri="{FF2B5EF4-FFF2-40B4-BE49-F238E27FC236}">
                <a16:creationId xmlns:a16="http://schemas.microsoft.com/office/drawing/2014/main" id="{08A6CBD3-B2A9-4749-BFD8-249BB7B3490C}"/>
              </a:ext>
            </a:extLst>
          </p:cNvPr>
          <p:cNvSpPr/>
          <p:nvPr/>
        </p:nvSpPr>
        <p:spPr>
          <a:xfrm flipH="1">
            <a:off x="7128315" y="3519511"/>
            <a:ext cx="900000" cy="180000"/>
          </a:xfrm>
          <a:prstGeom prst="homePlate">
            <a:avLst/>
          </a:prstGeom>
          <a:solidFill>
            <a:srgbClr val="FFD9FF"/>
          </a:solidFill>
          <a:ln w="12700">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9.54</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14" name="直線コネクタ 13">
            <a:extLst>
              <a:ext uri="{FF2B5EF4-FFF2-40B4-BE49-F238E27FC236}">
                <a16:creationId xmlns:a16="http://schemas.microsoft.com/office/drawing/2014/main" id="{741ED74E-07BF-4491-9BC3-CBBD9C47F22C}"/>
              </a:ext>
            </a:extLst>
          </p:cNvPr>
          <p:cNvCxnSpPr>
            <a:cxnSpLocks/>
          </p:cNvCxnSpPr>
          <p:nvPr/>
        </p:nvCxnSpPr>
        <p:spPr>
          <a:xfrm>
            <a:off x="1928664" y="3477744"/>
            <a:ext cx="6577630" cy="0"/>
          </a:xfrm>
          <a:prstGeom prst="line">
            <a:avLst/>
          </a:prstGeom>
          <a:ln w="15875">
            <a:solidFill>
              <a:srgbClr val="006600"/>
            </a:solidFill>
            <a:prstDash val="dash"/>
          </a:ln>
        </p:spPr>
        <p:style>
          <a:lnRef idx="1">
            <a:schemeClr val="accent1"/>
          </a:lnRef>
          <a:fillRef idx="0">
            <a:schemeClr val="accent1"/>
          </a:fillRef>
          <a:effectRef idx="0">
            <a:schemeClr val="accent1"/>
          </a:effectRef>
          <a:fontRef idx="minor">
            <a:schemeClr val="tx1"/>
          </a:fontRef>
        </p:style>
      </p:cxnSp>
      <p:sp>
        <p:nvSpPr>
          <p:cNvPr id="15" name="スライド番号プレースホルダー 2">
            <a:extLst>
              <a:ext uri="{FF2B5EF4-FFF2-40B4-BE49-F238E27FC236}">
                <a16:creationId xmlns:a16="http://schemas.microsoft.com/office/drawing/2014/main" id="{4506F301-7FCE-4E01-B4F5-5196BEDC94F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28354097"/>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正方形/長方形 66"/>
          <p:cNvSpPr/>
          <p:nvPr/>
        </p:nvSpPr>
        <p:spPr>
          <a:xfrm>
            <a:off x="6105127" y="4307193"/>
            <a:ext cx="2107513"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8" name="正方形/長方形 67"/>
          <p:cNvSpPr/>
          <p:nvPr/>
        </p:nvSpPr>
        <p:spPr>
          <a:xfrm>
            <a:off x="6914288" y="4499602"/>
            <a:ext cx="2173886" cy="4652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正方形/長方形 43"/>
          <p:cNvSpPr/>
          <p:nvPr/>
        </p:nvSpPr>
        <p:spPr>
          <a:xfrm>
            <a:off x="4592960" y="1292193"/>
            <a:ext cx="792088" cy="690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3146067" y="1496810"/>
            <a:ext cx="792088" cy="690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908078"/>
            <a:ext cx="9529762" cy="590950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１」及び「２」については、６月を限度として算定できることとし、「３」については、「１」又は「２」の初回算定日の属する月を含めて２年を限度として算定出来ること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及び「２」のカンファレンスについて、行政機関職員等と共同で実施するカンファレンスの開催頻度等の要件を見直す。また、当該保険医療機関以外の職員等とカンファレンスを行う場合、要件を満たせば、ビデオ通話による参加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68359" y="810990"/>
            <a:ext cx="4756649" cy="30624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精神科在宅患者支援管理料の見直し　②</a:t>
            </a:r>
          </a:p>
        </p:txBody>
      </p:sp>
      <p:graphicFrame>
        <p:nvGraphicFramePr>
          <p:cNvPr id="19" name="表 18"/>
          <p:cNvGraphicFramePr>
            <a:graphicFrameLocks noGrp="1"/>
          </p:cNvGraphicFramePr>
          <p:nvPr/>
        </p:nvGraphicFramePr>
        <p:xfrm>
          <a:off x="2729225" y="1649082"/>
          <a:ext cx="4630270" cy="2396938"/>
        </p:xfrm>
        <a:graphic>
          <a:graphicData uri="http://schemas.openxmlformats.org/drawingml/2006/table">
            <a:tbl>
              <a:tblPr firstRow="1" bandRow="1">
                <a:tableStyleId>{FABFCF23-3B69-468F-B69F-88F6DE6A72F2}</a:tableStyleId>
              </a:tblPr>
              <a:tblGrid>
                <a:gridCol w="286483">
                  <a:extLst>
                    <a:ext uri="{9D8B030D-6E8A-4147-A177-3AD203B41FA5}">
                      <a16:colId xmlns:a16="http://schemas.microsoft.com/office/drawing/2014/main" val="3632379047"/>
                    </a:ext>
                  </a:extLst>
                </a:gridCol>
                <a:gridCol w="2728211">
                  <a:extLst>
                    <a:ext uri="{9D8B030D-6E8A-4147-A177-3AD203B41FA5}">
                      <a16:colId xmlns:a16="http://schemas.microsoft.com/office/drawing/2014/main" val="4177356378"/>
                    </a:ext>
                  </a:extLst>
                </a:gridCol>
                <a:gridCol w="807788">
                  <a:extLst>
                    <a:ext uri="{9D8B030D-6E8A-4147-A177-3AD203B41FA5}">
                      <a16:colId xmlns:a16="http://schemas.microsoft.com/office/drawing/2014/main" val="1601177735"/>
                    </a:ext>
                  </a:extLst>
                </a:gridCol>
                <a:gridCol w="807788">
                  <a:extLst>
                    <a:ext uri="{9D8B030D-6E8A-4147-A177-3AD203B41FA5}">
                      <a16:colId xmlns:a16="http://schemas.microsoft.com/office/drawing/2014/main" val="2107190297"/>
                    </a:ext>
                  </a:extLst>
                </a:gridCol>
              </a:tblGrid>
              <a:tr h="236823">
                <a:tc rowSpan="2"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r>
                        <a:rPr kumimoji="1" lang="ja-JP" altLang="en-US" sz="1050" b="1" dirty="0">
                          <a:latin typeface="+mn-ea"/>
                          <a:ea typeface="+mn-ea"/>
                        </a:rPr>
                        <a:t>改定後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rowSpan="2" hMerge="1">
                  <a:txBody>
                    <a:bodyPr/>
                    <a:lstStyle/>
                    <a:p>
                      <a:endParaRPr kumimoji="1" lang="ja-JP" altLang="en-US"/>
                    </a:p>
                  </a:txBody>
                  <a:tcPr/>
                </a:tc>
                <a:tc gridSpan="2">
                  <a:txBody>
                    <a:bodyPr/>
                    <a:lstStyle>
                      <a:lvl1pPr marL="0" algn="l" defTabSz="914400" rtl="0" eaLnBrk="1" latinLnBrk="0" hangingPunct="1">
                        <a:defRPr kumimoji="1" sz="1800" b="1" kern="1200">
                          <a:solidFill>
                            <a:schemeClr val="tx1"/>
                          </a:solidFill>
                          <a:latin typeface="Calibri" panose="020F0502020204030204"/>
                        </a:defRPr>
                      </a:lvl1pPr>
                      <a:lvl2pPr marL="457200" algn="l" defTabSz="914400" rtl="0" eaLnBrk="1" latinLnBrk="0" hangingPunct="1">
                        <a:defRPr kumimoji="1" sz="1800" b="1" kern="1200">
                          <a:solidFill>
                            <a:schemeClr val="tx1"/>
                          </a:solidFill>
                          <a:latin typeface="Calibri" panose="020F0502020204030204"/>
                        </a:defRPr>
                      </a:lvl2pPr>
                      <a:lvl3pPr marL="914400" algn="l" defTabSz="914400" rtl="0" eaLnBrk="1" latinLnBrk="0" hangingPunct="1">
                        <a:defRPr kumimoji="1" sz="1800" b="1" kern="1200">
                          <a:solidFill>
                            <a:schemeClr val="tx1"/>
                          </a:solidFill>
                          <a:latin typeface="Calibri" panose="020F0502020204030204"/>
                        </a:defRPr>
                      </a:lvl3pPr>
                      <a:lvl4pPr marL="1371600" algn="l" defTabSz="914400" rtl="0" eaLnBrk="1" latinLnBrk="0" hangingPunct="1">
                        <a:defRPr kumimoji="1" sz="1800" b="1" kern="1200">
                          <a:solidFill>
                            <a:schemeClr val="tx1"/>
                          </a:solidFill>
                          <a:latin typeface="Calibri" panose="020F0502020204030204"/>
                        </a:defRPr>
                      </a:lvl4pPr>
                      <a:lvl5pPr marL="1828800" algn="l" defTabSz="914400" rtl="0" eaLnBrk="1" latinLnBrk="0" hangingPunct="1">
                        <a:defRPr kumimoji="1" sz="1800" b="1" kern="1200">
                          <a:solidFill>
                            <a:schemeClr val="tx1"/>
                          </a:solidFill>
                          <a:latin typeface="Calibri" panose="020F0502020204030204"/>
                        </a:defRPr>
                      </a:lvl5pPr>
                      <a:lvl6pPr marL="2286000" algn="l" defTabSz="914400" rtl="0" eaLnBrk="1" latinLnBrk="0" hangingPunct="1">
                        <a:defRPr kumimoji="1" sz="1800" b="1" kern="1200">
                          <a:solidFill>
                            <a:schemeClr val="tx1"/>
                          </a:solidFill>
                          <a:latin typeface="Calibri" panose="020F0502020204030204"/>
                        </a:defRPr>
                      </a:lvl6pPr>
                      <a:lvl7pPr marL="2743200" algn="l" defTabSz="914400" rtl="0" eaLnBrk="1" latinLnBrk="0" hangingPunct="1">
                        <a:defRPr kumimoji="1" sz="1800" b="1" kern="1200">
                          <a:solidFill>
                            <a:schemeClr val="tx1"/>
                          </a:solidFill>
                          <a:latin typeface="Calibri" panose="020F0502020204030204"/>
                        </a:defRPr>
                      </a:lvl7pPr>
                      <a:lvl8pPr marL="3200400" algn="l" defTabSz="914400" rtl="0" eaLnBrk="1" latinLnBrk="0" hangingPunct="1">
                        <a:defRPr kumimoji="1" sz="1800" b="1" kern="1200">
                          <a:solidFill>
                            <a:schemeClr val="tx1"/>
                          </a:solidFill>
                          <a:latin typeface="Calibri" panose="020F0502020204030204"/>
                        </a:defRPr>
                      </a:lvl8pPr>
                      <a:lvl9pPr marL="3657600" algn="l" defTabSz="914400" rtl="0" eaLnBrk="1" latinLnBrk="0" hangingPunct="1">
                        <a:defRPr kumimoji="1" sz="1800" b="1" kern="1200">
                          <a:solidFill>
                            <a:schemeClr val="tx1"/>
                          </a:solidFill>
                          <a:latin typeface="Calibri" panose="020F0502020204030204"/>
                        </a:defRPr>
                      </a:lvl9pPr>
                    </a:lstStyle>
                    <a:p>
                      <a:pPr algn="ctr"/>
                      <a:r>
                        <a:rPr kumimoji="1" lang="ja-JP" altLang="en-US" sz="900" dirty="0">
                          <a:latin typeface="+mn-ea"/>
                          <a:ea typeface="+mn-ea"/>
                        </a:rPr>
                        <a:t>単一建物診療患者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kumimoji="1" lang="ja-JP" altLang="en-US"/>
                    </a:p>
                  </a:txBody>
                  <a:tcPr/>
                </a:tc>
                <a:extLst>
                  <a:ext uri="{0D108BD9-81ED-4DB2-BD59-A6C34878D82A}">
                    <a16:rowId xmlns:a16="http://schemas.microsoft.com/office/drawing/2014/main" val="3213615015"/>
                  </a:ext>
                </a:extLst>
              </a:tr>
              <a:tr h="236823">
                <a:tc gridSpan="2" vMerge="1">
                  <a:txBody>
                    <a:bodyPr/>
                    <a:lstStyle/>
                    <a:p>
                      <a:endParaRPr kumimoji="1" lang="ja-JP" altLang="en-US" sz="1100" dirty="0"/>
                    </a:p>
                  </a:txBody>
                  <a:tcPr>
                    <a:noFill/>
                  </a:tcPr>
                </a:tc>
                <a:tc hMerge="1" vMerge="1">
                  <a:txBody>
                    <a:bodyPr/>
                    <a:lstStyle/>
                    <a:p>
                      <a:endParaRPr kumimoji="1" lang="ja-JP" altLang="en-US"/>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ja-JP" altLang="en-US" sz="900" dirty="0">
                          <a:latin typeface="+mn-ea"/>
                          <a:ea typeface="+mn-ea"/>
                        </a:rPr>
                        <a:t>１人</a:t>
                      </a:r>
                      <a:endParaRPr kumimoji="1" lang="ja-JP" altLang="en-US" sz="900" i="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ctr"/>
                      <a:r>
                        <a:rPr kumimoji="1" lang="en-US" altLang="ja-JP" sz="900" dirty="0">
                          <a:latin typeface="+mn-ea"/>
                          <a:ea typeface="+mn-ea"/>
                        </a:rPr>
                        <a:t>2</a:t>
                      </a:r>
                      <a:r>
                        <a:rPr kumimoji="1" lang="ja-JP" altLang="en-US" sz="900" dirty="0">
                          <a:latin typeface="+mn-ea"/>
                          <a:ea typeface="+mn-ea"/>
                        </a:rPr>
                        <a:t>～</a:t>
                      </a:r>
                      <a:r>
                        <a:rPr kumimoji="1" lang="en-US" altLang="ja-JP" sz="900" dirty="0">
                          <a:latin typeface="+mn-ea"/>
                          <a:ea typeface="+mn-ea"/>
                        </a:rPr>
                        <a:t>9</a:t>
                      </a:r>
                      <a:r>
                        <a:rPr kumimoji="1" lang="ja-JP" altLang="en-US" sz="900" dirty="0">
                          <a:latin typeface="+mn-ea"/>
                          <a:ea typeface="+mn-ea"/>
                        </a:rPr>
                        <a:t>人</a:t>
                      </a:r>
                      <a:endParaRPr kumimoji="1" lang="ja-JP" altLang="en-US" sz="900" i="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476417976"/>
                  </a:ext>
                </a:extLst>
              </a:tr>
              <a:tr h="236823">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baseline="0" dirty="0">
                          <a:latin typeface="+mn-ea"/>
                          <a:ea typeface="+mn-ea"/>
                        </a:rPr>
                        <a:t>管理料１（当該医療機関が訪問看護を提供）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4183913011"/>
                  </a:ext>
                </a:extLst>
              </a:tr>
              <a:tr h="24400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baseline="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イ　集中的な支援を必要とする重症患者等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3,000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2,520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50218136"/>
                  </a:ext>
                </a:extLst>
              </a:tr>
              <a:tr h="24400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baseline="0" dirty="0">
                        <a:latin typeface="ＭＳ Ｐゴシック" panose="020B0600070205080204" pitchFamily="50" charset="-128"/>
                        <a:ea typeface="ＭＳ Ｐゴシック" panose="020B0600070205080204" pitchFamily="50" charset="-128"/>
                      </a:endParaRPr>
                    </a:p>
                  </a:txBody>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ロ　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2,500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1,875</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26429573"/>
                  </a:ext>
                </a:extLst>
              </a:tr>
              <a:tr h="236823">
                <a:tc gridSpan="4">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spc="0" baseline="0" dirty="0">
                          <a:latin typeface="+mn-ea"/>
                          <a:ea typeface="+mn-ea"/>
                        </a:rPr>
                        <a:t>管理料２（連携する訪問看護ステーションが訪問看護を提供）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572376814"/>
                  </a:ext>
                </a:extLst>
              </a:tr>
              <a:tr h="244000">
                <a:tc rowSpan="2">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spc="-100" baseline="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イ　集中的な支援を必要とする重症患者等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2,467</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1,850</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39700602"/>
                  </a:ext>
                </a:extLst>
              </a:tr>
              <a:tr h="244000">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1" spc="-100" baseline="0" dirty="0">
                        <a:latin typeface="ＭＳ Ｐゴシック" panose="020B0600070205080204" pitchFamily="50" charset="-128"/>
                        <a:ea typeface="ＭＳ Ｐゴシック" panose="020B0600070205080204" pitchFamily="50" charset="-128"/>
                      </a:endParaRPr>
                    </a:p>
                  </a:txBody>
                  <a:tcPr>
                    <a:lnR w="12700" cap="flat" cmpd="sng" algn="ctr">
                      <a:solidFill>
                        <a:schemeClr val="accent2"/>
                      </a:solidFill>
                      <a:prstDash val="solid"/>
                      <a:round/>
                      <a:headEnd type="none" w="med" len="med"/>
                      <a:tailEnd type="none" w="med" len="med"/>
                    </a:lnR>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effectLst/>
                          <a:latin typeface="+mn-ea"/>
                          <a:ea typeface="+mn-ea"/>
                        </a:rPr>
                        <a:t>ロ　重症患者等</a:t>
                      </a:r>
                      <a:endParaRPr kumimoji="1" lang="ja-JP" altLang="en-US" sz="900" kern="1200" dirty="0">
                        <a:solidFill>
                          <a:schemeClr val="dk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2,056</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r>
                        <a:rPr kumimoji="1" lang="en-US" altLang="ja-JP" sz="1000" u="sng" dirty="0">
                          <a:latin typeface="+mn-ea"/>
                          <a:ea typeface="+mn-ea"/>
                        </a:rPr>
                        <a:t>1,542</a:t>
                      </a:r>
                      <a:r>
                        <a:rPr kumimoji="1" lang="ja-JP" altLang="en-US" sz="1000" u="sng" dirty="0">
                          <a:latin typeface="+mn-ea"/>
                          <a:ea typeface="+mn-ea"/>
                        </a:rPr>
                        <a:t>点</a:t>
                      </a:r>
                      <a:endParaRPr kumimoji="1" lang="ja-JP" altLang="en-US" sz="1000" b="1" u="sng" dirty="0">
                        <a:solidFill>
                          <a:srgbClr val="0070C0"/>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03676302"/>
                  </a:ext>
                </a:extLst>
              </a:tr>
              <a:tr h="236823">
                <a:tc gridSpan="4">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b="1" spc="-100" baseline="0" dirty="0">
                          <a:solidFill>
                            <a:schemeClr val="tx1"/>
                          </a:solidFill>
                          <a:latin typeface="+mn-ea"/>
                          <a:ea typeface="+mn-ea"/>
                        </a:rPr>
                        <a:t>（新）管理料３</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kern="1200" dirty="0">
                        <a:solidFill>
                          <a:schemeClr val="dk1"/>
                        </a:solidFill>
                        <a:effectLst/>
                        <a:latin typeface="ＭＳ Ｐゴシック" panose="020B0600070205080204" pitchFamily="50" charset="-128"/>
                        <a:ea typeface="ＭＳ Ｐゴシック" panose="020B0600070205080204" pitchFamily="50" charset="-128"/>
                        <a:cs typeface="+mn-cs"/>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ap="flat" cmpd="sng" algn="ctr">
                      <a:solidFill>
                        <a:srgbClr val="ED7D31"/>
                      </a:solidFill>
                      <a:prstDash val="solid"/>
                      <a:round/>
                      <a:headEnd type="none" w="med" len="med"/>
                      <a:tailEnd type="none" w="med" len="med"/>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ED7D31"/>
                      </a:solidFill>
                      <a:prstDash val="solid"/>
                      <a:round/>
                      <a:headEnd type="none" w="med" len="med"/>
                      <a:tailEnd type="none" w="med" len="med"/>
                    </a:lnL>
                    <a:lnR w="12700" cmpd="sng">
                      <a:solidFill>
                        <a:srgbClr val="ED7D31"/>
                      </a:solidFill>
                    </a:lnR>
                    <a:lnT w="12700" cmpd="sng">
                      <a:solidFill>
                        <a:srgbClr val="ED7D31"/>
                      </a:solidFill>
                    </a:lnT>
                    <a:lnB w="12700" cap="flat" cmpd="sng" algn="ctr">
                      <a:solidFill>
                        <a:srgbClr val="ED7D3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05815"/>
                  </a:ext>
                </a:extLst>
              </a:tr>
              <a:tr h="2368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1" spc="-100" baseline="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900" kern="1200" dirty="0">
                          <a:solidFill>
                            <a:schemeClr val="tx1"/>
                          </a:solidFill>
                          <a:effectLst/>
                          <a:latin typeface="+mn-ea"/>
                          <a:ea typeface="+mn-ea"/>
                        </a:rPr>
                        <a:t>管理料１又は２に引き続き支援が必要な場合</a:t>
                      </a:r>
                      <a:endParaRPr kumimoji="1" lang="ja-JP" altLang="en-US" sz="700" kern="1200" dirty="0">
                        <a:solidFill>
                          <a:schemeClr val="tx1"/>
                        </a:solidFill>
                        <a:effectLst/>
                        <a:latin typeface="+mn-ea"/>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1000" b="0" u="sng" dirty="0">
                          <a:solidFill>
                            <a:schemeClr val="tx1"/>
                          </a:solidFill>
                          <a:latin typeface="+mn-ea"/>
                          <a:ea typeface="+mn-ea"/>
                        </a:rPr>
                        <a:t>2,030</a:t>
                      </a:r>
                      <a:r>
                        <a:rPr kumimoji="1" lang="ja-JP" altLang="en-US" sz="1000" b="0" u="sng" dirty="0">
                          <a:solidFill>
                            <a:schemeClr val="tx1"/>
                          </a:solidFill>
                          <a:latin typeface="+mn-ea"/>
                          <a:ea typeface="+mn-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lvl1pPr marL="0" algn="l" defTabSz="914400" rtl="0" eaLnBrk="1" latinLnBrk="0" hangingPunct="1">
                        <a:defRPr kumimoji="1" sz="1800" kern="1200">
                          <a:solidFill>
                            <a:schemeClr val="tx1"/>
                          </a:solidFill>
                          <a:latin typeface="Calibri" panose="020F0502020204030204"/>
                        </a:defRPr>
                      </a:lvl1pPr>
                      <a:lvl2pPr marL="457200" algn="l" defTabSz="914400" rtl="0" eaLnBrk="1" latinLnBrk="0" hangingPunct="1">
                        <a:defRPr kumimoji="1" sz="1800" kern="1200">
                          <a:solidFill>
                            <a:schemeClr val="tx1"/>
                          </a:solidFill>
                          <a:latin typeface="Calibri" panose="020F0502020204030204"/>
                        </a:defRPr>
                      </a:lvl2pPr>
                      <a:lvl3pPr marL="914400" algn="l" defTabSz="914400" rtl="0" eaLnBrk="1" latinLnBrk="0" hangingPunct="1">
                        <a:defRPr kumimoji="1" sz="1800" kern="1200">
                          <a:solidFill>
                            <a:schemeClr val="tx1"/>
                          </a:solidFill>
                          <a:latin typeface="Calibri" panose="020F0502020204030204"/>
                        </a:defRPr>
                      </a:lvl3pPr>
                      <a:lvl4pPr marL="1371600" algn="l" defTabSz="914400" rtl="0" eaLnBrk="1" latinLnBrk="0" hangingPunct="1">
                        <a:defRPr kumimoji="1" sz="1800" kern="1200">
                          <a:solidFill>
                            <a:schemeClr val="tx1"/>
                          </a:solidFill>
                          <a:latin typeface="Calibri" panose="020F0502020204030204"/>
                        </a:defRPr>
                      </a:lvl4pPr>
                      <a:lvl5pPr marL="1828800" algn="l" defTabSz="914400" rtl="0" eaLnBrk="1" latinLnBrk="0" hangingPunct="1">
                        <a:defRPr kumimoji="1" sz="1800" kern="1200">
                          <a:solidFill>
                            <a:schemeClr val="tx1"/>
                          </a:solidFill>
                          <a:latin typeface="Calibri" panose="020F0502020204030204"/>
                        </a:defRPr>
                      </a:lvl5pPr>
                      <a:lvl6pPr marL="2286000" algn="l" defTabSz="914400" rtl="0" eaLnBrk="1" latinLnBrk="0" hangingPunct="1">
                        <a:defRPr kumimoji="1" sz="1800" kern="1200">
                          <a:solidFill>
                            <a:schemeClr val="tx1"/>
                          </a:solidFill>
                          <a:latin typeface="Calibri" panose="020F0502020204030204"/>
                        </a:defRPr>
                      </a:lvl6pPr>
                      <a:lvl7pPr marL="2743200" algn="l" defTabSz="914400" rtl="0" eaLnBrk="1" latinLnBrk="0" hangingPunct="1">
                        <a:defRPr kumimoji="1" sz="1800" kern="1200">
                          <a:solidFill>
                            <a:schemeClr val="tx1"/>
                          </a:solidFill>
                          <a:latin typeface="Calibri" panose="020F0502020204030204"/>
                        </a:defRPr>
                      </a:lvl7pPr>
                      <a:lvl8pPr marL="3200400" algn="l" defTabSz="914400" rtl="0" eaLnBrk="1" latinLnBrk="0" hangingPunct="1">
                        <a:defRPr kumimoji="1" sz="1800" kern="1200">
                          <a:solidFill>
                            <a:schemeClr val="tx1"/>
                          </a:solidFill>
                          <a:latin typeface="Calibri" panose="020F0502020204030204"/>
                        </a:defRPr>
                      </a:lvl8pPr>
                      <a:lvl9pPr marL="3657600" algn="l" defTabSz="914400" rtl="0" eaLnBrk="1" latinLnBrk="0" hangingPunct="1">
                        <a:defRPr kumimoji="1" sz="1800" kern="1200">
                          <a:solidFill>
                            <a:schemeClr val="tx1"/>
                          </a:solidFill>
                          <a:latin typeface="Calibri" panose="020F0502020204030204"/>
                        </a:defRPr>
                      </a:lvl9pPr>
                    </a:lstStyle>
                    <a:p>
                      <a:pPr algn="r">
                        <a:lnSpc>
                          <a:spcPts val="900"/>
                        </a:lnSpc>
                      </a:pPr>
                      <a:r>
                        <a:rPr kumimoji="1" lang="en-US" altLang="ja-JP" sz="1000" b="0" u="sng" dirty="0">
                          <a:solidFill>
                            <a:schemeClr val="tx1"/>
                          </a:solidFill>
                          <a:latin typeface="+mn-ea"/>
                          <a:ea typeface="+mn-ea"/>
                        </a:rPr>
                        <a:t>1,248</a:t>
                      </a:r>
                      <a:r>
                        <a:rPr kumimoji="1" lang="ja-JP" altLang="en-US" sz="1000" b="0" u="sng" dirty="0">
                          <a:solidFill>
                            <a:schemeClr val="tx1"/>
                          </a:solidFill>
                          <a:latin typeface="+mn-ea"/>
                          <a:ea typeface="+mn-ea"/>
                        </a:rPr>
                        <a:t>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1453256"/>
                  </a:ext>
                </a:extLst>
              </a:tr>
            </a:tbl>
          </a:graphicData>
        </a:graphic>
      </p:graphicFrame>
      <p:sp>
        <p:nvSpPr>
          <p:cNvPr id="20" name="右大かっこ 19"/>
          <p:cNvSpPr/>
          <p:nvPr/>
        </p:nvSpPr>
        <p:spPr>
          <a:xfrm>
            <a:off x="7549302" y="2894641"/>
            <a:ext cx="67994" cy="603772"/>
          </a:xfrm>
          <a:prstGeom prst="rightBracket">
            <a:avLst/>
          </a:prstGeom>
          <a:ln w="38100">
            <a:solidFill>
              <a:srgbClr val="FFCCCC"/>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右大かっこ 22"/>
          <p:cNvSpPr/>
          <p:nvPr/>
        </p:nvSpPr>
        <p:spPr>
          <a:xfrm>
            <a:off x="7973364" y="2125963"/>
            <a:ext cx="219996" cy="1920057"/>
          </a:xfrm>
          <a:prstGeom prst="rightBracket">
            <a:avLst/>
          </a:prstGeom>
          <a:ln w="38100">
            <a:solidFill>
              <a:schemeClr val="accent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7432410" y="3551953"/>
            <a:ext cx="2210514" cy="43088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361950" marR="0" lvl="0" indent="-36195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　</a:t>
            </a:r>
            <a:r>
              <a:rPr kumimoji="1" lang="ja-JP" altLang="en-US"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「１」又は「２」の開始日から２年を限度</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として算定</a:t>
            </a:r>
          </a:p>
        </p:txBody>
      </p:sp>
      <p:sp>
        <p:nvSpPr>
          <p:cNvPr id="25" name="右カーブ矢印 24"/>
          <p:cNvSpPr/>
          <p:nvPr/>
        </p:nvSpPr>
        <p:spPr>
          <a:xfrm>
            <a:off x="1280593" y="2237255"/>
            <a:ext cx="1332826" cy="1843862"/>
          </a:xfrm>
          <a:prstGeom prst="curvedRightArrow">
            <a:avLst>
              <a:gd name="adj1" fmla="val 18363"/>
              <a:gd name="adj2" fmla="val 28053"/>
              <a:gd name="adj3" fmla="val 25000"/>
            </a:avLst>
          </a:prstGeom>
          <a:solidFill>
            <a:schemeClr val="accent3">
              <a:lumMod val="40000"/>
              <a:lumOff val="6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右カーブ矢印 25"/>
          <p:cNvSpPr/>
          <p:nvPr/>
        </p:nvSpPr>
        <p:spPr>
          <a:xfrm>
            <a:off x="1999791" y="2947161"/>
            <a:ext cx="638487" cy="857740"/>
          </a:xfrm>
          <a:prstGeom prst="curvedRightArrow">
            <a:avLst>
              <a:gd name="adj1" fmla="val 25000"/>
              <a:gd name="adj2" fmla="val 50000"/>
              <a:gd name="adj3" fmla="val 28114"/>
            </a:avLst>
          </a:prstGeom>
          <a:solidFill>
            <a:schemeClr val="accent2">
              <a:lumMod val="20000"/>
              <a:lumOff val="80000"/>
            </a:schemeClr>
          </a:solidFill>
          <a:ln>
            <a:solidFill>
              <a:schemeClr val="accent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258108" y="2121494"/>
            <a:ext cx="2318843" cy="738664"/>
          </a:xfrm>
          <a:prstGeom prst="rect">
            <a:avLst/>
          </a:prstGeom>
          <a:ln>
            <a:solidFill>
              <a:schemeClr val="accent3">
                <a:lumMod val="60000"/>
                <a:lumOff val="40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「３」の対象患者</a:t>
            </a:r>
            <a:endParaRPr kumimoji="1" lang="en-US" altLang="ja-JP" sz="105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「１」の「イ」の算定を開始した月から６月を経過した患者</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80000" marR="0" lvl="0" indent="-54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「１」の「ロ」を前月に算定した患者</a:t>
            </a:r>
          </a:p>
        </p:txBody>
      </p:sp>
      <p:sp>
        <p:nvSpPr>
          <p:cNvPr id="28" name="テキスト ボックス 27"/>
          <p:cNvSpPr txBox="1"/>
          <p:nvPr/>
        </p:nvSpPr>
        <p:spPr>
          <a:xfrm>
            <a:off x="258108" y="3250270"/>
            <a:ext cx="2318843" cy="253916"/>
          </a:xfrm>
          <a:prstGeom prst="rect">
            <a:avLst/>
          </a:prstGeom>
          <a:ln>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「２」から「３」へ移行する患者も同様</a:t>
            </a:r>
          </a:p>
        </p:txBody>
      </p:sp>
      <p:sp>
        <p:nvSpPr>
          <p:cNvPr id="29" name="右大かっこ 28"/>
          <p:cNvSpPr/>
          <p:nvPr/>
        </p:nvSpPr>
        <p:spPr>
          <a:xfrm>
            <a:off x="7555458" y="2138120"/>
            <a:ext cx="61838" cy="650066"/>
          </a:xfrm>
          <a:prstGeom prst="rightBracket">
            <a:avLst/>
          </a:prstGeom>
          <a:ln w="38100">
            <a:solidFill>
              <a:srgbClr val="92D050"/>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7433495" y="2336652"/>
            <a:ext cx="2209429" cy="261610"/>
          </a:xfrm>
          <a:prstGeom prst="rect">
            <a:avLst/>
          </a:prstGeom>
          <a:solidFill>
            <a:schemeClr val="bg1"/>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a:t>
            </a:r>
          </a:p>
        </p:txBody>
      </p:sp>
      <p:sp>
        <p:nvSpPr>
          <p:cNvPr id="22" name="テキスト ボックス 21"/>
          <p:cNvSpPr txBox="1"/>
          <p:nvPr/>
        </p:nvSpPr>
        <p:spPr>
          <a:xfrm>
            <a:off x="7450442" y="3035116"/>
            <a:ext cx="2209428" cy="261610"/>
          </a:xfrm>
          <a:prstGeom prst="rect">
            <a:avLst/>
          </a:prstGeom>
          <a:solidFill>
            <a:schemeClr val="bg1"/>
          </a:solidFill>
          <a:ln w="38100">
            <a:solidFill>
              <a:srgbClr val="FFCCCC"/>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６月を限度</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として算定</a:t>
            </a:r>
          </a:p>
        </p:txBody>
      </p:sp>
      <p:sp>
        <p:nvSpPr>
          <p:cNvPr id="36" name="正方形/長方形 35"/>
          <p:cNvSpPr/>
          <p:nvPr/>
        </p:nvSpPr>
        <p:spPr>
          <a:xfrm>
            <a:off x="262568" y="4607005"/>
            <a:ext cx="3515633" cy="229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8" name="右矢印 37"/>
          <p:cNvSpPr/>
          <p:nvPr/>
        </p:nvSpPr>
        <p:spPr>
          <a:xfrm>
            <a:off x="3913370" y="5085947"/>
            <a:ext cx="141573"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p:cNvSpPr/>
          <p:nvPr/>
        </p:nvSpPr>
        <p:spPr>
          <a:xfrm>
            <a:off x="4185651" y="4595235"/>
            <a:ext cx="5457274" cy="225131"/>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aphicFrame>
        <p:nvGraphicFramePr>
          <p:cNvPr id="8" name="表 7"/>
          <p:cNvGraphicFramePr>
            <a:graphicFrameLocks noGrp="1"/>
          </p:cNvGraphicFramePr>
          <p:nvPr/>
        </p:nvGraphicFramePr>
        <p:xfrm>
          <a:off x="258108" y="4857297"/>
          <a:ext cx="3524555" cy="1532195"/>
        </p:xfrm>
        <a:graphic>
          <a:graphicData uri="http://schemas.openxmlformats.org/drawingml/2006/table">
            <a:tbl>
              <a:tblPr firstRow="1" bandRow="1">
                <a:tableStyleId>{5C22544A-7EE6-4342-B048-85BDC9FD1C3A}</a:tableStyleId>
              </a:tblPr>
              <a:tblGrid>
                <a:gridCol w="1419722">
                  <a:extLst>
                    <a:ext uri="{9D8B030D-6E8A-4147-A177-3AD203B41FA5}">
                      <a16:colId xmlns:a16="http://schemas.microsoft.com/office/drawing/2014/main" val="2110036819"/>
                    </a:ext>
                  </a:extLst>
                </a:gridCol>
                <a:gridCol w="1078753">
                  <a:extLst>
                    <a:ext uri="{9D8B030D-6E8A-4147-A177-3AD203B41FA5}">
                      <a16:colId xmlns:a16="http://schemas.microsoft.com/office/drawing/2014/main" val="2445437616"/>
                    </a:ext>
                  </a:extLst>
                </a:gridCol>
                <a:gridCol w="1026080">
                  <a:extLst>
                    <a:ext uri="{9D8B030D-6E8A-4147-A177-3AD203B41FA5}">
                      <a16:colId xmlns:a16="http://schemas.microsoft.com/office/drawing/2014/main" val="2292336803"/>
                    </a:ext>
                  </a:extLst>
                </a:gridCol>
              </a:tblGrid>
              <a:tr h="443911">
                <a:tc>
                  <a:txBody>
                    <a:bodyPr/>
                    <a:lstStyle/>
                    <a:p>
                      <a:pPr algn="ctr"/>
                      <a:endParaRPr kumimoji="1" lang="ja-JP" altLang="en-US" sz="900" dirty="0"/>
                    </a:p>
                  </a:txBody>
                  <a:tcPr anchor="ctr"/>
                </a:tc>
                <a:tc>
                  <a:txBody>
                    <a:bodyPr/>
                    <a:lstStyle/>
                    <a:p>
                      <a:pPr algn="ctr"/>
                      <a:r>
                        <a:rPr kumimoji="1" lang="ja-JP" altLang="en-US" sz="900" dirty="0"/>
                        <a:t>イ</a:t>
                      </a:r>
                    </a:p>
                  </a:txBody>
                  <a:tcPr anchor="ctr"/>
                </a:tc>
                <a:tc>
                  <a:txBody>
                    <a:bodyPr/>
                    <a:lstStyle/>
                    <a:p>
                      <a:pPr algn="ctr"/>
                      <a:r>
                        <a:rPr kumimoji="1" lang="ja-JP" altLang="en-US" sz="900" dirty="0"/>
                        <a:t>ロ</a:t>
                      </a:r>
                    </a:p>
                  </a:txBody>
                  <a:tcPr anchor="ctr"/>
                </a:tc>
                <a:extLst>
                  <a:ext uri="{0D108BD9-81ED-4DB2-BD59-A6C34878D82A}">
                    <a16:rowId xmlns:a16="http://schemas.microsoft.com/office/drawing/2014/main" val="1512131537"/>
                  </a:ext>
                </a:extLst>
              </a:tr>
              <a:tr h="341130">
                <a:tc>
                  <a:txBody>
                    <a:bodyPr/>
                    <a:lstStyle/>
                    <a:p>
                      <a:pPr algn="ctr"/>
                      <a:r>
                        <a:rPr kumimoji="1" lang="ja-JP" altLang="en-US" sz="900" dirty="0"/>
                        <a:t>チームカンファレンス</a:t>
                      </a:r>
                      <a:endParaRPr kumimoji="1" lang="en-US" altLang="ja-JP" sz="900" dirty="0"/>
                    </a:p>
                  </a:txBody>
                  <a:tcPr anchor="ctr"/>
                </a:tc>
                <a:tc>
                  <a:txBody>
                    <a:bodyPr/>
                    <a:lstStyle/>
                    <a:p>
                      <a:pPr algn="ctr"/>
                      <a:r>
                        <a:rPr kumimoji="1" lang="ja-JP" altLang="en-US" sz="900" dirty="0"/>
                        <a:t>週１回以上</a:t>
                      </a:r>
                    </a:p>
                  </a:txBody>
                  <a:tcPr anchor="ctr"/>
                </a:tc>
                <a:tc>
                  <a:txBody>
                    <a:bodyPr/>
                    <a:lstStyle/>
                    <a:p>
                      <a:pPr algn="ctr"/>
                      <a:r>
                        <a:rPr kumimoji="1" lang="ja-JP" altLang="en-US" sz="900" dirty="0"/>
                        <a:t>月１回以上</a:t>
                      </a:r>
                    </a:p>
                  </a:txBody>
                  <a:tcPr anchor="ctr"/>
                </a:tc>
                <a:extLst>
                  <a:ext uri="{0D108BD9-81ED-4DB2-BD59-A6C34878D82A}">
                    <a16:rowId xmlns:a16="http://schemas.microsoft.com/office/drawing/2014/main" val="2917604230"/>
                  </a:ext>
                </a:extLst>
              </a:tr>
              <a:tr h="358184">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900" dirty="0"/>
                        <a:t>共同カンファレンス</a:t>
                      </a:r>
                      <a:endParaRPr kumimoji="1" lang="en-US" altLang="ja-JP" sz="900" dirty="0"/>
                    </a:p>
                  </a:txBody>
                  <a:tcPr anchor="ctr"/>
                </a:tc>
                <a:tc gridSpan="2">
                  <a:txBody>
                    <a:bodyPr/>
                    <a:lstStyle/>
                    <a:p>
                      <a:pPr algn="ctr"/>
                      <a:r>
                        <a:rPr kumimoji="1" lang="ja-JP" altLang="en-US" sz="900" u="sng" dirty="0"/>
                        <a:t>月１回</a:t>
                      </a:r>
                      <a:r>
                        <a:rPr kumimoji="1" lang="ja-JP" altLang="en-US" sz="900" dirty="0"/>
                        <a:t>以上</a:t>
                      </a:r>
                    </a:p>
                  </a:txBody>
                  <a:tcPr anchor="ctr"/>
                </a:tc>
                <a:tc hMerge="1">
                  <a:txBody>
                    <a:bodyPr/>
                    <a:lstStyle/>
                    <a:p>
                      <a:endParaRPr kumimoji="1" lang="ja-JP" altLang="en-US" sz="1000" dirty="0"/>
                    </a:p>
                  </a:txBody>
                  <a:tcPr/>
                </a:tc>
                <a:extLst>
                  <a:ext uri="{0D108BD9-81ED-4DB2-BD59-A6C34878D82A}">
                    <a16:rowId xmlns:a16="http://schemas.microsoft.com/office/drawing/2014/main" val="771117658"/>
                  </a:ext>
                </a:extLst>
              </a:tr>
              <a:tr h="388970">
                <a:tc>
                  <a:txBody>
                    <a:bodyPr/>
                    <a:lstStyle/>
                    <a:p>
                      <a:pPr algn="ctr"/>
                      <a:r>
                        <a:rPr kumimoji="1" lang="ja-JP" altLang="en-US" sz="900" dirty="0"/>
                        <a:t>ビデオ通話が可能な機器を用いた参加</a:t>
                      </a:r>
                    </a:p>
                  </a:txBody>
                  <a:tcPr anchor="ctr"/>
                </a:tc>
                <a:tc gridSpan="2">
                  <a:txBody>
                    <a:bodyPr/>
                    <a:lstStyle/>
                    <a:p>
                      <a:pPr algn="ctr"/>
                      <a:r>
                        <a:rPr kumimoji="1" lang="ja-JP" altLang="en-US" sz="900" u="sng" dirty="0"/>
                        <a:t>「２」の共同カンファレンス</a:t>
                      </a:r>
                      <a:r>
                        <a:rPr kumimoji="1" lang="ja-JP" altLang="en-US" sz="900" dirty="0"/>
                        <a:t>については、要件を満たせば可能。</a:t>
                      </a:r>
                      <a:endParaRPr kumimoji="1" lang="en-US" altLang="ja-JP" sz="900" dirty="0"/>
                    </a:p>
                  </a:txBody>
                  <a:tcPr anchor="ctr"/>
                </a:tc>
                <a:tc hMerge="1">
                  <a:txBody>
                    <a:bodyPr/>
                    <a:lstStyle/>
                    <a:p>
                      <a:endParaRPr kumimoji="1" lang="ja-JP" altLang="en-US" sz="1000" dirty="0"/>
                    </a:p>
                  </a:txBody>
                  <a:tcPr/>
                </a:tc>
                <a:extLst>
                  <a:ext uri="{0D108BD9-81ED-4DB2-BD59-A6C34878D82A}">
                    <a16:rowId xmlns:a16="http://schemas.microsoft.com/office/drawing/2014/main" val="1114917606"/>
                  </a:ext>
                </a:extLst>
              </a:tr>
            </a:tbl>
          </a:graphicData>
        </a:graphic>
      </p:graphicFrame>
      <p:sp>
        <p:nvSpPr>
          <p:cNvPr id="42" name="テキスト ボックス 41"/>
          <p:cNvSpPr txBox="1"/>
          <p:nvPr/>
        </p:nvSpPr>
        <p:spPr>
          <a:xfrm>
            <a:off x="207687" y="6376373"/>
            <a:ext cx="379252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チームカンファレンス：　専任の多職種チームによるカンファレンス</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共同カンファレンス：　専任の多職種チーム及び保健所又は精神保健福祉センター等</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の職員が共同で実施するカンファレンス</a:t>
            </a:r>
          </a:p>
        </p:txBody>
      </p:sp>
      <p:sp>
        <p:nvSpPr>
          <p:cNvPr id="46" name="テキスト ボックス 45"/>
          <p:cNvSpPr txBox="1"/>
          <p:nvPr/>
        </p:nvSpPr>
        <p:spPr>
          <a:xfrm>
            <a:off x="4091155" y="6627393"/>
            <a:ext cx="5686381" cy="230832"/>
          </a:xfrm>
          <a:prstGeom prst="rect">
            <a:avLst/>
          </a:prstGeom>
          <a:noFill/>
          <a:ln>
            <a:noFill/>
          </a:ln>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カンファレンスについて、</a:t>
            </a:r>
            <a:r>
              <a:rPr kumimoji="1" lang="ja-JP"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訪問看護療養費における精神科重症患者支援管理連携加算も同様の取扱いとする。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4185650" y="4836844"/>
          <a:ext cx="5457277" cy="1798320"/>
        </p:xfrm>
        <a:graphic>
          <a:graphicData uri="http://schemas.openxmlformats.org/drawingml/2006/table">
            <a:tbl>
              <a:tblPr firstRow="1" bandRow="1">
                <a:tableStyleId>{F5AB1C69-6EDB-4FF4-983F-18BD219EF322}</a:tableStyleId>
              </a:tblPr>
              <a:tblGrid>
                <a:gridCol w="1199397">
                  <a:extLst>
                    <a:ext uri="{9D8B030D-6E8A-4147-A177-3AD203B41FA5}">
                      <a16:colId xmlns:a16="http://schemas.microsoft.com/office/drawing/2014/main" val="2985002493"/>
                    </a:ext>
                  </a:extLst>
                </a:gridCol>
                <a:gridCol w="1064470">
                  <a:extLst>
                    <a:ext uri="{9D8B030D-6E8A-4147-A177-3AD203B41FA5}">
                      <a16:colId xmlns:a16="http://schemas.microsoft.com/office/drawing/2014/main" val="397486548"/>
                    </a:ext>
                  </a:extLst>
                </a:gridCol>
                <a:gridCol w="1064470">
                  <a:extLst>
                    <a:ext uri="{9D8B030D-6E8A-4147-A177-3AD203B41FA5}">
                      <a16:colId xmlns:a16="http://schemas.microsoft.com/office/drawing/2014/main" val="1000818692"/>
                    </a:ext>
                  </a:extLst>
                </a:gridCol>
                <a:gridCol w="1064470">
                  <a:extLst>
                    <a:ext uri="{9D8B030D-6E8A-4147-A177-3AD203B41FA5}">
                      <a16:colId xmlns:a16="http://schemas.microsoft.com/office/drawing/2014/main" val="4030215429"/>
                    </a:ext>
                  </a:extLst>
                </a:gridCol>
                <a:gridCol w="1064470">
                  <a:extLst>
                    <a:ext uri="{9D8B030D-6E8A-4147-A177-3AD203B41FA5}">
                      <a16:colId xmlns:a16="http://schemas.microsoft.com/office/drawing/2014/main" val="2420490854"/>
                    </a:ext>
                  </a:extLst>
                </a:gridCol>
              </a:tblGrid>
              <a:tr h="159969">
                <a:tc>
                  <a:txBody>
                    <a:bodyPr/>
                    <a:lstStyle/>
                    <a:p>
                      <a:endParaRPr kumimoji="1" lang="ja-JP" altLang="en-US" sz="900" b="1" dirty="0">
                        <a:solidFill>
                          <a:schemeClr val="bg1"/>
                        </a:solidFill>
                      </a:endParaRPr>
                    </a:p>
                  </a:txBody>
                  <a:tcPr>
                    <a:solidFill>
                      <a:srgbClr val="79BD9D"/>
                    </a:solidFill>
                  </a:tcPr>
                </a:tc>
                <a:tc gridSpan="2">
                  <a:txBody>
                    <a:bodyPr/>
                    <a:lstStyle/>
                    <a:p>
                      <a:pPr algn="ctr"/>
                      <a:r>
                        <a:rPr kumimoji="1" lang="ja-JP" altLang="en-US" sz="1000" b="1" dirty="0">
                          <a:solidFill>
                            <a:schemeClr val="bg1"/>
                          </a:solidFill>
                        </a:rPr>
                        <a:t>１</a:t>
                      </a:r>
                    </a:p>
                  </a:txBody>
                  <a:tcPr>
                    <a:solidFill>
                      <a:srgbClr val="79BD9D"/>
                    </a:solidFill>
                  </a:tcPr>
                </a:tc>
                <a:tc hMerge="1">
                  <a:txBody>
                    <a:bodyPr/>
                    <a:lstStyle/>
                    <a:p>
                      <a:endParaRPr kumimoji="1" lang="ja-JP" altLang="en-US" sz="900" dirty="0"/>
                    </a:p>
                  </a:txBody>
                  <a:tcPr/>
                </a:tc>
                <a:tc gridSpan="2">
                  <a:txBody>
                    <a:bodyPr/>
                    <a:lstStyle/>
                    <a:p>
                      <a:pPr algn="ctr"/>
                      <a:r>
                        <a:rPr kumimoji="1" lang="ja-JP" altLang="en-US" sz="1000" b="1" dirty="0">
                          <a:solidFill>
                            <a:schemeClr val="bg1"/>
                          </a:solidFill>
                        </a:rPr>
                        <a:t>２</a:t>
                      </a:r>
                    </a:p>
                  </a:txBody>
                  <a:tcPr>
                    <a:solidFill>
                      <a:srgbClr val="79BD9D"/>
                    </a:solidFill>
                  </a:tcPr>
                </a:tc>
                <a:tc hMerge="1">
                  <a:txBody>
                    <a:bodyPr/>
                    <a:lstStyle/>
                    <a:p>
                      <a:endParaRPr kumimoji="1" lang="ja-JP" altLang="en-US" sz="900" dirty="0"/>
                    </a:p>
                  </a:txBody>
                  <a:tcPr/>
                </a:tc>
                <a:extLst>
                  <a:ext uri="{0D108BD9-81ED-4DB2-BD59-A6C34878D82A}">
                    <a16:rowId xmlns:a16="http://schemas.microsoft.com/office/drawing/2014/main" val="15117725"/>
                  </a:ext>
                </a:extLst>
              </a:tr>
              <a:tr h="221170">
                <a:tc>
                  <a:txBody>
                    <a:bodyPr/>
                    <a:lstStyle/>
                    <a:p>
                      <a:endParaRPr kumimoji="1" lang="ja-JP" altLang="en-US" sz="900" b="1" dirty="0">
                        <a:solidFill>
                          <a:schemeClr val="bg1"/>
                        </a:solidFill>
                      </a:endParaRPr>
                    </a:p>
                  </a:txBody>
                  <a:tcPr>
                    <a:solidFill>
                      <a:srgbClr val="79BD9D"/>
                    </a:solidFill>
                  </a:tcPr>
                </a:tc>
                <a:tc>
                  <a:txBody>
                    <a:bodyPr/>
                    <a:lstStyle/>
                    <a:p>
                      <a:pPr algn="ctr"/>
                      <a:r>
                        <a:rPr kumimoji="1" lang="ja-JP" altLang="en-US" sz="900" b="1" dirty="0">
                          <a:solidFill>
                            <a:schemeClr val="bg1"/>
                          </a:solidFill>
                        </a:rPr>
                        <a:t>イ</a:t>
                      </a:r>
                    </a:p>
                  </a:txBody>
                  <a:tcPr>
                    <a:solidFill>
                      <a:srgbClr val="79BD9D"/>
                    </a:solidFill>
                  </a:tcPr>
                </a:tc>
                <a:tc>
                  <a:txBody>
                    <a:bodyPr/>
                    <a:lstStyle/>
                    <a:p>
                      <a:pPr algn="ctr"/>
                      <a:r>
                        <a:rPr kumimoji="1" lang="ja-JP" altLang="en-US" sz="900" b="1" dirty="0">
                          <a:solidFill>
                            <a:schemeClr val="bg1"/>
                          </a:solidFill>
                        </a:rPr>
                        <a:t>ロ</a:t>
                      </a:r>
                    </a:p>
                  </a:txBody>
                  <a:tcPr>
                    <a:solidFill>
                      <a:srgbClr val="79BD9D"/>
                    </a:solidFill>
                  </a:tcPr>
                </a:tc>
                <a:tc>
                  <a:txBody>
                    <a:bodyPr/>
                    <a:lstStyle/>
                    <a:p>
                      <a:pPr algn="ctr"/>
                      <a:r>
                        <a:rPr kumimoji="1" lang="ja-JP" altLang="en-US" sz="900" b="1" dirty="0">
                          <a:solidFill>
                            <a:schemeClr val="bg1"/>
                          </a:solidFill>
                        </a:rPr>
                        <a:t>イ</a:t>
                      </a:r>
                    </a:p>
                  </a:txBody>
                  <a:tcPr>
                    <a:lnB w="12700" cap="flat" cmpd="sng" algn="ctr">
                      <a:solidFill>
                        <a:srgbClr val="FF0000"/>
                      </a:solidFill>
                      <a:prstDash val="solid"/>
                      <a:round/>
                      <a:headEnd type="none" w="med" len="med"/>
                      <a:tailEnd type="none" w="med" len="med"/>
                    </a:lnB>
                    <a:solidFill>
                      <a:srgbClr val="79BD9D"/>
                    </a:solidFill>
                  </a:tcPr>
                </a:tc>
                <a:tc>
                  <a:txBody>
                    <a:bodyPr/>
                    <a:lstStyle/>
                    <a:p>
                      <a:pPr algn="ctr"/>
                      <a:r>
                        <a:rPr kumimoji="1" lang="ja-JP" altLang="en-US" sz="900" b="1" dirty="0">
                          <a:solidFill>
                            <a:schemeClr val="bg1"/>
                          </a:solidFill>
                        </a:rPr>
                        <a:t>ロ</a:t>
                      </a:r>
                    </a:p>
                  </a:txBody>
                  <a:tcPr>
                    <a:lnB w="12700" cap="flat" cmpd="sng" algn="ctr">
                      <a:solidFill>
                        <a:srgbClr val="FF0000"/>
                      </a:solidFill>
                      <a:prstDash val="solid"/>
                      <a:round/>
                      <a:headEnd type="none" w="med" len="med"/>
                      <a:tailEnd type="none" w="med" len="med"/>
                    </a:lnB>
                    <a:solidFill>
                      <a:srgbClr val="79BD9D"/>
                    </a:solidFill>
                  </a:tcPr>
                </a:tc>
                <a:extLst>
                  <a:ext uri="{0D108BD9-81ED-4DB2-BD59-A6C34878D82A}">
                    <a16:rowId xmlns:a16="http://schemas.microsoft.com/office/drawing/2014/main" val="2816287433"/>
                  </a:ext>
                </a:extLst>
              </a:tr>
              <a:tr h="575042">
                <a:tc>
                  <a:txBody>
                    <a:bodyPr/>
                    <a:lstStyle/>
                    <a:p>
                      <a:r>
                        <a:rPr kumimoji="1" lang="ja-JP" altLang="en-US" sz="900" dirty="0"/>
                        <a:t>チームカンファレンス</a:t>
                      </a:r>
                    </a:p>
                  </a:txBody>
                  <a:tcPr/>
                </a:tc>
                <a:tc>
                  <a:txBody>
                    <a:bodyPr/>
                    <a:lstStyle/>
                    <a:p>
                      <a:r>
                        <a:rPr kumimoji="1" lang="ja-JP" altLang="en-US" sz="900" dirty="0"/>
                        <a:t>週１回以上</a:t>
                      </a:r>
                    </a:p>
                  </a:txBody>
                  <a:tcPr>
                    <a:lnB w="12700" cap="flat" cmpd="sng" algn="ctr">
                      <a:solidFill>
                        <a:srgbClr val="FF0000"/>
                      </a:solidFill>
                      <a:prstDash val="solid"/>
                      <a:round/>
                      <a:headEnd type="none" w="med" len="med"/>
                      <a:tailEnd type="none" w="med" len="med"/>
                    </a:lnB>
                  </a:tcPr>
                </a:tc>
                <a:tc>
                  <a:txBody>
                    <a:bodyPr/>
                    <a:lstStyle/>
                    <a:p>
                      <a:r>
                        <a:rPr kumimoji="1" lang="ja-JP" altLang="en-US" sz="900" dirty="0"/>
                        <a:t>月１回以上</a:t>
                      </a:r>
                      <a:endParaRPr kumimoji="1" lang="en-US" altLang="ja-JP" sz="900" dirty="0"/>
                    </a:p>
                    <a:p>
                      <a:pPr marL="108000" indent="-180000"/>
                      <a:endParaRPr kumimoji="1" lang="en-US" altLang="ja-JP" sz="800" dirty="0"/>
                    </a:p>
                    <a:p>
                      <a:pPr marL="108000" indent="-180000"/>
                      <a:r>
                        <a:rPr kumimoji="1" lang="en-US" altLang="ja-JP" sz="800" dirty="0"/>
                        <a:t>※</a:t>
                      </a:r>
                      <a:r>
                        <a:rPr kumimoji="1" lang="ja-JP" altLang="en-US" sz="800" dirty="0"/>
                        <a:t>　保健所等に文書で情報提供</a:t>
                      </a:r>
                    </a:p>
                  </a:txBody>
                  <a:tcPr>
                    <a:lnR w="12700" cap="flat" cmpd="sng" algn="ctr">
                      <a:solidFill>
                        <a:srgbClr val="FF0000"/>
                      </a:solidFill>
                      <a:prstDash val="solid"/>
                      <a:round/>
                      <a:headEnd type="none" w="med" len="med"/>
                      <a:tailEnd type="none" w="med" len="med"/>
                    </a:lnR>
                  </a:tcPr>
                </a:tc>
                <a:tc>
                  <a:txBody>
                    <a:bodyPr/>
                    <a:lstStyle/>
                    <a:p>
                      <a:r>
                        <a:rPr kumimoji="1" lang="ja-JP" altLang="en-US" sz="900" dirty="0"/>
                        <a:t>週１回以上</a:t>
                      </a:r>
                    </a:p>
                  </a:txBody>
                  <a:tcPr>
                    <a:lnL w="127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DDEC"/>
                    </a:solidFill>
                  </a:tcPr>
                </a:tc>
                <a:tc>
                  <a:txBody>
                    <a:bodyPr/>
                    <a:lstStyle/>
                    <a:p>
                      <a:r>
                        <a:rPr kumimoji="1" lang="ja-JP" altLang="en-US" sz="900" dirty="0"/>
                        <a:t>月１回以上</a:t>
                      </a:r>
                      <a:endParaRPr kumimoji="1" lang="en-US" altLang="ja-JP" sz="900" dirty="0"/>
                    </a:p>
                    <a:p>
                      <a:pPr marL="108000" marR="0" lvl="0" indent="-180000" algn="l" defTabSz="990570" rtl="0" eaLnBrk="1" fontAlgn="auto" latinLnBrk="0" hangingPunct="1">
                        <a:lnSpc>
                          <a:spcPct val="100000"/>
                        </a:lnSpc>
                        <a:spcBef>
                          <a:spcPts val="0"/>
                        </a:spcBef>
                        <a:spcAft>
                          <a:spcPts val="0"/>
                        </a:spcAft>
                        <a:buClrTx/>
                        <a:buSzTx/>
                        <a:buFontTx/>
                        <a:buNone/>
                        <a:tabLst/>
                        <a:defRPr/>
                      </a:pPr>
                      <a:endParaRPr kumimoji="1" lang="en-US" altLang="ja-JP" sz="700" dirty="0"/>
                    </a:p>
                    <a:p>
                      <a:pPr marL="108000" marR="0" lvl="0" indent="-180000" algn="l" defTabSz="990570" rtl="0" eaLnBrk="1" fontAlgn="auto" latinLnBrk="0" hangingPunct="1">
                        <a:lnSpc>
                          <a:spcPct val="100000"/>
                        </a:lnSpc>
                        <a:spcBef>
                          <a:spcPts val="0"/>
                        </a:spcBef>
                        <a:spcAft>
                          <a:spcPts val="0"/>
                        </a:spcAft>
                        <a:buClrTx/>
                        <a:buSzTx/>
                        <a:buFontTx/>
                        <a:buNone/>
                        <a:tabLst/>
                        <a:defRPr/>
                      </a:pPr>
                      <a:r>
                        <a:rPr kumimoji="1" lang="en-US" altLang="ja-JP" sz="800" dirty="0"/>
                        <a:t>※</a:t>
                      </a:r>
                      <a:r>
                        <a:rPr kumimoji="1" lang="ja-JP" altLang="en-US" sz="800" dirty="0"/>
                        <a:t>　保健所等に文書で情報提供</a:t>
                      </a:r>
                    </a:p>
                  </a:txBody>
                  <a:tcPr>
                    <a:lnL w="12700" cap="flat" cmpd="sng" algn="ctr">
                      <a:solidFill>
                        <a:schemeClr val="bg1"/>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extLst>
                  <a:ext uri="{0D108BD9-81ED-4DB2-BD59-A6C34878D82A}">
                    <a16:rowId xmlns:a16="http://schemas.microsoft.com/office/drawing/2014/main" val="3922436184"/>
                  </a:ext>
                </a:extLst>
              </a:tr>
              <a:tr h="716758">
                <a:tc>
                  <a:txBody>
                    <a:bodyPr/>
                    <a:lstStyle/>
                    <a:p>
                      <a:r>
                        <a:rPr kumimoji="1" lang="ja-JP" altLang="en-US" sz="900" dirty="0"/>
                        <a:t>共同カンファレンス</a:t>
                      </a:r>
                    </a:p>
                  </a:txBody>
                  <a:tcPr>
                    <a:lnR w="12700" cap="flat" cmpd="sng" algn="ctr">
                      <a:solidFill>
                        <a:srgbClr val="FF0000"/>
                      </a:solidFill>
                      <a:prstDash val="solid"/>
                      <a:round/>
                      <a:headEnd type="none" w="med" len="med"/>
                      <a:tailEnd type="none" w="med" len="med"/>
                    </a:lnR>
                  </a:tcPr>
                </a:tc>
                <a:tc>
                  <a:txBody>
                    <a:bodyPr/>
                    <a:lstStyle/>
                    <a:p>
                      <a:r>
                        <a:rPr kumimoji="1" lang="ja-JP" altLang="en-US" sz="900" b="1" u="sng" dirty="0">
                          <a:solidFill>
                            <a:srgbClr val="0070C0"/>
                          </a:solidFill>
                        </a:rPr>
                        <a:t>２月</a:t>
                      </a:r>
                      <a:r>
                        <a:rPr kumimoji="1" lang="ja-JP" altLang="en-US" sz="900" dirty="0"/>
                        <a:t>に１回以上</a:t>
                      </a:r>
                      <a:endParaRPr kumimoji="1" lang="en-US" altLang="ja-JP" sz="900" dirty="0"/>
                    </a:p>
                    <a:p>
                      <a:endParaRPr kumimoji="1" lang="en-US" altLang="ja-JP" sz="600" dirty="0"/>
                    </a:p>
                    <a:p>
                      <a:pPr marL="108000" indent="-180000"/>
                      <a:r>
                        <a:rPr kumimoji="1" lang="en-US" altLang="ja-JP" sz="900" dirty="0"/>
                        <a:t>※</a:t>
                      </a:r>
                      <a:r>
                        <a:rPr kumimoji="1" lang="ja-JP" altLang="en-US" sz="900" dirty="0"/>
                        <a:t>　初回は関係者全員が一堂に会すること</a:t>
                      </a: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tc>
                  <a:txBody>
                    <a:bodyPr/>
                    <a:lstStyle/>
                    <a:p>
                      <a:r>
                        <a:rPr kumimoji="1" lang="ja-JP" altLang="en-US" sz="900" b="1" u="sng" dirty="0">
                          <a:solidFill>
                            <a:srgbClr val="0070C0"/>
                          </a:solidFill>
                        </a:rPr>
                        <a:t>必要に応じて実施</a:t>
                      </a:r>
                      <a:endParaRPr kumimoji="1" lang="en-US" altLang="ja-JP" sz="900" b="1" u="sng" dirty="0">
                        <a:solidFill>
                          <a:srgbClr val="0070C0"/>
                        </a:solidFill>
                      </a:endParaRP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tcPr>
                </a:tc>
                <a:tc>
                  <a:txBody>
                    <a:bodyPr/>
                    <a:lstStyle/>
                    <a:p>
                      <a:r>
                        <a:rPr kumimoji="1" lang="ja-JP" altLang="en-US" sz="900" b="1" u="sng" dirty="0">
                          <a:solidFill>
                            <a:srgbClr val="0070C0"/>
                          </a:solidFill>
                        </a:rPr>
                        <a:t>２月</a:t>
                      </a:r>
                      <a:r>
                        <a:rPr kumimoji="1" lang="ja-JP" altLang="en-US" sz="900" dirty="0"/>
                        <a:t>に１回以上</a:t>
                      </a:r>
                      <a:endParaRPr kumimoji="1" lang="en-US" altLang="ja-JP" sz="900" dirty="0"/>
                    </a:p>
                    <a:p>
                      <a:endParaRPr kumimoji="1" lang="en-US" altLang="ja-JP" sz="500" dirty="0"/>
                    </a:p>
                    <a:p>
                      <a:pPr marL="108000" marR="0" lvl="0" indent="-180000" algn="l" defTabSz="990570" rtl="0" eaLnBrk="1" fontAlgn="auto" latinLnBrk="0" hangingPunct="1">
                        <a:lnSpc>
                          <a:spcPct val="100000"/>
                        </a:lnSpc>
                        <a:spcBef>
                          <a:spcPts val="0"/>
                        </a:spcBef>
                        <a:spcAft>
                          <a:spcPts val="0"/>
                        </a:spcAft>
                        <a:buClrTx/>
                        <a:buSzTx/>
                        <a:buFontTx/>
                        <a:buNone/>
                        <a:tabLst/>
                        <a:defRPr/>
                      </a:pPr>
                      <a:r>
                        <a:rPr kumimoji="1" lang="en-US" altLang="ja-JP" sz="900" dirty="0"/>
                        <a:t>※</a:t>
                      </a:r>
                      <a:r>
                        <a:rPr kumimoji="1" lang="ja-JP" altLang="en-US" sz="900" dirty="0"/>
                        <a:t>　初回は関係者全員が一堂に会すること</a:t>
                      </a:r>
                    </a:p>
                  </a:txBody>
                  <a:tcP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0000"/>
                      </a:solidFill>
                      <a:prstDash val="solid"/>
                      <a:round/>
                      <a:headEnd type="none" w="med" len="med"/>
                      <a:tailEnd type="none" w="med" len="med"/>
                    </a:lnB>
                    <a:solidFill>
                      <a:srgbClr val="FFDDEC"/>
                    </a:solidFill>
                  </a:tcPr>
                </a:tc>
                <a:tc>
                  <a:txBody>
                    <a:bodyPr/>
                    <a:lstStyle/>
                    <a:p>
                      <a:r>
                        <a:rPr kumimoji="1" lang="ja-JP" altLang="en-US" sz="900" b="1" u="sng" dirty="0">
                          <a:solidFill>
                            <a:srgbClr val="0070C0"/>
                          </a:solidFill>
                        </a:rPr>
                        <a:t>必要に応じて実施</a:t>
                      </a:r>
                    </a:p>
                  </a:txBody>
                  <a:tcPr>
                    <a:lnL w="12700" cap="flat" cmpd="sng" algn="ctr">
                      <a:solidFill>
                        <a:srgbClr val="FF0000"/>
                      </a:solidFill>
                      <a:prstDash val="solid"/>
                      <a:round/>
                      <a:headEnd type="none" w="med" len="med"/>
                      <a:tailEnd type="none" w="med" len="med"/>
                    </a:lnL>
                    <a:lnT w="12700" cap="flat" cmpd="sng" algn="ctr">
                      <a:solidFill>
                        <a:srgbClr val="FF0000"/>
                      </a:solidFill>
                      <a:prstDash val="solid"/>
                      <a:round/>
                      <a:headEnd type="none" w="med" len="med"/>
                      <a:tailEnd type="none" w="med" len="med"/>
                    </a:lnT>
                  </a:tcPr>
                </a:tc>
                <a:extLst>
                  <a:ext uri="{0D108BD9-81ED-4DB2-BD59-A6C34878D82A}">
                    <a16:rowId xmlns:a16="http://schemas.microsoft.com/office/drawing/2014/main" val="1555785040"/>
                  </a:ext>
                </a:extLst>
              </a:tr>
            </a:tbl>
          </a:graphicData>
        </a:graphic>
      </p:graphicFrame>
      <p:sp>
        <p:nvSpPr>
          <p:cNvPr id="11" name="楕円 10"/>
          <p:cNvSpPr/>
          <p:nvPr/>
        </p:nvSpPr>
        <p:spPr>
          <a:xfrm>
            <a:off x="6491852" y="6180762"/>
            <a:ext cx="940558" cy="454335"/>
          </a:xfrm>
          <a:prstGeom prst="ellipse">
            <a:avLst/>
          </a:prstGeom>
          <a:solidFill>
            <a:srgbClr val="FFDDEC"/>
          </a:solidFill>
          <a:ln>
            <a:solidFill>
              <a:srgbClr val="FF0000"/>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ビデオ通話による参加可</a:t>
            </a:r>
          </a:p>
        </p:txBody>
      </p:sp>
      <p:cxnSp>
        <p:nvCxnSpPr>
          <p:cNvPr id="13" name="直線コネクタ 12"/>
          <p:cNvCxnSpPr>
            <a:stCxn id="11" idx="1"/>
          </p:cNvCxnSpPr>
          <p:nvPr/>
        </p:nvCxnSpPr>
        <p:spPr>
          <a:xfrm flipH="1">
            <a:off x="6455394" y="6247298"/>
            <a:ext cx="174200" cy="0"/>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cxnSp>
        <p:nvCxnSpPr>
          <p:cNvPr id="35" name="直線コネクタ 34"/>
          <p:cNvCxnSpPr>
            <a:stCxn id="11" idx="7"/>
          </p:cNvCxnSpPr>
          <p:nvPr/>
        </p:nvCxnSpPr>
        <p:spPr>
          <a:xfrm flipV="1">
            <a:off x="7294668" y="5892983"/>
            <a:ext cx="219833" cy="354315"/>
          </a:xfrm>
          <a:prstGeom prst="line">
            <a:avLst/>
          </a:prstGeom>
          <a:ln w="19050">
            <a:solidFill>
              <a:srgbClr val="FF0000"/>
            </a:solidFill>
          </a:ln>
        </p:spPr>
        <p:style>
          <a:lnRef idx="1">
            <a:schemeClr val="accent2"/>
          </a:lnRef>
          <a:fillRef idx="0">
            <a:schemeClr val="accent2"/>
          </a:fillRef>
          <a:effectRef idx="0">
            <a:schemeClr val="accent2"/>
          </a:effectRef>
          <a:fontRef idx="minor">
            <a:schemeClr val="tx1"/>
          </a:fontRef>
        </p:style>
      </p:cxnSp>
      <p:sp>
        <p:nvSpPr>
          <p:cNvPr id="69" name="テキスト ボックス 68"/>
          <p:cNvSpPr txBox="1"/>
          <p:nvPr/>
        </p:nvSpPr>
        <p:spPr>
          <a:xfrm>
            <a:off x="7999797" y="1888497"/>
            <a:ext cx="1754542" cy="415498"/>
          </a:xfrm>
          <a:prstGeom prst="rect">
            <a:avLst/>
          </a:prstGeom>
          <a:noFill/>
        </p:spPr>
        <p:txBody>
          <a:bodyPr wrap="square" rtlCol="0">
            <a:spAutoFit/>
          </a:bodyPr>
          <a:lstStyle/>
          <a:p>
            <a:pPr marL="180000" marR="0" lvl="0" indent="-10800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「１」の「ロ」及び「２」の「ロ」についても、「１」の「イ」及び「２」の「イ」と同様に、６月まで算定できるものとする。</a:t>
            </a:r>
          </a:p>
        </p:txBody>
      </p:sp>
      <p:sp>
        <p:nvSpPr>
          <p:cNvPr id="33" name="Rectangle 2">
            <a:extLst>
              <a:ext uri="{FF2B5EF4-FFF2-40B4-BE49-F238E27FC236}">
                <a16:creationId xmlns:a16="http://schemas.microsoft.com/office/drawing/2014/main" id="{10F8B987-762F-4A94-B97E-7AAAFAB4EAB2}"/>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34" name="Rectangle 36">
            <a:extLst>
              <a:ext uri="{FF2B5EF4-FFF2-40B4-BE49-F238E27FC236}">
                <a16:creationId xmlns:a16="http://schemas.microsoft.com/office/drawing/2014/main" id="{DCDCF9AF-1B6F-41FC-99A6-9F6528FC7497}"/>
              </a:ext>
            </a:extLst>
          </p:cNvPr>
          <p:cNvSpPr>
            <a:spLocks noChangeArrowheads="1"/>
          </p:cNvSpPr>
          <p:nvPr/>
        </p:nvSpPr>
        <p:spPr bwMode="auto">
          <a:xfrm>
            <a:off x="213524" y="445759"/>
            <a:ext cx="5520178"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（３）精神科在宅患者に対する適切な支援の評価</a:t>
            </a:r>
          </a:p>
        </p:txBody>
      </p:sp>
      <p:sp>
        <p:nvSpPr>
          <p:cNvPr id="37" name="スライド番号プレースホルダー 2">
            <a:extLst>
              <a:ext uri="{FF2B5EF4-FFF2-40B4-BE49-F238E27FC236}">
                <a16:creationId xmlns:a16="http://schemas.microsoft.com/office/drawing/2014/main" id="{F3008C87-D7E6-4199-8D25-FCE6ECC48A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0" name="テキスト ボックス 39">
            <a:extLst>
              <a:ext uri="{FF2B5EF4-FFF2-40B4-BE49-F238E27FC236}">
                <a16:creationId xmlns:a16="http://schemas.microsoft.com/office/drawing/2014/main" id="{A37BC442-D12A-410E-9A1F-B18904675C66}"/>
              </a:ext>
            </a:extLst>
          </p:cNvPr>
          <p:cNvSpPr txBox="1"/>
          <p:nvPr/>
        </p:nvSpPr>
        <p:spPr>
          <a:xfrm>
            <a:off x="5817096" y="494294"/>
            <a:ext cx="208823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479-480</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505-508</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825</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919-920</a:t>
            </a:r>
          </a:p>
        </p:txBody>
      </p:sp>
    </p:spTree>
    <p:extLst>
      <p:ext uri="{BB962C8B-B14F-4D97-AF65-F5344CB8AC3E}">
        <p14:creationId xmlns:p14="http://schemas.microsoft.com/office/powerpoint/2010/main" val="304363232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flipV="1">
            <a:off x="2432720" y="6551633"/>
            <a:ext cx="129614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09328"/>
            <a:ext cx="9529762" cy="598507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地域移行を推進する観点から、地域移行機能強化病棟入院料について、届出に係る要件を見直すとともに、精神保健福祉士等の配置要件を緩和する。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当該入院料については、令和６年３月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日まで届出を可能とする。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　令和２年３月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日において現に地域移行機能強化病棟入院料の届出を行っている病棟については、</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05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までの</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規定に限り、なお従前の例による。</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p:cNvSpPr/>
          <p:nvPr/>
        </p:nvSpPr>
        <p:spPr>
          <a:xfrm>
            <a:off x="272481" y="1316714"/>
            <a:ext cx="9361039" cy="21602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3" name="正方形/長方形 12"/>
          <p:cNvSpPr/>
          <p:nvPr/>
        </p:nvSpPr>
        <p:spPr>
          <a:xfrm>
            <a:off x="272481" y="1562299"/>
            <a:ext cx="9361040" cy="3306618"/>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地域移行機能強化病棟入院料</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＜＞内は現行</a:t>
            </a:r>
            <a:endParaRPr kumimoji="1" lang="en-US" altLang="ja-JP"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届出時点で、次のいずれの要件も満たしていること。</a:t>
            </a: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届出前月に、以下の（イ）又は（ロ）いずれか小さい値を（ハ）で除して算出される数値が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0.9</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0.85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以上であること。なお、届出に先立ち精神病床の許可病床数を減少させることにより</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0.9</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0.85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以上としても差し支えないこと。</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届出前月の当該保険医療機関全体の精神病棟における平均入院患者数</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届出前１年間の当該保険医療機関全体の精神病棟における平均入院患者数</a:t>
            </a:r>
          </a:p>
          <a:p>
            <a:pPr marL="449263" marR="0" lvl="0" indent="-268288"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　届出前月末日時点での精神病床に係る許可病床数</a:t>
            </a: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以下の式で算出される数値が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26670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１年以上入院していた患者のうち、当該病棟から自宅等に退院した患者の数の１か月当たりの平均（届出の前月までの３か月間における平均）</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当該病棟の届出病床数</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各月末時点で、以下の式で算出される数値が</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2.4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以上であること。</a:t>
            </a:r>
          </a:p>
          <a:p>
            <a:pPr marL="3619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年以上入院していた患者のうち、当該病棟から自宅等に退院した患者数の１か月当たりの平均</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当該病棟の届出病床数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年ごとに１回以上、当該保険医療機関全体の精神病床について、都道府県に許可病床数変更の許可申請を行っていること。算定開始月の翌年以降の同じ月における許可病床数は、以下の式で算出される数値以下である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届出前月末日時点での精神病床の許可病床数－（当該病棟の届出病床数の</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＜５分の１＞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当該病棟の算定年数）</a:t>
            </a:r>
          </a:p>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(17)</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地域移行機能強化病棟入院料に係る届出を取り下げる際には、許可病床数が以下の式で算出される数値以下であること。</a:t>
            </a:r>
          </a:p>
          <a:p>
            <a:pPr marL="36195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届出前月末日時点での精神病床の許可病床数－（当該病棟の届出病床数の</a:t>
            </a:r>
            <a:r>
              <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＜５分の１＞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当該病棟の算定月数</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地域移行機能強化病棟入院料に係る届出を取り下げた後、再度地域移行機能強化病棟入院料を届け出る場合には、今回届出前月末日時点での精神病床の許可病床数が、直近の届出を取り下げた時点の精神病床の許可病床数以下であること。</a:t>
            </a:r>
            <a:endParaRPr kumimoji="1" lang="en-US" altLang="ja-JP" sz="105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nvGraphicFramePr>
        <p:xfrm>
          <a:off x="272481" y="4907020"/>
          <a:ext cx="9361039" cy="1485900"/>
        </p:xfrm>
        <a:graphic>
          <a:graphicData uri="http://schemas.openxmlformats.org/drawingml/2006/table">
            <a:tbl>
              <a:tblPr firstRow="1" bandRow="1">
                <a:tableStyleId>{5C22544A-7EE6-4342-B048-85BDC9FD1C3A}</a:tableStyleId>
              </a:tblPr>
              <a:tblGrid>
                <a:gridCol w="2892028">
                  <a:extLst>
                    <a:ext uri="{9D8B030D-6E8A-4147-A177-3AD203B41FA5}">
                      <a16:colId xmlns:a16="http://schemas.microsoft.com/office/drawing/2014/main" val="2823129328"/>
                    </a:ext>
                  </a:extLst>
                </a:gridCol>
                <a:gridCol w="3272559">
                  <a:extLst>
                    <a:ext uri="{9D8B030D-6E8A-4147-A177-3AD203B41FA5}">
                      <a16:colId xmlns:a16="http://schemas.microsoft.com/office/drawing/2014/main" val="1895930561"/>
                    </a:ext>
                  </a:extLst>
                </a:gridCol>
                <a:gridCol w="3196452">
                  <a:extLst>
                    <a:ext uri="{9D8B030D-6E8A-4147-A177-3AD203B41FA5}">
                      <a16:colId xmlns:a16="http://schemas.microsoft.com/office/drawing/2014/main" val="641015785"/>
                    </a:ext>
                  </a:extLst>
                </a:gridCol>
              </a:tblGrid>
              <a:tr h="230978">
                <a:tc>
                  <a:txBody>
                    <a:bodyPr/>
                    <a:lstStyle/>
                    <a:p>
                      <a:r>
                        <a:rPr kumimoji="1" lang="ja-JP" altLang="en-US" sz="900" b="0" dirty="0">
                          <a:solidFill>
                            <a:schemeClr val="tx1"/>
                          </a:solidFill>
                        </a:rPr>
                        <a:t>［施設基準］</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50" dirty="0"/>
                        <a:t>現行</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ctr"/>
                      <a:r>
                        <a:rPr kumimoji="1" lang="ja-JP" altLang="en-US" sz="1050" dirty="0"/>
                        <a:t>改定後</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10E6C2"/>
                    </a:solidFill>
                  </a:tcPr>
                </a:tc>
                <a:extLst>
                  <a:ext uri="{0D108BD9-81ED-4DB2-BD59-A6C34878D82A}">
                    <a16:rowId xmlns:a16="http://schemas.microsoft.com/office/drawing/2014/main" val="3451005106"/>
                  </a:ext>
                </a:extLst>
              </a:tr>
              <a:tr h="335968">
                <a:tc>
                  <a:txBody>
                    <a:bodyPr/>
                    <a:lstStyle/>
                    <a:p>
                      <a:r>
                        <a:rPr kumimoji="1" lang="ja-JP" altLang="en-US" sz="900" dirty="0"/>
                        <a:t>入院患者数が４０名を超えない場合</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900" u="sng" dirty="0"/>
                        <a:t>専従</a:t>
                      </a:r>
                      <a:r>
                        <a:rPr kumimoji="1" lang="ja-JP" altLang="en-US" sz="900" dirty="0"/>
                        <a:t>　常勤　精神保健福祉士</a:t>
                      </a:r>
                      <a:r>
                        <a:rPr kumimoji="1" lang="ja-JP" altLang="en-US" sz="900" u="sng" dirty="0"/>
                        <a:t>２名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31241437"/>
                  </a:ext>
                </a:extLst>
              </a:tr>
              <a:tr h="335968">
                <a:tc>
                  <a:txBody>
                    <a:bodyPr/>
                    <a:lstStyle/>
                    <a:p>
                      <a:r>
                        <a:rPr kumimoji="1" lang="ja-JP" altLang="en-US" sz="900" dirty="0"/>
                        <a:t>入院患者数が４０名を超える場合</a:t>
                      </a:r>
                      <a:endParaRPr kumimoji="1" lang="en-US" altLang="ja-JP" sz="900" dirty="0"/>
                    </a:p>
                    <a:p>
                      <a:r>
                        <a:rPr kumimoji="1" lang="ja-JP" altLang="en-US" sz="900" dirty="0"/>
                        <a:t>　</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u="sng" dirty="0"/>
                        <a:t>専従</a:t>
                      </a:r>
                      <a:r>
                        <a:rPr kumimoji="1" lang="ja-JP" altLang="en-US" sz="900" dirty="0"/>
                        <a:t>　常勤　精神保健福祉士</a:t>
                      </a:r>
                      <a:r>
                        <a:rPr kumimoji="1" lang="ja-JP" altLang="en-US" sz="900" u="sng" dirty="0"/>
                        <a:t>３名</a:t>
                      </a:r>
                      <a:r>
                        <a:rPr kumimoji="1" lang="ja-JP" altLang="en-US" sz="900" dirty="0"/>
                        <a:t>以上</a:t>
                      </a:r>
                    </a:p>
                    <a:p>
                      <a:endParaRPr kumimoji="1" lang="ja-JP" altLang="en-US" sz="900" dirty="0"/>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２名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ysDot"/>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079004281"/>
                  </a:ext>
                </a:extLst>
              </a:tr>
              <a:tr h="461955">
                <a:tc>
                  <a:txBody>
                    <a:bodyPr/>
                    <a:lstStyle/>
                    <a:p>
                      <a:pPr marL="180000" marR="0" lvl="0" indent="-180000" algn="l" defTabSz="990570" rtl="0" eaLnBrk="1" fontAlgn="auto" latinLnBrk="0" hangingPunct="1">
                        <a:lnSpc>
                          <a:spcPct val="100000"/>
                        </a:lnSpc>
                        <a:spcBef>
                          <a:spcPts val="0"/>
                        </a:spcBef>
                        <a:spcAft>
                          <a:spcPts val="0"/>
                        </a:spcAft>
                        <a:buClrTx/>
                        <a:buSzTx/>
                        <a:buFontTx/>
                        <a:buNone/>
                        <a:tabLst/>
                        <a:defRPr/>
                      </a:pPr>
                      <a:r>
                        <a:rPr kumimoji="1" lang="ja-JP" altLang="en-US" sz="900" dirty="0"/>
                        <a:t>　入院患者数が４０名を超える場合であって、退院支援業務に必要な場合</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u="sng" dirty="0"/>
                        <a:t>専従</a:t>
                      </a:r>
                      <a:r>
                        <a:rPr kumimoji="1" lang="ja-JP" altLang="en-US" sz="900" dirty="0"/>
                        <a:t>　常勤　精神保健福祉士</a:t>
                      </a:r>
                      <a:r>
                        <a:rPr kumimoji="1" lang="ja-JP" altLang="en-US" sz="900" u="sng" dirty="0"/>
                        <a:t>２名</a:t>
                      </a:r>
                      <a:r>
                        <a:rPr kumimoji="1" lang="ja-JP" altLang="en-US" sz="900" dirty="0"/>
                        <a:t>以上</a:t>
                      </a:r>
                    </a:p>
                    <a:p>
                      <a:r>
                        <a:rPr kumimoji="1" lang="ja-JP" altLang="en-US" sz="900" u="sng" dirty="0"/>
                        <a:t>専従</a:t>
                      </a:r>
                      <a:r>
                        <a:rPr kumimoji="1" lang="ja-JP" altLang="en-US" sz="900" dirty="0"/>
                        <a:t>　常勤　</a:t>
                      </a:r>
                      <a:r>
                        <a:rPr kumimoji="1" lang="ja-JP" altLang="en-US" sz="900" u="none" dirty="0"/>
                        <a:t>社会福祉士</a:t>
                      </a:r>
                      <a:r>
                        <a:rPr kumimoji="1" lang="ja-JP" altLang="en-US" sz="900" u="sng" dirty="0"/>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専従</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900" b="1" u="sng" dirty="0">
                          <a:solidFill>
                            <a:srgbClr val="0070C0"/>
                          </a:solidFill>
                        </a:rPr>
                        <a:t>専任</a:t>
                      </a:r>
                      <a:r>
                        <a:rPr kumimoji="1" lang="ja-JP" altLang="en-US" sz="900" dirty="0"/>
                        <a:t>　常勤　精神保健福祉士</a:t>
                      </a:r>
                      <a:r>
                        <a:rPr kumimoji="1" lang="ja-JP" altLang="en-US" sz="900" b="1" u="sng" dirty="0">
                          <a:solidFill>
                            <a:srgbClr val="0070C0"/>
                          </a:solidFill>
                        </a:rPr>
                        <a:t>１名</a:t>
                      </a:r>
                      <a:r>
                        <a:rPr kumimoji="1" lang="ja-JP" altLang="en-US" sz="900" dirty="0"/>
                        <a:t>以上</a:t>
                      </a:r>
                    </a:p>
                    <a:p>
                      <a:r>
                        <a:rPr kumimoji="1" lang="ja-JP" altLang="en-US" sz="900" b="1" u="sng" dirty="0">
                          <a:solidFill>
                            <a:srgbClr val="0070C0"/>
                          </a:solidFill>
                        </a:rPr>
                        <a:t>専任</a:t>
                      </a:r>
                      <a:r>
                        <a:rPr kumimoji="1" lang="ja-JP" altLang="en-US" sz="900" dirty="0"/>
                        <a:t>　常勤　社会福祉士</a:t>
                      </a:r>
                      <a:r>
                        <a:rPr kumimoji="1" lang="ja-JP" altLang="en-US" sz="900" b="1" u="sng" dirty="0">
                          <a:solidFill>
                            <a:srgbClr val="0070C0"/>
                          </a:solidFill>
                        </a:rPr>
                        <a:t>１名</a:t>
                      </a:r>
                      <a:r>
                        <a:rPr kumimoji="1" lang="ja-JP" altLang="en-US" sz="900" dirty="0"/>
                        <a:t>以上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ysDot"/>
                      <a:round/>
                      <a:headEnd type="none" w="med" len="med"/>
                      <a:tailEnd type="none" w="med" len="med"/>
                    </a:lnT>
                    <a:lnB w="635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892010574"/>
                  </a:ext>
                </a:extLst>
              </a:tr>
            </a:tbl>
          </a:graphicData>
        </a:graphic>
      </p:graphicFrame>
      <p:sp>
        <p:nvSpPr>
          <p:cNvPr id="17" name="角丸四角形 16"/>
          <p:cNvSpPr/>
          <p:nvPr/>
        </p:nvSpPr>
        <p:spPr>
          <a:xfrm>
            <a:off x="272481" y="2091086"/>
            <a:ext cx="9361040" cy="794704"/>
          </a:xfrm>
          <a:prstGeom prst="round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吹き出し 17"/>
          <p:cNvSpPr/>
          <p:nvPr/>
        </p:nvSpPr>
        <p:spPr>
          <a:xfrm>
            <a:off x="3656856" y="1695106"/>
            <a:ext cx="2592288" cy="285061"/>
          </a:xfrm>
          <a:prstGeom prst="wedgeRoundRectCallout">
            <a:avLst>
              <a:gd name="adj1" fmla="val -22900"/>
              <a:gd name="adj2" fmla="val 87030"/>
              <a:gd name="adj3" fmla="val 16667"/>
            </a:avLst>
          </a:prstGeom>
          <a:solidFill>
            <a:schemeClr val="bg1"/>
          </a:solidFill>
          <a:ln w="31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届出時の病床稼働率に係る係数を見直し</a:t>
            </a:r>
          </a:p>
        </p:txBody>
      </p:sp>
      <p:sp>
        <p:nvSpPr>
          <p:cNvPr id="19" name="角丸四角形 18"/>
          <p:cNvSpPr/>
          <p:nvPr/>
        </p:nvSpPr>
        <p:spPr>
          <a:xfrm>
            <a:off x="272481" y="2915351"/>
            <a:ext cx="9361039" cy="1551655"/>
          </a:xfrm>
          <a:prstGeom prst="roundRect">
            <a:avLst/>
          </a:prstGeom>
          <a:noFill/>
          <a:ln w="63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吹き出し 19"/>
          <p:cNvSpPr/>
          <p:nvPr/>
        </p:nvSpPr>
        <p:spPr>
          <a:xfrm>
            <a:off x="5365785" y="2529660"/>
            <a:ext cx="2369564" cy="236956"/>
          </a:xfrm>
          <a:prstGeom prst="wedgeRoundRectCallout">
            <a:avLst>
              <a:gd name="adj1" fmla="val -20903"/>
              <a:gd name="adj2" fmla="val 119639"/>
              <a:gd name="adj3" fmla="val 16667"/>
            </a:avLst>
          </a:prstGeom>
          <a:solidFill>
            <a:schemeClr val="bg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地域移行に係る実績係数を見直し</a:t>
            </a:r>
          </a:p>
        </p:txBody>
      </p:sp>
      <p:sp>
        <p:nvSpPr>
          <p:cNvPr id="14" name="Rectangle 2">
            <a:extLst>
              <a:ext uri="{FF2B5EF4-FFF2-40B4-BE49-F238E27FC236}">
                <a16:creationId xmlns:a16="http://schemas.microsoft.com/office/drawing/2014/main" id="{59B70AB9-7933-46D0-8EC9-C565C4A286A8}"/>
              </a:ext>
            </a:extLst>
          </p:cNvPr>
          <p:cNvSpPr>
            <a:spLocks noChangeArrowheads="1"/>
          </p:cNvSpPr>
          <p:nvPr/>
        </p:nvSpPr>
        <p:spPr bwMode="auto">
          <a:xfrm>
            <a:off x="213524" y="16322"/>
            <a:ext cx="9517327" cy="39519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6" name="Rectangle 36">
            <a:extLst>
              <a:ext uri="{FF2B5EF4-FFF2-40B4-BE49-F238E27FC236}">
                <a16:creationId xmlns:a16="http://schemas.microsoft.com/office/drawing/2014/main" id="{D6D9CE35-4983-4679-8947-0D96B1D1C683}"/>
              </a:ext>
            </a:extLst>
          </p:cNvPr>
          <p:cNvSpPr>
            <a:spLocks noChangeArrowheads="1"/>
          </p:cNvSpPr>
          <p:nvPr/>
        </p:nvSpPr>
        <p:spPr bwMode="auto">
          <a:xfrm>
            <a:off x="214213" y="423222"/>
            <a:ext cx="5804756"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（４）地域移行機能強化病棟の継続と要件の見直し</a:t>
            </a:r>
          </a:p>
        </p:txBody>
      </p:sp>
      <p:sp>
        <p:nvSpPr>
          <p:cNvPr id="21" name="スライド番号プレースホルダー 2">
            <a:extLst>
              <a:ext uri="{FF2B5EF4-FFF2-40B4-BE49-F238E27FC236}">
                <a16:creationId xmlns:a16="http://schemas.microsoft.com/office/drawing/2014/main" id="{42DF740B-3B9F-466E-8752-C8BA9A88AF6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a:extLst>
              <a:ext uri="{FF2B5EF4-FFF2-40B4-BE49-F238E27FC236}">
                <a16:creationId xmlns:a16="http://schemas.microsoft.com/office/drawing/2014/main" id="{5FC576F0-4A96-45A4-9C04-06738FAEFACE}"/>
              </a:ext>
            </a:extLst>
          </p:cNvPr>
          <p:cNvSpPr txBox="1"/>
          <p:nvPr/>
        </p:nvSpPr>
        <p:spPr>
          <a:xfrm>
            <a:off x="6216724" y="488859"/>
            <a:ext cx="18002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702</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802-803</a:t>
            </a:r>
          </a:p>
        </p:txBody>
      </p:sp>
    </p:spTree>
    <p:extLst>
      <p:ext uri="{BB962C8B-B14F-4D97-AF65-F5344CB8AC3E}">
        <p14:creationId xmlns:p14="http://schemas.microsoft.com/office/powerpoint/2010/main" val="81475597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3524" y="1040986"/>
            <a:ext cx="9419995" cy="544558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精神病棟における質の高い医療を評価し、地域移行、地域定着支援を推進する観点から、以下の見直しを行う。</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１．クロザピンの普及促進</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精神科急性期医師配置加算について、クロザピンの新規導入患者数の実績等を要件とした評価の類型を新設する。</a:t>
            </a:r>
            <a:endParaRPr kumimoji="1" lang="en-US" altLang="ja-JP" sz="1662"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精神科急性期病棟において、クロザピン新規導入を目的とした転棟患者を受入れ可能となるよう要件を見直す。</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精神科救急入院料等における自宅等への移行率からクロザピンの新規導入患者を除外する。</a:t>
            </a:r>
            <a:endPar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334116" marR="0" lvl="0" indent="-334116"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クロザピンを投与中の患者に対しては、ヘモグロビン</a:t>
            </a:r>
            <a:r>
              <a:rPr kumimoji="1" lang="en-US" altLang="ja-JP"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A1</a:t>
            </a:r>
            <a:r>
              <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ｃ月１回に限り別に算定できるようにする。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600"/>
              </a:spcBef>
              <a:spcAft>
                <a:spcPts val="0"/>
              </a:spcAft>
              <a:buClrTx/>
              <a:buSzTx/>
              <a:buFontTx/>
              <a:buNone/>
              <a:tabLst/>
              <a:defRPr/>
            </a:pP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２．持続性抗精神病注射薬剤（</a:t>
            </a:r>
            <a:r>
              <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）の使用推進</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について、精神病棟に入院中の患者に対して、投与開始日から６０日以内に投与された場合に</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lang="ja-JP" altLang="en-US" sz="1662"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限り、薬剤料を包括範囲から除外する。</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2316" marR="0" lvl="0" indent="-422041"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LAI</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に係る管理料について、入院中の患者に対しても算定可能とする。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a:blip r:embed="rId2"/>
          <a:stretch>
            <a:fillRect/>
          </a:stretch>
        </p:blipFill>
        <p:spPr>
          <a:xfrm>
            <a:off x="1077553" y="4902065"/>
            <a:ext cx="1794660" cy="1399974"/>
          </a:xfrm>
          <a:prstGeom prst="rect">
            <a:avLst/>
          </a:prstGeom>
        </p:spPr>
      </p:pic>
      <p:pic>
        <p:nvPicPr>
          <p:cNvPr id="25" name="図 24"/>
          <p:cNvPicPr>
            <a:picLocks noChangeAspect="1"/>
          </p:cNvPicPr>
          <p:nvPr/>
        </p:nvPicPr>
        <p:blipFill>
          <a:blip r:embed="rId3"/>
          <a:stretch>
            <a:fillRect/>
          </a:stretch>
        </p:blipFill>
        <p:spPr>
          <a:xfrm>
            <a:off x="7263442" y="4143424"/>
            <a:ext cx="428590" cy="426479"/>
          </a:xfrm>
          <a:prstGeom prst="rect">
            <a:avLst/>
          </a:prstGeom>
        </p:spPr>
      </p:pic>
      <p:pic>
        <p:nvPicPr>
          <p:cNvPr id="26" name="図 25" descr="building02_house1_cl.wmf"/>
          <p:cNvPicPr>
            <a:picLocks noChangeAspect="1"/>
          </p:cNvPicPr>
          <p:nvPr/>
        </p:nvPicPr>
        <p:blipFill>
          <a:blip r:embed="rId4" cstate="print"/>
          <a:stretch>
            <a:fillRect/>
          </a:stretch>
        </p:blipFill>
        <p:spPr>
          <a:xfrm>
            <a:off x="6714012" y="4902066"/>
            <a:ext cx="2309682" cy="1299407"/>
          </a:xfrm>
          <a:prstGeom prst="rect">
            <a:avLst/>
          </a:prstGeom>
        </p:spPr>
      </p:pic>
      <p:sp>
        <p:nvSpPr>
          <p:cNvPr id="6" name="右矢印 5"/>
          <p:cNvSpPr/>
          <p:nvPr/>
        </p:nvSpPr>
        <p:spPr>
          <a:xfrm>
            <a:off x="3091871" y="5182942"/>
            <a:ext cx="3622142" cy="723807"/>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地域移行・地域定着支援</a:t>
            </a:r>
          </a:p>
        </p:txBody>
      </p:sp>
      <p:sp>
        <p:nvSpPr>
          <p:cNvPr id="9" name="楕円 8"/>
          <p:cNvSpPr/>
          <p:nvPr/>
        </p:nvSpPr>
        <p:spPr>
          <a:xfrm>
            <a:off x="3557154" y="4729508"/>
            <a:ext cx="2485107" cy="560960"/>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a:t>
            </a:r>
            <a:endParaRPr kumimoji="1" lang="en-US" altLang="ja-JP"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治療抵抗性統合失調症に効果がある唯一の治療薬</a:t>
            </a:r>
          </a:p>
        </p:txBody>
      </p:sp>
      <p:pic>
        <p:nvPicPr>
          <p:cNvPr id="27" name="図 26"/>
          <p:cNvPicPr>
            <a:picLocks noChangeAspect="1"/>
          </p:cNvPicPr>
          <p:nvPr/>
        </p:nvPicPr>
        <p:blipFill>
          <a:blip r:embed="rId5"/>
          <a:stretch>
            <a:fillRect/>
          </a:stretch>
        </p:blipFill>
        <p:spPr>
          <a:xfrm>
            <a:off x="3402105" y="4745562"/>
            <a:ext cx="491041" cy="320834"/>
          </a:xfrm>
          <a:prstGeom prst="rect">
            <a:avLst/>
          </a:prstGeom>
        </p:spPr>
      </p:pic>
      <p:sp>
        <p:nvSpPr>
          <p:cNvPr id="29" name="楕円 28"/>
          <p:cNvSpPr/>
          <p:nvPr/>
        </p:nvSpPr>
        <p:spPr>
          <a:xfrm>
            <a:off x="3557154" y="5831716"/>
            <a:ext cx="2485107" cy="560960"/>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8"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服薬アドヒアランスの向上</a:t>
            </a:r>
            <a:endParaRPr kumimoji="1" lang="en-US" altLang="ja-JP"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再入院率の低下</a:t>
            </a:r>
          </a:p>
        </p:txBody>
      </p:sp>
      <p:pic>
        <p:nvPicPr>
          <p:cNvPr id="28" name="図 27"/>
          <p:cNvPicPr>
            <a:picLocks noChangeAspect="1"/>
          </p:cNvPicPr>
          <p:nvPr/>
        </p:nvPicPr>
        <p:blipFill>
          <a:blip r:embed="rId3"/>
          <a:stretch>
            <a:fillRect/>
          </a:stretch>
        </p:blipFill>
        <p:spPr>
          <a:xfrm>
            <a:off x="5687486" y="5798786"/>
            <a:ext cx="441598" cy="368365"/>
          </a:xfrm>
          <a:prstGeom prst="rect">
            <a:avLst/>
          </a:prstGeom>
        </p:spPr>
      </p:pic>
      <p:pic>
        <p:nvPicPr>
          <p:cNvPr id="30" name="図 29"/>
          <p:cNvPicPr>
            <a:picLocks noChangeAspect="1"/>
          </p:cNvPicPr>
          <p:nvPr/>
        </p:nvPicPr>
        <p:blipFill>
          <a:blip r:embed="rId6"/>
          <a:stretch>
            <a:fillRect/>
          </a:stretch>
        </p:blipFill>
        <p:spPr>
          <a:xfrm>
            <a:off x="2534625" y="4918954"/>
            <a:ext cx="531602" cy="527977"/>
          </a:xfrm>
          <a:prstGeom prst="rect">
            <a:avLst/>
          </a:prstGeom>
        </p:spPr>
      </p:pic>
      <p:sp>
        <p:nvSpPr>
          <p:cNvPr id="16" name="Rectangle 2">
            <a:extLst>
              <a:ext uri="{FF2B5EF4-FFF2-40B4-BE49-F238E27FC236}">
                <a16:creationId xmlns:a16="http://schemas.microsoft.com/office/drawing/2014/main" id="{9F1E2257-A2E2-45B4-BDA1-064985C10CE4}"/>
              </a:ext>
            </a:extLst>
          </p:cNvPr>
          <p:cNvSpPr>
            <a:spLocks noChangeArrowheads="1"/>
          </p:cNvSpPr>
          <p:nvPr/>
        </p:nvSpPr>
        <p:spPr bwMode="auto">
          <a:xfrm>
            <a:off x="215612" y="35234"/>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7" name="Rectangle 36">
            <a:extLst>
              <a:ext uri="{FF2B5EF4-FFF2-40B4-BE49-F238E27FC236}">
                <a16:creationId xmlns:a16="http://schemas.microsoft.com/office/drawing/2014/main" id="{333F0B33-32A2-4CB5-A2A7-2114B9F9EDEE}"/>
              </a:ext>
            </a:extLst>
          </p:cNvPr>
          <p:cNvSpPr>
            <a:spLocks noChangeArrowheads="1"/>
          </p:cNvSpPr>
          <p:nvPr/>
        </p:nvSpPr>
        <p:spPr bwMode="auto">
          <a:xfrm>
            <a:off x="213524" y="532406"/>
            <a:ext cx="5027508"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（５）精神病棟における質の高い医療の評価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ー 2">
            <a:extLst>
              <a:ext uri="{FF2B5EF4-FFF2-40B4-BE49-F238E27FC236}">
                <a16:creationId xmlns:a16="http://schemas.microsoft.com/office/drawing/2014/main" id="{9549AEDE-82D1-4A68-BFC3-F8010338E5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pic>
        <p:nvPicPr>
          <p:cNvPr id="19" name="Picture 4" descr="薬のイラスト「錠剤・セット」">
            <a:extLst>
              <a:ext uri="{FF2B5EF4-FFF2-40B4-BE49-F238E27FC236}">
                <a16:creationId xmlns:a16="http://schemas.microsoft.com/office/drawing/2014/main" id="{832B654E-21E8-4B6E-8034-A1C8649718C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555355" y="1425952"/>
            <a:ext cx="359025" cy="5279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3232650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5601072" y="1249406"/>
            <a:ext cx="3312368" cy="54616"/>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0" name="正方形/長方形 89"/>
          <p:cNvSpPr/>
          <p:nvPr/>
        </p:nvSpPr>
        <p:spPr>
          <a:xfrm>
            <a:off x="1784648" y="5417840"/>
            <a:ext cx="1512168"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41248"/>
            <a:ext cx="9529762" cy="59721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クロザピンの普及を促進する観点から、精神病棟における手厚い配置を評価する</a:t>
            </a:r>
            <a:r>
              <a:rPr kumimoji="1" lang="ja-JP"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精神科急性期医師配置加算について、</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精神科急性期治療病棟入院料を算定する病棟において、</a:t>
            </a:r>
            <a:r>
              <a:rPr kumimoji="1" lang="ja-JP"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クロザピンを新規に導入した患者数の実績</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を要件とした評価を新設する。併せて、自宅等への移行率に係る要件も見直し、より柔軟な評価を可能とする。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13758" y="2239758"/>
            <a:ext cx="442913" cy="537572"/>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p:cNvSpPr/>
          <p:nvPr/>
        </p:nvSpPr>
        <p:spPr>
          <a:xfrm>
            <a:off x="557217" y="1670962"/>
            <a:ext cx="4035741" cy="29911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5" name="正方形/長方形 34"/>
          <p:cNvSpPr/>
          <p:nvPr/>
        </p:nvSpPr>
        <p:spPr>
          <a:xfrm>
            <a:off x="557217" y="2025645"/>
            <a:ext cx="4035742" cy="320698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p:cNvSpPr/>
          <p:nvPr/>
        </p:nvSpPr>
        <p:spPr>
          <a:xfrm>
            <a:off x="5313040" y="1670962"/>
            <a:ext cx="4248471"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5313040" y="2034271"/>
            <a:ext cx="4248472" cy="3198361"/>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8" name="表 37"/>
          <p:cNvGraphicFramePr>
            <a:graphicFrameLocks noGrp="1"/>
          </p:cNvGraphicFramePr>
          <p:nvPr/>
        </p:nvGraphicFramePr>
        <p:xfrm>
          <a:off x="749530" y="2132766"/>
          <a:ext cx="3589900" cy="2964826"/>
        </p:xfrm>
        <a:graphic>
          <a:graphicData uri="http://schemas.openxmlformats.org/drawingml/2006/table">
            <a:tbl>
              <a:tblPr firstRow="1" bandRow="1">
                <a:tableStyleId>{5C22544A-7EE6-4342-B048-85BDC9FD1C3A}</a:tableStyleId>
              </a:tblPr>
              <a:tblGrid>
                <a:gridCol w="3013836">
                  <a:extLst>
                    <a:ext uri="{9D8B030D-6E8A-4147-A177-3AD203B41FA5}">
                      <a16:colId xmlns:a16="http://schemas.microsoft.com/office/drawing/2014/main" val="2005666696"/>
                    </a:ext>
                  </a:extLst>
                </a:gridCol>
                <a:gridCol w="576064">
                  <a:extLst>
                    <a:ext uri="{9D8B030D-6E8A-4147-A177-3AD203B41FA5}">
                      <a16:colId xmlns:a16="http://schemas.microsoft.com/office/drawing/2014/main" val="618572904"/>
                    </a:ext>
                  </a:extLst>
                </a:gridCol>
              </a:tblGrid>
              <a:tr h="1482413">
                <a:tc>
                  <a:txBody>
                    <a:bodyPr/>
                    <a:lstStyle/>
                    <a:p>
                      <a:pPr algn="ctr"/>
                      <a:r>
                        <a:rPr kumimoji="1" lang="ja-JP"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en-US"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algn="ctr"/>
                      <a:endParaRPr kumimoji="1" lang="en-US"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endParaRPr>
                    </a:p>
                    <a:p>
                      <a:pPr algn="ct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（精神病棟入院基本料等</a:t>
                      </a:r>
                      <a:r>
                        <a:rPr kumimoji="1" lang="ja-JP" altLang="en-US" sz="1000" b="0" kern="1200" dirty="0">
                          <a:solidFill>
                            <a:schemeClr val="tx1"/>
                          </a:solidFill>
                          <a:effectLst/>
                          <a:latin typeface="ＭＳ Ｐゴシック" panose="020B0600070205080204" pitchFamily="50" charset="-128"/>
                          <a:ea typeface="ＭＳ Ｐゴシック" panose="020B0600070205080204" pitchFamily="50" charset="-128"/>
                          <a:cs typeface="+mn-cs"/>
                        </a:rPr>
                        <a:t>を算定する病棟</a:t>
                      </a: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500</a:t>
                      </a:r>
                      <a:r>
                        <a:rPr kumimoji="1" lang="ja-JP" altLang="ja-JP" sz="1000" b="0" kern="1200" dirty="0">
                          <a:solidFill>
                            <a:schemeClr val="tx1"/>
                          </a:solidFill>
                          <a:effectLst/>
                          <a:latin typeface="ＭＳ Ｐゴシック" panose="020B0600070205080204" pitchFamily="50" charset="-128"/>
                          <a:ea typeface="ＭＳ Ｐゴシック" panose="020B0600070205080204" pitchFamily="50" charset="-128"/>
                          <a:cs typeface="+mn-cs"/>
                        </a:rPr>
                        <a:t>点</a:t>
                      </a:r>
                      <a:endParaRPr kumimoji="1" lang="ja-JP" altLang="en-US" sz="1000" b="0" dirty="0">
                        <a:solidFill>
                          <a:schemeClr val="tx1"/>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2709331545"/>
                  </a:ext>
                </a:extLst>
              </a:tr>
              <a:tr h="1482413">
                <a:tc>
                  <a:txBody>
                    <a:bodyPr/>
                    <a:lstStyle/>
                    <a:p>
                      <a:pPr algn="ctr"/>
                      <a:r>
                        <a:rPr kumimoji="1" lang="ja-JP" altLang="ja-JP" sz="1400" b="1" kern="1200" dirty="0">
                          <a:solidFill>
                            <a:schemeClr val="dk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en-US" altLang="ja-JP" sz="1400" b="1" kern="1200" dirty="0">
                        <a:solidFill>
                          <a:schemeClr val="dk1"/>
                        </a:solidFill>
                        <a:effectLst/>
                        <a:latin typeface="ＭＳ Ｐゴシック" panose="020B0600070205080204" pitchFamily="50" charset="-128"/>
                        <a:ea typeface="ＭＳ Ｐゴシック" panose="020B0600070205080204" pitchFamily="50" charset="-128"/>
                        <a:cs typeface="+mn-cs"/>
                      </a:endParaRPr>
                    </a:p>
                    <a:p>
                      <a:pPr algn="ctr"/>
                      <a:endParaRPr kumimoji="1" lang="en-US"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endParaRPr>
                    </a:p>
                    <a:p>
                      <a:pPr algn="ct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（精神科急性期治療病棟入院料</a:t>
                      </a:r>
                      <a:r>
                        <a:rPr kumimoji="1" lang="ja-JP" altLang="en-US" sz="1000" b="0" kern="1200" dirty="0">
                          <a:solidFill>
                            <a:schemeClr val="dk1"/>
                          </a:solidFill>
                          <a:effectLst/>
                          <a:latin typeface="ＭＳ Ｐゴシック" panose="020B0600070205080204" pitchFamily="50" charset="-128"/>
                          <a:ea typeface="ＭＳ Ｐゴシック" panose="020B0600070205080204" pitchFamily="50" charset="-128"/>
                          <a:cs typeface="+mn-cs"/>
                        </a:rPr>
                        <a:t>１を算定する病棟</a:t>
                      </a: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a:t>
                      </a:r>
                      <a:endParaRPr kumimoji="1" lang="ja-JP" altLang="en-US" sz="1000" b="0" dirty="0">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algn="ctr"/>
                      <a:r>
                        <a:rPr kumimoji="1" lang="en-US"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500</a:t>
                      </a:r>
                      <a:r>
                        <a:rPr kumimoji="1" lang="ja-JP" altLang="ja-JP" sz="1000" b="0" kern="1200" dirty="0">
                          <a:solidFill>
                            <a:schemeClr val="dk1"/>
                          </a:solidFill>
                          <a:effectLst/>
                          <a:latin typeface="ＭＳ Ｐゴシック" panose="020B0600070205080204" pitchFamily="50" charset="-128"/>
                          <a:ea typeface="ＭＳ Ｐゴシック" panose="020B0600070205080204" pitchFamily="50" charset="-128"/>
                          <a:cs typeface="+mn-cs"/>
                        </a:rPr>
                        <a:t>点</a:t>
                      </a:r>
                      <a:endParaRPr kumimoji="1" lang="ja-JP" altLang="en-US" sz="1000" b="0" dirty="0">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682099585"/>
                  </a:ext>
                </a:extLst>
              </a:tr>
            </a:tbl>
          </a:graphicData>
        </a:graphic>
      </p:graphicFrame>
      <p:graphicFrame>
        <p:nvGraphicFramePr>
          <p:cNvPr id="39" name="表 38"/>
          <p:cNvGraphicFramePr>
            <a:graphicFrameLocks noGrp="1"/>
          </p:cNvGraphicFramePr>
          <p:nvPr/>
        </p:nvGraphicFramePr>
        <p:xfrm>
          <a:off x="5457054" y="2132766"/>
          <a:ext cx="3960441" cy="2992498"/>
        </p:xfrm>
        <a:graphic>
          <a:graphicData uri="http://schemas.openxmlformats.org/drawingml/2006/table">
            <a:tbl>
              <a:tblPr firstRow="1" bandRow="1">
                <a:tableStyleId>{8A107856-5554-42FB-B03E-39F5DBC370BA}</a:tableStyleId>
              </a:tblPr>
              <a:tblGrid>
                <a:gridCol w="360041">
                  <a:extLst>
                    <a:ext uri="{9D8B030D-6E8A-4147-A177-3AD203B41FA5}">
                      <a16:colId xmlns:a16="http://schemas.microsoft.com/office/drawing/2014/main" val="641906689"/>
                    </a:ext>
                  </a:extLst>
                </a:gridCol>
                <a:gridCol w="360041">
                  <a:extLst>
                    <a:ext uri="{9D8B030D-6E8A-4147-A177-3AD203B41FA5}">
                      <a16:colId xmlns:a16="http://schemas.microsoft.com/office/drawing/2014/main" val="3382958775"/>
                    </a:ext>
                  </a:extLst>
                </a:gridCol>
                <a:gridCol w="2620835">
                  <a:extLst>
                    <a:ext uri="{9D8B030D-6E8A-4147-A177-3AD203B41FA5}">
                      <a16:colId xmlns:a16="http://schemas.microsoft.com/office/drawing/2014/main" val="2922395016"/>
                    </a:ext>
                  </a:extLst>
                </a:gridCol>
                <a:gridCol w="619524">
                  <a:extLst>
                    <a:ext uri="{9D8B030D-6E8A-4147-A177-3AD203B41FA5}">
                      <a16:colId xmlns:a16="http://schemas.microsoft.com/office/drawing/2014/main" val="2672083593"/>
                    </a:ext>
                  </a:extLst>
                </a:gridCol>
              </a:tblGrid>
              <a:tr h="534064">
                <a:tc gridSpan="4">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ja-JP" sz="1400" b="1" kern="1200" dirty="0">
                          <a:solidFill>
                            <a:schemeClr val="tx1"/>
                          </a:solidFill>
                          <a:effectLst/>
                          <a:latin typeface="ＭＳ Ｐゴシック" panose="020B0600070205080204" pitchFamily="50" charset="-128"/>
                          <a:ea typeface="ＭＳ Ｐゴシック" panose="020B0600070205080204" pitchFamily="50" charset="-128"/>
                          <a:cs typeface="+mn-cs"/>
                        </a:rPr>
                        <a:t>精神科急性期医師配置加算</a:t>
                      </a:r>
                      <a:endParaRPr kumimoji="1" lang="ja-JP" altLang="en-US" sz="1400" b="1" dirty="0">
                        <a:latin typeface="ＭＳ Ｐゴシック" panose="020B0600070205080204" pitchFamily="50" charset="-128"/>
                        <a:ea typeface="ＭＳ Ｐゴシック" panose="020B0600070205080204" pitchFamily="50" charset="-128"/>
                      </a:endParaRPr>
                    </a:p>
                  </a:txBody>
                  <a:tcPr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hMerge="1">
                  <a:txBody>
                    <a:bodyPr/>
                    <a:lstStyle/>
                    <a:p>
                      <a:endParaRPr kumimoji="1" lang="ja-JP" altLang="en-US" sz="1100" dirty="0"/>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tc hMerge="1">
                  <a:txBody>
                    <a:bodyPr/>
                    <a:lstStyle/>
                    <a:p>
                      <a:pPr algn="ctr"/>
                      <a:endParaRPr kumimoji="1" lang="ja-JP" altLang="en-US" sz="1100" dirty="0"/>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843072298"/>
                  </a:ext>
                </a:extLst>
              </a:tr>
              <a:tr h="261546">
                <a:tc grid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000" dirty="0">
                          <a:latin typeface="ＭＳ Ｐゴシック" panose="020B0600070205080204" pitchFamily="50" charset="-128"/>
                          <a:ea typeface="ＭＳ Ｐゴシック" panose="020B0600070205080204" pitchFamily="50" charset="-128"/>
                        </a:rPr>
                        <a:t>区分</a:t>
                      </a: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入院料</a:t>
                      </a: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a:r>
                        <a:rPr kumimoji="1" lang="ja-JP" altLang="en-US" sz="1000" dirty="0">
                          <a:latin typeface="ＭＳ Ｐゴシック" panose="020B0600070205080204" pitchFamily="50" charset="-128"/>
                          <a:ea typeface="ＭＳ Ｐゴシック" panose="020B0600070205080204" pitchFamily="50" charset="-128"/>
                        </a:rPr>
                        <a:t>点数</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044957642"/>
                  </a:ext>
                </a:extLst>
              </a:tr>
              <a:tr h="549294">
                <a:tc gridSpan="2">
                  <a:txBody>
                    <a:bodyPr/>
                    <a:lstStyle/>
                    <a:p>
                      <a:pPr algn="ct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１</a:t>
                      </a: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algn="ct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600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3722499576"/>
                  </a:ext>
                </a:extLst>
              </a:tr>
              <a:tr h="565602">
                <a:tc row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２</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イ</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精神病棟入院基本料等</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5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en-US" altLang="ja-JP"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a:t>
                      </a:r>
                      <a:r>
                        <a:rPr kumimoji="1" lang="ja-JP" altLang="en-US" sz="800" b="0" u="none" kern="1200" dirty="0">
                          <a:solidFill>
                            <a:schemeClr val="tx1"/>
                          </a:solidFill>
                          <a:effectLst/>
                          <a:latin typeface="ＭＳ Ｐゴシック" panose="020B0600070205080204" pitchFamily="50" charset="-128"/>
                          <a:ea typeface="ＭＳ Ｐゴシック" panose="020B0600070205080204" pitchFamily="50" charset="-128"/>
                          <a:cs typeface="+mn-cs"/>
                        </a:rPr>
                        <a:t>　施設基準等の改定無し）</a:t>
                      </a:r>
                      <a:endParaRPr kumimoji="1" lang="ja-JP" altLang="en-US" sz="800" b="0" u="none" dirty="0">
                        <a:solidFill>
                          <a:schemeClr val="tx1"/>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solidFill>
                      <a:schemeClr val="accent3">
                        <a:lumMod val="60000"/>
                        <a:lumOff val="40000"/>
                      </a:schemeClr>
                    </a:solidFill>
                  </a:tcPr>
                </a:tc>
                <a:tc row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847426153"/>
                  </a:ext>
                </a:extLst>
              </a:tr>
              <a:tr h="536969">
                <a:tc vMerge="1">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1200" b="0" kern="1200" dirty="0">
                        <a:solidFill>
                          <a:schemeClr val="tx1"/>
                        </a:solidFill>
                        <a:effectLst/>
                        <a:latin typeface="+mn-lt"/>
                        <a:ea typeface="+mn-ea"/>
                        <a:cs typeface="+mn-cs"/>
                      </a:endParaRPr>
                    </a:p>
                  </a:txBody>
                  <a:tcP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ロ</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endParaRPr>
                    </a:p>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mn-ea"/>
                          <a:cs typeface="+mn-cs"/>
                        </a:rPr>
                        <a:t>　施設基準等の改定無し）</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3">
                        <a:lumMod val="60000"/>
                        <a:lumOff val="40000"/>
                      </a:schemeClr>
                    </a:solidFill>
                  </a:tcPr>
                </a:tc>
                <a:tc vMerge="1">
                  <a:txBody>
                    <a:bodyPr/>
                    <a:lstStyle/>
                    <a:p>
                      <a:endParaRPr kumimoji="1" lang="ja-JP" altLang="en-US" dirty="0"/>
                    </a:p>
                  </a:txBody>
                  <a:tcP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326703947"/>
                  </a:ext>
                </a:extLst>
              </a:tr>
              <a:tr h="545023">
                <a:tc gridSpan="2">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３</a:t>
                      </a:r>
                      <a:endParaRPr kumimoji="1" lang="en-US" altLang="ja-JP" sz="1100" b="1" u="sng" kern="1200" dirty="0">
                        <a:solidFill>
                          <a:srgbClr val="0070C0"/>
                        </a:solidFill>
                        <a:effectLst/>
                        <a:latin typeface="ＭＳ Ｐゴシック" panose="020B0600070205080204" pitchFamily="50" charset="-128"/>
                        <a:ea typeface="ＭＳ Ｐゴシック" panose="020B0600070205080204" pitchFamily="50" charset="-128"/>
                        <a:cs typeface="+mn-cs"/>
                      </a:endParaRPr>
                    </a:p>
                  </a:txBody>
                  <a:tcPr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tc hMerge="1">
                  <a:txBody>
                    <a:bodyPr/>
                    <a:lstStyle/>
                    <a:p>
                      <a:endParaRPr kumimoji="1" lang="ja-JP" altLang="en-US"/>
                    </a:p>
                  </a:txBody>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ja-JP" altLang="en-US" sz="1100" b="1" u="sng" kern="1200" dirty="0">
                          <a:solidFill>
                            <a:srgbClr val="0070C0"/>
                          </a:solidFill>
                          <a:effectLst/>
                          <a:latin typeface="ＭＳ Ｐゴシック" panose="020B0600070205080204" pitchFamily="50" charset="-128"/>
                          <a:ea typeface="ＭＳ Ｐゴシック" panose="020B0600070205080204" pitchFamily="50" charset="-128"/>
                          <a:cs typeface="+mn-cs"/>
                        </a:rPr>
                        <a:t>精神科急性期治療病棟入院料１</a:t>
                      </a: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0" marR="0" lvl="0" indent="0" algn="ctr" defTabSz="74295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latin typeface="ＭＳ Ｐゴシック" panose="020B0600070205080204" pitchFamily="50" charset="-128"/>
                          <a:ea typeface="ＭＳ Ｐゴシック" panose="020B0600070205080204" pitchFamily="50" charset="-128"/>
                        </a:rPr>
                        <a:t>450</a:t>
                      </a:r>
                      <a:r>
                        <a:rPr kumimoji="1" lang="ja-JP" altLang="en-US" sz="1100" b="1" u="sng" dirty="0">
                          <a:solidFill>
                            <a:srgbClr val="0070C0"/>
                          </a:solidFill>
                          <a:latin typeface="ＭＳ Ｐゴシック" panose="020B0600070205080204" pitchFamily="50" charset="-128"/>
                          <a:ea typeface="ＭＳ Ｐゴシック" panose="020B0600070205080204" pitchFamily="50" charset="-128"/>
                        </a:rPr>
                        <a:t>点</a:t>
                      </a:r>
                    </a:p>
                  </a:txBody>
                  <a:tcPr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8575131"/>
                  </a:ext>
                </a:extLst>
              </a:tr>
            </a:tbl>
          </a:graphicData>
        </a:graphic>
      </p:graphicFrame>
      <p:graphicFrame>
        <p:nvGraphicFramePr>
          <p:cNvPr id="40" name="表 39"/>
          <p:cNvGraphicFramePr>
            <a:graphicFrameLocks noGrp="1"/>
          </p:cNvGraphicFramePr>
          <p:nvPr/>
        </p:nvGraphicFramePr>
        <p:xfrm>
          <a:off x="587167" y="5539650"/>
          <a:ext cx="9004294" cy="1224135"/>
        </p:xfrm>
        <a:graphic>
          <a:graphicData uri="http://schemas.openxmlformats.org/drawingml/2006/table">
            <a:tbl>
              <a:tblPr firstRow="1" firstCol="1" bandRow="1">
                <a:tableStyleId>{0E3FDE45-AF77-4B5C-9715-49D594BDF05E}</a:tableStyleId>
              </a:tblPr>
              <a:tblGrid>
                <a:gridCol w="3027631">
                  <a:extLst>
                    <a:ext uri="{9D8B030D-6E8A-4147-A177-3AD203B41FA5}">
                      <a16:colId xmlns:a16="http://schemas.microsoft.com/office/drawing/2014/main" val="3908967049"/>
                    </a:ext>
                  </a:extLst>
                </a:gridCol>
                <a:gridCol w="2835909">
                  <a:extLst>
                    <a:ext uri="{9D8B030D-6E8A-4147-A177-3AD203B41FA5}">
                      <a16:colId xmlns:a16="http://schemas.microsoft.com/office/drawing/2014/main" val="642867038"/>
                    </a:ext>
                  </a:extLst>
                </a:gridCol>
                <a:gridCol w="3140754">
                  <a:extLst>
                    <a:ext uri="{9D8B030D-6E8A-4147-A177-3AD203B41FA5}">
                      <a16:colId xmlns:a16="http://schemas.microsoft.com/office/drawing/2014/main" val="258901585"/>
                    </a:ext>
                  </a:extLst>
                </a:gridCol>
              </a:tblGrid>
              <a:tr h="489654">
                <a:tc>
                  <a:txBody>
                    <a:bodyPr/>
                    <a:lstStyle/>
                    <a:p>
                      <a:pPr algn="ctr">
                        <a:spcAft>
                          <a:spcPts val="0"/>
                        </a:spcAft>
                      </a:pPr>
                      <a:r>
                        <a:rPr lang="ja-JP" altLang="en-US" sz="1200" kern="100" dirty="0">
                          <a:effectLst/>
                        </a:rPr>
                        <a:t>精神科急性期医師配置加算</a:t>
                      </a:r>
                      <a:endParaRPr lang="en-US" altLang="ja-JP" sz="1200" kern="100" dirty="0">
                        <a:effectLst/>
                      </a:endParaRPr>
                    </a:p>
                    <a:p>
                      <a:pPr algn="ctr">
                        <a:spcAft>
                          <a:spcPts val="0"/>
                        </a:spcAft>
                      </a:pPr>
                      <a:r>
                        <a:rPr lang="ja-JP" altLang="en-US" sz="1000" kern="100" dirty="0">
                          <a:effectLst/>
                        </a:rPr>
                        <a:t>（精神科急性期治療病棟入院料１を算定する病棟）</a:t>
                      </a:r>
                      <a:r>
                        <a:rPr lang="en-US" sz="1000" kern="100" dirty="0">
                          <a:effectLst/>
                        </a:rPr>
                        <a:t> </a:t>
                      </a:r>
                      <a:endParaRPr lang="ja-JP" sz="11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a:spcAft>
                          <a:spcPts val="0"/>
                        </a:spcAft>
                      </a:pPr>
                      <a:r>
                        <a:rPr lang="ja-JP" sz="1200" kern="100" dirty="0">
                          <a:effectLst/>
                        </a:rPr>
                        <a:t>新規入院患者の自宅等への移行率</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a:spcAft>
                          <a:spcPts val="0"/>
                        </a:spcAft>
                      </a:pPr>
                      <a:r>
                        <a:rPr lang="ja-JP" sz="1200" kern="100" dirty="0">
                          <a:effectLst/>
                        </a:rPr>
                        <a:t>クロザピン新規導入患者実績要件</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extLst>
                  <a:ext uri="{0D108BD9-81ED-4DB2-BD59-A6C34878D82A}">
                    <a16:rowId xmlns:a16="http://schemas.microsoft.com/office/drawing/2014/main" val="2509694146"/>
                  </a:ext>
                </a:extLst>
              </a:tr>
              <a:tr h="244827">
                <a:tc>
                  <a:txBody>
                    <a:bodyPr/>
                    <a:lstStyle/>
                    <a:p>
                      <a:pPr algn="ctr">
                        <a:spcAft>
                          <a:spcPts val="0"/>
                        </a:spcAft>
                      </a:pPr>
                      <a:r>
                        <a:rPr lang="ja-JP" altLang="en-US" sz="1200" kern="100" dirty="0">
                          <a:effectLst/>
                        </a:rPr>
                        <a:t>１</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６割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sz="1100" u="none" kern="100" dirty="0">
                          <a:effectLst/>
                        </a:rPr>
                        <a:t>クロザピン新規導入患者</a:t>
                      </a:r>
                      <a:r>
                        <a:rPr lang="ja-JP" sz="1100" b="1" u="none" kern="100" dirty="0">
                          <a:solidFill>
                            <a:schemeClr val="accent1"/>
                          </a:solidFill>
                          <a:effectLst/>
                        </a:rPr>
                        <a:t>　</a:t>
                      </a:r>
                      <a:r>
                        <a:rPr lang="ja-JP" altLang="en-US" sz="1100" b="1" u="sng" kern="100" dirty="0">
                          <a:solidFill>
                            <a:schemeClr val="accent1"/>
                          </a:solidFill>
                          <a:effectLst/>
                        </a:rPr>
                        <a:t>６</a:t>
                      </a:r>
                      <a:r>
                        <a:rPr lang="ja-JP" sz="1100" b="1" u="sng" kern="100" dirty="0">
                          <a:solidFill>
                            <a:schemeClr val="accent1"/>
                          </a:solidFill>
                          <a:effectLst/>
                        </a:rPr>
                        <a:t>人</a:t>
                      </a:r>
                      <a:r>
                        <a:rPr lang="en-US" sz="1100" u="none" kern="100" dirty="0">
                          <a:effectLst/>
                        </a:rPr>
                        <a:t>/</a:t>
                      </a:r>
                      <a:r>
                        <a:rPr lang="ja-JP" sz="1100" u="none" kern="100" dirty="0">
                          <a:effectLst/>
                        </a:rPr>
                        <a:t>年</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23042527"/>
                  </a:ext>
                </a:extLst>
              </a:tr>
              <a:tr h="244827">
                <a:tc>
                  <a:txBody>
                    <a:bodyPr/>
                    <a:lstStyle/>
                    <a:p>
                      <a:pPr algn="ctr">
                        <a:spcAft>
                          <a:spcPts val="0"/>
                        </a:spcAft>
                      </a:pPr>
                      <a:r>
                        <a:rPr lang="ja-JP" altLang="en-US" sz="1200" kern="100" dirty="0">
                          <a:effectLst/>
                        </a:rPr>
                        <a:t>２のロ</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６割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altLang="en-US" sz="1100" u="none" kern="100" dirty="0">
                          <a:effectLst/>
                        </a:rPr>
                        <a:t>－</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84161205"/>
                  </a:ext>
                </a:extLst>
              </a:tr>
              <a:tr h="244827">
                <a:tc>
                  <a:txBody>
                    <a:bodyPr/>
                    <a:lstStyle/>
                    <a:p>
                      <a:pPr algn="ctr">
                        <a:spcAft>
                          <a:spcPts val="0"/>
                        </a:spcAft>
                      </a:pPr>
                      <a:r>
                        <a:rPr lang="ja-JP" altLang="en-US" sz="1200" kern="100" dirty="0">
                          <a:effectLst/>
                        </a:rPr>
                        <a:t>３</a:t>
                      </a:r>
                      <a:endParaRPr lang="ja-JP" sz="1600"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EFEF"/>
                    </a:solidFill>
                  </a:tcPr>
                </a:tc>
                <a:tc>
                  <a:txBody>
                    <a:bodyPr/>
                    <a:lstStyle/>
                    <a:p>
                      <a:pPr algn="ctr">
                        <a:spcAft>
                          <a:spcPts val="0"/>
                        </a:spcAft>
                      </a:pPr>
                      <a:r>
                        <a:rPr lang="ja-JP" sz="1100" b="1" u="sng" kern="100" dirty="0">
                          <a:solidFill>
                            <a:schemeClr val="accent1"/>
                          </a:solidFill>
                          <a:effectLst/>
                        </a:rPr>
                        <a:t>４割</a:t>
                      </a:r>
                      <a:endParaRPr lang="ja-JP" sz="1400" b="1" u="sng" kern="100" dirty="0">
                        <a:solidFill>
                          <a:schemeClr val="accent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spcAft>
                          <a:spcPts val="0"/>
                        </a:spcAft>
                      </a:pPr>
                      <a:r>
                        <a:rPr lang="ja-JP" sz="1100" u="none" kern="100" dirty="0">
                          <a:effectLst/>
                        </a:rPr>
                        <a:t>クロザピン新規導入患者　</a:t>
                      </a:r>
                      <a:r>
                        <a:rPr lang="ja-JP" altLang="en-US" sz="1100" b="1" u="sng" kern="100" dirty="0">
                          <a:solidFill>
                            <a:schemeClr val="accent1"/>
                          </a:solidFill>
                          <a:effectLst/>
                        </a:rPr>
                        <a:t>３</a:t>
                      </a:r>
                      <a:r>
                        <a:rPr lang="ja-JP" sz="1100" b="1" u="sng" kern="100" dirty="0">
                          <a:solidFill>
                            <a:schemeClr val="accent1"/>
                          </a:solidFill>
                          <a:effectLst/>
                        </a:rPr>
                        <a:t>人</a:t>
                      </a:r>
                      <a:r>
                        <a:rPr lang="en-US" sz="1100" u="none" kern="100" dirty="0">
                          <a:effectLst/>
                        </a:rPr>
                        <a:t>/</a:t>
                      </a:r>
                      <a:r>
                        <a:rPr lang="ja-JP" sz="1100" u="none" kern="100" dirty="0">
                          <a:effectLst/>
                        </a:rPr>
                        <a:t>年</a:t>
                      </a:r>
                      <a:endParaRPr lang="ja-JP" sz="1400" b="0" u="non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2461847"/>
                  </a:ext>
                </a:extLst>
              </a:tr>
            </a:tbl>
          </a:graphicData>
        </a:graphic>
      </p:graphicFrame>
      <p:sp>
        <p:nvSpPr>
          <p:cNvPr id="41" name="テキスト ボックス 40"/>
          <p:cNvSpPr txBox="1"/>
          <p:nvPr/>
        </p:nvSpPr>
        <p:spPr>
          <a:xfrm>
            <a:off x="557217" y="5231873"/>
            <a:ext cx="331566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改定後の</a:t>
            </a: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実績要件＞</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 name="直線矢印コネクタ 5"/>
          <p:cNvCxnSpPr/>
          <p:nvPr/>
        </p:nvCxnSpPr>
        <p:spPr>
          <a:xfrm>
            <a:off x="4370832" y="2924944"/>
            <a:ext cx="1446264" cy="845823"/>
          </a:xfrm>
          <a:prstGeom prst="straightConnector1">
            <a:avLst/>
          </a:prstGeom>
          <a:ln w="254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370832" y="4301689"/>
            <a:ext cx="1446264" cy="10476"/>
          </a:xfrm>
          <a:prstGeom prst="straightConnector1">
            <a:avLst/>
          </a:prstGeom>
          <a:ln w="254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p:nvPr/>
        </p:nvCxnSpPr>
        <p:spPr>
          <a:xfrm flipV="1">
            <a:off x="4370832" y="3284987"/>
            <a:ext cx="1295413" cy="980698"/>
          </a:xfrm>
          <a:prstGeom prst="straightConnector1">
            <a:avLst/>
          </a:prstGeom>
          <a:ln>
            <a:solidFill>
              <a:srgbClr val="FFCCCC"/>
            </a:solidFill>
            <a:tailEnd type="triangle"/>
          </a:ln>
        </p:spPr>
        <p:style>
          <a:lnRef idx="2">
            <a:schemeClr val="accent2"/>
          </a:lnRef>
          <a:fillRef idx="0">
            <a:schemeClr val="accent2"/>
          </a:fillRef>
          <a:effectRef idx="1">
            <a:schemeClr val="accent2"/>
          </a:effectRef>
          <a:fontRef idx="minor">
            <a:schemeClr val="tx1"/>
          </a:fontRef>
        </p:style>
      </p:cxnSp>
      <p:cxnSp>
        <p:nvCxnSpPr>
          <p:cNvPr id="32" name="直線矢印コネクタ 31"/>
          <p:cNvCxnSpPr/>
          <p:nvPr/>
        </p:nvCxnSpPr>
        <p:spPr>
          <a:xfrm>
            <a:off x="4370832" y="4350091"/>
            <a:ext cx="1295413" cy="515601"/>
          </a:xfrm>
          <a:prstGeom prst="straightConnector1">
            <a:avLst/>
          </a:prstGeom>
          <a:ln>
            <a:solidFill>
              <a:srgbClr val="FFCCCC"/>
            </a:solidFill>
            <a:tailEnd type="triangle"/>
          </a:ln>
        </p:spPr>
        <p:style>
          <a:lnRef idx="2">
            <a:schemeClr val="accent2"/>
          </a:lnRef>
          <a:fillRef idx="0">
            <a:schemeClr val="accent2"/>
          </a:fillRef>
          <a:effectRef idx="1">
            <a:schemeClr val="accent2"/>
          </a:effectRef>
          <a:fontRef idx="minor">
            <a:schemeClr val="tx1"/>
          </a:fontRef>
        </p:style>
      </p:cxnSp>
      <p:sp>
        <p:nvSpPr>
          <p:cNvPr id="45" name="楕円 44"/>
          <p:cNvSpPr/>
          <p:nvPr/>
        </p:nvSpPr>
        <p:spPr>
          <a:xfrm>
            <a:off x="4615594" y="3037745"/>
            <a:ext cx="666044" cy="278342"/>
          </a:xfrm>
          <a:prstGeom prst="ellipse">
            <a:avLst/>
          </a:prstGeom>
          <a:solidFill>
            <a:schemeClr val="accent1">
              <a:lumMod val="40000"/>
              <a:lumOff val="60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同一基準</a:t>
            </a:r>
          </a:p>
        </p:txBody>
      </p:sp>
      <p:sp>
        <p:nvSpPr>
          <p:cNvPr id="47" name="楕円 46"/>
          <p:cNvSpPr/>
          <p:nvPr/>
        </p:nvSpPr>
        <p:spPr>
          <a:xfrm>
            <a:off x="4611673" y="4158770"/>
            <a:ext cx="666044" cy="278342"/>
          </a:xfrm>
          <a:prstGeom prst="ellipse">
            <a:avLst/>
          </a:prstGeom>
          <a:solidFill>
            <a:schemeClr val="accent1">
              <a:lumMod val="40000"/>
              <a:lumOff val="60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同一基準</a:t>
            </a:r>
          </a:p>
        </p:txBody>
      </p:sp>
      <p:sp>
        <p:nvSpPr>
          <p:cNvPr id="48" name="楕円 47"/>
          <p:cNvSpPr/>
          <p:nvPr/>
        </p:nvSpPr>
        <p:spPr>
          <a:xfrm>
            <a:off x="3368823" y="3450368"/>
            <a:ext cx="2070569" cy="577197"/>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a:t>
            </a:r>
            <a:endParaRPr kumimoji="1" lang="en-US" altLang="ja-JP"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○クロザピン導入実績６人</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○自宅等への移行率６割</a:t>
            </a:r>
          </a:p>
        </p:txBody>
      </p:sp>
      <p:sp>
        <p:nvSpPr>
          <p:cNvPr id="50" name="楕円 49"/>
          <p:cNvSpPr/>
          <p:nvPr/>
        </p:nvSpPr>
        <p:spPr>
          <a:xfrm>
            <a:off x="3341954" y="4488689"/>
            <a:ext cx="2097438" cy="59967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実績要件</a:t>
            </a:r>
            <a:endParaRPr kumimoji="1" lang="en-US" altLang="ja-JP" sz="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○クロザピン導入実績３人</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○自宅等への移行率４割</a:t>
            </a:r>
          </a:p>
        </p:txBody>
      </p:sp>
      <p:sp>
        <p:nvSpPr>
          <p:cNvPr id="27" name="Rectangle 2">
            <a:extLst>
              <a:ext uri="{FF2B5EF4-FFF2-40B4-BE49-F238E27FC236}">
                <a16:creationId xmlns:a16="http://schemas.microsoft.com/office/drawing/2014/main" id="{A4E6C615-BD7C-4993-A248-D3681BA223F9}"/>
              </a:ext>
            </a:extLst>
          </p:cNvPr>
          <p:cNvSpPr>
            <a:spLocks noChangeArrowheads="1"/>
          </p:cNvSpPr>
          <p:nvPr/>
        </p:nvSpPr>
        <p:spPr bwMode="auto">
          <a:xfrm>
            <a:off x="213524" y="31441"/>
            <a:ext cx="9517327" cy="4428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4" name="正方形/長方形 23">
            <a:extLst>
              <a:ext uri="{FF2B5EF4-FFF2-40B4-BE49-F238E27FC236}">
                <a16:creationId xmlns:a16="http://schemas.microsoft.com/office/drawing/2014/main" id="{B34CB4DF-3BE1-4663-B4CF-5C1E39BEFBEB}"/>
              </a:ext>
            </a:extLst>
          </p:cNvPr>
          <p:cNvSpPr/>
          <p:nvPr/>
        </p:nvSpPr>
        <p:spPr>
          <a:xfrm>
            <a:off x="213524" y="511195"/>
            <a:ext cx="412590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精神科救急医師配置加算の見直し</a:t>
            </a:r>
          </a:p>
        </p:txBody>
      </p:sp>
      <p:sp>
        <p:nvSpPr>
          <p:cNvPr id="29" name="スライド番号プレースホルダー 2">
            <a:extLst>
              <a:ext uri="{FF2B5EF4-FFF2-40B4-BE49-F238E27FC236}">
                <a16:creationId xmlns:a16="http://schemas.microsoft.com/office/drawing/2014/main" id="{57D887C2-0CE9-4052-AAC3-CADBA9F5379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a:extLst>
              <a:ext uri="{FF2B5EF4-FFF2-40B4-BE49-F238E27FC236}">
                <a16:creationId xmlns:a16="http://schemas.microsoft.com/office/drawing/2014/main" id="{0FABE0E5-9730-431F-85FD-2C7E92B532BA}"/>
              </a:ext>
            </a:extLst>
          </p:cNvPr>
          <p:cNvSpPr txBox="1"/>
          <p:nvPr/>
        </p:nvSpPr>
        <p:spPr>
          <a:xfrm>
            <a:off x="4592958" y="524073"/>
            <a:ext cx="306285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69</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103-104</a:t>
            </a: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690</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771-772</a:t>
            </a:r>
          </a:p>
        </p:txBody>
      </p:sp>
    </p:spTree>
    <p:extLst>
      <p:ext uri="{BB962C8B-B14F-4D97-AF65-F5344CB8AC3E}">
        <p14:creationId xmlns:p14="http://schemas.microsoft.com/office/powerpoint/2010/main" val="2904214945"/>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flipV="1">
            <a:off x="520114" y="1248002"/>
            <a:ext cx="90449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正方形/長方形 27"/>
          <p:cNvSpPr/>
          <p:nvPr/>
        </p:nvSpPr>
        <p:spPr>
          <a:xfrm flipV="1">
            <a:off x="8392034" y="1065460"/>
            <a:ext cx="1241486"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3512840" y="1061425"/>
            <a:ext cx="2976294"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4473022" y="5373216"/>
            <a:ext cx="2568209"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8" y="840101"/>
            <a:ext cx="9529762" cy="59732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ロザピンの普及を推進する観点から、クロザピンの新規導入を目的とする場合は、当該保険医療機関の他の病棟から転棟する患者であっても、精神科救急入院料、精神科急性期治療病棟入院料及び精神科救急・合併症入院料を算定できるよう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精神科急性期医師配置加算及び精神科救急・合併症入院料について、クロザピンの新規導入を目的とした入院患者を、自宅等への移行率の対象から除外す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49330" y="2904348"/>
            <a:ext cx="35855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295269" y="1565815"/>
            <a:ext cx="4382054" cy="213353"/>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295269" y="1779168"/>
            <a:ext cx="4375017" cy="317614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5229107" y="1556792"/>
            <a:ext cx="4293553" cy="222376"/>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229107" y="1779168"/>
            <a:ext cx="4293553" cy="3176147"/>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0" name="表 19"/>
          <p:cNvGraphicFramePr>
            <a:graphicFrameLocks noGrp="1"/>
          </p:cNvGraphicFramePr>
          <p:nvPr/>
        </p:nvGraphicFramePr>
        <p:xfrm>
          <a:off x="462514" y="1886149"/>
          <a:ext cx="4144714" cy="2479144"/>
        </p:xfrm>
        <a:graphic>
          <a:graphicData uri="http://schemas.openxmlformats.org/drawingml/2006/table">
            <a:tbl>
              <a:tblPr firstRow="1" bandRow="1">
                <a:tableStyleId>{5C22544A-7EE6-4342-B048-85BDC9FD1C3A}</a:tableStyleId>
              </a:tblPr>
              <a:tblGrid>
                <a:gridCol w="1800200">
                  <a:extLst>
                    <a:ext uri="{9D8B030D-6E8A-4147-A177-3AD203B41FA5}">
                      <a16:colId xmlns:a16="http://schemas.microsoft.com/office/drawing/2014/main" val="1347036166"/>
                    </a:ext>
                  </a:extLst>
                </a:gridCol>
                <a:gridCol w="2344514">
                  <a:extLst>
                    <a:ext uri="{9D8B030D-6E8A-4147-A177-3AD203B41FA5}">
                      <a16:colId xmlns:a16="http://schemas.microsoft.com/office/drawing/2014/main" val="162500329"/>
                    </a:ext>
                  </a:extLst>
                </a:gridCol>
              </a:tblGrid>
              <a:tr h="274132">
                <a:tc>
                  <a:txBody>
                    <a:bodyPr/>
                    <a:lstStyle/>
                    <a:p>
                      <a:pPr algn="ctr"/>
                      <a:endParaRPr kumimoji="1" lang="ja-JP" altLang="en-US" sz="1050" dirty="0">
                        <a:latin typeface="ＭＳ Ｐゴシック" panose="020B0600070205080204" pitchFamily="50" charset="-128"/>
                        <a:ea typeface="ＭＳ Ｐゴシック" panose="020B0600070205080204" pitchFamily="50" charset="-128"/>
                      </a:endParaRPr>
                    </a:p>
                  </a:txBody>
                  <a:tcPr anchor="ctr">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solidFill>
                      <a:schemeClr val="accent1">
                        <a:lumMod val="40000"/>
                        <a:lumOff val="60000"/>
                      </a:schemeClr>
                    </a:solidFill>
                  </a:tcPr>
                </a:tc>
                <a:tc>
                  <a:txBody>
                    <a:bodyPr/>
                    <a:lstStyle/>
                    <a:p>
                      <a:pPr algn="ctr"/>
                      <a:r>
                        <a:rPr kumimoji="1" lang="ja-JP" altLang="en-US" sz="1200" b="1" dirty="0">
                          <a:solidFill>
                            <a:schemeClr val="tx1"/>
                          </a:solidFill>
                          <a:latin typeface="ＭＳ Ｐゴシック" panose="020B0600070205080204" pitchFamily="50" charset="-128"/>
                          <a:ea typeface="ＭＳ Ｐゴシック" panose="020B0600070205080204" pitchFamily="50" charset="-128"/>
                        </a:rPr>
                        <a:t>対象患者</a:t>
                      </a:r>
                    </a:p>
                  </a:txBody>
                  <a:tcPr anchor="ctr">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solidFill>
                      <a:schemeClr val="accent1">
                        <a:lumMod val="40000"/>
                        <a:lumOff val="60000"/>
                      </a:schemeClr>
                    </a:solidFill>
                  </a:tcPr>
                </a:tc>
                <a:extLst>
                  <a:ext uri="{0D108BD9-81ED-4DB2-BD59-A6C34878D82A}">
                    <a16:rowId xmlns:a16="http://schemas.microsoft.com/office/drawing/2014/main" val="359227844"/>
                  </a:ext>
                </a:extLst>
              </a:tr>
              <a:tr h="1083622">
                <a:tc>
                  <a:txBody>
                    <a:bodyPr/>
                    <a:lstStyle/>
                    <a:p>
                      <a:pPr marL="180000" indent="-457200" algn="l"/>
                      <a:endParaRPr kumimoji="1" lang="en-US" altLang="ja-JP" sz="1200" b="1"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200" b="1" dirty="0">
                          <a:latin typeface="ＭＳ Ｐゴシック" panose="020B0600070205080204" pitchFamily="50" charset="-128"/>
                          <a:ea typeface="ＭＳ Ｐゴシック" panose="020B0600070205080204" pitchFamily="50" charset="-128"/>
                        </a:rPr>
                        <a:t>精神科救急入院料</a:t>
                      </a:r>
                      <a:endParaRPr kumimoji="1" lang="en-US" altLang="ja-JP" sz="100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solidFill>
                      <a:schemeClr val="accent1">
                        <a:lumMod val="40000"/>
                        <a:lumOff val="60000"/>
                      </a:schemeClr>
                    </a:solidFill>
                  </a:tcPr>
                </a:tc>
                <a:tc>
                  <a:txBody>
                    <a:bodyPr/>
                    <a:lstStyle/>
                    <a:p>
                      <a:pPr marL="180000" indent="-457200" algn="l"/>
                      <a:r>
                        <a:rPr kumimoji="1" lang="ja-JP" altLang="en-US" sz="1000" b="0" dirty="0">
                          <a:solidFill>
                            <a:schemeClr val="tx1"/>
                          </a:solidFill>
                          <a:latin typeface="ＭＳ Ｐゴシック" panose="020B0600070205080204" pitchFamily="50" charset="-128"/>
                          <a:ea typeface="+mn-ea"/>
                        </a:rPr>
                        <a:t>［算定要件］</a:t>
                      </a:r>
                      <a:endParaRPr kumimoji="1" lang="en-US" altLang="ja-JP" sz="1000" b="0"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000" dirty="0">
                          <a:latin typeface="ＭＳ Ｐゴシック" panose="020B0600070205080204" pitchFamily="50" charset="-128"/>
                          <a:ea typeface="ＭＳ Ｐゴシック" panose="020B0600070205080204" pitchFamily="50" charset="-128"/>
                        </a:rPr>
                        <a:t>ア　</a:t>
                      </a:r>
                      <a:r>
                        <a:rPr kumimoji="1" lang="ja-JP" altLang="ja-JP" sz="1000" kern="1200" dirty="0">
                          <a:solidFill>
                            <a:schemeClr val="dk1"/>
                          </a:solidFill>
                          <a:effectLst/>
                          <a:latin typeface="ＭＳ Ｐゴシック" panose="020B0600070205080204" pitchFamily="50" charset="-128"/>
                          <a:ea typeface="ＭＳ Ｐゴシック" panose="020B0600070205080204" pitchFamily="50" charset="-128"/>
                          <a:cs typeface="+mn-cs"/>
                        </a:rPr>
                        <a:t>措置入院患者、緊急措置入院患者又は応急入院患者</a:t>
                      </a:r>
                      <a:endParaRPr kumimoji="1" lang="en-US" altLang="ja-JP" sz="1000" dirty="0">
                        <a:latin typeface="ＭＳ Ｐゴシック" panose="020B0600070205080204" pitchFamily="50" charset="-128"/>
                        <a:ea typeface="ＭＳ Ｐゴシック" panose="020B0600070205080204"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dirty="0">
                          <a:latin typeface="ＭＳ Ｐゴシック" panose="020B0600070205080204" pitchFamily="50" charset="-128"/>
                          <a:ea typeface="ＭＳ Ｐゴシック" panose="020B0600070205080204" pitchFamily="50" charset="-128"/>
                        </a:rPr>
                        <a:t>イ　</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txBody>
                  <a:tcPr>
                    <a:lnR w="57150" cap="flat" cmpd="sng" algn="ctr">
                      <a:solidFill>
                        <a:schemeClr val="bg1"/>
                      </a:solidFill>
                      <a:prstDash val="solid"/>
                      <a:round/>
                      <a:headEnd type="none" w="med" len="med"/>
                      <a:tailEnd type="none" w="med" len="med"/>
                    </a:lnR>
                    <a:solidFill>
                      <a:schemeClr val="accent1">
                        <a:lumMod val="40000"/>
                        <a:lumOff val="60000"/>
                      </a:schemeClr>
                    </a:solidFill>
                  </a:tcPr>
                </a:tc>
                <a:extLst>
                  <a:ext uri="{0D108BD9-81ED-4DB2-BD59-A6C34878D82A}">
                    <a16:rowId xmlns:a16="http://schemas.microsoft.com/office/drawing/2014/main" val="1726187084"/>
                  </a:ext>
                </a:extLst>
              </a:tr>
              <a:tr h="1121202">
                <a:tc>
                  <a:txBody>
                    <a:bodyPr/>
                    <a:lstStyle/>
                    <a:p>
                      <a:pPr marL="180000" marR="0" lvl="0" indent="-457200" algn="l" defTabSz="742950" rtl="0" eaLnBrk="1" fontAlgn="auto" latinLnBrk="0" hangingPunct="1">
                        <a:lnSpc>
                          <a:spcPct val="100000"/>
                        </a:lnSpc>
                        <a:spcBef>
                          <a:spcPts val="0"/>
                        </a:spcBef>
                        <a:spcAft>
                          <a:spcPts val="0"/>
                        </a:spcAft>
                        <a:buClrTx/>
                        <a:buSzTx/>
                        <a:buFontTx/>
                        <a:buNone/>
                        <a:tabLst/>
                        <a:defRPr/>
                      </a:pPr>
                      <a:endParaRPr kumimoji="1" lang="en-US" altLang="ja-JP" sz="1200" b="1" dirty="0">
                        <a:latin typeface="ＭＳ Ｐゴシック" panose="020B0600070205080204" pitchFamily="50" charset="-128"/>
                        <a:ea typeface="ＭＳ Ｐゴシック" panose="020B0600070205080204" pitchFamily="50" charset="-128"/>
                      </a:endParaRPr>
                    </a:p>
                    <a:p>
                      <a:pPr marL="180000" marR="0" lvl="0" indent="-457200" algn="l" defTabSz="742950" rtl="0" eaLnBrk="1" fontAlgn="auto" latinLnBrk="0" hangingPunct="1">
                        <a:lnSpc>
                          <a:spcPct val="100000"/>
                        </a:lnSpc>
                        <a:spcBef>
                          <a:spcPts val="0"/>
                        </a:spcBef>
                        <a:spcAft>
                          <a:spcPts val="0"/>
                        </a:spcAft>
                        <a:buClrTx/>
                        <a:buSzTx/>
                        <a:buFontTx/>
                        <a:buNone/>
                        <a:tabLst/>
                        <a:defRPr/>
                      </a:pPr>
                      <a:r>
                        <a:rPr kumimoji="1" lang="ja-JP" altLang="en-US" sz="1200" b="1" dirty="0">
                          <a:latin typeface="ＭＳ Ｐゴシック" panose="020B0600070205080204" pitchFamily="50" charset="-128"/>
                          <a:ea typeface="ＭＳ Ｐゴシック" panose="020B0600070205080204" pitchFamily="50" charset="-128"/>
                        </a:rPr>
                        <a:t>急性期治療病棟入院料</a:t>
                      </a:r>
                    </a:p>
                    <a:p>
                      <a:pPr marL="180000" indent="-457200" algn="l"/>
                      <a:endParaRPr kumimoji="1" lang="ja-JP" altLang="en-US"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lnB w="57150" cap="flat" cmpd="sng" algn="ctr">
                      <a:solidFill>
                        <a:schemeClr val="bg1"/>
                      </a:solidFill>
                      <a:prstDash val="solid"/>
                      <a:round/>
                      <a:headEnd type="none" w="med" len="med"/>
                      <a:tailEnd type="none" w="med" len="med"/>
                    </a:lnB>
                    <a:solidFill>
                      <a:schemeClr val="accent1">
                        <a:lumMod val="40000"/>
                        <a:lumOff val="60000"/>
                      </a:schemeClr>
                    </a:solidFill>
                  </a:tcPr>
                </a:tc>
                <a:tc>
                  <a:txBody>
                    <a:bodyPr/>
                    <a:lstStyle/>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0" dirty="0">
                          <a:solidFill>
                            <a:schemeClr val="tx1"/>
                          </a:solidFill>
                          <a:latin typeface="ＭＳ Ｐゴシック" panose="020B0600070205080204" pitchFamily="50" charset="-128"/>
                          <a:ea typeface="+mn-ea"/>
                        </a:rPr>
                        <a:t>［算定要件］</a:t>
                      </a:r>
                      <a:endParaRPr kumimoji="1" lang="en-US" altLang="ja-JP" sz="1050" b="0" dirty="0">
                        <a:latin typeface="ＭＳ Ｐゴシック" panose="020B0600070205080204" pitchFamily="50" charset="-128"/>
                        <a:ea typeface="+mn-ea"/>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ア　</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イ　</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他病棟入院患者の急性増悪例</a:t>
                      </a:r>
                      <a:endParaRPr kumimoji="1" lang="ja-JP" altLang="en-US" sz="1050" dirty="0">
                        <a:latin typeface="ＭＳ Ｐゴシック" panose="020B0600070205080204" pitchFamily="50" charset="-128"/>
                        <a:ea typeface="ＭＳ Ｐゴシック" panose="020B0600070205080204" pitchFamily="50" charset="-128"/>
                      </a:endParaRPr>
                    </a:p>
                  </a:txBody>
                  <a:tcPr>
                    <a:lnR w="57150" cap="flat" cmpd="sng" algn="ctr">
                      <a:solidFill>
                        <a:schemeClr val="bg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454077205"/>
                  </a:ext>
                </a:extLst>
              </a:tr>
            </a:tbl>
          </a:graphicData>
        </a:graphic>
      </p:graphicFrame>
      <p:graphicFrame>
        <p:nvGraphicFramePr>
          <p:cNvPr id="21" name="表 20"/>
          <p:cNvGraphicFramePr>
            <a:graphicFrameLocks noGrp="1"/>
          </p:cNvGraphicFramePr>
          <p:nvPr/>
        </p:nvGraphicFramePr>
        <p:xfrm>
          <a:off x="5278070" y="1886149"/>
          <a:ext cx="4104457" cy="2484120"/>
        </p:xfrm>
        <a:graphic>
          <a:graphicData uri="http://schemas.openxmlformats.org/drawingml/2006/table">
            <a:tbl>
              <a:tblPr firstRow="1" bandRow="1">
                <a:tableStyleId>{5C22544A-7EE6-4342-B048-85BDC9FD1C3A}</a:tableStyleId>
              </a:tblPr>
              <a:tblGrid>
                <a:gridCol w="1769162">
                  <a:extLst>
                    <a:ext uri="{9D8B030D-6E8A-4147-A177-3AD203B41FA5}">
                      <a16:colId xmlns:a16="http://schemas.microsoft.com/office/drawing/2014/main" val="1347036166"/>
                    </a:ext>
                  </a:extLst>
                </a:gridCol>
                <a:gridCol w="2335295">
                  <a:extLst>
                    <a:ext uri="{9D8B030D-6E8A-4147-A177-3AD203B41FA5}">
                      <a16:colId xmlns:a16="http://schemas.microsoft.com/office/drawing/2014/main" val="162500329"/>
                    </a:ext>
                  </a:extLst>
                </a:gridCol>
              </a:tblGrid>
              <a:tr h="259343">
                <a:tc>
                  <a:txBody>
                    <a:bodyPr/>
                    <a:lstStyle/>
                    <a:p>
                      <a:pPr algn="ctr"/>
                      <a:endParaRPr kumimoji="1" lang="ja-JP" altLang="en-US" sz="1050" dirty="0">
                        <a:latin typeface="ＭＳ Ｐゴシック" panose="020B0600070205080204" pitchFamily="50" charset="-128"/>
                        <a:ea typeface="ＭＳ Ｐゴシック" panose="020B0600070205080204" pitchFamily="50" charset="-128"/>
                      </a:endParaRPr>
                    </a:p>
                  </a:txBody>
                  <a:tcPr anchor="ctr">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solidFill>
                      <a:schemeClr val="accent3">
                        <a:lumMod val="60000"/>
                        <a:lumOff val="40000"/>
                      </a:schemeClr>
                    </a:solidFill>
                  </a:tcPr>
                </a:tc>
                <a:tc>
                  <a:txBody>
                    <a:bodyPr/>
                    <a:lstStyle/>
                    <a:p>
                      <a:pPr algn="ctr"/>
                      <a:r>
                        <a:rPr kumimoji="1" lang="ja-JP" altLang="en-US" sz="1200" b="1" dirty="0">
                          <a:solidFill>
                            <a:schemeClr val="tx1"/>
                          </a:solidFill>
                          <a:latin typeface="ＭＳ Ｐゴシック" panose="020B0600070205080204" pitchFamily="50" charset="-128"/>
                          <a:ea typeface="+mn-ea"/>
                        </a:rPr>
                        <a:t>対象患者</a:t>
                      </a:r>
                    </a:p>
                  </a:txBody>
                  <a:tcPr anchor="ctr">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solidFill>
                      <a:schemeClr val="accent3">
                        <a:lumMod val="60000"/>
                        <a:lumOff val="40000"/>
                      </a:schemeClr>
                    </a:solidFill>
                  </a:tcPr>
                </a:tc>
                <a:extLst>
                  <a:ext uri="{0D108BD9-81ED-4DB2-BD59-A6C34878D82A}">
                    <a16:rowId xmlns:a16="http://schemas.microsoft.com/office/drawing/2014/main" val="359227844"/>
                  </a:ext>
                </a:extLst>
              </a:tr>
              <a:tr h="1095005">
                <a:tc>
                  <a:txBody>
                    <a:bodyPr/>
                    <a:lstStyle/>
                    <a:p>
                      <a:pPr marL="180000" indent="-457200" algn="l"/>
                      <a:endParaRPr kumimoji="1" lang="en-US" altLang="ja-JP" sz="1200" b="1" dirty="0">
                        <a:latin typeface="ＭＳ Ｐゴシック" panose="020B0600070205080204" pitchFamily="50" charset="-128"/>
                        <a:ea typeface="ＭＳ Ｐゴシック" panose="020B0600070205080204" pitchFamily="50" charset="-128"/>
                      </a:endParaRPr>
                    </a:p>
                    <a:p>
                      <a:pPr marL="180000" indent="-457200" algn="l"/>
                      <a:r>
                        <a:rPr kumimoji="1" lang="ja-JP" altLang="en-US" sz="1200" b="1" dirty="0">
                          <a:latin typeface="ＭＳ Ｐゴシック" panose="020B0600070205080204" pitchFamily="50" charset="-128"/>
                          <a:ea typeface="ＭＳ Ｐゴシック" panose="020B0600070205080204" pitchFamily="50" charset="-128"/>
                        </a:rPr>
                        <a:t>精神科救急入院料</a:t>
                      </a:r>
                      <a:r>
                        <a:rPr kumimoji="1" lang="ja-JP" altLang="en-US" sz="1050" b="1" dirty="0">
                          <a:latin typeface="ＭＳ Ｐゴシック" panose="020B0600070205080204" pitchFamily="50" charset="-128"/>
                          <a:ea typeface="ＭＳ Ｐゴシック" panose="020B0600070205080204" pitchFamily="50" charset="-128"/>
                        </a:rPr>
                        <a:t>（</a:t>
                      </a:r>
                      <a:r>
                        <a:rPr kumimoji="1" lang="en-US" altLang="ja-JP" sz="1050" b="1" dirty="0">
                          <a:latin typeface="ＭＳ Ｐゴシック" panose="020B0600070205080204" pitchFamily="50" charset="-128"/>
                          <a:ea typeface="ＭＳ Ｐゴシック" panose="020B0600070205080204" pitchFamily="50" charset="-128"/>
                        </a:rPr>
                        <a:t>※</a:t>
                      </a:r>
                      <a:r>
                        <a:rPr kumimoji="1" lang="ja-JP" altLang="en-US" sz="1050" b="1" dirty="0">
                          <a:latin typeface="ＭＳ Ｐゴシック" panose="020B0600070205080204" pitchFamily="50" charset="-128"/>
                          <a:ea typeface="ＭＳ Ｐゴシック" panose="020B0600070205080204" pitchFamily="50" charset="-128"/>
                        </a:rPr>
                        <a:t>１）</a:t>
                      </a:r>
                      <a:endParaRPr kumimoji="1" lang="en-US" altLang="ja-JP"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solidFill>
                      <a:schemeClr val="accent3">
                        <a:lumMod val="60000"/>
                        <a:lumOff val="40000"/>
                      </a:schemeClr>
                    </a:solidFill>
                  </a:tcPr>
                </a:tc>
                <a:tc>
                  <a:txBody>
                    <a:bodyPr/>
                    <a:lstStyle/>
                    <a:p>
                      <a:pPr marL="180000" marR="0" lvl="0" indent="-457200" algn="l" defTabSz="990570" rtl="0" eaLnBrk="1" fontAlgn="auto" latinLnBrk="0" hangingPunct="1">
                        <a:lnSpc>
                          <a:spcPct val="100000"/>
                        </a:lnSpc>
                        <a:spcBef>
                          <a:spcPts val="0"/>
                        </a:spcBef>
                        <a:spcAft>
                          <a:spcPts val="0"/>
                        </a:spcAft>
                        <a:buClrTx/>
                        <a:buSzTx/>
                        <a:buFontTx/>
                        <a:buNone/>
                        <a:tabLst/>
                        <a:defRPr/>
                      </a:pPr>
                      <a:r>
                        <a:rPr kumimoji="1" lang="ja-JP" altLang="en-US" sz="1000" b="0" dirty="0">
                          <a:solidFill>
                            <a:schemeClr val="tx1"/>
                          </a:solidFill>
                          <a:latin typeface="ＭＳ Ｐゴシック" panose="020B0600070205080204" pitchFamily="50" charset="-128"/>
                          <a:ea typeface="+mn-ea"/>
                        </a:rPr>
                        <a:t>［算定要件］</a:t>
                      </a:r>
                      <a:endParaRPr kumimoji="1" lang="en-US" altLang="ja-JP" sz="1000" b="0" dirty="0">
                        <a:latin typeface="ＭＳ Ｐゴシック" panose="020B0600070205080204" pitchFamily="50" charset="-128"/>
                        <a:ea typeface="+mn-ea"/>
                      </a:endParaRPr>
                    </a:p>
                    <a:p>
                      <a:pPr marL="180000" indent="-457200" algn="l"/>
                      <a:r>
                        <a:rPr kumimoji="1" lang="ja-JP" altLang="en-US" sz="1000" dirty="0">
                          <a:latin typeface="ＭＳ Ｐゴシック" panose="020B0600070205080204" pitchFamily="50" charset="-128"/>
                          <a:ea typeface="ＭＳ Ｐゴシック" panose="020B0600070205080204" pitchFamily="50" charset="-128"/>
                        </a:rPr>
                        <a:t>ア　</a:t>
                      </a:r>
                      <a:r>
                        <a:rPr kumimoji="1" lang="ja-JP" altLang="ja-JP" sz="1000" kern="1200" dirty="0">
                          <a:solidFill>
                            <a:schemeClr val="dk1"/>
                          </a:solidFill>
                          <a:effectLst/>
                          <a:latin typeface="ＭＳ Ｐゴシック" panose="020B0600070205080204" pitchFamily="50" charset="-128"/>
                          <a:ea typeface="ＭＳ Ｐゴシック" panose="020B0600070205080204" pitchFamily="50" charset="-128"/>
                          <a:cs typeface="+mn-cs"/>
                        </a:rPr>
                        <a:t>措置入院患者、緊急措置入院患者又は応急入院患者</a:t>
                      </a:r>
                      <a:endParaRPr kumimoji="1" lang="en-US" altLang="ja-JP" sz="1000" dirty="0">
                        <a:latin typeface="ＭＳ Ｐゴシック" panose="020B0600070205080204" pitchFamily="50" charset="-128"/>
                        <a:ea typeface="ＭＳ Ｐゴシック" panose="020B0600070205080204"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dirty="0">
                          <a:latin typeface="ＭＳ Ｐゴシック" panose="020B0600070205080204" pitchFamily="50" charset="-128"/>
                          <a:ea typeface="ＭＳ Ｐゴシック" panose="020B0600070205080204" pitchFamily="50" charset="-128"/>
                        </a:rPr>
                        <a:t>イ　</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endParaRPr kumimoji="1" lang="en-US" altLang="ja-JP" sz="1000" b="0" i="0" u="none" strike="noStrike" cap="none" normalizeH="0" baseline="0" dirty="0">
                        <a:ln>
                          <a:noFill/>
                        </a:ln>
                        <a:solidFill>
                          <a:schemeClr val="tx1"/>
                        </a:solidFill>
                        <a:effectLst/>
                        <a:latin typeface="Arial" charset="0"/>
                        <a:ea typeface="ＭＳ Ｐゴシック"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00" b="1" i="0" u="sng" strike="noStrike" cap="none" normalizeH="0" baseline="0" dirty="0">
                          <a:ln>
                            <a:noFill/>
                          </a:ln>
                          <a:solidFill>
                            <a:srgbClr val="0070C0"/>
                          </a:solidFill>
                          <a:effectLst/>
                          <a:latin typeface="Arial" charset="0"/>
                          <a:ea typeface="ＭＳ Ｐゴシック" pitchFamily="50" charset="-128"/>
                        </a:rPr>
                        <a:t>ウ</a:t>
                      </a:r>
                      <a:r>
                        <a:rPr kumimoji="1" lang="ja-JP" altLang="en-US" sz="1000" b="1" i="0" u="none" strike="noStrike" cap="none" normalizeH="0" baseline="0" dirty="0">
                          <a:ln>
                            <a:noFill/>
                          </a:ln>
                          <a:solidFill>
                            <a:srgbClr val="0070C0"/>
                          </a:solidFill>
                          <a:effectLst/>
                          <a:latin typeface="Arial" charset="0"/>
                          <a:ea typeface="ＭＳ Ｐゴシック" pitchFamily="50" charset="-128"/>
                        </a:rPr>
                        <a:t>　</a:t>
                      </a:r>
                      <a:r>
                        <a:rPr kumimoji="1" lang="ja-JP" altLang="en-US" sz="1000" b="1" i="0" u="sng" strike="noStrike" cap="none" normalizeH="0" baseline="0" dirty="0">
                          <a:ln>
                            <a:noFill/>
                          </a:ln>
                          <a:solidFill>
                            <a:srgbClr val="0070C0"/>
                          </a:solidFill>
                          <a:effectLst/>
                          <a:latin typeface="Arial" charset="0"/>
                          <a:ea typeface="ＭＳ Ｐゴシック" pitchFamily="50" charset="-128"/>
                        </a:rPr>
                        <a:t>クロザピンを新規に導入することを目的として転棟する患者</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a:t>
                      </a:r>
                      <a:r>
                        <a:rPr kumimoji="1" lang="en-US" altLang="ja-JP" sz="1000" b="0" i="0" u="none" strike="noStrike" cap="none" normalizeH="0" baseline="0" dirty="0">
                          <a:ln>
                            <a:noFill/>
                          </a:ln>
                          <a:solidFill>
                            <a:schemeClr val="tx1"/>
                          </a:solidFill>
                          <a:effectLst/>
                          <a:latin typeface="Arial" charset="0"/>
                          <a:ea typeface="ＭＳ Ｐゴシック" pitchFamily="50" charset="-128"/>
                        </a:rPr>
                        <a:t>※</a:t>
                      </a:r>
                      <a:r>
                        <a:rPr kumimoji="1" lang="ja-JP" altLang="en-US" sz="1000" b="0" i="0" u="none" strike="noStrike" cap="none" normalizeH="0" baseline="0" dirty="0">
                          <a:ln>
                            <a:noFill/>
                          </a:ln>
                          <a:solidFill>
                            <a:schemeClr val="tx1"/>
                          </a:solidFill>
                          <a:effectLst/>
                          <a:latin typeface="Arial" charset="0"/>
                          <a:ea typeface="ＭＳ Ｐゴシック" pitchFamily="50" charset="-128"/>
                        </a:rPr>
                        <a:t>２）</a:t>
                      </a:r>
                    </a:p>
                  </a:txBody>
                  <a:tcPr>
                    <a:lnR w="57150" cap="flat" cmpd="sng" algn="ctr">
                      <a:solidFill>
                        <a:schemeClr val="bg1"/>
                      </a:solidFill>
                      <a:prstDash val="solid"/>
                      <a:round/>
                      <a:headEnd type="none" w="med" len="med"/>
                      <a:tailEnd type="none" w="med" len="med"/>
                    </a:lnR>
                    <a:solidFill>
                      <a:schemeClr val="accent3">
                        <a:lumMod val="60000"/>
                        <a:lumOff val="40000"/>
                      </a:schemeClr>
                    </a:solidFill>
                  </a:tcPr>
                </a:tc>
                <a:extLst>
                  <a:ext uri="{0D108BD9-81ED-4DB2-BD59-A6C34878D82A}">
                    <a16:rowId xmlns:a16="http://schemas.microsoft.com/office/drawing/2014/main" val="1726187084"/>
                  </a:ext>
                </a:extLst>
              </a:tr>
              <a:tr h="994149">
                <a:tc>
                  <a:txBody>
                    <a:bodyPr/>
                    <a:lstStyle/>
                    <a:p>
                      <a:pPr marL="180000" marR="0" lvl="0" indent="-457200" algn="l" defTabSz="742950" rtl="0" eaLnBrk="1" fontAlgn="auto" latinLnBrk="0" hangingPunct="1">
                        <a:lnSpc>
                          <a:spcPct val="100000"/>
                        </a:lnSpc>
                        <a:spcBef>
                          <a:spcPts val="0"/>
                        </a:spcBef>
                        <a:spcAft>
                          <a:spcPts val="0"/>
                        </a:spcAft>
                        <a:buClrTx/>
                        <a:buSzTx/>
                        <a:buFontTx/>
                        <a:buNone/>
                        <a:tabLst/>
                        <a:defRPr/>
                      </a:pPr>
                      <a:endParaRPr kumimoji="1" lang="en-US" altLang="ja-JP" sz="1200" b="1" dirty="0">
                        <a:latin typeface="ＭＳ Ｐゴシック" panose="020B0600070205080204" pitchFamily="50" charset="-128"/>
                        <a:ea typeface="ＭＳ Ｐゴシック" panose="020B0600070205080204" pitchFamily="50" charset="-128"/>
                      </a:endParaRPr>
                    </a:p>
                    <a:p>
                      <a:pPr marL="180000" marR="0" lvl="0" indent="-457200" algn="l" defTabSz="742950" rtl="0" eaLnBrk="1" fontAlgn="auto" latinLnBrk="0" hangingPunct="1">
                        <a:lnSpc>
                          <a:spcPct val="100000"/>
                        </a:lnSpc>
                        <a:spcBef>
                          <a:spcPts val="0"/>
                        </a:spcBef>
                        <a:spcAft>
                          <a:spcPts val="0"/>
                        </a:spcAft>
                        <a:buClrTx/>
                        <a:buSzTx/>
                        <a:buFontTx/>
                        <a:buNone/>
                        <a:tabLst/>
                        <a:defRPr/>
                      </a:pPr>
                      <a:r>
                        <a:rPr kumimoji="1" lang="ja-JP" altLang="en-US" sz="1200" b="1" dirty="0">
                          <a:latin typeface="ＭＳ Ｐゴシック" panose="020B0600070205080204" pitchFamily="50" charset="-128"/>
                          <a:ea typeface="ＭＳ Ｐゴシック" panose="020B0600070205080204" pitchFamily="50" charset="-128"/>
                        </a:rPr>
                        <a:t>急性期治療病棟入院料</a:t>
                      </a:r>
                    </a:p>
                    <a:p>
                      <a:pPr marL="180000" indent="-457200" algn="l"/>
                      <a:endParaRPr kumimoji="1" lang="ja-JP" altLang="en-US" sz="1050" b="1" dirty="0">
                        <a:latin typeface="ＭＳ Ｐゴシック" panose="020B0600070205080204" pitchFamily="50" charset="-128"/>
                        <a:ea typeface="ＭＳ Ｐゴシック" panose="020B0600070205080204" pitchFamily="50" charset="-128"/>
                      </a:endParaRPr>
                    </a:p>
                  </a:txBody>
                  <a:tcPr>
                    <a:lnL w="57150" cap="flat" cmpd="sng" algn="ctr">
                      <a:solidFill>
                        <a:schemeClr val="bg1"/>
                      </a:solidFill>
                      <a:prstDash val="solid"/>
                      <a:round/>
                      <a:headEnd type="none" w="med" len="med"/>
                      <a:tailEnd type="none" w="med" len="med"/>
                    </a:lnL>
                    <a:lnB w="57150" cap="flat" cmpd="sng" algn="ctr">
                      <a:solidFill>
                        <a:schemeClr val="bg1"/>
                      </a:solidFill>
                      <a:prstDash val="solid"/>
                      <a:round/>
                      <a:headEnd type="none" w="med" len="med"/>
                      <a:tailEnd type="none" w="med" len="med"/>
                    </a:lnB>
                    <a:solidFill>
                      <a:schemeClr val="accent3">
                        <a:lumMod val="60000"/>
                        <a:lumOff val="40000"/>
                      </a:schemeClr>
                    </a:solidFill>
                  </a:tcPr>
                </a:tc>
                <a:tc>
                  <a:txBody>
                    <a:bodyPr/>
                    <a:lstStyle/>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0" dirty="0">
                          <a:solidFill>
                            <a:schemeClr val="tx1"/>
                          </a:solidFill>
                          <a:latin typeface="ＭＳ Ｐゴシック" panose="020B0600070205080204" pitchFamily="50" charset="-128"/>
                          <a:ea typeface="+mn-ea"/>
                        </a:rPr>
                        <a:t>［算定要件］</a:t>
                      </a:r>
                      <a:endParaRPr kumimoji="1" lang="en-US" altLang="ja-JP" sz="1050" b="0" dirty="0">
                        <a:latin typeface="ＭＳ Ｐゴシック" panose="020B0600070205080204" pitchFamily="50" charset="-128"/>
                        <a:ea typeface="+mn-ea"/>
                      </a:endParaRP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ア　</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3</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月以内に精神病棟に入院したことがない患者</a:t>
                      </a:r>
                    </a:p>
                    <a:p>
                      <a:pPr marL="180000" marR="0" lvl="0" indent="-457200" algn="l" defTabSz="914400" rtl="0" eaLnBrk="1" fontAlgn="base" latinLnBrk="0" hangingPunct="1">
                        <a:lnSpc>
                          <a:spcPct val="100000"/>
                        </a:lnSpc>
                        <a:spcBef>
                          <a:spcPct val="0"/>
                        </a:spcBef>
                        <a:spcAft>
                          <a:spcPct val="0"/>
                        </a:spcAft>
                        <a:buClrTx/>
                        <a:buSzTx/>
                        <a:buFontTx/>
                        <a:buNone/>
                        <a:tabLst/>
                      </a:pPr>
                      <a:r>
                        <a:rPr kumimoji="1" lang="ja-JP" altLang="en-US" sz="1050" dirty="0">
                          <a:latin typeface="ＭＳ Ｐゴシック" panose="020B0600070205080204" pitchFamily="50" charset="-128"/>
                          <a:ea typeface="ＭＳ Ｐゴシック" panose="020B0600070205080204" pitchFamily="50" charset="-128"/>
                        </a:rPr>
                        <a:t>イ　</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他病棟入院患者の急性増悪例</a:t>
                      </a:r>
                      <a:endParaRPr kumimoji="1" lang="en-US" altLang="ja-JP" sz="1050" b="0" i="0" u="none" strike="noStrike" cap="none" normalizeH="0" baseline="0" dirty="0">
                        <a:ln>
                          <a:noFill/>
                        </a:ln>
                        <a:solidFill>
                          <a:schemeClr val="tx1"/>
                        </a:solidFill>
                        <a:effectLst/>
                        <a:latin typeface="Arial" charset="0"/>
                        <a:ea typeface="ＭＳ Ｐゴシック" pitchFamily="50" charset="-128"/>
                      </a:endParaRPr>
                    </a:p>
                    <a:p>
                      <a:pPr marL="180000" marR="0" lvl="0" indent="-457200" algn="l" defTabSz="914400" rtl="0" eaLnBrk="1" fontAlgn="base" latinLnBrk="0" hangingPunct="1">
                        <a:lnSpc>
                          <a:spcPct val="100000"/>
                        </a:lnSpc>
                        <a:spcBef>
                          <a:spcPct val="0"/>
                        </a:spcBef>
                        <a:spcAft>
                          <a:spcPct val="0"/>
                        </a:spcAft>
                        <a:buClrTx/>
                        <a:buSzTx/>
                        <a:buFontTx/>
                        <a:buNone/>
                        <a:tabLst/>
                        <a:defRPr/>
                      </a:pPr>
                      <a:r>
                        <a:rPr kumimoji="1" lang="ja-JP" altLang="en-US" sz="1050" b="1" u="sng" dirty="0">
                          <a:solidFill>
                            <a:srgbClr val="0070C0"/>
                          </a:solidFill>
                          <a:latin typeface="ＭＳ Ｐゴシック" panose="020B0600070205080204" pitchFamily="50" charset="-128"/>
                          <a:ea typeface="ＭＳ Ｐゴシック" panose="020B0600070205080204" pitchFamily="50" charset="-128"/>
                        </a:rPr>
                        <a:t>ウ</a:t>
                      </a:r>
                      <a:r>
                        <a:rPr kumimoji="1" lang="ja-JP" altLang="en-US" sz="1050" b="1" u="none" dirty="0">
                          <a:solidFill>
                            <a:srgbClr val="0070C0"/>
                          </a:solidFill>
                          <a:latin typeface="ＭＳ Ｐゴシック" panose="020B0600070205080204" pitchFamily="50" charset="-128"/>
                          <a:ea typeface="ＭＳ Ｐゴシック" panose="020B0600070205080204" pitchFamily="50" charset="-128"/>
                        </a:rPr>
                        <a:t>　</a:t>
                      </a:r>
                      <a:r>
                        <a:rPr kumimoji="1" lang="ja-JP" altLang="en-US" sz="1050" b="1" i="0" u="sng" strike="noStrike" cap="none" normalizeH="0" baseline="0" dirty="0">
                          <a:ln>
                            <a:noFill/>
                          </a:ln>
                          <a:solidFill>
                            <a:srgbClr val="0070C0"/>
                          </a:solidFill>
                          <a:effectLst/>
                          <a:latin typeface="Arial" charset="0"/>
                          <a:ea typeface="ＭＳ Ｐゴシック" pitchFamily="50" charset="-128"/>
                        </a:rPr>
                        <a:t>クロザピンを新規に導入することを目的として転棟する患者</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a:t>
                      </a:r>
                      <a:r>
                        <a:rPr kumimoji="1" lang="en-US" altLang="ja-JP" sz="1050" b="0" i="0" u="none" strike="noStrike" cap="none" normalizeH="0" baseline="0" dirty="0">
                          <a:ln>
                            <a:noFill/>
                          </a:ln>
                          <a:solidFill>
                            <a:schemeClr val="tx1"/>
                          </a:solidFill>
                          <a:effectLst/>
                          <a:latin typeface="Arial" charset="0"/>
                          <a:ea typeface="ＭＳ Ｐゴシック" pitchFamily="50" charset="-128"/>
                        </a:rPr>
                        <a:t>※</a:t>
                      </a:r>
                      <a:r>
                        <a:rPr kumimoji="1" lang="ja-JP" altLang="en-US" sz="1050" b="0" i="0" u="none" strike="noStrike" cap="none" normalizeH="0" baseline="0" dirty="0">
                          <a:ln>
                            <a:noFill/>
                          </a:ln>
                          <a:solidFill>
                            <a:schemeClr val="tx1"/>
                          </a:solidFill>
                          <a:effectLst/>
                          <a:latin typeface="Arial" charset="0"/>
                          <a:ea typeface="ＭＳ Ｐゴシック" pitchFamily="50" charset="-128"/>
                        </a:rPr>
                        <a:t>２）</a:t>
                      </a:r>
                    </a:p>
                  </a:txBody>
                  <a:tcPr>
                    <a:lnR w="57150" cap="flat" cmpd="sng" algn="ctr">
                      <a:solidFill>
                        <a:schemeClr val="bg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3">
                        <a:lumMod val="60000"/>
                        <a:lumOff val="40000"/>
                      </a:schemeClr>
                    </a:solidFill>
                  </a:tcPr>
                </a:tc>
                <a:extLst>
                  <a:ext uri="{0D108BD9-81ED-4DB2-BD59-A6C34878D82A}">
                    <a16:rowId xmlns:a16="http://schemas.microsoft.com/office/drawing/2014/main" val="1454077205"/>
                  </a:ext>
                </a:extLst>
              </a:tr>
            </a:tbl>
          </a:graphicData>
        </a:graphic>
      </p:graphicFrame>
      <p:sp>
        <p:nvSpPr>
          <p:cNvPr id="22" name="テキスト ボックス 21"/>
          <p:cNvSpPr txBox="1"/>
          <p:nvPr/>
        </p:nvSpPr>
        <p:spPr>
          <a:xfrm>
            <a:off x="5385048" y="4541187"/>
            <a:ext cx="3890503" cy="369332"/>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クロザピンを新規に導入することを目的として転棟する患者については、</a:t>
            </a:r>
            <a:r>
              <a:rPr kumimoji="1" lang="ja-JP" altLang="en-US" sz="9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クロザピンの投与を開始した日から起算して３月を限度として算定する。</a:t>
            </a:r>
          </a:p>
        </p:txBody>
      </p:sp>
      <p:sp>
        <p:nvSpPr>
          <p:cNvPr id="23" name="テキスト ボックス 22"/>
          <p:cNvSpPr txBox="1"/>
          <p:nvPr/>
        </p:nvSpPr>
        <p:spPr>
          <a:xfrm>
            <a:off x="5385048" y="4365104"/>
            <a:ext cx="3890503" cy="230832"/>
          </a:xfrm>
          <a:prstGeom prst="rect">
            <a:avLst/>
          </a:prstGeom>
          <a:noFill/>
        </p:spPr>
        <p:txBody>
          <a:bodyPr wrap="square" rtlCol="0">
            <a:spAutoFit/>
          </a:bodyPr>
          <a:lstStyle/>
          <a:p>
            <a:pPr marL="180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精神科救急・合併症入院料についても同様の取り扱いとする。</a:t>
            </a:r>
          </a:p>
        </p:txBody>
      </p:sp>
      <p:pic>
        <p:nvPicPr>
          <p:cNvPr id="4" name="図 3"/>
          <p:cNvPicPr>
            <a:picLocks noChangeAspect="1"/>
          </p:cNvPicPr>
          <p:nvPr/>
        </p:nvPicPr>
        <p:blipFill>
          <a:blip r:embed="rId2"/>
          <a:stretch>
            <a:fillRect/>
          </a:stretch>
        </p:blipFill>
        <p:spPr>
          <a:xfrm>
            <a:off x="8550598" y="1578200"/>
            <a:ext cx="399404" cy="260960"/>
          </a:xfrm>
          <a:prstGeom prst="rect">
            <a:avLst/>
          </a:prstGeom>
        </p:spPr>
      </p:pic>
      <p:pic>
        <p:nvPicPr>
          <p:cNvPr id="8" name="図 7"/>
          <p:cNvPicPr>
            <a:picLocks noChangeAspect="1"/>
          </p:cNvPicPr>
          <p:nvPr/>
        </p:nvPicPr>
        <p:blipFill>
          <a:blip r:embed="rId3"/>
          <a:stretch>
            <a:fillRect/>
          </a:stretch>
        </p:blipFill>
        <p:spPr>
          <a:xfrm>
            <a:off x="4591160" y="1370634"/>
            <a:ext cx="798883" cy="623192"/>
          </a:xfrm>
          <a:prstGeom prst="rect">
            <a:avLst/>
          </a:prstGeom>
        </p:spPr>
      </p:pic>
      <p:sp>
        <p:nvSpPr>
          <p:cNvPr id="25" name="正方形/長方形 24"/>
          <p:cNvSpPr/>
          <p:nvPr/>
        </p:nvSpPr>
        <p:spPr>
          <a:xfrm>
            <a:off x="5229107" y="5733256"/>
            <a:ext cx="4293553" cy="1013770"/>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［精神科救急入院料１に関する施設基準］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措置入院患者、鑑定入院患者、医療観察法入院患者及び</a:t>
            </a:r>
            <a:r>
              <a:rPr kumimoji="1" lang="ja-JP" altLang="en-US" sz="1050" b="1" i="0" u="sng" strike="noStrike" kern="1200" cap="none" spc="0" normalizeH="0" baseline="0" noProof="0" dirty="0">
                <a:ln>
                  <a:noFill/>
                </a:ln>
                <a:solidFill>
                  <a:srgbClr val="4F81BD"/>
                </a:solidFill>
                <a:effectLst/>
                <a:uLnTx/>
                <a:uFillTx/>
                <a:latin typeface="ＭＳ Ｐゴシック" panose="020B0600070205080204" pitchFamily="50" charset="-128"/>
                <a:ea typeface="ＭＳ Ｐゴシック" panose="020B0600070205080204" pitchFamily="50" charset="-128"/>
                <a:cs typeface="+mn-cs"/>
              </a:rPr>
              <a:t>クロザピンの新規導入を目的とした入院患者</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を除いた新規入院患者のうち６割以上が入院日から起算して３月以内に退院し、自宅等へ移行すること。　</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精神科救急入院料２、精神科急性期治療病棟入院料、精神科急性期医師配置加算及び精神科救急・合併症入院料についても同様</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5229107" y="5462072"/>
            <a:ext cx="4293553" cy="239574"/>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1" name="正方形/長方形 30"/>
          <p:cNvSpPr/>
          <p:nvPr/>
        </p:nvSpPr>
        <p:spPr>
          <a:xfrm>
            <a:off x="302306" y="5733256"/>
            <a:ext cx="4412095" cy="1013770"/>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［精神科救急入院料１に関する施設基準］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36000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措置入院患者、鑑定入院患者及び医療観察法入院患者を除いた新規入院患者のうち６割以上が入院日から起算して３月以内に退院し、自宅等へ移行すること。</a:t>
            </a:r>
          </a:p>
        </p:txBody>
      </p:sp>
      <p:sp>
        <p:nvSpPr>
          <p:cNvPr id="32" name="正方形/長方形 31"/>
          <p:cNvSpPr/>
          <p:nvPr/>
        </p:nvSpPr>
        <p:spPr>
          <a:xfrm>
            <a:off x="302101" y="5466018"/>
            <a:ext cx="4405057" cy="235628"/>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3" name="右矢印 32"/>
          <p:cNvSpPr/>
          <p:nvPr/>
        </p:nvSpPr>
        <p:spPr>
          <a:xfrm>
            <a:off x="4775050" y="5635471"/>
            <a:ext cx="35855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角丸四角形 5"/>
          <p:cNvSpPr/>
          <p:nvPr/>
        </p:nvSpPr>
        <p:spPr>
          <a:xfrm>
            <a:off x="2314025" y="2357081"/>
            <a:ext cx="2195373" cy="648072"/>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10" name="楕円 9"/>
          <p:cNvSpPr/>
          <p:nvPr/>
        </p:nvSpPr>
        <p:spPr>
          <a:xfrm>
            <a:off x="715980" y="2629945"/>
            <a:ext cx="1318566"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現行、転棟患者は対象外</a:t>
            </a:r>
          </a:p>
        </p:txBody>
      </p:sp>
      <p:sp>
        <p:nvSpPr>
          <p:cNvPr id="35" name="楕円 34"/>
          <p:cNvSpPr/>
          <p:nvPr/>
        </p:nvSpPr>
        <p:spPr>
          <a:xfrm>
            <a:off x="715979" y="3679470"/>
            <a:ext cx="1318567" cy="432048"/>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現行、急性増悪以外の転棟患者は対象外</a:t>
            </a:r>
          </a:p>
        </p:txBody>
      </p:sp>
      <p:sp>
        <p:nvSpPr>
          <p:cNvPr id="36" name="角丸四角形 35"/>
          <p:cNvSpPr/>
          <p:nvPr/>
        </p:nvSpPr>
        <p:spPr>
          <a:xfrm>
            <a:off x="7080177" y="2960831"/>
            <a:ext cx="2195373" cy="33145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7080175" y="4010777"/>
            <a:ext cx="2195373" cy="354327"/>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8" name="角丸四角形 37"/>
          <p:cNvSpPr/>
          <p:nvPr/>
        </p:nvSpPr>
        <p:spPr>
          <a:xfrm>
            <a:off x="2314025" y="3451415"/>
            <a:ext cx="2195373" cy="648072"/>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39" name="角丸四角形 38"/>
          <p:cNvSpPr/>
          <p:nvPr/>
        </p:nvSpPr>
        <p:spPr>
          <a:xfrm>
            <a:off x="7080176" y="2357081"/>
            <a:ext cx="2195373" cy="580874"/>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7080175" y="3519087"/>
            <a:ext cx="2195373" cy="469549"/>
          </a:xfrm>
          <a:prstGeom prst="roundRect">
            <a:avLst/>
          </a:prstGeom>
          <a:noFill/>
          <a:ln w="127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rgbClr val="FF0000"/>
              </a:solidFill>
              <a:effectLst/>
              <a:uLnTx/>
              <a:uFillTx/>
              <a:latin typeface="Calibri"/>
              <a:ea typeface="ＭＳ Ｐゴシック" panose="020B0600070205080204" pitchFamily="50" charset="-128"/>
              <a:cs typeface="+mn-cs"/>
            </a:endParaRPr>
          </a:p>
        </p:txBody>
      </p:sp>
      <p:sp>
        <p:nvSpPr>
          <p:cNvPr id="43" name="楕円 42"/>
          <p:cNvSpPr/>
          <p:nvPr/>
        </p:nvSpPr>
        <p:spPr>
          <a:xfrm>
            <a:off x="6311505" y="2960831"/>
            <a:ext cx="717431"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44" name="楕円 43"/>
          <p:cNvSpPr/>
          <p:nvPr/>
        </p:nvSpPr>
        <p:spPr>
          <a:xfrm>
            <a:off x="6323800" y="4016652"/>
            <a:ext cx="717431" cy="314030"/>
          </a:xfrm>
          <a:prstGeom prst="ellipse">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新設</a:t>
            </a:r>
          </a:p>
        </p:txBody>
      </p:sp>
      <p:sp>
        <p:nvSpPr>
          <p:cNvPr id="46" name="Rectangle 2">
            <a:extLst>
              <a:ext uri="{FF2B5EF4-FFF2-40B4-BE49-F238E27FC236}">
                <a16:creationId xmlns:a16="http://schemas.microsoft.com/office/drawing/2014/main" id="{57DD80BF-2589-4C38-868B-18908AA52E34}"/>
              </a:ext>
            </a:extLst>
          </p:cNvPr>
          <p:cNvSpPr>
            <a:spLocks noChangeArrowheads="1"/>
          </p:cNvSpPr>
          <p:nvPr/>
        </p:nvSpPr>
        <p:spPr bwMode="auto">
          <a:xfrm>
            <a:off x="213524" y="31442"/>
            <a:ext cx="9517327" cy="4037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47" name="正方形/長方形 46">
            <a:extLst>
              <a:ext uri="{FF2B5EF4-FFF2-40B4-BE49-F238E27FC236}">
                <a16:creationId xmlns:a16="http://schemas.microsoft.com/office/drawing/2014/main" id="{1652872C-E8DF-4A12-A35D-68FE30E103A0}"/>
              </a:ext>
            </a:extLst>
          </p:cNvPr>
          <p:cNvSpPr/>
          <p:nvPr/>
        </p:nvSpPr>
        <p:spPr>
          <a:xfrm>
            <a:off x="184390" y="473823"/>
            <a:ext cx="565285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精神科急性期病棟におけるクロザピンの普及促進</a:t>
            </a:r>
          </a:p>
        </p:txBody>
      </p:sp>
      <p:sp>
        <p:nvSpPr>
          <p:cNvPr id="48" name="スライド番号プレースホルダー 2">
            <a:extLst>
              <a:ext uri="{FF2B5EF4-FFF2-40B4-BE49-F238E27FC236}">
                <a16:creationId xmlns:a16="http://schemas.microsoft.com/office/drawing/2014/main" id="{9C78884A-35D5-4979-871B-759FB30948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5" name="テキスト ボックス 44">
            <a:extLst>
              <a:ext uri="{FF2B5EF4-FFF2-40B4-BE49-F238E27FC236}">
                <a16:creationId xmlns:a16="http://schemas.microsoft.com/office/drawing/2014/main" id="{B430438E-16F1-4AB5-A0D6-96EF876233F9}"/>
              </a:ext>
            </a:extLst>
          </p:cNvPr>
          <p:cNvSpPr txBox="1"/>
          <p:nvPr/>
        </p:nvSpPr>
        <p:spPr>
          <a:xfrm>
            <a:off x="8798932" y="1957759"/>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p136</a:t>
            </a:r>
          </a:p>
        </p:txBody>
      </p:sp>
      <p:sp>
        <p:nvSpPr>
          <p:cNvPr id="49" name="テキスト ボックス 48">
            <a:extLst>
              <a:ext uri="{FF2B5EF4-FFF2-40B4-BE49-F238E27FC236}">
                <a16:creationId xmlns:a16="http://schemas.microsoft.com/office/drawing/2014/main" id="{B430438E-16F1-4AB5-A0D6-96EF876233F9}"/>
              </a:ext>
            </a:extLst>
          </p:cNvPr>
          <p:cNvSpPr txBox="1"/>
          <p:nvPr/>
        </p:nvSpPr>
        <p:spPr>
          <a:xfrm>
            <a:off x="8775793" y="3256691"/>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p138</a:t>
            </a:r>
          </a:p>
        </p:txBody>
      </p:sp>
      <p:sp>
        <p:nvSpPr>
          <p:cNvPr id="50" name="テキスト ボックス 49">
            <a:extLst>
              <a:ext uri="{FF2B5EF4-FFF2-40B4-BE49-F238E27FC236}">
                <a16:creationId xmlns:a16="http://schemas.microsoft.com/office/drawing/2014/main" id="{B430438E-16F1-4AB5-A0D6-96EF876233F9}"/>
              </a:ext>
            </a:extLst>
          </p:cNvPr>
          <p:cNvSpPr txBox="1"/>
          <p:nvPr/>
        </p:nvSpPr>
        <p:spPr>
          <a:xfrm>
            <a:off x="9142969" y="4314475"/>
            <a:ext cx="586093"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p139</a:t>
            </a:r>
          </a:p>
          <a:p>
            <a:pPr algn="ctr">
              <a:defRPr/>
            </a:pPr>
            <a:r>
              <a:rPr lang="en-US" altLang="ja-JP" sz="1100" dirty="0">
                <a:solidFill>
                  <a:srgbClr val="002060"/>
                </a:solidFill>
                <a:latin typeface="ＭＳ Ｐゴシック" panose="020B0600070205080204" pitchFamily="50" charset="-128"/>
              </a:rPr>
              <a:t>-140</a:t>
            </a:r>
          </a:p>
        </p:txBody>
      </p:sp>
      <p:sp>
        <p:nvSpPr>
          <p:cNvPr id="51" name="テキスト ボックス 50">
            <a:extLst>
              <a:ext uri="{FF2B5EF4-FFF2-40B4-BE49-F238E27FC236}">
                <a16:creationId xmlns:a16="http://schemas.microsoft.com/office/drawing/2014/main" id="{B430438E-16F1-4AB5-A0D6-96EF876233F9}"/>
              </a:ext>
            </a:extLst>
          </p:cNvPr>
          <p:cNvSpPr txBox="1"/>
          <p:nvPr/>
        </p:nvSpPr>
        <p:spPr>
          <a:xfrm>
            <a:off x="8257551" y="5285432"/>
            <a:ext cx="1360615"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p771-772,</a:t>
            </a:r>
          </a:p>
          <a:p>
            <a:pPr algn="ctr">
              <a:defRPr/>
            </a:pPr>
            <a:r>
              <a:rPr lang="en-US" altLang="ja-JP" sz="1100" dirty="0">
                <a:solidFill>
                  <a:srgbClr val="002060"/>
                </a:solidFill>
                <a:latin typeface="ＭＳ Ｐゴシック" panose="020B0600070205080204" pitchFamily="50" charset="-128"/>
              </a:rPr>
              <a:t>793-796</a:t>
            </a:r>
          </a:p>
        </p:txBody>
      </p:sp>
    </p:spTree>
    <p:extLst>
      <p:ext uri="{BB962C8B-B14F-4D97-AF65-F5344CB8AC3E}">
        <p14:creationId xmlns:p14="http://schemas.microsoft.com/office/powerpoint/2010/main" val="2861036994"/>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5621043"/>
            <a:ext cx="9339939" cy="86552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のうち、精神病棟への入院が必要な患者についても適切に分娩管理を行う観点から、ハイリスク分娩管理加算の対象となる病棟を見直し、精神病棟入院基本料及び特定機能病院入院基本料（精神病棟）を追加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78661" y="5396215"/>
            <a:ext cx="4997878"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②精神疾患を有する妊産婦に対する診療の充実</a:t>
            </a:r>
          </a:p>
        </p:txBody>
      </p:sp>
      <p:sp>
        <p:nvSpPr>
          <p:cNvPr id="17" name="正方形/長方形 16"/>
          <p:cNvSpPr/>
          <p:nvPr/>
        </p:nvSpPr>
        <p:spPr>
          <a:xfrm>
            <a:off x="272480" y="1214294"/>
            <a:ext cx="9339939" cy="409802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ハイリスク妊産婦への診療・ケアをより一層充実させる観点から、ハイリスク妊産婦連携指導料について、多職種によるカンファレンスに係る要件等を以下のように見直す。</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１．多職種によるカンファレンスについて、市町村等の担当者は必要に応じて参加すればよいこととする。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２．市町村等に対して、カンファレンスの結果を文書により情報提供することとする。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３．多職種によるカンファレンスについて、初回は対面で実施することとし、</a:t>
            </a: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回目以降については、ビデオ通話が可能な機器を用いて参加可能とする。</a:t>
            </a:r>
          </a:p>
          <a:p>
            <a:pPr marL="334116" marR="0" lvl="0" indent="-167058"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４．市町村等との連携実績にかかる要件を不要とする。</a:t>
            </a: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正方形/長方形 17"/>
          <p:cNvSpPr/>
          <p:nvPr/>
        </p:nvSpPr>
        <p:spPr>
          <a:xfrm>
            <a:off x="296285" y="940763"/>
            <a:ext cx="4229303"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①ハイリスク妊産婦連携指導料の見直し</a:t>
            </a:r>
          </a:p>
        </p:txBody>
      </p:sp>
      <p:graphicFrame>
        <p:nvGraphicFramePr>
          <p:cNvPr id="8" name="表 7"/>
          <p:cNvGraphicFramePr>
            <a:graphicFrameLocks noGrp="1"/>
          </p:cNvGraphicFramePr>
          <p:nvPr/>
        </p:nvGraphicFramePr>
        <p:xfrm>
          <a:off x="964864" y="2511545"/>
          <a:ext cx="7976271" cy="1848020"/>
        </p:xfrm>
        <a:graphic>
          <a:graphicData uri="http://schemas.openxmlformats.org/drawingml/2006/table">
            <a:tbl>
              <a:tblPr firstRow="1" bandRow="1">
                <a:tableStyleId>{16D9F66E-5EB9-4882-86FB-DCBF35E3C3E4}</a:tableStyleId>
              </a:tblPr>
              <a:tblGrid>
                <a:gridCol w="1728193">
                  <a:extLst>
                    <a:ext uri="{9D8B030D-6E8A-4147-A177-3AD203B41FA5}">
                      <a16:colId xmlns:a16="http://schemas.microsoft.com/office/drawing/2014/main" val="1996727521"/>
                    </a:ext>
                  </a:extLst>
                </a:gridCol>
                <a:gridCol w="3124039">
                  <a:extLst>
                    <a:ext uri="{9D8B030D-6E8A-4147-A177-3AD203B41FA5}">
                      <a16:colId xmlns:a16="http://schemas.microsoft.com/office/drawing/2014/main" val="1065814320"/>
                    </a:ext>
                  </a:extLst>
                </a:gridCol>
                <a:gridCol w="3124039">
                  <a:extLst>
                    <a:ext uri="{9D8B030D-6E8A-4147-A177-3AD203B41FA5}">
                      <a16:colId xmlns:a16="http://schemas.microsoft.com/office/drawing/2014/main" val="1865751423"/>
                    </a:ext>
                  </a:extLst>
                </a:gridCol>
              </a:tblGrid>
              <a:tr h="286506">
                <a:tc>
                  <a:txBody>
                    <a:bodyPr/>
                    <a:lstStyle/>
                    <a:p>
                      <a:endParaRPr kumimoji="1" lang="ja-JP" altLang="en-US" sz="1000" dirty="0"/>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300" dirty="0">
                          <a:solidFill>
                            <a:schemeClr val="bg1"/>
                          </a:solidFill>
                        </a:rPr>
                        <a:t>現行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4D8F"/>
                    </a:solidFill>
                  </a:tcPr>
                </a:tc>
                <a:tc>
                  <a:txBody>
                    <a:bodyPr/>
                    <a:lstStyle/>
                    <a:p>
                      <a:pPr algn="ctr"/>
                      <a:r>
                        <a:rPr kumimoji="1" lang="ja-JP" altLang="en-US" sz="1300" dirty="0">
                          <a:solidFill>
                            <a:schemeClr val="bg1"/>
                          </a:solidFill>
                        </a:rPr>
                        <a:t>改定後</a:t>
                      </a:r>
                      <a:endParaRPr kumimoji="1" lang="ja-JP" altLang="en-US" sz="1300" b="1" dirty="0">
                        <a:solidFill>
                          <a:schemeClr val="bg1"/>
                        </a:solidFill>
                      </a:endParaRPr>
                    </a:p>
                  </a:txBody>
                  <a:tcPr marL="84406" marR="84406" marT="42203" marB="4220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3C4A3"/>
                    </a:solidFill>
                  </a:tcPr>
                </a:tc>
                <a:extLst>
                  <a:ext uri="{0D108BD9-81ED-4DB2-BD59-A6C34878D82A}">
                    <a16:rowId xmlns:a16="http://schemas.microsoft.com/office/drawing/2014/main" val="73968953"/>
                  </a:ext>
                </a:extLst>
              </a:tr>
              <a:tr h="858129">
                <a:tc>
                  <a:txBody>
                    <a:bodyPr/>
                    <a:lstStyle/>
                    <a:p>
                      <a:r>
                        <a:rPr kumimoji="1" lang="ja-JP" altLang="en-US" sz="1000" dirty="0"/>
                        <a:t>カンファレンスの参加を</a:t>
                      </a:r>
                      <a:r>
                        <a:rPr kumimoji="1" lang="ja-JP" altLang="en-US" sz="1000" b="1" u="sng" dirty="0"/>
                        <a:t>必須</a:t>
                      </a:r>
                      <a:r>
                        <a:rPr kumimoji="1" lang="ja-JP" altLang="en-US" sz="1000" dirty="0"/>
                        <a:t>とする職種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pPr marL="180000" indent="-457200"/>
                      <a:r>
                        <a:rPr kumimoji="1" lang="ja-JP" altLang="en-US" sz="1000" dirty="0"/>
                        <a:t>〇　</a:t>
                      </a:r>
                      <a:r>
                        <a:rPr kumimoji="1" lang="ja-JP" altLang="en-US" sz="1000" u="sng" dirty="0"/>
                        <a:t>市町村等の担当者</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180000" indent="-457200"/>
                      <a:r>
                        <a:rPr kumimoji="1" lang="ja-JP" altLang="en-US" sz="1000" dirty="0"/>
                        <a:t>〇　産科又は産婦人科を担当する医師</a:t>
                      </a:r>
                      <a:endParaRPr kumimoji="1" lang="en-US" altLang="ja-JP" sz="1000" dirty="0"/>
                    </a:p>
                    <a:p>
                      <a:pPr marL="180000" indent="-457200"/>
                      <a:r>
                        <a:rPr kumimoji="1" lang="ja-JP" altLang="en-US" sz="1000" dirty="0"/>
                        <a:t>　　　又は保健師、助産師若しくは看護師</a:t>
                      </a:r>
                      <a:endParaRPr kumimoji="1" lang="en-US" altLang="ja-JP" sz="1000" dirty="0"/>
                    </a:p>
                    <a:p>
                      <a:pPr marL="180000" indent="-457200"/>
                      <a:r>
                        <a:rPr kumimoji="1" lang="ja-JP" altLang="en-US" sz="1000" dirty="0"/>
                        <a:t>〇　精神科又は心療内科を担当する医師</a:t>
                      </a:r>
                      <a:endParaRPr kumimoji="1" lang="en-US" altLang="ja-JP" sz="1000" dirty="0"/>
                    </a:p>
                    <a:p>
                      <a:pPr marL="180000" indent="-457200"/>
                      <a:r>
                        <a:rPr kumimoji="1" lang="ja-JP" altLang="en-US" sz="1000" dirty="0"/>
                        <a:t>　　　又は保健師若しくは看護師</a:t>
                      </a:r>
                      <a:endParaRPr kumimoji="1" lang="en-US" altLang="ja-JP" sz="1000" dirty="0"/>
                    </a:p>
                    <a:p>
                      <a:endParaRPr kumimoji="1" lang="ja-JP" altLang="en-US" sz="1000" b="1" kern="1200" dirty="0">
                        <a:solidFill>
                          <a:schemeClr val="dk1"/>
                        </a:solidFill>
                        <a:latin typeface="+mn-lt"/>
                        <a:ea typeface="+mn-ea"/>
                        <a:cs typeface="+mn-cs"/>
                      </a:endParaRP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960194014"/>
                  </a:ext>
                </a:extLst>
              </a:tr>
              <a:tr h="703385">
                <a:tc>
                  <a:txBody>
                    <a:bodyPr/>
                    <a:lstStyle/>
                    <a:p>
                      <a:r>
                        <a:rPr kumimoji="1" lang="ja-JP" altLang="en-US" sz="1000" b="1" u="sng" dirty="0"/>
                        <a:t>必要に応じて</a:t>
                      </a:r>
                      <a:r>
                        <a:rPr kumimoji="1" lang="ja-JP" altLang="en-US" sz="1000" dirty="0"/>
                        <a:t>カンファレンスに参加する職種</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00" dirty="0"/>
                        <a:t>〇　</a:t>
                      </a:r>
                      <a:r>
                        <a:rPr kumimoji="1" lang="ja-JP" altLang="en-US" sz="1000" b="1" u="sng" dirty="0">
                          <a:solidFill>
                            <a:srgbClr val="0070C0"/>
                          </a:solidFill>
                        </a:rPr>
                        <a:t>市町村等の担当者</a:t>
                      </a:r>
                      <a:endParaRPr kumimoji="1" lang="en-US" altLang="ja-JP" sz="1000" b="1" u="sng" dirty="0">
                        <a:solidFill>
                          <a:srgbClr val="0070C0"/>
                        </a:solidFill>
                      </a:endParaRPr>
                    </a:p>
                    <a:p>
                      <a:r>
                        <a:rPr kumimoji="1" lang="ja-JP" altLang="en-US" sz="1000" dirty="0"/>
                        <a:t>〇　精神保健福祉士</a:t>
                      </a:r>
                      <a:endParaRPr kumimoji="1" lang="en-US" altLang="ja-JP" sz="1000" dirty="0"/>
                    </a:p>
                    <a:p>
                      <a:r>
                        <a:rPr kumimoji="1" lang="ja-JP" altLang="en-US" sz="1000" dirty="0"/>
                        <a:t>〇　社会福祉士</a:t>
                      </a:r>
                      <a:endParaRPr kumimoji="1" lang="en-US" altLang="ja-JP" sz="1000" dirty="0"/>
                    </a:p>
                    <a:p>
                      <a:r>
                        <a:rPr kumimoji="1" lang="ja-JP" altLang="en-US" sz="1000" dirty="0"/>
                        <a:t>〇　公認心理師　　等</a:t>
                      </a:r>
                    </a:p>
                  </a:txBody>
                  <a:tcPr marL="84406" marR="84406"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3860595"/>
                  </a:ext>
                </a:extLst>
              </a:tr>
            </a:tbl>
          </a:graphicData>
        </a:graphic>
      </p:graphicFrame>
      <p:cxnSp>
        <p:nvCxnSpPr>
          <p:cNvPr id="10" name="直線矢印コネクタ 9"/>
          <p:cNvCxnSpPr/>
          <p:nvPr/>
        </p:nvCxnSpPr>
        <p:spPr>
          <a:xfrm>
            <a:off x="4022435" y="3561939"/>
            <a:ext cx="1861130" cy="199407"/>
          </a:xfrm>
          <a:prstGeom prst="straightConnector1">
            <a:avLst/>
          </a:prstGeom>
          <a:ln w="571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30" name="左カーブ矢印 29"/>
          <p:cNvSpPr/>
          <p:nvPr/>
        </p:nvSpPr>
        <p:spPr>
          <a:xfrm>
            <a:off x="7244721" y="3513159"/>
            <a:ext cx="352175" cy="299110"/>
          </a:xfrm>
          <a:prstGeom prst="curvedLeftArrow">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角丸四角形 35"/>
          <p:cNvSpPr/>
          <p:nvPr/>
        </p:nvSpPr>
        <p:spPr>
          <a:xfrm>
            <a:off x="5883566" y="2830781"/>
            <a:ext cx="2392881" cy="611049"/>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角丸四角形吹き出し 30"/>
          <p:cNvSpPr/>
          <p:nvPr/>
        </p:nvSpPr>
        <p:spPr>
          <a:xfrm>
            <a:off x="7843041" y="3557175"/>
            <a:ext cx="1060984" cy="510188"/>
          </a:xfrm>
          <a:prstGeom prst="wedgeRoundRectCallout">
            <a:avLst>
              <a:gd name="adj1" fmla="val -64699"/>
              <a:gd name="adj2" fmla="val -37976"/>
              <a:gd name="adj3" fmla="val 16667"/>
            </a:avLst>
          </a:prstGeom>
          <a:solidFill>
            <a:srgbClr val="FEB545"/>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69"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カンファレンスの結果を、文書により情報提供</a:t>
            </a:r>
          </a:p>
        </p:txBody>
      </p:sp>
      <p:pic>
        <p:nvPicPr>
          <p:cNvPr id="39" name="Picture 2" descr="妊婦さんのイラスト"/>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129" t="20936" r="13743"/>
          <a:stretch/>
        </p:blipFill>
        <p:spPr bwMode="auto">
          <a:xfrm>
            <a:off x="8941135" y="1823986"/>
            <a:ext cx="418532" cy="551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2" descr="隔医療のイラスト（男性医師）"/>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9551" b="89888" l="2000" r="66250">
                        <a14:foregroundMark x1="35750" y1="21629" x2="35750" y2="21629"/>
                      </a14:backgroundRemoval>
                    </a14:imgEffect>
                  </a14:imgLayer>
                </a14:imgProps>
              </a:ext>
              <a:ext uri="{28A0092B-C50C-407E-A947-70E740481C1C}">
                <a14:useLocalDpi xmlns:a14="http://schemas.microsoft.com/office/drawing/2010/main" val="0"/>
              </a:ext>
            </a:extLst>
          </a:blip>
          <a:srcRect r="30964"/>
          <a:stretch/>
        </p:blipFill>
        <p:spPr bwMode="auto">
          <a:xfrm>
            <a:off x="6443771" y="4691911"/>
            <a:ext cx="344006" cy="441037"/>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pic>
        <p:nvPicPr>
          <p:cNvPr id="42" name="Picture 4" descr="C:\Users\kc\AppData\Local\Microsoft\Windows\Temporary Internet Files\Content.IE5\BIL8PTIM\MC900446010[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615773" y="4798462"/>
            <a:ext cx="607230" cy="51385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妊婦さんのイラスト"/>
          <p:cNvPicPr>
            <a:picLocks noChangeAspect="1" noChangeArrowheads="1"/>
          </p:cNvPicPr>
          <p:nvPr/>
        </p:nvPicPr>
        <p:blipFill rotWithShape="1">
          <a:blip r:embed="rId2">
            <a:extLst>
              <a:ext uri="{28A0092B-C50C-407E-A947-70E740481C1C}">
                <a14:useLocalDpi xmlns:a14="http://schemas.microsoft.com/office/drawing/2010/main" val="0"/>
              </a:ext>
            </a:extLst>
          </a:blip>
          <a:srcRect l="43129" t="20936" r="13743"/>
          <a:stretch/>
        </p:blipFill>
        <p:spPr bwMode="auto">
          <a:xfrm>
            <a:off x="6377941" y="5407804"/>
            <a:ext cx="323334" cy="426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4" descr="医師と看護師と事務のイラスト"/>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87635" y="2356711"/>
            <a:ext cx="885844" cy="69740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病院・医院の建物イラスト（医療）"/>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16172" y="5328964"/>
            <a:ext cx="401402" cy="475031"/>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
            <a:extLst>
              <a:ext uri="{FF2B5EF4-FFF2-40B4-BE49-F238E27FC236}">
                <a16:creationId xmlns:a16="http://schemas.microsoft.com/office/drawing/2014/main" id="{9755BE53-D09F-47BF-B01F-DC7961D7CD85}"/>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2" name="Rectangle 36">
            <a:extLst>
              <a:ext uri="{FF2B5EF4-FFF2-40B4-BE49-F238E27FC236}">
                <a16:creationId xmlns:a16="http://schemas.microsoft.com/office/drawing/2014/main" id="{476EE312-9069-45C7-9DB9-6F10A16B1936}"/>
              </a:ext>
            </a:extLst>
          </p:cNvPr>
          <p:cNvSpPr>
            <a:spLocks noChangeArrowheads="1"/>
          </p:cNvSpPr>
          <p:nvPr/>
        </p:nvSpPr>
        <p:spPr bwMode="auto">
          <a:xfrm>
            <a:off x="218792" y="525439"/>
            <a:ext cx="7182480" cy="380129"/>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（６）精神疾患を有する妊産婦に対するケア・診療等の充実（再掲）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スライド番号プレースホルダー 2">
            <a:extLst>
              <a:ext uri="{FF2B5EF4-FFF2-40B4-BE49-F238E27FC236}">
                <a16:creationId xmlns:a16="http://schemas.microsoft.com/office/drawing/2014/main" id="{E2516CF7-B6AF-4BB2-96E6-23BBBD558BE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テキスト ボックス 23">
            <a:extLst>
              <a:ext uri="{FF2B5EF4-FFF2-40B4-BE49-F238E27FC236}">
                <a16:creationId xmlns:a16="http://schemas.microsoft.com/office/drawing/2014/main" id="{7A9D2DE3-E0B8-48BF-ADE7-5206DDEDF584}"/>
              </a:ext>
            </a:extLst>
          </p:cNvPr>
          <p:cNvSpPr txBox="1"/>
          <p:nvPr/>
        </p:nvSpPr>
        <p:spPr>
          <a:xfrm>
            <a:off x="4743648" y="922215"/>
            <a:ext cx="22798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176-177</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231-232</a:t>
            </a:r>
            <a:r>
              <a:rPr lang="ja-JP" altLang="en-US" sz="1100" dirty="0">
                <a:solidFill>
                  <a:srgbClr val="002060"/>
                </a:solidFill>
                <a:latin typeface="ＭＳ Ｐゴシック" panose="020B0600070205080204" pitchFamily="50" charset="-128"/>
              </a:rPr>
              <a:t>，</a:t>
            </a:r>
            <a:endParaRPr lang="en-US" altLang="ja-JP" sz="1100" dirty="0">
              <a:solidFill>
                <a:srgbClr val="002060"/>
              </a:solidFill>
              <a:latin typeface="ＭＳ Ｐゴシック" panose="020B0600070205080204" pitchFamily="50" charset="-128"/>
            </a:endParaRPr>
          </a:p>
          <a:p>
            <a:pPr algn="ctr">
              <a:defRPr/>
            </a:pPr>
            <a:r>
              <a:rPr lang="ja-JP" altLang="en-US" sz="1100" dirty="0">
                <a:solidFill>
                  <a:srgbClr val="002060"/>
                </a:solidFill>
                <a:latin typeface="ＭＳ Ｐゴシック" panose="020B0600070205080204" pitchFamily="50" charset="-128"/>
              </a:rPr>
              <a:t>施告ｐ</a:t>
            </a:r>
            <a:r>
              <a:rPr lang="en-US" altLang="ja-JP" sz="1100" dirty="0">
                <a:solidFill>
                  <a:srgbClr val="002060"/>
                </a:solidFill>
                <a:latin typeface="ＭＳ Ｐゴシック" panose="020B0600070205080204" pitchFamily="50" charset="-128"/>
              </a:rPr>
              <a:t>811</a:t>
            </a:r>
            <a:r>
              <a:rPr lang="ja-JP" altLang="en-US" sz="1100" dirty="0">
                <a:solidFill>
                  <a:srgbClr val="002060"/>
                </a:solidFill>
                <a:latin typeface="ＭＳ Ｐゴシック" panose="020B0600070205080204" pitchFamily="50" charset="-128"/>
              </a:rPr>
              <a:t>，施通ｐ</a:t>
            </a:r>
            <a:r>
              <a:rPr lang="en-US" altLang="ja-JP" sz="1100" dirty="0">
                <a:solidFill>
                  <a:srgbClr val="002060"/>
                </a:solidFill>
                <a:latin typeface="ＭＳ Ｐゴシック" panose="020B0600070205080204" pitchFamily="50" charset="-128"/>
              </a:rPr>
              <a:t>873</a:t>
            </a:r>
          </a:p>
        </p:txBody>
      </p:sp>
      <p:sp>
        <p:nvSpPr>
          <p:cNvPr id="25" name="テキスト ボックス 24">
            <a:extLst>
              <a:ext uri="{FF2B5EF4-FFF2-40B4-BE49-F238E27FC236}">
                <a16:creationId xmlns:a16="http://schemas.microsoft.com/office/drawing/2014/main" id="{B430438E-16F1-4AB5-A0D6-96EF876233F9}"/>
              </a:ext>
            </a:extLst>
          </p:cNvPr>
          <p:cNvSpPr txBox="1"/>
          <p:nvPr/>
        </p:nvSpPr>
        <p:spPr>
          <a:xfrm>
            <a:off x="6830449" y="5438211"/>
            <a:ext cx="8705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28</a:t>
            </a:r>
            <a:r>
              <a:rPr lang="ja-JP" altLang="en-US" sz="1100" dirty="0">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29</a:t>
            </a:r>
          </a:p>
        </p:txBody>
      </p:sp>
    </p:spTree>
    <p:extLst>
      <p:ext uri="{BB962C8B-B14F-4D97-AF65-F5344CB8AC3E}">
        <p14:creationId xmlns:p14="http://schemas.microsoft.com/office/powerpoint/2010/main" val="2614068671"/>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72480" y="1169057"/>
            <a:ext cx="9361039" cy="52745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発達障害等、児童思春期の精神疾患の支援を充実する観点から、小児特定疾患カウンセリング料について公認心理師が実施する場合の評価を新設する。</a:t>
            </a: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［公認心理師による場合の算定要件］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一連のカウンセリングの初回は医師が行う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医師の指示の下、公認心理師が当該医師による治療計画に基づいて療養上必要なカウンセリングを</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２０分以上</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行った場合に算定できる。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継続的にカウンセリングを行う必要があると認められる場合においても、</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３月に１回程度、医師がカウンセリン</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79133" algn="l" defTabSz="844083"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グを行う</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ものとする。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被虐待児等の診療機会を確保する観点から、小児特定疾患カウンセリング料について、対象に被虐待児を含むことを明確化する。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p:cNvSpPr/>
          <p:nvPr/>
        </p:nvSpPr>
        <p:spPr>
          <a:xfrm>
            <a:off x="886916" y="2099623"/>
            <a:ext cx="3508131"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886914" y="2434986"/>
            <a:ext cx="3508132" cy="102361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422041"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 name="正方形/長方形 8"/>
          <p:cNvSpPr/>
          <p:nvPr/>
        </p:nvSpPr>
        <p:spPr>
          <a:xfrm>
            <a:off x="5419350" y="2099623"/>
            <a:ext cx="3508131"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419348" y="2434986"/>
            <a:ext cx="3508132" cy="102361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医師による場合</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月の１回目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68524"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月の２回目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84994"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公認心理師による場合 </a:t>
            </a:r>
            <a:r>
              <a:rPr kumimoji="1" lang="ja-JP" altLang="en-US" sz="1200" b="0"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12" name="右矢印 11"/>
          <p:cNvSpPr/>
          <p:nvPr/>
        </p:nvSpPr>
        <p:spPr>
          <a:xfrm>
            <a:off x="4740139" y="2368516"/>
            <a:ext cx="408843" cy="102361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380093" y="1035968"/>
            <a:ext cx="4500195" cy="356088"/>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小児特定疾患カウンセリング料の見直し</a:t>
            </a:r>
          </a:p>
        </p:txBody>
      </p:sp>
      <p:pic>
        <p:nvPicPr>
          <p:cNvPr id="21" name="Picture 2" descr="カウンセリングのイラスト（女性医師）"/>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28921" y="3444113"/>
            <a:ext cx="888985" cy="888985"/>
          </a:xfrm>
          <a:prstGeom prst="rect">
            <a:avLst/>
          </a:prstGeom>
          <a:noFill/>
          <a:extLst>
            <a:ext uri="{909E8E84-426E-40DD-AFC4-6F175D3DCCD1}">
              <a14:hiddenFill xmlns:a14="http://schemas.microsoft.com/office/drawing/2010/main">
                <a:solidFill>
                  <a:srgbClr val="FFFFFF"/>
                </a:solidFill>
              </a14:hiddenFill>
            </a:ext>
          </a:extLst>
        </p:spPr>
      </p:pic>
      <p:pic>
        <p:nvPicPr>
          <p:cNvPr id="4" name="図 3"/>
          <p:cNvPicPr>
            <a:picLocks noChangeAspect="1"/>
          </p:cNvPicPr>
          <p:nvPr/>
        </p:nvPicPr>
        <p:blipFill>
          <a:blip r:embed="rId3"/>
          <a:stretch>
            <a:fillRect/>
          </a:stretch>
        </p:blipFill>
        <p:spPr>
          <a:xfrm>
            <a:off x="7833320" y="3511801"/>
            <a:ext cx="600267" cy="768095"/>
          </a:xfrm>
          <a:prstGeom prst="rect">
            <a:avLst/>
          </a:prstGeom>
        </p:spPr>
      </p:pic>
      <p:sp>
        <p:nvSpPr>
          <p:cNvPr id="14" name="Rectangle 2">
            <a:extLst>
              <a:ext uri="{FF2B5EF4-FFF2-40B4-BE49-F238E27FC236}">
                <a16:creationId xmlns:a16="http://schemas.microsoft.com/office/drawing/2014/main" id="{A1B6E4B1-93D7-4238-88CA-5370C3C815D1}"/>
              </a:ext>
            </a:extLst>
          </p:cNvPr>
          <p:cNvSpPr>
            <a:spLocks noChangeArrowheads="1"/>
          </p:cNvSpPr>
          <p:nvPr/>
        </p:nvSpPr>
        <p:spPr bwMode="auto">
          <a:xfrm>
            <a:off x="213524" y="31441"/>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5" name="Rectangle 36">
            <a:extLst>
              <a:ext uri="{FF2B5EF4-FFF2-40B4-BE49-F238E27FC236}">
                <a16:creationId xmlns:a16="http://schemas.microsoft.com/office/drawing/2014/main" id="{595D672B-4FE8-4491-BE58-47F530181747}"/>
              </a:ext>
            </a:extLst>
          </p:cNvPr>
          <p:cNvSpPr>
            <a:spLocks noChangeArrowheads="1"/>
          </p:cNvSpPr>
          <p:nvPr/>
        </p:nvSpPr>
        <p:spPr bwMode="auto">
          <a:xfrm>
            <a:off x="213524" y="521419"/>
            <a:ext cx="3875380" cy="38730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（７）発達障害に対する支援の充実</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スライド番号プレースホルダー 2">
            <a:extLst>
              <a:ext uri="{FF2B5EF4-FFF2-40B4-BE49-F238E27FC236}">
                <a16:creationId xmlns:a16="http://schemas.microsoft.com/office/drawing/2014/main" id="{15999E7C-E271-428A-8A42-DE21D9ED287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4944560" y="915180"/>
            <a:ext cx="13507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p154,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p188,</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05765408"/>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正方形/長方形 19"/>
          <p:cNvSpPr/>
          <p:nvPr/>
        </p:nvSpPr>
        <p:spPr>
          <a:xfrm>
            <a:off x="7401272" y="1584821"/>
            <a:ext cx="2061900" cy="77410"/>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4558416" y="4524820"/>
            <a:ext cx="1042656" cy="83692"/>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8" y="1204264"/>
            <a:ext cx="9529762" cy="560911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からの地域移行・地域定着支援を推進する観点から、精神科救急入院料、精神科急性期治療病棟入院料、精神科救急・合併症入院料、精神療養病棟入院料及び地域移行機能強化病棟入院料について、投与開始日から６０日以内に投与された場合に限り、持続性抗精神病注射薬剤に係る薬剤料の包括範囲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持続性抗精神病注射薬剤治療指導管理料について、入院中の患者に対しても算定可能とする。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右矢印 11"/>
          <p:cNvSpPr/>
          <p:nvPr/>
        </p:nvSpPr>
        <p:spPr>
          <a:xfrm>
            <a:off x="4741535" y="2836291"/>
            <a:ext cx="355481"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正方形/長方形 14"/>
          <p:cNvSpPr/>
          <p:nvPr/>
        </p:nvSpPr>
        <p:spPr>
          <a:xfrm>
            <a:off x="334497" y="1997311"/>
            <a:ext cx="4248472" cy="299118"/>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17" name="正方形/長方形 16"/>
          <p:cNvSpPr/>
          <p:nvPr/>
        </p:nvSpPr>
        <p:spPr>
          <a:xfrm>
            <a:off x="334497" y="2318600"/>
            <a:ext cx="4248472" cy="192204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別表第五の一の四</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精神科救急入院料、精神科急性期治療病棟入院料及び精神科救急・合併症入院料の除外薬剤・注射薬</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クロザピン（治療抵抗性統合失調症治療指導管理料を算定しているものに対して投与された場合に限る。）</a:t>
            </a:r>
          </a:p>
        </p:txBody>
      </p:sp>
      <p:sp>
        <p:nvSpPr>
          <p:cNvPr id="18" name="正方形/長方形 17"/>
          <p:cNvSpPr/>
          <p:nvPr/>
        </p:nvSpPr>
        <p:spPr>
          <a:xfrm>
            <a:off x="5238886" y="1997311"/>
            <a:ext cx="4257414"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9" name="正方形/長方形 18"/>
          <p:cNvSpPr/>
          <p:nvPr/>
        </p:nvSpPr>
        <p:spPr>
          <a:xfrm>
            <a:off x="5238886" y="2318600"/>
            <a:ext cx="4257414" cy="192204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別表第五の一の四</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精神科救急入院料、精神科急性期治療病棟入院料及び精神科救急・合併症入院料の除外薬剤・注射薬</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クロザピン（治療抵抗性統合失調症治療指導管理料を算定しているものに対して投与された場合に限る。）</a:t>
            </a: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持続性抗精神病注射薬剤（投与開始日から</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日以内に投与された場合に限る。）</a:t>
            </a:r>
            <a:endPar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108000" marR="0" lvl="0" indent="-45720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別表第五の一の五（精神療養病棟入院料及び地域移行機能強化病棟入院料の除外薬剤・注射薬）についても同様の取り扱いとする。</a:t>
            </a:r>
          </a:p>
        </p:txBody>
      </p:sp>
      <p:sp>
        <p:nvSpPr>
          <p:cNvPr id="29" name="右矢印 28"/>
          <p:cNvSpPr/>
          <p:nvPr/>
        </p:nvSpPr>
        <p:spPr>
          <a:xfrm>
            <a:off x="4749329" y="5348100"/>
            <a:ext cx="347687" cy="822585"/>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p:cNvSpPr/>
          <p:nvPr/>
        </p:nvSpPr>
        <p:spPr>
          <a:xfrm>
            <a:off x="350465" y="4653136"/>
            <a:ext cx="4248472" cy="299118"/>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31" name="正方形/長方形 30"/>
          <p:cNvSpPr/>
          <p:nvPr/>
        </p:nvSpPr>
        <p:spPr>
          <a:xfrm>
            <a:off x="344488" y="4993619"/>
            <a:ext cx="4248472" cy="1789115"/>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抗精神病特定薬剤治療指導管理料</a:t>
            </a: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１　持続性抗精神病注射薬剤治療指導管理料　　</a:t>
            </a: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250</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新細明體" panose="02020500000000000000" pitchFamily="18" charset="-120"/>
                <a:cs typeface="+mn-cs"/>
              </a:rPr>
              <a:t>点</a:t>
            </a:r>
          </a:p>
        </p:txBody>
      </p:sp>
      <p:sp>
        <p:nvSpPr>
          <p:cNvPr id="32" name="正方形/長方形 31"/>
          <p:cNvSpPr/>
          <p:nvPr/>
        </p:nvSpPr>
        <p:spPr>
          <a:xfrm>
            <a:off x="5244863" y="4653136"/>
            <a:ext cx="4257414"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3" name="正方形/長方形 32"/>
          <p:cNvSpPr/>
          <p:nvPr/>
        </p:nvSpPr>
        <p:spPr>
          <a:xfrm>
            <a:off x="5248877" y="4993619"/>
            <a:ext cx="4257414" cy="1789115"/>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抗精神病特定薬剤治療指導管理料</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持続性抗精神病注射薬剤治療指導管理料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イ　入院中の患者</a:t>
            </a: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ロ　入院中の患者以外</a:t>
            </a:r>
          </a:p>
          <a:p>
            <a:pPr marL="108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注１　１のイについては、持続性抗精神病注射薬剤を投与している入院中の統合失調症患者に対して、計画的な医学管理を継続して行い、かつ、療養上必要な指導を行った場合に、当該薬剤の投与開始日の属する月及びその翌月にそれぞれ１回に限り、当該薬剤を投与したときに算定する。</a:t>
            </a:r>
          </a:p>
        </p:txBody>
      </p:sp>
      <p:pic>
        <p:nvPicPr>
          <p:cNvPr id="4" name="図 3"/>
          <p:cNvPicPr>
            <a:picLocks noChangeAspect="1"/>
          </p:cNvPicPr>
          <p:nvPr/>
        </p:nvPicPr>
        <p:blipFill>
          <a:blip r:embed="rId2"/>
          <a:stretch>
            <a:fillRect/>
          </a:stretch>
        </p:blipFill>
        <p:spPr>
          <a:xfrm>
            <a:off x="4684663" y="3780401"/>
            <a:ext cx="536671" cy="534027"/>
          </a:xfrm>
          <a:prstGeom prst="rect">
            <a:avLst/>
          </a:prstGeom>
        </p:spPr>
      </p:pic>
      <p:sp>
        <p:nvSpPr>
          <p:cNvPr id="22" name="Rectangle 2">
            <a:extLst>
              <a:ext uri="{FF2B5EF4-FFF2-40B4-BE49-F238E27FC236}">
                <a16:creationId xmlns:a16="http://schemas.microsoft.com/office/drawing/2014/main" id="{F4580F26-079A-4B9A-8748-27F2A37A5D86}"/>
              </a:ext>
            </a:extLst>
          </p:cNvPr>
          <p:cNvSpPr>
            <a:spLocks noChangeArrowheads="1"/>
          </p:cNvSpPr>
          <p:nvPr/>
        </p:nvSpPr>
        <p:spPr bwMode="auto">
          <a:xfrm>
            <a:off x="213524" y="31441"/>
            <a:ext cx="9517327" cy="44286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23" name="Rectangle 36">
            <a:extLst>
              <a:ext uri="{FF2B5EF4-FFF2-40B4-BE49-F238E27FC236}">
                <a16:creationId xmlns:a16="http://schemas.microsoft.com/office/drawing/2014/main" id="{DF5305C3-921D-44BF-B47B-8D6EEC37E316}"/>
              </a:ext>
            </a:extLst>
          </p:cNvPr>
          <p:cNvSpPr>
            <a:spLocks noChangeArrowheads="1"/>
          </p:cNvSpPr>
          <p:nvPr/>
        </p:nvSpPr>
        <p:spPr bwMode="auto">
          <a:xfrm>
            <a:off x="188118" y="515592"/>
            <a:ext cx="8966862" cy="38730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（８）精神療養病棟入院料等における持続性抗精神病注射薬剤の取扱いの見直し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スライド番号プレースホルダー 2">
            <a:extLst>
              <a:ext uri="{FF2B5EF4-FFF2-40B4-BE49-F238E27FC236}">
                <a16:creationId xmlns:a16="http://schemas.microsoft.com/office/drawing/2014/main" id="{B4C214CE-B99F-4BF5-9AE1-2871655A162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テキスト ボックス 24"/>
          <p:cNvSpPr txBox="1"/>
          <p:nvPr/>
        </p:nvSpPr>
        <p:spPr>
          <a:xfrm>
            <a:off x="7680820" y="2237773"/>
            <a:ext cx="8712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p707</a:t>
            </a:r>
            <a:endParaRPr lang="ja-JP" altLang="en-US" sz="1100" dirty="0">
              <a:solidFill>
                <a:srgbClr val="002060"/>
              </a:solidFill>
              <a:latin typeface="ＭＳ Ｐゴシック" panose="020B0600070205080204" pitchFamily="50" charset="-128"/>
            </a:endParaRPr>
          </a:p>
        </p:txBody>
      </p:sp>
      <p:sp>
        <p:nvSpPr>
          <p:cNvPr id="26" name="テキスト ボックス 25"/>
          <p:cNvSpPr txBox="1"/>
          <p:nvPr/>
        </p:nvSpPr>
        <p:spPr>
          <a:xfrm>
            <a:off x="8719360" y="3571379"/>
            <a:ext cx="87124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p707</a:t>
            </a:r>
            <a:endParaRPr lang="ja-JP" altLang="en-US" sz="1100" dirty="0">
              <a:solidFill>
                <a:srgbClr val="002060"/>
              </a:solidFill>
              <a:latin typeface="ＭＳ Ｐゴシック" panose="020B0600070205080204" pitchFamily="50" charset="-128"/>
            </a:endParaRPr>
          </a:p>
        </p:txBody>
      </p:sp>
      <p:sp>
        <p:nvSpPr>
          <p:cNvPr id="27" name="テキスト ボックス 26"/>
          <p:cNvSpPr txBox="1"/>
          <p:nvPr/>
        </p:nvSpPr>
        <p:spPr>
          <a:xfrm>
            <a:off x="7960335" y="4418434"/>
            <a:ext cx="138515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p479,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p504</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p919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30316309"/>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flipV="1">
            <a:off x="6969224" y="4895449"/>
            <a:ext cx="1872208"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60512" y="1302703"/>
            <a:ext cx="3888432" cy="45719"/>
          </a:xfrm>
          <a:prstGeom prst="rect">
            <a:avLst/>
          </a:prstGeom>
          <a:solidFill>
            <a:srgbClr val="FFCCCC"/>
          </a:solid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188119" y="836712"/>
            <a:ext cx="9529762" cy="59333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地域における精神科救急の役割等を踏まえ、精神科救急入院料について、複数の病棟を届け出る場合、当該入院料を届け出ている病棟の数に応じて時間外診療等の実績を必要とする旨を明確化する。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届出病床数の上限を超えて病床を有する場合について、経過措置の期限を令和４年３月</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日までとする。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72478" y="1445816"/>
            <a:ext cx="9347504"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5" name="正方形/長方形 14"/>
          <p:cNvSpPr/>
          <p:nvPr/>
        </p:nvSpPr>
        <p:spPr>
          <a:xfrm>
            <a:off x="272478" y="1812174"/>
            <a:ext cx="9347504" cy="2868622"/>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精神科救急入院料１</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228600" marR="0" lvl="0" indent="-228600" algn="l" defTabSz="914400" rtl="0" eaLnBrk="1" fontAlgn="auto" latinLnBrk="0" hangingPunct="1">
              <a:lnSpc>
                <a:spcPct val="100000"/>
              </a:lnSpc>
              <a:spcBef>
                <a:spcPts val="0"/>
              </a:spcBef>
              <a:spcAft>
                <a:spcPts val="0"/>
              </a:spcAft>
              <a:buClrTx/>
              <a:buSzTx/>
              <a:buFontTx/>
              <a:buAutoNum type="arabicParenBoth"/>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当該保険医療機関が、精神科救急医療体制整備事業において基幹的な役割を果たしていること。具体的には、次のいずれも満たしていること。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常時精神科救急外来診療が可能であり、精神疾患に係る時間外、休日又は深夜における診療（電話等再診を除く。）件数の実績が</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年間</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、又は１の</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のア又はイの地域における人口１万人当たり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1.87</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であること。そのうち初診患者（精神疾患について過去３か月間に当該保険医療機関に受診していない患者）の件数が</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又は２割以上であること。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精神患に係る時間外、休日又は深夜における入院件数の実績が年間</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又はアの地域における</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人口１万人当たり</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0.5</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であること。そのうち</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８件以上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２割以上は、精神科救急情報センター・精神医療相談窓口（精神科救急医療体制整備事業）、救急医療情報センター、他の医療機関、都道府県、市町村、保健所、警察、消防（救急車）からの依頼であ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936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複数の病棟において当該入院料の届出を行う場合については、</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ア及びイの「件以上」を「に届出病棟数を乗じた数以上」と読み替えること。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精神科救急入院料２についても同様。</a:t>
            </a:r>
          </a:p>
        </p:txBody>
      </p:sp>
      <p:sp>
        <p:nvSpPr>
          <p:cNvPr id="26" name="正方形/長方形 25"/>
          <p:cNvSpPr/>
          <p:nvPr/>
        </p:nvSpPr>
        <p:spPr>
          <a:xfrm>
            <a:off x="272478" y="5083038"/>
            <a:ext cx="4320481" cy="29922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7" name="正方形/長方形 26"/>
          <p:cNvSpPr/>
          <p:nvPr/>
        </p:nvSpPr>
        <p:spPr>
          <a:xfrm>
            <a:off x="272479" y="5432527"/>
            <a:ext cx="4320481" cy="1236833"/>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6000" marR="0" lvl="0" indent="-18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当該病棟の病床数は、当該病院の精神病床数が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床以下の場合には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床以下であり、当該病院の精神病床数が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床を超える場合にはその２割以下であること。ただし、平成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日時点で、現に当該基準を超えて病床を有する保険医療機関にあっては、当該時点で現に届け出ている病床数を維持することができる。</a:t>
            </a:r>
          </a:p>
        </p:txBody>
      </p:sp>
      <p:sp>
        <p:nvSpPr>
          <p:cNvPr id="28" name="正方形/長方形 27"/>
          <p:cNvSpPr/>
          <p:nvPr/>
        </p:nvSpPr>
        <p:spPr>
          <a:xfrm>
            <a:off x="5104549" y="5086638"/>
            <a:ext cx="4515433" cy="29201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p:cNvSpPr/>
          <p:nvPr/>
        </p:nvSpPr>
        <p:spPr>
          <a:xfrm>
            <a:off x="5104549" y="5432527"/>
            <a:ext cx="4515434" cy="1236833"/>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marR="0" lvl="0" indent="-3600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当該病棟の病床数は、当該保険医療機関の精神病床数が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床以下の場合には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床以下であり、当該保険医療機関の精神病床数が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床を超える場合にはその２割以下であること。ただし、平成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日時点で、現に当該基準を超えて病床を有する保険医療機関にあっては、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令和４年３月</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日までの間、</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当該時点で現に届け出ている病床数を維持することができる。</a:t>
            </a:r>
          </a:p>
        </p:txBody>
      </p:sp>
      <p:sp>
        <p:nvSpPr>
          <p:cNvPr id="30" name="右矢印 29"/>
          <p:cNvSpPr/>
          <p:nvPr/>
        </p:nvSpPr>
        <p:spPr>
          <a:xfrm>
            <a:off x="4721890" y="5605552"/>
            <a:ext cx="253728" cy="822585"/>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角丸四角形 3"/>
          <p:cNvSpPr/>
          <p:nvPr/>
        </p:nvSpPr>
        <p:spPr>
          <a:xfrm>
            <a:off x="4323819" y="4146719"/>
            <a:ext cx="4392488" cy="266776"/>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4721889" y="2965073"/>
            <a:ext cx="4749765" cy="347642"/>
          </a:xfrm>
          <a:prstGeom prst="roundRect">
            <a:avLst/>
          </a:prstGeom>
          <a:solidFill>
            <a:schemeClr val="bg1"/>
          </a:solid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２病棟届け出る場合、当該保険医療機関において、時間外等外来診療の実績は、年間３００件以上必要。（その他についても同様。）</a:t>
            </a:r>
          </a:p>
        </p:txBody>
      </p:sp>
      <p:sp>
        <p:nvSpPr>
          <p:cNvPr id="32" name="角丸四角形 31"/>
          <p:cNvSpPr/>
          <p:nvPr/>
        </p:nvSpPr>
        <p:spPr>
          <a:xfrm>
            <a:off x="8261100" y="2493218"/>
            <a:ext cx="946809" cy="193459"/>
          </a:xfrm>
          <a:prstGeom prst="round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6" name="直線矢印コネクタ 65"/>
          <p:cNvCxnSpPr/>
          <p:nvPr/>
        </p:nvCxnSpPr>
        <p:spPr>
          <a:xfrm flipV="1">
            <a:off x="6537176" y="3312715"/>
            <a:ext cx="0" cy="83400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a:stCxn id="9" idx="0"/>
          </p:cNvCxnSpPr>
          <p:nvPr/>
        </p:nvCxnSpPr>
        <p:spPr>
          <a:xfrm flipV="1">
            <a:off x="7096772" y="2693391"/>
            <a:ext cx="1191578" cy="271682"/>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 name="Rectangle 36">
            <a:extLst>
              <a:ext uri="{FF2B5EF4-FFF2-40B4-BE49-F238E27FC236}">
                <a16:creationId xmlns:a16="http://schemas.microsoft.com/office/drawing/2014/main" id="{EB2F8641-8EDF-4A39-86F1-7A6BE40E1A11}"/>
              </a:ext>
            </a:extLst>
          </p:cNvPr>
          <p:cNvSpPr>
            <a:spLocks noChangeArrowheads="1"/>
          </p:cNvSpPr>
          <p:nvPr/>
        </p:nvSpPr>
        <p:spPr bwMode="auto">
          <a:xfrm>
            <a:off x="188119" y="449117"/>
            <a:ext cx="3936002"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（９）精神科救急入院料の見直し</a:t>
            </a:r>
          </a:p>
        </p:txBody>
      </p:sp>
      <p:sp>
        <p:nvSpPr>
          <p:cNvPr id="21" name="Rectangle 2">
            <a:extLst>
              <a:ext uri="{FF2B5EF4-FFF2-40B4-BE49-F238E27FC236}">
                <a16:creationId xmlns:a16="http://schemas.microsoft.com/office/drawing/2014/main" id="{40774B12-8F19-412F-A8D4-FB34CEE03AA5}"/>
              </a:ext>
            </a:extLst>
          </p:cNvPr>
          <p:cNvSpPr>
            <a:spLocks noChangeArrowheads="1"/>
          </p:cNvSpPr>
          <p:nvPr/>
        </p:nvSpPr>
        <p:spPr bwMode="auto">
          <a:xfrm>
            <a:off x="213524" y="31442"/>
            <a:ext cx="9517327" cy="40374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9" name="スライド番号プレースホルダー 2">
            <a:extLst>
              <a:ext uri="{FF2B5EF4-FFF2-40B4-BE49-F238E27FC236}">
                <a16:creationId xmlns:a16="http://schemas.microsoft.com/office/drawing/2014/main" id="{DCF29DB4-7016-4635-ABA4-E2AF85D415F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テキスト ボックス 21"/>
          <p:cNvSpPr txBox="1"/>
          <p:nvPr/>
        </p:nvSpPr>
        <p:spPr>
          <a:xfrm>
            <a:off x="4124121" y="433643"/>
            <a:ext cx="219624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p117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p136-138</a:t>
            </a:r>
            <a:endParaRPr lang="ja-JP" altLang="en-US" sz="1100" dirty="0">
              <a:solidFill>
                <a:srgbClr val="002060"/>
              </a:solidFill>
              <a:latin typeface="ＭＳ Ｐゴシック" panose="020B0600070205080204" pitchFamily="50" charset="-128"/>
            </a:endParaRP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p698,710,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p793-794</a:t>
            </a:r>
            <a:r>
              <a:rPr lang="ja-JP" altLang="en-US" sz="1100" dirty="0" err="1">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9779534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88119" y="756855"/>
            <a:ext cx="9529762" cy="440940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精神病棟における高齢化等による病態の変化等を踏まえ、精神科身体合併症管理加算について、算定可能となる日数の上限及び対象疾患等の要件を見直す。</a:t>
            </a: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61950"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正方形/長方形 27"/>
          <p:cNvSpPr/>
          <p:nvPr/>
        </p:nvSpPr>
        <p:spPr>
          <a:xfrm>
            <a:off x="415676" y="1565106"/>
            <a:ext cx="4239470" cy="299221"/>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9" name="正方形/長方形 28"/>
          <p:cNvSpPr/>
          <p:nvPr/>
        </p:nvSpPr>
        <p:spPr>
          <a:xfrm>
            <a:off x="415676" y="1881575"/>
            <a:ext cx="4239470" cy="3081988"/>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７日以内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８日以上</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225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精神科を標榜する病院において、別に厚生労働大臣が定める身体合併症を有する精神障害者である患者に対して必要な治療を行った場合に、当該患者について、当該疾患の治療開始日から起算して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日を限度として、当該患者の治療期間に応じ、所定点数に加算する。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別表第七の二　精神科身体合併症管理加算の対象患者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（略）</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右矢印 33"/>
          <p:cNvSpPr/>
          <p:nvPr/>
        </p:nvSpPr>
        <p:spPr>
          <a:xfrm>
            <a:off x="4798119" y="2609823"/>
            <a:ext cx="442913" cy="11072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5" name="正方形/長方形 34"/>
          <p:cNvSpPr/>
          <p:nvPr/>
        </p:nvSpPr>
        <p:spPr>
          <a:xfrm>
            <a:off x="5385048" y="1576750"/>
            <a:ext cx="4248472" cy="299118"/>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37" name="正方形/長方形 36"/>
          <p:cNvSpPr/>
          <p:nvPr/>
        </p:nvSpPr>
        <p:spPr>
          <a:xfrm>
            <a:off x="5385048" y="1889808"/>
            <a:ext cx="4248472" cy="3096344"/>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精神科身体合併症管理加算（１日につき）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７日以内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８日以上</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日以内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精神科を標榜する病院において、別に厚生労働大臣が定める身体合併症を有する精神障害者である患者に対して必要な治療を行った場合に、当該患者について、当該疾患の治療開始日から起算して</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日を限度として、当該患者の治療期間に応じ、所定点数に加算する。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別表第七の二　精神科身体合併症管理加算の対象患者</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難病の患者に対する医療等に関する法律（平成</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26</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年法律第</a:t>
            </a:r>
            <a:r>
              <a:rPr kumimoji="1" lang="en-US" altLang="ja-JP"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号）第５条第１項に規定する指定難病の患者</a:t>
            </a:r>
            <a:r>
              <a:rPr lang="ja-JP" altLang="en-US" sz="1000" b="1" u="sng" dirty="0">
                <a:solidFill>
                  <a:srgbClr val="0070C0"/>
                </a:solidFill>
                <a:latin typeface="ＭＳ Ｐゴシック" panose="020B0600070205080204" pitchFamily="50" charset="-128"/>
                <a:ea typeface="ＭＳ Ｐゴシック" panose="020B0600070205080204" pitchFamily="50" charset="-128"/>
              </a:rPr>
              <a:t>（</a:t>
            </a:r>
            <a:r>
              <a:rPr kumimoji="1" lang="ja-JP" altLang="en-US" sz="10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同法第７条第４項に規定する医療受給者証を交付されているもの（同条第１項各号に規定する特定医療費の支給認定に係る基準を満たすものとして診断を受けたものを含む。））</a:t>
            </a:r>
          </a:p>
        </p:txBody>
      </p:sp>
      <p:sp>
        <p:nvSpPr>
          <p:cNvPr id="14" name="Rectangle 2">
            <a:extLst>
              <a:ext uri="{FF2B5EF4-FFF2-40B4-BE49-F238E27FC236}">
                <a16:creationId xmlns:a16="http://schemas.microsoft.com/office/drawing/2014/main" id="{08B3F33E-E232-41C6-9FF8-663F95B469DA}"/>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15" name="Rectangle 36">
            <a:extLst>
              <a:ext uri="{FF2B5EF4-FFF2-40B4-BE49-F238E27FC236}">
                <a16:creationId xmlns:a16="http://schemas.microsoft.com/office/drawing/2014/main" id="{9A22C805-D0CB-41DE-997C-679799DF6764}"/>
              </a:ext>
            </a:extLst>
          </p:cNvPr>
          <p:cNvSpPr>
            <a:spLocks noChangeArrowheads="1"/>
          </p:cNvSpPr>
          <p:nvPr/>
        </p:nvSpPr>
        <p:spPr bwMode="auto">
          <a:xfrm>
            <a:off x="210196" y="535360"/>
            <a:ext cx="4886819"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（１０）精神科身体合併症管理加算の見直し</a:t>
            </a:r>
          </a:p>
        </p:txBody>
      </p:sp>
      <p:sp>
        <p:nvSpPr>
          <p:cNvPr id="16" name="Rectangle 36">
            <a:extLst>
              <a:ext uri="{FF2B5EF4-FFF2-40B4-BE49-F238E27FC236}">
                <a16:creationId xmlns:a16="http://schemas.microsoft.com/office/drawing/2014/main" id="{AF268DCE-7470-4B44-9984-5550D554D8A0}"/>
              </a:ext>
            </a:extLst>
          </p:cNvPr>
          <p:cNvSpPr>
            <a:spLocks noChangeArrowheads="1"/>
          </p:cNvSpPr>
          <p:nvPr/>
        </p:nvSpPr>
        <p:spPr bwMode="auto">
          <a:xfrm>
            <a:off x="188118" y="5257299"/>
            <a:ext cx="5989017" cy="36602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（１１）精神療養病棟におけるリハビリテーションの推進</a:t>
            </a:r>
          </a:p>
        </p:txBody>
      </p:sp>
      <p:sp>
        <p:nvSpPr>
          <p:cNvPr id="19" name="Rectangle 37">
            <a:extLst>
              <a:ext uri="{FF2B5EF4-FFF2-40B4-BE49-F238E27FC236}">
                <a16:creationId xmlns:a16="http://schemas.microsoft.com/office/drawing/2014/main" id="{37B5F469-8A77-4B4B-8D0F-D0B2C242E0DF}"/>
              </a:ext>
            </a:extLst>
          </p:cNvPr>
          <p:cNvSpPr>
            <a:spLocks noChangeArrowheads="1"/>
          </p:cNvSpPr>
          <p:nvPr/>
        </p:nvSpPr>
        <p:spPr bwMode="auto">
          <a:xfrm>
            <a:off x="192918" y="5623322"/>
            <a:ext cx="9527084" cy="1015663"/>
          </a:xfrm>
          <a:prstGeom prst="rect">
            <a:avLst/>
          </a:prstGeom>
          <a:noFill/>
          <a:ln w="9525">
            <a:solidFill>
              <a:sysClr val="windowText" lastClr="000000"/>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0" lang="en-US" altLang="ja-JP" sz="1600" b="1" i="0" u="sng"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a:extLst>
              <a:ext uri="{FF2B5EF4-FFF2-40B4-BE49-F238E27FC236}">
                <a16:creationId xmlns:a16="http://schemas.microsoft.com/office/drawing/2014/main" id="{DC0BC75F-9164-4113-8C85-0DC51D17F465}"/>
              </a:ext>
            </a:extLst>
          </p:cNvPr>
          <p:cNvSpPr/>
          <p:nvPr/>
        </p:nvSpPr>
        <p:spPr>
          <a:xfrm>
            <a:off x="213524" y="5617045"/>
            <a:ext cx="9542432" cy="1015663"/>
          </a:xfrm>
          <a:prstGeom prst="rect">
            <a:avLst/>
          </a:prstGeom>
        </p:spPr>
        <p:txBody>
          <a:bodyPr wrap="square">
            <a:spAutoFit/>
          </a:bodyPr>
          <a:lstStyle/>
          <a:p>
            <a:pPr marL="177800" marR="0" lvl="0" indent="-177800" algn="l" defTabSz="914400" rtl="0" eaLnBrk="1" fontAlgn="auto" latinLnBrk="0" hangingPunct="1">
              <a:lnSpc>
                <a:spcPts val="18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精神病棟に長期に渡り入院する患者の高齢化及び身体合併症等の実態を踏まえ、精神療養病棟入院料について、疾患別リハビリテーション料（心大血管疾患リハビリテーション料、脳血管疾患等リハビリテーション料、脳血管疾患等リハビリテーション料、廃用症候群リハビリテーション料、運動器リハビリテーション料、呼吸器リハビリテーション料）及びリハビリテーション総合計画評価料を、別に算定できるよう見直す。</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7A8C678D-5467-4EA2-8933-85E6979E150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8" name="テキスト ボックス 17"/>
          <p:cNvSpPr txBox="1"/>
          <p:nvPr/>
        </p:nvSpPr>
        <p:spPr>
          <a:xfrm>
            <a:off x="5019575" y="517590"/>
            <a:ext cx="216024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p66,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p83-84</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p686,709-710,</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p756-757</a:t>
            </a:r>
          </a:p>
        </p:txBody>
      </p:sp>
      <p:sp>
        <p:nvSpPr>
          <p:cNvPr id="21" name="テキスト ボックス 20"/>
          <p:cNvSpPr txBox="1"/>
          <p:nvPr/>
        </p:nvSpPr>
        <p:spPr>
          <a:xfrm>
            <a:off x="6160223" y="5248302"/>
            <a:ext cx="67868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p118</a:t>
            </a:r>
          </a:p>
        </p:txBody>
      </p:sp>
    </p:spTree>
    <p:extLst>
      <p:ext uri="{BB962C8B-B14F-4D97-AF65-F5344CB8AC3E}">
        <p14:creationId xmlns:p14="http://schemas.microsoft.com/office/powerpoint/2010/main" val="353112634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ホームベース 12">
            <a:extLst>
              <a:ext uri="{FF2B5EF4-FFF2-40B4-BE49-F238E27FC236}">
                <a16:creationId xmlns:a16="http://schemas.microsoft.com/office/drawing/2014/main" id="{E5B7D7DE-C0F0-47B4-AB90-EA788C87E1DB}"/>
              </a:ext>
            </a:extLst>
          </p:cNvPr>
          <p:cNvSpPr/>
          <p:nvPr/>
        </p:nvSpPr>
        <p:spPr>
          <a:xfrm rot="5400000">
            <a:off x="2338553" y="-1229364"/>
            <a:ext cx="5372905" cy="9217025"/>
          </a:xfrm>
          <a:prstGeom prst="homePlate">
            <a:avLst>
              <a:gd name="adj" fmla="val 9412"/>
            </a:avLst>
          </a:prstGeom>
          <a:solidFill>
            <a:srgbClr val="FFFFE5"/>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99692"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2" name="Rectangle 2">
            <a:extLst>
              <a:ext uri="{FF2B5EF4-FFF2-40B4-BE49-F238E27FC236}">
                <a16:creationId xmlns:a16="http://schemas.microsoft.com/office/drawing/2014/main" id="{F0BA0E54-6356-44C1-802B-72DFDF0F970F}"/>
              </a:ext>
            </a:extLst>
          </p:cNvPr>
          <p:cNvSpPr txBox="1">
            <a:spLocks noChangeArrowheads="1"/>
          </p:cNvSpPr>
          <p:nvPr/>
        </p:nvSpPr>
        <p:spPr>
          <a:xfrm>
            <a:off x="964956" y="34544"/>
            <a:ext cx="7976088" cy="543071"/>
          </a:xfrm>
          <a:prstGeom prst="rect">
            <a:avLst/>
          </a:prstGeom>
        </p:spPr>
        <p:txBody>
          <a:bodyPr/>
          <a:lstStyle>
            <a:lvl1pPr algn="l" rtl="0" eaLnBrk="1" fontAlgn="base" hangingPunct="1">
              <a:spcBef>
                <a:spcPct val="0"/>
              </a:spcBef>
              <a:spcAft>
                <a:spcPct val="0"/>
              </a:spcAft>
              <a:defRPr kumimoji="1" sz="2000">
                <a:solidFill>
                  <a:schemeClr val="tx2"/>
                </a:solidFill>
                <a:latin typeface="+mj-lt"/>
                <a:ea typeface="+mj-ea"/>
                <a:cs typeface="+mj-cs"/>
              </a:defRPr>
            </a:lvl1pPr>
            <a:lvl2pPr algn="l" rtl="0" eaLnBrk="1" fontAlgn="base" hangingPunct="1">
              <a:spcBef>
                <a:spcPct val="0"/>
              </a:spcBef>
              <a:spcAft>
                <a:spcPct val="0"/>
              </a:spcAft>
              <a:defRPr kumimoji="1" sz="2000">
                <a:solidFill>
                  <a:schemeClr val="tx2"/>
                </a:solidFill>
                <a:latin typeface="Arial" charset="0"/>
                <a:ea typeface="ＭＳ Ｐゴシック" charset="-128"/>
              </a:defRPr>
            </a:lvl2pPr>
            <a:lvl3pPr algn="l" rtl="0" eaLnBrk="1" fontAlgn="base" hangingPunct="1">
              <a:spcBef>
                <a:spcPct val="0"/>
              </a:spcBef>
              <a:spcAft>
                <a:spcPct val="0"/>
              </a:spcAft>
              <a:defRPr kumimoji="1" sz="2000">
                <a:solidFill>
                  <a:schemeClr val="tx2"/>
                </a:solidFill>
                <a:latin typeface="Arial" charset="0"/>
                <a:ea typeface="ＭＳ Ｐゴシック" charset="-128"/>
              </a:defRPr>
            </a:lvl3pPr>
            <a:lvl4pPr algn="l" rtl="0" eaLnBrk="1" fontAlgn="base" hangingPunct="1">
              <a:spcBef>
                <a:spcPct val="0"/>
              </a:spcBef>
              <a:spcAft>
                <a:spcPct val="0"/>
              </a:spcAft>
              <a:defRPr kumimoji="1" sz="2000">
                <a:solidFill>
                  <a:schemeClr val="tx2"/>
                </a:solidFill>
                <a:latin typeface="Arial" charset="0"/>
                <a:ea typeface="ＭＳ Ｐゴシック" charset="-128"/>
              </a:defRPr>
            </a:lvl4pPr>
            <a:lvl5pPr algn="l" rtl="0" eaLnBrk="1" fontAlgn="base" hangingPunct="1">
              <a:spcBef>
                <a:spcPct val="0"/>
              </a:spcBef>
              <a:spcAft>
                <a:spcPct val="0"/>
              </a:spcAft>
              <a:defRPr kumimoji="1" sz="2000">
                <a:solidFill>
                  <a:schemeClr val="tx2"/>
                </a:solidFill>
                <a:latin typeface="Arial" charset="0"/>
                <a:ea typeface="ＭＳ Ｐゴシック" charset="-128"/>
              </a:defRPr>
            </a:lvl5pPr>
            <a:lvl6pPr marL="457200" algn="l" rtl="0" eaLnBrk="1" fontAlgn="base" hangingPunct="1">
              <a:spcBef>
                <a:spcPct val="0"/>
              </a:spcBef>
              <a:spcAft>
                <a:spcPct val="0"/>
              </a:spcAft>
              <a:defRPr kumimoji="1" sz="2000">
                <a:solidFill>
                  <a:schemeClr val="tx2"/>
                </a:solidFill>
                <a:latin typeface="Arial" charset="0"/>
                <a:ea typeface="ＭＳ Ｐゴシック" charset="-128"/>
              </a:defRPr>
            </a:lvl6pPr>
            <a:lvl7pPr marL="914400" algn="l" rtl="0" eaLnBrk="1" fontAlgn="base" hangingPunct="1">
              <a:spcBef>
                <a:spcPct val="0"/>
              </a:spcBef>
              <a:spcAft>
                <a:spcPct val="0"/>
              </a:spcAft>
              <a:defRPr kumimoji="1" sz="2000">
                <a:solidFill>
                  <a:schemeClr val="tx2"/>
                </a:solidFill>
                <a:latin typeface="Arial" charset="0"/>
                <a:ea typeface="ＭＳ Ｐゴシック" charset="-128"/>
              </a:defRPr>
            </a:lvl7pPr>
            <a:lvl8pPr marL="1371600" algn="l" rtl="0" eaLnBrk="1" fontAlgn="base" hangingPunct="1">
              <a:spcBef>
                <a:spcPct val="0"/>
              </a:spcBef>
              <a:spcAft>
                <a:spcPct val="0"/>
              </a:spcAft>
              <a:defRPr kumimoji="1" sz="2000">
                <a:solidFill>
                  <a:schemeClr val="tx2"/>
                </a:solidFill>
                <a:latin typeface="Arial" charset="0"/>
                <a:ea typeface="ＭＳ Ｐゴシック" charset="-128"/>
              </a:defRPr>
            </a:lvl8pPr>
            <a:lvl9pPr marL="1828800" algn="l" rtl="0" eaLnBrk="1" fontAlgn="base" hangingPunct="1">
              <a:spcBef>
                <a:spcPct val="0"/>
              </a:spcBef>
              <a:spcAft>
                <a:spcPct val="0"/>
              </a:spcAft>
              <a:defRPr kumimoji="1" sz="2000">
                <a:solidFill>
                  <a:schemeClr val="tx2"/>
                </a:solidFill>
                <a:latin typeface="Arial" charset="0"/>
                <a:ea typeface="ＭＳ Ｐゴシック" charset="-128"/>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800" b="0" i="0" u="none" strike="noStrike" kern="0" cap="none" spc="0" normalizeH="0" baseline="0" noProof="0" dirty="0">
                <a:ln>
                  <a:noFill/>
                </a:ln>
                <a:solidFill>
                  <a:srgbClr val="0000FF"/>
                </a:solidFill>
                <a:effectLst/>
                <a:uLnTx/>
                <a:uFillTx/>
                <a:latin typeface="Arial"/>
                <a:ea typeface="ＭＳ Ｐゴシック"/>
                <a:cs typeface="+mj-cs"/>
              </a:rPr>
              <a:t>社会保障の充実による国民不安の解消</a:t>
            </a:r>
          </a:p>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ja-JP" sz="2800" b="0" i="0" u="none" strike="noStrike" kern="0" cap="none" spc="0" normalizeH="0" baseline="0" noProof="0" dirty="0">
              <a:ln>
                <a:noFill/>
              </a:ln>
              <a:solidFill>
                <a:srgbClr val="0000FF"/>
              </a:solidFill>
              <a:effectLst/>
              <a:uLnTx/>
              <a:uFillTx/>
              <a:latin typeface="Arial"/>
              <a:ea typeface="ＭＳ Ｐゴシック"/>
              <a:cs typeface="+mj-cs"/>
            </a:endParaRPr>
          </a:p>
        </p:txBody>
      </p:sp>
      <p:sp>
        <p:nvSpPr>
          <p:cNvPr id="43" name="テキスト ボックス 42">
            <a:extLst>
              <a:ext uri="{FF2B5EF4-FFF2-40B4-BE49-F238E27FC236}">
                <a16:creationId xmlns:a16="http://schemas.microsoft.com/office/drawing/2014/main" id="{8ED8010D-640C-4CC8-8071-3DE35635A92A}"/>
              </a:ext>
            </a:extLst>
          </p:cNvPr>
          <p:cNvSpPr txBox="1"/>
          <p:nvPr/>
        </p:nvSpPr>
        <p:spPr>
          <a:xfrm>
            <a:off x="3389949" y="4143539"/>
            <a:ext cx="3045346" cy="498462"/>
          </a:xfrm>
          <a:prstGeom prst="rect">
            <a:avLst/>
          </a:prstGeom>
          <a:solidFill>
            <a:srgbClr val="FFE1FF"/>
          </a:solidFill>
          <a:ln w="38100">
            <a:solidFill>
              <a:srgbClr val="FF000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社会保障の充実</a:t>
            </a:r>
          </a:p>
        </p:txBody>
      </p:sp>
      <p:sp>
        <p:nvSpPr>
          <p:cNvPr id="44" name="テキスト ボックス 43">
            <a:extLst>
              <a:ext uri="{FF2B5EF4-FFF2-40B4-BE49-F238E27FC236}">
                <a16:creationId xmlns:a16="http://schemas.microsoft.com/office/drawing/2014/main" id="{42374422-1948-40C9-BCCB-F8F1EC6E4139}"/>
              </a:ext>
            </a:extLst>
          </p:cNvPr>
          <p:cNvSpPr txBox="1"/>
          <p:nvPr/>
        </p:nvSpPr>
        <p:spPr>
          <a:xfrm>
            <a:off x="4139632" y="914361"/>
            <a:ext cx="985294" cy="864000"/>
          </a:xfrm>
          <a:prstGeom prst="rect">
            <a:avLst/>
          </a:prstGeom>
          <a:solidFill>
            <a:srgbClr val="FFFFB7"/>
          </a:solidFill>
          <a:ln w="19050">
            <a:solidFill>
              <a:srgbClr val="CC6600"/>
            </a:solidFill>
          </a:ln>
        </p:spPr>
        <p:txBody>
          <a:bodyPr wrap="squar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企業の内部留保（</a:t>
            </a:r>
            <a:r>
              <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463.1</a:t>
            </a: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兆円）を</a:t>
            </a:r>
            <a:endPar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rPr>
              <a:t>給与に還元</a:t>
            </a:r>
            <a:endParaRPr kumimoji="1" lang="en-US" altLang="ja-JP"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130" b="0" i="0" u="none" strike="noStrike" kern="1200" cap="none" spc="-100" normalizeH="0" baseline="0" noProof="0" dirty="0">
              <a:ln>
                <a:noFill/>
              </a:ln>
              <a:solidFill>
                <a:prstClr val="black"/>
              </a:solidFill>
              <a:effectLst/>
              <a:uLnTx/>
              <a:uFillTx/>
              <a:latin typeface="Arial" charset="0"/>
              <a:ea typeface="ＭＳ Ｐゴシック" charset="-128"/>
              <a:cs typeface="+mn-cs"/>
            </a:endParaRPr>
          </a:p>
        </p:txBody>
      </p:sp>
      <p:sp>
        <p:nvSpPr>
          <p:cNvPr id="45" name="テキスト ボックス 44">
            <a:extLst>
              <a:ext uri="{FF2B5EF4-FFF2-40B4-BE49-F238E27FC236}">
                <a16:creationId xmlns:a16="http://schemas.microsoft.com/office/drawing/2014/main" id="{109F5DB8-A809-4C97-B82C-9E0643BDCF52}"/>
              </a:ext>
            </a:extLst>
          </p:cNvPr>
          <p:cNvSpPr txBox="1"/>
          <p:nvPr/>
        </p:nvSpPr>
        <p:spPr>
          <a:xfrm>
            <a:off x="859637" y="3146509"/>
            <a:ext cx="3886815" cy="465283"/>
          </a:xfrm>
          <a:prstGeom prst="rect">
            <a:avLst/>
          </a:prstGeom>
          <a:solidFill>
            <a:srgbClr val="D1FFE6"/>
          </a:solidFill>
          <a:ln w="19050">
            <a:solidFill>
              <a:srgbClr val="00B05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共助（保険料）の増額</a:t>
            </a:r>
          </a:p>
        </p:txBody>
      </p:sp>
      <p:sp>
        <p:nvSpPr>
          <p:cNvPr id="46" name="テキスト ボックス 45">
            <a:extLst>
              <a:ext uri="{FF2B5EF4-FFF2-40B4-BE49-F238E27FC236}">
                <a16:creationId xmlns:a16="http://schemas.microsoft.com/office/drawing/2014/main" id="{17B7FC5E-09F9-4F37-A8C8-E56CF4A51C1D}"/>
              </a:ext>
            </a:extLst>
          </p:cNvPr>
          <p:cNvSpPr txBox="1"/>
          <p:nvPr/>
        </p:nvSpPr>
        <p:spPr>
          <a:xfrm>
            <a:off x="3027028" y="916552"/>
            <a:ext cx="1080000" cy="864000"/>
          </a:xfrm>
          <a:prstGeom prst="rect">
            <a:avLst/>
          </a:prstGeom>
          <a:solidFill>
            <a:srgbClr val="FFFFB7"/>
          </a:solidFill>
          <a:ln w="19050">
            <a:solidFill>
              <a:srgbClr val="CC6600"/>
            </a:solidFill>
          </a:ln>
        </p:spPr>
        <p:txBody>
          <a:bodyPr wrap="none" lIns="132923" rIns="66462"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被用者保険の</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保険料率を</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rPr>
              <a:t>10%</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30" b="0" i="0" u="none" strike="noStrike" kern="1200" cap="none" spc="-150" normalizeH="0" baseline="0" noProof="0" dirty="0">
                <a:ln>
                  <a:noFill/>
                </a:ln>
                <a:solidFill>
                  <a:prstClr val="black"/>
                </a:solidFill>
                <a:effectLst/>
                <a:uLnTx/>
                <a:uFillTx/>
                <a:latin typeface="Arial" charset="0"/>
                <a:ea typeface="ＭＳ Ｐゴシック" charset="-128"/>
                <a:cs typeface="+mn-cs"/>
              </a:rPr>
              <a:t>協会けんぽ</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に合わせる</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47" name="テキスト ボックス 46">
            <a:extLst>
              <a:ext uri="{FF2B5EF4-FFF2-40B4-BE49-F238E27FC236}">
                <a16:creationId xmlns:a16="http://schemas.microsoft.com/office/drawing/2014/main" id="{409AEE0C-95DF-47EF-8B86-6F3460188740}"/>
              </a:ext>
            </a:extLst>
          </p:cNvPr>
          <p:cNvSpPr txBox="1"/>
          <p:nvPr/>
        </p:nvSpPr>
        <p:spPr>
          <a:xfrm>
            <a:off x="4945860" y="3146509"/>
            <a:ext cx="4211147" cy="465283"/>
          </a:xfrm>
          <a:prstGeom prst="rect">
            <a:avLst/>
          </a:prstGeom>
          <a:solidFill>
            <a:srgbClr val="D1FFE6"/>
          </a:solidFill>
          <a:ln w="19050">
            <a:solidFill>
              <a:srgbClr val="00B050"/>
            </a:solidFill>
          </a:ln>
        </p:spPr>
        <p:txBody>
          <a:bodyPr wrap="squar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公</a:t>
            </a:r>
            <a:r>
              <a:rPr kumimoji="1" lang="ja-JP" altLang="en-US" sz="2031" b="0" i="0" u="none" strike="noStrike" kern="1200" cap="none" spc="0" normalizeH="0" baseline="0" noProof="0">
                <a:ln>
                  <a:noFill/>
                </a:ln>
                <a:solidFill>
                  <a:prstClr val="black"/>
                </a:solidFill>
                <a:effectLst/>
                <a:uLnTx/>
                <a:uFillTx/>
                <a:latin typeface="Arial" charset="0"/>
                <a:ea typeface="ＭＳ Ｐゴシック" charset="-128"/>
                <a:cs typeface="+mn-cs"/>
              </a:rPr>
              <a:t>助（税金）</a:t>
            </a: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の増額</a:t>
            </a:r>
          </a:p>
        </p:txBody>
      </p:sp>
      <p:sp>
        <p:nvSpPr>
          <p:cNvPr id="48" name="テキスト ボックス 47">
            <a:extLst>
              <a:ext uri="{FF2B5EF4-FFF2-40B4-BE49-F238E27FC236}">
                <a16:creationId xmlns:a16="http://schemas.microsoft.com/office/drawing/2014/main" id="{D8165BFB-9DB7-44BA-B032-97273C9C78DB}"/>
              </a:ext>
            </a:extLst>
          </p:cNvPr>
          <p:cNvSpPr txBox="1"/>
          <p:nvPr/>
        </p:nvSpPr>
        <p:spPr>
          <a:xfrm>
            <a:off x="3790650" y="5040920"/>
            <a:ext cx="2285181"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需要創出・雇用拡大</a:t>
            </a:r>
          </a:p>
        </p:txBody>
      </p:sp>
      <p:sp>
        <p:nvSpPr>
          <p:cNvPr id="49" name="テキスト ボックス 48">
            <a:extLst>
              <a:ext uri="{FF2B5EF4-FFF2-40B4-BE49-F238E27FC236}">
                <a16:creationId xmlns:a16="http://schemas.microsoft.com/office/drawing/2014/main" id="{4E81D0BC-86EB-4200-A9FC-741768A2A1AA}"/>
              </a:ext>
            </a:extLst>
          </p:cNvPr>
          <p:cNvSpPr txBox="1"/>
          <p:nvPr/>
        </p:nvSpPr>
        <p:spPr>
          <a:xfrm>
            <a:off x="3417071" y="6137609"/>
            <a:ext cx="3057570" cy="531751"/>
          </a:xfrm>
          <a:prstGeom prst="roundRect">
            <a:avLst/>
          </a:prstGeom>
          <a:solidFill>
            <a:srgbClr val="FFE1FF"/>
          </a:solidFill>
          <a:ln w="38100">
            <a:solidFill>
              <a:srgbClr val="FF0000"/>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Arial" charset="0"/>
                <a:ea typeface="ＭＳ Ｐゴシック" charset="-128"/>
                <a:cs typeface="+mn-cs"/>
              </a:rPr>
              <a:t>国民不安の解消</a:t>
            </a:r>
            <a:endParaRPr kumimoji="1" lang="en-US" altLang="ja-JP" sz="2215"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50" name="右矢印 15">
            <a:extLst>
              <a:ext uri="{FF2B5EF4-FFF2-40B4-BE49-F238E27FC236}">
                <a16:creationId xmlns:a16="http://schemas.microsoft.com/office/drawing/2014/main" id="{FE3D83A9-99DD-461C-B052-4DAA27D45B3B}"/>
              </a:ext>
            </a:extLst>
          </p:cNvPr>
          <p:cNvSpPr/>
          <p:nvPr/>
        </p:nvSpPr>
        <p:spPr>
          <a:xfrm rot="5400000">
            <a:off x="4713216" y="2382112"/>
            <a:ext cx="398812" cy="2991102"/>
          </a:xfrm>
          <a:prstGeom prst="rightArrow">
            <a:avLst>
              <a:gd name="adj1" fmla="val 52315"/>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1" name="テキスト ボックス 50">
            <a:extLst>
              <a:ext uri="{FF2B5EF4-FFF2-40B4-BE49-F238E27FC236}">
                <a16:creationId xmlns:a16="http://schemas.microsoft.com/office/drawing/2014/main" id="{5758B334-A30B-443D-96E4-F6160B656239}"/>
              </a:ext>
            </a:extLst>
          </p:cNvPr>
          <p:cNvSpPr txBox="1"/>
          <p:nvPr/>
        </p:nvSpPr>
        <p:spPr>
          <a:xfrm>
            <a:off x="3847417" y="2185714"/>
            <a:ext cx="1621390" cy="498462"/>
          </a:xfrm>
          <a:prstGeom prst="rect">
            <a:avLst/>
          </a:prstGeom>
          <a:solidFill>
            <a:srgbClr val="DDDDFF"/>
          </a:solidFill>
          <a:ln w="38100">
            <a:solidFill>
              <a:srgbClr val="0000FF"/>
            </a:solidFill>
          </a:ln>
        </p:spPr>
        <p:txBody>
          <a:bodyPr wrap="square" lIns="199385"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031" b="0" i="0" u="none" strike="noStrike" kern="1200" cap="none" spc="0" normalizeH="0" baseline="0" noProof="0" dirty="0">
                <a:ln>
                  <a:noFill/>
                </a:ln>
                <a:solidFill>
                  <a:prstClr val="black"/>
                </a:solidFill>
                <a:effectLst/>
                <a:uLnTx/>
                <a:uFillTx/>
                <a:latin typeface="Arial" charset="0"/>
                <a:ea typeface="ＭＳ Ｐゴシック" charset="-128"/>
                <a:cs typeface="+mn-cs"/>
              </a:rPr>
              <a:t>賃金上昇</a:t>
            </a:r>
          </a:p>
        </p:txBody>
      </p:sp>
      <p:sp>
        <p:nvSpPr>
          <p:cNvPr id="52" name="テキスト ボックス 51">
            <a:extLst>
              <a:ext uri="{FF2B5EF4-FFF2-40B4-BE49-F238E27FC236}">
                <a16:creationId xmlns:a16="http://schemas.microsoft.com/office/drawing/2014/main" id="{957BBF23-7518-4F70-A1AD-F3B702340C97}"/>
              </a:ext>
            </a:extLst>
          </p:cNvPr>
          <p:cNvSpPr txBox="1"/>
          <p:nvPr/>
        </p:nvSpPr>
        <p:spPr>
          <a:xfrm>
            <a:off x="6472845" y="916818"/>
            <a:ext cx="954000"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消費税増収分を</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社会保障財源へ</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p:txBody>
      </p:sp>
      <p:sp>
        <p:nvSpPr>
          <p:cNvPr id="53" name="右矢印 26">
            <a:extLst>
              <a:ext uri="{FF2B5EF4-FFF2-40B4-BE49-F238E27FC236}">
                <a16:creationId xmlns:a16="http://schemas.microsoft.com/office/drawing/2014/main" id="{04C90F1B-3D17-4132-9EB6-5FA5D3FBDA0D}"/>
              </a:ext>
            </a:extLst>
          </p:cNvPr>
          <p:cNvSpPr/>
          <p:nvPr/>
        </p:nvSpPr>
        <p:spPr>
          <a:xfrm rot="2989684">
            <a:off x="5000472" y="2750734"/>
            <a:ext cx="393342" cy="400762"/>
          </a:xfrm>
          <a:prstGeom prst="rightArrow">
            <a:avLst/>
          </a:prstGeom>
          <a:solidFill>
            <a:srgbClr val="FFD653"/>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4" name="右矢印 27">
            <a:extLst>
              <a:ext uri="{FF2B5EF4-FFF2-40B4-BE49-F238E27FC236}">
                <a16:creationId xmlns:a16="http://schemas.microsoft.com/office/drawing/2014/main" id="{9C0D97D3-425D-44F5-AFE4-CEE726017CB9}"/>
              </a:ext>
            </a:extLst>
          </p:cNvPr>
          <p:cNvSpPr/>
          <p:nvPr/>
        </p:nvSpPr>
        <p:spPr>
          <a:xfrm rot="7841525">
            <a:off x="3964568" y="2730040"/>
            <a:ext cx="400692" cy="400762"/>
          </a:xfrm>
          <a:prstGeom prst="rightArrow">
            <a:avLst/>
          </a:prstGeom>
          <a:solidFill>
            <a:srgbClr val="FFD653"/>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5" name="右矢印 5">
            <a:extLst>
              <a:ext uri="{FF2B5EF4-FFF2-40B4-BE49-F238E27FC236}">
                <a16:creationId xmlns:a16="http://schemas.microsoft.com/office/drawing/2014/main" id="{546772B0-5562-4ECF-83E9-522EE89F7D11}"/>
              </a:ext>
            </a:extLst>
          </p:cNvPr>
          <p:cNvSpPr/>
          <p:nvPr/>
        </p:nvSpPr>
        <p:spPr>
          <a:xfrm>
            <a:off x="571605" y="2241011"/>
            <a:ext cx="3219045" cy="265846"/>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6" name="正方形/長方形 55">
            <a:extLst>
              <a:ext uri="{FF2B5EF4-FFF2-40B4-BE49-F238E27FC236}">
                <a16:creationId xmlns:a16="http://schemas.microsoft.com/office/drawing/2014/main" id="{08C43529-A315-4AE6-88A6-F9725FAB1D4E}"/>
              </a:ext>
            </a:extLst>
          </p:cNvPr>
          <p:cNvSpPr/>
          <p:nvPr/>
        </p:nvSpPr>
        <p:spPr>
          <a:xfrm>
            <a:off x="571605" y="2365496"/>
            <a:ext cx="132923" cy="2974470"/>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7" name="正方形/長方形 56">
            <a:extLst>
              <a:ext uri="{FF2B5EF4-FFF2-40B4-BE49-F238E27FC236}">
                <a16:creationId xmlns:a16="http://schemas.microsoft.com/office/drawing/2014/main" id="{B9E665BE-A72D-4727-B37E-5F8CD4FF96B1}"/>
              </a:ext>
            </a:extLst>
          </p:cNvPr>
          <p:cNvSpPr/>
          <p:nvPr/>
        </p:nvSpPr>
        <p:spPr>
          <a:xfrm>
            <a:off x="571606" y="5207045"/>
            <a:ext cx="718464" cy="132922"/>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8" name="右矢印 25">
            <a:extLst>
              <a:ext uri="{FF2B5EF4-FFF2-40B4-BE49-F238E27FC236}">
                <a16:creationId xmlns:a16="http://schemas.microsoft.com/office/drawing/2014/main" id="{015D7286-3C90-4F3B-99A6-17E07EFDF523}"/>
              </a:ext>
            </a:extLst>
          </p:cNvPr>
          <p:cNvSpPr/>
          <p:nvPr/>
        </p:nvSpPr>
        <p:spPr>
          <a:xfrm rot="5400000">
            <a:off x="4785251" y="4467476"/>
            <a:ext cx="265877" cy="742291"/>
          </a:xfrm>
          <a:prstGeom prst="rightArrow">
            <a:avLst>
              <a:gd name="adj1" fmla="val 51407"/>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9" name="右矢印 31">
            <a:extLst>
              <a:ext uri="{FF2B5EF4-FFF2-40B4-BE49-F238E27FC236}">
                <a16:creationId xmlns:a16="http://schemas.microsoft.com/office/drawing/2014/main" id="{AE0EF9B2-3358-420E-9DEA-830A1FA77638}"/>
              </a:ext>
            </a:extLst>
          </p:cNvPr>
          <p:cNvSpPr/>
          <p:nvPr/>
        </p:nvSpPr>
        <p:spPr>
          <a:xfrm rot="5400000">
            <a:off x="4485715" y="1682001"/>
            <a:ext cx="284798" cy="617204"/>
          </a:xfrm>
          <a:prstGeom prst="rightArrow">
            <a:avLst>
              <a:gd name="adj1" fmla="val 51407"/>
              <a:gd name="adj2" fmla="val 36622"/>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0" name="右矢印 32">
            <a:extLst>
              <a:ext uri="{FF2B5EF4-FFF2-40B4-BE49-F238E27FC236}">
                <a16:creationId xmlns:a16="http://schemas.microsoft.com/office/drawing/2014/main" id="{D4A3B1BF-6652-4410-82FC-3CE720BA9F2D}"/>
              </a:ext>
            </a:extLst>
          </p:cNvPr>
          <p:cNvSpPr/>
          <p:nvPr/>
        </p:nvSpPr>
        <p:spPr>
          <a:xfrm rot="5400000">
            <a:off x="465558" y="2239533"/>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1" name="右矢印 28">
            <a:extLst>
              <a:ext uri="{FF2B5EF4-FFF2-40B4-BE49-F238E27FC236}">
                <a16:creationId xmlns:a16="http://schemas.microsoft.com/office/drawing/2014/main" id="{753BF7BB-11A6-46B3-8004-A2AC13317444}"/>
              </a:ext>
            </a:extLst>
          </p:cNvPr>
          <p:cNvSpPr/>
          <p:nvPr/>
        </p:nvSpPr>
        <p:spPr>
          <a:xfrm>
            <a:off x="6143125" y="5040920"/>
            <a:ext cx="265051" cy="498469"/>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2" name="右矢印 34">
            <a:extLst>
              <a:ext uri="{FF2B5EF4-FFF2-40B4-BE49-F238E27FC236}">
                <a16:creationId xmlns:a16="http://schemas.microsoft.com/office/drawing/2014/main" id="{231499B3-D076-4FA1-987D-F72C7B0B0ED7}"/>
              </a:ext>
            </a:extLst>
          </p:cNvPr>
          <p:cNvSpPr/>
          <p:nvPr/>
        </p:nvSpPr>
        <p:spPr>
          <a:xfrm rot="10800000">
            <a:off x="5507744" y="2275834"/>
            <a:ext cx="3850021" cy="265846"/>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3" name="正方形/長方形 62">
            <a:extLst>
              <a:ext uri="{FF2B5EF4-FFF2-40B4-BE49-F238E27FC236}">
                <a16:creationId xmlns:a16="http://schemas.microsoft.com/office/drawing/2014/main" id="{71FE5A39-6F27-4829-A3B7-A985CB6FFE58}"/>
              </a:ext>
            </a:extLst>
          </p:cNvPr>
          <p:cNvSpPr/>
          <p:nvPr/>
        </p:nvSpPr>
        <p:spPr>
          <a:xfrm>
            <a:off x="9293211" y="2347841"/>
            <a:ext cx="132099" cy="2991087"/>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4" name="正方形/長方形 63">
            <a:extLst>
              <a:ext uri="{FF2B5EF4-FFF2-40B4-BE49-F238E27FC236}">
                <a16:creationId xmlns:a16="http://schemas.microsoft.com/office/drawing/2014/main" id="{93AD6A61-828B-4DE7-9F75-77994F39C051}"/>
              </a:ext>
            </a:extLst>
          </p:cNvPr>
          <p:cNvSpPr/>
          <p:nvPr/>
        </p:nvSpPr>
        <p:spPr>
          <a:xfrm>
            <a:off x="8535178" y="5207045"/>
            <a:ext cx="890131" cy="131884"/>
          </a:xfrm>
          <a:prstGeom prst="rect">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5" name="テキスト ボックス 64">
            <a:extLst>
              <a:ext uri="{FF2B5EF4-FFF2-40B4-BE49-F238E27FC236}">
                <a16:creationId xmlns:a16="http://schemas.microsoft.com/office/drawing/2014/main" id="{302A21AF-D035-4708-A65B-90C079B2390B}"/>
              </a:ext>
            </a:extLst>
          </p:cNvPr>
          <p:cNvSpPr txBox="1"/>
          <p:nvPr/>
        </p:nvSpPr>
        <p:spPr>
          <a:xfrm>
            <a:off x="6474641" y="5040920"/>
            <a:ext cx="2193474"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経済成長</a:t>
            </a:r>
          </a:p>
        </p:txBody>
      </p:sp>
      <p:sp>
        <p:nvSpPr>
          <p:cNvPr id="66" name="テキスト ボックス 65">
            <a:extLst>
              <a:ext uri="{FF2B5EF4-FFF2-40B4-BE49-F238E27FC236}">
                <a16:creationId xmlns:a16="http://schemas.microsoft.com/office/drawing/2014/main" id="{88F26E16-EBD0-47E1-9C3E-D8218CECD366}"/>
              </a:ext>
            </a:extLst>
          </p:cNvPr>
          <p:cNvSpPr txBox="1"/>
          <p:nvPr/>
        </p:nvSpPr>
        <p:spPr>
          <a:xfrm>
            <a:off x="1223599" y="5040920"/>
            <a:ext cx="2166351" cy="498469"/>
          </a:xfrm>
          <a:prstGeom prst="rect">
            <a:avLst/>
          </a:prstGeom>
          <a:solidFill>
            <a:srgbClr val="DDDDFF"/>
          </a:solidFill>
          <a:ln w="28575">
            <a:solidFill>
              <a:srgbClr val="0000FF"/>
            </a:solidFill>
          </a:ln>
        </p:spPr>
        <p:txBody>
          <a:bodyPr wrap="none"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Arial" charset="0"/>
                <a:ea typeface="ＭＳ Ｐゴシック" charset="-128"/>
                <a:cs typeface="+mn-cs"/>
              </a:rPr>
              <a:t>地方創生</a:t>
            </a:r>
          </a:p>
        </p:txBody>
      </p:sp>
      <p:sp>
        <p:nvSpPr>
          <p:cNvPr id="67" name="右矢印 37">
            <a:extLst>
              <a:ext uri="{FF2B5EF4-FFF2-40B4-BE49-F238E27FC236}">
                <a16:creationId xmlns:a16="http://schemas.microsoft.com/office/drawing/2014/main" id="{F99C1CA9-773C-4A57-88B4-B684DD7AA259}"/>
              </a:ext>
            </a:extLst>
          </p:cNvPr>
          <p:cNvSpPr/>
          <p:nvPr/>
        </p:nvSpPr>
        <p:spPr>
          <a:xfrm rot="10800000">
            <a:off x="3456417" y="5040920"/>
            <a:ext cx="265052" cy="498469"/>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9" name="テキスト ボックス 68">
            <a:extLst>
              <a:ext uri="{FF2B5EF4-FFF2-40B4-BE49-F238E27FC236}">
                <a16:creationId xmlns:a16="http://schemas.microsoft.com/office/drawing/2014/main" id="{1D8AD0E7-1935-401A-8923-90C3EE67A832}"/>
              </a:ext>
            </a:extLst>
          </p:cNvPr>
          <p:cNvSpPr txBox="1"/>
          <p:nvPr/>
        </p:nvSpPr>
        <p:spPr>
          <a:xfrm>
            <a:off x="7459448" y="919168"/>
            <a:ext cx="936000"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たばこ税を</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増税し、</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社会保障財源に</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p:txBody>
      </p:sp>
      <p:sp>
        <p:nvSpPr>
          <p:cNvPr id="71" name="テキスト ボックス 70">
            <a:extLst>
              <a:ext uri="{FF2B5EF4-FFF2-40B4-BE49-F238E27FC236}">
                <a16:creationId xmlns:a16="http://schemas.microsoft.com/office/drawing/2014/main" id="{86C8953A-9CC4-4EAB-8266-6EC838C5F843}"/>
              </a:ext>
            </a:extLst>
          </p:cNvPr>
          <p:cNvSpPr txBox="1"/>
          <p:nvPr/>
        </p:nvSpPr>
        <p:spPr>
          <a:xfrm>
            <a:off x="6812725" y="4005789"/>
            <a:ext cx="1955210" cy="669502"/>
          </a:xfrm>
          <a:prstGeom prst="rect">
            <a:avLst/>
          </a:prstGeom>
          <a:solidFill>
            <a:srgbClr val="FFFFB7"/>
          </a:solidFill>
          <a:ln w="19050">
            <a:solidFill>
              <a:srgbClr val="CC6600"/>
            </a:solidFill>
          </a:ln>
        </p:spPr>
        <p:txBody>
          <a:bodyPr wrap="none" lIns="132923" rIns="66462"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税制・</a:t>
            </a:r>
            <a:r>
              <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rPr>
              <a:t>AMED</a:t>
            </a: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の補助金・</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官民ファンドの活用による</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Arial" charset="0"/>
                <a:ea typeface="ＭＳ Ｐゴシック" charset="-128"/>
                <a:cs typeface="+mn-cs"/>
              </a:rPr>
              <a:t>イノベーションの促進</a:t>
            </a:r>
            <a:endParaRPr kumimoji="1" lang="en-US" altLang="ja-JP" sz="1292"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72" name="右矢印 32">
            <a:extLst>
              <a:ext uri="{FF2B5EF4-FFF2-40B4-BE49-F238E27FC236}">
                <a16:creationId xmlns:a16="http://schemas.microsoft.com/office/drawing/2014/main" id="{D8A83317-862A-48B6-A129-D4DB7419E8E0}"/>
              </a:ext>
            </a:extLst>
          </p:cNvPr>
          <p:cNvSpPr/>
          <p:nvPr/>
        </p:nvSpPr>
        <p:spPr>
          <a:xfrm rot="5400000">
            <a:off x="7575234" y="3515940"/>
            <a:ext cx="258164" cy="598220"/>
          </a:xfrm>
          <a:prstGeom prst="rightArrow">
            <a:avLst>
              <a:gd name="adj1" fmla="val 41303"/>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3" name="テキスト ボックス 72">
            <a:extLst>
              <a:ext uri="{FF2B5EF4-FFF2-40B4-BE49-F238E27FC236}">
                <a16:creationId xmlns:a16="http://schemas.microsoft.com/office/drawing/2014/main" id="{06964CBA-10CC-4634-8AAC-7B7B0767681A}"/>
              </a:ext>
            </a:extLst>
          </p:cNvPr>
          <p:cNvSpPr txBox="1"/>
          <p:nvPr/>
        </p:nvSpPr>
        <p:spPr>
          <a:xfrm>
            <a:off x="488745" y="915802"/>
            <a:ext cx="979200" cy="864000"/>
          </a:xfrm>
          <a:prstGeom prst="rect">
            <a:avLst/>
          </a:prstGeom>
          <a:solidFill>
            <a:srgbClr val="FFFFB7"/>
          </a:solidFill>
          <a:ln w="19050">
            <a:solidFill>
              <a:srgbClr val="CC6600"/>
            </a:solidFill>
          </a:ln>
        </p:spPr>
        <p:txBody>
          <a:bodyPr wrap="none" lIns="36000" rIns="36000" rtlCol="0" anchor="t" anchorCtr="0">
            <a:noAutofit/>
          </a:bodyPr>
          <a:lstStyle/>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rPr>
              <a:t>1</a:t>
            </a: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億総活躍」</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「働き方改革」</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0" normalizeH="0" baseline="0" noProof="0" dirty="0">
                <a:ln>
                  <a:noFill/>
                </a:ln>
                <a:solidFill>
                  <a:prstClr val="black"/>
                </a:solidFill>
                <a:effectLst/>
                <a:uLnTx/>
                <a:uFillTx/>
                <a:latin typeface="Arial" charset="0"/>
                <a:ea typeface="ＭＳ Ｐゴシック" charset="-128"/>
                <a:cs typeface="+mn-cs"/>
              </a:rPr>
              <a:t>「人づくり革命」</a:t>
            </a:r>
            <a:endParaRPr kumimoji="1" lang="en-US" altLang="ja-JP" sz="113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（年間約</a:t>
            </a:r>
            <a:r>
              <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5,500</a:t>
            </a: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億円</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30" normalizeH="0" baseline="0" noProof="0" dirty="0">
                <a:ln>
                  <a:noFill/>
                </a:ln>
                <a:solidFill>
                  <a:prstClr val="black"/>
                </a:solidFill>
                <a:effectLst/>
                <a:uLnTx/>
                <a:uFillTx/>
                <a:latin typeface="Arial" charset="0"/>
                <a:ea typeface="ＭＳ Ｐゴシック" charset="-128"/>
                <a:cs typeface="+mn-cs"/>
              </a:rPr>
              <a:t>の効果）</a:t>
            </a:r>
            <a:endParaRPr kumimoji="1" lang="en-US" altLang="ja-JP" sz="113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p:txBody>
      </p:sp>
      <p:sp>
        <p:nvSpPr>
          <p:cNvPr id="75" name="右矢印 28">
            <a:extLst>
              <a:ext uri="{FF2B5EF4-FFF2-40B4-BE49-F238E27FC236}">
                <a16:creationId xmlns:a16="http://schemas.microsoft.com/office/drawing/2014/main" id="{26DF3E7D-23D4-44DB-BDD1-1619A3D23E87}"/>
              </a:ext>
            </a:extLst>
          </p:cNvPr>
          <p:cNvSpPr/>
          <p:nvPr/>
        </p:nvSpPr>
        <p:spPr>
          <a:xfrm rot="10800000">
            <a:off x="6507704" y="4143539"/>
            <a:ext cx="232615" cy="498462"/>
          </a:xfrm>
          <a:prstGeom prst="rightArrow">
            <a:avLst>
              <a:gd name="adj1" fmla="val 45476"/>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6" name="右矢印 32">
            <a:extLst>
              <a:ext uri="{FF2B5EF4-FFF2-40B4-BE49-F238E27FC236}">
                <a16:creationId xmlns:a16="http://schemas.microsoft.com/office/drawing/2014/main" id="{3D04B28A-BDCF-4064-B9AC-F586D46E5DDD}"/>
              </a:ext>
            </a:extLst>
          </p:cNvPr>
          <p:cNvSpPr/>
          <p:nvPr/>
        </p:nvSpPr>
        <p:spPr>
          <a:xfrm rot="5400000">
            <a:off x="7575234" y="4571732"/>
            <a:ext cx="258164" cy="598220"/>
          </a:xfrm>
          <a:prstGeom prst="rightArrow">
            <a:avLst>
              <a:gd name="adj1" fmla="val 41303"/>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0" name="右矢印 32">
            <a:extLst>
              <a:ext uri="{FF2B5EF4-FFF2-40B4-BE49-F238E27FC236}">
                <a16:creationId xmlns:a16="http://schemas.microsoft.com/office/drawing/2014/main" id="{9B30F9E6-080A-48E7-BA86-4B6174F3AADC}"/>
              </a:ext>
            </a:extLst>
          </p:cNvPr>
          <p:cNvSpPr/>
          <p:nvPr/>
        </p:nvSpPr>
        <p:spPr>
          <a:xfrm rot="5400000">
            <a:off x="2810844" y="2233754"/>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1" name="右矢印 32">
            <a:extLst>
              <a:ext uri="{FF2B5EF4-FFF2-40B4-BE49-F238E27FC236}">
                <a16:creationId xmlns:a16="http://schemas.microsoft.com/office/drawing/2014/main" id="{A7988BBB-C1FC-4BF9-8740-B87944F0C7A9}"/>
              </a:ext>
            </a:extLst>
          </p:cNvPr>
          <p:cNvSpPr/>
          <p:nvPr/>
        </p:nvSpPr>
        <p:spPr>
          <a:xfrm rot="5400000">
            <a:off x="5363541" y="2247747"/>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2" name="右矢印 32">
            <a:extLst>
              <a:ext uri="{FF2B5EF4-FFF2-40B4-BE49-F238E27FC236}">
                <a16:creationId xmlns:a16="http://schemas.microsoft.com/office/drawing/2014/main" id="{E03D36AC-E738-4C9F-AD4B-9ADF99C0F1F9}"/>
              </a:ext>
            </a:extLst>
          </p:cNvPr>
          <p:cNvSpPr/>
          <p:nvPr/>
        </p:nvSpPr>
        <p:spPr>
          <a:xfrm rot="5400000">
            <a:off x="6349553" y="2237409"/>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5" name="テキスト ボックス 84">
            <a:extLst>
              <a:ext uri="{FF2B5EF4-FFF2-40B4-BE49-F238E27FC236}">
                <a16:creationId xmlns:a16="http://schemas.microsoft.com/office/drawing/2014/main" id="{A87ACA30-1231-43BE-BF22-6B3080A84606}"/>
              </a:ext>
            </a:extLst>
          </p:cNvPr>
          <p:cNvSpPr txBox="1"/>
          <p:nvPr/>
        </p:nvSpPr>
        <p:spPr>
          <a:xfrm>
            <a:off x="1505262" y="912780"/>
            <a:ext cx="1489871" cy="864000"/>
          </a:xfrm>
          <a:prstGeom prst="rect">
            <a:avLst/>
          </a:prstGeom>
          <a:solidFill>
            <a:srgbClr val="FFFFB7"/>
          </a:solidFill>
          <a:ln w="19050">
            <a:solidFill>
              <a:srgbClr val="CC6600"/>
            </a:solidFill>
          </a:ln>
        </p:spPr>
        <p:txBody>
          <a:bodyPr wrap="none" lIns="36000" r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休業時の毎月給付である</a:t>
            </a: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健康保険での傷病手当金を</a:t>
            </a:r>
            <a:endParaRPr kumimoji="1" lang="en-US" altLang="ja-JP" sz="1100" b="0" i="0" u="none" strike="noStrike" kern="1200" cap="none" spc="-13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00" b="0" i="0" u="none" strike="noStrike" kern="1200" cap="none" spc="-130" normalizeH="0" baseline="0" noProof="0" dirty="0">
                <a:ln>
                  <a:noFill/>
                </a:ln>
                <a:solidFill>
                  <a:prstClr val="black"/>
                </a:solidFill>
                <a:effectLst/>
                <a:uLnTx/>
                <a:uFillTx/>
                <a:latin typeface="Arial" charset="0"/>
                <a:ea typeface="ＭＳ Ｐゴシック" charset="-128"/>
                <a:cs typeface="+mn-cs"/>
              </a:rPr>
              <a:t>雇用保険の傷病手当へ</a:t>
            </a:r>
          </a:p>
        </p:txBody>
      </p:sp>
      <p:sp>
        <p:nvSpPr>
          <p:cNvPr id="86" name="右矢印 32">
            <a:extLst>
              <a:ext uri="{FF2B5EF4-FFF2-40B4-BE49-F238E27FC236}">
                <a16:creationId xmlns:a16="http://schemas.microsoft.com/office/drawing/2014/main" id="{D587831F-2398-46AB-9028-883A43CC50BA}"/>
              </a:ext>
            </a:extLst>
          </p:cNvPr>
          <p:cNvSpPr/>
          <p:nvPr/>
        </p:nvSpPr>
        <p:spPr>
          <a:xfrm rot="5400000">
            <a:off x="1602905" y="2227043"/>
            <a:ext cx="1196439"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7" name="テキスト ボックス 86">
            <a:extLst>
              <a:ext uri="{FF2B5EF4-FFF2-40B4-BE49-F238E27FC236}">
                <a16:creationId xmlns:a16="http://schemas.microsoft.com/office/drawing/2014/main" id="{4D0A1575-E3BC-4F8B-B1D0-1A8C157776FD}"/>
              </a:ext>
            </a:extLst>
          </p:cNvPr>
          <p:cNvSpPr txBox="1"/>
          <p:nvPr/>
        </p:nvSpPr>
        <p:spPr>
          <a:xfrm>
            <a:off x="8416450" y="919168"/>
            <a:ext cx="1101453" cy="864000"/>
          </a:xfrm>
          <a:prstGeom prst="rect">
            <a:avLst/>
          </a:prstGeom>
          <a:solidFill>
            <a:srgbClr val="FFFFB7"/>
          </a:solidFill>
          <a:ln w="19050">
            <a:solidFill>
              <a:srgbClr val="CC6600"/>
            </a:solidFill>
          </a:ln>
        </p:spPr>
        <p:txBody>
          <a:bodyPr wrap="none" lIns="36000" tIns="36000" rIns="36000" bIns="36000" rtlCol="0" anchor="ctr" anchorCtr="0">
            <a:no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新たな税財源として</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死亡した場合の</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税のあり方</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r" defTabSz="844083" rtl="0" eaLnBrk="1" fontAlgn="base" latinLnBrk="0" hangingPunct="1">
              <a:lnSpc>
                <a:spcPct val="10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など</a:t>
            </a:r>
          </a:p>
        </p:txBody>
      </p:sp>
      <p:sp>
        <p:nvSpPr>
          <p:cNvPr id="88" name="テキスト ボックス 87">
            <a:extLst>
              <a:ext uri="{FF2B5EF4-FFF2-40B4-BE49-F238E27FC236}">
                <a16:creationId xmlns:a16="http://schemas.microsoft.com/office/drawing/2014/main" id="{B4AA5987-A29B-4ADE-A838-06691D189586}"/>
              </a:ext>
            </a:extLst>
          </p:cNvPr>
          <p:cNvSpPr txBox="1"/>
          <p:nvPr/>
        </p:nvSpPr>
        <p:spPr>
          <a:xfrm>
            <a:off x="5206443" y="915576"/>
            <a:ext cx="1241982" cy="864000"/>
          </a:xfrm>
          <a:prstGeom prst="rect">
            <a:avLst/>
          </a:prstGeom>
          <a:solidFill>
            <a:srgbClr val="FFFFB7"/>
          </a:solidFill>
          <a:ln w="19050">
            <a:solidFill>
              <a:srgbClr val="CC6600"/>
            </a:solidFill>
          </a:ln>
        </p:spPr>
        <p:txBody>
          <a:bodyPr wrap="none" lIns="36000" tIns="36000" rIns="36000" bIns="36000" rtlCol="0" anchor="t" anchorCtr="0">
            <a:noAutofit/>
          </a:bodyPr>
          <a:lstStyle/>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賃上げや設備投資が</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行われない場合の</a:t>
            </a: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いわゆる内部留保</a:t>
            </a:r>
            <a:endParaRPr kumimoji="1" lang="en-US" altLang="ja-JP" sz="1130" b="0" i="0" u="none" strike="noStrike" kern="1200" cap="none" spc="-110" normalizeH="0" baseline="0" noProof="0" dirty="0">
              <a:ln>
                <a:noFill/>
              </a:ln>
              <a:solidFill>
                <a:prstClr val="black"/>
              </a:solidFill>
              <a:effectLst/>
              <a:uLnTx/>
              <a:uFillTx/>
              <a:latin typeface="Arial" charset="0"/>
              <a:ea typeface="ＭＳ Ｐゴシック" charset="-128"/>
              <a:cs typeface="+mn-cs"/>
            </a:endParaRPr>
          </a:p>
          <a:p>
            <a:pPr marL="0" marR="0" lvl="0" indent="0" algn="ctr" defTabSz="844083" rtl="0" eaLnBrk="1" fontAlgn="base" latinLnBrk="0" hangingPunct="1">
              <a:lnSpc>
                <a:spcPct val="90000"/>
              </a:lnSpc>
              <a:spcBef>
                <a:spcPct val="0"/>
              </a:spcBef>
              <a:spcAft>
                <a:spcPct val="0"/>
              </a:spcAft>
              <a:buClrTx/>
              <a:buSzTx/>
              <a:buFontTx/>
              <a:buNone/>
              <a:tabLst/>
              <a:defRPr/>
            </a:pPr>
            <a:r>
              <a:rPr kumimoji="1" lang="ja-JP" altLang="en-US" sz="1130" b="0" i="0" u="none" strike="noStrike" kern="1200" cap="none" spc="-110" normalizeH="0" baseline="0" noProof="0" dirty="0" err="1">
                <a:ln>
                  <a:noFill/>
                </a:ln>
                <a:solidFill>
                  <a:prstClr val="black"/>
                </a:solidFill>
                <a:effectLst/>
                <a:uLnTx/>
                <a:uFillTx/>
                <a:latin typeface="Arial" charset="0"/>
                <a:ea typeface="ＭＳ Ｐゴシック" charset="-128"/>
                <a:cs typeface="+mn-cs"/>
              </a:rPr>
              <a:t>への</a:t>
            </a:r>
            <a:r>
              <a:rPr kumimoji="1" lang="ja-JP" altLang="en-US" sz="1130" b="0" i="0" u="none" strike="noStrike" kern="1200" cap="none" spc="-110" normalizeH="0" baseline="0" noProof="0" dirty="0">
                <a:ln>
                  <a:noFill/>
                </a:ln>
                <a:solidFill>
                  <a:prstClr val="black"/>
                </a:solidFill>
                <a:effectLst/>
                <a:uLnTx/>
                <a:uFillTx/>
                <a:latin typeface="Arial" charset="0"/>
                <a:ea typeface="ＭＳ Ｐゴシック" charset="-128"/>
                <a:cs typeface="+mn-cs"/>
              </a:rPr>
              <a:t>課税</a:t>
            </a:r>
          </a:p>
        </p:txBody>
      </p:sp>
      <p:sp>
        <p:nvSpPr>
          <p:cNvPr id="89" name="右矢印 32">
            <a:extLst>
              <a:ext uri="{FF2B5EF4-FFF2-40B4-BE49-F238E27FC236}">
                <a16:creationId xmlns:a16="http://schemas.microsoft.com/office/drawing/2014/main" id="{493800F8-920D-4831-BFB8-AFFF43163C22}"/>
              </a:ext>
            </a:extLst>
          </p:cNvPr>
          <p:cNvSpPr/>
          <p:nvPr/>
        </p:nvSpPr>
        <p:spPr>
          <a:xfrm rot="5400000">
            <a:off x="7300510" y="2254458"/>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0" name="右矢印 32">
            <a:extLst>
              <a:ext uri="{FF2B5EF4-FFF2-40B4-BE49-F238E27FC236}">
                <a16:creationId xmlns:a16="http://schemas.microsoft.com/office/drawing/2014/main" id="{A34DDF07-633D-4719-8976-A6D43822077D}"/>
              </a:ext>
            </a:extLst>
          </p:cNvPr>
          <p:cNvSpPr/>
          <p:nvPr/>
        </p:nvSpPr>
        <p:spPr>
          <a:xfrm rot="5400000">
            <a:off x="8261058" y="2227923"/>
            <a:ext cx="1237848" cy="432000"/>
          </a:xfrm>
          <a:prstGeom prst="rightArrow">
            <a:avLst>
              <a:gd name="adj1" fmla="val 43534"/>
              <a:gd name="adj2" fmla="val 50000"/>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0" name="四角形: 角を丸くする 9">
            <a:extLst>
              <a:ext uri="{FF2B5EF4-FFF2-40B4-BE49-F238E27FC236}">
                <a16:creationId xmlns:a16="http://schemas.microsoft.com/office/drawing/2014/main" id="{FE5B32A6-A24C-46AE-A71B-B5269F22E71C}"/>
              </a:ext>
            </a:extLst>
          </p:cNvPr>
          <p:cNvSpPr/>
          <p:nvPr/>
        </p:nvSpPr>
        <p:spPr>
          <a:xfrm>
            <a:off x="5167055" y="792397"/>
            <a:ext cx="4392000" cy="1282975"/>
          </a:xfrm>
          <a:prstGeom prst="roundRect">
            <a:avLst>
              <a:gd name="adj" fmla="val 6063"/>
            </a:avLst>
          </a:prstGeom>
          <a:noFill/>
          <a:ln>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正方形/長方形 10">
            <a:extLst>
              <a:ext uri="{FF2B5EF4-FFF2-40B4-BE49-F238E27FC236}">
                <a16:creationId xmlns:a16="http://schemas.microsoft.com/office/drawing/2014/main" id="{DB408B3A-931F-47CB-A3B5-E9724F1F57D5}"/>
              </a:ext>
            </a:extLst>
          </p:cNvPr>
          <p:cNvSpPr/>
          <p:nvPr/>
        </p:nvSpPr>
        <p:spPr>
          <a:xfrm>
            <a:off x="5731642" y="1933477"/>
            <a:ext cx="3425366" cy="255134"/>
          </a:xfrm>
          <a:prstGeom prst="rect">
            <a:avLst/>
          </a:prstGeom>
          <a:solidFill>
            <a:srgbClr val="CCECFF"/>
          </a:solid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Arial"/>
                <a:ea typeface="ＭＳ Ｐゴシック"/>
                <a:cs typeface="+mn-cs"/>
              </a:rPr>
              <a:t>消費税一本足打法からの脱却</a:t>
            </a:r>
          </a:p>
        </p:txBody>
      </p:sp>
      <p:sp>
        <p:nvSpPr>
          <p:cNvPr id="12" name="矢印: 左 11">
            <a:extLst>
              <a:ext uri="{FF2B5EF4-FFF2-40B4-BE49-F238E27FC236}">
                <a16:creationId xmlns:a16="http://schemas.microsoft.com/office/drawing/2014/main" id="{78F9D835-80EC-4416-923C-E69F7CC19BDB}"/>
              </a:ext>
            </a:extLst>
          </p:cNvPr>
          <p:cNvSpPr/>
          <p:nvPr/>
        </p:nvSpPr>
        <p:spPr>
          <a:xfrm>
            <a:off x="4685892" y="1543492"/>
            <a:ext cx="1027317" cy="252000"/>
          </a:xfrm>
          <a:prstGeom prst="leftArrow">
            <a:avLst>
              <a:gd name="adj1" fmla="val 63387"/>
              <a:gd name="adj2" fmla="val 82213"/>
            </a:avLst>
          </a:prstGeom>
          <a:solidFill>
            <a:srgbClr val="FFD653"/>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インセンティブ</a:t>
            </a:r>
          </a:p>
        </p:txBody>
      </p:sp>
      <p:sp>
        <p:nvSpPr>
          <p:cNvPr id="68" name="スライド番号プレースホルダー 2">
            <a:extLst>
              <a:ext uri="{FF2B5EF4-FFF2-40B4-BE49-F238E27FC236}">
                <a16:creationId xmlns:a16="http://schemas.microsoft.com/office/drawing/2014/main" id="{9319AEC3-0EDD-4164-B60D-496115DD0CE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39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39337396"/>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213524" y="908050"/>
            <a:ext cx="9419996" cy="576131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ギャンブル依存症に対する有効な治療法が確立されたことを踏まえ、ギャンブル依存症の集団治療プログラムについて新たな評価を行う。</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依存症集団療法　　２　ギャンブル依存症の場合：３００点（１回につき）</a:t>
            </a:r>
            <a:endParaRPr kumimoji="1" lang="en-US" altLang="ja-JP"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477"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ギャンブル依存症の患者に対して、集団療法を実施した場合に、治療開始日から</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３月を限度</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として、</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２週間に１回</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次のア～ウの全てを満たすこと。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ギャンブル（ギャンブル等依存症対策基本法第２条に規定するギャンブル等をいう。）に対する依存の状態にあるものについて、</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精神科医又は精神科医の指示を受けた看護師、作業療法士、精神保健福祉士若しくは公認心理師で構成される２人以上の者</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が、認知行動療法の手法を用いて、ギャンブルの実施を患者自らコントロールする手法等の習得を図るための指導を行うこと。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5593" marR="0" lvl="0" indent="293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１回に</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人に限り、</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60</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分以上実施すること</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p>
          <a:p>
            <a:pPr marL="329720" marR="0" lvl="0" indent="-161196"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年度日本医療研究開発機構障害者対策総合研究開発事業において、研究班が作成した、</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「ギャンブル障害の標準的治療プログラム」</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に沿って行うこと。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依存症専門医療機関</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であること。</a:t>
            </a:r>
          </a:p>
          <a:p>
            <a:pPr marL="166158" marR="0" lvl="0" indent="-422041"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当該保険医療機関に、</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専任の精神科医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専任の看護師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専任の作業療法士</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がそれぞれ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名以上勤務していること。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8" name="図 7"/>
          <p:cNvPicPr>
            <a:picLocks noChangeAspect="1"/>
          </p:cNvPicPr>
          <p:nvPr/>
        </p:nvPicPr>
        <p:blipFill rotWithShape="1">
          <a:blip r:embed="rId2" cstate="email">
            <a:extLst>
              <a:ext uri="{28A0092B-C50C-407E-A947-70E740481C1C}">
                <a14:useLocalDpi xmlns:a14="http://schemas.microsoft.com/office/drawing/2010/main" val="0"/>
              </a:ext>
            </a:extLst>
          </a:blip>
          <a:srcRect t="67896" b="189"/>
          <a:stretch/>
        </p:blipFill>
        <p:spPr>
          <a:xfrm>
            <a:off x="5735858" y="4779226"/>
            <a:ext cx="3332288" cy="1715476"/>
          </a:xfrm>
          <a:prstGeom prst="rect">
            <a:avLst/>
          </a:prstGeom>
        </p:spPr>
        <p:style>
          <a:lnRef idx="2">
            <a:schemeClr val="accent3"/>
          </a:lnRef>
          <a:fillRef idx="1">
            <a:schemeClr val="lt1"/>
          </a:fillRef>
          <a:effectRef idx="0">
            <a:schemeClr val="accent3"/>
          </a:effectRef>
          <a:fontRef idx="minor">
            <a:schemeClr val="dk1"/>
          </a:fontRef>
        </p:style>
      </p:pic>
      <p:sp>
        <p:nvSpPr>
          <p:cNvPr id="9" name="テキスト ボックス 8"/>
          <p:cNvSpPr txBox="1"/>
          <p:nvPr/>
        </p:nvSpPr>
        <p:spPr>
          <a:xfrm>
            <a:off x="5819804" y="4595408"/>
            <a:ext cx="3187800" cy="348044"/>
          </a:xfrm>
          <a:prstGeom prst="rect">
            <a:avLst/>
          </a:prstGeom>
          <a:solidFill>
            <a:schemeClr val="accent3">
              <a:lumMod val="40000"/>
              <a:lumOff val="60000"/>
            </a:schemeClr>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健常者群と比べて、</a:t>
            </a:r>
            <a:r>
              <a:rPr kumimoji="1" lang="ja-JP" altLang="en-US" sz="831" b="1" i="0" u="sng"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ギャンブル依存症</a:t>
            </a: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群特有でみられる</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脳の異常部位</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aphicFrame>
        <p:nvGraphicFramePr>
          <p:cNvPr id="20" name="グラフ 19"/>
          <p:cNvGraphicFramePr/>
          <p:nvPr/>
        </p:nvGraphicFramePr>
        <p:xfrm>
          <a:off x="2993518" y="4938127"/>
          <a:ext cx="2660382" cy="1564829"/>
        </p:xfrm>
        <a:graphic>
          <a:graphicData uri="http://schemas.openxmlformats.org/drawingml/2006/chart">
            <c:chart xmlns:c="http://schemas.openxmlformats.org/drawingml/2006/chart" xmlns:r="http://schemas.openxmlformats.org/officeDocument/2006/relationships" r:id="rId3"/>
          </a:graphicData>
        </a:graphic>
      </p:graphicFrame>
      <p:sp>
        <p:nvSpPr>
          <p:cNvPr id="21" name="テキスト ボックス 20"/>
          <p:cNvSpPr txBox="1"/>
          <p:nvPr/>
        </p:nvSpPr>
        <p:spPr>
          <a:xfrm>
            <a:off x="3113042" y="4600807"/>
            <a:ext cx="2423846" cy="348044"/>
          </a:xfrm>
          <a:prstGeom prst="rect">
            <a:avLst/>
          </a:prstGeom>
          <a:solidFill>
            <a:schemeClr val="accent3">
              <a:lumMod val="40000"/>
              <a:lumOff val="60000"/>
            </a:schemeClr>
          </a:solidFill>
        </p:spPr>
        <p:style>
          <a:lnRef idx="2">
            <a:schemeClr val="accent3"/>
          </a:lnRef>
          <a:fillRef idx="1">
            <a:schemeClr val="lt1"/>
          </a:fillRef>
          <a:effectRef idx="0">
            <a:schemeClr val="accent3"/>
          </a:effectRef>
          <a:fontRef idx="minor">
            <a:schemeClr val="dk1"/>
          </a:fontRef>
        </p:style>
        <p:txBody>
          <a:bodyPr wrap="square" rtlCol="0">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治療プログラムの効果</a:t>
            </a:r>
            <a:endParaRPr kumimoji="1" lang="en-US" altLang="ja-JP"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（断ギャンブルの継続率）</a:t>
            </a:r>
          </a:p>
        </p:txBody>
      </p:sp>
      <p:sp>
        <p:nvSpPr>
          <p:cNvPr id="22" name="テキスト ボックス 21"/>
          <p:cNvSpPr txBox="1"/>
          <p:nvPr/>
        </p:nvSpPr>
        <p:spPr>
          <a:xfrm>
            <a:off x="2892465" y="6173806"/>
            <a:ext cx="496521" cy="348044"/>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831"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3" name="テキスト ボックス 22"/>
          <p:cNvSpPr txBox="1"/>
          <p:nvPr/>
        </p:nvSpPr>
        <p:spPr>
          <a:xfrm>
            <a:off x="3773273" y="5067812"/>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23"/>
          <p:cNvSpPr txBox="1"/>
          <p:nvPr/>
        </p:nvSpPr>
        <p:spPr>
          <a:xfrm>
            <a:off x="4498615" y="5075753"/>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5" name="テキスト ボックス 24"/>
          <p:cNvSpPr txBox="1"/>
          <p:nvPr/>
        </p:nvSpPr>
        <p:spPr>
          <a:xfrm>
            <a:off x="5203781" y="5167247"/>
            <a:ext cx="368417" cy="319446"/>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4745544" y="6315763"/>
            <a:ext cx="1074260" cy="20589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738"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 </a:t>
            </a:r>
            <a:r>
              <a:rPr kumimoji="1" lang="en-US" altLang="ja-JP"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 value&lt;0.01</a:t>
            </a:r>
            <a:endParaRPr kumimoji="1" lang="ja-JP" altLang="en-US" sz="738"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28" name="カギ線コネクタ 27"/>
          <p:cNvCxnSpPr/>
          <p:nvPr/>
        </p:nvCxnSpPr>
        <p:spPr>
          <a:xfrm rot="16200000" flipH="1">
            <a:off x="4121898" y="5430196"/>
            <a:ext cx="615274" cy="156047"/>
          </a:xfrm>
          <a:prstGeom prst="bentConnector3">
            <a:avLst>
              <a:gd name="adj1" fmla="val -9533"/>
            </a:avLst>
          </a:prstGeom>
        </p:spPr>
        <p:style>
          <a:lnRef idx="1">
            <a:schemeClr val="dk1"/>
          </a:lnRef>
          <a:fillRef idx="0">
            <a:schemeClr val="dk1"/>
          </a:fillRef>
          <a:effectRef idx="0">
            <a:schemeClr val="dk1"/>
          </a:effectRef>
          <a:fontRef idx="minor">
            <a:schemeClr val="tx1"/>
          </a:fontRef>
        </p:style>
      </p:cxnSp>
      <p:cxnSp>
        <p:nvCxnSpPr>
          <p:cNvPr id="29" name="カギ線コネクタ 28"/>
          <p:cNvCxnSpPr/>
          <p:nvPr/>
        </p:nvCxnSpPr>
        <p:spPr>
          <a:xfrm rot="16200000" flipH="1">
            <a:off x="4820816" y="5455460"/>
            <a:ext cx="681668" cy="197629"/>
          </a:xfrm>
          <a:prstGeom prst="bentConnector3">
            <a:avLst>
              <a:gd name="adj1" fmla="val -7149"/>
            </a:avLst>
          </a:prstGeom>
        </p:spPr>
        <p:style>
          <a:lnRef idx="1">
            <a:schemeClr val="dk1"/>
          </a:lnRef>
          <a:fillRef idx="0">
            <a:schemeClr val="dk1"/>
          </a:fillRef>
          <a:effectRef idx="0">
            <a:schemeClr val="dk1"/>
          </a:effectRef>
          <a:fontRef idx="minor">
            <a:schemeClr val="tx1"/>
          </a:fontRef>
        </p:style>
      </p:cxnSp>
      <p:graphicFrame>
        <p:nvGraphicFramePr>
          <p:cNvPr id="33" name="表 32"/>
          <p:cNvGraphicFramePr>
            <a:graphicFrameLocks noGrp="1"/>
          </p:cNvGraphicFramePr>
          <p:nvPr/>
        </p:nvGraphicFramePr>
        <p:xfrm>
          <a:off x="787149" y="4854282"/>
          <a:ext cx="2068073" cy="1648675"/>
        </p:xfrm>
        <a:graphic>
          <a:graphicData uri="http://schemas.openxmlformats.org/drawingml/2006/table">
            <a:tbl>
              <a:tblPr firstRow="1" bandRow="1">
                <a:tableStyleId>{5940675A-B579-460E-94D1-54222C63F5DA}</a:tableStyleId>
              </a:tblPr>
              <a:tblGrid>
                <a:gridCol w="2068073">
                  <a:extLst>
                    <a:ext uri="{9D8B030D-6E8A-4147-A177-3AD203B41FA5}">
                      <a16:colId xmlns:a16="http://schemas.microsoft.com/office/drawing/2014/main" val="1591258018"/>
                    </a:ext>
                  </a:extLst>
                </a:gridCol>
              </a:tblGrid>
              <a:tr h="257068">
                <a:tc>
                  <a:txBody>
                    <a:bodyPr/>
                    <a:lstStyle/>
                    <a:p>
                      <a:r>
                        <a:rPr kumimoji="1" lang="ja-JP" altLang="en-US" sz="600" dirty="0">
                          <a:latin typeface="メイリオ" panose="020B0604030504040204" pitchFamily="50" charset="-128"/>
                          <a:ea typeface="メイリオ" panose="020B0604030504040204" pitchFamily="50" charset="-128"/>
                        </a:rPr>
                        <a:t>第１回 あなたにとってのギャンブルとは？</a:t>
                      </a:r>
                    </a:p>
                  </a:txBody>
                  <a:tcPr marL="84406" marR="84406" marT="42203" marB="42203" anchor="ctr"/>
                </a:tc>
                <a:extLst>
                  <a:ext uri="{0D108BD9-81ED-4DB2-BD59-A6C34878D82A}">
                    <a16:rowId xmlns:a16="http://schemas.microsoft.com/office/drawing/2014/main" val="1620827856"/>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第２回</a:t>
                      </a:r>
                      <a:r>
                        <a:rPr kumimoji="1" lang="ja-JP" altLang="en-US" sz="600" baseline="0" dirty="0">
                          <a:latin typeface="メイリオ" panose="020B0604030504040204" pitchFamily="50" charset="-128"/>
                          <a:ea typeface="メイリオ" panose="020B0604030504040204" pitchFamily="50" charset="-128"/>
                        </a:rPr>
                        <a:t> ギャンブルの「引き金」について</a:t>
                      </a:r>
                      <a:endParaRPr kumimoji="1" lang="ja-JP" altLang="en-US" sz="600" dirty="0">
                        <a:latin typeface="メイリオ" panose="020B0604030504040204" pitchFamily="50" charset="-128"/>
                        <a:ea typeface="メイリオ" panose="020B0604030504040204" pitchFamily="50" charset="-128"/>
                      </a:endParaRPr>
                    </a:p>
                  </a:txBody>
                  <a:tcPr marL="84406" marR="84406" marT="42203" marB="42203" anchor="ctr"/>
                </a:tc>
                <a:extLst>
                  <a:ext uri="{0D108BD9-81ED-4DB2-BD59-A6C34878D82A}">
                    <a16:rowId xmlns:a16="http://schemas.microsoft.com/office/drawing/2014/main" val="1708333901"/>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第３回 引き金への対処とギャンブルへの渇望</a:t>
                      </a:r>
                    </a:p>
                  </a:txBody>
                  <a:tcPr marL="84406" marR="84406" marT="42203" marB="42203" anchor="ctr"/>
                </a:tc>
                <a:extLst>
                  <a:ext uri="{0D108BD9-81ED-4DB2-BD59-A6C34878D82A}">
                    <a16:rowId xmlns:a16="http://schemas.microsoft.com/office/drawing/2014/main" val="118622637"/>
                  </a:ext>
                </a:extLst>
              </a:tr>
              <a:tr h="363335">
                <a:tc>
                  <a:txBody>
                    <a:bodyPr/>
                    <a:lstStyle/>
                    <a:p>
                      <a:r>
                        <a:rPr kumimoji="1" lang="ja-JP" altLang="en-US" sz="600" dirty="0">
                          <a:latin typeface="メイリオ" panose="020B0604030504040204" pitchFamily="50" charset="-128"/>
                          <a:ea typeface="メイリオ" panose="020B0604030504040204" pitchFamily="50" charset="-128"/>
                        </a:rPr>
                        <a:t>第４回 生活の再建・代替行動</a:t>
                      </a:r>
                      <a:endParaRPr kumimoji="1" lang="en-US" altLang="ja-JP" sz="600" dirty="0">
                        <a:latin typeface="メイリオ" panose="020B0604030504040204" pitchFamily="50" charset="-128"/>
                        <a:ea typeface="メイリオ" panose="020B0604030504040204" pitchFamily="50" charset="-128"/>
                      </a:endParaRPr>
                    </a:p>
                    <a:p>
                      <a:r>
                        <a:rPr kumimoji="1" lang="ja-JP" altLang="en-US" sz="600" dirty="0">
                          <a:latin typeface="メイリオ" panose="020B0604030504040204" pitchFamily="50" charset="-128"/>
                          <a:ea typeface="メイリオ" panose="020B0604030504040204" pitchFamily="50" charset="-128"/>
                        </a:rPr>
                        <a:t>　　　（ギャンブルの代わりになる行動）</a:t>
                      </a:r>
                    </a:p>
                  </a:txBody>
                  <a:tcPr marL="84406" marR="84406" marT="42203" marB="42203" anchor="ctr"/>
                </a:tc>
                <a:extLst>
                  <a:ext uri="{0D108BD9-81ED-4DB2-BD59-A6C34878D82A}">
                    <a16:rowId xmlns:a16="http://schemas.microsoft.com/office/drawing/2014/main" val="2525899949"/>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第５回 考え方のクセ</a:t>
                      </a:r>
                      <a:endParaRPr kumimoji="1" lang="ja-JP" altLang="en-US" sz="600" b="1" dirty="0">
                        <a:latin typeface="メイリオ" panose="020B0604030504040204" pitchFamily="50" charset="-128"/>
                        <a:ea typeface="メイリオ" panose="020B0604030504040204" pitchFamily="50" charset="-128"/>
                      </a:endParaRPr>
                    </a:p>
                  </a:txBody>
                  <a:tcPr marL="84406" marR="84406" marT="42203" marB="42203" anchor="ctr"/>
                </a:tc>
                <a:extLst>
                  <a:ext uri="{0D108BD9-81ED-4DB2-BD59-A6C34878D82A}">
                    <a16:rowId xmlns:a16="http://schemas.microsoft.com/office/drawing/2014/main" val="3848384880"/>
                  </a:ext>
                </a:extLst>
              </a:tr>
              <a:tr h="257068">
                <a:tc>
                  <a:txBody>
                    <a:bodyPr/>
                    <a:lstStyle/>
                    <a:p>
                      <a:r>
                        <a:rPr kumimoji="1" lang="ja-JP" altLang="en-US" sz="600" dirty="0">
                          <a:latin typeface="メイリオ" panose="020B0604030504040204" pitchFamily="50" charset="-128"/>
                          <a:ea typeface="メイリオ" panose="020B0604030504040204" pitchFamily="50" charset="-128"/>
                        </a:rPr>
                        <a:t>第６回 まとめ</a:t>
                      </a:r>
                    </a:p>
                  </a:txBody>
                  <a:tcPr marL="84406" marR="84406" marT="42203" marB="42203" anchor="ctr"/>
                </a:tc>
                <a:extLst>
                  <a:ext uri="{0D108BD9-81ED-4DB2-BD59-A6C34878D82A}">
                    <a16:rowId xmlns:a16="http://schemas.microsoft.com/office/drawing/2014/main" val="2314431035"/>
                  </a:ext>
                </a:extLst>
              </a:tr>
            </a:tbl>
          </a:graphicData>
        </a:graphic>
      </p:graphicFrame>
      <p:pic>
        <p:nvPicPr>
          <p:cNvPr id="34" name="図 33"/>
          <p:cNvPicPr>
            <a:picLocks noChangeAspect="1"/>
          </p:cNvPicPr>
          <p:nvPr/>
        </p:nvPicPr>
        <p:blipFill>
          <a:blip r:embed="rId4"/>
          <a:stretch>
            <a:fillRect/>
          </a:stretch>
        </p:blipFill>
        <p:spPr>
          <a:xfrm>
            <a:off x="7718230" y="1278491"/>
            <a:ext cx="544309" cy="769079"/>
          </a:xfrm>
          <a:prstGeom prst="rect">
            <a:avLst/>
          </a:prstGeom>
        </p:spPr>
      </p:pic>
      <p:pic>
        <p:nvPicPr>
          <p:cNvPr id="35" name="図 34"/>
          <p:cNvPicPr>
            <a:picLocks noChangeAspect="1"/>
          </p:cNvPicPr>
          <p:nvPr/>
        </p:nvPicPr>
        <p:blipFill>
          <a:blip r:embed="rId5"/>
          <a:stretch>
            <a:fillRect/>
          </a:stretch>
        </p:blipFill>
        <p:spPr>
          <a:xfrm>
            <a:off x="8609833" y="1545714"/>
            <a:ext cx="458313" cy="648767"/>
          </a:xfrm>
          <a:prstGeom prst="rect">
            <a:avLst/>
          </a:prstGeom>
        </p:spPr>
      </p:pic>
      <p:pic>
        <p:nvPicPr>
          <p:cNvPr id="36" name="図 35"/>
          <p:cNvPicPr>
            <a:picLocks noChangeAspect="1"/>
          </p:cNvPicPr>
          <p:nvPr/>
        </p:nvPicPr>
        <p:blipFill>
          <a:blip r:embed="rId6"/>
          <a:stretch>
            <a:fillRect/>
          </a:stretch>
        </p:blipFill>
        <p:spPr>
          <a:xfrm>
            <a:off x="8149404" y="1412102"/>
            <a:ext cx="458550" cy="648768"/>
          </a:xfrm>
          <a:prstGeom prst="rect">
            <a:avLst/>
          </a:prstGeom>
        </p:spPr>
      </p:pic>
      <p:sp>
        <p:nvSpPr>
          <p:cNvPr id="32" name="正方形/長方形 31"/>
          <p:cNvSpPr/>
          <p:nvPr/>
        </p:nvSpPr>
        <p:spPr>
          <a:xfrm>
            <a:off x="898397" y="4582156"/>
            <a:ext cx="1896151" cy="220188"/>
          </a:xfrm>
          <a:prstGeom prst="rect">
            <a:avLst/>
          </a:prstGeom>
          <a:solidFill>
            <a:schemeClr val="accent3">
              <a:lumMod val="40000"/>
              <a:lumOff val="60000"/>
            </a:schemeClr>
          </a:solidFill>
          <a:ln w="38100">
            <a:solidFill>
              <a:schemeClr val="accent3"/>
            </a:solidFill>
          </a:ln>
        </p:spPr>
        <p:txBody>
          <a:bodyPr wrap="square">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831"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標準的治療プログラムのトピック</a:t>
            </a:r>
            <a:endPar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Rectangle 2">
            <a:extLst>
              <a:ext uri="{FF2B5EF4-FFF2-40B4-BE49-F238E27FC236}">
                <a16:creationId xmlns:a16="http://schemas.microsoft.com/office/drawing/2014/main" id="{D9BE53F5-F40B-4326-BD3E-B293823210B7}"/>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１８．地域移行・地域生活支援の充実を含む質の高い精神医療の評価</a:t>
            </a:r>
          </a:p>
        </p:txBody>
      </p:sp>
      <p:sp>
        <p:nvSpPr>
          <p:cNvPr id="30" name="Rectangle 36">
            <a:extLst>
              <a:ext uri="{FF2B5EF4-FFF2-40B4-BE49-F238E27FC236}">
                <a16:creationId xmlns:a16="http://schemas.microsoft.com/office/drawing/2014/main" id="{E8AF4323-0C3B-455B-9AF5-DC8D8E99C1D3}"/>
              </a:ext>
            </a:extLst>
          </p:cNvPr>
          <p:cNvSpPr>
            <a:spLocks noChangeArrowheads="1"/>
          </p:cNvSpPr>
          <p:nvPr/>
        </p:nvSpPr>
        <p:spPr bwMode="auto">
          <a:xfrm>
            <a:off x="203169" y="504481"/>
            <a:ext cx="5000612" cy="39284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（１２）ギャンブル依存症に対する治療の評価</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スライド番号プレースホルダー 2">
            <a:extLst>
              <a:ext uri="{FF2B5EF4-FFF2-40B4-BE49-F238E27FC236}">
                <a16:creationId xmlns:a16="http://schemas.microsoft.com/office/drawing/2014/main" id="{364584B2-54D7-4490-8D47-6F76F7665D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7" name="テキスト ボックス 36"/>
          <p:cNvSpPr txBox="1"/>
          <p:nvPr/>
        </p:nvSpPr>
        <p:spPr>
          <a:xfrm>
            <a:off x="5131914" y="504481"/>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p475,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p490-491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p825,</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p915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76790344"/>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150682"/>
            <a:ext cx="9529762" cy="559068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診断基準において、遺伝学的検査の実施が必須となっている指定難病について、遺伝学的検査の対象疾患に追加する。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断基準において、臨床症状、他の検査等で診断がつかない場合に遺伝学的検査の実施が必須となっている指定難病について、臨床症状、他の検査等では診断できない場合に限り、遺伝学的検査の対象とする。</a:t>
            </a:r>
          </a:p>
        </p:txBody>
      </p:sp>
      <p:graphicFrame>
        <p:nvGraphicFramePr>
          <p:cNvPr id="72" name="表 71"/>
          <p:cNvGraphicFramePr>
            <a:graphicFrameLocks noGrp="1"/>
          </p:cNvGraphicFramePr>
          <p:nvPr/>
        </p:nvGraphicFramePr>
        <p:xfrm>
          <a:off x="302084" y="2934668"/>
          <a:ext cx="4357063" cy="2654572"/>
        </p:xfrm>
        <a:graphic>
          <a:graphicData uri="http://schemas.openxmlformats.org/drawingml/2006/table">
            <a:tbl>
              <a:tblPr firstRow="1" bandRow="1">
                <a:tableStyleId>{3B4B98B0-60AC-42C2-AFA5-B58CD77FA1E5}</a:tableStyleId>
              </a:tblPr>
              <a:tblGrid>
                <a:gridCol w="4357063">
                  <a:extLst>
                    <a:ext uri="{9D8B030D-6E8A-4147-A177-3AD203B41FA5}">
                      <a16:colId xmlns:a16="http://schemas.microsoft.com/office/drawing/2014/main" val="20000"/>
                    </a:ext>
                  </a:extLst>
                </a:gridCol>
              </a:tblGrid>
              <a:tr h="293722">
                <a:tc>
                  <a:txBody>
                    <a:bodyPr/>
                    <a:lstStyle/>
                    <a:p>
                      <a:pPr algn="ctr"/>
                      <a:r>
                        <a:rPr kumimoji="1" lang="ja-JP" altLang="en-US" sz="1400" dirty="0">
                          <a:solidFill>
                            <a:schemeClr val="bg1"/>
                          </a:solidFill>
                          <a:latin typeface="+mn-ea"/>
                          <a:ea typeface="+mn-ea"/>
                        </a:rPr>
                        <a:t>現行</a:t>
                      </a:r>
                    </a:p>
                  </a:txBody>
                  <a:tcPr>
                    <a:solidFill>
                      <a:srgbClr val="4F81BD"/>
                    </a:solidFill>
                  </a:tcPr>
                </a:tc>
                <a:extLst>
                  <a:ext uri="{0D108BD9-81ED-4DB2-BD59-A6C34878D82A}">
                    <a16:rowId xmlns:a16="http://schemas.microsoft.com/office/drawing/2014/main" val="10000"/>
                  </a:ext>
                </a:extLst>
              </a:tr>
              <a:tr h="23497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遺伝学的検査</a:t>
                      </a: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１　処理が容易なもの　　　　　  ３，８００点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２　処理が複雑なもの　　　　　  ５，０００点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３　処理が極めて複雑なもの　 ８，０００点</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［対象疾患］</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エ　別に厚生労働大臣が定める施設基準に適合しているものとして地方厚生（支）局長に届け出た保険医療機関において検査が行われる場合に算定できるもの</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rPr>
                        <a:t>ライソゾーム病など４１疾患</a:t>
                      </a:r>
                      <a:endParaRPr kumimoji="1" lang="ja-JP" altLang="en-US" sz="1400" baseline="0" dirty="0">
                        <a:latin typeface="ＭＳ Ｐゴシック" panose="020B0600070205080204" pitchFamily="50" charset="-128"/>
                        <a:ea typeface="+mn-ea"/>
                      </a:endParaRPr>
                    </a:p>
                  </a:txBody>
                  <a:tcPr/>
                </a:tc>
                <a:extLst>
                  <a:ext uri="{0D108BD9-81ED-4DB2-BD59-A6C34878D82A}">
                    <a16:rowId xmlns:a16="http://schemas.microsoft.com/office/drawing/2014/main" val="10001"/>
                  </a:ext>
                </a:extLst>
              </a:tr>
            </a:tbl>
          </a:graphicData>
        </a:graphic>
      </p:graphicFrame>
      <p:graphicFrame>
        <p:nvGraphicFramePr>
          <p:cNvPr id="75" name="表 74"/>
          <p:cNvGraphicFramePr>
            <a:graphicFrameLocks noGrp="1"/>
          </p:cNvGraphicFramePr>
          <p:nvPr/>
        </p:nvGraphicFramePr>
        <p:xfrm>
          <a:off x="5241032" y="2852936"/>
          <a:ext cx="4357063" cy="3810000"/>
        </p:xfrm>
        <a:graphic>
          <a:graphicData uri="http://schemas.openxmlformats.org/drawingml/2006/table">
            <a:tbl>
              <a:tblPr firstRow="1" bandRow="1">
                <a:tableStyleId>{C083E6E3-FA7D-4D7B-A595-EF9225AFEA82}</a:tableStyleId>
              </a:tblPr>
              <a:tblGrid>
                <a:gridCol w="4357063">
                  <a:extLst>
                    <a:ext uri="{9D8B030D-6E8A-4147-A177-3AD203B41FA5}">
                      <a16:colId xmlns:a16="http://schemas.microsoft.com/office/drawing/2014/main" val="20000"/>
                    </a:ext>
                  </a:extLst>
                </a:gridCol>
              </a:tblGrid>
              <a:tr h="254609">
                <a:tc>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mn-ea"/>
                        </a:rPr>
                        <a:t>【</a:t>
                      </a:r>
                      <a:r>
                        <a:rPr kumimoji="1" lang="ja-JP" altLang="en-US" sz="1400" baseline="0" dirty="0">
                          <a:latin typeface="ＭＳ Ｐゴシック" panose="020B0600070205080204" pitchFamily="50" charset="-128"/>
                          <a:ea typeface="+mn-ea"/>
                        </a:rPr>
                        <a:t>遺伝学的検査</a:t>
                      </a:r>
                      <a:r>
                        <a:rPr kumimoji="1" lang="en-US" altLang="ja-JP" sz="1400" baseline="0" dirty="0">
                          <a:latin typeface="ＭＳ Ｐゴシック" panose="020B0600070205080204" pitchFamily="50" charset="-128"/>
                          <a:ea typeface="+mn-ea"/>
                        </a:rPr>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１　処理が容易なもの　　　　　  ３，８００点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２　処理が複雑なもの　　　　　  ５，０００点</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３　処理が極めて複雑なもの　 ８，０００点</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［対象疾患］</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latin typeface="ＭＳ Ｐゴシック" panose="020B0600070205080204" pitchFamily="50" charset="-128"/>
                          <a:ea typeface="+mn-ea"/>
                        </a:rPr>
                        <a:t>エ　別に厚生労働大臣が定める施設基準に適合しているものとして地方厚生（支）局長に届け出た保険医療機関において検査が行われる場合に算定できるもの</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b="1" u="sng" dirty="0">
                          <a:solidFill>
                            <a:srgbClr val="0070C0"/>
                          </a:solidFill>
                          <a:latin typeface="ＭＳ Ｐゴシック" panose="020B0600070205080204" pitchFamily="50" charset="-128"/>
                          <a:ea typeface="+mn-ea"/>
                        </a:rPr>
                        <a:t>副腎皮質刺激ホルモン不応症など７疾患を追加</a:t>
                      </a: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mn-ea"/>
                        </a:rPr>
                        <a:t>オ　臨床症状や他の検査等では診断がつかない場合に、別に厚生労働大臣が定める施設基準に適合しているものとして地方厚生（支）局長に届け出た保険医療機関において検査が行われる場合に算定できるもの</a:t>
                      </a:r>
                      <a:endParaRPr kumimoji="1" lang="en-US" altLang="ja-JP" sz="1400" b="1" u="sng" baseline="0" dirty="0">
                        <a:solidFill>
                          <a:srgbClr val="0070C0"/>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latin typeface="ＭＳ Ｐゴシック" panose="020B0600070205080204" pitchFamily="50" charset="-128"/>
                          <a:ea typeface="+mn-ea"/>
                        </a:rPr>
                        <a:t>脊髄小脳変性症（多系統萎縮症を除く）など６５疾患</a:t>
                      </a:r>
                      <a:endParaRPr kumimoji="1" lang="en-US" altLang="ja-JP" sz="1400" b="1" u="sng" baseline="0" dirty="0">
                        <a:solidFill>
                          <a:srgbClr val="0070C0"/>
                        </a:solidFill>
                        <a:latin typeface="ＭＳ Ｐゴシック" panose="020B0600070205080204" pitchFamily="50" charset="-128"/>
                        <a:ea typeface="+mn-ea"/>
                      </a:endParaRPr>
                    </a:p>
                  </a:txBody>
                  <a:tcPr>
                    <a:lnT w="12700" cmpd="sng">
                      <a:noFill/>
                    </a:lnT>
                  </a:tcPr>
                </a:tc>
                <a:extLst>
                  <a:ext uri="{0D108BD9-81ED-4DB2-BD59-A6C34878D82A}">
                    <a16:rowId xmlns:a16="http://schemas.microsoft.com/office/drawing/2014/main" val="10001"/>
                  </a:ext>
                </a:extLst>
              </a:tr>
            </a:tbl>
          </a:graphicData>
        </a:graphic>
      </p:graphicFrame>
      <p:sp>
        <p:nvSpPr>
          <p:cNvPr id="80" name="右矢印 79"/>
          <p:cNvSpPr/>
          <p:nvPr/>
        </p:nvSpPr>
        <p:spPr>
          <a:xfrm>
            <a:off x="4789389" y="3789040"/>
            <a:ext cx="321400" cy="1191584"/>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Rectangle 2">
            <a:extLst>
              <a:ext uri="{FF2B5EF4-FFF2-40B4-BE49-F238E27FC236}">
                <a16:creationId xmlns:a16="http://schemas.microsoft.com/office/drawing/2014/main" id="{8B6385A3-051A-42AE-9100-0704EF3D973C}"/>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１９．難病患者に対する適切な医療の評価</a:t>
            </a:r>
          </a:p>
        </p:txBody>
      </p:sp>
      <p:sp>
        <p:nvSpPr>
          <p:cNvPr id="12" name="Rectangle 36">
            <a:extLst>
              <a:ext uri="{FF2B5EF4-FFF2-40B4-BE49-F238E27FC236}">
                <a16:creationId xmlns:a16="http://schemas.microsoft.com/office/drawing/2014/main" id="{C27778A7-13E1-4E7E-9FEF-7CCA3779B542}"/>
              </a:ext>
            </a:extLst>
          </p:cNvPr>
          <p:cNvSpPr>
            <a:spLocks noChangeArrowheads="1"/>
          </p:cNvSpPr>
          <p:nvPr/>
        </p:nvSpPr>
        <p:spPr bwMode="auto">
          <a:xfrm>
            <a:off x="194386" y="610082"/>
            <a:ext cx="5982750"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指定難病の診断に必要な遺伝学的検査の評価①</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2A106B95-44FF-4692-8861-48A0F1963E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6177136" y="62184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p362-363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p817-818,</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2189246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88119" y="1039676"/>
            <a:ext cx="9529762" cy="56513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7800" marR="0" lvl="0" indent="-177800" algn="l" defTabSz="914400" rtl="0" eaLnBrk="1" fontAlgn="auto" latinLnBrk="0" hangingPunct="1">
              <a:lnSpc>
                <a:spcPts val="1400"/>
              </a:lnSpc>
              <a:spcBef>
                <a:spcPts val="30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ts val="1400"/>
              </a:lnSpc>
              <a:spcBef>
                <a:spcPts val="3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8" name="表 7"/>
          <p:cNvGraphicFramePr>
            <a:graphicFrameLocks noGrp="1"/>
          </p:cNvGraphicFramePr>
          <p:nvPr>
            <p:extLst>
              <p:ext uri="{D42A27DB-BD31-4B8C-83A1-F6EECF244321}">
                <p14:modId xmlns:p14="http://schemas.microsoft.com/office/powerpoint/2010/main" val="3595087834"/>
              </p:ext>
            </p:extLst>
          </p:nvPr>
        </p:nvGraphicFramePr>
        <p:xfrm>
          <a:off x="358793" y="1524728"/>
          <a:ext cx="9226787" cy="5006340"/>
        </p:xfrm>
        <a:graphic>
          <a:graphicData uri="http://schemas.openxmlformats.org/drawingml/2006/table">
            <a:tbl>
              <a:tblPr firstRow="1" bandRow="1">
                <a:tableStyleId>{5940675A-B579-460E-94D1-54222C63F5DA}</a:tableStyleId>
              </a:tblPr>
              <a:tblGrid>
                <a:gridCol w="1900691">
                  <a:extLst>
                    <a:ext uri="{9D8B030D-6E8A-4147-A177-3AD203B41FA5}">
                      <a16:colId xmlns:a16="http://schemas.microsoft.com/office/drawing/2014/main" val="114079229"/>
                    </a:ext>
                  </a:extLst>
                </a:gridCol>
                <a:gridCol w="3663048">
                  <a:extLst>
                    <a:ext uri="{9D8B030D-6E8A-4147-A177-3AD203B41FA5}">
                      <a16:colId xmlns:a16="http://schemas.microsoft.com/office/drawing/2014/main" val="71510220"/>
                    </a:ext>
                  </a:extLst>
                </a:gridCol>
                <a:gridCol w="3663048">
                  <a:extLst>
                    <a:ext uri="{9D8B030D-6E8A-4147-A177-3AD203B41FA5}">
                      <a16:colId xmlns:a16="http://schemas.microsoft.com/office/drawing/2014/main" val="1626630352"/>
                    </a:ext>
                  </a:extLst>
                </a:gridCol>
              </a:tblGrid>
              <a:tr h="544850">
                <a:tc>
                  <a:txBody>
                    <a:bodyPr/>
                    <a:lstStyle/>
                    <a:p>
                      <a:endParaRPr kumimoji="1" lang="ja-JP" altLang="en-US" sz="1050" dirty="0"/>
                    </a:p>
                  </a:txBody>
                  <a:tcPr>
                    <a:solidFill>
                      <a:schemeClr val="bg1">
                        <a:lumMod val="85000"/>
                      </a:schemeClr>
                    </a:solidFill>
                  </a:tcPr>
                </a:tc>
                <a:tc>
                  <a:txBody>
                    <a:bodyPr/>
                    <a:lstStyle/>
                    <a:p>
                      <a:r>
                        <a:rPr kumimoji="1" lang="ja-JP" altLang="en-US" sz="1050" b="1" dirty="0"/>
                        <a:t>別に厚生労働大臣が定める施設基準に適合しているものとして地方厚生（支）局長に届け出た保険医療機関において検査が行われる場合に算定できるもの</a:t>
                      </a:r>
                    </a:p>
                    <a:p>
                      <a:endParaRPr kumimoji="1" lang="ja-JP" altLang="en-US" sz="1050" b="1" dirty="0"/>
                    </a:p>
                  </a:txBody>
                  <a:tcPr>
                    <a:solidFill>
                      <a:schemeClr val="bg1">
                        <a:lumMod val="85000"/>
                      </a:schemeClr>
                    </a:solidFill>
                  </a:tcPr>
                </a:tc>
                <a:tc>
                  <a:txBody>
                    <a:bodyPr/>
                    <a:lstStyle/>
                    <a:p>
                      <a:r>
                        <a:rPr kumimoji="1" lang="ja-JP" altLang="en-US" sz="1050" b="1" dirty="0"/>
                        <a:t>臨床症状や他の検査等では診断がつかない場合に、別に厚生労働大臣が定める施設基準に適合しているものとして地方厚生（支）局長に届け出た保険医療機関において検査が行われる場合に算定できるもの</a:t>
                      </a:r>
                    </a:p>
                  </a:txBody>
                  <a:tcPr>
                    <a:solidFill>
                      <a:schemeClr val="bg1">
                        <a:lumMod val="85000"/>
                      </a:schemeClr>
                    </a:solidFill>
                  </a:tcPr>
                </a:tc>
                <a:extLst>
                  <a:ext uri="{0D108BD9-81ED-4DB2-BD59-A6C34878D82A}">
                    <a16:rowId xmlns:a16="http://schemas.microsoft.com/office/drawing/2014/main" val="249868454"/>
                  </a:ext>
                </a:extLst>
              </a:tr>
              <a:tr h="406375">
                <a:tc>
                  <a:txBody>
                    <a:bodyPr/>
                    <a:lstStyle/>
                    <a:p>
                      <a:r>
                        <a:rPr kumimoji="1" lang="ja-JP" altLang="en-US" sz="1050" b="1" baseline="0" dirty="0"/>
                        <a:t>１　処理が容易なもの</a:t>
                      </a:r>
                      <a:endParaRPr kumimoji="1" lang="ja-JP" altLang="en-US" sz="1050" b="1" dirty="0"/>
                    </a:p>
                  </a:txBody>
                  <a:tcPr>
                    <a:solidFill>
                      <a:schemeClr val="bg1">
                        <a:lumMod val="85000"/>
                      </a:schemeClr>
                    </a:solidFill>
                  </a:tcPr>
                </a:tc>
                <a:tc>
                  <a:txBody>
                    <a:bodyPr/>
                    <a:lstStyle/>
                    <a:p>
                      <a:r>
                        <a:rPr kumimoji="1" lang="ja-JP" altLang="en-US" sz="1050" dirty="0"/>
                        <a:t>ライソゾーム病（ムコ多糖症</a:t>
                      </a:r>
                      <a:r>
                        <a:rPr kumimoji="1" lang="en-US" altLang="ja-JP" sz="1050" dirty="0"/>
                        <a:t>Ⅰ</a:t>
                      </a:r>
                      <a:r>
                        <a:rPr kumimoji="1" lang="ja-JP" altLang="en-US" sz="1050" dirty="0"/>
                        <a:t>型、ムコ多糖症</a:t>
                      </a:r>
                      <a:r>
                        <a:rPr kumimoji="1" lang="en-US" altLang="ja-JP" sz="1050" dirty="0"/>
                        <a:t>Ⅱ</a:t>
                      </a:r>
                      <a:r>
                        <a:rPr kumimoji="1" lang="ja-JP" altLang="en-US" sz="1050" dirty="0"/>
                        <a:t>型、ゴーシェ病、ファブリ病及びポンペ病を含む。）及び脆弱Ｘ症候群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en-US" altLang="ja-JP" sz="1050" b="1" u="sng" strike="noStrike" kern="1200" cap="none" spc="0" normalizeH="0" baseline="0" noProof="0" dirty="0">
                          <a:ln>
                            <a:noFill/>
                          </a:ln>
                          <a:solidFill>
                            <a:srgbClr val="0070C0"/>
                          </a:solidFill>
                          <a:effectLst/>
                          <a:uLnTx/>
                          <a:uFillTx/>
                        </a:rPr>
                        <a:t>TNF</a:t>
                      </a:r>
                      <a:r>
                        <a:rPr kumimoji="1" lang="ja-JP" altLang="en-US" sz="1050" b="1" u="sng" strike="noStrike" kern="1200" cap="none" spc="0" normalizeH="0" baseline="0" noProof="0" dirty="0">
                          <a:ln>
                            <a:noFill/>
                          </a:ln>
                          <a:solidFill>
                            <a:srgbClr val="0070C0"/>
                          </a:solidFill>
                          <a:effectLst/>
                          <a:uLnTx/>
                          <a:uFillTx/>
                        </a:rPr>
                        <a:t>受容体</a:t>
                      </a:r>
                      <a:r>
                        <a:rPr kumimoji="1" lang="ja-JP" altLang="en-US" sz="1050" b="1" u="sng" strike="noStrike" kern="1200" cap="none" spc="0" normalizeH="0" baseline="0" noProof="0" dirty="0" err="1">
                          <a:ln>
                            <a:noFill/>
                          </a:ln>
                          <a:solidFill>
                            <a:srgbClr val="0070C0"/>
                          </a:solidFill>
                          <a:effectLst/>
                          <a:uLnTx/>
                          <a:uFillTx/>
                        </a:rPr>
                        <a:t>関連関連</a:t>
                      </a:r>
                      <a:r>
                        <a:rPr kumimoji="1" lang="ja-JP" altLang="en-US" sz="1050" b="1" u="sng" strike="noStrike" kern="1200" cap="none" spc="0" normalizeH="0" baseline="0" noProof="0" dirty="0">
                          <a:ln>
                            <a:noFill/>
                          </a:ln>
                          <a:solidFill>
                            <a:srgbClr val="0070C0"/>
                          </a:solidFill>
                          <a:effectLst/>
                          <a:uLnTx/>
                          <a:uFillTx/>
                        </a:rPr>
                        <a:t>周期性症候群、中條－西村症候群、家族性地中海熱</a:t>
                      </a:r>
                    </a:p>
                  </a:txBody>
                  <a:tcPr/>
                </a:tc>
                <a:extLst>
                  <a:ext uri="{0D108BD9-81ED-4DB2-BD59-A6C34878D82A}">
                    <a16:rowId xmlns:a16="http://schemas.microsoft.com/office/drawing/2014/main" val="934505862"/>
                  </a:ext>
                </a:extLst>
              </a:tr>
              <a:tr h="2342856">
                <a:tc>
                  <a:txBody>
                    <a:bodyPr/>
                    <a:lstStyle/>
                    <a:p>
                      <a:r>
                        <a:rPr kumimoji="1" lang="ja-JP" altLang="en-US" sz="1050" b="1" baseline="0" dirty="0"/>
                        <a:t>２　処理が複雑なもの</a:t>
                      </a:r>
                      <a:endParaRPr kumimoji="1" lang="ja-JP" altLang="en-US" sz="1050" b="1" dirty="0"/>
                    </a:p>
                  </a:txBody>
                  <a:tcPr>
                    <a:solidFill>
                      <a:schemeClr val="bg1">
                        <a:lumMod val="85000"/>
                      </a:schemeClr>
                    </a:solidFill>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u="none" strike="noStrike" kern="1200" cap="none" spc="0" normalizeH="0" baseline="0" noProof="0" dirty="0">
                          <a:ln>
                            <a:noFill/>
                          </a:ln>
                          <a:effectLst/>
                          <a:uLnTx/>
                          <a:uFillTx/>
                        </a:rPr>
                        <a:t>プリオン病、クリオピリン関連周期熱症候群、神経フェリチン症、先天性大脳白質形成不全症（中枢神経白質形成異常症を含む。）、環状 </a:t>
                      </a:r>
                      <a:r>
                        <a:rPr kumimoji="1" lang="en-US" altLang="ja-JP" sz="1050" u="none" strike="noStrike" kern="1200" cap="none" spc="0" normalizeH="0" baseline="0" noProof="0" dirty="0">
                          <a:ln>
                            <a:noFill/>
                          </a:ln>
                          <a:effectLst/>
                          <a:uLnTx/>
                          <a:uFillTx/>
                        </a:rPr>
                        <a:t>20</a:t>
                      </a:r>
                      <a:r>
                        <a:rPr kumimoji="1" lang="ja-JP" altLang="en-US" sz="1050" u="none" strike="noStrike" kern="1200" cap="none" spc="0" normalizeH="0" baseline="0" noProof="0" dirty="0">
                          <a:ln>
                            <a:noFill/>
                          </a:ln>
                          <a:effectLst/>
                          <a:uLnTx/>
                          <a:uFillTx/>
                        </a:rPr>
                        <a:t>番染色体症候群、ＰＣＤＨ </a:t>
                      </a:r>
                      <a:r>
                        <a:rPr kumimoji="1" lang="en-US" altLang="ja-JP" sz="1050" u="none" strike="noStrike" kern="1200" cap="none" spc="0" normalizeH="0" baseline="0" noProof="0" dirty="0">
                          <a:ln>
                            <a:noFill/>
                          </a:ln>
                          <a:effectLst/>
                          <a:uLnTx/>
                          <a:uFillTx/>
                        </a:rPr>
                        <a:t>19</a:t>
                      </a:r>
                      <a:r>
                        <a:rPr kumimoji="1" lang="ja-JP" altLang="en-US" sz="1050" u="none" strike="noStrike" kern="1200" cap="none" spc="0" normalizeH="0" baseline="0" noProof="0" dirty="0">
                          <a:ln>
                            <a:noFill/>
                          </a:ln>
                          <a:effectLst/>
                          <a:uLnTx/>
                          <a:uFillTx/>
                        </a:rPr>
                        <a:t>関連症候群、低ホスファターゼ症、ウィリアムズ症候群、アペール症候群、ロスムンド・トムソン症候群、プラダー・ウィリ症候群、１ｐ</a:t>
                      </a:r>
                      <a:r>
                        <a:rPr kumimoji="1" lang="en-US" altLang="ja-JP" sz="1050" u="none" strike="noStrike" kern="1200" cap="none" spc="0" normalizeH="0" baseline="0" noProof="0" dirty="0">
                          <a:ln>
                            <a:noFill/>
                          </a:ln>
                          <a:effectLst/>
                          <a:uLnTx/>
                          <a:uFillTx/>
                        </a:rPr>
                        <a:t>36</a:t>
                      </a:r>
                      <a:r>
                        <a:rPr kumimoji="1" lang="ja-JP" altLang="en-US" sz="1050" u="none" strike="noStrike" kern="1200" cap="none" spc="0" normalizeH="0" baseline="0" noProof="0" dirty="0">
                          <a:ln>
                            <a:noFill/>
                          </a:ln>
                          <a:effectLst/>
                          <a:uLnTx/>
                          <a:uFillTx/>
                        </a:rPr>
                        <a:t>欠失症候群、４ｐ欠失症候群、５ｐ欠失症候群、第 </a:t>
                      </a:r>
                      <a:r>
                        <a:rPr kumimoji="1" lang="en-US" altLang="ja-JP" sz="1050" u="none" strike="noStrike" kern="1200" cap="none" spc="0" normalizeH="0" baseline="0" noProof="0" dirty="0">
                          <a:ln>
                            <a:noFill/>
                          </a:ln>
                          <a:effectLst/>
                          <a:uLnTx/>
                          <a:uFillTx/>
                        </a:rPr>
                        <a:t>14</a:t>
                      </a:r>
                      <a:r>
                        <a:rPr kumimoji="1" lang="ja-JP" altLang="en-US" sz="1050" u="none" strike="noStrike" kern="1200" cap="none" spc="0" normalizeH="0" baseline="0" noProof="0" dirty="0">
                          <a:ln>
                            <a:noFill/>
                          </a:ln>
                          <a:effectLst/>
                          <a:uLnTx/>
                          <a:uFillTx/>
                        </a:rPr>
                        <a:t>番染色体父親性ダイソミー症候群、アンジェルマン症候群、スミス・マギニス症候群、</a:t>
                      </a:r>
                      <a:r>
                        <a:rPr kumimoji="1" lang="en-US" altLang="ja-JP" sz="1050" u="none" strike="noStrike" kern="1200" cap="none" spc="0" normalizeH="0" baseline="0" noProof="0" dirty="0">
                          <a:ln>
                            <a:noFill/>
                          </a:ln>
                          <a:effectLst/>
                          <a:uLnTx/>
                          <a:uFillTx/>
                        </a:rPr>
                        <a:t>22</a:t>
                      </a:r>
                      <a:r>
                        <a:rPr kumimoji="1" lang="ja-JP" altLang="en-US" sz="1050" u="none" strike="noStrike" kern="1200" cap="none" spc="0" normalizeH="0" baseline="0" noProof="0" dirty="0" err="1">
                          <a:ln>
                            <a:noFill/>
                          </a:ln>
                          <a:effectLst/>
                          <a:uLnTx/>
                          <a:uFillTx/>
                        </a:rPr>
                        <a:t>ｑ</a:t>
                      </a:r>
                      <a:r>
                        <a:rPr kumimoji="1" lang="en-US" altLang="ja-JP" sz="1050" u="none" strike="noStrike" kern="1200" cap="none" spc="0" normalizeH="0" baseline="0" noProof="0" dirty="0">
                          <a:ln>
                            <a:noFill/>
                          </a:ln>
                          <a:effectLst/>
                          <a:uLnTx/>
                          <a:uFillTx/>
                        </a:rPr>
                        <a:t>11.2</a:t>
                      </a:r>
                      <a:r>
                        <a:rPr kumimoji="1" lang="ja-JP" altLang="en-US" sz="1050" u="none" strike="noStrike" kern="1200" cap="none" spc="0" normalizeH="0" baseline="0" noProof="0" dirty="0">
                          <a:ln>
                            <a:noFill/>
                          </a:ln>
                          <a:effectLst/>
                          <a:uLnTx/>
                          <a:uFillTx/>
                        </a:rPr>
                        <a:t>欠失症候群、エマヌエル症候群、脆弱Ｘ症候群関連疾患、ウォルフラム症候群、高ＩｇＤ症候群、化膿性無菌性関節炎・壊疽性膿皮症・アクネ症候群、先天異常症候群、</a:t>
                      </a:r>
                      <a:r>
                        <a:rPr kumimoji="1" lang="ja-JP" altLang="en-US" sz="1050" b="1" u="sng" strike="noStrike" kern="1200" cap="none" spc="0" normalizeH="0" baseline="0" noProof="0" dirty="0">
                          <a:ln>
                            <a:noFill/>
                          </a:ln>
                          <a:solidFill>
                            <a:srgbClr val="0070C0"/>
                          </a:solidFill>
                          <a:effectLst/>
                          <a:uLnTx/>
                          <a:uFillTx/>
                        </a:rPr>
                        <a:t>副腎皮質刺激ホルモン不応症、</a:t>
                      </a:r>
                      <a:r>
                        <a:rPr kumimoji="1" lang="en-US" altLang="ja-JP" sz="1050" b="1" u="sng" strike="noStrike" kern="1200" cap="none" spc="0" normalizeH="0" baseline="0" noProof="0" dirty="0">
                          <a:ln>
                            <a:noFill/>
                          </a:ln>
                          <a:solidFill>
                            <a:srgbClr val="0070C0"/>
                          </a:solidFill>
                          <a:effectLst/>
                          <a:uLnTx/>
                          <a:uFillTx/>
                        </a:rPr>
                        <a:t>DYT1</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DYT6</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/PTD</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DYT8</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/PNKD1</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DYT11</a:t>
                      </a:r>
                      <a:r>
                        <a:rPr kumimoji="1" lang="ja-JP" altLang="en-US" sz="1050" b="1" u="sng" strike="noStrike" kern="1200" cap="none" spc="0" normalizeH="0" baseline="0" noProof="0" dirty="0">
                          <a:ln>
                            <a:noFill/>
                          </a:ln>
                          <a:solidFill>
                            <a:srgbClr val="0070C0"/>
                          </a:solidFill>
                          <a:effectLst/>
                          <a:uLnTx/>
                          <a:uFillTx/>
                        </a:rPr>
                        <a:t>ジストニア</a:t>
                      </a:r>
                      <a:r>
                        <a:rPr kumimoji="1" lang="en-US" altLang="ja-JP" sz="1050" b="1" u="sng" strike="noStrike" kern="1200" cap="none" spc="0" normalizeH="0" baseline="0" noProof="0" dirty="0">
                          <a:ln>
                            <a:noFill/>
                          </a:ln>
                          <a:solidFill>
                            <a:srgbClr val="0070C0"/>
                          </a:solidFill>
                          <a:effectLst/>
                          <a:uLnTx/>
                          <a:uFillTx/>
                        </a:rPr>
                        <a:t>/MDS</a:t>
                      </a:r>
                      <a:r>
                        <a:rPr kumimoji="1" lang="ja-JP" altLang="en-US" sz="1050" b="1" u="sng" strike="noStrike" kern="1200" cap="none" spc="0" normalizeH="0" baseline="0" noProof="0" dirty="0" err="1">
                          <a:ln>
                            <a:noFill/>
                          </a:ln>
                          <a:solidFill>
                            <a:srgbClr val="0070C0"/>
                          </a:solidFill>
                          <a:effectLst/>
                          <a:uLnTx/>
                          <a:uFillTx/>
                        </a:rPr>
                        <a:t>、</a:t>
                      </a:r>
                      <a:r>
                        <a:rPr kumimoji="1" lang="en-US" altLang="ja-JP" sz="1050" b="1" u="sng" strike="noStrike" kern="1200" cap="none" spc="0" normalizeH="0" baseline="0" noProof="0" dirty="0">
                          <a:ln>
                            <a:noFill/>
                          </a:ln>
                          <a:solidFill>
                            <a:srgbClr val="0070C0"/>
                          </a:solidFill>
                          <a:effectLst/>
                          <a:uLnTx/>
                          <a:uFillTx/>
                        </a:rPr>
                        <a:t>DYT12/RDP/AHC/CAPOS</a:t>
                      </a:r>
                      <a:r>
                        <a:rPr kumimoji="1" lang="ja-JP" altLang="en-US" sz="1050" b="1" u="sng" strike="noStrike" kern="1200" cap="none" spc="0" normalizeH="0" baseline="0" noProof="0" dirty="0" err="1">
                          <a:ln>
                            <a:noFill/>
                          </a:ln>
                          <a:solidFill>
                            <a:srgbClr val="0070C0"/>
                          </a:solidFill>
                          <a:effectLst/>
                          <a:uLnTx/>
                          <a:uFillTx/>
                        </a:rPr>
                        <a:t>、</a:t>
                      </a:r>
                      <a:r>
                        <a:rPr kumimoji="1" lang="ja-JP" altLang="en-US" sz="1050" b="1" u="sng" strike="noStrike" kern="1200" cap="none" spc="0" normalizeH="0" baseline="0" noProof="0" dirty="0">
                          <a:ln>
                            <a:noFill/>
                          </a:ln>
                          <a:solidFill>
                            <a:srgbClr val="0070C0"/>
                          </a:solidFill>
                          <a:effectLst/>
                          <a:uLnTx/>
                          <a:uFillTx/>
                        </a:rPr>
                        <a:t>パントテン酸キナーゼ関連神経変性症</a:t>
                      </a:r>
                      <a:r>
                        <a:rPr kumimoji="1" lang="en-US" altLang="ja-JP" sz="1050" b="1" u="sng" strike="noStrike" kern="1200" cap="none" spc="0" normalizeH="0" baseline="0" noProof="0" dirty="0">
                          <a:ln>
                            <a:noFill/>
                          </a:ln>
                          <a:solidFill>
                            <a:srgbClr val="0070C0"/>
                          </a:solidFill>
                          <a:effectLst/>
                          <a:uLnTx/>
                          <a:uFillTx/>
                        </a:rPr>
                        <a:t>/NBIA1</a:t>
                      </a:r>
                    </a:p>
                    <a:p>
                      <a:endParaRPr kumimoji="1" lang="ja-JP" altLang="en-US" sz="1050" dirty="0"/>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b="1" u="sng" strike="noStrike" kern="1200" cap="none" spc="0" normalizeH="0" baseline="0" noProof="0" dirty="0">
                          <a:ln>
                            <a:noFill/>
                          </a:ln>
                          <a:solidFill>
                            <a:srgbClr val="0070C0"/>
                          </a:solidFill>
                          <a:effectLst/>
                          <a:uLnTx/>
                          <a:uFillTx/>
                        </a:rPr>
                        <a:t>ソトス症候群、</a:t>
                      </a:r>
                      <a:r>
                        <a:rPr kumimoji="1" lang="en-US" altLang="ja-JP" sz="1050" b="1" u="sng" strike="noStrike" kern="1200" cap="none" spc="0" normalizeH="0" baseline="0" noProof="0" dirty="0">
                          <a:ln>
                            <a:noFill/>
                          </a:ln>
                          <a:solidFill>
                            <a:srgbClr val="0070C0"/>
                          </a:solidFill>
                          <a:effectLst/>
                          <a:uLnTx/>
                          <a:uFillTx/>
                        </a:rPr>
                        <a:t>CPT2</a:t>
                      </a:r>
                      <a:r>
                        <a:rPr kumimoji="1" lang="ja-JP" altLang="en-US" sz="1050" b="1" u="sng" strike="noStrike" kern="1200" cap="none" spc="0" normalizeH="0" baseline="0" noProof="0" dirty="0">
                          <a:ln>
                            <a:noFill/>
                          </a:ln>
                          <a:solidFill>
                            <a:srgbClr val="0070C0"/>
                          </a:solidFill>
                          <a:effectLst/>
                          <a:uLnTx/>
                          <a:uFillTx/>
                        </a:rPr>
                        <a:t>欠損症、</a:t>
                      </a:r>
                      <a:r>
                        <a:rPr kumimoji="1" lang="en-US" altLang="ja-JP" sz="1050" b="1" u="sng" strike="noStrike" kern="1200" cap="none" spc="0" normalizeH="0" baseline="0" noProof="0" dirty="0">
                          <a:ln>
                            <a:noFill/>
                          </a:ln>
                          <a:solidFill>
                            <a:srgbClr val="0070C0"/>
                          </a:solidFill>
                          <a:effectLst/>
                          <a:uLnTx/>
                          <a:uFillTx/>
                        </a:rPr>
                        <a:t>CACT</a:t>
                      </a:r>
                      <a:r>
                        <a:rPr kumimoji="1" lang="ja-JP" altLang="en-US" sz="1050" b="1" u="sng" strike="noStrike" kern="1200" cap="none" spc="0" normalizeH="0" baseline="0" noProof="0" dirty="0">
                          <a:ln>
                            <a:noFill/>
                          </a:ln>
                          <a:solidFill>
                            <a:srgbClr val="0070C0"/>
                          </a:solidFill>
                          <a:effectLst/>
                          <a:uLnTx/>
                          <a:uFillTx/>
                        </a:rPr>
                        <a:t>欠損症、</a:t>
                      </a:r>
                      <a:r>
                        <a:rPr kumimoji="1" lang="en-US" altLang="ja-JP" sz="1050" b="1" u="sng" strike="noStrike" kern="1200" cap="none" spc="0" normalizeH="0" baseline="0" noProof="0" dirty="0">
                          <a:ln>
                            <a:noFill/>
                          </a:ln>
                          <a:solidFill>
                            <a:srgbClr val="0070C0"/>
                          </a:solidFill>
                          <a:effectLst/>
                          <a:uLnTx/>
                          <a:uFillTx/>
                        </a:rPr>
                        <a:t>OCTN-2</a:t>
                      </a:r>
                      <a:r>
                        <a:rPr kumimoji="1" lang="ja-JP" altLang="en-US" sz="1050" b="1" u="sng" strike="noStrike" kern="1200" cap="none" spc="0" normalizeH="0" baseline="0" noProof="0" dirty="0">
                          <a:ln>
                            <a:noFill/>
                          </a:ln>
                          <a:solidFill>
                            <a:srgbClr val="0070C0"/>
                          </a:solidFill>
                          <a:effectLst/>
                          <a:uLnTx/>
                          <a:uFillTx/>
                        </a:rPr>
                        <a:t>異常症、シトリン欠損症、非ケトーシス型高グリシン血症、</a:t>
                      </a:r>
                      <a:r>
                        <a:rPr kumimoji="1" lang="en-US" altLang="ja-JP" sz="1050" b="1" u="sng" strike="noStrike" kern="1200" cap="none" spc="0" normalizeH="0" baseline="0" noProof="0" dirty="0">
                          <a:ln>
                            <a:noFill/>
                          </a:ln>
                          <a:solidFill>
                            <a:srgbClr val="0070C0"/>
                          </a:solidFill>
                          <a:effectLst/>
                          <a:uLnTx/>
                          <a:uFillTx/>
                        </a:rPr>
                        <a:t>β-</a:t>
                      </a:r>
                      <a:r>
                        <a:rPr kumimoji="1" lang="ja-JP" altLang="en-US" sz="1050" b="1" u="sng" strike="noStrike" kern="1200" cap="none" spc="0" normalizeH="0" baseline="0" noProof="0" dirty="0">
                          <a:ln>
                            <a:noFill/>
                          </a:ln>
                          <a:solidFill>
                            <a:srgbClr val="0070C0"/>
                          </a:solidFill>
                          <a:effectLst/>
                          <a:uLnTx/>
                          <a:uFillTx/>
                        </a:rPr>
                        <a:t>ケトチオラーゼ欠損症、メチルグルタコン酸血症、グルタル酸血症２型、先天性副腎低形成症、</a:t>
                      </a:r>
                      <a:r>
                        <a:rPr kumimoji="1" lang="en-US" altLang="ja-JP" sz="1050" b="1" u="sng" strike="noStrike" kern="1200" cap="none" spc="0" normalizeH="0" baseline="0" noProof="0" dirty="0">
                          <a:ln>
                            <a:noFill/>
                          </a:ln>
                          <a:solidFill>
                            <a:srgbClr val="0070C0"/>
                          </a:solidFill>
                          <a:effectLst/>
                          <a:uLnTx/>
                          <a:uFillTx/>
                        </a:rPr>
                        <a:t>ATR-X</a:t>
                      </a:r>
                      <a:r>
                        <a:rPr kumimoji="1" lang="ja-JP" altLang="en-US" sz="1050" b="1" u="sng" strike="noStrike" kern="1200" cap="none" spc="0" normalizeH="0" baseline="0" noProof="0" dirty="0">
                          <a:ln>
                            <a:noFill/>
                          </a:ln>
                          <a:solidFill>
                            <a:srgbClr val="0070C0"/>
                          </a:solidFill>
                          <a:effectLst/>
                          <a:uLnTx/>
                          <a:uFillTx/>
                        </a:rPr>
                        <a:t>症候群、ハッチンソン・ギルフォード症候群、軟骨無形成症、ウンフェルリヒト・ルンドボルグ病、ラフォラ病、セピアプテリン還元酵素欠損症、芳香族</a:t>
                      </a:r>
                      <a:r>
                        <a:rPr kumimoji="1" lang="en-US" altLang="ja-JP" sz="1050" b="1" u="sng" strike="noStrike" kern="1200" cap="none" spc="0" normalizeH="0" baseline="0" noProof="0" dirty="0">
                          <a:ln>
                            <a:noFill/>
                          </a:ln>
                          <a:solidFill>
                            <a:srgbClr val="0070C0"/>
                          </a:solidFill>
                          <a:effectLst/>
                          <a:uLnTx/>
                          <a:uFillTx/>
                        </a:rPr>
                        <a:t>L-</a:t>
                      </a:r>
                      <a:r>
                        <a:rPr kumimoji="1" lang="ja-JP" altLang="en-US" sz="1050" b="1" u="sng" strike="noStrike" kern="1200" cap="none" spc="0" normalizeH="0" baseline="0" noProof="0" dirty="0">
                          <a:ln>
                            <a:noFill/>
                          </a:ln>
                          <a:solidFill>
                            <a:srgbClr val="0070C0"/>
                          </a:solidFill>
                          <a:effectLst/>
                          <a:uLnTx/>
                          <a:uFillTx/>
                        </a:rPr>
                        <a:t>アミノ酸脱炭酸酵素欠損症、オスラー病、ＣＦＣ症候群、コステロ症候群、チャージ症候群、リジン尿性蛋白不耐症、副腎白質ジストロフィー、ブラウ症候群、瀬川病、鰓耳腎症候群、ヤング・シンプソン症候群、先天性腎性尿崩症、ビタミン</a:t>
                      </a:r>
                      <a:r>
                        <a:rPr kumimoji="1" lang="en-US" altLang="ja-JP" sz="1050" b="1" u="sng" strike="noStrike" kern="1200" cap="none" spc="0" normalizeH="0" baseline="0" noProof="0" dirty="0">
                          <a:ln>
                            <a:noFill/>
                          </a:ln>
                          <a:solidFill>
                            <a:srgbClr val="0070C0"/>
                          </a:solidFill>
                          <a:effectLst/>
                          <a:uLnTx/>
                          <a:uFillTx/>
                        </a:rPr>
                        <a:t>D</a:t>
                      </a:r>
                      <a:r>
                        <a:rPr kumimoji="1" lang="ja-JP" altLang="en-US" sz="1050" b="1" u="sng" strike="noStrike" kern="1200" cap="none" spc="0" normalizeH="0" baseline="0" noProof="0" dirty="0">
                          <a:ln>
                            <a:noFill/>
                          </a:ln>
                          <a:solidFill>
                            <a:srgbClr val="0070C0"/>
                          </a:solidFill>
                          <a:effectLst/>
                          <a:uLnTx/>
                          <a:uFillTx/>
                        </a:rPr>
                        <a:t>依存性くる病</a:t>
                      </a:r>
                      <a:r>
                        <a:rPr kumimoji="1" lang="en-US" altLang="ja-JP" sz="1050" b="1" u="sng" strike="noStrike" kern="1200" cap="none" spc="0" normalizeH="0" baseline="0" noProof="0" dirty="0">
                          <a:ln>
                            <a:noFill/>
                          </a:ln>
                          <a:solidFill>
                            <a:srgbClr val="0070C0"/>
                          </a:solidFill>
                          <a:effectLst/>
                          <a:uLnTx/>
                          <a:uFillTx/>
                        </a:rPr>
                        <a:t>/</a:t>
                      </a:r>
                      <a:r>
                        <a:rPr kumimoji="1" lang="ja-JP" altLang="en-US" sz="1050" b="1" u="sng" strike="noStrike" kern="1200" cap="none" spc="0" normalizeH="0" baseline="0" noProof="0" dirty="0">
                          <a:ln>
                            <a:noFill/>
                          </a:ln>
                          <a:solidFill>
                            <a:srgbClr val="0070C0"/>
                          </a:solidFill>
                          <a:effectLst/>
                          <a:uLnTx/>
                          <a:uFillTx/>
                        </a:rPr>
                        <a:t>骨軟化症、ネイルパテラ症候群（爪膝蓋症候群）</a:t>
                      </a:r>
                      <a:r>
                        <a:rPr kumimoji="1" lang="en-US" altLang="ja-JP" sz="1050" b="1" u="sng" strike="noStrike" kern="1200" cap="none" spc="0" normalizeH="0" baseline="0" noProof="0" dirty="0">
                          <a:ln>
                            <a:noFill/>
                          </a:ln>
                          <a:solidFill>
                            <a:srgbClr val="0070C0"/>
                          </a:solidFill>
                          <a:effectLst/>
                          <a:uLnTx/>
                          <a:uFillTx/>
                        </a:rPr>
                        <a:t>/LMX1B </a:t>
                      </a:r>
                      <a:r>
                        <a:rPr kumimoji="1" lang="ja-JP" altLang="en-US" sz="1050" b="1" u="sng" strike="noStrike" kern="1200" cap="none" spc="0" normalizeH="0" baseline="0" noProof="0" dirty="0">
                          <a:ln>
                            <a:noFill/>
                          </a:ln>
                          <a:solidFill>
                            <a:srgbClr val="0070C0"/>
                          </a:solidFill>
                          <a:effectLst/>
                          <a:uLnTx/>
                          <a:uFillTx/>
                        </a:rPr>
                        <a:t>関連腎症、グルコーストランスポーター</a:t>
                      </a:r>
                      <a:r>
                        <a:rPr kumimoji="1" lang="en-US" altLang="ja-JP" sz="1050" b="1" u="sng" strike="noStrike" kern="1200" cap="none" spc="0" normalizeH="0" baseline="0" noProof="0" dirty="0">
                          <a:ln>
                            <a:noFill/>
                          </a:ln>
                          <a:solidFill>
                            <a:srgbClr val="0070C0"/>
                          </a:solidFill>
                          <a:effectLst/>
                          <a:uLnTx/>
                          <a:uFillTx/>
                        </a:rPr>
                        <a:t>1</a:t>
                      </a:r>
                      <a:r>
                        <a:rPr kumimoji="1" lang="ja-JP" altLang="en-US" sz="1050" b="1" u="sng" strike="noStrike" kern="1200" cap="none" spc="0" normalizeH="0" baseline="0" noProof="0" dirty="0">
                          <a:ln>
                            <a:noFill/>
                          </a:ln>
                          <a:solidFill>
                            <a:srgbClr val="0070C0"/>
                          </a:solidFill>
                          <a:effectLst/>
                          <a:uLnTx/>
                          <a:uFillTx/>
                        </a:rPr>
                        <a:t>欠損症、甲状腺ホルモン不応症、ウィーバー症候群、コフィン・ローリー症候群、モワット・ウィルソン症候群、肝型糖原病（糖原病</a:t>
                      </a:r>
                      <a:r>
                        <a:rPr kumimoji="1" lang="en-US" altLang="ja-JP" sz="1050" b="1" u="sng" strike="noStrike" kern="1200" cap="none" spc="0" normalizeH="0" baseline="0" noProof="0" dirty="0">
                          <a:ln>
                            <a:noFill/>
                          </a:ln>
                          <a:solidFill>
                            <a:srgbClr val="0070C0"/>
                          </a:solidFill>
                          <a:effectLst/>
                          <a:uLnTx/>
                          <a:uFillTx/>
                        </a:rPr>
                        <a:t>Ⅰ</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Ⅲ</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Ⅵ</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Ⅸa</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Ⅸb</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Ⅸc</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Ⅳ</a:t>
                      </a:r>
                      <a:r>
                        <a:rPr kumimoji="1" lang="ja-JP" altLang="en-US" sz="1050" b="1" u="sng" strike="noStrike" kern="1200" cap="none" spc="0" normalizeH="0" baseline="0" noProof="0" dirty="0">
                          <a:ln>
                            <a:noFill/>
                          </a:ln>
                          <a:solidFill>
                            <a:srgbClr val="0070C0"/>
                          </a:solidFill>
                          <a:effectLst/>
                          <a:uLnTx/>
                          <a:uFillTx/>
                        </a:rPr>
                        <a:t>型）、筋型糖原病（糖原病</a:t>
                      </a:r>
                      <a:r>
                        <a:rPr kumimoji="1" lang="en-US" altLang="ja-JP" sz="1050" b="1" u="sng" strike="noStrike" kern="1200" cap="none" spc="0" normalizeH="0" baseline="0" noProof="0" dirty="0">
                          <a:ln>
                            <a:noFill/>
                          </a:ln>
                          <a:solidFill>
                            <a:srgbClr val="0070C0"/>
                          </a:solidFill>
                          <a:effectLst/>
                          <a:uLnTx/>
                          <a:uFillTx/>
                        </a:rPr>
                        <a:t>Ⅲ</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a:ln>
                            <a:noFill/>
                          </a:ln>
                          <a:solidFill>
                            <a:srgbClr val="0070C0"/>
                          </a:solidFill>
                          <a:effectLst/>
                          <a:uLnTx/>
                          <a:uFillTx/>
                        </a:rPr>
                        <a:t>Ⅳ</a:t>
                      </a:r>
                      <a:r>
                        <a:rPr kumimoji="1" lang="ja-JP" altLang="en-US" sz="1050" b="1" u="sng" strike="noStrike" kern="1200" cap="none" spc="0" normalizeH="0" baseline="0" noProof="0" dirty="0">
                          <a:ln>
                            <a:noFill/>
                          </a:ln>
                          <a:solidFill>
                            <a:srgbClr val="0070C0"/>
                          </a:solidFill>
                          <a:effectLst/>
                          <a:uLnTx/>
                          <a:uFillTx/>
                        </a:rPr>
                        <a:t>型、</a:t>
                      </a:r>
                      <a:r>
                        <a:rPr kumimoji="1" lang="en-US" altLang="ja-JP" sz="1050" b="1" u="sng" strike="noStrike" kern="1200" cap="none" spc="0" normalizeH="0" baseline="0" noProof="0" dirty="0" err="1">
                          <a:ln>
                            <a:noFill/>
                          </a:ln>
                          <a:solidFill>
                            <a:srgbClr val="0070C0"/>
                          </a:solidFill>
                          <a:effectLst/>
                          <a:uLnTx/>
                          <a:uFillTx/>
                        </a:rPr>
                        <a:t>Ⅸd</a:t>
                      </a:r>
                      <a:r>
                        <a:rPr kumimoji="1" lang="ja-JP" altLang="en-US" sz="1050" b="1" u="sng" strike="noStrike" kern="1200" cap="none" spc="0" normalizeH="0" baseline="0" noProof="0" dirty="0">
                          <a:ln>
                            <a:noFill/>
                          </a:ln>
                          <a:solidFill>
                            <a:srgbClr val="0070C0"/>
                          </a:solidFill>
                          <a:effectLst/>
                          <a:uLnTx/>
                          <a:uFillTx/>
                        </a:rPr>
                        <a:t>型）、先天性プロテイン</a:t>
                      </a:r>
                      <a:r>
                        <a:rPr kumimoji="1" lang="en-US" altLang="ja-JP" sz="1050" b="1" u="sng" strike="noStrike" kern="1200" cap="none" spc="0" normalizeH="0" baseline="0" noProof="0" dirty="0">
                          <a:ln>
                            <a:noFill/>
                          </a:ln>
                          <a:solidFill>
                            <a:srgbClr val="0070C0"/>
                          </a:solidFill>
                          <a:effectLst/>
                          <a:uLnTx/>
                          <a:uFillTx/>
                        </a:rPr>
                        <a:t>C</a:t>
                      </a:r>
                      <a:r>
                        <a:rPr kumimoji="1" lang="ja-JP" altLang="en-US" sz="1050" b="1" u="sng" strike="noStrike" kern="1200" cap="none" spc="0" normalizeH="0" baseline="0" noProof="0" dirty="0">
                          <a:ln>
                            <a:noFill/>
                          </a:ln>
                          <a:solidFill>
                            <a:srgbClr val="0070C0"/>
                          </a:solidFill>
                          <a:effectLst/>
                          <a:uLnTx/>
                          <a:uFillTx/>
                        </a:rPr>
                        <a:t>欠乏症、先天性プロテイン</a:t>
                      </a:r>
                      <a:r>
                        <a:rPr kumimoji="1" lang="en-US" altLang="ja-JP" sz="1050" b="1" u="sng" strike="noStrike" kern="1200" cap="none" spc="0" normalizeH="0" baseline="0" noProof="0" dirty="0">
                          <a:ln>
                            <a:noFill/>
                          </a:ln>
                          <a:solidFill>
                            <a:srgbClr val="0070C0"/>
                          </a:solidFill>
                          <a:effectLst/>
                          <a:uLnTx/>
                          <a:uFillTx/>
                        </a:rPr>
                        <a:t>S</a:t>
                      </a:r>
                      <a:r>
                        <a:rPr kumimoji="1" lang="ja-JP" altLang="en-US" sz="1050" b="1" u="sng" strike="noStrike" kern="1200" cap="none" spc="0" normalizeH="0" baseline="0" noProof="0" dirty="0">
                          <a:ln>
                            <a:noFill/>
                          </a:ln>
                          <a:solidFill>
                            <a:srgbClr val="0070C0"/>
                          </a:solidFill>
                          <a:effectLst/>
                          <a:uLnTx/>
                          <a:uFillTx/>
                        </a:rPr>
                        <a:t>欠乏症、先天性アンチトロンビン欠乏症</a:t>
                      </a:r>
                    </a:p>
                  </a:txBody>
                  <a:tcPr/>
                </a:tc>
                <a:extLst>
                  <a:ext uri="{0D108BD9-81ED-4DB2-BD59-A6C34878D82A}">
                    <a16:rowId xmlns:a16="http://schemas.microsoft.com/office/drawing/2014/main" val="3256504328"/>
                  </a:ext>
                </a:extLst>
              </a:tr>
              <a:tr h="904451">
                <a:tc>
                  <a:txBody>
                    <a:bodyPr/>
                    <a:lstStyle/>
                    <a:p>
                      <a:r>
                        <a:rPr kumimoji="1" lang="ja-JP" altLang="en-US" sz="1050" b="1" baseline="0" dirty="0"/>
                        <a:t>３　処理が極めて複雑なもの</a:t>
                      </a:r>
                      <a:endParaRPr kumimoji="1" lang="ja-JP" altLang="en-US" sz="1050" b="1" dirty="0"/>
                    </a:p>
                  </a:txBody>
                  <a:tcPr>
                    <a:solidFill>
                      <a:schemeClr val="bg1">
                        <a:lumMod val="85000"/>
                      </a:schemeClr>
                    </a:solidFill>
                  </a:tcPr>
                </a:tc>
                <a:tc>
                  <a:txBody>
                    <a:bodyPr/>
                    <a:lstStyle/>
                    <a:p>
                      <a:r>
                        <a:rPr kumimoji="1" lang="ja-JP" altLang="en-US" sz="1050" dirty="0"/>
                        <a:t>神経有棘赤血球症、先天性筋無力症候群、原発性免疫不全症候群、ペリー症候群、クルーゾン症候群、ファイファー症候群、アントレー・ビクスラー症候群、タンジール病、先天性赤血球形成異常性貧血、若年発症型両側性感音難聴、尿素サイクル異常症、マルファン症候群、血管型エーラスダンロス症候群（血管型）、遺伝性自己炎症疾患及びエプスタイン症候群</a:t>
                      </a:r>
                    </a:p>
                  </a:txBody>
                  <a:tcP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kumimoji="1" lang="ja-JP" altLang="en-US" sz="1050" b="1" u="sng" strike="noStrike" kern="1200" cap="none" spc="0" normalizeH="0" baseline="0" noProof="0" dirty="0">
                          <a:ln>
                            <a:noFill/>
                          </a:ln>
                          <a:solidFill>
                            <a:srgbClr val="0070C0"/>
                          </a:solidFill>
                          <a:effectLst/>
                          <a:uLnTx/>
                          <a:uFillTx/>
                        </a:rPr>
                        <a:t>ドラベ症候群、コフィン・シリス症候群、歌舞伎症候群、肺胞蛋白症（自己免疫性又は先天性）、ヌーナン症候群、骨形成不全症、脊髄小脳変性症（多系統萎縮症を除く）、古典型エーラス・ダンロス症候群、非典型溶血性尿毒症症候群、アルポート症候群、ファンコニ貧血、遺伝性鉄芽球性貧血、アラジール症候群、ルビンシュタイン・テイビ症候群</a:t>
                      </a:r>
                    </a:p>
                  </a:txBody>
                  <a:tcPr/>
                </a:tc>
                <a:extLst>
                  <a:ext uri="{0D108BD9-81ED-4DB2-BD59-A6C34878D82A}">
                    <a16:rowId xmlns:a16="http://schemas.microsoft.com/office/drawing/2014/main" val="3639424537"/>
                  </a:ext>
                </a:extLst>
              </a:tr>
            </a:tbl>
          </a:graphicData>
        </a:graphic>
      </p:graphicFrame>
      <p:sp>
        <p:nvSpPr>
          <p:cNvPr id="10" name="正方形/長方形 9"/>
          <p:cNvSpPr/>
          <p:nvPr/>
        </p:nvSpPr>
        <p:spPr>
          <a:xfrm>
            <a:off x="227291" y="1216951"/>
            <a:ext cx="10823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［対象疾患］</a:t>
            </a:r>
          </a:p>
        </p:txBody>
      </p:sp>
      <p:sp>
        <p:nvSpPr>
          <p:cNvPr id="11" name="Rectangle 2">
            <a:extLst>
              <a:ext uri="{FF2B5EF4-FFF2-40B4-BE49-F238E27FC236}">
                <a16:creationId xmlns:a16="http://schemas.microsoft.com/office/drawing/2014/main" id="{9F83F1BE-9761-4CD8-97D2-ECB643D219D5}"/>
              </a:ext>
            </a:extLst>
          </p:cNvPr>
          <p:cNvSpPr>
            <a:spLocks noChangeArrowheads="1"/>
          </p:cNvSpPr>
          <p:nvPr/>
        </p:nvSpPr>
        <p:spPr bwMode="auto">
          <a:xfrm>
            <a:off x="213524" y="16322"/>
            <a:ext cx="9517327" cy="53235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１９．難病患者に対する適切な医療の評価</a:t>
            </a:r>
          </a:p>
        </p:txBody>
      </p:sp>
      <p:sp>
        <p:nvSpPr>
          <p:cNvPr id="12" name="Rectangle 36">
            <a:extLst>
              <a:ext uri="{FF2B5EF4-FFF2-40B4-BE49-F238E27FC236}">
                <a16:creationId xmlns:a16="http://schemas.microsoft.com/office/drawing/2014/main" id="{A4EC7536-2765-492D-9D34-3F06F20F1F00}"/>
              </a:ext>
            </a:extLst>
          </p:cNvPr>
          <p:cNvSpPr>
            <a:spLocks noChangeArrowheads="1"/>
          </p:cNvSpPr>
          <p:nvPr/>
        </p:nvSpPr>
        <p:spPr bwMode="auto">
          <a:xfrm>
            <a:off x="194386" y="610082"/>
            <a:ext cx="5982750" cy="368192"/>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指定難病の診断に必要な遺伝学的検査の評価②</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3" name="スライド番号プレースホルダー 2">
            <a:extLst>
              <a:ext uri="{FF2B5EF4-FFF2-40B4-BE49-F238E27FC236}">
                <a16:creationId xmlns:a16="http://schemas.microsoft.com/office/drawing/2014/main" id="{9751923E-E662-4AC7-998F-DCFEE27198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9" name="テキスト ボックス 8"/>
          <p:cNvSpPr txBox="1"/>
          <p:nvPr/>
        </p:nvSpPr>
        <p:spPr>
          <a:xfrm>
            <a:off x="6177136" y="62184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p339,</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p362-363</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p817-818,</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612902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p:cNvSpPr/>
          <p:nvPr/>
        </p:nvSpPr>
        <p:spPr>
          <a:xfrm>
            <a:off x="182935" y="989054"/>
            <a:ext cx="9511703" cy="205001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15"/>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右矢印 12"/>
          <p:cNvSpPr/>
          <p:nvPr/>
        </p:nvSpPr>
        <p:spPr>
          <a:xfrm>
            <a:off x="4736900" y="4562753"/>
            <a:ext cx="408843" cy="75930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表 18"/>
          <p:cNvGraphicFramePr>
            <a:graphicFrameLocks noGrp="1"/>
          </p:cNvGraphicFramePr>
          <p:nvPr/>
        </p:nvGraphicFramePr>
        <p:xfrm>
          <a:off x="762560" y="4194715"/>
          <a:ext cx="3635106" cy="1495386"/>
        </p:xfrm>
        <a:graphic>
          <a:graphicData uri="http://schemas.openxmlformats.org/drawingml/2006/table">
            <a:tbl>
              <a:tblPr firstRow="1" bandRow="1">
                <a:tableStyleId>{3B4B98B0-60AC-42C2-AFA5-B58CD77FA1E5}</a:tableStyleId>
              </a:tblPr>
              <a:tblGrid>
                <a:gridCol w="3635106">
                  <a:extLst>
                    <a:ext uri="{9D8B030D-6E8A-4147-A177-3AD203B41FA5}">
                      <a16:colId xmlns:a16="http://schemas.microsoft.com/office/drawing/2014/main" val="20000"/>
                    </a:ext>
                  </a:extLst>
                </a:gridCol>
              </a:tblGrid>
              <a:tr h="318186">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現行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334D8F"/>
                    </a:solidFill>
                  </a:tcPr>
                </a:tc>
                <a:extLst>
                  <a:ext uri="{0D108BD9-81ED-4DB2-BD59-A6C34878D82A}">
                    <a16:rowId xmlns:a16="http://schemas.microsoft.com/office/drawing/2014/main" val="10000"/>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後発医薬品使用体制加算１（８５％以上）　　４５点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後発医薬品使用体制加算２（８０％以上）　　４０点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r h="29008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u="none" dirty="0"/>
                        <a:t>後発医薬品使用体制加算３（７０％以上）　　３５点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3"/>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後発医薬品使用体制加算４（６０％以上）　　２２点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4"/>
                  </a:ext>
                </a:extLst>
              </a:tr>
            </a:tbl>
          </a:graphicData>
        </a:graphic>
      </p:graphicFrame>
      <p:graphicFrame>
        <p:nvGraphicFramePr>
          <p:cNvPr id="24" name="表 23"/>
          <p:cNvGraphicFramePr>
            <a:graphicFrameLocks noGrp="1"/>
          </p:cNvGraphicFramePr>
          <p:nvPr/>
        </p:nvGraphicFramePr>
        <p:xfrm>
          <a:off x="5535746" y="4194716"/>
          <a:ext cx="3635106" cy="1495385"/>
        </p:xfrm>
        <a:graphic>
          <a:graphicData uri="http://schemas.openxmlformats.org/drawingml/2006/table">
            <a:tbl>
              <a:tblPr firstRow="1" bandRow="1">
                <a:tableStyleId>{C083E6E3-FA7D-4D7B-A595-EF9225AFEA82}</a:tableStyleId>
              </a:tblPr>
              <a:tblGrid>
                <a:gridCol w="3635106">
                  <a:extLst>
                    <a:ext uri="{9D8B030D-6E8A-4147-A177-3AD203B41FA5}">
                      <a16:colId xmlns:a16="http://schemas.microsoft.com/office/drawing/2014/main" val="20000"/>
                    </a:ext>
                  </a:extLst>
                </a:gridCol>
              </a:tblGrid>
              <a:tr h="31818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改定後</a:t>
                      </a:r>
                      <a:endParaRPr kumimoji="1" lang="ja-JP" altLang="en-US" sz="1300" dirty="0">
                        <a:latin typeface="ＭＳ Ｐゴシック" panose="020B0600070205080204" pitchFamily="50" charset="-128"/>
                        <a:ea typeface="ＭＳ Ｐゴシック" panose="020B0600070205080204" pitchFamily="50" charset="-128"/>
                      </a:endParaRPr>
                    </a:p>
                  </a:txBody>
                  <a:tcPr marT="42203" marB="42203">
                    <a:solidFill>
                      <a:srgbClr val="13C4A3"/>
                    </a:solidFill>
                  </a:tcPr>
                </a:tc>
                <a:extLst>
                  <a:ext uri="{0D108BD9-81ED-4DB2-BD59-A6C34878D82A}">
                    <a16:rowId xmlns:a16="http://schemas.microsoft.com/office/drawing/2014/main" val="10000"/>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後発医薬品使用体制加算１</a:t>
                      </a:r>
                      <a:r>
                        <a:rPr kumimoji="1" lang="ja-JP" altLang="en-US" sz="1200" u="none" dirty="0"/>
                        <a:t>（８５％以上）</a:t>
                      </a:r>
                      <a:r>
                        <a:rPr kumimoji="1" lang="ja-JP" altLang="en-US" sz="1200" dirty="0"/>
                        <a:t>　　</a:t>
                      </a:r>
                      <a:r>
                        <a:rPr kumimoji="1" lang="ja-JP" altLang="en-US" sz="1200" b="1" u="sng" dirty="0">
                          <a:solidFill>
                            <a:srgbClr val="0070C0"/>
                          </a:solidFill>
                        </a:rPr>
                        <a:t>４７点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後発医薬品使用体制加算</a:t>
                      </a:r>
                      <a:r>
                        <a:rPr kumimoji="1" lang="ja-JP" altLang="en-US" sz="1200" u="none" dirty="0"/>
                        <a:t>２（８０％以上）　</a:t>
                      </a:r>
                      <a:r>
                        <a:rPr kumimoji="1" lang="ja-JP" altLang="en-US" sz="1200" dirty="0"/>
                        <a:t>　</a:t>
                      </a:r>
                      <a:r>
                        <a:rPr kumimoji="1" lang="ja-JP" altLang="en-US" sz="1200" b="1" u="sng" dirty="0">
                          <a:solidFill>
                            <a:srgbClr val="0070C0"/>
                          </a:solidFill>
                        </a:rPr>
                        <a:t>４２点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r h="29008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a:t>後発医薬品使用体制</a:t>
                      </a:r>
                      <a:r>
                        <a:rPr kumimoji="1" lang="ja-JP" altLang="en-US" sz="1200" u="none" dirty="0"/>
                        <a:t>加算３（７０％以上）　</a:t>
                      </a:r>
                      <a:r>
                        <a:rPr kumimoji="1" lang="ja-JP" altLang="en-US" sz="1200" dirty="0"/>
                        <a:t>　</a:t>
                      </a:r>
                      <a:r>
                        <a:rPr kumimoji="1" lang="ja-JP" altLang="en-US" sz="1200" b="1" u="sng" dirty="0">
                          <a:solidFill>
                            <a:srgbClr val="0070C0"/>
                          </a:solidFill>
                        </a:rPr>
                        <a:t>３７点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3"/>
                  </a:ext>
                </a:extLst>
              </a:tr>
              <a:tr h="295705">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a:solidFill>
                            <a:srgbClr val="0070C0"/>
                          </a:solidFill>
                        </a:rPr>
                        <a:t>（削除）</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4"/>
                  </a:ext>
                </a:extLst>
              </a:tr>
            </a:tbl>
          </a:graphicData>
        </a:graphic>
      </p:graphicFrame>
      <p:sp>
        <p:nvSpPr>
          <p:cNvPr id="26" name="正方形/長方形 25"/>
          <p:cNvSpPr/>
          <p:nvPr/>
        </p:nvSpPr>
        <p:spPr>
          <a:xfrm>
            <a:off x="177310" y="3566075"/>
            <a:ext cx="9511703" cy="23028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844083"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657229" y="1424704"/>
          <a:ext cx="3635106" cy="806547"/>
        </p:xfrm>
        <a:graphic>
          <a:graphicData uri="http://schemas.openxmlformats.org/drawingml/2006/table">
            <a:tbl>
              <a:tblPr firstRow="1" bandRow="1">
                <a:tableStyleId>{3B4B98B0-60AC-42C2-AFA5-B58CD77FA1E5}</a:tableStyleId>
              </a:tblPr>
              <a:tblGrid>
                <a:gridCol w="3635106">
                  <a:extLst>
                    <a:ext uri="{9D8B030D-6E8A-4147-A177-3AD203B41FA5}">
                      <a16:colId xmlns:a16="http://schemas.microsoft.com/office/drawing/2014/main" val="20000"/>
                    </a:ext>
                  </a:extLst>
                </a:gridCol>
              </a:tblGrid>
              <a:tr h="27197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現行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334D8F"/>
                    </a:solidFill>
                  </a:tcPr>
                </a:tc>
                <a:extLst>
                  <a:ext uri="{0D108BD9-81ED-4DB2-BD59-A6C34878D82A}">
                    <a16:rowId xmlns:a16="http://schemas.microsoft.com/office/drawing/2014/main" val="10000"/>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一般名処方加算１　　　　　　　６点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u="none" dirty="0"/>
                        <a:t>一般名処方加算２　　　　　　　４点</a:t>
                      </a:r>
                      <a:endParaRPr kumimoji="1" lang="en-US" altLang="ja-JP" sz="1200" b="1" u="none"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bl>
          </a:graphicData>
        </a:graphic>
      </p:graphicFrame>
      <p:sp>
        <p:nvSpPr>
          <p:cNvPr id="31" name="右矢印 30"/>
          <p:cNvSpPr/>
          <p:nvPr/>
        </p:nvSpPr>
        <p:spPr>
          <a:xfrm>
            <a:off x="4592961" y="1471943"/>
            <a:ext cx="364056" cy="62368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2" name="表 31"/>
          <p:cNvGraphicFramePr>
            <a:graphicFrameLocks noGrp="1"/>
          </p:cNvGraphicFramePr>
          <p:nvPr/>
        </p:nvGraphicFramePr>
        <p:xfrm>
          <a:off x="5313040" y="1424703"/>
          <a:ext cx="3635106" cy="806547"/>
        </p:xfrm>
        <a:graphic>
          <a:graphicData uri="http://schemas.openxmlformats.org/drawingml/2006/table">
            <a:tbl>
              <a:tblPr firstRow="1" bandRow="1">
                <a:tableStyleId>{C083E6E3-FA7D-4D7B-A595-EF9225AFEA82}</a:tableStyleId>
              </a:tblPr>
              <a:tblGrid>
                <a:gridCol w="3635106">
                  <a:extLst>
                    <a:ext uri="{9D8B030D-6E8A-4147-A177-3AD203B41FA5}">
                      <a16:colId xmlns:a16="http://schemas.microsoft.com/office/drawing/2014/main" val="20000"/>
                    </a:ext>
                  </a:extLst>
                </a:gridCol>
              </a:tblGrid>
              <a:tr h="271975">
                <a:tc>
                  <a:txBody>
                    <a:bodyPr/>
                    <a:lstStyle>
                      <a:lvl1pPr marL="0" algn="l" defTabSz="914400" rtl="0" eaLnBrk="1" latinLnBrk="0" hangingPunct="1">
                        <a:defRPr kumimoji="1" sz="1800" b="1" kern="1200">
                          <a:solidFill>
                            <a:schemeClr val="lt1"/>
                          </a:solidFill>
                          <a:latin typeface="Calibri" panose="020F0502020204030204"/>
                        </a:defRPr>
                      </a:lvl1pPr>
                      <a:lvl2pPr marL="457200" algn="l" defTabSz="914400" rtl="0" eaLnBrk="1" latinLnBrk="0" hangingPunct="1">
                        <a:defRPr kumimoji="1" sz="1800" b="1" kern="1200">
                          <a:solidFill>
                            <a:schemeClr val="lt1"/>
                          </a:solidFill>
                          <a:latin typeface="Calibri" panose="020F0502020204030204"/>
                        </a:defRPr>
                      </a:lvl2pPr>
                      <a:lvl3pPr marL="914400" algn="l" defTabSz="914400" rtl="0" eaLnBrk="1" latinLnBrk="0" hangingPunct="1">
                        <a:defRPr kumimoji="1" sz="1800" b="1" kern="1200">
                          <a:solidFill>
                            <a:schemeClr val="lt1"/>
                          </a:solidFill>
                          <a:latin typeface="Calibri" panose="020F0502020204030204"/>
                        </a:defRPr>
                      </a:lvl3pPr>
                      <a:lvl4pPr marL="1371600" algn="l" defTabSz="914400" rtl="0" eaLnBrk="1" latinLnBrk="0" hangingPunct="1">
                        <a:defRPr kumimoji="1" sz="1800" b="1" kern="1200">
                          <a:solidFill>
                            <a:schemeClr val="lt1"/>
                          </a:solidFill>
                          <a:latin typeface="Calibri" panose="020F0502020204030204"/>
                        </a:defRPr>
                      </a:lvl4pPr>
                      <a:lvl5pPr marL="1828800" algn="l" defTabSz="914400" rtl="0" eaLnBrk="1" latinLnBrk="0" hangingPunct="1">
                        <a:defRPr kumimoji="1" sz="1800" b="1" kern="1200">
                          <a:solidFill>
                            <a:schemeClr val="lt1"/>
                          </a:solidFill>
                          <a:latin typeface="Calibri" panose="020F0502020204030204"/>
                        </a:defRPr>
                      </a:lvl5pPr>
                      <a:lvl6pPr marL="2286000" algn="l" defTabSz="914400" rtl="0" eaLnBrk="1" latinLnBrk="0" hangingPunct="1">
                        <a:defRPr kumimoji="1" sz="1800" b="1" kern="1200">
                          <a:solidFill>
                            <a:schemeClr val="lt1"/>
                          </a:solidFill>
                          <a:latin typeface="Calibri" panose="020F0502020204030204"/>
                        </a:defRPr>
                      </a:lvl6pPr>
                      <a:lvl7pPr marL="2743200" algn="l" defTabSz="914400" rtl="0" eaLnBrk="1" latinLnBrk="0" hangingPunct="1">
                        <a:defRPr kumimoji="1" sz="1800" b="1" kern="1200">
                          <a:solidFill>
                            <a:schemeClr val="lt1"/>
                          </a:solidFill>
                          <a:latin typeface="Calibri" panose="020F0502020204030204"/>
                        </a:defRPr>
                      </a:lvl7pPr>
                      <a:lvl8pPr marL="3200400" algn="l" defTabSz="914400" rtl="0" eaLnBrk="1" latinLnBrk="0" hangingPunct="1">
                        <a:defRPr kumimoji="1" sz="1800" b="1" kern="1200">
                          <a:solidFill>
                            <a:schemeClr val="lt1"/>
                          </a:solidFill>
                          <a:latin typeface="Calibri" panose="020F0502020204030204"/>
                        </a:defRPr>
                      </a:lvl8pPr>
                      <a:lvl9pPr marL="3657600" algn="l" defTabSz="914400" rtl="0" eaLnBrk="1" latinLnBrk="0" hangingPunct="1">
                        <a:defRPr kumimoji="1" sz="1800" b="1" kern="1200">
                          <a:solidFill>
                            <a:schemeClr val="lt1"/>
                          </a:solidFill>
                          <a:latin typeface="Calibri" panose="020F0502020204030204"/>
                        </a:defRPr>
                      </a:lvl9pPr>
                    </a:lstStyle>
                    <a:p>
                      <a:pPr algn="ctr">
                        <a:lnSpc>
                          <a:spcPts val="1600"/>
                        </a:lnSpc>
                      </a:pPr>
                      <a:r>
                        <a:rPr kumimoji="1" lang="ja-JP" altLang="en-US" sz="1300" dirty="0"/>
                        <a:t>改定後</a:t>
                      </a:r>
                      <a:endParaRPr kumimoji="1" lang="ja-JP" altLang="en-US" sz="1300" b="1" dirty="0">
                        <a:solidFill>
                          <a:schemeClr val="bg1"/>
                        </a:solidFill>
                        <a:latin typeface="ＭＳ Ｐゴシック" panose="020B0600070205080204" pitchFamily="50" charset="-128"/>
                        <a:ea typeface="ＭＳ Ｐゴシック" panose="020B0600070205080204" pitchFamily="50" charset="-128"/>
                      </a:endParaRPr>
                    </a:p>
                  </a:txBody>
                  <a:tcPr marT="42203" marB="42203">
                    <a:solidFill>
                      <a:srgbClr val="13C4A3"/>
                    </a:solidFill>
                  </a:tcPr>
                </a:tc>
                <a:extLst>
                  <a:ext uri="{0D108BD9-81ED-4DB2-BD59-A6C34878D82A}">
                    <a16:rowId xmlns:a16="http://schemas.microsoft.com/office/drawing/2014/main" val="10000"/>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一般名処方加算１　　　　　　　</a:t>
                      </a:r>
                      <a:r>
                        <a:rPr kumimoji="1" lang="ja-JP" altLang="en-US" sz="1200" b="1" u="sng" dirty="0">
                          <a:solidFill>
                            <a:srgbClr val="0070C0"/>
                          </a:solidFill>
                        </a:rPr>
                        <a:t>７点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1"/>
                  </a:ext>
                </a:extLst>
              </a:tr>
              <a:tr h="267286">
                <a:tc>
                  <a:txBody>
                    <a:bodyPr/>
                    <a:lstStyle>
                      <a:lvl1pPr marL="0" algn="l" defTabSz="914400" rtl="0" eaLnBrk="1" latinLnBrk="0" hangingPunct="1">
                        <a:defRPr kumimoji="1" sz="1800" kern="1200">
                          <a:solidFill>
                            <a:schemeClr val="dk1"/>
                          </a:solidFill>
                          <a:latin typeface="Calibri" panose="020F0502020204030204"/>
                        </a:defRPr>
                      </a:lvl1pPr>
                      <a:lvl2pPr marL="457200" algn="l" defTabSz="914400" rtl="0" eaLnBrk="1" latinLnBrk="0" hangingPunct="1">
                        <a:defRPr kumimoji="1" sz="1800" kern="1200">
                          <a:solidFill>
                            <a:schemeClr val="dk1"/>
                          </a:solidFill>
                          <a:latin typeface="Calibri" panose="020F0502020204030204"/>
                        </a:defRPr>
                      </a:lvl2pPr>
                      <a:lvl3pPr marL="914400" algn="l" defTabSz="914400" rtl="0" eaLnBrk="1" latinLnBrk="0" hangingPunct="1">
                        <a:defRPr kumimoji="1" sz="1800" kern="1200">
                          <a:solidFill>
                            <a:schemeClr val="dk1"/>
                          </a:solidFill>
                          <a:latin typeface="Calibri" panose="020F0502020204030204"/>
                        </a:defRPr>
                      </a:lvl3pPr>
                      <a:lvl4pPr marL="1371600" algn="l" defTabSz="914400" rtl="0" eaLnBrk="1" latinLnBrk="0" hangingPunct="1">
                        <a:defRPr kumimoji="1" sz="1800" kern="1200">
                          <a:solidFill>
                            <a:schemeClr val="dk1"/>
                          </a:solidFill>
                          <a:latin typeface="Calibri" panose="020F0502020204030204"/>
                        </a:defRPr>
                      </a:lvl4pPr>
                      <a:lvl5pPr marL="1828800" algn="l" defTabSz="914400" rtl="0" eaLnBrk="1" latinLnBrk="0" hangingPunct="1">
                        <a:defRPr kumimoji="1" sz="1800" kern="1200">
                          <a:solidFill>
                            <a:schemeClr val="dk1"/>
                          </a:solidFill>
                          <a:latin typeface="Calibri" panose="020F0502020204030204"/>
                        </a:defRPr>
                      </a:lvl5pPr>
                      <a:lvl6pPr marL="2286000" algn="l" defTabSz="914400" rtl="0" eaLnBrk="1" latinLnBrk="0" hangingPunct="1">
                        <a:defRPr kumimoji="1" sz="1800" kern="1200">
                          <a:solidFill>
                            <a:schemeClr val="dk1"/>
                          </a:solidFill>
                          <a:latin typeface="Calibri" panose="020F0502020204030204"/>
                        </a:defRPr>
                      </a:lvl6pPr>
                      <a:lvl7pPr marL="2743200" algn="l" defTabSz="914400" rtl="0" eaLnBrk="1" latinLnBrk="0" hangingPunct="1">
                        <a:defRPr kumimoji="1" sz="1800" kern="1200">
                          <a:solidFill>
                            <a:schemeClr val="dk1"/>
                          </a:solidFill>
                          <a:latin typeface="Calibri" panose="020F0502020204030204"/>
                        </a:defRPr>
                      </a:lvl7pPr>
                      <a:lvl8pPr marL="3200400" algn="l" defTabSz="914400" rtl="0" eaLnBrk="1" latinLnBrk="0" hangingPunct="1">
                        <a:defRPr kumimoji="1" sz="1800" kern="1200">
                          <a:solidFill>
                            <a:schemeClr val="dk1"/>
                          </a:solidFill>
                          <a:latin typeface="Calibri" panose="020F0502020204030204"/>
                        </a:defRPr>
                      </a:lvl8pPr>
                      <a:lvl9pPr marL="3657600" algn="l" defTabSz="914400" rtl="0" eaLnBrk="1" latinLnBrk="0" hangingPunct="1">
                        <a:defRPr kumimoji="1" sz="1800" kern="1200">
                          <a:solidFill>
                            <a:schemeClr val="dk1"/>
                          </a:solidFill>
                          <a:latin typeface="Calibri" panose="020F0502020204030204"/>
                        </a:defRPr>
                      </a:lvl9pPr>
                    </a:lstStyle>
                    <a:p>
                      <a:pPr marL="355600" marR="0" indent="-355600" algn="ctr" defTabSz="914400" rtl="0" eaLnBrk="1" fontAlgn="auto" latinLnBrk="0" hangingPunct="1">
                        <a:lnSpc>
                          <a:spcPct val="100000"/>
                        </a:lnSpc>
                        <a:spcBef>
                          <a:spcPts val="0"/>
                        </a:spcBef>
                        <a:spcAft>
                          <a:spcPts val="0"/>
                        </a:spcAft>
                        <a:buClrTx/>
                        <a:buSzTx/>
                        <a:buFontTx/>
                        <a:buNone/>
                        <a:tabLst/>
                        <a:defRPr/>
                      </a:pPr>
                      <a:r>
                        <a:rPr kumimoji="1" lang="ja-JP" altLang="en-US" sz="1200" dirty="0"/>
                        <a:t>一般名処方加算２　　　　　　　</a:t>
                      </a:r>
                      <a:r>
                        <a:rPr kumimoji="1" lang="ja-JP" altLang="en-US" sz="1200" b="1" u="sng" dirty="0">
                          <a:solidFill>
                            <a:srgbClr val="0070C0"/>
                          </a:solidFill>
                        </a:rPr>
                        <a:t>５点</a:t>
                      </a:r>
                      <a:endParaRPr kumimoji="1" lang="en-US" altLang="ja-JP" sz="1200" b="1" u="sng" dirty="0">
                        <a:solidFill>
                          <a:srgbClr val="0070C0"/>
                        </a:solidFill>
                        <a:latin typeface="ＭＳ Ｐゴシック" panose="020B0600070205080204" pitchFamily="50" charset="-128"/>
                        <a:ea typeface="ＭＳ Ｐゴシック" panose="020B0600070205080204" pitchFamily="50" charset="-128"/>
                      </a:endParaRPr>
                    </a:p>
                  </a:txBody>
                  <a:tcPr marT="42203" marB="42203"/>
                </a:tc>
                <a:extLst>
                  <a:ext uri="{0D108BD9-81ED-4DB2-BD59-A6C34878D82A}">
                    <a16:rowId xmlns:a16="http://schemas.microsoft.com/office/drawing/2014/main" val="10002"/>
                  </a:ext>
                </a:extLst>
              </a:tr>
            </a:tbl>
          </a:graphicData>
        </a:graphic>
      </p:graphicFrame>
      <p:sp>
        <p:nvSpPr>
          <p:cNvPr id="15" name="Rectangle 2">
            <a:extLst>
              <a:ext uri="{FF2B5EF4-FFF2-40B4-BE49-F238E27FC236}">
                <a16:creationId xmlns:a16="http://schemas.microsoft.com/office/drawing/2014/main" id="{57FFFB61-2C06-4BAC-9D9D-2556ACD45D04}"/>
              </a:ext>
            </a:extLst>
          </p:cNvPr>
          <p:cNvSpPr>
            <a:spLocks noChangeArrowheads="1"/>
          </p:cNvSpPr>
          <p:nvPr/>
        </p:nvSpPr>
        <p:spPr bwMode="auto">
          <a:xfrm>
            <a:off x="177312" y="45649"/>
            <a:ext cx="9517327" cy="5187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２０．</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後発医薬品やバイオ後続品の使用促進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4" name="スライド番号プレースホルダー 2">
            <a:extLst>
              <a:ext uri="{FF2B5EF4-FFF2-40B4-BE49-F238E27FC236}">
                <a16:creationId xmlns:a16="http://schemas.microsoft.com/office/drawing/2014/main" id="{EE067C63-4E80-4EE3-BB37-6D443BA83C4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6">
            <a:extLst>
              <a:ext uri="{FF2B5EF4-FFF2-40B4-BE49-F238E27FC236}">
                <a16:creationId xmlns:a16="http://schemas.microsoft.com/office/drawing/2014/main" id="{A87544F4-F832-42E6-B70C-FE3955DAB114}"/>
              </a:ext>
            </a:extLst>
          </p:cNvPr>
          <p:cNvSpPr>
            <a:spLocks noChangeArrowheads="1"/>
          </p:cNvSpPr>
          <p:nvPr/>
        </p:nvSpPr>
        <p:spPr bwMode="auto">
          <a:xfrm>
            <a:off x="177312" y="604134"/>
            <a:ext cx="4115023"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一般名処方加算の見直し（再掲）</a:t>
            </a:r>
          </a:p>
        </p:txBody>
      </p:sp>
      <p:sp>
        <p:nvSpPr>
          <p:cNvPr id="17" name="Rectangle 37">
            <a:extLst>
              <a:ext uri="{FF2B5EF4-FFF2-40B4-BE49-F238E27FC236}">
                <a16:creationId xmlns:a16="http://schemas.microsoft.com/office/drawing/2014/main" id="{C086C808-63E3-4F3F-8FEC-7B13758F1618}"/>
              </a:ext>
            </a:extLst>
          </p:cNvPr>
          <p:cNvSpPr>
            <a:spLocks noChangeArrowheads="1"/>
          </p:cNvSpPr>
          <p:nvPr/>
        </p:nvSpPr>
        <p:spPr bwMode="auto">
          <a:xfrm>
            <a:off x="180303" y="94167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新一般名での処方を推進するため、処方箋料の一般名処方加算の評価を見直す。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B202D7B7-B24B-4D30-A72B-1625777B8792}"/>
              </a:ext>
            </a:extLst>
          </p:cNvPr>
          <p:cNvSpPr/>
          <p:nvPr/>
        </p:nvSpPr>
        <p:spPr>
          <a:xfrm>
            <a:off x="284817" y="2293879"/>
            <a:ext cx="8225697" cy="682559"/>
          </a:xfrm>
          <a:prstGeom prst="rect">
            <a:avLst/>
          </a:prstGeom>
          <a:ln w="6350">
            <a:solidFill>
              <a:schemeClr val="tx1"/>
            </a:solidFill>
            <a:prstDash val="sysDash"/>
          </a:ln>
        </p:spPr>
        <p:txBody>
          <a:bodyPr wrap="square">
            <a:spAutoFit/>
          </a:bodyPr>
          <a:lstStyle/>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加算１：交付した処方箋に含まれる医薬品のうち、</a:t>
            </a:r>
            <a:r>
              <a:rPr kumimoji="1" lang="ja-JP" altLang="en-US"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後発医薬品がある全ての医薬品（２品目以上）が一般名処方されている場合</a:t>
            </a:r>
            <a:endParaRPr kumimoji="1" lang="en-US" altLang="ja-JP" sz="1200" b="0" i="0" u="none" strike="noStrike" kern="1200" cap="none" spc="-6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5725" marR="0" lvl="0" indent="-85725" algn="l" defTabSz="914400" rtl="0" eaLnBrk="1" fontAlgn="auto" latinLnBrk="0" hangingPunct="1">
              <a:lnSpc>
                <a:spcPts val="16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加算２：交付した処方箋に１品目でも一般名処方された医薬品が含まれている場合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36">
            <a:extLst>
              <a:ext uri="{FF2B5EF4-FFF2-40B4-BE49-F238E27FC236}">
                <a16:creationId xmlns:a16="http://schemas.microsoft.com/office/drawing/2014/main" id="{66B5994E-87CA-45E4-93D5-2A5FAA8D1F4E}"/>
              </a:ext>
            </a:extLst>
          </p:cNvPr>
          <p:cNvSpPr>
            <a:spLocks noChangeArrowheads="1"/>
          </p:cNvSpPr>
          <p:nvPr/>
        </p:nvSpPr>
        <p:spPr bwMode="auto">
          <a:xfrm>
            <a:off x="177311" y="3165774"/>
            <a:ext cx="5135729" cy="37289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後発医薬品使用体制加算の見直し（再掲）</a:t>
            </a:r>
          </a:p>
        </p:txBody>
      </p:sp>
      <p:sp>
        <p:nvSpPr>
          <p:cNvPr id="20" name="Rectangle 37">
            <a:extLst>
              <a:ext uri="{FF2B5EF4-FFF2-40B4-BE49-F238E27FC236}">
                <a16:creationId xmlns:a16="http://schemas.microsoft.com/office/drawing/2014/main" id="{36AE4CA2-4420-4906-9C4E-66F632E58B80}"/>
              </a:ext>
            </a:extLst>
          </p:cNvPr>
          <p:cNvSpPr>
            <a:spLocks noChangeArrowheads="1"/>
          </p:cNvSpPr>
          <p:nvPr/>
        </p:nvSpPr>
        <p:spPr bwMode="auto">
          <a:xfrm>
            <a:off x="162812" y="3476526"/>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医療機関における後発医薬品の使用割合の実態等を踏まえ、加算４を廃止するとともに、使用数量割合の高い医療機関に対する評価を充実させる。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1" name="テキスト ボックス 20">
            <a:extLst>
              <a:ext uri="{FF2B5EF4-FFF2-40B4-BE49-F238E27FC236}">
                <a16:creationId xmlns:a16="http://schemas.microsoft.com/office/drawing/2014/main" id="{FFEA8252-DA32-4813-AEB7-1C35B1F619E5}"/>
              </a:ext>
            </a:extLst>
          </p:cNvPr>
          <p:cNvSpPr txBox="1"/>
          <p:nvPr/>
        </p:nvSpPr>
        <p:spPr>
          <a:xfrm>
            <a:off x="4484948" y="630263"/>
            <a:ext cx="16561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425</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433-434</a:t>
            </a:r>
          </a:p>
        </p:txBody>
      </p:sp>
      <p:sp>
        <p:nvSpPr>
          <p:cNvPr id="23" name="テキスト ボックス 22">
            <a:extLst>
              <a:ext uri="{FF2B5EF4-FFF2-40B4-BE49-F238E27FC236}">
                <a16:creationId xmlns:a16="http://schemas.microsoft.com/office/drawing/2014/main" id="{FFEA8252-DA32-4813-AEB7-1C35B1F619E5}"/>
              </a:ext>
            </a:extLst>
          </p:cNvPr>
          <p:cNvSpPr txBox="1"/>
          <p:nvPr/>
        </p:nvSpPr>
        <p:spPr>
          <a:xfrm>
            <a:off x="5343167" y="3104963"/>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93-94</a:t>
            </a:r>
          </a:p>
          <a:p>
            <a:pPr algn="ct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p688,</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765</a:t>
            </a:r>
          </a:p>
        </p:txBody>
      </p:sp>
    </p:spTree>
    <p:extLst>
      <p:ext uri="{BB962C8B-B14F-4D97-AF65-F5344CB8AC3E}">
        <p14:creationId xmlns:p14="http://schemas.microsoft.com/office/powerpoint/2010/main" val="3245791656"/>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77312" y="1052013"/>
            <a:ext cx="9482869" cy="55405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62"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在宅自己注射指導管理料</a:t>
            </a:r>
            <a:endParaRPr kumimoji="1" lang="en-US" altLang="ja-JP"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62"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バイオ後続品導入初期加算：１５０点（月１回）</a:t>
            </a:r>
            <a:endParaRPr kumimoji="1" lang="en-US" altLang="ja-JP" sz="166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バイオ後続品に係る説明を行い、バイオ後続品を処方した場合には、バイオ後続品導入初期加算として、</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477"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77"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当該バイオ後続品の初回の処方日の属する月から起算して３月を限度として、１５０点を所定点数に加算する</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在宅自己注射指導管理料の対象となる注射薬のうち、バイオ後続品が薬価収載されているもの</a:t>
            </a:r>
            <a:r>
              <a:rPr kumimoji="1" lang="en-US" altLang="ja-JP"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844078"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インスリン製剤、ヒト成長ホルモン剤、エタネルセプト製剤、テリパラチド製剤</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Rectangle 37"/>
          <p:cNvSpPr>
            <a:spLocks noChangeArrowheads="1"/>
          </p:cNvSpPr>
          <p:nvPr/>
        </p:nvSpPr>
        <p:spPr bwMode="auto">
          <a:xfrm>
            <a:off x="390778" y="5100363"/>
            <a:ext cx="8796703" cy="532522"/>
          </a:xfrm>
          <a:prstGeom prst="rect">
            <a:avLst/>
          </a:prstGeom>
          <a:noFill/>
          <a:ln w="9525">
            <a:noFill/>
            <a:miter lim="800000"/>
            <a:headEnd/>
            <a:tailEnd/>
          </a:ln>
        </p:spPr>
        <p:txBody>
          <a:bodyPr/>
          <a:lstStyle/>
          <a:p>
            <a:pPr marL="0" marR="0" lvl="0" indent="0" algn="l" defTabSz="844078"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8625408" y="1707961"/>
            <a:ext cx="890046" cy="1229855"/>
          </a:xfrm>
          <a:prstGeom prst="rect">
            <a:avLst/>
          </a:prstGeom>
        </p:spPr>
      </p:pic>
      <p:graphicFrame>
        <p:nvGraphicFramePr>
          <p:cNvPr id="9" name="グラフ 8"/>
          <p:cNvGraphicFramePr/>
          <p:nvPr/>
        </p:nvGraphicFramePr>
        <p:xfrm>
          <a:off x="593074" y="4078641"/>
          <a:ext cx="2821700" cy="172044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グラフ 9"/>
          <p:cNvGraphicFramePr/>
          <p:nvPr/>
        </p:nvGraphicFramePr>
        <p:xfrm>
          <a:off x="3453267" y="4095139"/>
          <a:ext cx="2929081" cy="17204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グラフ 10"/>
          <p:cNvGraphicFramePr/>
          <p:nvPr/>
        </p:nvGraphicFramePr>
        <p:xfrm>
          <a:off x="6478416" y="4078641"/>
          <a:ext cx="2805133" cy="1720443"/>
        </p:xfrm>
        <a:graphic>
          <a:graphicData uri="http://schemas.openxmlformats.org/drawingml/2006/chart">
            <c:chart xmlns:c="http://schemas.openxmlformats.org/drawingml/2006/chart" xmlns:r="http://schemas.openxmlformats.org/officeDocument/2006/relationships" r:id="rId5"/>
          </a:graphicData>
        </a:graphic>
      </p:graphicFrame>
      <p:sp>
        <p:nvSpPr>
          <p:cNvPr id="8" name="正方形/長方形 7"/>
          <p:cNvSpPr/>
          <p:nvPr/>
        </p:nvSpPr>
        <p:spPr>
          <a:xfrm>
            <a:off x="3617070" y="3925143"/>
            <a:ext cx="2573141" cy="262829"/>
          </a:xfrm>
          <a:prstGeom prst="rect">
            <a:avLst/>
          </a:prstGeom>
          <a:ln>
            <a:solidFill>
              <a:schemeClr val="tx1"/>
            </a:solidFill>
          </a:ln>
        </p:spPr>
        <p:txBody>
          <a:bodyPr wrap="none">
            <a:spAutoFit/>
          </a:bodyPr>
          <a:lstStyle/>
          <a:p>
            <a:pPr marL="0" marR="0" lvl="0" indent="0" algn="ctr" defTabSz="779168" rtl="0" eaLnBrk="0" fontAlgn="auto" latinLnBrk="0" hangingPunct="0">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（参考）バイオ後続品の使用割合の推移</a:t>
            </a:r>
          </a:p>
        </p:txBody>
      </p:sp>
      <p:sp>
        <p:nvSpPr>
          <p:cNvPr id="14" name="Rectangle 36">
            <a:extLst>
              <a:ext uri="{FF2B5EF4-FFF2-40B4-BE49-F238E27FC236}">
                <a16:creationId xmlns:a16="http://schemas.microsoft.com/office/drawing/2014/main" id="{9498E185-335E-4FB0-8459-F25EEAFA679C}"/>
              </a:ext>
            </a:extLst>
          </p:cNvPr>
          <p:cNvSpPr>
            <a:spLocks noChangeArrowheads="1"/>
          </p:cNvSpPr>
          <p:nvPr/>
        </p:nvSpPr>
        <p:spPr bwMode="auto">
          <a:xfrm>
            <a:off x="142854" y="605514"/>
            <a:ext cx="5386210" cy="43721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バイオ後続品に係る情報提供の評価（再掲）</a:t>
            </a:r>
          </a:p>
        </p:txBody>
      </p:sp>
      <p:sp>
        <p:nvSpPr>
          <p:cNvPr id="15" name="スライド番号プレースホルダー 2">
            <a:extLst>
              <a:ext uri="{FF2B5EF4-FFF2-40B4-BE49-F238E27FC236}">
                <a16:creationId xmlns:a16="http://schemas.microsoft.com/office/drawing/2014/main" id="{D1D546B0-D83B-43D6-BDDF-0CED3C44683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Rectangle 37">
            <a:extLst>
              <a:ext uri="{FF2B5EF4-FFF2-40B4-BE49-F238E27FC236}">
                <a16:creationId xmlns:a16="http://schemas.microsoft.com/office/drawing/2014/main" id="{4B6E400D-2C54-4C53-B374-130F118B17ED}"/>
              </a:ext>
            </a:extLst>
          </p:cNvPr>
          <p:cNvSpPr>
            <a:spLocks noChangeArrowheads="1"/>
          </p:cNvSpPr>
          <p:nvPr/>
        </p:nvSpPr>
        <p:spPr bwMode="auto">
          <a:xfrm>
            <a:off x="142854" y="974849"/>
            <a:ext cx="9542762" cy="435649"/>
          </a:xfrm>
          <a:prstGeom prst="rect">
            <a:avLst/>
          </a:prstGeom>
          <a:noFill/>
          <a:ln w="9525">
            <a:noFill/>
            <a:miter lim="800000"/>
            <a:headEnd/>
            <a:tailEnd/>
          </a:ln>
        </p:spPr>
        <p:txBody>
          <a:bodyPr tIns="108000"/>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バイオ後続品の患者への適切な情報提供を推進する観点から、在宅自己注射指導管理料について、バイオ後続品に関する情報を患者に提供した上で、当該患者の同意を得て、バイオ後続品を導入した場合の評価を新設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rPr>
              <a:t>。</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正方形/長方形 2"/>
          <p:cNvSpPr/>
          <p:nvPr/>
        </p:nvSpPr>
        <p:spPr>
          <a:xfrm>
            <a:off x="390778" y="5870499"/>
            <a:ext cx="9602782"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バイオ後続品：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・販売承認を与えられているバイオテクノロジー応用医薬品と同等／同質の医薬品。</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「診療報酬における加算等の算定対象となる後発医薬品」</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のリストに掲載されている。</a:t>
            </a:r>
          </a:p>
        </p:txBody>
      </p:sp>
      <p:sp>
        <p:nvSpPr>
          <p:cNvPr id="18" name="Rectangle 2">
            <a:extLst>
              <a:ext uri="{FF2B5EF4-FFF2-40B4-BE49-F238E27FC236}">
                <a16:creationId xmlns:a16="http://schemas.microsoft.com/office/drawing/2014/main" id="{43A18440-8E78-4272-BA2A-DD902637AA98}"/>
              </a:ext>
            </a:extLst>
          </p:cNvPr>
          <p:cNvSpPr>
            <a:spLocks noChangeArrowheads="1"/>
          </p:cNvSpPr>
          <p:nvPr/>
        </p:nvSpPr>
        <p:spPr bwMode="auto">
          <a:xfrm>
            <a:off x="177312" y="45649"/>
            <a:ext cx="9517327" cy="518754"/>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２０．</a:t>
            </a:r>
            <a:r>
              <a:rPr kumimoji="1" lang="ja-JP" altLang="en-US" sz="2400" b="0" i="0" u="none" strike="noStrike" kern="0" cap="none" spc="0" normalizeH="0" baseline="0" noProof="0" dirty="0">
                <a:ln>
                  <a:noFill/>
                </a:ln>
                <a:solidFill>
                  <a:srgbClr val="000000"/>
                </a:solidFill>
                <a:effectLst/>
                <a:uLnTx/>
                <a:uFillTx/>
                <a:latin typeface="ＭＳ Ｐゴシック"/>
                <a:ea typeface="ＭＳ Ｐゴシック"/>
                <a:cs typeface="+mn-cs"/>
              </a:rPr>
              <a:t>後発医薬品やバイオ後続品の使用促進</a:t>
            </a:r>
            <a:endPar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endParaRPr>
          </a:p>
        </p:txBody>
      </p:sp>
      <p:sp>
        <p:nvSpPr>
          <p:cNvPr id="17" name="テキスト ボックス 16">
            <a:extLst>
              <a:ext uri="{FF2B5EF4-FFF2-40B4-BE49-F238E27FC236}">
                <a16:creationId xmlns:a16="http://schemas.microsoft.com/office/drawing/2014/main" id="{FFEA8252-DA32-4813-AEB7-1C35B1F619E5}"/>
              </a:ext>
            </a:extLst>
          </p:cNvPr>
          <p:cNvSpPr txBox="1"/>
          <p:nvPr/>
        </p:nvSpPr>
        <p:spPr>
          <a:xfrm>
            <a:off x="5529064" y="604512"/>
            <a:ext cx="165618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267</a:t>
            </a:r>
            <a:r>
              <a:rPr lang="ja-JP" altLang="en-US" sz="1100" dirty="0" err="1">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315</a:t>
            </a:r>
          </a:p>
          <a:p>
            <a:pPr algn="ctr">
              <a:defRPr/>
            </a:pPr>
            <a:r>
              <a:rPr lang="ja-JP" altLang="en-US" sz="1100" dirty="0">
                <a:solidFill>
                  <a:srgbClr val="002060"/>
                </a:solidFill>
                <a:latin typeface="ＭＳ Ｐゴシック" panose="020B0600070205080204" pitchFamily="50" charset="-128"/>
              </a:rPr>
              <a:t>施告</a:t>
            </a:r>
            <a:r>
              <a:rPr lang="ja-JP" altLang="en-US" sz="1100" dirty="0" err="1">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816,838-839</a:t>
            </a:r>
          </a:p>
        </p:txBody>
      </p:sp>
    </p:spTree>
    <p:extLst>
      <p:ext uri="{BB962C8B-B14F-4D97-AF65-F5344CB8AC3E}">
        <p14:creationId xmlns:p14="http://schemas.microsoft.com/office/powerpoint/2010/main" val="2740455608"/>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00584" y="787225"/>
            <a:ext cx="9738108" cy="6035149"/>
          </a:xfrm>
          <a:prstGeom prst="rect">
            <a:avLst/>
          </a:prstGeom>
          <a:noFill/>
          <a:ln w="9525">
            <a:solidFill>
              <a:schemeClr val="tx1"/>
            </a:solidFill>
            <a:miter lim="800000"/>
            <a:headEnd/>
            <a:tailEnd/>
          </a:ln>
        </p:spPr>
        <p:txBody>
          <a:bodyPr tIns="10800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79" name="正方形/長方形 78"/>
          <p:cNvSpPr/>
          <p:nvPr/>
        </p:nvSpPr>
        <p:spPr>
          <a:xfrm>
            <a:off x="155122" y="870698"/>
            <a:ext cx="9629032" cy="861774"/>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ポジトロン断層撮影のより効率的な利用を推進する観点から、ポジトロン断層撮影を受けるために、入院中の患者が</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他医療機関を受診</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a:t>
            </a:r>
            <a:r>
              <a:rPr kumimoji="1" lang="ja-JP"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場合の、入院中の他医療機関受診時の入院料の減額について取扱いを緩和する。</a:t>
            </a:r>
            <a:endPar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4" name="テキスト ボックス 33"/>
          <p:cNvSpPr txBox="1"/>
          <p:nvPr/>
        </p:nvSpPr>
        <p:spPr>
          <a:xfrm>
            <a:off x="2199545" y="2641821"/>
            <a:ext cx="8002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現行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5" name="テキスト ボックス 34"/>
          <p:cNvSpPr txBox="1"/>
          <p:nvPr/>
        </p:nvSpPr>
        <p:spPr>
          <a:xfrm>
            <a:off x="7114866" y="2641821"/>
            <a:ext cx="100540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改定後</a:t>
            </a:r>
            <a:r>
              <a:rPr kumimoji="1" lang="en-US" altLang="ja-JP"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6" name="角丸四角形 35"/>
          <p:cNvSpPr/>
          <p:nvPr/>
        </p:nvSpPr>
        <p:spPr>
          <a:xfrm>
            <a:off x="491800" y="2947911"/>
            <a:ext cx="9190559" cy="813502"/>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7" name="テキスト ボックス 36"/>
          <p:cNvSpPr txBox="1"/>
          <p:nvPr/>
        </p:nvSpPr>
        <p:spPr>
          <a:xfrm>
            <a:off x="290190" y="3047924"/>
            <a:ext cx="615553" cy="632229"/>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white"/>
                </a:solidFill>
                <a:effectLst/>
                <a:uLnTx/>
                <a:uFillTx/>
                <a:latin typeface="ＭＳ Ｐゴシック"/>
                <a:ea typeface="ＭＳ Ｐゴシック" panose="020B0600070205080204" pitchFamily="50" charset="-128"/>
                <a:cs typeface="+mn-cs"/>
              </a:rPr>
              <a:t>出来高病棟</a:t>
            </a:r>
          </a:p>
        </p:txBody>
      </p:sp>
      <p:graphicFrame>
        <p:nvGraphicFramePr>
          <p:cNvPr id="38" name="表 37"/>
          <p:cNvGraphicFramePr>
            <a:graphicFrameLocks noGrp="1"/>
          </p:cNvGraphicFramePr>
          <p:nvPr/>
        </p:nvGraphicFramePr>
        <p:xfrm>
          <a:off x="1038624" y="3220290"/>
          <a:ext cx="3391278" cy="335280"/>
        </p:xfrm>
        <a:graphic>
          <a:graphicData uri="http://schemas.openxmlformats.org/drawingml/2006/table">
            <a:tbl>
              <a:tblPr firstRow="1" bandRow="1"/>
              <a:tblGrid>
                <a:gridCol w="3391278">
                  <a:extLst>
                    <a:ext uri="{9D8B030D-6E8A-4147-A177-3AD203B41FA5}">
                      <a16:colId xmlns:a16="http://schemas.microsoft.com/office/drawing/2014/main" val="20000"/>
                    </a:ext>
                  </a:extLst>
                </a:gridCol>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入院基本料から</a:t>
                      </a:r>
                      <a:r>
                        <a:rPr kumimoji="1" lang="ja-JP" altLang="en-US" sz="1600" b="1" kern="1200" dirty="0">
                          <a:latin typeface="+mn-ea"/>
                          <a:ea typeface="+mn-ea"/>
                        </a:rPr>
                        <a:t>１０％</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39" name="右矢印 38"/>
          <p:cNvSpPr/>
          <p:nvPr/>
        </p:nvSpPr>
        <p:spPr>
          <a:xfrm>
            <a:off x="4654574" y="3160391"/>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40" name="正方形/長方形 39"/>
          <p:cNvSpPr/>
          <p:nvPr/>
        </p:nvSpPr>
        <p:spPr>
          <a:xfrm>
            <a:off x="5922887" y="32186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1" name="角丸四角形 40"/>
          <p:cNvSpPr/>
          <p:nvPr/>
        </p:nvSpPr>
        <p:spPr>
          <a:xfrm>
            <a:off x="465878" y="3862316"/>
            <a:ext cx="9161247" cy="2916831"/>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2" name="テキスト ボックス 41"/>
          <p:cNvSpPr txBox="1"/>
          <p:nvPr/>
        </p:nvSpPr>
        <p:spPr>
          <a:xfrm>
            <a:off x="276357" y="4278949"/>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500" b="1" i="0" u="none" strike="noStrike" kern="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rPr>
              <a:t>特定入院料等算定病棟</a:t>
            </a:r>
          </a:p>
        </p:txBody>
      </p:sp>
      <p:sp>
        <p:nvSpPr>
          <p:cNvPr id="43" name="正方形/長方形 42"/>
          <p:cNvSpPr/>
          <p:nvPr/>
        </p:nvSpPr>
        <p:spPr>
          <a:xfrm>
            <a:off x="721253" y="3934552"/>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包括範囲に含まれる診療行為</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endParaRPr kumimoji="0" lang="ja-JP" altLang="en-US" sz="1400" b="1" i="0" u="none" strike="noStrike" kern="0" cap="none" spc="0" normalizeH="0" baseline="3000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4" name="右矢印 43"/>
          <p:cNvSpPr/>
          <p:nvPr/>
        </p:nvSpPr>
        <p:spPr>
          <a:xfrm>
            <a:off x="4654574" y="4589372"/>
            <a:ext cx="928694" cy="713883"/>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Calibri" panose="020F0502020204030204"/>
              <a:ea typeface="ＭＳ Ｐゴシック" panose="020B0600070205080204" pitchFamily="50" charset="-128"/>
              <a:cs typeface="+mn-cs"/>
            </a:endParaRPr>
          </a:p>
        </p:txBody>
      </p:sp>
      <p:graphicFrame>
        <p:nvGraphicFramePr>
          <p:cNvPr id="45" name="表 44"/>
          <p:cNvGraphicFramePr>
            <a:graphicFrameLocks noGrp="1"/>
          </p:cNvGraphicFramePr>
          <p:nvPr/>
        </p:nvGraphicFramePr>
        <p:xfrm>
          <a:off x="841168" y="4392507"/>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４０％</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46" name="大かっこ 45"/>
          <p:cNvSpPr/>
          <p:nvPr/>
        </p:nvSpPr>
        <p:spPr>
          <a:xfrm>
            <a:off x="777630" y="4795661"/>
            <a:ext cx="3580314" cy="1043300"/>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47" name="正方形/長方形 46"/>
          <p:cNvSpPr/>
          <p:nvPr/>
        </p:nvSpPr>
        <p:spPr>
          <a:xfrm>
            <a:off x="777631" y="4779742"/>
            <a:ext cx="37381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有床診療所療養病床入院基本料、精神療養病棟入院料、認知症治療病棟入院料又は地域移行機能強化病棟入院料を算定している場合</a:t>
            </a:r>
            <a:endParaRPr kumimoji="0" lang="en-US" altLang="ja-JP" sz="12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48" name="正方形/長方形 47"/>
          <p:cNvSpPr/>
          <p:nvPr/>
        </p:nvSpPr>
        <p:spPr>
          <a:xfrm>
            <a:off x="873255" y="543524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入院料から ２０％</a:t>
            </a:r>
            <a:r>
              <a:rPr kumimoji="0" lang="ja-JP" altLang="en-US" sz="1600" b="1" i="0" u="none" strike="noStrike" kern="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 </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1"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54" name="正方形/長方形 53"/>
          <p:cNvSpPr/>
          <p:nvPr/>
        </p:nvSpPr>
        <p:spPr>
          <a:xfrm>
            <a:off x="735570" y="5923170"/>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a:t>
            </a:r>
            <a:r>
              <a:rPr kumimoji="0" lang="ja-JP" altLang="en-US" sz="1400" b="1" i="0" u="sng"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包括範囲外の診療行為のみ</a:t>
            </a:r>
            <a:r>
              <a:rPr kumimoji="0" lang="ja-JP" altLang="en-US" sz="1400" b="1"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が他医療機関で行われた場合</a:t>
            </a:r>
          </a:p>
        </p:txBody>
      </p:sp>
      <p:graphicFrame>
        <p:nvGraphicFramePr>
          <p:cNvPr id="55" name="表 54"/>
          <p:cNvGraphicFramePr>
            <a:graphicFrameLocks noGrp="1"/>
          </p:cNvGraphicFramePr>
          <p:nvPr/>
        </p:nvGraphicFramePr>
        <p:xfrm>
          <a:off x="841171" y="6371034"/>
          <a:ext cx="3282609" cy="335280"/>
        </p:xfrm>
        <a:graphic>
          <a:graphicData uri="http://schemas.openxmlformats.org/drawingml/2006/table">
            <a:tbl>
              <a:tblPr firstRow="1" bandRow="1"/>
              <a:tblGrid>
                <a:gridCol w="3282609">
                  <a:extLst>
                    <a:ext uri="{9D8B030D-6E8A-4147-A177-3AD203B41FA5}">
                      <a16:colId xmlns:a16="http://schemas.microsoft.com/office/drawing/2014/main" val="20000"/>
                    </a:ext>
                  </a:extLst>
                </a:gridCol>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none" kern="1200" dirty="0">
                          <a:solidFill>
                            <a:schemeClr val="tx1"/>
                          </a:solidFill>
                          <a:latin typeface="+mn-ea"/>
                          <a:ea typeface="+mn-ea"/>
                        </a:rPr>
                        <a:t>１０％</a:t>
                      </a:r>
                      <a:r>
                        <a:rPr kumimoji="1" lang="ja-JP" altLang="en-US" sz="1600" b="1" u="none" kern="1200" baseline="0" dirty="0">
                          <a:solidFill>
                            <a:srgbClr val="0070C0"/>
                          </a:solidFill>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6" name="表 55"/>
          <p:cNvGraphicFramePr>
            <a:graphicFrameLocks noGrp="1"/>
          </p:cNvGraphicFramePr>
          <p:nvPr/>
        </p:nvGraphicFramePr>
        <p:xfrm>
          <a:off x="5943886" y="4380632"/>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３５％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graphicFrame>
        <p:nvGraphicFramePr>
          <p:cNvPr id="57" name="表 56"/>
          <p:cNvGraphicFramePr>
            <a:graphicFrameLocks noGrp="1"/>
          </p:cNvGraphicFramePr>
          <p:nvPr/>
        </p:nvGraphicFramePr>
        <p:xfrm>
          <a:off x="5943886" y="5436880"/>
          <a:ext cx="3346074" cy="335280"/>
        </p:xfrm>
        <a:graphic>
          <a:graphicData uri="http://schemas.openxmlformats.org/drawingml/2006/table">
            <a:tbl>
              <a:tblPr firstRow="1" bandRow="1"/>
              <a:tblGrid>
                <a:gridCol w="3346074">
                  <a:extLst>
                    <a:ext uri="{9D8B030D-6E8A-4147-A177-3AD203B41FA5}">
                      <a16:colId xmlns:a16="http://schemas.microsoft.com/office/drawing/2014/main" val="20000"/>
                    </a:ext>
                  </a:extLst>
                </a:gridCol>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a:latin typeface="+mn-ea"/>
                          <a:ea typeface="+mn-ea"/>
                        </a:rPr>
                        <a:t>入院料から </a:t>
                      </a:r>
                      <a:r>
                        <a:rPr kumimoji="1" lang="ja-JP" altLang="en-US" sz="1600" b="1" u="sng" kern="1200" dirty="0">
                          <a:solidFill>
                            <a:srgbClr val="0070C0"/>
                          </a:solidFill>
                          <a:latin typeface="+mn-ea"/>
                          <a:ea typeface="+mn-ea"/>
                          <a:cs typeface=""/>
                        </a:rPr>
                        <a:t>１５％</a:t>
                      </a:r>
                      <a:r>
                        <a:rPr kumimoji="1" lang="en-US" altLang="ja-JP" sz="1600" b="1" kern="1200" dirty="0">
                          <a:latin typeface="+mn-ea"/>
                          <a:ea typeface="+mn-ea"/>
                          <a:cs typeface="Arial" pitchFamily="34" charset="0"/>
                        </a:rPr>
                        <a:t> </a:t>
                      </a:r>
                      <a:r>
                        <a:rPr kumimoji="1" lang="ja-JP" altLang="en-US" sz="1600" kern="1200" dirty="0">
                          <a:latin typeface="+mn-ea"/>
                          <a:ea typeface="+mn-ea"/>
                        </a:rPr>
                        <a:t>減額</a:t>
                      </a:r>
                      <a:endParaRPr kumimoji="1" lang="en-US" altLang="ja-JP" sz="1600" b="1" kern="1200" dirty="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0"/>
                  </a:ext>
                </a:extLst>
              </a:tr>
            </a:tbl>
          </a:graphicData>
        </a:graphic>
      </p:graphicFrame>
      <p:sp>
        <p:nvSpPr>
          <p:cNvPr id="63" name="右矢印 62"/>
          <p:cNvSpPr/>
          <p:nvPr/>
        </p:nvSpPr>
        <p:spPr>
          <a:xfrm>
            <a:off x="4654574" y="6311135"/>
            <a:ext cx="928694" cy="455091"/>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ysClr val="windowText" lastClr="000000"/>
              </a:solidFill>
              <a:effectLst/>
              <a:uLnTx/>
              <a:uFillTx/>
              <a:latin typeface="ＭＳ Ｐゴシック"/>
              <a:ea typeface="ＭＳ Ｐゴシック" panose="020B0600070205080204" pitchFamily="50" charset="-128"/>
              <a:cs typeface="+mn-cs"/>
            </a:endParaRPr>
          </a:p>
        </p:txBody>
      </p:sp>
      <p:sp>
        <p:nvSpPr>
          <p:cNvPr id="65" name="正方形/長方形 64"/>
          <p:cNvSpPr/>
          <p:nvPr/>
        </p:nvSpPr>
        <p:spPr>
          <a:xfrm>
            <a:off x="5922887" y="636939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入院基本料から</a:t>
            </a:r>
            <a:r>
              <a:rPr kumimoji="1" lang="ja-JP" altLang="en-US" sz="1600"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５％</a:t>
            </a: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減額</a:t>
            </a:r>
            <a:endParaRPr kumimoji="0" lang="en-US" altLang="ja-JP"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31" name="Rectangle 36"/>
          <p:cNvSpPr>
            <a:spLocks noChangeArrowheads="1"/>
          </p:cNvSpPr>
          <p:nvPr/>
        </p:nvSpPr>
        <p:spPr bwMode="auto">
          <a:xfrm>
            <a:off x="116551" y="534949"/>
            <a:ext cx="6492633" cy="40718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（１）高度な放射線治療機器の効率的な利用の推進（再掲）</a:t>
            </a: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0" name="スライド番号プレースホルダー 2"/>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33" name="Rectangle 2">
            <a:extLst>
              <a:ext uri="{FF2B5EF4-FFF2-40B4-BE49-F238E27FC236}">
                <a16:creationId xmlns:a16="http://schemas.microsoft.com/office/drawing/2014/main" id="{9A7A3ADB-BD7F-466E-968C-629B0052138E}"/>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9" name="正方形/長方形 28">
            <a:extLst>
              <a:ext uri="{FF2B5EF4-FFF2-40B4-BE49-F238E27FC236}">
                <a16:creationId xmlns:a16="http://schemas.microsoft.com/office/drawing/2014/main" id="{1FF430C1-862A-4CD8-AB90-4D7B77396FFF}"/>
              </a:ext>
            </a:extLst>
          </p:cNvPr>
          <p:cNvSpPr/>
          <p:nvPr/>
        </p:nvSpPr>
        <p:spPr>
          <a:xfrm>
            <a:off x="186388" y="1672669"/>
            <a:ext cx="4920611" cy="99194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［入院料の</a:t>
            </a:r>
            <a:r>
              <a:rPr kumimoji="0" lang="ja-JP" altLang="en-US" sz="1200" kern="0" dirty="0">
                <a:solidFill>
                  <a:prstClr val="black"/>
                </a:solidFill>
                <a:latin typeface="ＭＳ Ｐゴシック" panose="020B0600070205080204" pitchFamily="50" charset="-128"/>
                <a:ea typeface="ＭＳ Ｐゴシック" panose="020B0600070205080204" pitchFamily="50" charset="-128"/>
              </a:rPr>
              <a:t>減額</a:t>
            </a:r>
            <a:r>
              <a:rPr kumimoji="0" lang="ja-JP" altLang="en-US" sz="1200" b="0" i="0" u="none" strike="noStrike" kern="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が緩</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和される従来の点数項目］</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区分番号Ｍ００１：体外照射　３　強度変調放射線治療（</a:t>
            </a:r>
            <a:r>
              <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IMRT</a:t>
            </a: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区分番号Ｍ００１－２：ガンマナイフによる定位放射線治療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区分番号Ｍ００１－３：直線加速器による放射線治療　１　定位放射線治療の場合</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区分番号Ｍ００１－４：粒子線治療</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1E72CEAD-38AE-4D13-BF63-D5EBA3EF59A2}"/>
              </a:ext>
            </a:extLst>
          </p:cNvPr>
          <p:cNvSpPr/>
          <p:nvPr/>
        </p:nvSpPr>
        <p:spPr>
          <a:xfrm>
            <a:off x="5122228" y="1479550"/>
            <a:ext cx="4628649" cy="1177668"/>
          </a:xfrm>
          <a:prstGeom prst="rect">
            <a:avLst/>
          </a:prstGeom>
          <a:solidFill>
            <a:srgbClr val="4F81BD">
              <a:lumMod val="20000"/>
              <a:lumOff val="80000"/>
            </a:srgbClr>
          </a:solidFill>
          <a:ln w="12700" cap="flat" cmpd="sng" algn="ctr">
            <a:noFill/>
            <a:prstDash val="solid"/>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今回追加される点数項目</a:t>
            </a: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医療区分Ｅ１０１：シングルホトンエミッションコンピューター断層撮影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医療区分Ｅ１０１－２：ポジトロン断層撮影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医療区分Ｅ１０１－３：ポジトロン断層・コンピューター断層複合撮影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医療区分Ｅ１０１－４：ポジトロン断層・磁気共鳴コンピューター断層複合撮影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医療区分Ｅ１０１－５：乳房用ポジトロン断層撮影</a:t>
            </a: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0" name="図 49">
            <a:extLst>
              <a:ext uri="{FF2B5EF4-FFF2-40B4-BE49-F238E27FC236}">
                <a16:creationId xmlns:a16="http://schemas.microsoft.com/office/drawing/2014/main" id="{C6613E29-8608-4DD2-8020-2B097EFF70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929184" y="2393475"/>
            <a:ext cx="763550" cy="534485"/>
          </a:xfrm>
          <a:prstGeom prst="rect">
            <a:avLst/>
          </a:prstGeom>
        </p:spPr>
      </p:pic>
      <p:sp>
        <p:nvSpPr>
          <p:cNvPr id="49" name="テキスト ボックス 48"/>
          <p:cNvSpPr txBox="1"/>
          <p:nvPr/>
        </p:nvSpPr>
        <p:spPr>
          <a:xfrm>
            <a:off x="6591981" y="545563"/>
            <a:ext cx="7927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p36-38</a:t>
            </a:r>
          </a:p>
        </p:txBody>
      </p:sp>
    </p:spTree>
    <p:extLst>
      <p:ext uri="{BB962C8B-B14F-4D97-AF65-F5344CB8AC3E}">
        <p14:creationId xmlns:p14="http://schemas.microsoft.com/office/powerpoint/2010/main" val="239148765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テキスト ボックス 36"/>
          <p:cNvSpPr txBox="1"/>
          <p:nvPr/>
        </p:nvSpPr>
        <p:spPr>
          <a:xfrm>
            <a:off x="389462" y="4190607"/>
            <a:ext cx="5992915" cy="348109"/>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吹き出し 25"/>
          <p:cNvSpPr/>
          <p:nvPr/>
        </p:nvSpPr>
        <p:spPr>
          <a:xfrm>
            <a:off x="8420580" y="5131333"/>
            <a:ext cx="913181" cy="525010"/>
          </a:xfrm>
          <a:prstGeom prst="wedgeRoundRectCallout">
            <a:avLst>
              <a:gd name="adj1" fmla="val -78571"/>
              <a:gd name="adj2" fmla="val -48986"/>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正方形/長方形 4"/>
          <p:cNvSpPr/>
          <p:nvPr/>
        </p:nvSpPr>
        <p:spPr>
          <a:xfrm>
            <a:off x="172786" y="904372"/>
            <a:ext cx="9517326" cy="32791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43491" marR="0" lvl="0" indent="-243491"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療被ばくの低減の観点も踏まえ、小児の頭部外傷に対するガイドラインに沿った診療を推進する。ガイドラインに沿った診療において、小児の意識障害の判定が成人と比べ困難であることを踏まえ、小児頭部外傷患者に対して頭部</a:t>
            </a:r>
            <a:r>
              <a:rPr kumimoji="1" lang="en-US" altLang="ja-JP"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53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を撮影した場合の加算を新設する。</a:t>
            </a:r>
            <a:endParaRPr kumimoji="1" lang="en-US" altLang="ja-JP" sz="1363"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673764" y="4439756"/>
            <a:ext cx="3459125" cy="2292935"/>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分以上の意識消失</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分以上の健忘</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傾眠</a:t>
            </a:r>
            <a:endPar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・３回以上の嘔吐</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・虐待の疑い</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・てんかんの既往のない患者でのけいれん</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GCS&lt;14</a:t>
            </a:r>
            <a:r>
              <a:rPr kumimoji="1" lang="ja-JP" altLang="en-US" sz="11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GCS&lt;15</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・開放骨折、陥没骨折の疑い、または大泉門膨隆</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・頭蓋底骨折の所見（耳出血、パンダの目徴候、髄液漏、</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  バトル徴候）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・神経学的異常</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歳未満では</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5cm</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以上の皮下血種や打撲痕</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・高エネルギー外傷などの危険な受傷機転</a:t>
            </a:r>
          </a:p>
        </p:txBody>
      </p:sp>
      <p:pic>
        <p:nvPicPr>
          <p:cNvPr id="23" name="図 2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48848" y="4322636"/>
            <a:ext cx="1831590" cy="1831590"/>
          </a:xfrm>
          <a:prstGeom prst="rect">
            <a:avLst/>
          </a:prstGeom>
        </p:spPr>
      </p:pic>
      <p:sp>
        <p:nvSpPr>
          <p:cNvPr id="24" name="角丸四角形吹き出し 23"/>
          <p:cNvSpPr/>
          <p:nvPr/>
        </p:nvSpPr>
        <p:spPr>
          <a:xfrm>
            <a:off x="8277758" y="4485928"/>
            <a:ext cx="1056002" cy="538326"/>
          </a:xfrm>
          <a:prstGeom prst="wedgeRoundRectCallout">
            <a:avLst>
              <a:gd name="adj1" fmla="val -68057"/>
              <a:gd name="adj2" fmla="val 39914"/>
              <a:gd name="adj3" fmla="val 1666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738"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8479566" y="5152900"/>
            <a:ext cx="928164" cy="433324"/>
          </a:xfrm>
          <a:prstGeom prst="rect">
            <a:avLst/>
          </a:prstGeom>
          <a:noFill/>
        </p:spPr>
        <p:txBody>
          <a:bodyPr wrap="square" rtlCol="0">
            <a:spAutoFit/>
          </a:bodyPr>
          <a:lstStyle/>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機嫌が悪い</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779168"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だけ？</a:t>
            </a:r>
          </a:p>
        </p:txBody>
      </p:sp>
      <p:sp>
        <p:nvSpPr>
          <p:cNvPr id="28" name="テキスト ボックス 27"/>
          <p:cNvSpPr txBox="1"/>
          <p:nvPr/>
        </p:nvSpPr>
        <p:spPr>
          <a:xfrm>
            <a:off x="8290264" y="4531633"/>
            <a:ext cx="1133644" cy="43332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泣いているのは</a:t>
            </a:r>
            <a:endParaRPr kumimoji="1" lang="en-US" altLang="ja-JP"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意識障害？</a:t>
            </a:r>
          </a:p>
        </p:txBody>
      </p:sp>
      <p:sp>
        <p:nvSpPr>
          <p:cNvPr id="29" name="テキスト ボックス 28"/>
          <p:cNvSpPr txBox="1"/>
          <p:nvPr/>
        </p:nvSpPr>
        <p:spPr>
          <a:xfrm>
            <a:off x="6440559" y="6216977"/>
            <a:ext cx="2738250" cy="3481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※Dunning J et al: Derivation of the children’s head injury algorithm for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the prediction of important clinical events decision rule for head injury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in children. Arch Dis Child 91 : 885-891, 2006  </a:t>
            </a:r>
            <a:endParaRPr kumimoji="1" lang="ja-JP" altLang="en-US" sz="55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31" name="表 30"/>
          <p:cNvGraphicFramePr>
            <a:graphicFrameLocks noGrp="1"/>
          </p:cNvGraphicFramePr>
          <p:nvPr/>
        </p:nvGraphicFramePr>
        <p:xfrm>
          <a:off x="470101" y="1723968"/>
          <a:ext cx="4106238" cy="1984628"/>
        </p:xfrm>
        <a:graphic>
          <a:graphicData uri="http://schemas.openxmlformats.org/drawingml/2006/table">
            <a:tbl>
              <a:tblPr firstRow="1" bandRow="1">
                <a:tableStyleId>{3B4B98B0-60AC-42C2-AFA5-B58CD77FA1E5}</a:tableStyleId>
              </a:tblPr>
              <a:tblGrid>
                <a:gridCol w="4106238">
                  <a:extLst>
                    <a:ext uri="{9D8B030D-6E8A-4147-A177-3AD203B41FA5}">
                      <a16:colId xmlns:a16="http://schemas.microsoft.com/office/drawing/2014/main" val="20000"/>
                    </a:ext>
                  </a:extLst>
                </a:gridCol>
              </a:tblGrid>
              <a:tr h="203601">
                <a:tc>
                  <a:txBody>
                    <a:bodyPr/>
                    <a:lstStyle/>
                    <a:p>
                      <a:pPr algn="ctr"/>
                      <a:r>
                        <a:rPr kumimoji="1" lang="ja-JP" altLang="en-US" sz="1200" dirty="0">
                          <a:solidFill>
                            <a:schemeClr val="bg1"/>
                          </a:solidFill>
                        </a:rPr>
                        <a:t>現行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334D8F"/>
                    </a:solidFill>
                  </a:tcPr>
                </a:tc>
                <a:extLst>
                  <a:ext uri="{0D108BD9-81ED-4DB2-BD59-A6C34878D82A}">
                    <a16:rowId xmlns:a16="http://schemas.microsoft.com/office/drawing/2014/main" val="10000"/>
                  </a:ext>
                </a:extLst>
              </a:tr>
              <a:tr h="1488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ja-JP" altLang="en-US" sz="1200" baseline="0" dirty="0">
                          <a:latin typeface="ＭＳ Ｐゴシック" panose="020B0600070205080204" pitchFamily="50" charset="-128"/>
                          <a:ea typeface="+mn-ea"/>
                        </a:rPr>
                        <a:t>第４部画像診断　第３節　コンピューター断層撮影診断料</a:t>
                      </a:r>
                      <a:r>
                        <a:rPr kumimoji="1" lang="en-US" altLang="ja-JP" sz="1200" baseline="0" dirty="0">
                          <a:latin typeface="ＭＳ Ｐゴシック" panose="020B0600070205080204" pitchFamily="50" charset="-128"/>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ＭＳ Ｐゴシック" panose="020B0600070205080204" pitchFamily="50" charset="-128"/>
                          <a:ea typeface="+mn-ea"/>
                        </a:rPr>
                        <a:t>通則４</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ＭＳ Ｐゴシック" panose="020B0600070205080204" pitchFamily="50" charset="-128"/>
                          <a:ea typeface="+mn-ea"/>
                          <a:cs typeface="+mn-cs"/>
                        </a:rPr>
                        <a:t>  </a:t>
                      </a:r>
                      <a:r>
                        <a:rPr kumimoji="1" lang="ja-JP" altLang="ja-JP" sz="1200" kern="1200" dirty="0">
                          <a:solidFill>
                            <a:schemeClr val="dk1"/>
                          </a:solidFill>
                          <a:effectLst/>
                          <a:latin typeface="ＭＳ Ｐゴシック" panose="020B0600070205080204" pitchFamily="50" charset="-128"/>
                          <a:ea typeface="+mn-ea"/>
                          <a:cs typeface="+mn-cs"/>
                        </a:rPr>
                        <a:t>新生児、３歳未満の乳幼児（新生児を除く。）又は３歳以上６歳未満の幼児に対して区分番号</a:t>
                      </a:r>
                      <a:r>
                        <a:rPr kumimoji="1" lang="en-US" altLang="ja-JP" sz="1200" kern="1200" dirty="0">
                          <a:solidFill>
                            <a:schemeClr val="dk1"/>
                          </a:solidFill>
                          <a:effectLst/>
                          <a:latin typeface="ＭＳ Ｐゴシック" panose="020B0600070205080204" pitchFamily="50" charset="-128"/>
                          <a:ea typeface="+mn-ea"/>
                          <a:cs typeface="+mn-cs"/>
                        </a:rPr>
                        <a:t>E200</a:t>
                      </a:r>
                      <a:r>
                        <a:rPr kumimoji="1" lang="ja-JP" altLang="ja-JP" sz="1200" kern="1200" dirty="0">
                          <a:solidFill>
                            <a:schemeClr val="dk1"/>
                          </a:solidFill>
                          <a:effectLst/>
                          <a:latin typeface="ＭＳ Ｐゴシック" panose="020B0600070205080204" pitchFamily="50" charset="-128"/>
                          <a:ea typeface="+mn-ea"/>
                          <a:cs typeface="+mn-cs"/>
                        </a:rPr>
                        <a:t>から区分番号</a:t>
                      </a:r>
                      <a:r>
                        <a:rPr kumimoji="1" lang="en-US" altLang="ja-JP" sz="1200" kern="1200" dirty="0">
                          <a:solidFill>
                            <a:schemeClr val="dk1"/>
                          </a:solidFill>
                          <a:effectLst/>
                          <a:latin typeface="ＭＳ Ｐゴシック" panose="020B0600070205080204" pitchFamily="50" charset="-128"/>
                          <a:ea typeface="+mn-ea"/>
                          <a:cs typeface="+mn-cs"/>
                        </a:rPr>
                        <a:t>E202</a:t>
                      </a:r>
                      <a:r>
                        <a:rPr kumimoji="1" lang="ja-JP" altLang="ja-JP" sz="1200" kern="1200" dirty="0" err="1">
                          <a:solidFill>
                            <a:schemeClr val="dk1"/>
                          </a:solidFill>
                          <a:effectLst/>
                          <a:latin typeface="ＭＳ Ｐゴシック" panose="020B0600070205080204" pitchFamily="50" charset="-128"/>
                          <a:ea typeface="+mn-ea"/>
                          <a:cs typeface="+mn-cs"/>
                        </a:rPr>
                        <a:t>までに</a:t>
                      </a:r>
                      <a:r>
                        <a:rPr kumimoji="1" lang="ja-JP" altLang="ja-JP" sz="1200" kern="1200" dirty="0">
                          <a:solidFill>
                            <a:schemeClr val="dk1"/>
                          </a:solidFill>
                          <a:effectLst/>
                          <a:latin typeface="ＭＳ Ｐゴシック" panose="020B0600070205080204" pitchFamily="50" charset="-128"/>
                          <a:ea typeface="+mn-ea"/>
                          <a:cs typeface="+mn-cs"/>
                        </a:rPr>
                        <a:t>掲げるコンピューター断層撮影を行った場合は、新生児加算、乳幼児加算又は幼児加算として、それぞれ所定点数の</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80</a:t>
                      </a:r>
                      <a:r>
                        <a:rPr kumimoji="1" lang="ja-JP" altLang="ja-JP" sz="1200" kern="1200" dirty="0" err="1">
                          <a:solidFill>
                            <a:schemeClr val="dk1"/>
                          </a:solidFill>
                          <a:effectLst/>
                          <a:latin typeface="ＭＳ Ｐゴシック" panose="020B0600070205080204" pitchFamily="50" charset="-128"/>
                          <a:ea typeface="+mn-ea"/>
                          <a:cs typeface="+mn-cs"/>
                        </a:rPr>
                        <a:t>、</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50</a:t>
                      </a:r>
                      <a:r>
                        <a:rPr kumimoji="1" lang="ja-JP" altLang="ja-JP" sz="1200" kern="1200" dirty="0">
                          <a:solidFill>
                            <a:schemeClr val="dk1"/>
                          </a:solidFill>
                          <a:effectLst/>
                          <a:latin typeface="ＭＳ Ｐゴシック" panose="020B0600070205080204" pitchFamily="50" charset="-128"/>
                          <a:ea typeface="+mn-ea"/>
                          <a:cs typeface="+mn-cs"/>
                        </a:rPr>
                        <a:t>又は</a:t>
                      </a:r>
                      <a:r>
                        <a:rPr kumimoji="1" lang="en-US" altLang="ja-JP" sz="1200" kern="1200" dirty="0">
                          <a:solidFill>
                            <a:schemeClr val="dk1"/>
                          </a:solidFill>
                          <a:effectLst/>
                          <a:latin typeface="ＭＳ Ｐゴシック" panose="020B0600070205080204" pitchFamily="50" charset="-128"/>
                          <a:ea typeface="+mn-ea"/>
                          <a:cs typeface="+mn-cs"/>
                        </a:rPr>
                        <a:t>100</a:t>
                      </a:r>
                      <a:r>
                        <a:rPr kumimoji="1" lang="ja-JP" altLang="ja-JP" sz="1200" kern="1200" dirty="0">
                          <a:solidFill>
                            <a:schemeClr val="dk1"/>
                          </a:solidFill>
                          <a:effectLst/>
                          <a:latin typeface="ＭＳ Ｐゴシック" panose="020B0600070205080204" pitchFamily="50" charset="-128"/>
                          <a:ea typeface="+mn-ea"/>
                          <a:cs typeface="+mn-cs"/>
                        </a:rPr>
                        <a:t>分の</a:t>
                      </a:r>
                      <a:r>
                        <a:rPr kumimoji="1" lang="en-US" altLang="ja-JP" sz="1200" kern="1200" dirty="0">
                          <a:solidFill>
                            <a:schemeClr val="dk1"/>
                          </a:solidFill>
                          <a:effectLst/>
                          <a:latin typeface="ＭＳ Ｐゴシック" panose="020B0600070205080204" pitchFamily="50" charset="-128"/>
                          <a:ea typeface="+mn-ea"/>
                          <a:cs typeface="+mn-cs"/>
                        </a:rPr>
                        <a:t>30</a:t>
                      </a:r>
                      <a:r>
                        <a:rPr kumimoji="1" lang="ja-JP" altLang="ja-JP" sz="1200" kern="1200" dirty="0">
                          <a:solidFill>
                            <a:schemeClr val="dk1"/>
                          </a:solidFill>
                          <a:effectLst/>
                          <a:latin typeface="ＭＳ Ｐゴシック" panose="020B0600070205080204" pitchFamily="50" charset="-128"/>
                          <a:ea typeface="+mn-ea"/>
                          <a:cs typeface="+mn-cs"/>
                        </a:rPr>
                        <a:t>に相当する点数を加算する。</a:t>
                      </a:r>
                      <a:endParaRPr kumimoji="1" lang="en-US" altLang="ja-JP" sz="120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aseline="0" dirty="0">
                        <a:latin typeface="ＭＳ Ｐゴシック" panose="020B0600070205080204" pitchFamily="50" charset="-128"/>
                        <a:ea typeface="ＭＳ Ｐゴシック" panose="020B0600070205080204" pitchFamily="50" charset="-128"/>
                      </a:endParaRPr>
                    </a:p>
                  </a:txBody>
                  <a:tcPr marL="77913" marR="77913" marT="38957" marB="38957"/>
                </a:tc>
                <a:extLst>
                  <a:ext uri="{0D108BD9-81ED-4DB2-BD59-A6C34878D82A}">
                    <a16:rowId xmlns:a16="http://schemas.microsoft.com/office/drawing/2014/main" val="10001"/>
                  </a:ext>
                </a:extLst>
              </a:tr>
            </a:tbl>
          </a:graphicData>
        </a:graphic>
      </p:graphicFrame>
      <p:graphicFrame>
        <p:nvGraphicFramePr>
          <p:cNvPr id="32" name="表 31"/>
          <p:cNvGraphicFramePr>
            <a:graphicFrameLocks noGrp="1"/>
          </p:cNvGraphicFramePr>
          <p:nvPr/>
        </p:nvGraphicFramePr>
        <p:xfrm>
          <a:off x="5244153" y="1505112"/>
          <a:ext cx="4277475" cy="2651147"/>
        </p:xfrm>
        <a:graphic>
          <a:graphicData uri="http://schemas.openxmlformats.org/drawingml/2006/table">
            <a:tbl>
              <a:tblPr firstRow="1" bandRow="1">
                <a:tableStyleId>{C083E6E3-FA7D-4D7B-A595-EF9225AFEA82}</a:tableStyleId>
              </a:tblPr>
              <a:tblGrid>
                <a:gridCol w="4277475">
                  <a:extLst>
                    <a:ext uri="{9D8B030D-6E8A-4147-A177-3AD203B41FA5}">
                      <a16:colId xmlns:a16="http://schemas.microsoft.com/office/drawing/2014/main" val="20000"/>
                    </a:ext>
                  </a:extLst>
                </a:gridCol>
              </a:tblGrid>
              <a:tr h="272929">
                <a:tc>
                  <a:txBody>
                    <a:bodyPr/>
                    <a:lstStyle/>
                    <a:p>
                      <a:pPr algn="ctr"/>
                      <a:r>
                        <a:rPr kumimoji="1" lang="ja-JP" altLang="en-US" sz="1200" dirty="0">
                          <a:solidFill>
                            <a:schemeClr val="bg1"/>
                          </a:solidFill>
                        </a:rPr>
                        <a:t>改定後</a:t>
                      </a:r>
                      <a:endParaRPr kumimoji="1" lang="ja-JP" altLang="en-US" sz="1200" dirty="0">
                        <a:solidFill>
                          <a:schemeClr val="bg1"/>
                        </a:solidFill>
                        <a:latin typeface="ＭＳ Ｐゴシック" panose="020B0600070205080204" pitchFamily="50" charset="-128"/>
                        <a:ea typeface="ＭＳ Ｐゴシック" panose="020B0600070205080204" pitchFamily="50" charset="-128"/>
                      </a:endParaRPr>
                    </a:p>
                  </a:txBody>
                  <a:tcPr marL="77913" marR="77913" marT="38957" marB="38957">
                    <a:solidFill>
                      <a:srgbClr val="13C4A3"/>
                    </a:solidFill>
                  </a:tcPr>
                </a:tc>
                <a:extLst>
                  <a:ext uri="{0D108BD9-81ED-4DB2-BD59-A6C34878D82A}">
                    <a16:rowId xmlns:a16="http://schemas.microsoft.com/office/drawing/2014/main" val="10000"/>
                  </a:ext>
                </a:extLst>
              </a:tr>
              <a:tr h="237821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mj-ea"/>
                          <a:ea typeface="+mj-ea"/>
                        </a:rPr>
                        <a:t>【</a:t>
                      </a:r>
                      <a:r>
                        <a:rPr kumimoji="1" lang="ja-JP" altLang="en-US" sz="1200" baseline="0" dirty="0">
                          <a:latin typeface="+mj-ea"/>
                          <a:ea typeface="+mj-ea"/>
                        </a:rPr>
                        <a:t>第４部画像診断　第３節　コンピューター断層撮影診断料</a:t>
                      </a:r>
                      <a:r>
                        <a:rPr kumimoji="1" lang="en-US" altLang="ja-JP" sz="1200" baseline="0" dirty="0">
                          <a:latin typeface="+mj-ea"/>
                          <a:ea typeface="+mj-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latin typeface="+mj-ea"/>
                          <a:ea typeface="+mj-ea"/>
                        </a:rPr>
                        <a:t>通則４</a:t>
                      </a:r>
                      <a:endParaRPr kumimoji="1" lang="en-US" altLang="ja-JP" sz="1200" baseline="0" dirty="0">
                        <a:latin typeface="+mj-ea"/>
                        <a:ea typeface="+mj-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dk1"/>
                          </a:solidFill>
                          <a:effectLst/>
                          <a:latin typeface="+mj-ea"/>
                          <a:ea typeface="+mj-ea"/>
                          <a:cs typeface="+mn-cs"/>
                        </a:rPr>
                        <a:t>  </a:t>
                      </a:r>
                      <a:r>
                        <a:rPr kumimoji="1" lang="ja-JP" altLang="ja-JP" sz="1200" kern="1200" dirty="0">
                          <a:solidFill>
                            <a:schemeClr val="dk1"/>
                          </a:solidFill>
                          <a:effectLst/>
                          <a:latin typeface="+mj-ea"/>
                          <a:ea typeface="+mj-ea"/>
                          <a:cs typeface="+mn-cs"/>
                        </a:rPr>
                        <a:t>新生児、３歳未満の乳幼児（新生児を除く。）又は３歳以上６歳未満の幼児に対して区分番号</a:t>
                      </a:r>
                      <a:r>
                        <a:rPr kumimoji="1" lang="en-US" altLang="ja-JP" sz="1200" kern="1200" dirty="0">
                          <a:solidFill>
                            <a:schemeClr val="dk1"/>
                          </a:solidFill>
                          <a:effectLst/>
                          <a:latin typeface="+mj-ea"/>
                          <a:ea typeface="+mj-ea"/>
                          <a:cs typeface="+mn-cs"/>
                        </a:rPr>
                        <a:t>E200</a:t>
                      </a:r>
                      <a:r>
                        <a:rPr kumimoji="1" lang="ja-JP" altLang="ja-JP" sz="1200" kern="1200" dirty="0">
                          <a:solidFill>
                            <a:schemeClr val="dk1"/>
                          </a:solidFill>
                          <a:effectLst/>
                          <a:latin typeface="+mj-ea"/>
                          <a:ea typeface="+mj-ea"/>
                          <a:cs typeface="+mn-cs"/>
                        </a:rPr>
                        <a:t>から区分番号</a:t>
                      </a:r>
                      <a:r>
                        <a:rPr kumimoji="1" lang="en-US" altLang="ja-JP" sz="1200" kern="1200" dirty="0">
                          <a:solidFill>
                            <a:schemeClr val="dk1"/>
                          </a:solidFill>
                          <a:effectLst/>
                          <a:latin typeface="+mj-ea"/>
                          <a:ea typeface="+mj-ea"/>
                          <a:cs typeface="+mn-cs"/>
                        </a:rPr>
                        <a:t>E202</a:t>
                      </a:r>
                      <a:r>
                        <a:rPr kumimoji="1" lang="ja-JP" altLang="ja-JP" sz="1200" kern="1200" dirty="0" err="1">
                          <a:solidFill>
                            <a:schemeClr val="dk1"/>
                          </a:solidFill>
                          <a:effectLst/>
                          <a:latin typeface="+mj-ea"/>
                          <a:ea typeface="+mj-ea"/>
                          <a:cs typeface="+mn-cs"/>
                        </a:rPr>
                        <a:t>までに</a:t>
                      </a:r>
                      <a:r>
                        <a:rPr kumimoji="1" lang="ja-JP" altLang="ja-JP" sz="1200" kern="1200" dirty="0">
                          <a:solidFill>
                            <a:schemeClr val="dk1"/>
                          </a:solidFill>
                          <a:effectLst/>
                          <a:latin typeface="+mj-ea"/>
                          <a:ea typeface="+mj-ea"/>
                          <a:cs typeface="+mn-cs"/>
                        </a:rPr>
                        <a:t>掲げるコンピューター断層撮影を行った場合</a:t>
                      </a:r>
                      <a:r>
                        <a:rPr kumimoji="1" lang="ja-JP" altLang="ja-JP" sz="1200" b="1" u="sng" kern="1200" dirty="0">
                          <a:solidFill>
                            <a:srgbClr val="0070C0"/>
                          </a:solidFill>
                          <a:effectLst/>
                          <a:latin typeface="+mj-ea"/>
                          <a:ea typeface="+mj-ea"/>
                          <a:cs typeface="+mn-cs"/>
                        </a:rPr>
                        <a:t>（頭部外傷に対してコンピューター断層撮影を行った場合を除く。）</a:t>
                      </a:r>
                      <a:r>
                        <a:rPr kumimoji="1" lang="ja-JP" altLang="ja-JP" sz="1200" kern="1200" dirty="0">
                          <a:solidFill>
                            <a:schemeClr val="dk1"/>
                          </a:solidFill>
                          <a:effectLst/>
                          <a:latin typeface="+mj-ea"/>
                          <a:ea typeface="+mj-ea"/>
                          <a:cs typeface="+mn-cs"/>
                        </a:rPr>
                        <a:t>は、新生児加算、乳幼児加算又は幼児加算として、それぞれ所定点数の</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80</a:t>
                      </a:r>
                      <a:r>
                        <a:rPr kumimoji="1" lang="ja-JP" altLang="ja-JP" sz="1200" kern="1200" dirty="0" err="1">
                          <a:solidFill>
                            <a:schemeClr val="dk1"/>
                          </a:solidFill>
                          <a:effectLst/>
                          <a:latin typeface="+mj-ea"/>
                          <a:ea typeface="+mj-ea"/>
                          <a:cs typeface="+mn-cs"/>
                        </a:rPr>
                        <a:t>、</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50</a:t>
                      </a:r>
                      <a:r>
                        <a:rPr kumimoji="1" lang="ja-JP" altLang="ja-JP" sz="1200" kern="1200" dirty="0">
                          <a:solidFill>
                            <a:schemeClr val="dk1"/>
                          </a:solidFill>
                          <a:effectLst/>
                          <a:latin typeface="+mj-ea"/>
                          <a:ea typeface="+mj-ea"/>
                          <a:cs typeface="+mn-cs"/>
                        </a:rPr>
                        <a:t>又は</a:t>
                      </a:r>
                      <a:r>
                        <a:rPr kumimoji="1" lang="en-US" altLang="ja-JP" sz="1200" kern="1200" dirty="0">
                          <a:solidFill>
                            <a:schemeClr val="dk1"/>
                          </a:solidFill>
                          <a:effectLst/>
                          <a:latin typeface="+mj-ea"/>
                          <a:ea typeface="+mj-ea"/>
                          <a:cs typeface="+mn-cs"/>
                        </a:rPr>
                        <a:t>100</a:t>
                      </a:r>
                      <a:r>
                        <a:rPr kumimoji="1" lang="ja-JP" altLang="ja-JP" sz="1200" kern="1200" dirty="0">
                          <a:solidFill>
                            <a:schemeClr val="dk1"/>
                          </a:solidFill>
                          <a:effectLst/>
                          <a:latin typeface="+mj-ea"/>
                          <a:ea typeface="+mj-ea"/>
                          <a:cs typeface="+mn-cs"/>
                        </a:rPr>
                        <a:t>分の</a:t>
                      </a:r>
                      <a:r>
                        <a:rPr kumimoji="1" lang="en-US" altLang="ja-JP" sz="1200" kern="1200" dirty="0">
                          <a:solidFill>
                            <a:schemeClr val="dk1"/>
                          </a:solidFill>
                          <a:effectLst/>
                          <a:latin typeface="+mj-ea"/>
                          <a:ea typeface="+mj-ea"/>
                          <a:cs typeface="+mn-cs"/>
                        </a:rPr>
                        <a:t>30</a:t>
                      </a:r>
                      <a:r>
                        <a:rPr kumimoji="1" lang="ja-JP" altLang="ja-JP" sz="1200" kern="1200" dirty="0">
                          <a:solidFill>
                            <a:schemeClr val="dk1"/>
                          </a:solidFill>
                          <a:effectLst/>
                          <a:latin typeface="+mj-ea"/>
                          <a:ea typeface="+mj-ea"/>
                          <a:cs typeface="+mn-cs"/>
                        </a:rPr>
                        <a:t>に相当する点数を加算する。</a:t>
                      </a:r>
                      <a:endParaRPr kumimoji="1" lang="en-US" altLang="ja-JP" sz="1200" kern="1200" dirty="0">
                        <a:solidFill>
                          <a:schemeClr val="dk1"/>
                        </a:solidFill>
                        <a:effectLst/>
                        <a:latin typeface="+mj-ea"/>
                        <a:ea typeface="+mj-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none" kern="1200" dirty="0">
                          <a:solidFill>
                            <a:schemeClr val="dk1"/>
                          </a:solidFill>
                          <a:effectLst/>
                          <a:latin typeface="+mj-ea"/>
                          <a:ea typeface="+mj-ea"/>
                          <a:cs typeface="+mn-cs"/>
                        </a:rPr>
                        <a:t>  </a:t>
                      </a:r>
                      <a:r>
                        <a:rPr kumimoji="1" lang="ja-JP" altLang="ja-JP" sz="1200" b="1" u="sng" kern="1200" dirty="0">
                          <a:solidFill>
                            <a:srgbClr val="0070C0"/>
                          </a:solidFill>
                          <a:effectLst/>
                          <a:latin typeface="+mj-ea"/>
                          <a:ea typeface="+mj-ea"/>
                          <a:cs typeface="+mn-cs"/>
                        </a:rPr>
                        <a:t>なお、頭部外傷に対してコンピューター断層撮影</a:t>
                      </a:r>
                      <a:r>
                        <a:rPr kumimoji="1" lang="ja-JP" altLang="en-US" sz="1200" b="1" u="sng" kern="1200" dirty="0">
                          <a:solidFill>
                            <a:srgbClr val="0070C0"/>
                          </a:solidFill>
                          <a:effectLst/>
                          <a:latin typeface="+mj-ea"/>
                          <a:ea typeface="+mj-ea"/>
                          <a:cs typeface="+mn-cs"/>
                        </a:rPr>
                        <a:t>を行った</a:t>
                      </a:r>
                      <a:r>
                        <a:rPr kumimoji="1" lang="ja-JP" altLang="ja-JP" sz="1200" b="1" u="sng" kern="1200" dirty="0">
                          <a:solidFill>
                            <a:srgbClr val="0070C0"/>
                          </a:solidFill>
                          <a:effectLst/>
                          <a:latin typeface="+mj-ea"/>
                          <a:ea typeface="+mj-ea"/>
                          <a:cs typeface="+mn-cs"/>
                        </a:rPr>
                        <a:t>場合は、新生児頭部外傷撮影加算、乳幼児頭部外傷撮影加算、幼児頭部外傷撮影加算として、それぞれ所定の点数の</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85</a:t>
                      </a:r>
                      <a:r>
                        <a:rPr kumimoji="1" lang="ja-JP" altLang="ja-JP" sz="1200" b="1" u="sng" kern="1200" dirty="0" err="1">
                          <a:solidFill>
                            <a:srgbClr val="0070C0"/>
                          </a:solidFill>
                          <a:effectLst/>
                          <a:latin typeface="+mj-ea"/>
                          <a:ea typeface="+mj-ea"/>
                          <a:cs typeface="+mn-cs"/>
                        </a:rPr>
                        <a:t>、</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55</a:t>
                      </a:r>
                      <a:r>
                        <a:rPr kumimoji="1" lang="ja-JP" altLang="ja-JP" sz="1200" b="1" u="sng" kern="1200" dirty="0">
                          <a:solidFill>
                            <a:srgbClr val="0070C0"/>
                          </a:solidFill>
                          <a:effectLst/>
                          <a:latin typeface="+mj-ea"/>
                          <a:ea typeface="+mj-ea"/>
                          <a:cs typeface="+mn-cs"/>
                        </a:rPr>
                        <a:t>又は</a:t>
                      </a:r>
                      <a:r>
                        <a:rPr kumimoji="1" lang="en-US" altLang="ja-JP" sz="1200" b="1" u="sng" kern="1200" dirty="0">
                          <a:solidFill>
                            <a:srgbClr val="0070C0"/>
                          </a:solidFill>
                          <a:effectLst/>
                          <a:latin typeface="+mj-ea"/>
                          <a:ea typeface="+mj-ea"/>
                          <a:cs typeface="+mn-cs"/>
                        </a:rPr>
                        <a:t>100</a:t>
                      </a:r>
                      <a:r>
                        <a:rPr kumimoji="1" lang="ja-JP" altLang="ja-JP" sz="1200" b="1" u="sng" kern="1200" dirty="0">
                          <a:solidFill>
                            <a:srgbClr val="0070C0"/>
                          </a:solidFill>
                          <a:effectLst/>
                          <a:latin typeface="+mj-ea"/>
                          <a:ea typeface="+mj-ea"/>
                          <a:cs typeface="+mn-cs"/>
                        </a:rPr>
                        <a:t>分の</a:t>
                      </a:r>
                      <a:r>
                        <a:rPr kumimoji="1" lang="en-US" altLang="ja-JP" sz="1200" b="1" u="sng" kern="1200" dirty="0">
                          <a:solidFill>
                            <a:srgbClr val="0070C0"/>
                          </a:solidFill>
                          <a:effectLst/>
                          <a:latin typeface="+mj-ea"/>
                          <a:ea typeface="+mj-ea"/>
                          <a:cs typeface="+mn-cs"/>
                        </a:rPr>
                        <a:t>35</a:t>
                      </a:r>
                      <a:r>
                        <a:rPr kumimoji="1" lang="ja-JP" altLang="ja-JP" sz="1200" b="1" u="sng" kern="1200" dirty="0">
                          <a:solidFill>
                            <a:srgbClr val="0070C0"/>
                          </a:solidFill>
                          <a:effectLst/>
                          <a:latin typeface="+mj-ea"/>
                          <a:ea typeface="+mj-ea"/>
                          <a:cs typeface="+mn-cs"/>
                        </a:rPr>
                        <a:t>に相当する点数を加算する。</a:t>
                      </a:r>
                      <a:endParaRPr kumimoji="1" lang="en-US" altLang="ja-JP" sz="1200" b="1" baseline="0" dirty="0">
                        <a:solidFill>
                          <a:srgbClr val="0070C0"/>
                        </a:solidFill>
                        <a:latin typeface="+mj-ea"/>
                        <a:ea typeface="+mj-ea"/>
                      </a:endParaRPr>
                    </a:p>
                  </a:txBody>
                  <a:tcPr marL="77913" marR="77913" marT="38957" marB="38957"/>
                </a:tc>
                <a:extLst>
                  <a:ext uri="{0D108BD9-81ED-4DB2-BD59-A6C34878D82A}">
                    <a16:rowId xmlns:a16="http://schemas.microsoft.com/office/drawing/2014/main" val="10001"/>
                  </a:ext>
                </a:extLst>
              </a:tr>
            </a:tbl>
          </a:graphicData>
        </a:graphic>
      </p:graphicFrame>
      <p:sp>
        <p:nvSpPr>
          <p:cNvPr id="33" name="右矢印 32"/>
          <p:cNvSpPr/>
          <p:nvPr/>
        </p:nvSpPr>
        <p:spPr>
          <a:xfrm>
            <a:off x="4721145" y="2016129"/>
            <a:ext cx="378201" cy="136815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779168"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p:cNvSpPr txBox="1"/>
          <p:nvPr/>
        </p:nvSpPr>
        <p:spPr>
          <a:xfrm>
            <a:off x="788941" y="4190214"/>
            <a:ext cx="322876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頭部外傷のリスク評価基準の例：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CHALICE rule</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35" name="直線矢印コネクタ 34"/>
          <p:cNvCxnSpPr/>
          <p:nvPr/>
        </p:nvCxnSpPr>
        <p:spPr>
          <a:xfrm>
            <a:off x="4162382" y="5423068"/>
            <a:ext cx="328449"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4492897" y="5024256"/>
            <a:ext cx="1939396" cy="774251"/>
          </a:xfrm>
          <a:prstGeom prst="rect">
            <a:avLst/>
          </a:prstGeom>
          <a:solidFill>
            <a:schemeClr val="bg1"/>
          </a:solid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左の基準をひとつでも</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満たした場合は</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CT</a:t>
            </a:r>
            <a:r>
              <a:rPr kumimoji="1" lang="ja-JP" altLang="en-US" sz="1477"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を推奨</a:t>
            </a:r>
          </a:p>
        </p:txBody>
      </p:sp>
      <p:sp>
        <p:nvSpPr>
          <p:cNvPr id="22" name="Rectangle 2">
            <a:extLst>
              <a:ext uri="{FF2B5EF4-FFF2-40B4-BE49-F238E27FC236}">
                <a16:creationId xmlns:a16="http://schemas.microsoft.com/office/drawing/2014/main" id="{34B4BAD3-8111-4B1F-B761-48002B4CBEE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7" name="Rectangle 36">
            <a:extLst>
              <a:ext uri="{FF2B5EF4-FFF2-40B4-BE49-F238E27FC236}">
                <a16:creationId xmlns:a16="http://schemas.microsoft.com/office/drawing/2014/main" id="{8848BB12-63BF-4F47-AEC3-4D3690359CD9}"/>
              </a:ext>
            </a:extLst>
          </p:cNvPr>
          <p:cNvSpPr>
            <a:spLocks noChangeArrowheads="1"/>
          </p:cNvSpPr>
          <p:nvPr/>
        </p:nvSpPr>
        <p:spPr bwMode="auto">
          <a:xfrm>
            <a:off x="172786" y="515484"/>
            <a:ext cx="6416507"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（２）小児のＣＴ撮影に係る医療被ばく低減の推進（再掲）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スライド番号プレースホルダー 2">
            <a:extLst>
              <a:ext uri="{FF2B5EF4-FFF2-40B4-BE49-F238E27FC236}">
                <a16:creationId xmlns:a16="http://schemas.microsoft.com/office/drawing/2014/main" id="{0A827430-0CD3-40FF-94E0-2ECDB6C70D6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6589293" y="539423"/>
            <a:ext cx="13507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p405,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p417-418</a:t>
            </a:r>
          </a:p>
        </p:txBody>
      </p:sp>
    </p:spTree>
    <p:extLst>
      <p:ext uri="{BB962C8B-B14F-4D97-AF65-F5344CB8AC3E}">
        <p14:creationId xmlns:p14="http://schemas.microsoft.com/office/powerpoint/2010/main" val="843586647"/>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344488" y="2541244"/>
            <a:ext cx="3888432" cy="276109"/>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8" name="正方形/長方形 7"/>
          <p:cNvSpPr/>
          <p:nvPr/>
        </p:nvSpPr>
        <p:spPr>
          <a:xfrm>
            <a:off x="344488" y="2856024"/>
            <a:ext cx="3888432" cy="1246477"/>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パルスドプラ法加算：２００点</a:t>
            </a:r>
          </a:p>
        </p:txBody>
      </p:sp>
      <p:sp>
        <p:nvSpPr>
          <p:cNvPr id="9" name="正方形/長方形 8"/>
          <p:cNvSpPr/>
          <p:nvPr/>
        </p:nvSpPr>
        <p:spPr>
          <a:xfrm>
            <a:off x="5103220" y="2405514"/>
            <a:ext cx="4061715" cy="276109"/>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292"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0" name="正方形/長方形 9"/>
          <p:cNvSpPr/>
          <p:nvPr/>
        </p:nvSpPr>
        <p:spPr>
          <a:xfrm>
            <a:off x="5103220" y="2686471"/>
            <a:ext cx="4061716" cy="1617446"/>
          </a:xfrm>
          <a:prstGeom prst="rect">
            <a:avLst/>
          </a:prstGeom>
          <a:solidFill>
            <a:schemeClr val="accent3">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超音波検査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断層撮影法（心臓超音波検査を除く。）</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イ　訪問診療時に行った場合：４００点　</a:t>
            </a:r>
            <a:endParaRPr kumimoji="1" lang="en-US" altLang="ja-JP" sz="1200" b="0"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その他の場合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（１）胸腹部：５３０点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（２）下肢血管：４５０点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（３）その他（頭頸部、四肢、体表、末梢血管等）：３５０点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パルスドプラ法加算：</a:t>
            </a:r>
            <a:r>
              <a:rPr kumimoji="1" lang="ja-JP" altLang="en-US" sz="12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１５０点</a:t>
            </a:r>
          </a:p>
        </p:txBody>
      </p:sp>
      <p:sp>
        <p:nvSpPr>
          <p:cNvPr id="12" name="右矢印 11"/>
          <p:cNvSpPr/>
          <p:nvPr/>
        </p:nvSpPr>
        <p:spPr>
          <a:xfrm>
            <a:off x="4469691" y="2773487"/>
            <a:ext cx="396757" cy="1094646"/>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Rectangle 2">
            <a:extLst>
              <a:ext uri="{FF2B5EF4-FFF2-40B4-BE49-F238E27FC236}">
                <a16:creationId xmlns:a16="http://schemas.microsoft.com/office/drawing/2014/main" id="{91A004EA-6112-4225-84BE-B0594E4D8BD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33" name="Rectangle 36">
            <a:extLst>
              <a:ext uri="{FF2B5EF4-FFF2-40B4-BE49-F238E27FC236}">
                <a16:creationId xmlns:a16="http://schemas.microsoft.com/office/drawing/2014/main" id="{3E369724-738A-49B7-938C-D07E19DB0F7F}"/>
              </a:ext>
            </a:extLst>
          </p:cNvPr>
          <p:cNvSpPr>
            <a:spLocks noChangeArrowheads="1"/>
          </p:cNvSpPr>
          <p:nvPr/>
        </p:nvSpPr>
        <p:spPr bwMode="auto">
          <a:xfrm>
            <a:off x="184974" y="507686"/>
            <a:ext cx="4681474"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（３）超音波検査の評価の見直し（再掲）</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22138131-128B-48A6-945A-039AE9589767}"/>
              </a:ext>
            </a:extLst>
          </p:cNvPr>
          <p:cNvSpPr/>
          <p:nvPr/>
        </p:nvSpPr>
        <p:spPr>
          <a:xfrm>
            <a:off x="643769" y="4342588"/>
            <a:ext cx="8521166" cy="2337097"/>
          </a:xfrm>
          <a:prstGeom prst="rect">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［新たな算定要件］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超音波検査（胎児心エコー法を除く）を算定するに当たっては、当該検査で得られた主な所見を診療録に記載すること又は検査</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実施者が測定値や性状等の検査で得られた結果を文書に記載すること。なお、医師以外が検査を実施した場合は、その文書に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ついて医師が確認した旨を診療録に記載すること。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検査で得られた画像を診療録に添付すること。また、測定値や性状等の検査で得られた結果を文書に記載した場合は、その文</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書を診療録に添付すること。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断層撮影法「ロ」の「（１）胸腹部」を算定する場合は、検査を行った領域について診療報酬明細書の摘要欄に該当項目を記載す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ること。複数領域の検査を行った場合は、そのすべてを記載すること。また、カに該当する場合は、具体的な臓器又は領域を診療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報酬明細書の摘要欄に記載すること。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消化器領域（肝臓・胆囊・膵臓・脾臓・消化器）</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腎・泌尿器領域（腎臓・膀胱・尿管・前立腺）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ウ　女性生殖器領域（卵巣・卵管・子宮）</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　血管領域（大動脈・大静脈等）</a:t>
            </a:r>
            <a:r>
              <a:rPr lang="en-US" altLang="ja-JP" sz="1200" dirty="0">
                <a:solidFill>
                  <a:prstClr val="black"/>
                </a:solidFill>
                <a:latin typeface="ＭＳ Ｐゴシック" panose="020B0600070205080204" pitchFamily="50" charset="-128"/>
                <a:ea typeface="ＭＳ Ｐゴシック" panose="020B0600070205080204" pitchFamily="50" charset="-128"/>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　胸腔内・腹腔内の貯留物等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カ　その他</a:t>
            </a:r>
          </a:p>
        </p:txBody>
      </p:sp>
      <p:sp>
        <p:nvSpPr>
          <p:cNvPr id="14" name="正方形/長方形 13">
            <a:extLst>
              <a:ext uri="{FF2B5EF4-FFF2-40B4-BE49-F238E27FC236}">
                <a16:creationId xmlns:a16="http://schemas.microsoft.com/office/drawing/2014/main" id="{F746D132-5B47-40E3-BCA7-1A434978D885}"/>
              </a:ext>
            </a:extLst>
          </p:cNvPr>
          <p:cNvSpPr/>
          <p:nvPr/>
        </p:nvSpPr>
        <p:spPr>
          <a:xfrm>
            <a:off x="101819" y="842865"/>
            <a:ext cx="9629032" cy="1723549"/>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超音波検査について、画像を診療録に添付し、かつ、当該検査で得られた所見等を報告書又は診療録へ記載した場合に算定できることとする</a:t>
            </a:r>
            <a:r>
              <a:rPr kumimoji="0" lang="ja-JP"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胸腹部等の断層撮影法を算定する際、検査した臓器や領域について、診療報酬明細書の摘要欄に記載をする。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超音波診断装置の小型化に伴い、訪問診療時に活用されてきているため、その臨床的位置付けや実施の在り方等を踏まえ、超音波検査を訪問診療時に行った場合の点数を新設する。</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超音波装置の高性能化により、超音波検査のパルスドプラ機能が標準的に搭載される機能となっていることを踏まえ、パルスドプラ加算について評価を見直す。</a:t>
            </a: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5" name="スライド番号プレースホルダー 2">
            <a:extLst>
              <a:ext uri="{FF2B5EF4-FFF2-40B4-BE49-F238E27FC236}">
                <a16:creationId xmlns:a16="http://schemas.microsoft.com/office/drawing/2014/main" id="{BA08EEFB-37D1-4E4B-A35D-58DC4A3C005A}"/>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テキスト ボックス 12">
            <a:extLst>
              <a:ext uri="{FF2B5EF4-FFF2-40B4-BE49-F238E27FC236}">
                <a16:creationId xmlns:a16="http://schemas.microsoft.com/office/drawing/2014/main" id="{8085F4DB-5325-4AFC-BE08-E4FCB2A2D96D}"/>
              </a:ext>
            </a:extLst>
          </p:cNvPr>
          <p:cNvSpPr txBox="1"/>
          <p:nvPr/>
        </p:nvSpPr>
        <p:spPr>
          <a:xfrm>
            <a:off x="4681141" y="537479"/>
            <a:ext cx="158417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点ｐ</a:t>
            </a:r>
            <a:r>
              <a:rPr lang="en-US" altLang="ja-JP" sz="1100" dirty="0">
                <a:solidFill>
                  <a:srgbClr val="002060"/>
                </a:solidFill>
                <a:latin typeface="ＭＳ Ｐゴシック" panose="020B0600070205080204" pitchFamily="50" charset="-128"/>
              </a:rPr>
              <a:t>348</a:t>
            </a:r>
            <a:r>
              <a:rPr lang="ja-JP" altLang="en-US" sz="1100" dirty="0">
                <a:solidFill>
                  <a:srgbClr val="002060"/>
                </a:solidFill>
                <a:latin typeface="ＭＳ Ｐゴシック" panose="020B0600070205080204" pitchFamily="50" charset="-128"/>
              </a:rPr>
              <a:t>，留ｐ</a:t>
            </a:r>
            <a:r>
              <a:rPr lang="en-US" altLang="ja-JP" sz="1100" dirty="0">
                <a:solidFill>
                  <a:srgbClr val="002060"/>
                </a:solidFill>
                <a:latin typeface="ＭＳ Ｐゴシック" panose="020B0600070205080204" pitchFamily="50" charset="-128"/>
              </a:rPr>
              <a:t>385</a:t>
            </a:r>
          </a:p>
        </p:txBody>
      </p:sp>
    </p:spTree>
    <p:extLst>
      <p:ext uri="{BB962C8B-B14F-4D97-AF65-F5344CB8AC3E}">
        <p14:creationId xmlns:p14="http://schemas.microsoft.com/office/powerpoint/2010/main" val="2993488789"/>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角丸四角形 111"/>
          <p:cNvSpPr/>
          <p:nvPr/>
        </p:nvSpPr>
        <p:spPr>
          <a:xfrm>
            <a:off x="5164016" y="5379807"/>
            <a:ext cx="1827978" cy="707951"/>
          </a:xfrm>
          <a:prstGeom prst="roundRect">
            <a:avLst/>
          </a:prstGeom>
          <a:pattFill prst="pct30">
            <a:fgClr>
              <a:schemeClr val="accent5"/>
            </a:fgClr>
            <a:bgClr>
              <a:schemeClr val="bg1"/>
            </a:bgClr>
          </a:patt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1" name="角丸四角形 110"/>
          <p:cNvSpPr/>
          <p:nvPr/>
        </p:nvSpPr>
        <p:spPr>
          <a:xfrm>
            <a:off x="5162421" y="4462101"/>
            <a:ext cx="1848364" cy="708665"/>
          </a:xfrm>
          <a:prstGeom prst="roundRect">
            <a:avLst/>
          </a:prstGeom>
          <a:pattFill prst="pct30">
            <a:fgClr>
              <a:schemeClr val="accent3"/>
            </a:fgClr>
            <a:bgClr>
              <a:schemeClr val="bg1"/>
            </a:bgClr>
          </a:patt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0" name="角丸四角形 109"/>
          <p:cNvSpPr/>
          <p:nvPr/>
        </p:nvSpPr>
        <p:spPr>
          <a:xfrm>
            <a:off x="5150444" y="2968546"/>
            <a:ext cx="1860343" cy="1342240"/>
          </a:xfrm>
          <a:prstGeom prst="roundRect">
            <a:avLst/>
          </a:prstGeom>
          <a:pattFill prst="pct30">
            <a:fgClr>
              <a:schemeClr val="accent6"/>
            </a:fgClr>
            <a:bgClr>
              <a:schemeClr val="bg1"/>
            </a:bgClr>
          </a:patt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13" name="グループ化 12"/>
          <p:cNvGrpSpPr/>
          <p:nvPr/>
        </p:nvGrpSpPr>
        <p:grpSpPr>
          <a:xfrm>
            <a:off x="802860" y="3422041"/>
            <a:ext cx="1101534" cy="2378849"/>
            <a:chOff x="929827" y="2565220"/>
            <a:chExt cx="1193328" cy="2577086"/>
          </a:xfrm>
        </p:grpSpPr>
        <p:sp>
          <p:nvSpPr>
            <p:cNvPr id="41" name="円/楕円 48"/>
            <p:cNvSpPr/>
            <p:nvPr/>
          </p:nvSpPr>
          <p:spPr>
            <a:xfrm>
              <a:off x="1052567" y="2638652"/>
              <a:ext cx="936104" cy="792088"/>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2" name="角丸四角形 41"/>
            <p:cNvSpPr/>
            <p:nvPr/>
          </p:nvSpPr>
          <p:spPr>
            <a:xfrm rot="1915089">
              <a:off x="1194011" y="3546897"/>
              <a:ext cx="81676" cy="631752"/>
            </a:xfrm>
            <a:prstGeom prst="roundRect">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3" name="角丸四角形 42"/>
            <p:cNvSpPr/>
            <p:nvPr/>
          </p:nvSpPr>
          <p:spPr>
            <a:xfrm rot="19684911" flipH="1">
              <a:off x="1763514" y="3540323"/>
              <a:ext cx="90181" cy="636619"/>
            </a:xfrm>
            <a:prstGeom prst="roundRect">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月 43"/>
            <p:cNvSpPr/>
            <p:nvPr/>
          </p:nvSpPr>
          <p:spPr>
            <a:xfrm rot="5400000">
              <a:off x="702222" y="3890480"/>
              <a:ext cx="1651814" cy="741074"/>
            </a:xfrm>
            <a:prstGeom prst="moon">
              <a:avLst>
                <a:gd name="adj" fmla="val 57305"/>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円/楕円 52"/>
            <p:cNvSpPr/>
            <p:nvPr/>
          </p:nvSpPr>
          <p:spPr>
            <a:xfrm>
              <a:off x="1052567" y="5031542"/>
              <a:ext cx="234026" cy="110764"/>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円/楕円 53"/>
            <p:cNvSpPr/>
            <p:nvPr/>
          </p:nvSpPr>
          <p:spPr>
            <a:xfrm>
              <a:off x="1772656" y="5031542"/>
              <a:ext cx="234026" cy="110764"/>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円/楕円 54"/>
            <p:cNvSpPr/>
            <p:nvPr/>
          </p:nvSpPr>
          <p:spPr>
            <a:xfrm rot="2683784">
              <a:off x="1919132" y="4075212"/>
              <a:ext cx="204023" cy="139773"/>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円/楕円 55"/>
            <p:cNvSpPr/>
            <p:nvPr/>
          </p:nvSpPr>
          <p:spPr>
            <a:xfrm rot="18916216" flipH="1">
              <a:off x="929827" y="4086090"/>
              <a:ext cx="204023" cy="139773"/>
            </a:xfrm>
            <a:prstGeom prst="ellipse">
              <a:avLst/>
            </a:prstGeom>
            <a:solidFill>
              <a:schemeClr val="accent6">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円/楕円 56"/>
            <p:cNvSpPr/>
            <p:nvPr/>
          </p:nvSpPr>
          <p:spPr>
            <a:xfrm>
              <a:off x="1262927" y="2982306"/>
              <a:ext cx="160976"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円/楕円 57"/>
            <p:cNvSpPr/>
            <p:nvPr/>
          </p:nvSpPr>
          <p:spPr>
            <a:xfrm>
              <a:off x="1588014" y="2982306"/>
              <a:ext cx="160976" cy="457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円/楕円 58"/>
            <p:cNvSpPr/>
            <p:nvPr/>
          </p:nvSpPr>
          <p:spPr>
            <a:xfrm>
              <a:off x="1336404" y="3097469"/>
              <a:ext cx="78009" cy="72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円/楕円 59"/>
            <p:cNvSpPr/>
            <p:nvPr/>
          </p:nvSpPr>
          <p:spPr>
            <a:xfrm>
              <a:off x="1598627" y="3095639"/>
              <a:ext cx="78009" cy="72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月 52"/>
            <p:cNvSpPr/>
            <p:nvPr/>
          </p:nvSpPr>
          <p:spPr>
            <a:xfrm rot="5400000">
              <a:off x="1489016" y="3136811"/>
              <a:ext cx="48801" cy="221239"/>
            </a:xfrm>
            <a:prstGeom prst="moon">
              <a:avLst/>
            </a:prstGeom>
            <a:solidFill>
              <a:schemeClr val="accent2">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稲妻 53"/>
            <p:cNvSpPr/>
            <p:nvPr/>
          </p:nvSpPr>
          <p:spPr>
            <a:xfrm rot="20004176">
              <a:off x="1162377" y="2565220"/>
              <a:ext cx="702078" cy="294249"/>
            </a:xfrm>
            <a:prstGeom prst="lightningBol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5" name="Picture 3" descr="C:\Users\STOJB\Pictures\肺.png"/>
            <p:cNvPicPr>
              <a:picLocks noChangeAspect="1" noChangeArrowheads="1"/>
            </p:cNvPicPr>
            <p:nvPr/>
          </p:nvPicPr>
          <p:blipFill>
            <a:blip r:embed="rId2" cstate="print">
              <a:clrChange>
                <a:clrFrom>
                  <a:srgbClr val="FFFFFF"/>
                </a:clrFrom>
                <a:clrTo>
                  <a:srgbClr val="FFFFFF">
                    <a:alpha val="0"/>
                  </a:srgbClr>
                </a:clrTo>
              </a:clrChange>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1260613" y="3574726"/>
              <a:ext cx="545023" cy="49201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4" name="直線矢印コネクタ 13"/>
          <p:cNvCxnSpPr/>
          <p:nvPr/>
        </p:nvCxnSpPr>
        <p:spPr>
          <a:xfrm flipV="1">
            <a:off x="1493027" y="4530514"/>
            <a:ext cx="770141" cy="550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雲 15"/>
          <p:cNvSpPr/>
          <p:nvPr/>
        </p:nvSpPr>
        <p:spPr>
          <a:xfrm>
            <a:off x="2333017" y="4427432"/>
            <a:ext cx="360040" cy="237368"/>
          </a:xfrm>
          <a:prstGeom prst="cloud">
            <a:avLst/>
          </a:prstGeom>
          <a:solidFill>
            <a:schemeClr val="accent2">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7" name="直線矢印コネクタ 16"/>
          <p:cNvCxnSpPr>
            <a:stCxn id="16" idx="0"/>
            <a:endCxn id="22" idx="1"/>
          </p:cNvCxnSpPr>
          <p:nvPr/>
        </p:nvCxnSpPr>
        <p:spPr>
          <a:xfrm flipV="1">
            <a:off x="2692757" y="3947712"/>
            <a:ext cx="1338929" cy="59840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a:stCxn id="16" idx="0"/>
            <a:endCxn id="58" idx="1"/>
          </p:cNvCxnSpPr>
          <p:nvPr/>
        </p:nvCxnSpPr>
        <p:spPr>
          <a:xfrm>
            <a:off x="2692757" y="4546116"/>
            <a:ext cx="1298532" cy="66488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a:stCxn id="16" idx="0"/>
            <a:endCxn id="24" idx="1"/>
          </p:cNvCxnSpPr>
          <p:nvPr/>
        </p:nvCxnSpPr>
        <p:spPr>
          <a:xfrm>
            <a:off x="2692757" y="4546116"/>
            <a:ext cx="1332286" cy="6327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テキスト ボックス 32"/>
          <p:cNvSpPr txBox="1"/>
          <p:nvPr/>
        </p:nvSpPr>
        <p:spPr>
          <a:xfrm>
            <a:off x="4031686" y="3706225"/>
            <a:ext cx="799163"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EGFR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3" name="テキスト ボックス 33"/>
          <p:cNvSpPr txBox="1"/>
          <p:nvPr/>
        </p:nvSpPr>
        <p:spPr>
          <a:xfrm>
            <a:off x="4025045" y="3004351"/>
            <a:ext cx="805805"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a:t>
            </a:r>
            <a:r>
              <a:rPr kumimoji="1" lang="en-US" altLang="ja-JP" sz="1292"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Ras</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テキスト ボックス 34"/>
          <p:cNvSpPr txBox="1"/>
          <p:nvPr/>
        </p:nvSpPr>
        <p:spPr>
          <a:xfrm>
            <a:off x="4025043" y="4367900"/>
            <a:ext cx="839562"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ROS1</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25" name="テキスト ボックス 35"/>
          <p:cNvSpPr txBox="1"/>
          <p:nvPr/>
        </p:nvSpPr>
        <p:spPr>
          <a:xfrm>
            <a:off x="706675" y="2850336"/>
            <a:ext cx="1417376" cy="291170"/>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例）肺がんの場合</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右中かっこ 27"/>
          <p:cNvSpPr/>
          <p:nvPr/>
        </p:nvSpPr>
        <p:spPr>
          <a:xfrm rot="5400000">
            <a:off x="3026599" y="5324865"/>
            <a:ext cx="345010" cy="1114911"/>
          </a:xfrm>
          <a:prstGeom prst="rightBrace">
            <a:avLst>
              <a:gd name="adj1" fmla="val 21488"/>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92"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角丸四角形 28"/>
          <p:cNvSpPr/>
          <p:nvPr/>
        </p:nvSpPr>
        <p:spPr>
          <a:xfrm>
            <a:off x="670864" y="2232561"/>
            <a:ext cx="8563895" cy="4187541"/>
          </a:xfrm>
          <a:prstGeom prst="roundRect">
            <a:avLst>
              <a:gd name="adj" fmla="val 5336"/>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31" name="直線矢印コネクタ 30"/>
          <p:cNvCxnSpPr>
            <a:stCxn id="16" idx="0"/>
            <a:endCxn id="57" idx="1"/>
          </p:cNvCxnSpPr>
          <p:nvPr/>
        </p:nvCxnSpPr>
        <p:spPr>
          <a:xfrm>
            <a:off x="2692757" y="4546118"/>
            <a:ext cx="1263210" cy="1243871"/>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32"/>
          <p:cNvCxnSpPr>
            <a:stCxn id="16" idx="0"/>
            <a:endCxn id="23" idx="1"/>
          </p:cNvCxnSpPr>
          <p:nvPr/>
        </p:nvCxnSpPr>
        <p:spPr>
          <a:xfrm flipV="1">
            <a:off x="2692758" y="3245838"/>
            <a:ext cx="1332287" cy="1300279"/>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テキスト ボックス 50"/>
          <p:cNvSpPr txBox="1"/>
          <p:nvPr/>
        </p:nvSpPr>
        <p:spPr>
          <a:xfrm>
            <a:off x="2294244" y="6087757"/>
            <a:ext cx="1944763" cy="291170"/>
          </a:xfrm>
          <a:prstGeom prst="rect">
            <a:avLst/>
          </a:prstGeom>
          <a:noFill/>
        </p:spPr>
        <p:txBody>
          <a:bodyPr wrap="non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同一検体から試料を作製</a:t>
            </a:r>
          </a:p>
        </p:txBody>
      </p:sp>
      <p:sp>
        <p:nvSpPr>
          <p:cNvPr id="56" name="右矢印 55"/>
          <p:cNvSpPr/>
          <p:nvPr/>
        </p:nvSpPr>
        <p:spPr>
          <a:xfrm>
            <a:off x="4753301" y="3955168"/>
            <a:ext cx="296677" cy="1087264"/>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テキスト ボックス 40"/>
          <p:cNvSpPr txBox="1"/>
          <p:nvPr/>
        </p:nvSpPr>
        <p:spPr>
          <a:xfrm>
            <a:off x="3955968" y="5548501"/>
            <a:ext cx="908639" cy="490006"/>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ALK</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58" name="テキスト ボックス 42"/>
          <p:cNvSpPr txBox="1"/>
          <p:nvPr/>
        </p:nvSpPr>
        <p:spPr>
          <a:xfrm>
            <a:off x="3991288" y="4969517"/>
            <a:ext cx="873318" cy="68884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BRAF</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59" name="テキスト ボックス 32"/>
          <p:cNvSpPr txBox="1"/>
          <p:nvPr/>
        </p:nvSpPr>
        <p:spPr>
          <a:xfrm>
            <a:off x="5672231" y="3620108"/>
            <a:ext cx="82578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EGFR</a:t>
            </a:r>
          </a:p>
        </p:txBody>
      </p:sp>
      <p:sp>
        <p:nvSpPr>
          <p:cNvPr id="60" name="テキスト ボックス 33"/>
          <p:cNvSpPr txBox="1"/>
          <p:nvPr/>
        </p:nvSpPr>
        <p:spPr>
          <a:xfrm>
            <a:off x="5675189" y="4873090"/>
            <a:ext cx="797627"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K-</a:t>
            </a:r>
            <a:r>
              <a:rPr kumimoji="1" lang="en-US" altLang="ja-JP" sz="1292"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Ras</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1" name="テキスト ボックス 34"/>
          <p:cNvSpPr txBox="1"/>
          <p:nvPr/>
        </p:nvSpPr>
        <p:spPr>
          <a:xfrm>
            <a:off x="5719315" y="3836075"/>
            <a:ext cx="787211"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ROS1</a:t>
            </a:r>
          </a:p>
        </p:txBody>
      </p:sp>
      <p:sp>
        <p:nvSpPr>
          <p:cNvPr id="63" name="テキスト ボックス 42"/>
          <p:cNvSpPr txBox="1"/>
          <p:nvPr/>
        </p:nvSpPr>
        <p:spPr>
          <a:xfrm>
            <a:off x="5702175" y="4027220"/>
            <a:ext cx="78643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ALK</a:t>
            </a:r>
          </a:p>
        </p:txBody>
      </p:sp>
      <p:sp>
        <p:nvSpPr>
          <p:cNvPr id="65" name="テキスト ボックス 40"/>
          <p:cNvSpPr txBox="1"/>
          <p:nvPr/>
        </p:nvSpPr>
        <p:spPr>
          <a:xfrm>
            <a:off x="5689672" y="5792389"/>
            <a:ext cx="757848" cy="29117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BRAF</a:t>
            </a:r>
          </a:p>
        </p:txBody>
      </p:sp>
      <p:sp>
        <p:nvSpPr>
          <p:cNvPr id="70" name="右中かっこ 69"/>
          <p:cNvSpPr/>
          <p:nvPr/>
        </p:nvSpPr>
        <p:spPr>
          <a:xfrm>
            <a:off x="6964339" y="2736097"/>
            <a:ext cx="381543" cy="2484058"/>
          </a:xfrm>
          <a:prstGeom prst="rightBrace">
            <a:avLst>
              <a:gd name="adj1" fmla="val 41190"/>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7280634" y="3827814"/>
            <a:ext cx="1054166" cy="49000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項目以上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71" name="テキスト ボックス 70"/>
          <p:cNvSpPr txBox="1"/>
          <p:nvPr/>
        </p:nvSpPr>
        <p:spPr>
          <a:xfrm>
            <a:off x="8472755" y="4285380"/>
            <a:ext cx="800220" cy="29117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38" name="テキスト ボックス 37"/>
          <p:cNvSpPr txBox="1"/>
          <p:nvPr/>
        </p:nvSpPr>
        <p:spPr>
          <a:xfrm>
            <a:off x="5162423" y="2687249"/>
            <a:ext cx="1704313" cy="29117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　処理が容易なもの</a:t>
            </a:r>
          </a:p>
        </p:txBody>
      </p:sp>
      <p:sp>
        <p:nvSpPr>
          <p:cNvPr id="74" name="テキスト ボックス 73"/>
          <p:cNvSpPr txBox="1"/>
          <p:nvPr/>
        </p:nvSpPr>
        <p:spPr>
          <a:xfrm>
            <a:off x="5224342" y="5384478"/>
            <a:ext cx="1710725" cy="49000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　処理が複雑なもの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4" name="右中かっこ 83"/>
          <p:cNvSpPr/>
          <p:nvPr/>
        </p:nvSpPr>
        <p:spPr>
          <a:xfrm>
            <a:off x="8136906" y="2687250"/>
            <a:ext cx="381543" cy="3252882"/>
          </a:xfrm>
          <a:prstGeom prst="rightBrace">
            <a:avLst>
              <a:gd name="adj1" fmla="val 41190"/>
              <a:gd name="adj2" fmla="val 5000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8"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5" name="テキスト ボックス 84"/>
          <p:cNvSpPr txBox="1"/>
          <p:nvPr/>
        </p:nvSpPr>
        <p:spPr>
          <a:xfrm>
            <a:off x="7406200" y="5439648"/>
            <a:ext cx="716864" cy="4900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86" name="テキスト ボックス 85"/>
          <p:cNvSpPr txBox="1"/>
          <p:nvPr/>
        </p:nvSpPr>
        <p:spPr>
          <a:xfrm>
            <a:off x="4025044" y="2295225"/>
            <a:ext cx="595613" cy="319639"/>
          </a:xfrm>
          <a:prstGeom prst="rect">
            <a:avLst/>
          </a:prstGeom>
          <a:solidFill>
            <a:srgbClr val="334D8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現行</a:t>
            </a:r>
          </a:p>
        </p:txBody>
      </p:sp>
      <p:sp>
        <p:nvSpPr>
          <p:cNvPr id="98" name="テキスト ボックス 97"/>
          <p:cNvSpPr txBox="1"/>
          <p:nvPr/>
        </p:nvSpPr>
        <p:spPr>
          <a:xfrm>
            <a:off x="5333929" y="4461363"/>
            <a:ext cx="1516762" cy="49000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その他のもの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2,100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99" name="テキスト ボックス 98"/>
          <p:cNvSpPr txBox="1"/>
          <p:nvPr/>
        </p:nvSpPr>
        <p:spPr>
          <a:xfrm>
            <a:off x="5069596" y="3002918"/>
            <a:ext cx="2011409" cy="6888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医薬品の適応判定の</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補助等に用いるもの　</a:t>
            </a:r>
            <a:endPar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2,500</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p>
        </p:txBody>
      </p:sp>
      <p:sp>
        <p:nvSpPr>
          <p:cNvPr id="62" name="テキスト ボックス 61"/>
          <p:cNvSpPr txBox="1"/>
          <p:nvPr/>
        </p:nvSpPr>
        <p:spPr>
          <a:xfrm>
            <a:off x="6427213" y="2275809"/>
            <a:ext cx="1406107" cy="319639"/>
          </a:xfrm>
          <a:prstGeom prst="rect">
            <a:avLst/>
          </a:prstGeom>
          <a:solidFill>
            <a:srgbClr val="13C4A3"/>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改定後</a:t>
            </a:r>
          </a:p>
        </p:txBody>
      </p:sp>
      <p:sp>
        <p:nvSpPr>
          <p:cNvPr id="64" name="Rectangle 2">
            <a:extLst>
              <a:ext uri="{FF2B5EF4-FFF2-40B4-BE49-F238E27FC236}">
                <a16:creationId xmlns:a16="http://schemas.microsoft.com/office/drawing/2014/main" id="{6DCF4415-DFE2-45EF-A3A3-58ED7D73A15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66" name="Rectangle 36">
            <a:extLst>
              <a:ext uri="{FF2B5EF4-FFF2-40B4-BE49-F238E27FC236}">
                <a16:creationId xmlns:a16="http://schemas.microsoft.com/office/drawing/2014/main" id="{9E8DC861-56F0-4CCF-B626-293B192D127A}"/>
              </a:ext>
            </a:extLst>
          </p:cNvPr>
          <p:cNvSpPr>
            <a:spLocks noChangeArrowheads="1"/>
          </p:cNvSpPr>
          <p:nvPr/>
        </p:nvSpPr>
        <p:spPr bwMode="auto">
          <a:xfrm>
            <a:off x="213524" y="525890"/>
            <a:ext cx="5120405" cy="36000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0" lang="ja-JP" altLang="en-US"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）悪性腫瘍遺伝子検査の評価体系の見直し</a:t>
            </a: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altLang="ja-JP" sz="20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正方形/長方形 66">
            <a:extLst>
              <a:ext uri="{FF2B5EF4-FFF2-40B4-BE49-F238E27FC236}">
                <a16:creationId xmlns:a16="http://schemas.microsoft.com/office/drawing/2014/main" id="{E643A2EA-759B-4E82-A945-D01298B25997}"/>
              </a:ext>
            </a:extLst>
          </p:cNvPr>
          <p:cNvSpPr/>
          <p:nvPr/>
        </p:nvSpPr>
        <p:spPr>
          <a:xfrm>
            <a:off x="50089" y="883534"/>
            <a:ext cx="9629032" cy="1492716"/>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悪性腫瘍の遺伝子検査について、個別の遺伝子検査ごとでなく、臨床的な位置付けや検査技術に応じて類型化した評価体系とし、同一がん種に対して同時に複数の遺伝子検査を実施する場合には、検査の項目数に応じた評価とす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rPr>
              <a:t>　同一がん種に対して同時に実施する可能性がある遺伝子検査の項目数が増加していることを踏まえ、複数遺伝子検査に係る運用について、項目数を充実させる。</a:t>
            </a:r>
            <a:endParaRPr kumimoji="0" lang="en-US" altLang="ja-JP" sz="1500" b="0" i="0" u="none" strike="noStrike" kern="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ja-JP" sz="15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68" name="スライド番号プレースホルダー 2">
            <a:extLst>
              <a:ext uri="{FF2B5EF4-FFF2-40B4-BE49-F238E27FC236}">
                <a16:creationId xmlns:a16="http://schemas.microsoft.com/office/drawing/2014/main" id="{4B21EF3E-6F1A-4726-BD15-542F3D8E64A7}"/>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69" name="正方形/長方形 68">
            <a:extLst>
              <a:ext uri="{FF2B5EF4-FFF2-40B4-BE49-F238E27FC236}">
                <a16:creationId xmlns:a16="http://schemas.microsoft.com/office/drawing/2014/main" id="{A78C22C0-997A-46F1-9E46-4F00F650E3C9}"/>
              </a:ext>
            </a:extLst>
          </p:cNvPr>
          <p:cNvSpPr/>
          <p:nvPr/>
        </p:nvSpPr>
        <p:spPr>
          <a:xfrm>
            <a:off x="6068596" y="6102705"/>
            <a:ext cx="3492636" cy="288594"/>
          </a:xfrm>
          <a:prstGeom prst="rect">
            <a:avLst/>
          </a:prstGeom>
          <a:noFill/>
          <a:ln w="3175" cap="flat" cmpd="sng" algn="ctr">
            <a:no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1" i="0"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0" lang="ja-JP" altLang="en-US"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遺伝子関連・染色体検査判断料：１００点</a:t>
            </a:r>
            <a:endParaRPr kumimoji="0" lang="en-US" altLang="ja-JP" sz="12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テキスト ボックス 71"/>
          <p:cNvSpPr txBox="1"/>
          <p:nvPr/>
        </p:nvSpPr>
        <p:spPr>
          <a:xfrm>
            <a:off x="5314596" y="551446"/>
            <a:ext cx="16497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p338,</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p360-361</a:t>
            </a:r>
          </a:p>
        </p:txBody>
      </p:sp>
      <p:sp>
        <p:nvSpPr>
          <p:cNvPr id="73" name="テキスト ボックス 72"/>
          <p:cNvSpPr txBox="1"/>
          <p:nvPr/>
        </p:nvSpPr>
        <p:spPr>
          <a:xfrm>
            <a:off x="7813000" y="5871261"/>
            <a:ext cx="13766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p345,</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p381-382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9356048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56456" y="805648"/>
            <a:ext cx="9721079" cy="586371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5" lvl="0" indent="-263775">
              <a:buFont typeface="Wingdings" panose="05000000000000000000" pitchFamily="2" charset="2"/>
              <a:buChar char="Ø"/>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局所陰圧閉鎖処置（入院）について、ドレッシング材（創傷被覆材）の交換の頻度、処置に係る手間及び技術を踏まえ、陰圧維持管理装置として単回使用の機器を使用した場合は、特定保険医療材料の局所陰圧閉鎖処置用材料を算定した日に週</a:t>
            </a:r>
            <a:r>
              <a:rPr lang="ja-JP" altLang="en-US" sz="1662" dirty="0">
                <a:solidFill>
                  <a:prstClr val="black"/>
                </a:solidFill>
                <a:latin typeface="ＭＳ Ｐゴシック" panose="020B0600070205080204" pitchFamily="50" charset="-128"/>
              </a:rPr>
              <a:t>３回に限り</a:t>
            </a: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算定可能とする。</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1" name="図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2403" y="4756773"/>
            <a:ext cx="2805538" cy="1091729"/>
          </a:xfrm>
          <a:prstGeom prst="rect">
            <a:avLst/>
          </a:prstGeom>
        </p:spPr>
      </p:pic>
      <p:sp>
        <p:nvSpPr>
          <p:cNvPr id="12" name="テキスト ボックス 11"/>
          <p:cNvSpPr txBox="1"/>
          <p:nvPr/>
        </p:nvSpPr>
        <p:spPr>
          <a:xfrm>
            <a:off x="220903" y="4469228"/>
            <a:ext cx="372335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a:t>
            </a:r>
            <a:r>
              <a:rPr kumimoji="1" lang="ja-JP" altLang="en-US" sz="14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単回使用</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陰圧創傷治療システムの例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220904" y="4469227"/>
            <a:ext cx="5164144" cy="204726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4" name="図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22281" y="4555816"/>
            <a:ext cx="1558600" cy="1471085"/>
          </a:xfrm>
          <a:prstGeom prst="rect">
            <a:avLst/>
          </a:prstGeom>
        </p:spPr>
      </p:pic>
      <p:sp>
        <p:nvSpPr>
          <p:cNvPr id="3" name="テキスト ボックス 2"/>
          <p:cNvSpPr txBox="1"/>
          <p:nvPr/>
        </p:nvSpPr>
        <p:spPr>
          <a:xfrm>
            <a:off x="200473" y="1933063"/>
            <a:ext cx="4680520"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局所陰圧閉鎖処置（入院）（１日につき）</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平方センチメートル未満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1,040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平方センチメートル未満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1,060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平方センチメートル以上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5"/>
          <p:cNvSpPr txBox="1"/>
          <p:nvPr/>
        </p:nvSpPr>
        <p:spPr>
          <a:xfrm>
            <a:off x="222273" y="2941715"/>
            <a:ext cx="9447251"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（新設）</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陰圧維持管理装置として単回使用の機器を使用し、</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局所陰圧閉鎖処置（入院）を算定する場合は、　特定保険医療材料の</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局所陰圧閉鎖処置用材料を併せて算定した日に</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週３回に限り算定できる。</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初回加算を算定した日、陰圧維持管理装置として使用した機器及び本処置の医学的な必要性を診療報酬明細書の摘要</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欄に記載すること。</a:t>
            </a:r>
            <a:endParaRPr kumimoji="1" lang="en-US" altLang="ja-JP"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テキスト ボックス 6"/>
          <p:cNvSpPr txBox="1"/>
          <p:nvPr/>
        </p:nvSpPr>
        <p:spPr>
          <a:xfrm>
            <a:off x="5025010" y="1933856"/>
            <a:ext cx="2908168"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　初回貼付加算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1,690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2,650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初回の貼付に限り、上記点数を加算する。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200472" y="1870218"/>
            <a:ext cx="9469051" cy="257145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9" name="図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416707" y="4997051"/>
            <a:ext cx="871215" cy="1354580"/>
          </a:xfrm>
          <a:prstGeom prst="rect">
            <a:avLst/>
          </a:prstGeom>
        </p:spPr>
      </p:pic>
      <p:pic>
        <p:nvPicPr>
          <p:cNvPr id="10" name="図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94874" y="4931387"/>
            <a:ext cx="1767625" cy="1406065"/>
          </a:xfrm>
          <a:prstGeom prst="rect">
            <a:avLst/>
          </a:prstGeom>
        </p:spPr>
      </p:pic>
      <p:sp>
        <p:nvSpPr>
          <p:cNvPr id="20" name="テキスト ボックス 19"/>
          <p:cNvSpPr txBox="1"/>
          <p:nvPr/>
        </p:nvSpPr>
        <p:spPr>
          <a:xfrm>
            <a:off x="5817096" y="4474959"/>
            <a:ext cx="396043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単回使用でない</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陰圧創傷治療システムの例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6252000" y="4790294"/>
            <a:ext cx="1972905" cy="2584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正方形/長方形 22"/>
          <p:cNvSpPr/>
          <p:nvPr/>
        </p:nvSpPr>
        <p:spPr>
          <a:xfrm>
            <a:off x="6279778" y="6157078"/>
            <a:ext cx="1972905" cy="25846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6177136" y="5048757"/>
            <a:ext cx="217738" cy="11325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8136471" y="5102583"/>
            <a:ext cx="217738" cy="11325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269888" y="5958167"/>
            <a:ext cx="502501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入院中の患者に対して、単回使用陰圧創傷治療システムを使用した場合は、局所陰圧閉鎖処置（入院）は週３回まで算定できる。</a:t>
            </a:r>
          </a:p>
        </p:txBody>
      </p:sp>
      <p:sp>
        <p:nvSpPr>
          <p:cNvPr id="15" name="正方形/長方形 14"/>
          <p:cNvSpPr/>
          <p:nvPr/>
        </p:nvSpPr>
        <p:spPr>
          <a:xfrm>
            <a:off x="5879502" y="4474959"/>
            <a:ext cx="3790021" cy="187667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7678757" y="6323240"/>
            <a:ext cx="21707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出典：スミス・アンド・ネフュー株式会社</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ケーシーアイ株式会社</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HP</a:t>
            </a: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DE6DA9C9-1B57-453E-8014-B263CB94A8CF}"/>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6" name="Rectangle 36">
            <a:extLst>
              <a:ext uri="{FF2B5EF4-FFF2-40B4-BE49-F238E27FC236}">
                <a16:creationId xmlns:a16="http://schemas.microsoft.com/office/drawing/2014/main" id="{D121FE03-DB25-4640-A013-A62C7E80D527}"/>
              </a:ext>
            </a:extLst>
          </p:cNvPr>
          <p:cNvSpPr>
            <a:spLocks noChangeArrowheads="1"/>
          </p:cNvSpPr>
          <p:nvPr/>
        </p:nvSpPr>
        <p:spPr bwMode="auto">
          <a:xfrm>
            <a:off x="145708" y="433799"/>
            <a:ext cx="490911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（５）局所陰圧閉鎖処置に係る評価の見直し</a:t>
            </a:r>
          </a:p>
        </p:txBody>
      </p:sp>
      <p:sp>
        <p:nvSpPr>
          <p:cNvPr id="27" name="スライド番号プレースホルダー 2">
            <a:extLst>
              <a:ext uri="{FF2B5EF4-FFF2-40B4-BE49-F238E27FC236}">
                <a16:creationId xmlns:a16="http://schemas.microsoft.com/office/drawing/2014/main" id="{8966663A-8E9D-4E50-921C-6F12803A295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テキスト ボックス 27"/>
          <p:cNvSpPr txBox="1"/>
          <p:nvPr/>
        </p:nvSpPr>
        <p:spPr>
          <a:xfrm>
            <a:off x="5029306" y="42811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p521-522</a:t>
            </a:r>
          </a:p>
          <a:p>
            <a:pPr>
              <a:defRPr/>
            </a:pPr>
            <a:r>
              <a:rPr lang="ja-JP" altLang="en-US" sz="1100" dirty="0">
                <a:solidFill>
                  <a:srgbClr val="002060"/>
                </a:solidFill>
                <a:latin typeface="ＭＳ Ｐゴシック" panose="020B0600070205080204" pitchFamily="50" charset="-128"/>
              </a:rPr>
              <a:t>関係</a:t>
            </a:r>
            <a:r>
              <a:rPr lang="en-US" altLang="ja-JP" sz="1100" dirty="0">
                <a:solidFill>
                  <a:srgbClr val="002060"/>
                </a:solidFill>
                <a:latin typeface="ＭＳ Ｐゴシック" panose="020B0600070205080204" pitchFamily="50" charset="-128"/>
              </a:rPr>
              <a:t>p1056</a:t>
            </a:r>
          </a:p>
        </p:txBody>
      </p:sp>
    </p:spTree>
    <p:extLst>
      <p:ext uri="{BB962C8B-B14F-4D97-AF65-F5344CB8AC3E}">
        <p14:creationId xmlns:p14="http://schemas.microsoft.com/office/powerpoint/2010/main" val="24532491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１．改定に当たっての基本認識①</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60442"/>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健康寿命の延伸、人生１００年時代に向けた「全世代型社会保障」の実現</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我が国は、国民皆保険や優れた保健・医療システムの成果により、</a:t>
            </a:r>
            <a:r>
              <a:rPr kumimoji="0" lang="ja-JP" altLang="en-US"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世界最高水準の平均寿</a:t>
            </a:r>
            <a:endParaRPr kumimoji="0" lang="en-US" altLang="ja-JP"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   </a:t>
            </a:r>
            <a:r>
              <a:rPr kumimoji="0" lang="ja-JP" altLang="en-US" sz="1800" b="0" i="0" strike="noStrike" kern="0" cap="none" spc="0" normalizeH="0" baseline="0" noProof="0" dirty="0">
                <a:ln>
                  <a:noFill/>
                </a:ln>
                <a:solidFill>
                  <a:prstClr val="black"/>
                </a:solidFill>
                <a:effectLst/>
                <a:uLnTx/>
                <a:uFill>
                  <a:solidFill>
                    <a:srgbClr val="FF0000"/>
                  </a:solidFill>
                </a:uFill>
                <a:latin typeface="ＭＳ Ｐゴシック"/>
                <a:ea typeface="ＭＳ Ｐゴシック" panose="020B0600070205080204" pitchFamily="50" charset="-128"/>
                <a:cs typeface="+mn-cs"/>
              </a:rPr>
              <a:t>命</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を達成し、人生１００年時代を迎えようとしている。人口構成の変化を見ると、２０２５年には　</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いわゆる団塊の世代が６５歳以上の高齢者となって高齢者人口がピークを迎えるとともに現役</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世代（生産年齢人口）が急激に減少していく。</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このような中、社会の活力を維持・向上していくためには、健康寿命の延伸により</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高齢者をは</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じめとする意欲のある方々が役割を持ち活躍のできる社会の実現と「全世代型社会保障」を構</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築していくことが急務の課題</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我が国の医療制度は、人口減少が進展する中で、地域医療の確保、少子化への対応といっ</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た様々な課題にも直面している。これらの課題に総合的に対応しながら、</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世界に冠たる国民皆</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保険を堅持し、あらゆる世代の国民一人一人が安全・安心で効率的・効果的な質の高い医療</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を受けられるようにすることが必要不可欠</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である。また、医療を取り巻く環境の変化や多様な</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国民のニーズを柔軟に対応することが重要である。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そのためには、来る人口減少社会に備えた将来の医療体制の展望を見据え、国民一人一</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人の</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予防・健康づくりに関する意識</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を涵養し、</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健康寿命の延伸</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により長寿を実現しながら、患</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者・国民にとって</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身近でわかりやすい医療</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を実現するとともに、</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医師等の働き方改革</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を推進す</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ることが必要である。その際、高齢化や技術進歩、高額な医薬品の開発等により医療費が増</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大していくことが見込まれる中、効率化・適正化を進め、制度の安定性・持続性を確保しつつ経</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済・財政との調和を図る観点も重要である。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826586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2830BDB1-A456-4B83-9C47-D63040D9B9A9}"/>
              </a:ext>
            </a:extLst>
          </p:cNvPr>
          <p:cNvSpPr txBox="1"/>
          <p:nvPr/>
        </p:nvSpPr>
        <p:spPr>
          <a:xfrm>
            <a:off x="632520" y="39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年時代戦略本部」ヒアリング</a:t>
            </a:r>
          </a:p>
        </p:txBody>
      </p:sp>
      <p:sp>
        <p:nvSpPr>
          <p:cNvPr id="5" name="正方形/長方形 4">
            <a:extLst>
              <a:ext uri="{FF2B5EF4-FFF2-40B4-BE49-F238E27FC236}">
                <a16:creationId xmlns:a16="http://schemas.microsoft.com/office/drawing/2014/main" id="{45AB67AC-BEFF-4F09-A383-B9816BA1308E}"/>
              </a:ext>
            </a:extLst>
          </p:cNvPr>
          <p:cNvSpPr/>
          <p:nvPr/>
        </p:nvSpPr>
        <p:spPr>
          <a:xfrm>
            <a:off x="632520" y="783546"/>
            <a:ext cx="8640960" cy="39004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横倉会長は、官邸で始まった全世代型社会保障検討会議について、財政論だけで議論が進むのではないかと懸念を表明。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年時代の患者・国民の安心につながる議論とするためには、まずは超高齢社会、人口減少社会に向け、将来を見据えて医療全体のあるべき姿を議論することが何よりも重要であると主張。</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以下の３つに分けて日本医師会の考え方を説明。</a:t>
            </a:r>
          </a:p>
        </p:txBody>
      </p:sp>
      <p:sp>
        <p:nvSpPr>
          <p:cNvPr id="6" name="正方形/長方形 5">
            <a:extLst>
              <a:ext uri="{FF2B5EF4-FFF2-40B4-BE49-F238E27FC236}">
                <a16:creationId xmlns:a16="http://schemas.microsoft.com/office/drawing/2014/main" id="{F3D3D465-6338-47A2-BA0E-CF9744741E45}"/>
              </a:ext>
            </a:extLst>
          </p:cNvPr>
          <p:cNvSpPr/>
          <p:nvPr/>
        </p:nvSpPr>
        <p:spPr>
          <a:xfrm>
            <a:off x="920552" y="2846646"/>
            <a:ext cx="5413151" cy="1754326"/>
          </a:xfrm>
          <a:prstGeom prst="rect">
            <a:avLst/>
          </a:prstGeom>
          <a:solidFill>
            <a:srgbClr val="FFFFD5"/>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～かかりつけ医の定着とあるべき姿の方向性～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～社会保障の充実による国民不安の解消～</a:t>
            </a:r>
          </a:p>
        </p:txBody>
      </p:sp>
      <p:pic>
        <p:nvPicPr>
          <p:cNvPr id="4" name="図 3">
            <a:extLst>
              <a:ext uri="{FF2B5EF4-FFF2-40B4-BE49-F238E27FC236}">
                <a16:creationId xmlns:a16="http://schemas.microsoft.com/office/drawing/2014/main" id="{A95CD3F1-2FF2-4E17-9EE7-C729638AC0C6}"/>
              </a:ext>
            </a:extLst>
          </p:cNvPr>
          <p:cNvPicPr>
            <a:picLocks noChangeAspect="1"/>
          </p:cNvPicPr>
          <p:nvPr/>
        </p:nvPicPr>
        <p:blipFill>
          <a:blip r:embed="rId2"/>
          <a:stretch>
            <a:fillRect/>
          </a:stretch>
        </p:blipFill>
        <p:spPr>
          <a:xfrm>
            <a:off x="4819625" y="4644876"/>
            <a:ext cx="3789616" cy="2187042"/>
          </a:xfrm>
          <a:prstGeom prst="rect">
            <a:avLst/>
          </a:prstGeom>
        </p:spPr>
      </p:pic>
      <p:sp>
        <p:nvSpPr>
          <p:cNvPr id="8" name="スライド番号プレースホルダー 2">
            <a:extLst>
              <a:ext uri="{FF2B5EF4-FFF2-40B4-BE49-F238E27FC236}">
                <a16:creationId xmlns:a16="http://schemas.microsoft.com/office/drawing/2014/main" id="{74CDCA68-475C-4D53-B1D7-2E3D4777FEF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501089668"/>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451841" y="1611626"/>
            <a:ext cx="5224282" cy="299118"/>
          </a:xfrm>
          <a:prstGeom prst="rect">
            <a:avLst/>
          </a:prstGeom>
          <a:solidFill>
            <a:srgbClr val="00CC99"/>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598141" y="2704200"/>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コンテンツ プレースホルダー 3"/>
          <p:cNvGraphicFramePr>
            <a:graphicFrameLocks/>
          </p:cNvGraphicFramePr>
          <p:nvPr/>
        </p:nvGraphicFramePr>
        <p:xfrm>
          <a:off x="4451841" y="1904609"/>
          <a:ext cx="5224121" cy="2560320"/>
        </p:xfrm>
        <a:graphic>
          <a:graphicData uri="http://schemas.openxmlformats.org/drawingml/2006/table">
            <a:tbl>
              <a:tblPr firstRow="1" bandRow="1">
                <a:tableStyleId>{C083E6E3-FA7D-4D7B-A595-EF9225AFEA82}</a:tableStyleId>
              </a:tblPr>
              <a:tblGrid>
                <a:gridCol w="916305">
                  <a:extLst>
                    <a:ext uri="{9D8B030D-6E8A-4147-A177-3AD203B41FA5}">
                      <a16:colId xmlns:a16="http://schemas.microsoft.com/office/drawing/2014/main" val="2559552442"/>
                    </a:ext>
                  </a:extLst>
                </a:gridCol>
                <a:gridCol w="1721168">
                  <a:extLst>
                    <a:ext uri="{9D8B030D-6E8A-4147-A177-3AD203B41FA5}">
                      <a16:colId xmlns:a16="http://schemas.microsoft.com/office/drawing/2014/main" val="364730651"/>
                    </a:ext>
                  </a:extLst>
                </a:gridCol>
                <a:gridCol w="862216">
                  <a:extLst>
                    <a:ext uri="{9D8B030D-6E8A-4147-A177-3AD203B41FA5}">
                      <a16:colId xmlns:a16="http://schemas.microsoft.com/office/drawing/2014/main" val="3163706963"/>
                    </a:ext>
                  </a:extLst>
                </a:gridCol>
                <a:gridCol w="862216">
                  <a:extLst>
                    <a:ext uri="{9D8B030D-6E8A-4147-A177-3AD203B41FA5}">
                      <a16:colId xmlns:a16="http://schemas.microsoft.com/office/drawing/2014/main" val="1859805781"/>
                    </a:ext>
                  </a:extLst>
                </a:gridCol>
                <a:gridCol w="862216">
                  <a:extLst>
                    <a:ext uri="{9D8B030D-6E8A-4147-A177-3AD203B41FA5}">
                      <a16:colId xmlns:a16="http://schemas.microsoft.com/office/drawing/2014/main" val="1666859163"/>
                    </a:ext>
                  </a:extLst>
                </a:gridCol>
              </a:tblGrid>
              <a:tr h="218020">
                <a:tc gridSpan="5">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lang="en-US" altLang="ja-JP" sz="1400" dirty="0"/>
                        <a:t>【</a:t>
                      </a:r>
                      <a:r>
                        <a:rPr lang="ja-JP" altLang="en-US" sz="1400" dirty="0"/>
                        <a:t>人工腎臓</a:t>
                      </a:r>
                      <a:r>
                        <a:rPr lang="en-US" altLang="ja-JP" sz="1400" dirty="0"/>
                        <a:t>】</a:t>
                      </a:r>
                      <a:endParaRPr kumimoji="1" lang="ja-JP" altLang="en-US" sz="1400" b="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271816781"/>
                  </a:ext>
                </a:extLst>
              </a:tr>
              <a:tr h="218020">
                <a:tc gridSpan="5">
                  <a:txBody>
                    <a:bodyPr/>
                    <a:lstStyle/>
                    <a:p>
                      <a:pPr algn="ctr"/>
                      <a:r>
                        <a:rPr kumimoji="1" lang="ja-JP" altLang="en-US" sz="1400" dirty="0"/>
                        <a:t>慢性維持透析を行った場合</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B w="38100" cmpd="sng">
                      <a:noFill/>
                    </a:lnB>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2673504871"/>
                  </a:ext>
                </a:extLst>
              </a:tr>
              <a:tr h="218020">
                <a:tc gridSpan="2">
                  <a:txBody>
                    <a:bodyPr/>
                    <a:lstStyle/>
                    <a:p>
                      <a:pPr algn="ct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a:txBody>
                    <a:bodyPr/>
                    <a:lstStyle/>
                    <a:p>
                      <a:pPr algn="ctr"/>
                      <a:r>
                        <a:rPr kumimoji="1" lang="ja-JP" altLang="en-US" sz="1400" dirty="0"/>
                        <a:t>場合１</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場合２</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場合３</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674105206"/>
                  </a:ext>
                </a:extLst>
              </a:tr>
              <a:tr h="196218">
                <a:tc rowSpan="2">
                  <a:txBody>
                    <a:bodyPr/>
                    <a:lstStyle/>
                    <a:p>
                      <a:pPr algn="ctr"/>
                      <a:r>
                        <a:rPr kumimoji="1" lang="en-US" altLang="ja-JP" sz="1200" dirty="0"/>
                        <a:t>4</a:t>
                      </a:r>
                      <a:r>
                        <a:rPr kumimoji="1" lang="ja-JP" altLang="en-US" sz="1200" dirty="0"/>
                        <a:t>時間未満</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dirty="0">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1,924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1,884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1,844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625639229"/>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1,798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1,758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1,718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803250993"/>
                  </a:ext>
                </a:extLst>
              </a:tr>
              <a:tr h="196218">
                <a:tc rowSpan="2">
                  <a:txBody>
                    <a:bodyPr/>
                    <a:lstStyle/>
                    <a:p>
                      <a:pPr algn="ctr"/>
                      <a:r>
                        <a:rPr kumimoji="1" lang="en-US" altLang="ja-JP" sz="1200" dirty="0"/>
                        <a:t>4</a:t>
                      </a:r>
                      <a:r>
                        <a:rPr kumimoji="1" lang="ja-JP" altLang="en-US" sz="1200" dirty="0"/>
                        <a:t>時間以上</a:t>
                      </a:r>
                      <a:endParaRPr kumimoji="1" lang="en-US" altLang="ja-JP" sz="1200" dirty="0"/>
                    </a:p>
                    <a:p>
                      <a:pPr algn="ctr"/>
                      <a:r>
                        <a:rPr kumimoji="1" lang="en-US" altLang="ja-JP" sz="1200" dirty="0"/>
                        <a:t>5</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mn-ea"/>
                      </a:endParaRPr>
                    </a:p>
                  </a:txBody>
                  <a:tcPr anchor="ctr"/>
                </a:tc>
                <a:tc>
                  <a:txBody>
                    <a:bodyPr/>
                    <a:lstStyle/>
                    <a:p>
                      <a:pPr algn="ctr"/>
                      <a:r>
                        <a:rPr kumimoji="1" lang="en-US" altLang="ja-JP" sz="1200" b="1" u="sng" dirty="0">
                          <a:solidFill>
                            <a:srgbClr val="0070C0"/>
                          </a:solidFill>
                        </a:rPr>
                        <a:t>2,084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2,044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1,999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245386552"/>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1,958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1,918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b="1" u="sng" dirty="0">
                          <a:solidFill>
                            <a:srgbClr val="0070C0"/>
                          </a:solidFill>
                        </a:rPr>
                        <a:t>1,873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998681101"/>
                  </a:ext>
                </a:extLst>
              </a:tr>
              <a:tr h="196218">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5</a:t>
                      </a:r>
                      <a:r>
                        <a:rPr kumimoji="1" lang="ja-JP" altLang="en-US" sz="1200" dirty="0"/>
                        <a:t>時間以上</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200" b="1" u="sng" dirty="0">
                          <a:solidFill>
                            <a:srgbClr val="0070C0"/>
                          </a:solidFill>
                        </a:rPr>
                        <a:t>別に定める患者の場合</a:t>
                      </a:r>
                      <a:endParaRPr kumimoji="1" lang="ja-JP" altLang="en-US" sz="1200" b="1" u="sng" dirty="0">
                        <a:solidFill>
                          <a:srgbClr val="0070C0"/>
                        </a:solidFill>
                        <a:latin typeface="ＭＳ Ｐゴシック" panose="020B0600070205080204" pitchFamily="50" charset="-128"/>
                        <a:ea typeface="+mn-ea"/>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2,219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2,174</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2,129</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160304173"/>
                  </a:ext>
                </a:extLst>
              </a:tr>
              <a:tr h="196218">
                <a:tc vMerge="1">
                  <a:txBody>
                    <a:bodyPr/>
                    <a:lstStyle/>
                    <a:p>
                      <a:endParaRPr kumimoji="1" lang="ja-JP" altLang="en-US"/>
                    </a:p>
                  </a:txBody>
                  <a:tcPr/>
                </a:tc>
                <a:tc>
                  <a:txBody>
                    <a:bodyPr/>
                    <a:lstStyle/>
                    <a:p>
                      <a:pPr algn="ctr"/>
                      <a:r>
                        <a:rPr kumimoji="1" lang="ja-JP" altLang="en-US" sz="1200" b="1" u="sng" dirty="0">
                          <a:solidFill>
                            <a:srgbClr val="0070C0"/>
                          </a:solidFill>
                        </a:rPr>
                        <a:t>それ以外の場合</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2,093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2,048</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u="sng" dirty="0">
                          <a:solidFill>
                            <a:srgbClr val="0070C0"/>
                          </a:solidFill>
                        </a:rPr>
                        <a:t>2,003</a:t>
                      </a:r>
                      <a:r>
                        <a:rPr kumimoji="1" lang="ja-JP" altLang="en-US" sz="1200" b="1" u="sng" dirty="0">
                          <a:solidFill>
                            <a:srgbClr val="0070C0"/>
                          </a:solidFill>
                        </a:rPr>
                        <a:t>点</a:t>
                      </a:r>
                      <a:endParaRPr kumimoji="1" lang="ja-JP" altLang="en-US" sz="12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1503158018"/>
                  </a:ext>
                </a:extLst>
              </a:tr>
            </a:tbl>
          </a:graphicData>
        </a:graphic>
      </p:graphicFrame>
      <p:sp>
        <p:nvSpPr>
          <p:cNvPr id="20" name="正方形/長方形 19"/>
          <p:cNvSpPr/>
          <p:nvPr/>
        </p:nvSpPr>
        <p:spPr>
          <a:xfrm>
            <a:off x="191477" y="3845898"/>
            <a:ext cx="3130072" cy="180049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・「１」から「３」までの場合には、ロキサデュスタット錠は、エリスロポエチン製剤及びダルベポエチン製剤と同様のものとみなし、その費用は所定点数に含まれており、別に算定できない。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・「１」から「３」までの場合であって、ロキサデュスタット錠を処方する場合には、院内処方を行うこと。</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・人工腎臓に規定する注射薬</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エリスロポエチン、ダルベポエチン</a:t>
            </a:r>
          </a:p>
        </p:txBody>
      </p:sp>
      <p:sp>
        <p:nvSpPr>
          <p:cNvPr id="6" name="正方形/長方形 5"/>
          <p:cNvSpPr/>
          <p:nvPr/>
        </p:nvSpPr>
        <p:spPr>
          <a:xfrm>
            <a:off x="213540" y="1628220"/>
            <a:ext cx="3108009" cy="294721"/>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 name="正方形/長方形 1"/>
          <p:cNvSpPr/>
          <p:nvPr/>
        </p:nvSpPr>
        <p:spPr>
          <a:xfrm>
            <a:off x="118607" y="927461"/>
            <a:ext cx="9668786" cy="480796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エリスロポエチン製剤のバイオ後続品等の実勢価格等を踏まえ、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阻害薬の使用を含め人工腎臓に係る評価を見直す。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コンテンツ プレースホルダー 3"/>
          <p:cNvGraphicFramePr>
            <a:graphicFrameLocks/>
          </p:cNvGraphicFramePr>
          <p:nvPr/>
        </p:nvGraphicFramePr>
        <p:xfrm>
          <a:off x="213540" y="1925658"/>
          <a:ext cx="3108009" cy="1920240"/>
        </p:xfrm>
        <a:graphic>
          <a:graphicData uri="http://schemas.openxmlformats.org/drawingml/2006/table">
            <a:tbl>
              <a:tblPr firstRow="1" bandRow="1">
                <a:tableStyleId>{3B4B98B0-60AC-42C2-AFA5-B58CD77FA1E5}</a:tableStyleId>
              </a:tblPr>
              <a:tblGrid>
                <a:gridCol w="916305">
                  <a:extLst>
                    <a:ext uri="{9D8B030D-6E8A-4147-A177-3AD203B41FA5}">
                      <a16:colId xmlns:a16="http://schemas.microsoft.com/office/drawing/2014/main" val="2559552442"/>
                    </a:ext>
                  </a:extLst>
                </a:gridCol>
                <a:gridCol w="730568">
                  <a:extLst>
                    <a:ext uri="{9D8B030D-6E8A-4147-A177-3AD203B41FA5}">
                      <a16:colId xmlns:a16="http://schemas.microsoft.com/office/drawing/2014/main" val="3163706963"/>
                    </a:ext>
                  </a:extLst>
                </a:gridCol>
                <a:gridCol w="730568">
                  <a:extLst>
                    <a:ext uri="{9D8B030D-6E8A-4147-A177-3AD203B41FA5}">
                      <a16:colId xmlns:a16="http://schemas.microsoft.com/office/drawing/2014/main" val="1859805781"/>
                    </a:ext>
                  </a:extLst>
                </a:gridCol>
                <a:gridCol w="730568">
                  <a:extLst>
                    <a:ext uri="{9D8B030D-6E8A-4147-A177-3AD203B41FA5}">
                      <a16:colId xmlns:a16="http://schemas.microsoft.com/office/drawing/2014/main" val="1666859163"/>
                    </a:ext>
                  </a:extLst>
                </a:gridCol>
              </a:tblGrid>
              <a:tr h="259707">
                <a:tc gridSpan="4">
                  <a:txBody>
                    <a:bodyPr/>
                    <a:lstStyle/>
                    <a:p>
                      <a:pPr algn="l"/>
                      <a:r>
                        <a:rPr lang="en-US" altLang="ja-JP" sz="1400" dirty="0"/>
                        <a:t>【</a:t>
                      </a:r>
                      <a:r>
                        <a:rPr lang="ja-JP" altLang="en-US" sz="1400" dirty="0"/>
                        <a:t>人工腎臓</a:t>
                      </a:r>
                      <a:r>
                        <a:rPr lang="en-US" altLang="ja-JP" sz="1400" dirty="0"/>
                        <a:t>】</a:t>
                      </a:r>
                      <a:endParaRPr kumimoji="1" lang="ja-JP" altLang="en-US" sz="1400" b="0" dirty="0">
                        <a:latin typeface="ＭＳ Ｐゴシック" panose="020B0600070205080204" pitchFamily="50" charset="-128"/>
                        <a:ea typeface="ＭＳ Ｐゴシック" panose="020B0600070205080204" pitchFamily="50" charset="-128"/>
                      </a:endParaRPr>
                    </a:p>
                  </a:txBody>
                  <a:tcPr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864391635"/>
                  </a:ext>
                </a:extLst>
              </a:tr>
              <a:tr h="259707">
                <a:tc gridSpan="4">
                  <a:txBody>
                    <a:bodyPr/>
                    <a:lstStyle/>
                    <a:p>
                      <a:pPr algn="ctr"/>
                      <a:r>
                        <a:rPr kumimoji="1" lang="ja-JP" altLang="en-US" sz="1400" dirty="0"/>
                        <a:t>慢性維持透析を行った場合</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hMerge="1">
                  <a:txBody>
                    <a:bodyPr/>
                    <a:lstStyle/>
                    <a:p>
                      <a:pPr algn="ctr"/>
                      <a:endParaRPr kumimoji="1" lang="ja-JP" altLang="en-US" sz="1200" dirty="0">
                        <a:latin typeface="ＭＳ Ｐゴシック" panose="020B0600070205080204" pitchFamily="50" charset="-128"/>
                        <a:ea typeface="ＭＳ Ｐゴシック" panose="020B0600070205080204" pitchFamily="50" charset="-128"/>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p>
                  </a:txBody>
                  <a:tcPr anchor="ctr"/>
                </a:tc>
                <a:tc hMerge="1">
                  <a:txBody>
                    <a:bodyPr/>
                    <a:lstStyle/>
                    <a:p>
                      <a:pPr algn="ctr"/>
                      <a:endParaRPr kumimoji="1" lang="ja-JP" altLang="en-US" sz="1100" dirty="0"/>
                    </a:p>
                  </a:txBody>
                  <a:tcPr anchor="ctr"/>
                </a:tc>
                <a:extLst>
                  <a:ext uri="{0D108BD9-81ED-4DB2-BD59-A6C34878D82A}">
                    <a16:rowId xmlns:a16="http://schemas.microsoft.com/office/drawing/2014/main" val="1712612069"/>
                  </a:ext>
                </a:extLst>
              </a:tr>
              <a:tr h="259707">
                <a:tc>
                  <a:txBody>
                    <a:bodyPr/>
                    <a:lstStyle/>
                    <a:p>
                      <a:pPr algn="ct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場合１</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400" dirty="0"/>
                        <a:t>場合２</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400" dirty="0"/>
                        <a:t>場合３</a:t>
                      </a:r>
                      <a:endParaRPr kumimoji="1" lang="ja-JP" altLang="en-US" sz="14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674105206"/>
                  </a:ext>
                </a:extLst>
              </a:tr>
              <a:tr h="233736">
                <a:tc>
                  <a:txBody>
                    <a:bodyPr/>
                    <a:lstStyle/>
                    <a:p>
                      <a:pPr algn="ctr"/>
                      <a:r>
                        <a:rPr kumimoji="1" lang="en-US" altLang="ja-JP" sz="1200" dirty="0"/>
                        <a:t>4</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en-US" altLang="ja-JP" sz="1200" dirty="0"/>
                        <a:t>1,980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1,940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1,900</a:t>
                      </a:r>
                      <a:r>
                        <a:rPr kumimoji="1" lang="ja-JP" altLang="en-US" sz="1200" dirty="0"/>
                        <a:t>点</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2625639229"/>
                  </a:ext>
                </a:extLst>
              </a:tr>
              <a:tr h="389560">
                <a:tc>
                  <a:txBody>
                    <a:bodyPr/>
                    <a:lstStyle/>
                    <a:p>
                      <a:pPr algn="ctr"/>
                      <a:r>
                        <a:rPr kumimoji="1" lang="en-US" altLang="ja-JP" sz="1200" dirty="0"/>
                        <a:t>4</a:t>
                      </a:r>
                      <a:r>
                        <a:rPr kumimoji="1" lang="ja-JP" altLang="en-US" sz="1200" dirty="0"/>
                        <a:t>時間以上</a:t>
                      </a:r>
                      <a:endParaRPr kumimoji="1" lang="en-US" altLang="ja-JP" sz="1200" dirty="0"/>
                    </a:p>
                    <a:p>
                      <a:pPr algn="ctr"/>
                      <a:r>
                        <a:rPr kumimoji="1" lang="en-US" altLang="ja-JP" sz="1200" dirty="0"/>
                        <a:t>5</a:t>
                      </a:r>
                      <a:r>
                        <a:rPr kumimoji="1" lang="ja-JP" altLang="en-US" sz="1200" dirty="0"/>
                        <a:t>時間未満</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2,140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2,100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2,055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245386552"/>
                  </a:ext>
                </a:extLst>
              </a:tr>
              <a:tr h="233736">
                <a:tc>
                  <a:txBody>
                    <a:bodyPr/>
                    <a:lstStyle/>
                    <a:p>
                      <a:pPr algn="ctr"/>
                      <a:r>
                        <a:rPr kumimoji="1" lang="en-US" altLang="ja-JP" sz="1200" dirty="0"/>
                        <a:t>5</a:t>
                      </a:r>
                      <a:r>
                        <a:rPr kumimoji="1" lang="ja-JP" altLang="en-US" sz="1200" dirty="0"/>
                        <a:t>時間以上</a:t>
                      </a:r>
                      <a:endParaRPr kumimoji="1" lang="en-US" altLang="ja-JP"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2,275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2,230</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200" dirty="0"/>
                        <a:t>2,185</a:t>
                      </a:r>
                      <a:r>
                        <a:rPr kumimoji="1" lang="ja-JP" altLang="en-US" sz="1200" dirty="0"/>
                        <a:t>点</a:t>
                      </a:r>
                      <a:endParaRPr kumimoji="1" lang="ja-JP" altLang="en-US" sz="12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3487332518"/>
                  </a:ext>
                </a:extLst>
              </a:tr>
            </a:tbl>
          </a:graphicData>
        </a:graphic>
      </p:graphicFrame>
      <p:sp>
        <p:nvSpPr>
          <p:cNvPr id="21" name="正方形/長方形 20"/>
          <p:cNvSpPr/>
          <p:nvPr/>
        </p:nvSpPr>
        <p:spPr>
          <a:xfrm>
            <a:off x="4451842" y="4419677"/>
            <a:ext cx="5335552" cy="131574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「１」から「３」までのうち、</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定める薬剤を使用しない</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場合には、</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HIF-PHD</a:t>
            </a:r>
            <a:r>
              <a:rPr kumimoji="1" lang="ja-JP"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阻害剤の服薬状況等について、診療録に記載すること。</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別に規定する患者</a:t>
            </a:r>
            <a:r>
              <a:rPr kumimoji="1" lang="ja-JP" altLang="en-US" sz="105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阻害剤を院外処方している患者以外の患者</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人工腎臓に規定する薬剤</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エリスロポエチン、ダルベポエチン、</a:t>
            </a:r>
            <a:r>
              <a:rPr kumimoji="1" lang="ja-JP" altLang="en-US" sz="105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エポエチンベータペゴル、</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05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阻害剤（院内処方されたものに限る。</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17" name="Picture 2" descr="http://1.bp.blogspot.com/-w_H23guHurw/VD3SD6r001I/AAAAAAAAoNc/a6OztVrz8Wo/s800/jinkou_touseki_ketsueki.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77322" y="4437842"/>
            <a:ext cx="1418440" cy="1270493"/>
          </a:xfrm>
          <a:prstGeom prst="rect">
            <a:avLst/>
          </a:prstGeom>
          <a:noFill/>
          <a:extLst>
            <a:ext uri="{909E8E84-426E-40DD-AFC4-6F175D3DCCD1}">
              <a14:hiddenFill xmlns:a14="http://schemas.microsoft.com/office/drawing/2010/main">
                <a:solidFill>
                  <a:srgbClr val="FFFFFF"/>
                </a:solidFill>
              </a14:hiddenFill>
            </a:ext>
          </a:extLst>
        </p:spPr>
      </p:pic>
      <p:sp>
        <p:nvSpPr>
          <p:cNvPr id="22" name="正方形/長方形 21"/>
          <p:cNvSpPr/>
          <p:nvPr/>
        </p:nvSpPr>
        <p:spPr>
          <a:xfrm>
            <a:off x="118607" y="5962360"/>
            <a:ext cx="9668786" cy="80197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慢性維持透析患者外来医学管理料における二次性副甲状腺機能亢進症の検査を、</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エテルカルセチド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エボカルセト</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にも対応した要件に見直す。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232363" y="5859311"/>
            <a:ext cx="5602379" cy="260280"/>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慢性維持透析患者外来医学管理料</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に係る要件の見直し</a:t>
            </a:r>
          </a:p>
        </p:txBody>
      </p:sp>
      <p:sp>
        <p:nvSpPr>
          <p:cNvPr id="24" name="Rectangle 2">
            <a:extLst>
              <a:ext uri="{FF2B5EF4-FFF2-40B4-BE49-F238E27FC236}">
                <a16:creationId xmlns:a16="http://schemas.microsoft.com/office/drawing/2014/main" id="{0B6A7B27-B063-4BD9-97AC-DDF5F571CFC0}"/>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5" name="Rectangle 36">
            <a:extLst>
              <a:ext uri="{FF2B5EF4-FFF2-40B4-BE49-F238E27FC236}">
                <a16:creationId xmlns:a16="http://schemas.microsoft.com/office/drawing/2014/main" id="{A1377BCD-5D13-4954-A75A-1DCF1225B5BB}"/>
              </a:ext>
            </a:extLst>
          </p:cNvPr>
          <p:cNvSpPr>
            <a:spLocks noChangeArrowheads="1"/>
          </p:cNvSpPr>
          <p:nvPr/>
        </p:nvSpPr>
        <p:spPr bwMode="auto">
          <a:xfrm>
            <a:off x="207298" y="460624"/>
            <a:ext cx="3961725"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（６）人工腎臓に係る評価の見直し</a:t>
            </a:r>
          </a:p>
        </p:txBody>
      </p:sp>
      <p:sp>
        <p:nvSpPr>
          <p:cNvPr id="16" name="スライド番号プレースホルダー 2">
            <a:extLst>
              <a:ext uri="{FF2B5EF4-FFF2-40B4-BE49-F238E27FC236}">
                <a16:creationId xmlns:a16="http://schemas.microsoft.com/office/drawing/2014/main" id="{FC28A6B5-9774-4F91-8B54-DC3A94F6F0E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6" name="テキスト ボックス 25"/>
          <p:cNvSpPr txBox="1"/>
          <p:nvPr/>
        </p:nvSpPr>
        <p:spPr>
          <a:xfrm>
            <a:off x="4184999" y="518679"/>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p513-514,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p528-531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p826,842,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27" name="テキスト ボックス 26"/>
          <p:cNvSpPr txBox="1"/>
          <p:nvPr/>
        </p:nvSpPr>
        <p:spPr>
          <a:xfrm>
            <a:off x="5817830" y="5831555"/>
            <a:ext cx="6606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p197</a:t>
            </a:r>
          </a:p>
        </p:txBody>
      </p:sp>
    </p:spTree>
    <p:extLst>
      <p:ext uri="{BB962C8B-B14F-4D97-AF65-F5344CB8AC3E}">
        <p14:creationId xmlns:p14="http://schemas.microsoft.com/office/powerpoint/2010/main" val="195691879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95794" y="822948"/>
            <a:ext cx="9744892" cy="5947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他の手技との難易度や緊急性等を踏まえ、バスキュラ－アクセスに係る処置について評価を見直す。外シャント設置術に関しては、診療報酬上の評価を廃止する。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シャントの狭窄・閉塞を繰り返す透析患者が一部存在することを踏まえ、経皮的シャント拡張術・血栓除去術について要件を見直す。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261257" y="1474728"/>
          <a:ext cx="4340960" cy="2435168"/>
        </p:xfrm>
        <a:graphic>
          <a:graphicData uri="http://schemas.openxmlformats.org/drawingml/2006/table">
            <a:tbl>
              <a:tblPr firstRow="1" bandRow="1">
                <a:tableStyleId>{3B4B98B0-60AC-42C2-AFA5-B58CD77FA1E5}</a:tableStyleId>
              </a:tblPr>
              <a:tblGrid>
                <a:gridCol w="3431177">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現行</a:t>
                      </a:r>
                    </a:p>
                  </a:txBody>
                  <a:tcPr>
                    <a:solidFill>
                      <a:schemeClr val="accent1"/>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末梢動静脈瘻造設術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91116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１　静脈転位を伴うもの</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21,300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２　その他のもの</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7,760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3"/>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外シャント血栓除去術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1,680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内シャント又は外シャント設置術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18,080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424672576"/>
                  </a:ext>
                </a:extLst>
              </a:tr>
            </a:tbl>
          </a:graphicData>
        </a:graphic>
      </p:graphicFrame>
      <p:graphicFrame>
        <p:nvGraphicFramePr>
          <p:cNvPr id="11" name="表 10"/>
          <p:cNvGraphicFramePr>
            <a:graphicFrameLocks noGrp="1"/>
          </p:cNvGraphicFramePr>
          <p:nvPr/>
        </p:nvGraphicFramePr>
        <p:xfrm>
          <a:off x="5354756" y="1474728"/>
          <a:ext cx="4355301" cy="2438400"/>
        </p:xfrm>
        <a:graphic>
          <a:graphicData uri="http://schemas.openxmlformats.org/drawingml/2006/table">
            <a:tbl>
              <a:tblPr firstRow="1" bandRow="1">
                <a:tableStyleId>{C083E6E3-FA7D-4D7B-A595-EF9225AFEA82}</a:tableStyleId>
              </a:tblPr>
              <a:tblGrid>
                <a:gridCol w="3493153">
                  <a:extLst>
                    <a:ext uri="{9D8B030D-6E8A-4147-A177-3AD203B41FA5}">
                      <a16:colId xmlns:a16="http://schemas.microsoft.com/office/drawing/2014/main" val="20000"/>
                    </a:ext>
                  </a:extLst>
                </a:gridCol>
                <a:gridCol w="862148">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00CC99"/>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末梢動静脈瘻造設術</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１　内シャント造設術</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　イ　単純なもの</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12,080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6960736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　ロ　静脈転位を伴うもの</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15,300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557264003"/>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２　その他のもの</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7,760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3"/>
                  </a:ext>
                </a:extLst>
              </a:tr>
              <a:tr h="2546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chemeClr val="accent5"/>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r h="2546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（削除）（末梢動静脈瘻造設術　１イ　へ）</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u="sng" baseline="0" dirty="0">
                        <a:solidFill>
                          <a:schemeClr val="accent5"/>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424672576"/>
                  </a:ext>
                </a:extLst>
              </a:tr>
            </a:tbl>
          </a:graphicData>
        </a:graphic>
      </p:graphicFrame>
      <p:sp>
        <p:nvSpPr>
          <p:cNvPr id="8" name="右矢印 7"/>
          <p:cNvSpPr/>
          <p:nvPr/>
        </p:nvSpPr>
        <p:spPr>
          <a:xfrm>
            <a:off x="4679686" y="2253195"/>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261257" y="4669654"/>
          <a:ext cx="4328160" cy="609600"/>
        </p:xfrm>
        <a:graphic>
          <a:graphicData uri="http://schemas.openxmlformats.org/drawingml/2006/table">
            <a:tbl>
              <a:tblPr firstRow="1" bandRow="1">
                <a:tableStyleId>{3B4B98B0-60AC-42C2-AFA5-B58CD77FA1E5}</a:tableStyleId>
              </a:tblPr>
              <a:tblGrid>
                <a:gridCol w="3422469">
                  <a:extLst>
                    <a:ext uri="{9D8B030D-6E8A-4147-A177-3AD203B41FA5}">
                      <a16:colId xmlns:a16="http://schemas.microsoft.com/office/drawing/2014/main" val="20000"/>
                    </a:ext>
                  </a:extLst>
                </a:gridCol>
                <a:gridCol w="905691">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ＭＳ Ｐゴシック" panose="020B0600070205080204" pitchFamily="50" charset="-128"/>
                          <a:ea typeface="ＭＳ Ｐゴシック" panose="020B0600070205080204" pitchFamily="50" charset="-128"/>
                        </a:rPr>
                        <a:t>現行</a:t>
                      </a:r>
                    </a:p>
                  </a:txBody>
                  <a:tcPr>
                    <a:solidFill>
                      <a:schemeClr val="accent1"/>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algn="l">
                        <a:spcAft>
                          <a:spcPts val="0"/>
                        </a:spcAft>
                      </a:pPr>
                      <a:r>
                        <a:rPr lang="ja-JP" altLang="ja-JP" sz="1400" kern="0" dirty="0">
                          <a:effectLst/>
                        </a:rPr>
                        <a:t>【経皮的シャント拡張術・血栓除去術】</a:t>
                      </a:r>
                      <a:endParaRPr lang="ja-JP" altLang="ja-JP" sz="1400" kern="100" dirty="0">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18,080</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bl>
          </a:graphicData>
        </a:graphic>
      </p:graphicFrame>
      <p:graphicFrame>
        <p:nvGraphicFramePr>
          <p:cNvPr id="13" name="表 12"/>
          <p:cNvGraphicFramePr>
            <a:graphicFrameLocks noGrp="1"/>
          </p:cNvGraphicFramePr>
          <p:nvPr/>
        </p:nvGraphicFramePr>
        <p:xfrm>
          <a:off x="5354756" y="4669654"/>
          <a:ext cx="4337884" cy="1219200"/>
        </p:xfrm>
        <a:graphic>
          <a:graphicData uri="http://schemas.openxmlformats.org/drawingml/2006/table">
            <a:tbl>
              <a:tblPr firstRow="1" bandRow="1">
                <a:tableStyleId>{C083E6E3-FA7D-4D7B-A595-EF9225AFEA82}</a:tableStyleId>
              </a:tblPr>
              <a:tblGrid>
                <a:gridCol w="3472180">
                  <a:extLst>
                    <a:ext uri="{9D8B030D-6E8A-4147-A177-3AD203B41FA5}">
                      <a16:colId xmlns:a16="http://schemas.microsoft.com/office/drawing/2014/main" val="20000"/>
                    </a:ext>
                  </a:extLst>
                </a:gridCol>
                <a:gridCol w="865704">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00CC99"/>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algn="l">
                        <a:spcAft>
                          <a:spcPts val="0"/>
                        </a:spcAft>
                      </a:pPr>
                      <a:r>
                        <a:rPr lang="ja-JP" altLang="ja-JP" sz="1400" kern="0" dirty="0">
                          <a:effectLst/>
                        </a:rPr>
                        <a:t>【経皮的シャント拡張術・血栓除去術】</a:t>
                      </a:r>
                      <a:endParaRPr lang="ja-JP" altLang="ja-JP" sz="14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303723">
                <a:tc>
                  <a:txBody>
                    <a:bodyPr/>
                    <a:lstStyle/>
                    <a:p>
                      <a:pPr marL="0" indent="0" algn="l">
                        <a:spcAft>
                          <a:spcPts val="0"/>
                        </a:spcAft>
                      </a:pPr>
                      <a:r>
                        <a:rPr lang="ja-JP" altLang="ja-JP" sz="1400" b="1" u="sng" kern="0" dirty="0">
                          <a:solidFill>
                            <a:srgbClr val="0070C0"/>
                          </a:solidFill>
                          <a:effectLst/>
                        </a:rPr>
                        <a:t>１　初回</a:t>
                      </a:r>
                      <a:endParaRPr lang="ja-JP" altLang="ja-JP" sz="1400" b="1" u="sng" kern="100" dirty="0">
                        <a:solidFill>
                          <a:srgbClr val="0070C0"/>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303722">
                <a:tc>
                  <a:txBody>
                    <a:bodyPr/>
                    <a:lstStyle/>
                    <a:p>
                      <a:pPr marL="0" indent="0" algn="l">
                        <a:spcAft>
                          <a:spcPts val="0"/>
                        </a:spcAft>
                      </a:pPr>
                      <a:r>
                        <a:rPr lang="ja-JP" altLang="ja-JP" sz="1400" b="1" u="sng" kern="0" dirty="0">
                          <a:solidFill>
                            <a:srgbClr val="0070C0"/>
                          </a:solidFill>
                          <a:effectLst/>
                        </a:rPr>
                        <a:t>２</a:t>
                      </a:r>
                      <a:r>
                        <a:rPr lang="ja-JP" altLang="en-US" sz="1400" b="1" u="sng" kern="0" dirty="0">
                          <a:solidFill>
                            <a:srgbClr val="0070C0"/>
                          </a:solidFill>
                          <a:effectLst/>
                        </a:rPr>
                        <a:t>　</a:t>
                      </a:r>
                      <a:r>
                        <a:rPr lang="ja-JP" altLang="ja-JP" sz="1400" b="1" u="sng" kern="0" dirty="0">
                          <a:solidFill>
                            <a:srgbClr val="0070C0"/>
                          </a:solidFill>
                          <a:effectLst/>
                        </a:rPr>
                        <a:t>１の実施後３月以内に実施する場合</a:t>
                      </a:r>
                      <a:endParaRPr lang="ja-JP" altLang="ja-JP" sz="1400" b="1" u="sng" kern="100" dirty="0">
                        <a:solidFill>
                          <a:srgbClr val="0070C0"/>
                        </a:solidFill>
                        <a:effectLst/>
                        <a:latin typeface="ＭＳ ゴシック" panose="020B0609070205080204" pitchFamily="49" charset="-128"/>
                        <a:ea typeface="ＭＳ ゴシック" panose="020B0609070205080204" pitchFamily="49" charset="-128"/>
                        <a:cs typeface="Times New Roman" panose="02020603050405020304" pitchFamily="18" charset="0"/>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rPr>
                        <a:t>12,000</a:t>
                      </a:r>
                      <a:r>
                        <a:rPr kumimoji="1" lang="ja-JP" altLang="en-US" sz="1400" b="1" u="sng" baseline="0" dirty="0">
                          <a:solidFill>
                            <a:srgbClr val="0070C0"/>
                          </a:solidFill>
                        </a:rPr>
                        <a:t>点</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89037652"/>
                  </a:ext>
                </a:extLst>
              </a:tr>
            </a:tbl>
          </a:graphicData>
        </a:graphic>
      </p:graphicFrame>
      <p:sp>
        <p:nvSpPr>
          <p:cNvPr id="15" name="正方形/長方形 14"/>
          <p:cNvSpPr/>
          <p:nvPr/>
        </p:nvSpPr>
        <p:spPr>
          <a:xfrm>
            <a:off x="505097" y="5733478"/>
            <a:ext cx="9187543"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［算定できる要件］</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「１」については、３ヶ月に１回に限り算定する。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「２」を算定する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場合</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には</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、次のいずれかの要件を満たす</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画像所見等の</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医学的根拠を診療報酬明細書の概要欄に記載すること。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透析シャント閉塞</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超音波検査において、</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シャント血流量が</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400ml</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以下</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又は</a:t>
            </a: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血管抵抗指数（</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RI</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a:t>
            </a:r>
            <a:r>
              <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0.6</a:t>
            </a:r>
            <a:r>
              <a:rPr kumimoji="1" lang="ja-JP"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以上</a:t>
            </a:r>
            <a:r>
              <a:rPr kumimoji="1" lang="ja-JP"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の場合（アの場合を除く。）</a:t>
            </a:r>
          </a:p>
        </p:txBody>
      </p:sp>
      <p:sp>
        <p:nvSpPr>
          <p:cNvPr id="16" name="右矢印 15"/>
          <p:cNvSpPr/>
          <p:nvPr/>
        </p:nvSpPr>
        <p:spPr>
          <a:xfrm>
            <a:off x="4679686" y="4765071"/>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Rectangle 2">
            <a:extLst>
              <a:ext uri="{FF2B5EF4-FFF2-40B4-BE49-F238E27FC236}">
                <a16:creationId xmlns:a16="http://schemas.microsoft.com/office/drawing/2014/main" id="{A5820D28-B309-4685-B4DF-FBBF76465880}"/>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7" name="Rectangle 36">
            <a:extLst>
              <a:ext uri="{FF2B5EF4-FFF2-40B4-BE49-F238E27FC236}">
                <a16:creationId xmlns:a16="http://schemas.microsoft.com/office/drawing/2014/main" id="{1A56D7F7-FC5E-4EDD-8F13-D18E86EDE83B}"/>
              </a:ext>
            </a:extLst>
          </p:cNvPr>
          <p:cNvSpPr>
            <a:spLocks noChangeArrowheads="1"/>
          </p:cNvSpPr>
          <p:nvPr/>
        </p:nvSpPr>
        <p:spPr bwMode="auto">
          <a:xfrm>
            <a:off x="213524" y="477932"/>
            <a:ext cx="6032079"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（７）バスキュラーアクセスに係る</a:t>
            </a:r>
            <a:r>
              <a:rPr kumimoji="0" lang="ja-JP" altLang="en-US" sz="2000" kern="0" dirty="0">
                <a:solidFill>
                  <a:prstClr val="black"/>
                </a:solidFill>
                <a:latin typeface="Calibri" panose="020F0502020204030204"/>
                <a:ea typeface="ＭＳ Ｐゴシック" panose="020B0600070205080204" pitchFamily="50" charset="-128"/>
              </a:rPr>
              <a:t>手術</a:t>
            </a: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の評価の適正化</a:t>
            </a:r>
          </a:p>
        </p:txBody>
      </p:sp>
      <p:sp>
        <p:nvSpPr>
          <p:cNvPr id="18" name="スライド番号プレースホルダー 2">
            <a:extLst>
              <a:ext uri="{FF2B5EF4-FFF2-40B4-BE49-F238E27FC236}">
                <a16:creationId xmlns:a16="http://schemas.microsoft.com/office/drawing/2014/main" id="{657C1BD2-711D-4F78-A177-9F6E667A94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0" name="テキスト ボックス 19"/>
          <p:cNvSpPr txBox="1"/>
          <p:nvPr/>
        </p:nvSpPr>
        <p:spPr>
          <a:xfrm>
            <a:off x="8536626" y="1343923"/>
            <a:ext cx="10864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p613</a:t>
            </a:r>
          </a:p>
        </p:txBody>
      </p:sp>
      <p:sp>
        <p:nvSpPr>
          <p:cNvPr id="21" name="テキスト ボックス 20"/>
          <p:cNvSpPr txBox="1"/>
          <p:nvPr/>
        </p:nvSpPr>
        <p:spPr>
          <a:xfrm>
            <a:off x="8547714" y="4531161"/>
            <a:ext cx="10864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p614</a:t>
            </a:r>
          </a:p>
        </p:txBody>
      </p:sp>
    </p:spTree>
    <p:extLst>
      <p:ext uri="{BB962C8B-B14F-4D97-AF65-F5344CB8AC3E}">
        <p14:creationId xmlns:p14="http://schemas.microsoft.com/office/powerpoint/2010/main" val="839358652"/>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156757" y="916620"/>
            <a:ext cx="9622971" cy="26093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腎不全以外の患者に対する血液浄化療法を適正に実施するため、持続緩徐式血液濾過について要件を見直す。</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正方形/長方形 1"/>
          <p:cNvSpPr/>
          <p:nvPr/>
        </p:nvSpPr>
        <p:spPr>
          <a:xfrm>
            <a:off x="156758" y="3689143"/>
            <a:ext cx="9622972" cy="305222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吸着式血液浄化法について、エンドトキシンを吸着するという治療目的や敗血症診療ガイドライン</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標準治療と比較して死亡率の改善は認められないこと等を踏まえ、適切な実施を推進するよう要件の見直しを行う。</a:t>
            </a:r>
            <a:endParaRPr kumimoji="1" lang="en-US" altLang="ja-JP" sz="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316666" y="3584024"/>
            <a:ext cx="3700230" cy="28095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吸着式血液浄化法の評価の見直し</a:t>
            </a:r>
          </a:p>
        </p:txBody>
      </p:sp>
      <p:sp>
        <p:nvSpPr>
          <p:cNvPr id="14" name="正方形/長方形 13"/>
          <p:cNvSpPr/>
          <p:nvPr/>
        </p:nvSpPr>
        <p:spPr>
          <a:xfrm>
            <a:off x="316667" y="796318"/>
            <a:ext cx="3844246" cy="284474"/>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持続緩徐式血液濾過の評価の見直し</a:t>
            </a:r>
          </a:p>
        </p:txBody>
      </p:sp>
      <p:graphicFrame>
        <p:nvGraphicFramePr>
          <p:cNvPr id="28" name="表 27"/>
          <p:cNvGraphicFramePr>
            <a:graphicFrameLocks noGrp="1"/>
          </p:cNvGraphicFramePr>
          <p:nvPr/>
        </p:nvGraphicFramePr>
        <p:xfrm>
          <a:off x="299332" y="1389107"/>
          <a:ext cx="2709452" cy="163068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2220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TW" altLang="en-US" sz="1200" baseline="0" dirty="0">
                          <a:latin typeface="ＭＳ Ｐゴシック" panose="020B0600070205080204" pitchFamily="50" charset="-128"/>
                          <a:ea typeface="ＭＳ Ｐゴシック" panose="020B0600070205080204" pitchFamily="50" charset="-128"/>
                        </a:rPr>
                        <a:t>持続緩徐式血液濾過</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5109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［算定要件］</a:t>
                      </a:r>
                      <a:endParaRPr kumimoji="1" lang="en-US" altLang="ja-JP" sz="1050" u="none"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持続緩徐式血液濾過は、腎不全のほか、重症急性膵炎、重症敗血症、劇症肝炎又は術後肝不全（劇症肝炎又は術後肝不全と同程度の重症度を呈する急性肝不全を含む。）の患者に対しても算定できる。</a:t>
                      </a:r>
                      <a:endParaRPr kumimoji="1" lang="ja-JP" altLang="en-US" sz="105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29" name="表 28"/>
          <p:cNvGraphicFramePr>
            <a:graphicFrameLocks noGrp="1"/>
          </p:cNvGraphicFramePr>
          <p:nvPr/>
        </p:nvGraphicFramePr>
        <p:xfrm>
          <a:off x="3728864" y="1371355"/>
          <a:ext cx="5847001" cy="2110740"/>
        </p:xfrm>
        <a:graphic>
          <a:graphicData uri="http://schemas.openxmlformats.org/drawingml/2006/table">
            <a:tbl>
              <a:tblPr firstRow="1" bandRow="1">
                <a:tableStyleId>{21E4AEA4-8DFA-4A89-87EB-49C32662AFE0}</a:tableStyleId>
              </a:tblPr>
              <a:tblGrid>
                <a:gridCol w="5847001">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2223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TW" altLang="en-US" sz="1200" baseline="0" dirty="0">
                          <a:latin typeface="ＭＳ Ｐゴシック" panose="020B0600070205080204" pitchFamily="50" charset="-128"/>
                          <a:ea typeface="ＭＳ Ｐゴシック" panose="020B0600070205080204" pitchFamily="50" charset="-128"/>
                        </a:rPr>
                        <a:t>持続緩徐式血液濾過</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13711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sng" baseline="0" dirty="0">
                          <a:solidFill>
                            <a:srgbClr val="0070C0"/>
                          </a:solidFill>
                          <a:latin typeface="ＭＳ Ｐゴシック" panose="020B0600070205080204" pitchFamily="50" charset="-128"/>
                          <a:ea typeface="+mn-ea"/>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次のいずれか掲げる状態の患者に算定できる。なお、③から⑤の場合は診療報酬明細書の摘要欄に、要件を満たす医学的根拠について記載すること。 </a:t>
                      </a:r>
                      <a:endParaRPr kumimoji="1" lang="en-US" altLang="ja-JP" sz="1050" b="0" u="none" baseline="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①　</a:t>
                      </a:r>
                      <a:r>
                        <a:rPr kumimoji="1" lang="ja-JP" altLang="en-US" sz="1050" b="1" u="sng" baseline="0" dirty="0">
                          <a:solidFill>
                            <a:srgbClr val="0070C0"/>
                          </a:solidFill>
                          <a:latin typeface="ＭＳ Ｐゴシック" panose="020B0600070205080204" pitchFamily="50" charset="-128"/>
                          <a:ea typeface="+mn-ea"/>
                        </a:rPr>
                        <a:t>末期腎不全</a:t>
                      </a:r>
                      <a:r>
                        <a:rPr kumimoji="1" lang="ja-JP" altLang="en-US" sz="1050" b="0" u="none" baseline="0" dirty="0">
                          <a:solidFill>
                            <a:schemeClr val="tx1"/>
                          </a:solidFill>
                          <a:latin typeface="ＭＳ Ｐゴシック" panose="020B0600070205080204" pitchFamily="50" charset="-128"/>
                          <a:ea typeface="+mn-ea"/>
                        </a:rPr>
                        <a:t>の患者</a:t>
                      </a:r>
                    </a:p>
                    <a:p>
                      <a:pPr marL="357188" marR="0" indent="-357188"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②　</a:t>
                      </a:r>
                      <a:r>
                        <a:rPr kumimoji="1" lang="ja-JP" altLang="en-US" sz="1050" b="1" u="sng" baseline="0" dirty="0">
                          <a:solidFill>
                            <a:srgbClr val="0070C0"/>
                          </a:solidFill>
                          <a:latin typeface="ＭＳ Ｐゴシック" panose="020B0600070205080204" pitchFamily="50" charset="-128"/>
                          <a:ea typeface="+mn-ea"/>
                        </a:rPr>
                        <a:t>急性腎障害</a:t>
                      </a:r>
                      <a:r>
                        <a:rPr kumimoji="1" lang="ja-JP" altLang="en-US" sz="1050" b="0" u="none" baseline="0" dirty="0">
                          <a:solidFill>
                            <a:schemeClr val="tx1"/>
                          </a:solidFill>
                          <a:latin typeface="ＭＳ Ｐゴシック" panose="020B0600070205080204" pitchFamily="50" charset="-128"/>
                          <a:ea typeface="+mn-ea"/>
                        </a:rPr>
                        <a:t>と診断され、高度代謝性アシドーシス、薬物中毒、尿毒症、電解質異常もしくは体　液過剰状態のいずれかに該当する患者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③　急性膵炎診療ガイドライン</a:t>
                      </a:r>
                      <a:r>
                        <a:rPr kumimoji="1" lang="en-US" altLang="ja-JP" sz="1050" b="0" u="none" baseline="0" dirty="0">
                          <a:solidFill>
                            <a:schemeClr val="tx1"/>
                          </a:solidFill>
                          <a:latin typeface="ＭＳ Ｐゴシック" panose="020B0600070205080204" pitchFamily="50" charset="-128"/>
                          <a:ea typeface="+mn-ea"/>
                        </a:rPr>
                        <a:t>2015</a:t>
                      </a:r>
                      <a:r>
                        <a:rPr kumimoji="1" lang="ja-JP" altLang="en-US" sz="1050" b="0" u="none" baseline="0" dirty="0">
                          <a:solidFill>
                            <a:schemeClr val="tx1"/>
                          </a:solidFill>
                          <a:latin typeface="ＭＳ Ｐゴシック" panose="020B0600070205080204" pitchFamily="50" charset="-128"/>
                          <a:ea typeface="+mn-ea"/>
                        </a:rPr>
                        <a:t>において、実施が推奨される</a:t>
                      </a:r>
                      <a:r>
                        <a:rPr kumimoji="1" lang="ja-JP" altLang="en-US" sz="1050" b="1" u="sng" baseline="0" dirty="0">
                          <a:solidFill>
                            <a:srgbClr val="0070C0"/>
                          </a:solidFill>
                          <a:latin typeface="ＭＳ Ｐゴシック" panose="020B0600070205080204" pitchFamily="50" charset="-128"/>
                          <a:ea typeface="+mn-ea"/>
                        </a:rPr>
                        <a:t>重症急性膵炎</a:t>
                      </a:r>
                      <a:r>
                        <a:rPr kumimoji="1" lang="ja-JP" altLang="en-US" sz="1050" b="0" u="none" baseline="0" dirty="0">
                          <a:solidFill>
                            <a:schemeClr val="tx1"/>
                          </a:solidFill>
                          <a:latin typeface="ＭＳ Ｐゴシック" panose="020B0600070205080204" pitchFamily="50" charset="-128"/>
                          <a:ea typeface="+mn-ea"/>
                        </a:rPr>
                        <a:t>の患者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④　</a:t>
                      </a:r>
                      <a:r>
                        <a:rPr kumimoji="1" lang="ja-JP" altLang="en-US" sz="1050" b="1" u="sng" baseline="0" dirty="0">
                          <a:solidFill>
                            <a:srgbClr val="0070C0"/>
                          </a:solidFill>
                          <a:latin typeface="ＭＳ Ｐゴシック" panose="020B0600070205080204" pitchFamily="50" charset="-128"/>
                          <a:ea typeface="+mn-ea"/>
                        </a:rPr>
                        <a:t>重症敗血症</a:t>
                      </a:r>
                      <a:r>
                        <a:rPr kumimoji="1" lang="ja-JP" altLang="en-US" sz="1050" b="0" u="none" baseline="0" dirty="0">
                          <a:solidFill>
                            <a:schemeClr val="tx1"/>
                          </a:solidFill>
                          <a:latin typeface="ＭＳ Ｐゴシック" panose="020B0600070205080204" pitchFamily="50" charset="-128"/>
                          <a:ea typeface="+mn-ea"/>
                        </a:rPr>
                        <a:t>の患者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⑤　</a:t>
                      </a:r>
                      <a:r>
                        <a:rPr kumimoji="1" lang="ja-JP" altLang="en-US" sz="1050" b="1" u="sng" baseline="0" dirty="0">
                          <a:solidFill>
                            <a:srgbClr val="0070C0"/>
                          </a:solidFill>
                          <a:latin typeface="ＭＳ Ｐゴシック" panose="020B0600070205080204" pitchFamily="50" charset="-128"/>
                          <a:ea typeface="+mn-ea"/>
                        </a:rPr>
                        <a:t>劇症肝炎又は術後肝不全</a:t>
                      </a:r>
                      <a:r>
                        <a:rPr kumimoji="1" lang="ja-JP" altLang="en-US" sz="1050" b="0" u="none" baseline="0" dirty="0">
                          <a:solidFill>
                            <a:schemeClr val="tx1"/>
                          </a:solidFill>
                          <a:latin typeface="ＭＳ Ｐゴシック" panose="020B0600070205080204" pitchFamily="50" charset="-128"/>
                          <a:ea typeface="+mn-ea"/>
                        </a:rPr>
                        <a:t>の患者</a:t>
                      </a:r>
                      <a:endParaRPr kumimoji="1" lang="ja-JP" altLang="en-US" sz="1050" b="0" u="none" baseline="0" dirty="0">
                        <a:solidFill>
                          <a:schemeClr val="tx1"/>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30" name="右矢印 29"/>
          <p:cNvSpPr/>
          <p:nvPr/>
        </p:nvSpPr>
        <p:spPr>
          <a:xfrm>
            <a:off x="3160881" y="2132855"/>
            <a:ext cx="340680" cy="475133"/>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右矢印 16"/>
          <p:cNvSpPr/>
          <p:nvPr/>
        </p:nvSpPr>
        <p:spPr>
          <a:xfrm>
            <a:off x="3148439" y="5353487"/>
            <a:ext cx="353121" cy="490719"/>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8" name="表 17"/>
          <p:cNvGraphicFramePr>
            <a:graphicFrameLocks noGrp="1"/>
          </p:cNvGraphicFramePr>
          <p:nvPr/>
        </p:nvGraphicFramePr>
        <p:xfrm>
          <a:off x="299332" y="4389472"/>
          <a:ext cx="2709452" cy="179070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51617">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226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ＭＳ Ｐゴシック" panose="020B0600070205080204" pitchFamily="50" charset="-128"/>
                        </a:rPr>
                        <a:t>【</a:t>
                      </a:r>
                      <a:r>
                        <a:rPr kumimoji="1" lang="zh-CN" altLang="en-US" sz="1200" baseline="0" dirty="0">
                          <a:latin typeface="ＭＳ Ｐゴシック" panose="020B0600070205080204" pitchFamily="50" charset="-128"/>
                          <a:ea typeface="ＭＳ Ｐゴシック" panose="020B0600070205080204" pitchFamily="50" charset="-128"/>
                        </a:rPr>
                        <a:t>吸着式血液浄化法</a:t>
                      </a:r>
                      <a:r>
                        <a:rPr kumimoji="1" lang="en-US" altLang="ja-JP" sz="1200" baseline="0" dirty="0">
                          <a:latin typeface="ＭＳ Ｐゴシック" panose="020B0600070205080204" pitchFamily="50" charset="-128"/>
                          <a:ea typeface="ＭＳ Ｐゴシック" panose="020B0600070205080204" pitchFamily="50" charset="-128"/>
                        </a:rPr>
                        <a:t>】</a:t>
                      </a:r>
                      <a:endParaRPr kumimoji="1" lang="ja-JP" altLang="en-US" sz="12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6807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［算定要件］</a:t>
                      </a:r>
                      <a:endParaRPr kumimoji="1" lang="en-US" altLang="ja-JP" sz="1050" u="none"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・次のいずれにも該当する場合に、算定する。</a:t>
                      </a: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ア　エンドトキシン血症であるもの又はグラム陰性菌感染症が疑われるもの</a:t>
                      </a:r>
                      <a:endParaRPr kumimoji="1" lang="en-US" altLang="ja-JP" sz="1050" u="none" baseline="0" dirty="0">
                        <a:latin typeface="ＭＳ Ｐゴシック" panose="020B0600070205080204" pitchFamily="50" charset="-128"/>
                        <a:ea typeface="+mn-ea"/>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イ　</a:t>
                      </a:r>
                      <a:r>
                        <a:rPr kumimoji="1" lang="en-US" altLang="ja-JP" sz="1050" u="none" baseline="0" dirty="0">
                          <a:latin typeface="ＭＳ Ｐゴシック" panose="020B0600070205080204" pitchFamily="50" charset="-128"/>
                          <a:ea typeface="+mn-ea"/>
                        </a:rPr>
                        <a:t>SIRS</a:t>
                      </a:r>
                      <a:r>
                        <a:rPr kumimoji="1" lang="ja-JP" altLang="en-US" sz="1050" u="none" baseline="0" dirty="0">
                          <a:latin typeface="ＭＳ Ｐゴシック" panose="020B0600070205080204" pitchFamily="50" charset="-128"/>
                          <a:ea typeface="+mn-ea"/>
                        </a:rPr>
                        <a:t>基準を満たすこと</a:t>
                      </a:r>
                      <a:endParaRPr kumimoji="1" lang="en-US" altLang="ja-JP" sz="1050" u="none" baseline="0" dirty="0">
                        <a:latin typeface="ＭＳ Ｐゴシック" panose="020B0600070205080204" pitchFamily="50" charset="-128"/>
                        <a:ea typeface="+mn-ea"/>
                      </a:endParaRP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u="none" baseline="0" dirty="0">
                          <a:latin typeface="ＭＳ Ｐゴシック" panose="020B0600070205080204" pitchFamily="50" charset="-128"/>
                          <a:ea typeface="+mn-ea"/>
                        </a:rPr>
                        <a:t>　　ウ　昇圧剤を必要とする敗血症性ショックであるもの</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353256369"/>
              </p:ext>
            </p:extLst>
          </p:nvPr>
        </p:nvGraphicFramePr>
        <p:xfrm>
          <a:off x="3728864" y="4383457"/>
          <a:ext cx="5847001" cy="2270760"/>
        </p:xfrm>
        <a:graphic>
          <a:graphicData uri="http://schemas.openxmlformats.org/drawingml/2006/table">
            <a:tbl>
              <a:tblPr firstRow="1" bandRow="1">
                <a:tableStyleId>{21E4AEA4-8DFA-4A89-87EB-49C32662AFE0}</a:tableStyleId>
              </a:tblPr>
              <a:tblGrid>
                <a:gridCol w="5847001">
                  <a:extLst>
                    <a:ext uri="{9D8B030D-6E8A-4147-A177-3AD203B41FA5}">
                      <a16:colId xmlns:a16="http://schemas.microsoft.com/office/drawing/2014/main" val="20000"/>
                    </a:ext>
                  </a:extLst>
                </a:gridCol>
              </a:tblGrid>
              <a:tr h="197671">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23506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latin typeface="ＭＳ Ｐゴシック" panose="020B0600070205080204" pitchFamily="50" charset="-128"/>
                          <a:ea typeface="+mn-ea"/>
                        </a:rPr>
                        <a:t>【</a:t>
                      </a:r>
                      <a:r>
                        <a:rPr kumimoji="1" lang="zh-CN" altLang="en-US" sz="1200" baseline="0" dirty="0">
                          <a:latin typeface="ＭＳ Ｐゴシック" panose="020B0600070205080204" pitchFamily="50" charset="-128"/>
                          <a:ea typeface="ＭＳ Ｐゴシック" panose="020B0600070205080204" pitchFamily="50" charset="-128"/>
                        </a:rPr>
                        <a:t>吸着式血液浄化法</a:t>
                      </a:r>
                      <a:r>
                        <a:rPr kumimoji="1" lang="en-US" altLang="ja-JP" sz="1200" baseline="0" dirty="0">
                          <a:latin typeface="ＭＳ Ｐゴシック" panose="020B0600070205080204" pitchFamily="50" charset="-128"/>
                          <a:ea typeface="+mn-ea"/>
                        </a:rPr>
                        <a:t>】</a:t>
                      </a:r>
                      <a:endParaRPr kumimoji="1" lang="ja-JP" altLang="en-US" sz="1200" baseline="0" dirty="0">
                        <a:latin typeface="ＭＳ Ｐゴシック" panose="020B0600070205080204" pitchFamily="50" charset="-128"/>
                        <a:ea typeface="+mn-ea"/>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15866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u="sng" baseline="0" dirty="0">
                          <a:solidFill>
                            <a:srgbClr val="0070C0"/>
                          </a:solidFill>
                          <a:latin typeface="ＭＳ Ｐゴシック" panose="020B0600070205080204" pitchFamily="50" charset="-128"/>
                          <a:ea typeface="+mn-ea"/>
                        </a:rPr>
                        <a:t>［算定要件］</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a:t>
                      </a:r>
                      <a:r>
                        <a:rPr kumimoji="1" lang="ja-JP" altLang="en-US" sz="1050" b="1" u="sng" baseline="0" dirty="0">
                          <a:solidFill>
                            <a:srgbClr val="0070C0"/>
                          </a:solidFill>
                          <a:latin typeface="ＭＳ Ｐゴシック" panose="020B0600070205080204" pitchFamily="50" charset="-128"/>
                          <a:ea typeface="+mn-ea"/>
                        </a:rPr>
                        <a:t>１８歳以上</a:t>
                      </a:r>
                      <a:r>
                        <a:rPr kumimoji="1" lang="ja-JP" altLang="en-US" sz="1050" b="0" u="none" baseline="0" dirty="0">
                          <a:solidFill>
                            <a:schemeClr val="tx1"/>
                          </a:solidFill>
                          <a:latin typeface="ＭＳ Ｐゴシック" panose="020B0600070205080204" pitchFamily="50" charset="-128"/>
                          <a:ea typeface="+mn-ea"/>
                        </a:rPr>
                        <a:t>の患者にあっては、次のいずれにも該当する患者。</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ア　次のいずれかの項目に該当するもの。</a:t>
                      </a:r>
                      <a:endParaRPr kumimoji="1" lang="en-US" altLang="ja-JP" sz="1050" b="0" u="none" baseline="0" dirty="0">
                        <a:solidFill>
                          <a:schemeClr val="tx1"/>
                        </a:solidFill>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①　</a:t>
                      </a:r>
                      <a:r>
                        <a:rPr kumimoji="1" lang="ja-JP" altLang="en-US" sz="1050" b="1" u="sng" baseline="0" dirty="0">
                          <a:solidFill>
                            <a:srgbClr val="0070C0"/>
                          </a:solidFill>
                          <a:latin typeface="ＭＳ Ｐゴシック" panose="020B0600070205080204" pitchFamily="50" charset="-128"/>
                          <a:ea typeface="+mn-ea"/>
                        </a:rPr>
                        <a:t>血液による細菌培養同定検査</a:t>
                      </a:r>
                      <a:r>
                        <a:rPr kumimoji="1" lang="ja-JP" altLang="en-US" sz="1050" b="0" u="none" baseline="0" dirty="0">
                          <a:solidFill>
                            <a:schemeClr val="tx1"/>
                          </a:solidFill>
                          <a:latin typeface="ＭＳ Ｐゴシック" panose="020B0600070205080204" pitchFamily="50" charset="-128"/>
                          <a:ea typeface="+mn-ea"/>
                        </a:rPr>
                        <a:t>において、</a:t>
                      </a:r>
                      <a:r>
                        <a:rPr kumimoji="1" lang="ja-JP" altLang="en-US" sz="1050" b="1" u="sng" baseline="0" dirty="0">
                          <a:solidFill>
                            <a:srgbClr val="0070C0"/>
                          </a:solidFill>
                          <a:latin typeface="ＭＳ Ｐゴシック" panose="020B0600070205080204" pitchFamily="50" charset="-128"/>
                          <a:ea typeface="+mn-ea"/>
                        </a:rPr>
                        <a:t>グラム陰性桿菌の陽性</a:t>
                      </a:r>
                      <a:r>
                        <a:rPr kumimoji="1" lang="ja-JP" altLang="en-US" sz="1050" b="0" u="none" baseline="0" dirty="0">
                          <a:solidFill>
                            <a:schemeClr val="tx1"/>
                          </a:solidFill>
                          <a:latin typeface="ＭＳ Ｐゴシック" panose="020B0600070205080204" pitchFamily="50" charset="-128"/>
                          <a:ea typeface="+mn-ea"/>
                        </a:rPr>
                        <a:t>が確認されている場合。</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②　</a:t>
                      </a:r>
                      <a:r>
                        <a:rPr kumimoji="1" lang="ja-JP" altLang="en-US" sz="1050" b="1" u="sng" baseline="0" dirty="0">
                          <a:solidFill>
                            <a:srgbClr val="0070C0"/>
                          </a:solidFill>
                          <a:latin typeface="ＭＳ Ｐゴシック" panose="020B0600070205080204" pitchFamily="50" charset="-128"/>
                          <a:ea typeface="+mn-ea"/>
                        </a:rPr>
                        <a:t>他の保険医療機関においてグラム陰性桿菌の感染が疑われ抗菌薬投与が行われていた場合。</a:t>
                      </a:r>
                    </a:p>
                    <a:p>
                      <a:pPr marL="269875" marR="0" indent="-269875" algn="l" defTabSz="914400" rtl="0" eaLnBrk="1" fontAlgn="auto" latinLnBrk="0" hangingPunct="1">
                        <a:lnSpc>
                          <a:spcPct val="100000"/>
                        </a:lnSpc>
                        <a:spcBef>
                          <a:spcPts val="0"/>
                        </a:spcBef>
                        <a:spcAft>
                          <a:spcPts val="0"/>
                        </a:spcAft>
                        <a:buClrTx/>
                        <a:buSzTx/>
                        <a:buFontTx/>
                        <a:buNone/>
                        <a:tabLst/>
                        <a:defRPr/>
                      </a:pPr>
                      <a:r>
                        <a:rPr kumimoji="1" lang="ja-JP" altLang="en-US" sz="1050" b="0" i="0" u="none" baseline="0" dirty="0">
                          <a:solidFill>
                            <a:schemeClr val="tx1"/>
                          </a:solidFill>
                          <a:latin typeface="ＭＳ Ｐゴシック" panose="020B0600070205080204" pitchFamily="50" charset="-128"/>
                          <a:ea typeface="+mn-ea"/>
                        </a:rPr>
                        <a:t>　　③　</a:t>
                      </a:r>
                      <a:r>
                        <a:rPr kumimoji="1" lang="ja-JP" altLang="en-US" sz="1050" b="0" u="none" baseline="0" dirty="0">
                          <a:solidFill>
                            <a:schemeClr val="tx1"/>
                          </a:solidFill>
                          <a:latin typeface="ＭＳ Ｐゴシック" panose="020B0600070205080204" pitchFamily="50" charset="-128"/>
                          <a:ea typeface="+mn-ea"/>
                        </a:rPr>
                        <a:t>グラム陰性桿菌による敗血症性ショックが強く疑われ、</a:t>
                      </a:r>
                      <a:r>
                        <a:rPr kumimoji="1" lang="ja-JP" altLang="en-US" sz="1050" b="1" u="sng" baseline="0" dirty="0">
                          <a:solidFill>
                            <a:srgbClr val="0070C0"/>
                          </a:solidFill>
                          <a:latin typeface="ＭＳ Ｐゴシック" panose="020B0600070205080204" pitchFamily="50" charset="-128"/>
                          <a:ea typeface="+mn-ea"/>
                        </a:rPr>
                        <a:t>急性期</a:t>
                      </a:r>
                      <a:r>
                        <a:rPr kumimoji="1" lang="en-US" altLang="ja-JP" sz="1050" b="1" u="sng" baseline="0" dirty="0">
                          <a:solidFill>
                            <a:srgbClr val="0070C0"/>
                          </a:solidFill>
                          <a:latin typeface="ＭＳ Ｐゴシック" panose="020B0600070205080204" pitchFamily="50" charset="-128"/>
                          <a:ea typeface="+mn-ea"/>
                        </a:rPr>
                        <a:t>DIC</a:t>
                      </a:r>
                      <a:r>
                        <a:rPr kumimoji="1" lang="ja-JP" altLang="en-US" sz="1050" b="1" u="sng" baseline="0" dirty="0">
                          <a:solidFill>
                            <a:srgbClr val="0070C0"/>
                          </a:solidFill>
                          <a:latin typeface="ＭＳ Ｐゴシック" panose="020B0600070205080204" pitchFamily="50" charset="-128"/>
                          <a:ea typeface="+mn-ea"/>
                        </a:rPr>
                        <a:t>診断基準が４点以上、又はそれに準じる状態の場合。</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chemeClr val="tx1"/>
                          </a:solidFill>
                          <a:latin typeface="ＭＳ Ｐゴシック" panose="020B0600070205080204" pitchFamily="50" charset="-128"/>
                          <a:ea typeface="+mn-ea"/>
                        </a:rPr>
                        <a:t>　イ　</a:t>
                      </a:r>
                      <a:r>
                        <a:rPr kumimoji="1" lang="ja-JP" altLang="en-US" sz="1050" b="1" u="sng" baseline="0" dirty="0">
                          <a:solidFill>
                            <a:srgbClr val="0070C0"/>
                          </a:solidFill>
                          <a:latin typeface="ＭＳ Ｐゴシック" panose="020B0600070205080204" pitchFamily="50" charset="-128"/>
                          <a:ea typeface="+mn-ea"/>
                        </a:rPr>
                        <a:t>日本版敗血症診療ガイドライン</a:t>
                      </a:r>
                      <a:r>
                        <a:rPr kumimoji="1" lang="en-US" altLang="ja-JP" sz="1050" b="1" u="sng" baseline="0" dirty="0">
                          <a:solidFill>
                            <a:srgbClr val="0070C0"/>
                          </a:solidFill>
                          <a:latin typeface="ＭＳ Ｐゴシック" panose="020B0600070205080204" pitchFamily="50" charset="-128"/>
                          <a:ea typeface="+mn-ea"/>
                        </a:rPr>
                        <a:t>2016</a:t>
                      </a:r>
                      <a:r>
                        <a:rPr kumimoji="1" lang="ja-JP" altLang="en-US" sz="1050" b="1" u="sng" baseline="0" dirty="0">
                          <a:solidFill>
                            <a:srgbClr val="0070C0"/>
                          </a:solidFill>
                          <a:latin typeface="ＭＳ Ｐゴシック" panose="020B0600070205080204" pitchFamily="50" charset="-128"/>
                          <a:ea typeface="+mn-ea"/>
                        </a:rPr>
                        <a:t>における敗血症性ショック</a:t>
                      </a:r>
                      <a:r>
                        <a:rPr kumimoji="1" lang="ja-JP" altLang="en-US" sz="1050" b="0" u="none" baseline="0" dirty="0">
                          <a:solidFill>
                            <a:schemeClr val="tx1"/>
                          </a:solidFill>
                          <a:latin typeface="ＭＳ Ｐゴシック" panose="020B0600070205080204" pitchFamily="50" charset="-128"/>
                          <a:ea typeface="+mn-ea"/>
                        </a:rPr>
                        <a:t>の定義を満たすもの。</a:t>
                      </a:r>
                      <a:endParaRPr kumimoji="1" lang="en-US" altLang="ja-JP" sz="1050" b="0" u="none" baseline="0" dirty="0">
                        <a:solidFill>
                          <a:schemeClr val="tx1"/>
                        </a:solidFill>
                        <a:latin typeface="ＭＳ Ｐゴシック" panose="020B0600070205080204" pitchFamily="50" charset="-128"/>
                        <a:ea typeface="+mn-ea"/>
                      </a:endParaRPr>
                    </a:p>
                    <a:p>
                      <a:pPr marL="87313" marR="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u="none" baseline="0" dirty="0">
                          <a:solidFill>
                            <a:srgbClr val="0070C0"/>
                          </a:solidFill>
                          <a:latin typeface="ＭＳ Ｐゴシック" panose="020B0600070205080204" pitchFamily="50" charset="-128"/>
                          <a:ea typeface="+mn-ea"/>
                        </a:rPr>
                        <a:t>・　</a:t>
                      </a:r>
                      <a:r>
                        <a:rPr kumimoji="1" lang="ja-JP" altLang="en-US" sz="1050" b="1" u="sng" baseline="0" dirty="0">
                          <a:solidFill>
                            <a:srgbClr val="0070C0"/>
                          </a:solidFill>
                          <a:latin typeface="ＭＳ Ｐゴシック" panose="020B0600070205080204" pitchFamily="50" charset="-128"/>
                          <a:ea typeface="+mn-ea"/>
                        </a:rPr>
                        <a:t>１８歳未満</a:t>
                      </a:r>
                      <a:r>
                        <a:rPr kumimoji="1" lang="ja-JP" altLang="en-US" sz="1050" b="0" u="none" baseline="0" dirty="0">
                          <a:solidFill>
                            <a:schemeClr val="tx1"/>
                          </a:solidFill>
                          <a:latin typeface="ＭＳ Ｐゴシック" panose="020B0600070205080204" pitchFamily="50" charset="-128"/>
                          <a:ea typeface="+mn-ea"/>
                        </a:rPr>
                        <a:t>の患者にあっては、エンドトキシン血症であるもの又はグラム陰性菌感染症が疑われるものであって、</a:t>
                      </a:r>
                      <a:r>
                        <a:rPr kumimoji="1" lang="ja-JP" altLang="en-US" sz="1050" b="1" u="sng" baseline="0" dirty="0">
                          <a:solidFill>
                            <a:srgbClr val="0070C0"/>
                          </a:solidFill>
                          <a:latin typeface="ＭＳ Ｐゴシック" panose="020B0600070205080204" pitchFamily="50" charset="-128"/>
                          <a:ea typeface="+mn-ea"/>
                        </a:rPr>
                        <a:t>日本版敗血症診療ガイドライン</a:t>
                      </a:r>
                      <a:r>
                        <a:rPr kumimoji="1" lang="en-US" altLang="ja-JP" sz="1050" b="1" u="sng" baseline="0" dirty="0">
                          <a:solidFill>
                            <a:srgbClr val="0070C0"/>
                          </a:solidFill>
                          <a:latin typeface="ＭＳ Ｐゴシック" panose="020B0600070205080204" pitchFamily="50" charset="-128"/>
                          <a:ea typeface="+mn-ea"/>
                        </a:rPr>
                        <a:t>2016</a:t>
                      </a:r>
                      <a:r>
                        <a:rPr kumimoji="1" lang="ja-JP" altLang="en-US" sz="1050" b="1" u="sng" baseline="0" dirty="0">
                          <a:solidFill>
                            <a:srgbClr val="0070C0"/>
                          </a:solidFill>
                          <a:latin typeface="ＭＳ Ｐゴシック" panose="020B0600070205080204" pitchFamily="50" charset="-128"/>
                          <a:ea typeface="+mn-ea"/>
                        </a:rPr>
                        <a:t>における小児</a:t>
                      </a:r>
                      <a:r>
                        <a:rPr kumimoji="1" lang="en-US" altLang="ja-JP" sz="1050" b="1" u="sng" baseline="0" dirty="0">
                          <a:solidFill>
                            <a:srgbClr val="0070C0"/>
                          </a:solidFill>
                          <a:latin typeface="ＭＳ Ｐゴシック" panose="020B0600070205080204" pitchFamily="50" charset="-128"/>
                          <a:ea typeface="+mn-ea"/>
                        </a:rPr>
                        <a:t>SIRS</a:t>
                      </a:r>
                      <a:r>
                        <a:rPr kumimoji="1" lang="ja-JP" altLang="en-US" sz="1050" b="1" u="sng" baseline="0" dirty="0">
                          <a:solidFill>
                            <a:srgbClr val="0070C0"/>
                          </a:solidFill>
                          <a:latin typeface="ＭＳ Ｐゴシック" panose="020B0600070205080204" pitchFamily="50" charset="-128"/>
                          <a:ea typeface="+mn-ea"/>
                        </a:rPr>
                        <a:t>診断基準</a:t>
                      </a:r>
                      <a:r>
                        <a:rPr kumimoji="1" lang="ja-JP" altLang="en-US" sz="1050" b="0" u="none" baseline="0" dirty="0">
                          <a:solidFill>
                            <a:schemeClr val="tx1"/>
                          </a:solidFill>
                          <a:latin typeface="ＭＳ Ｐゴシック" panose="020B0600070205080204" pitchFamily="50" charset="-128"/>
                          <a:ea typeface="+mn-ea"/>
                        </a:rPr>
                        <a:t>をみたすこと。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5" name="Rectangle 2">
            <a:extLst>
              <a:ext uri="{FF2B5EF4-FFF2-40B4-BE49-F238E27FC236}">
                <a16:creationId xmlns:a16="http://schemas.microsoft.com/office/drawing/2014/main" id="{7C15B9B9-961F-4DDB-9F6E-E66CD3E02159}"/>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6" name="Rectangle 36">
            <a:extLst>
              <a:ext uri="{FF2B5EF4-FFF2-40B4-BE49-F238E27FC236}">
                <a16:creationId xmlns:a16="http://schemas.microsoft.com/office/drawing/2014/main" id="{9762D1DE-6951-4960-847B-E0119ACE5ACE}"/>
              </a:ext>
            </a:extLst>
          </p:cNvPr>
          <p:cNvSpPr>
            <a:spLocks noChangeArrowheads="1"/>
          </p:cNvSpPr>
          <p:nvPr/>
        </p:nvSpPr>
        <p:spPr bwMode="auto">
          <a:xfrm>
            <a:off x="193791" y="425707"/>
            <a:ext cx="5027508"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（８）急性血液浄化療法に係る要件の見直し</a:t>
            </a:r>
          </a:p>
        </p:txBody>
      </p:sp>
      <p:sp>
        <p:nvSpPr>
          <p:cNvPr id="20" name="スライド番号プレースホルダー 2">
            <a:extLst>
              <a:ext uri="{FF2B5EF4-FFF2-40B4-BE49-F238E27FC236}">
                <a16:creationId xmlns:a16="http://schemas.microsoft.com/office/drawing/2014/main" id="{F73D8F52-07D6-429F-9F9C-2A385C4AF3E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4012312" y="3612449"/>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p535-536</a:t>
            </a:r>
          </a:p>
        </p:txBody>
      </p:sp>
      <p:sp>
        <p:nvSpPr>
          <p:cNvPr id="22" name="テキスト ボックス 21"/>
          <p:cNvSpPr txBox="1"/>
          <p:nvPr/>
        </p:nvSpPr>
        <p:spPr>
          <a:xfrm>
            <a:off x="4160913" y="833423"/>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a:solidFill>
                  <a:srgbClr val="002060"/>
                </a:solidFill>
                <a:latin typeface="ＭＳ Ｐゴシック" panose="020B0600070205080204" pitchFamily="50" charset="-128"/>
              </a:rPr>
              <a:t>p513,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p531-532</a:t>
            </a:r>
          </a:p>
        </p:txBody>
      </p:sp>
    </p:spTree>
    <p:extLst>
      <p:ext uri="{BB962C8B-B14F-4D97-AF65-F5344CB8AC3E}">
        <p14:creationId xmlns:p14="http://schemas.microsoft.com/office/powerpoint/2010/main" val="1420267093"/>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80554" y="955098"/>
            <a:ext cx="9744892" cy="288945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大伏在静脈抜去術及び下肢静脈瘤血管内焼灼術について、他の手技との有効性が同等とされていることを踏まえ、評価を見直す。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937667" y="1767939"/>
          <a:ext cx="3280238" cy="1524000"/>
        </p:xfrm>
        <a:graphic>
          <a:graphicData uri="http://schemas.openxmlformats.org/drawingml/2006/table">
            <a:tbl>
              <a:tblPr firstRow="1" bandRow="1">
                <a:tableStyleId>{3B4B98B0-60AC-42C2-AFA5-B58CD77FA1E5}</a:tableStyleId>
              </a:tblPr>
              <a:tblGrid>
                <a:gridCol w="23704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66142">
                <a:tc gridSpan="2">
                  <a:txBody>
                    <a:bodyPr/>
                    <a:lstStyle/>
                    <a:p>
                      <a:pPr algn="ctr"/>
                      <a:r>
                        <a:rPr kumimoji="1" lang="ja-JP" altLang="en-US" sz="1400" dirty="0">
                          <a:solidFill>
                            <a:schemeClr val="bg1"/>
                          </a:solidFill>
                          <a:latin typeface="+mn-ea"/>
                          <a:ea typeface="+mn-ea"/>
                        </a:rPr>
                        <a:t>現行</a:t>
                      </a: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下肢静脈瘤手術</a:t>
                      </a:r>
                      <a:r>
                        <a:rPr kumimoji="1" lang="en-US" altLang="ja-JP" sz="1400" baseline="0" dirty="0">
                          <a:latin typeface="+mn-ea"/>
                          <a:ea typeface="+mn-ea"/>
                        </a:rPr>
                        <a:t>】</a:t>
                      </a:r>
                      <a:endParaRPr kumimoji="1" lang="ja-JP" altLang="en-US" sz="1400" baseline="0" dirty="0">
                        <a:latin typeface="+mn-ea"/>
                        <a:ea typeface="+mn-ea"/>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tc>
                <a:extLst>
                  <a:ext uri="{0D108BD9-81ED-4DB2-BD59-A6C34878D82A}">
                    <a16:rowId xmlns:a16="http://schemas.microsoft.com/office/drawing/2014/main" val="10001"/>
                  </a:ext>
                </a:extLst>
              </a:tr>
              <a:tr h="2661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１　抜去切除術</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10,200</a:t>
                      </a:r>
                      <a:r>
                        <a:rPr kumimoji="1" lang="ja-JP" altLang="en-US" sz="1400" u="none" baseline="0" dirty="0">
                          <a:latin typeface="+mn-ea"/>
                          <a:ea typeface="+mn-ea"/>
                        </a:rPr>
                        <a:t>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r h="266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CN" altLang="en-US" sz="1400" u="none" baseline="0" dirty="0">
                          <a:latin typeface="ＭＳ Ｐゴシック" panose="020B0600070205080204" pitchFamily="50" charset="-128"/>
                          <a:ea typeface="ＭＳ Ｐゴシック" panose="020B0600070205080204" pitchFamily="50" charset="-128"/>
                        </a:rPr>
                        <a:t>大伏在静脈抜去術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11,020</a:t>
                      </a:r>
                      <a:r>
                        <a:rPr kumimoji="1" lang="ja-JP" altLang="en-US" sz="1400" u="none" baseline="0" dirty="0">
                          <a:latin typeface="+mn-ea"/>
                          <a:ea typeface="+mn-ea"/>
                        </a:rPr>
                        <a:t>点</a:t>
                      </a:r>
                      <a:endParaRPr kumimoji="1" lang="ja-JP" altLang="en-US" sz="1400" b="0" u="none" baseline="0" dirty="0">
                        <a:solidFill>
                          <a:schemeClr val="tx1"/>
                        </a:solidFill>
                        <a:latin typeface="+mn-ea"/>
                        <a:ea typeface="+mn-ea"/>
                      </a:endParaRPr>
                    </a:p>
                  </a:txBody>
                  <a:tcPr/>
                </a:tc>
                <a:extLst>
                  <a:ext uri="{0D108BD9-81ED-4DB2-BD59-A6C34878D82A}">
                    <a16:rowId xmlns:a16="http://schemas.microsoft.com/office/drawing/2014/main" val="3490333111"/>
                  </a:ext>
                </a:extLst>
              </a:tr>
              <a:tr h="2661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zh-CN" altLang="en-US" sz="1400" u="none" baseline="0" dirty="0">
                          <a:latin typeface="ＭＳ Ｐゴシック" panose="020B0600070205080204" pitchFamily="50" charset="-128"/>
                          <a:ea typeface="ＭＳ Ｐゴシック" panose="020B0600070205080204" pitchFamily="50" charset="-128"/>
                        </a:rPr>
                        <a:t>下肢静脈瘤血管内焼灼術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14,360</a:t>
                      </a:r>
                      <a:r>
                        <a:rPr kumimoji="1" lang="ja-JP" altLang="en-US" sz="1400" u="none" baseline="0" dirty="0">
                          <a:latin typeface="+mn-ea"/>
                          <a:ea typeface="+mn-ea"/>
                        </a:rPr>
                        <a:t>点</a:t>
                      </a:r>
                      <a:endParaRPr kumimoji="1" lang="ja-JP" altLang="en-US" sz="1400" b="0" u="none" baseline="0" dirty="0">
                        <a:solidFill>
                          <a:schemeClr val="tx1"/>
                        </a:solidFill>
                        <a:latin typeface="+mn-ea"/>
                        <a:ea typeface="+mn-ea"/>
                      </a:endParaRPr>
                    </a:p>
                  </a:txBody>
                  <a:tcPr/>
                </a:tc>
                <a:extLst>
                  <a:ext uri="{0D108BD9-81ED-4DB2-BD59-A6C34878D82A}">
                    <a16:rowId xmlns:a16="http://schemas.microsoft.com/office/drawing/2014/main" val="424672576"/>
                  </a:ext>
                </a:extLst>
              </a:tr>
            </a:tbl>
          </a:graphicData>
        </a:graphic>
      </p:graphicFrame>
      <p:sp>
        <p:nvSpPr>
          <p:cNvPr id="8" name="右矢印 7"/>
          <p:cNvSpPr/>
          <p:nvPr/>
        </p:nvSpPr>
        <p:spPr>
          <a:xfrm>
            <a:off x="4554993" y="2119595"/>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5469189" y="1764675"/>
          <a:ext cx="3458038" cy="1524000"/>
        </p:xfrm>
        <a:graphic>
          <a:graphicData uri="http://schemas.openxmlformats.org/drawingml/2006/table">
            <a:tbl>
              <a:tblPr firstRow="1" bandRow="1">
                <a:tableStyleId>{C083E6E3-FA7D-4D7B-A595-EF9225AFEA82}</a:tableStyleId>
              </a:tblPr>
              <a:tblGrid>
                <a:gridCol w="25482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mn-ea"/>
                          <a:ea typeface="+mn-ea"/>
                        </a:rPr>
                        <a:t>【</a:t>
                      </a:r>
                      <a:r>
                        <a:rPr kumimoji="1" lang="ja-JP" altLang="en-US" sz="1400" baseline="0" dirty="0">
                          <a:latin typeface="+mn-ea"/>
                          <a:ea typeface="+mn-ea"/>
                        </a:rPr>
                        <a:t>下肢静脈瘤手術</a:t>
                      </a:r>
                      <a:r>
                        <a:rPr kumimoji="1" lang="en-US" altLang="ja-JP" sz="1400" baseline="0" dirty="0">
                          <a:latin typeface="+mn-ea"/>
                          <a:ea typeface="+mn-ea"/>
                        </a:rPr>
                        <a:t>】</a:t>
                      </a:r>
                      <a:endParaRPr kumimoji="1" lang="ja-JP" altLang="en-US" sz="1400" baseline="0" dirty="0">
                        <a:latin typeface="+mn-ea"/>
                        <a:ea typeface="+mn-ea"/>
                      </a:endParaRPr>
                    </a:p>
                  </a:txBody>
                  <a:tcPr>
                    <a:lnT w="12700" cmpd="sng">
                      <a:noFill/>
                    </a:lnT>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mn-ea"/>
                        <a:ea typeface="+mn-ea"/>
                      </a:endParaRPr>
                    </a:p>
                  </a:txBody>
                  <a:tcPr>
                    <a:lnT w="12700" cmpd="sng">
                      <a:noFill/>
                    </a:lnT>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a:latin typeface="ＭＳ Ｐゴシック" panose="020B0600070205080204" pitchFamily="50" charset="-128"/>
                          <a:ea typeface="ＭＳ Ｐゴシック" panose="020B0600070205080204" pitchFamily="50" charset="-128"/>
                        </a:rPr>
                        <a:t>　１　抜去切除術</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mn-ea"/>
                          <a:ea typeface="+mn-ea"/>
                        </a:rPr>
                        <a:t>10,200</a:t>
                      </a:r>
                      <a:r>
                        <a:rPr kumimoji="1" lang="ja-JP" altLang="en-US" sz="1400" u="none" baseline="0" dirty="0">
                          <a:latin typeface="+mn-ea"/>
                          <a:ea typeface="+mn-ea"/>
                        </a:rPr>
                        <a:t>点</a:t>
                      </a:r>
                      <a:endParaRPr kumimoji="1" lang="ja-JP" altLang="en-US" sz="1400" b="0" u="none" baseline="0" dirty="0">
                        <a:solidFill>
                          <a:srgbClr val="0070C0"/>
                        </a:solidFill>
                        <a:latin typeface="+mn-ea"/>
                        <a:ea typeface="+mn-ea"/>
                      </a:endParaRPr>
                    </a:p>
                  </a:txBody>
                  <a:tcPr/>
                </a:tc>
                <a:extLst>
                  <a:ext uri="{0D108BD9-81ED-4DB2-BD59-A6C34878D82A}">
                    <a16:rowId xmlns:a16="http://schemas.microsoft.com/office/drawing/2014/main" val="10002"/>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r>
                        <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rPr>
                        <a:t>大伏在静脈抜去術</a:t>
                      </a: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10,200</a:t>
                      </a:r>
                      <a:r>
                        <a:rPr kumimoji="1" lang="ja-JP" altLang="en-US" sz="1400" b="1" u="sng" baseline="0" dirty="0">
                          <a:solidFill>
                            <a:srgbClr val="0070C0"/>
                          </a:solidFill>
                          <a:latin typeface="+mn-ea"/>
                          <a:ea typeface="+mn-ea"/>
                        </a:rPr>
                        <a:t>点</a:t>
                      </a:r>
                    </a:p>
                  </a:txBody>
                  <a:tcPr/>
                </a:tc>
                <a:extLst>
                  <a:ext uri="{0D108BD9-81ED-4DB2-BD59-A6C34878D82A}">
                    <a16:rowId xmlns:a16="http://schemas.microsoft.com/office/drawing/2014/main" val="3490333111"/>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r>
                        <a:rPr kumimoji="1" lang="zh-CN" altLang="en-US" sz="1400" b="1" u="sng" baseline="0" dirty="0">
                          <a:solidFill>
                            <a:srgbClr val="0070C0"/>
                          </a:solidFill>
                          <a:latin typeface="ＭＳ Ｐゴシック" panose="020B0600070205080204" pitchFamily="50" charset="-128"/>
                          <a:ea typeface="ＭＳ Ｐゴシック" panose="020B0600070205080204" pitchFamily="50" charset="-128"/>
                        </a:rPr>
                        <a:t>下肢静脈瘤血管内焼灼術</a:t>
                      </a: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mn-ea"/>
                          <a:ea typeface="+mn-ea"/>
                        </a:rPr>
                        <a:t>10,200</a:t>
                      </a:r>
                      <a:r>
                        <a:rPr kumimoji="1" lang="ja-JP" altLang="en-US" sz="1400" b="1" u="sng" baseline="0" dirty="0">
                          <a:solidFill>
                            <a:srgbClr val="0070C0"/>
                          </a:solidFill>
                          <a:latin typeface="+mn-ea"/>
                          <a:ea typeface="+mn-ea"/>
                        </a:rPr>
                        <a:t>点</a:t>
                      </a:r>
                    </a:p>
                  </a:txBody>
                  <a:tcPr/>
                </a:tc>
                <a:extLst>
                  <a:ext uri="{0D108BD9-81ED-4DB2-BD59-A6C34878D82A}">
                    <a16:rowId xmlns:a16="http://schemas.microsoft.com/office/drawing/2014/main" val="424672576"/>
                  </a:ext>
                </a:extLst>
              </a:tr>
            </a:tbl>
          </a:graphicData>
        </a:graphic>
      </p:graphicFrame>
      <p:sp>
        <p:nvSpPr>
          <p:cNvPr id="10" name="正方形/長方形 9"/>
          <p:cNvSpPr/>
          <p:nvPr/>
        </p:nvSpPr>
        <p:spPr>
          <a:xfrm>
            <a:off x="95794" y="4056904"/>
            <a:ext cx="9744892" cy="275647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眼循環動態の把握に用いられる検査として、検査の精度等の観点から、現在は蛍光眼底造影検査や眼底三次元画像解析等が一般的に用いられていること等を踏まえ、網膜中心血管圧測定に関する診療報酬上の評価を廃止す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984254" y="5230263"/>
          <a:ext cx="3280238" cy="1219200"/>
        </p:xfrm>
        <a:graphic>
          <a:graphicData uri="http://schemas.openxmlformats.org/drawingml/2006/table">
            <a:tbl>
              <a:tblPr firstRow="1" bandRow="1">
                <a:tableStyleId>{3B4B98B0-60AC-42C2-AFA5-B58CD77FA1E5}</a:tableStyleId>
              </a:tblPr>
              <a:tblGrid>
                <a:gridCol w="2370455">
                  <a:extLst>
                    <a:ext uri="{9D8B030D-6E8A-4147-A177-3AD203B41FA5}">
                      <a16:colId xmlns:a16="http://schemas.microsoft.com/office/drawing/2014/main" val="20000"/>
                    </a:ext>
                  </a:extLst>
                </a:gridCol>
                <a:gridCol w="90978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solidFill>
                            <a:schemeClr val="bg1"/>
                          </a:solidFill>
                        </a:rPr>
                        <a:t>現行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t>【</a:t>
                      </a:r>
                      <a:r>
                        <a:rPr kumimoji="1" lang="ja-JP" altLang="en-US" sz="1400" baseline="0" dirty="0"/>
                        <a:t>網膜中心血管圧測定</a:t>
                      </a:r>
                      <a:r>
                        <a:rPr kumimoji="1" lang="en-US" altLang="ja-JP" sz="1400" baseline="0" dirty="0"/>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1"/>
                  </a:ext>
                </a:extLst>
              </a:tr>
              <a:tr h="25594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t>　１</a:t>
                      </a:r>
                      <a:r>
                        <a:rPr kumimoji="1" lang="zh-CN" altLang="en-US" sz="1400" u="none" baseline="0" dirty="0"/>
                        <a:t>　</a:t>
                      </a:r>
                      <a:r>
                        <a:rPr kumimoji="1" lang="ja-JP" altLang="en-US" sz="1400" u="none" baseline="0" dirty="0"/>
                        <a:t>簡単なもの</a:t>
                      </a:r>
                      <a:endParaRPr kumimoji="1" lang="zh-CN" altLang="en-US" sz="1400" u="none"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42</a:t>
                      </a:r>
                      <a:r>
                        <a:rPr kumimoji="1" lang="ja-JP" altLang="en-US" sz="1400" u="none" baseline="0" dirty="0"/>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2546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a:t>　２　複雑なもの</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t>100</a:t>
                      </a:r>
                      <a:r>
                        <a:rPr kumimoji="1" lang="ja-JP" altLang="en-US" sz="1400" u="none" baseline="0" dirty="0"/>
                        <a:t>点</a:t>
                      </a:r>
                      <a:endPar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3490333111"/>
                  </a:ext>
                </a:extLst>
              </a:tr>
            </a:tbl>
          </a:graphicData>
        </a:graphic>
      </p:graphicFrame>
      <p:sp>
        <p:nvSpPr>
          <p:cNvPr id="12" name="右矢印 11"/>
          <p:cNvSpPr/>
          <p:nvPr/>
        </p:nvSpPr>
        <p:spPr>
          <a:xfrm>
            <a:off x="4578286" y="5330344"/>
            <a:ext cx="577108" cy="10190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5469189" y="5230263"/>
          <a:ext cx="3458038" cy="1219200"/>
        </p:xfrm>
        <a:graphic>
          <a:graphicData uri="http://schemas.openxmlformats.org/drawingml/2006/table">
            <a:tbl>
              <a:tblPr firstRow="1" bandRow="1">
                <a:tableStyleId>{C083E6E3-FA7D-4D7B-A595-EF9225AFEA82}</a:tableStyleId>
              </a:tblPr>
              <a:tblGrid>
                <a:gridCol w="3458038">
                  <a:extLst>
                    <a:ext uri="{9D8B030D-6E8A-4147-A177-3AD203B41FA5}">
                      <a16:colId xmlns:a16="http://schemas.microsoft.com/office/drawing/2014/main" val="20000"/>
                    </a:ext>
                  </a:extLst>
                </a:gridCol>
              </a:tblGrid>
              <a:tr h="347312">
                <a:tc>
                  <a:txBody>
                    <a:bodyPr/>
                    <a:lstStyle/>
                    <a:p>
                      <a:pPr algn="ctr"/>
                      <a:r>
                        <a:rPr kumimoji="1" lang="ja-JP" altLang="en-US" sz="1400" dirty="0">
                          <a:solidFill>
                            <a:schemeClr val="bg1"/>
                          </a:solidFill>
                        </a:rPr>
                        <a:t>改定後</a:t>
                      </a:r>
                      <a:endParaRPr kumimoji="1" lang="ja-JP" altLang="en-US" sz="1400" dirty="0">
                        <a:solidFill>
                          <a:schemeClr val="bg1"/>
                        </a:solidFill>
                        <a:latin typeface="ＭＳ Ｐゴシック" panose="020B0600070205080204" pitchFamily="50" charset="-128"/>
                        <a:ea typeface="ＭＳ Ｐゴシック" panose="020B0600070205080204" pitchFamily="50" charset="-128"/>
                      </a:endParaRP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8718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baseline="0" dirty="0">
                          <a:solidFill>
                            <a:srgbClr val="0070C0"/>
                          </a:solidFill>
                        </a:rPr>
                        <a:t>（削除）</a:t>
                      </a:r>
                      <a:endPar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endParaRPr>
                    </a:p>
                  </a:txBody>
                  <a:tcPr>
                    <a:lnT w="12700" cmpd="sng">
                      <a:noFill/>
                    </a:lnT>
                  </a:tcPr>
                </a:tc>
                <a:extLst>
                  <a:ext uri="{0D108BD9-81ED-4DB2-BD59-A6C34878D82A}">
                    <a16:rowId xmlns:a16="http://schemas.microsoft.com/office/drawing/2014/main" val="10001"/>
                  </a:ext>
                </a:extLst>
              </a:tr>
            </a:tbl>
          </a:graphicData>
        </a:graphic>
      </p:graphicFrame>
      <p:sp>
        <p:nvSpPr>
          <p:cNvPr id="7" name="テキスト ボックス 6"/>
          <p:cNvSpPr txBox="1"/>
          <p:nvPr/>
        </p:nvSpPr>
        <p:spPr>
          <a:xfrm>
            <a:off x="3872880" y="6503315"/>
            <a:ext cx="505619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経過措置として、令和４年３月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日までの間に限り算定できるものとする。</a:t>
            </a:r>
          </a:p>
        </p:txBody>
      </p:sp>
      <p:sp>
        <p:nvSpPr>
          <p:cNvPr id="9" name="正方形/長方形 8"/>
          <p:cNvSpPr/>
          <p:nvPr/>
        </p:nvSpPr>
        <p:spPr>
          <a:xfrm>
            <a:off x="5385048" y="3251561"/>
            <a:ext cx="4440398" cy="63094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下肢静脈瘤血管内焼灼術</a:t>
            </a:r>
            <a:r>
              <a:rPr kumimoji="1" lang="ja-JP"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の実施に当たっては、関係学会が示している</a:t>
            </a:r>
            <a:r>
              <a:rPr kumimoji="1" lang="ja-JP" altLang="ja-JP" sz="11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ガイドライン</a:t>
            </a:r>
            <a:r>
              <a:rPr kumimoji="1" lang="ja-JP"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を踏まえ適切に行うこと</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Rectangle 36">
            <a:extLst>
              <a:ext uri="{FF2B5EF4-FFF2-40B4-BE49-F238E27FC236}">
                <a16:creationId xmlns:a16="http://schemas.microsoft.com/office/drawing/2014/main" id="{70EBF2DC-6885-4B9D-B9E7-AAE423E53D3A}"/>
              </a:ext>
            </a:extLst>
          </p:cNvPr>
          <p:cNvSpPr>
            <a:spLocks noChangeArrowheads="1"/>
          </p:cNvSpPr>
          <p:nvPr/>
        </p:nvSpPr>
        <p:spPr bwMode="auto">
          <a:xfrm>
            <a:off x="80554" y="3861871"/>
            <a:ext cx="5160478" cy="39006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（１０）網膜中心血管圧測定に係る評価の廃止</a:t>
            </a:r>
          </a:p>
        </p:txBody>
      </p:sp>
      <p:sp>
        <p:nvSpPr>
          <p:cNvPr id="19" name="Rectangle 36">
            <a:extLst>
              <a:ext uri="{FF2B5EF4-FFF2-40B4-BE49-F238E27FC236}">
                <a16:creationId xmlns:a16="http://schemas.microsoft.com/office/drawing/2014/main" id="{A82D63CA-9D48-48F8-9CA2-924C16DDEAB8}"/>
              </a:ext>
            </a:extLst>
          </p:cNvPr>
          <p:cNvSpPr>
            <a:spLocks noChangeArrowheads="1"/>
          </p:cNvSpPr>
          <p:nvPr/>
        </p:nvSpPr>
        <p:spPr bwMode="auto">
          <a:xfrm>
            <a:off x="56022" y="757869"/>
            <a:ext cx="5413167" cy="390065"/>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（９）下肢静脈瘤に対する手術の評価の適正化</a:t>
            </a:r>
          </a:p>
        </p:txBody>
      </p:sp>
      <p:sp>
        <p:nvSpPr>
          <p:cNvPr id="20" name="Rectangle 2">
            <a:extLst>
              <a:ext uri="{FF2B5EF4-FFF2-40B4-BE49-F238E27FC236}">
                <a16:creationId xmlns:a16="http://schemas.microsoft.com/office/drawing/2014/main" id="{C93ADAFB-D711-424E-94CB-0040F40A70B2}"/>
              </a:ext>
            </a:extLst>
          </p:cNvPr>
          <p:cNvSpPr>
            <a:spLocks noChangeArrowheads="1"/>
          </p:cNvSpPr>
          <p:nvPr/>
        </p:nvSpPr>
        <p:spPr bwMode="auto">
          <a:xfrm>
            <a:off x="213524" y="16322"/>
            <a:ext cx="9517327" cy="426137"/>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15" name="スライド番号プレースホルダー 2">
            <a:extLst>
              <a:ext uri="{FF2B5EF4-FFF2-40B4-BE49-F238E27FC236}">
                <a16:creationId xmlns:a16="http://schemas.microsoft.com/office/drawing/2014/main" id="{6B513BD4-5C45-4706-8E69-DF21CB6E15B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1" name="テキスト ボックス 20"/>
          <p:cNvSpPr txBox="1"/>
          <p:nvPr/>
        </p:nvSpPr>
        <p:spPr>
          <a:xfrm>
            <a:off x="5441229" y="801190"/>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p614</a:t>
            </a:r>
          </a:p>
        </p:txBody>
      </p:sp>
      <p:sp>
        <p:nvSpPr>
          <p:cNvPr id="22" name="テキスト ボックス 21"/>
          <p:cNvSpPr txBox="1"/>
          <p:nvPr/>
        </p:nvSpPr>
        <p:spPr>
          <a:xfrm>
            <a:off x="5256272" y="3829680"/>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p351,</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p395</a:t>
            </a:r>
          </a:p>
          <a:p>
            <a:pPr>
              <a:defRPr/>
            </a:pPr>
            <a:r>
              <a:rPr lang="ja-JP" altLang="en-US" sz="1100" dirty="0">
                <a:solidFill>
                  <a:srgbClr val="002060"/>
                </a:solidFill>
                <a:latin typeface="ＭＳ Ｐゴシック" panose="020B0600070205080204" pitchFamily="50" charset="-128"/>
              </a:rPr>
              <a:t>経過措置</a:t>
            </a:r>
            <a:r>
              <a:rPr lang="en-US" altLang="ja-JP" sz="1100" dirty="0">
                <a:solidFill>
                  <a:srgbClr val="002060"/>
                </a:solidFill>
                <a:latin typeface="ＭＳ Ｐゴシック" panose="020B0600070205080204" pitchFamily="50" charset="-128"/>
              </a:rPr>
              <a:t>p663</a:t>
            </a:r>
          </a:p>
        </p:txBody>
      </p:sp>
    </p:spTree>
    <p:extLst>
      <p:ext uri="{BB962C8B-B14F-4D97-AF65-F5344CB8AC3E}">
        <p14:creationId xmlns:p14="http://schemas.microsoft.com/office/powerpoint/2010/main" val="552697496"/>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4519" y="892693"/>
            <a:ext cx="9517327"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Rectangle 36">
            <a:extLst>
              <a:ext uri="{FF2B5EF4-FFF2-40B4-BE49-F238E27FC236}">
                <a16:creationId xmlns:a16="http://schemas.microsoft.com/office/drawing/2014/main" id="{EF63E7F3-0C29-4A55-8BB4-ED1696A13ED3}"/>
              </a:ext>
            </a:extLst>
          </p:cNvPr>
          <p:cNvSpPr>
            <a:spLocks noChangeArrowheads="1"/>
          </p:cNvSpPr>
          <p:nvPr/>
        </p:nvSpPr>
        <p:spPr bwMode="auto">
          <a:xfrm>
            <a:off x="204519" y="513413"/>
            <a:ext cx="5413167"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（１１）膵全摘後の患者に対する血糖管理の充実</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8B913609-49E6-4CDC-9684-693BB006F66A}"/>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3" name="正方形/長方形 22">
            <a:extLst>
              <a:ext uri="{FF2B5EF4-FFF2-40B4-BE49-F238E27FC236}">
                <a16:creationId xmlns:a16="http://schemas.microsoft.com/office/drawing/2014/main" id="{9E47750B-81C5-4B9A-BE89-0E05BCDCE3B3}"/>
              </a:ext>
            </a:extLst>
          </p:cNvPr>
          <p:cNvSpPr/>
          <p:nvPr/>
        </p:nvSpPr>
        <p:spPr>
          <a:xfrm>
            <a:off x="129291" y="904818"/>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血糖自己測定器加算について、月９０回以上測定する場合及び月１２０回以上測定する場合の対象患者に、膵全摘後の患者を追加する。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6CA17776-0D11-4FCB-98AB-9C1712858389}"/>
              </a:ext>
            </a:extLst>
          </p:cNvPr>
          <p:cNvSpPr/>
          <p:nvPr/>
        </p:nvSpPr>
        <p:spPr>
          <a:xfrm>
            <a:off x="329855" y="1461214"/>
            <a:ext cx="3903066" cy="276109"/>
          </a:xfrm>
          <a:prstGeom prst="rect">
            <a:avLst/>
          </a:prstGeom>
          <a:solidFill>
            <a:srgbClr val="13C4A3"/>
          </a:solidFill>
          <a:ln w="12700" cap="flat"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29" name="正方形/長方形 28">
            <a:extLst>
              <a:ext uri="{FF2B5EF4-FFF2-40B4-BE49-F238E27FC236}">
                <a16:creationId xmlns:a16="http://schemas.microsoft.com/office/drawing/2014/main" id="{3AE1A708-15C2-4008-B4EF-4E28237EF19A}"/>
              </a:ext>
            </a:extLst>
          </p:cNvPr>
          <p:cNvSpPr/>
          <p:nvPr/>
        </p:nvSpPr>
        <p:spPr>
          <a:xfrm>
            <a:off x="329854" y="1752801"/>
            <a:ext cx="3903066" cy="88411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血糖自己測定器加算</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　月９０回以上測定する場合：１</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１７０点</a:t>
            </a:r>
            <a:endPar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　月１２０回以上測定する場合：１</a:t>
            </a:r>
            <a:r>
              <a:rPr kumimoji="0" lang="en-US" altLang="ja-JP"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6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４９０点</a:t>
            </a:r>
            <a:endParaRPr kumimoji="0" lang="ja-JP" altLang="en-US" sz="16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280C0CF5-6CD2-474D-8528-6A7E45BC5389}"/>
              </a:ext>
            </a:extLst>
          </p:cNvPr>
          <p:cNvSpPr/>
          <p:nvPr/>
        </p:nvSpPr>
        <p:spPr>
          <a:xfrm>
            <a:off x="4294238" y="1256293"/>
            <a:ext cx="5281907" cy="1820330"/>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　５及び６については、入院中の患者以外の患者であって次に掲げるものに</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対して、血糖自己測定値に基づく指導を行うため、血糖自己測定器を使用し</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た場合に、３月に３回に限り、第１款の所定点数を算定する。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インスリン製剤の自己注射を１日に１回以上行っている患者（１型糖尿病</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の患者</a:t>
            </a:r>
            <a:r>
              <a:rPr kumimoji="0" lang="ja-JP" altLang="en-US" sz="12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又は膵全摘後の患者</a:t>
            </a: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に限る。）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ロ　１２歳未満の小児低血糖症の患者</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ハ　妊娠中の糖尿病患者又は妊娠糖尿病の患者（別に厚生労働大臣が定め</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る者に限る。）</a:t>
            </a:r>
            <a:endPar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10" name="Rectangle 36">
            <a:extLst>
              <a:ext uri="{FF2B5EF4-FFF2-40B4-BE49-F238E27FC236}">
                <a16:creationId xmlns:a16="http://schemas.microsoft.com/office/drawing/2014/main" id="{BF63F352-9A3B-4083-88DD-493E175167C5}"/>
              </a:ext>
            </a:extLst>
          </p:cNvPr>
          <p:cNvSpPr>
            <a:spLocks noChangeArrowheads="1"/>
          </p:cNvSpPr>
          <p:nvPr/>
        </p:nvSpPr>
        <p:spPr bwMode="auto">
          <a:xfrm>
            <a:off x="223444" y="3374831"/>
            <a:ext cx="5089595" cy="37876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（１２）注射の準用に係る規定の創設（再掲）</a:t>
            </a:r>
          </a:p>
        </p:txBody>
      </p:sp>
      <p:sp>
        <p:nvSpPr>
          <p:cNvPr id="11" name="Rectangle 37">
            <a:extLst>
              <a:ext uri="{FF2B5EF4-FFF2-40B4-BE49-F238E27FC236}">
                <a16:creationId xmlns:a16="http://schemas.microsoft.com/office/drawing/2014/main" id="{FCFD67B8-E10E-4EA9-8D6E-BCEE41358D80}"/>
              </a:ext>
            </a:extLst>
          </p:cNvPr>
          <p:cNvSpPr>
            <a:spLocks noChangeArrowheads="1"/>
          </p:cNvSpPr>
          <p:nvPr/>
        </p:nvSpPr>
        <p:spPr bwMode="auto">
          <a:xfrm>
            <a:off x="213524" y="3794657"/>
            <a:ext cx="9544800" cy="2320284"/>
          </a:xfrm>
          <a:prstGeom prst="rect">
            <a:avLst/>
          </a:prstGeom>
          <a:solidFill>
            <a:schemeClr val="bg1">
              <a:alpha val="50000"/>
            </a:schemeClr>
          </a:solidFill>
          <a:ln w="9525">
            <a:solidFill>
              <a:schemeClr val="tx1"/>
            </a:solidFill>
            <a:miter lim="800000"/>
            <a:headEnd/>
            <a:tailEnd/>
          </a:ln>
        </p:spPr>
        <p:txBody>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F74523B2-8F7A-4C21-A6A0-E6D38BC6411C}"/>
              </a:ext>
            </a:extLst>
          </p:cNvPr>
          <p:cNvSpPr/>
          <p:nvPr/>
        </p:nvSpPr>
        <p:spPr>
          <a:xfrm>
            <a:off x="213524" y="3769373"/>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革新的な医薬品や医療機器の開発に伴い、特殊な注射手技が出現しうることを踏まえ、注射の準用に係る規定を設ける。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CE25BB3A-19E6-42C1-A3D4-404660797634}"/>
              </a:ext>
            </a:extLst>
          </p:cNvPr>
          <p:cNvSpPr/>
          <p:nvPr/>
        </p:nvSpPr>
        <p:spPr>
          <a:xfrm>
            <a:off x="375199" y="4385705"/>
            <a:ext cx="3903066" cy="1579601"/>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注射の通則７</a:t>
            </a:r>
            <a:r>
              <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0" lang="en-US" altLang="ja-JP"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第１節に掲げられていない注射であって簡単なものの費用は、第２節の各区分の所定点数のみにより算定</a:t>
            </a:r>
            <a:r>
              <a:rPr kumimoji="0" lang="ja-JP" altLang="en-US" sz="1400" b="0"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rPr>
              <a:t>し、特殊なものの費用は、第１節に掲げられている注射のうちで最も近似する注射の各区分の所定点数により算定</a:t>
            </a:r>
            <a:r>
              <a:rPr kumimoji="0" lang="ja-JP" altLang="en-US" sz="140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する。</a:t>
            </a:r>
            <a:endParaRPr kumimoji="0" lang="ja-JP" altLang="en-US" sz="1400" b="1" i="0" u="sng" strike="noStrike" kern="0" cap="none" spc="0" normalizeH="0" baseline="0" noProof="0" dirty="0">
              <a:ln>
                <a:noFill/>
              </a:ln>
              <a:solidFill>
                <a:srgbClr val="00B0F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0DDFBB84-E439-4CAA-9EAD-078B06E2F290}"/>
              </a:ext>
            </a:extLst>
          </p:cNvPr>
          <p:cNvSpPr/>
          <p:nvPr/>
        </p:nvSpPr>
        <p:spPr>
          <a:xfrm>
            <a:off x="4448944" y="4385706"/>
            <a:ext cx="4536504" cy="1419558"/>
          </a:xfrm>
          <a:prstGeom prst="rect">
            <a:avLst/>
          </a:prstGeom>
          <a:solidFill>
            <a:srgbClr val="9BBB59">
              <a:lumMod val="20000"/>
              <a:lumOff val="80000"/>
            </a:srgbClr>
          </a:solidFill>
          <a:ln w="12700" cap="flat" cmpd="sng" algn="ctr">
            <a:noFill/>
            <a:prstDash val="solid"/>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endParaRPr kumimoji="0" lang="en-US" altLang="ja-JP" sz="1400" b="1" i="0" u="none" strike="noStrike" kern="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７　第１節に掲げられていない注射のうち、特殊な</a:t>
            </a:r>
            <a:r>
              <a:rPr kumimoji="0" lang="ja-JP" altLang="en-US" sz="1400" u="sng" kern="0" dirty="0">
                <a:latin typeface="ＭＳ Ｐゴシック" panose="020B0600070205080204" pitchFamily="50" charset="-128"/>
                <a:ea typeface="ＭＳ Ｐゴシック" panose="020B0600070205080204" pitchFamily="50" charset="-128"/>
              </a:rPr>
              <a:t>もの</a:t>
            </a:r>
            <a:endParaRPr kumimoji="0" lang="en-US" altLang="ja-JP" sz="1400" u="sng" kern="0" dirty="0">
              <a:latin typeface="ＭＳ Ｐゴシック" panose="020B0600070205080204" pitchFamily="50" charset="-128"/>
              <a:ea typeface="ＭＳ Ｐゴシック" panose="020B0600070205080204" pitchFamily="50" charset="-128"/>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（点数表にあっても、手技が従来の注射と著しく異なる</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場合等を含む。）の</a:t>
            </a:r>
            <a:r>
              <a:rPr kumimoji="0" lang="ja-JP" altLang="en-US" sz="1400" u="sng" kern="0" dirty="0">
                <a:latin typeface="ＭＳ Ｐゴシック" panose="020B0600070205080204" pitchFamily="50" charset="-128"/>
                <a:ea typeface="ＭＳ Ｐゴシック" panose="020B0600070205080204" pitchFamily="50" charset="-128"/>
              </a:rPr>
              <a:t>費用</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は、その都度当局に内議し、</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最も近似する注射として準用が通知された算定方法</a:t>
            </a:r>
            <a:endParaRPr kumimoji="0" lang="en-US" altLang="ja-JP"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　</a:t>
            </a:r>
            <a:r>
              <a:rPr kumimoji="0" lang="ja-JP" altLang="en-US" sz="1400" b="0"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により算定する。</a:t>
            </a:r>
            <a:endParaRPr kumimoji="0" lang="ja-JP" altLang="en-US" sz="1400" b="1" i="0" u="sng" strike="noStrike" kern="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16" name="テキスト ボックス 15"/>
          <p:cNvSpPr txBox="1"/>
          <p:nvPr/>
        </p:nvSpPr>
        <p:spPr>
          <a:xfrm>
            <a:off x="5617686" y="559081"/>
            <a:ext cx="97933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p270-271</a:t>
            </a:r>
          </a:p>
        </p:txBody>
      </p:sp>
      <p:sp>
        <p:nvSpPr>
          <p:cNvPr id="18" name="テキスト ボックス 17"/>
          <p:cNvSpPr txBox="1"/>
          <p:nvPr/>
        </p:nvSpPr>
        <p:spPr>
          <a:xfrm>
            <a:off x="5078046" y="3404367"/>
            <a:ext cx="7138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p440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8636142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85775" y="879270"/>
            <a:ext cx="9629033" cy="3049618"/>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右矢印 10"/>
          <p:cNvSpPr/>
          <p:nvPr/>
        </p:nvSpPr>
        <p:spPr>
          <a:xfrm>
            <a:off x="5780901" y="1750695"/>
            <a:ext cx="481652" cy="877952"/>
          </a:xfrm>
          <a:prstGeom prst="rightArrow">
            <a:avLst/>
          </a:prstGeom>
          <a:solidFill>
            <a:srgbClr val="FF0000"/>
          </a:solidFill>
          <a:ln>
            <a:solidFill>
              <a:srgbClr val="FF0000"/>
            </a:solid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itchFamily="50" charset="-128"/>
              <a:ea typeface="ＭＳ Ｐゴシック" panose="020B0600070205080204" pitchFamily="50" charset="-128"/>
              <a:cs typeface="+mn-cs"/>
            </a:endParaRPr>
          </a:p>
        </p:txBody>
      </p:sp>
      <p:pic>
        <p:nvPicPr>
          <p:cNvPr id="13" name="Picture 6" descr="C:\Users\kc\AppData\Local\Microsoft\Windows\Temporary Internet Files\Content.IE5\NOISJZRR\MC90023759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48112" y="1250527"/>
            <a:ext cx="1411145" cy="119211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36">
            <a:extLst>
              <a:ext uri="{FF2B5EF4-FFF2-40B4-BE49-F238E27FC236}">
                <a16:creationId xmlns:a16="http://schemas.microsoft.com/office/drawing/2014/main" id="{EF63E7F3-0C29-4A55-8BB4-ED1696A13ED3}"/>
              </a:ext>
            </a:extLst>
          </p:cNvPr>
          <p:cNvSpPr>
            <a:spLocks noChangeArrowheads="1"/>
          </p:cNvSpPr>
          <p:nvPr/>
        </p:nvSpPr>
        <p:spPr bwMode="auto">
          <a:xfrm>
            <a:off x="168652" y="490171"/>
            <a:ext cx="5917224" cy="37560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（１２）実勢価格等を踏まえた検体検査の適正な評価</a:t>
            </a:r>
          </a:p>
        </p:txBody>
      </p:sp>
      <p:sp>
        <p:nvSpPr>
          <p:cNvPr id="17"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2" name="Rectangle 2">
            <a:extLst>
              <a:ext uri="{FF2B5EF4-FFF2-40B4-BE49-F238E27FC236}">
                <a16:creationId xmlns:a16="http://schemas.microsoft.com/office/drawing/2014/main" id="{E87ED19A-BF27-4557-ACE8-47770F726049}"/>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２１．医薬品、医療機器、検査等の適正評価</a:t>
            </a:r>
          </a:p>
        </p:txBody>
      </p:sp>
      <p:sp>
        <p:nvSpPr>
          <p:cNvPr id="23" name="正方形/長方形 22">
            <a:extLst>
              <a:ext uri="{FF2B5EF4-FFF2-40B4-BE49-F238E27FC236}">
                <a16:creationId xmlns:a16="http://schemas.microsoft.com/office/drawing/2014/main" id="{FC900BEA-31AD-4472-A605-ADF1A2AF2600}"/>
              </a:ext>
            </a:extLst>
          </p:cNvPr>
          <p:cNvSpPr/>
          <p:nvPr/>
        </p:nvSpPr>
        <p:spPr>
          <a:xfrm>
            <a:off x="221958" y="847929"/>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衛生検査所料金調査により得られた実勢価格に基づき、保険償還価格と実勢価格の乖離が大きい検査について適正な評価を行う。</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4" name="正方形/長方形 23">
            <a:extLst>
              <a:ext uri="{FF2B5EF4-FFF2-40B4-BE49-F238E27FC236}">
                <a16:creationId xmlns:a16="http://schemas.microsoft.com/office/drawing/2014/main" id="{45E26351-C542-4A16-A338-CDA7D91F17A6}"/>
              </a:ext>
            </a:extLst>
          </p:cNvPr>
          <p:cNvSpPr/>
          <p:nvPr/>
        </p:nvSpPr>
        <p:spPr>
          <a:xfrm>
            <a:off x="157671" y="3174912"/>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臨床的有用性がなくなった検査や既に製造販売が中止されてから一定期間が経過した体外診断用医薬品を用いる検査について、診療報酬上の評価を廃止する。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5" name="Rectangle 36">
            <a:extLst>
              <a:ext uri="{FF2B5EF4-FFF2-40B4-BE49-F238E27FC236}">
                <a16:creationId xmlns:a16="http://schemas.microsoft.com/office/drawing/2014/main" id="{198AF8CA-6CC4-4892-A7C7-453BF580A5F2}"/>
              </a:ext>
            </a:extLst>
          </p:cNvPr>
          <p:cNvSpPr>
            <a:spLocks noChangeArrowheads="1"/>
          </p:cNvSpPr>
          <p:nvPr/>
        </p:nvSpPr>
        <p:spPr bwMode="auto">
          <a:xfrm>
            <a:off x="184634" y="3942813"/>
            <a:ext cx="4840374" cy="37560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（１３）市場が拡大した場合の評価の見直し</a:t>
            </a:r>
          </a:p>
        </p:txBody>
      </p:sp>
      <p:sp>
        <p:nvSpPr>
          <p:cNvPr id="26" name="Rectangle 37">
            <a:extLst>
              <a:ext uri="{FF2B5EF4-FFF2-40B4-BE49-F238E27FC236}">
                <a16:creationId xmlns:a16="http://schemas.microsoft.com/office/drawing/2014/main" id="{121462E0-B74B-4B8B-BF83-F13917EBB13B}"/>
              </a:ext>
            </a:extLst>
          </p:cNvPr>
          <p:cNvSpPr>
            <a:spLocks noChangeArrowheads="1"/>
          </p:cNvSpPr>
          <p:nvPr/>
        </p:nvSpPr>
        <p:spPr bwMode="auto">
          <a:xfrm>
            <a:off x="168651" y="4343373"/>
            <a:ext cx="9646157" cy="2397996"/>
          </a:xfrm>
          <a:prstGeom prst="rect">
            <a:avLst/>
          </a:prstGeom>
          <a:solidFill>
            <a:schemeClr val="bg1">
              <a:alpha val="50000"/>
            </a:schemeClr>
          </a:solidFill>
          <a:ln w="9525">
            <a:solidFill>
              <a:schemeClr val="tx1"/>
            </a:solid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a:extLst>
              <a:ext uri="{FF2B5EF4-FFF2-40B4-BE49-F238E27FC236}">
                <a16:creationId xmlns:a16="http://schemas.microsoft.com/office/drawing/2014/main" id="{C59DDFCB-120A-4DAF-8A6B-7400739B51FB}"/>
              </a:ext>
            </a:extLst>
          </p:cNvPr>
          <p:cNvSpPr/>
          <p:nvPr/>
        </p:nvSpPr>
        <p:spPr>
          <a:xfrm>
            <a:off x="101819" y="4331485"/>
            <a:ext cx="962903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 typeface="Wingdings" pitchFamily="2" charset="2"/>
              <a:buChar char="Ø"/>
              <a:tabLst/>
              <a:defRPr/>
            </a:pPr>
            <a:r>
              <a:rPr kumimoji="0" lang="ja-JP" altLang="en-US" sz="16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機器や検査等において、適応追加等により市場が拡大する場合があり、これによって財政影響が無視できない範囲に及ぶこともあり得ることから、市場が著しく拡大した場合には評価を見直す仕組みを設ける。</a:t>
            </a:r>
            <a:endParaRPr kumimoji="0" lang="en-US" altLang="ja-JP" sz="15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正方形/長方形 27">
            <a:extLst>
              <a:ext uri="{FF2B5EF4-FFF2-40B4-BE49-F238E27FC236}">
                <a16:creationId xmlns:a16="http://schemas.microsoft.com/office/drawing/2014/main" id="{F4710B4B-2207-4909-8FF8-D6DDC8F79C67}"/>
              </a:ext>
            </a:extLst>
          </p:cNvPr>
          <p:cNvSpPr/>
          <p:nvPr/>
        </p:nvSpPr>
        <p:spPr>
          <a:xfrm>
            <a:off x="223970" y="4906903"/>
            <a:ext cx="9542329" cy="1762457"/>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１）新規収載及び適応追加等に伴う算定留意事項の変更に当たって、保険医療材料等専門組織において審議を行う際に、将来的な可能性も含め、収載時の市場規模予測を大きく上回り、これによって財政影響が無視できない範囲に及ぶことが想定されるものについては、評価の見直しを検討する基準を併せて審議し、個々の技術に応じた基準を設定することとする。なお、既に収載されている遺伝子パネル検査等の悪性腫瘍遺伝子検査については、将来的な市場の拡大が想定されることから、</a:t>
            </a:r>
            <a:r>
              <a:rPr kumimoji="0" lang="ja-JP" altLang="en-US" sz="1400" b="0" i="0" u="sng" strike="noStrike" kern="0" cap="none" spc="0" normalizeH="0" baseline="0" noProof="0" dirty="0">
                <a:ln>
                  <a:noFill/>
                </a:ln>
                <a:solidFill>
                  <a:srgbClr val="00B0F0"/>
                </a:solidFill>
                <a:effectLst/>
                <a:uLnTx/>
                <a:uFillTx/>
                <a:latin typeface="BIZ UDPゴシック" panose="020B0400000000000000" pitchFamily="50" charset="-128"/>
                <a:ea typeface="BIZ UDPゴシック" panose="020B0400000000000000" pitchFamily="50" charset="-128"/>
                <a:cs typeface="+mn-cs"/>
              </a:rPr>
              <a:t>収載時の市場規模予測の２倍以上という基準</a:t>
            </a: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を設定する。</a:t>
            </a:r>
            <a:endParaRPr kumimoji="0" lang="en-US" altLang="ja-JP"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lvl="0" defTabSz="844083">
              <a:defRPr/>
            </a:pPr>
            <a:r>
              <a:rPr kumimoji="0" lang="ja-JP" altLang="en-US" sz="1400" kern="0" dirty="0">
                <a:solidFill>
                  <a:prstClr val="black"/>
                </a:solidFill>
                <a:latin typeface="BIZ UDPゴシック" panose="020B0400000000000000" pitchFamily="50" charset="-128"/>
                <a:ea typeface="BIZ UDPゴシック" panose="020B0400000000000000" pitchFamily="50" charset="-128"/>
              </a:rPr>
              <a:t>（２）設定</a:t>
            </a:r>
            <a:r>
              <a:rPr kumimoji="0" lang="ja-JP" altLang="en-US"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された基準を超えるような市場の拡大が認められた場合には、まず保険医療材料等専門組織において、評価の見直しの妥当性について検討することし、妥当性が認められたものについて、中医協において具体的な見直しを検討することとする。</a:t>
            </a:r>
            <a:endParaRPr kumimoji="0" lang="en-US" altLang="ja-JP" sz="14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2" name="表 2">
            <a:extLst>
              <a:ext uri="{FF2B5EF4-FFF2-40B4-BE49-F238E27FC236}">
                <a16:creationId xmlns:a16="http://schemas.microsoft.com/office/drawing/2014/main" id="{029DE85A-2324-4379-A779-F1E4B860FAEA}"/>
              </a:ext>
            </a:extLst>
          </p:cNvPr>
          <p:cNvGraphicFramePr>
            <a:graphicFrameLocks noGrp="1"/>
          </p:cNvGraphicFramePr>
          <p:nvPr>
            <p:extLst>
              <p:ext uri="{D42A27DB-BD31-4B8C-83A1-F6EECF244321}">
                <p14:modId xmlns:p14="http://schemas.microsoft.com/office/powerpoint/2010/main" val="1935432410"/>
              </p:ext>
            </p:extLst>
          </p:nvPr>
        </p:nvGraphicFramePr>
        <p:xfrm>
          <a:off x="2678577" y="1167272"/>
          <a:ext cx="3020940" cy="2057400"/>
        </p:xfrm>
        <a:graphic>
          <a:graphicData uri="http://schemas.openxmlformats.org/drawingml/2006/table">
            <a:tbl>
              <a:tblPr firstRow="1" bandRow="1">
                <a:tableStyleId>{5C22544A-7EE6-4342-B048-85BDC9FD1C3A}</a:tableStyleId>
              </a:tblPr>
              <a:tblGrid>
                <a:gridCol w="1983530">
                  <a:extLst>
                    <a:ext uri="{9D8B030D-6E8A-4147-A177-3AD203B41FA5}">
                      <a16:colId xmlns:a16="http://schemas.microsoft.com/office/drawing/2014/main" val="4082542614"/>
                    </a:ext>
                  </a:extLst>
                </a:gridCol>
                <a:gridCol w="1037410">
                  <a:extLst>
                    <a:ext uri="{9D8B030D-6E8A-4147-A177-3AD203B41FA5}">
                      <a16:colId xmlns:a16="http://schemas.microsoft.com/office/drawing/2014/main" val="2601444860"/>
                    </a:ext>
                  </a:extLst>
                </a:gridCol>
              </a:tblGrid>
              <a:tr h="216755">
                <a:tc>
                  <a:txBody>
                    <a:bodyPr/>
                    <a:lstStyle/>
                    <a:p>
                      <a:r>
                        <a:rPr kumimoji="1" lang="en-US" altLang="ja-JP" sz="900" dirty="0"/>
                        <a:t>D</a:t>
                      </a:r>
                      <a:r>
                        <a:rPr kumimoji="1" lang="ja-JP" altLang="en-US" sz="900" dirty="0"/>
                        <a:t>ダイマー</a:t>
                      </a:r>
                    </a:p>
                  </a:txBody>
                  <a:tcPr/>
                </a:tc>
                <a:tc>
                  <a:txBody>
                    <a:bodyPr/>
                    <a:lstStyle/>
                    <a:p>
                      <a:pPr algn="ctr"/>
                      <a:r>
                        <a:rPr kumimoji="1" lang="ja-JP" altLang="en-US" sz="900" dirty="0"/>
                        <a:t>１３７点</a:t>
                      </a:r>
                    </a:p>
                  </a:txBody>
                  <a:tcPr/>
                </a:tc>
                <a:extLst>
                  <a:ext uri="{0D108BD9-81ED-4DB2-BD59-A6C34878D82A}">
                    <a16:rowId xmlns:a16="http://schemas.microsoft.com/office/drawing/2014/main" val="2681221609"/>
                  </a:ext>
                </a:extLst>
              </a:tr>
              <a:tr h="216755">
                <a:tc>
                  <a:txBody>
                    <a:bodyPr/>
                    <a:lstStyle/>
                    <a:p>
                      <a:r>
                        <a:rPr kumimoji="1" lang="ja-JP" altLang="en-US" sz="900" dirty="0">
                          <a:latin typeface="+mn-ea"/>
                          <a:ea typeface="+mn-ea"/>
                        </a:rPr>
                        <a:t>フェリチン半定量、フェリチン定量</a:t>
                      </a:r>
                    </a:p>
                  </a:txBody>
                  <a:tcPr/>
                </a:tc>
                <a:tc>
                  <a:txBody>
                    <a:bodyPr/>
                    <a:lstStyle/>
                    <a:p>
                      <a:pPr algn="ctr"/>
                      <a:r>
                        <a:rPr kumimoji="1" lang="ja-JP" altLang="en-US" sz="900" dirty="0"/>
                        <a:t>１１１点</a:t>
                      </a:r>
                    </a:p>
                  </a:txBody>
                  <a:tcPr/>
                </a:tc>
                <a:extLst>
                  <a:ext uri="{0D108BD9-81ED-4DB2-BD59-A6C34878D82A}">
                    <a16:rowId xmlns:a16="http://schemas.microsoft.com/office/drawing/2014/main" val="964409416"/>
                  </a:ext>
                </a:extLst>
              </a:tr>
              <a:tr h="216755">
                <a:tc>
                  <a:txBody>
                    <a:bodyPr/>
                    <a:lstStyle/>
                    <a:p>
                      <a:r>
                        <a:rPr kumimoji="1" lang="en-US" altLang="ja-JP" sz="900" dirty="0">
                          <a:latin typeface="+mn-ea"/>
                          <a:ea typeface="+mn-ea"/>
                        </a:rPr>
                        <a:t>KL-6</a:t>
                      </a:r>
                      <a:endParaRPr kumimoji="1" lang="ja-JP" altLang="en-US" sz="900" dirty="0">
                        <a:latin typeface="+mn-ea"/>
                        <a:ea typeface="+mn-ea"/>
                      </a:endParaRPr>
                    </a:p>
                  </a:txBody>
                  <a:tcPr/>
                </a:tc>
                <a:tc>
                  <a:txBody>
                    <a:bodyPr/>
                    <a:lstStyle/>
                    <a:p>
                      <a:pPr algn="ctr"/>
                      <a:r>
                        <a:rPr kumimoji="1" lang="ja-JP" altLang="en-US" sz="900" dirty="0"/>
                        <a:t>１１７点</a:t>
                      </a:r>
                    </a:p>
                  </a:txBody>
                  <a:tcPr/>
                </a:tc>
                <a:extLst>
                  <a:ext uri="{0D108BD9-81ED-4DB2-BD59-A6C34878D82A}">
                    <a16:rowId xmlns:a16="http://schemas.microsoft.com/office/drawing/2014/main" val="463419666"/>
                  </a:ext>
                </a:extLst>
              </a:tr>
              <a:tr h="216755">
                <a:tc>
                  <a:txBody>
                    <a:bodyPr/>
                    <a:lstStyle/>
                    <a:p>
                      <a:r>
                        <a:rPr kumimoji="1" lang="ja-JP" altLang="en-US" sz="900" dirty="0">
                          <a:latin typeface="+mn-ea"/>
                          <a:ea typeface="+mn-ea"/>
                        </a:rPr>
                        <a:t>血液ガス分析</a:t>
                      </a:r>
                    </a:p>
                  </a:txBody>
                  <a:tcPr/>
                </a:tc>
                <a:tc>
                  <a:txBody>
                    <a:bodyPr/>
                    <a:lstStyle/>
                    <a:p>
                      <a:pPr algn="ctr"/>
                      <a:r>
                        <a:rPr kumimoji="1" lang="ja-JP" altLang="en-US" sz="900" dirty="0"/>
                        <a:t>１４０点</a:t>
                      </a:r>
                    </a:p>
                  </a:txBody>
                  <a:tcPr/>
                </a:tc>
                <a:extLst>
                  <a:ext uri="{0D108BD9-81ED-4DB2-BD59-A6C34878D82A}">
                    <a16:rowId xmlns:a16="http://schemas.microsoft.com/office/drawing/2014/main" val="2358444163"/>
                  </a:ext>
                </a:extLst>
              </a:tr>
              <a:tr h="216755">
                <a:tc>
                  <a:txBody>
                    <a:bodyPr/>
                    <a:lstStyle/>
                    <a:p>
                      <a:r>
                        <a:rPr kumimoji="1" lang="ja-JP" altLang="en-US" sz="900" dirty="0">
                          <a:latin typeface="+mn-ea"/>
                          <a:ea typeface="+mn-ea"/>
                        </a:rPr>
                        <a:t>血液化学検査　１０項目以上</a:t>
                      </a:r>
                    </a:p>
                  </a:txBody>
                  <a:tcPr/>
                </a:tc>
                <a:tc>
                  <a:txBody>
                    <a:bodyPr/>
                    <a:lstStyle/>
                    <a:p>
                      <a:pPr algn="ctr"/>
                      <a:r>
                        <a:rPr kumimoji="1" lang="ja-JP" altLang="en-US" sz="900" dirty="0"/>
                        <a:t>１１２点</a:t>
                      </a:r>
                    </a:p>
                  </a:txBody>
                  <a:tcPr/>
                </a:tc>
                <a:extLst>
                  <a:ext uri="{0D108BD9-81ED-4DB2-BD59-A6C34878D82A}">
                    <a16:rowId xmlns:a16="http://schemas.microsoft.com/office/drawing/2014/main" val="4065266202"/>
                  </a:ext>
                </a:extLst>
              </a:tr>
              <a:tr h="216755">
                <a:tc>
                  <a:txBody>
                    <a:bodyPr/>
                    <a:lstStyle/>
                    <a:p>
                      <a:r>
                        <a:rPr kumimoji="1" lang="ja-JP" altLang="en-US" sz="900" dirty="0">
                          <a:latin typeface="+mn-ea"/>
                          <a:ea typeface="+mn-ea"/>
                        </a:rPr>
                        <a:t>甲状腺刺激ホルモン（</a:t>
                      </a:r>
                      <a:r>
                        <a:rPr kumimoji="1" lang="en-US" altLang="ja-JP" sz="900" dirty="0">
                          <a:latin typeface="+mn-ea"/>
                          <a:ea typeface="+mn-ea"/>
                        </a:rPr>
                        <a:t>TSH</a:t>
                      </a:r>
                      <a:r>
                        <a:rPr kumimoji="1" lang="ja-JP" altLang="en-US" sz="900" dirty="0">
                          <a:latin typeface="+mn-ea"/>
                          <a:ea typeface="+mn-ea"/>
                        </a:rPr>
                        <a:t>）</a:t>
                      </a:r>
                      <a:endParaRPr kumimoji="1" lang="en-US" altLang="ja-JP" sz="900" dirty="0">
                        <a:latin typeface="+mn-ea"/>
                        <a:ea typeface="+mn-ea"/>
                      </a:endParaRPr>
                    </a:p>
                  </a:txBody>
                  <a:tcPr/>
                </a:tc>
                <a:tc>
                  <a:txBody>
                    <a:bodyPr/>
                    <a:lstStyle/>
                    <a:p>
                      <a:pPr algn="ctr"/>
                      <a:r>
                        <a:rPr kumimoji="1" lang="ja-JP" altLang="en-US" sz="900" dirty="0"/>
                        <a:t>１０７点</a:t>
                      </a:r>
                    </a:p>
                  </a:txBody>
                  <a:tcPr/>
                </a:tc>
                <a:extLst>
                  <a:ext uri="{0D108BD9-81ED-4DB2-BD59-A6C34878D82A}">
                    <a16:rowId xmlns:a16="http://schemas.microsoft.com/office/drawing/2014/main" val="675011437"/>
                  </a:ext>
                </a:extLst>
              </a:tr>
              <a:tr h="216755">
                <a:tc>
                  <a:txBody>
                    <a:bodyPr/>
                    <a:lstStyle/>
                    <a:p>
                      <a:r>
                        <a:rPr kumimoji="1" lang="ja-JP" altLang="en-US" sz="900" dirty="0">
                          <a:latin typeface="+mn-ea"/>
                          <a:ea typeface="+mn-ea"/>
                        </a:rPr>
                        <a:t>前立腺特異抗原（</a:t>
                      </a:r>
                      <a:r>
                        <a:rPr kumimoji="1" lang="en-US" altLang="ja-JP" sz="900" dirty="0">
                          <a:latin typeface="+mn-ea"/>
                          <a:ea typeface="+mn-ea"/>
                        </a:rPr>
                        <a:t>PSA</a:t>
                      </a:r>
                      <a:r>
                        <a:rPr kumimoji="1" lang="ja-JP" altLang="en-US" sz="900" dirty="0">
                          <a:latin typeface="+mn-ea"/>
                          <a:ea typeface="+mn-ea"/>
                        </a:rPr>
                        <a:t>）</a:t>
                      </a:r>
                    </a:p>
                  </a:txBody>
                  <a:tcPr/>
                </a:tc>
                <a:tc>
                  <a:txBody>
                    <a:bodyPr/>
                    <a:lstStyle/>
                    <a:p>
                      <a:pPr algn="ctr"/>
                      <a:r>
                        <a:rPr kumimoji="1" lang="ja-JP" altLang="en-US" sz="900" dirty="0"/>
                        <a:t>１３０点</a:t>
                      </a:r>
                    </a:p>
                  </a:txBody>
                  <a:tcPr/>
                </a:tc>
                <a:extLst>
                  <a:ext uri="{0D108BD9-81ED-4DB2-BD59-A6C34878D82A}">
                    <a16:rowId xmlns:a16="http://schemas.microsoft.com/office/drawing/2014/main" val="2025555140"/>
                  </a:ext>
                </a:extLst>
              </a:tr>
              <a:tr h="216755">
                <a:tc>
                  <a:txBody>
                    <a:bodyPr/>
                    <a:lstStyle/>
                    <a:p>
                      <a:r>
                        <a:rPr kumimoji="1" lang="en-US" altLang="ja-JP" sz="900" dirty="0">
                          <a:latin typeface="+mn-ea"/>
                          <a:ea typeface="+mn-ea"/>
                        </a:rPr>
                        <a:t>A</a:t>
                      </a:r>
                      <a:r>
                        <a:rPr kumimoji="1" lang="ja-JP" altLang="en-US" sz="900" dirty="0">
                          <a:latin typeface="+mn-ea"/>
                          <a:ea typeface="+mn-ea"/>
                        </a:rPr>
                        <a:t>群</a:t>
                      </a:r>
                      <a:r>
                        <a:rPr kumimoji="1" lang="en-US" altLang="ja-JP" sz="900" dirty="0">
                          <a:latin typeface="+mn-ea"/>
                          <a:ea typeface="+mn-ea"/>
                        </a:rPr>
                        <a:t>β</a:t>
                      </a:r>
                      <a:r>
                        <a:rPr kumimoji="1" lang="ja-JP" altLang="en-US" sz="900" dirty="0">
                          <a:latin typeface="+mn-ea"/>
                          <a:ea typeface="+mn-ea"/>
                        </a:rPr>
                        <a:t>溶連菌迅速試験定性</a:t>
                      </a:r>
                    </a:p>
                  </a:txBody>
                  <a:tcPr/>
                </a:tc>
                <a:tc>
                  <a:txBody>
                    <a:bodyPr/>
                    <a:lstStyle/>
                    <a:p>
                      <a:pPr algn="ctr"/>
                      <a:r>
                        <a:rPr kumimoji="1" lang="ja-JP" altLang="en-US" sz="900" dirty="0"/>
                        <a:t>１３０点</a:t>
                      </a:r>
                    </a:p>
                  </a:txBody>
                  <a:tcPr/>
                </a:tc>
                <a:extLst>
                  <a:ext uri="{0D108BD9-81ED-4DB2-BD59-A6C34878D82A}">
                    <a16:rowId xmlns:a16="http://schemas.microsoft.com/office/drawing/2014/main" val="2348845281"/>
                  </a:ext>
                </a:extLst>
              </a:tr>
              <a:tr h="216755">
                <a:tc>
                  <a:txBody>
                    <a:bodyPr/>
                    <a:lstStyle/>
                    <a:p>
                      <a:r>
                        <a:rPr kumimoji="1" lang="ja-JP" altLang="en-US" sz="900" dirty="0">
                          <a:latin typeface="+mn-ea"/>
                          <a:ea typeface="+mn-ea"/>
                        </a:rPr>
                        <a:t>インフルエンザウイルス抗原定性</a:t>
                      </a:r>
                    </a:p>
                  </a:txBody>
                  <a:tcPr/>
                </a:tc>
                <a:tc>
                  <a:txBody>
                    <a:bodyPr/>
                    <a:lstStyle/>
                    <a:p>
                      <a:pPr algn="ctr"/>
                      <a:r>
                        <a:rPr kumimoji="1" lang="ja-JP" altLang="en-US" sz="900" dirty="0"/>
                        <a:t>１４３点</a:t>
                      </a:r>
                    </a:p>
                  </a:txBody>
                  <a:tcPr/>
                </a:tc>
                <a:extLst>
                  <a:ext uri="{0D108BD9-81ED-4DB2-BD59-A6C34878D82A}">
                    <a16:rowId xmlns:a16="http://schemas.microsoft.com/office/drawing/2014/main" val="870180925"/>
                  </a:ext>
                </a:extLst>
              </a:tr>
            </a:tbl>
          </a:graphicData>
        </a:graphic>
      </p:graphicFrame>
      <p:graphicFrame>
        <p:nvGraphicFramePr>
          <p:cNvPr id="4" name="表 4">
            <a:extLst>
              <a:ext uri="{FF2B5EF4-FFF2-40B4-BE49-F238E27FC236}">
                <a16:creationId xmlns:a16="http://schemas.microsoft.com/office/drawing/2014/main" id="{5DA24125-B0D7-4C19-B74B-4D0A657203AA}"/>
              </a:ext>
            </a:extLst>
          </p:cNvPr>
          <p:cNvGraphicFramePr>
            <a:graphicFrameLocks noGrp="1"/>
          </p:cNvGraphicFramePr>
          <p:nvPr>
            <p:extLst>
              <p:ext uri="{D42A27DB-BD31-4B8C-83A1-F6EECF244321}">
                <p14:modId xmlns:p14="http://schemas.microsoft.com/office/powerpoint/2010/main" val="710312806"/>
              </p:ext>
            </p:extLst>
          </p:nvPr>
        </p:nvGraphicFramePr>
        <p:xfrm>
          <a:off x="6353007" y="1169511"/>
          <a:ext cx="936104" cy="2073133"/>
        </p:xfrm>
        <a:graphic>
          <a:graphicData uri="http://schemas.openxmlformats.org/drawingml/2006/table">
            <a:tbl>
              <a:tblPr firstRow="1" bandRow="1">
                <a:tableStyleId>{93296810-A885-4BE3-A3E7-6D5BEEA58F35}</a:tableStyleId>
              </a:tblPr>
              <a:tblGrid>
                <a:gridCol w="936104">
                  <a:extLst>
                    <a:ext uri="{9D8B030D-6E8A-4147-A177-3AD203B41FA5}">
                      <a16:colId xmlns:a16="http://schemas.microsoft.com/office/drawing/2014/main" val="3473865030"/>
                    </a:ext>
                  </a:extLst>
                </a:gridCol>
              </a:tblGrid>
              <a:tr h="207115">
                <a:tc>
                  <a:txBody>
                    <a:bodyPr/>
                    <a:lstStyle/>
                    <a:p>
                      <a:pPr algn="ctr"/>
                      <a:r>
                        <a:rPr kumimoji="1" lang="ja-JP" altLang="en-US" sz="900" b="1" u="sng" dirty="0">
                          <a:solidFill>
                            <a:srgbClr val="FF0000"/>
                          </a:solidFill>
                        </a:rPr>
                        <a:t>１３３点</a:t>
                      </a:r>
                    </a:p>
                  </a:txBody>
                  <a:tcPr/>
                </a:tc>
                <a:extLst>
                  <a:ext uri="{0D108BD9-81ED-4DB2-BD59-A6C34878D82A}">
                    <a16:rowId xmlns:a16="http://schemas.microsoft.com/office/drawing/2014/main" val="601019101"/>
                  </a:ext>
                </a:extLst>
              </a:tr>
              <a:tr h="207115">
                <a:tc>
                  <a:txBody>
                    <a:bodyPr/>
                    <a:lstStyle/>
                    <a:p>
                      <a:pPr algn="ctr"/>
                      <a:r>
                        <a:rPr kumimoji="1" lang="ja-JP" altLang="en-US" sz="900" b="1" u="sng" dirty="0">
                          <a:solidFill>
                            <a:srgbClr val="FF0000"/>
                          </a:solidFill>
                        </a:rPr>
                        <a:t>１０８点</a:t>
                      </a:r>
                    </a:p>
                  </a:txBody>
                  <a:tcPr/>
                </a:tc>
                <a:extLst>
                  <a:ext uri="{0D108BD9-81ED-4DB2-BD59-A6C34878D82A}">
                    <a16:rowId xmlns:a16="http://schemas.microsoft.com/office/drawing/2014/main" val="3273999336"/>
                  </a:ext>
                </a:extLst>
              </a:tr>
              <a:tr h="207115">
                <a:tc>
                  <a:txBody>
                    <a:bodyPr/>
                    <a:lstStyle/>
                    <a:p>
                      <a:pPr algn="ctr"/>
                      <a:r>
                        <a:rPr kumimoji="1" lang="ja-JP" altLang="en-US" sz="900" b="1" u="sng" dirty="0">
                          <a:solidFill>
                            <a:srgbClr val="FF0000"/>
                          </a:solidFill>
                        </a:rPr>
                        <a:t>１１４点</a:t>
                      </a:r>
                    </a:p>
                  </a:txBody>
                  <a:tcPr/>
                </a:tc>
                <a:extLst>
                  <a:ext uri="{0D108BD9-81ED-4DB2-BD59-A6C34878D82A}">
                    <a16:rowId xmlns:a16="http://schemas.microsoft.com/office/drawing/2014/main" val="235300269"/>
                  </a:ext>
                </a:extLst>
              </a:tr>
              <a:tr h="207115">
                <a:tc>
                  <a:txBody>
                    <a:bodyPr/>
                    <a:lstStyle/>
                    <a:p>
                      <a:pPr algn="ctr"/>
                      <a:r>
                        <a:rPr kumimoji="1" lang="ja-JP" altLang="en-US" sz="900" b="1" u="sng" dirty="0">
                          <a:solidFill>
                            <a:srgbClr val="FF0000"/>
                          </a:solidFill>
                        </a:rPr>
                        <a:t>１３９点</a:t>
                      </a:r>
                    </a:p>
                  </a:txBody>
                  <a:tcPr/>
                </a:tc>
                <a:extLst>
                  <a:ext uri="{0D108BD9-81ED-4DB2-BD59-A6C34878D82A}">
                    <a16:rowId xmlns:a16="http://schemas.microsoft.com/office/drawing/2014/main" val="219735823"/>
                  </a:ext>
                </a:extLst>
              </a:tr>
              <a:tr h="207115">
                <a:tc>
                  <a:txBody>
                    <a:bodyPr/>
                    <a:lstStyle/>
                    <a:p>
                      <a:pPr algn="ctr"/>
                      <a:r>
                        <a:rPr kumimoji="1" lang="ja-JP" altLang="en-US" sz="900" b="1" u="sng" dirty="0">
                          <a:solidFill>
                            <a:srgbClr val="FF0000"/>
                          </a:solidFill>
                        </a:rPr>
                        <a:t>１０９点</a:t>
                      </a:r>
                    </a:p>
                  </a:txBody>
                  <a:tcPr/>
                </a:tc>
                <a:extLst>
                  <a:ext uri="{0D108BD9-81ED-4DB2-BD59-A6C34878D82A}">
                    <a16:rowId xmlns:a16="http://schemas.microsoft.com/office/drawing/2014/main" val="2295690138"/>
                  </a:ext>
                </a:extLst>
              </a:tr>
              <a:tr h="207115">
                <a:tc>
                  <a:txBody>
                    <a:bodyPr/>
                    <a:lstStyle/>
                    <a:p>
                      <a:pPr algn="ctr"/>
                      <a:r>
                        <a:rPr kumimoji="1" lang="ja-JP" altLang="en-US" sz="900" b="1" u="sng" dirty="0">
                          <a:solidFill>
                            <a:srgbClr val="FF0000"/>
                          </a:solidFill>
                        </a:rPr>
                        <a:t>１０４点</a:t>
                      </a:r>
                    </a:p>
                  </a:txBody>
                  <a:tcPr/>
                </a:tc>
                <a:extLst>
                  <a:ext uri="{0D108BD9-81ED-4DB2-BD59-A6C34878D82A}">
                    <a16:rowId xmlns:a16="http://schemas.microsoft.com/office/drawing/2014/main" val="1881846304"/>
                  </a:ext>
                </a:extLst>
              </a:tr>
              <a:tr h="156429">
                <a:tc>
                  <a:txBody>
                    <a:bodyPr/>
                    <a:lstStyle/>
                    <a:p>
                      <a:pPr algn="ctr"/>
                      <a:r>
                        <a:rPr kumimoji="1" lang="ja-JP" altLang="en-US" sz="900" b="1" u="sng" dirty="0">
                          <a:solidFill>
                            <a:srgbClr val="FF0000"/>
                          </a:solidFill>
                        </a:rPr>
                        <a:t>１２７点</a:t>
                      </a:r>
                    </a:p>
                  </a:txBody>
                  <a:tcPr/>
                </a:tc>
                <a:extLst>
                  <a:ext uri="{0D108BD9-81ED-4DB2-BD59-A6C34878D82A}">
                    <a16:rowId xmlns:a16="http://schemas.microsoft.com/office/drawing/2014/main" val="2445554922"/>
                  </a:ext>
                </a:extLst>
              </a:tr>
              <a:tr h="244333">
                <a:tc>
                  <a:txBody>
                    <a:bodyPr/>
                    <a:lstStyle/>
                    <a:p>
                      <a:pPr algn="ctr"/>
                      <a:r>
                        <a:rPr kumimoji="1" lang="ja-JP" altLang="en-US" sz="900" b="1" u="sng" dirty="0">
                          <a:solidFill>
                            <a:srgbClr val="FF0000"/>
                          </a:solidFill>
                        </a:rPr>
                        <a:t>１２７点</a:t>
                      </a:r>
                    </a:p>
                  </a:txBody>
                  <a:tcPr/>
                </a:tc>
                <a:extLst>
                  <a:ext uri="{0D108BD9-81ED-4DB2-BD59-A6C34878D82A}">
                    <a16:rowId xmlns:a16="http://schemas.microsoft.com/office/drawing/2014/main" val="329393905"/>
                  </a:ext>
                </a:extLst>
              </a:tr>
              <a:tr h="137029">
                <a:tc>
                  <a:txBody>
                    <a:bodyPr/>
                    <a:lstStyle/>
                    <a:p>
                      <a:pPr algn="ctr"/>
                      <a:r>
                        <a:rPr kumimoji="1" lang="ja-JP" altLang="en-US" sz="900" b="1" u="sng" dirty="0">
                          <a:solidFill>
                            <a:srgbClr val="FF0000"/>
                          </a:solidFill>
                        </a:rPr>
                        <a:t>１３９点</a:t>
                      </a:r>
                    </a:p>
                  </a:txBody>
                  <a:tcPr/>
                </a:tc>
                <a:extLst>
                  <a:ext uri="{0D108BD9-81ED-4DB2-BD59-A6C34878D82A}">
                    <a16:rowId xmlns:a16="http://schemas.microsoft.com/office/drawing/2014/main" val="1071576278"/>
                  </a:ext>
                </a:extLst>
              </a:tr>
            </a:tbl>
          </a:graphicData>
        </a:graphic>
      </p:graphicFrame>
      <p:sp>
        <p:nvSpPr>
          <p:cNvPr id="20" name="正方形/長方形 19">
            <a:extLst>
              <a:ext uri="{FF2B5EF4-FFF2-40B4-BE49-F238E27FC236}">
                <a16:creationId xmlns:a16="http://schemas.microsoft.com/office/drawing/2014/main" id="{BF400E7C-8BFC-4EAD-BFCB-3602E694D6FC}"/>
              </a:ext>
            </a:extLst>
          </p:cNvPr>
          <p:cNvSpPr/>
          <p:nvPr/>
        </p:nvSpPr>
        <p:spPr>
          <a:xfrm>
            <a:off x="5165610" y="3474850"/>
            <a:ext cx="4582719" cy="416214"/>
          </a:xfrm>
          <a:prstGeom prst="rect">
            <a:avLst/>
          </a:prstGeom>
          <a:noFill/>
          <a:ln w="3175" cap="flat" cmpd="sng" algn="ctr">
            <a:solidFill>
              <a:sysClr val="windowText" lastClr="000000"/>
            </a:solidFill>
            <a:prstDash val="sysDot"/>
          </a:ln>
          <a:effectLst/>
        </p:spPr>
        <p:txBody>
          <a:bodyPr rtlCol="0" anchor="t"/>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例）　</a:t>
            </a:r>
            <a:r>
              <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Bence Jones</a:t>
            </a: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蛋白定性（尿）、動物使用検査、</a:t>
            </a:r>
            <a:endPar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アレルゲン刺激性遊離ヒスタミン（</a:t>
            </a:r>
            <a:r>
              <a:rPr kumimoji="0" lang="en-US" altLang="ja-JP" sz="1200" b="0" i="0" u="none" strike="noStrike" kern="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HRT)</a:t>
            </a:r>
          </a:p>
        </p:txBody>
      </p:sp>
      <p:sp>
        <p:nvSpPr>
          <p:cNvPr id="18" name="テキスト ボックス 17"/>
          <p:cNvSpPr txBox="1"/>
          <p:nvPr/>
        </p:nvSpPr>
        <p:spPr>
          <a:xfrm>
            <a:off x="7204283" y="1141812"/>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p338</a:t>
            </a:r>
          </a:p>
        </p:txBody>
      </p:sp>
      <p:sp>
        <p:nvSpPr>
          <p:cNvPr id="19" name="テキスト ボックス 18"/>
          <p:cNvSpPr txBox="1"/>
          <p:nvPr/>
        </p:nvSpPr>
        <p:spPr>
          <a:xfrm>
            <a:off x="7204282" y="1404834"/>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p340</a:t>
            </a:r>
          </a:p>
        </p:txBody>
      </p:sp>
      <p:sp>
        <p:nvSpPr>
          <p:cNvPr id="21" name="テキスト ボックス 20"/>
          <p:cNvSpPr txBox="1"/>
          <p:nvPr/>
        </p:nvSpPr>
        <p:spPr>
          <a:xfrm>
            <a:off x="7246697" y="2786603"/>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p342</a:t>
            </a:r>
          </a:p>
        </p:txBody>
      </p:sp>
      <p:sp>
        <p:nvSpPr>
          <p:cNvPr id="29" name="テキスト ボックス 28"/>
          <p:cNvSpPr txBox="1"/>
          <p:nvPr/>
        </p:nvSpPr>
        <p:spPr>
          <a:xfrm>
            <a:off x="7257256" y="2497842"/>
            <a:ext cx="6544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p341</a:t>
            </a:r>
          </a:p>
        </p:txBody>
      </p:sp>
    </p:spTree>
    <p:extLst>
      <p:ext uri="{BB962C8B-B14F-4D97-AF65-F5344CB8AC3E}">
        <p14:creationId xmlns:p14="http://schemas.microsoft.com/office/powerpoint/2010/main" val="2093356038"/>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99741" y="594618"/>
            <a:ext cx="9744892" cy="585871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現行の採寸法及び採型法について、義肢、練習用仮義足又は仮義手、治療用装具に分類し、対象とする装具を踏まえた項目の見直しを行う。</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2100849476"/>
              </p:ext>
            </p:extLst>
          </p:nvPr>
        </p:nvGraphicFramePr>
        <p:xfrm>
          <a:off x="261341" y="1761237"/>
          <a:ext cx="4653753" cy="3230880"/>
        </p:xfrm>
        <a:graphic>
          <a:graphicData uri="http://schemas.openxmlformats.org/drawingml/2006/table">
            <a:tbl>
              <a:tblPr firstRow="1" bandRow="1">
                <a:tableStyleId>{3B4B98B0-60AC-42C2-AFA5-B58CD77FA1E5}</a:tableStyleId>
              </a:tblPr>
              <a:tblGrid>
                <a:gridCol w="4653753">
                  <a:extLst>
                    <a:ext uri="{9D8B030D-6E8A-4147-A177-3AD203B41FA5}">
                      <a16:colId xmlns:a16="http://schemas.microsoft.com/office/drawing/2014/main" val="20000"/>
                    </a:ext>
                  </a:extLst>
                </a:gridCol>
              </a:tblGrid>
              <a:tr h="234089">
                <a:tc>
                  <a:txBody>
                    <a:bodyPr/>
                    <a:lstStyle/>
                    <a:p>
                      <a:pPr algn="ctr"/>
                      <a:r>
                        <a:rPr kumimoji="1" lang="ja-JP" altLang="en-US" sz="1400" dirty="0">
                          <a:solidFill>
                            <a:schemeClr val="bg1"/>
                          </a:solidFill>
                          <a:latin typeface="+mn-ea"/>
                          <a:ea typeface="+mn-ea"/>
                        </a:rPr>
                        <a:t>現行</a:t>
                      </a:r>
                    </a:p>
                  </a:txBody>
                  <a:tcPr>
                    <a:solidFill>
                      <a:srgbClr val="4F81BD"/>
                    </a:solidFill>
                  </a:tcPr>
                </a:tc>
                <a:extLst>
                  <a:ext uri="{0D108BD9-81ED-4DB2-BD59-A6C34878D82A}">
                    <a16:rowId xmlns:a16="http://schemas.microsoft.com/office/drawing/2014/main" val="10000"/>
                  </a:ext>
                </a:extLst>
              </a:tr>
              <a:tr h="266142">
                <a:tc>
                  <a:txBody>
                    <a:bodyPr/>
                    <a:lstStyle/>
                    <a:p>
                      <a:r>
                        <a:rPr lang="en-US" altLang="ja-JP" sz="1400" dirty="0">
                          <a:latin typeface="+mn-ea"/>
                          <a:ea typeface="+mn-ea"/>
                        </a:rPr>
                        <a:t>【</a:t>
                      </a:r>
                      <a:r>
                        <a:rPr lang="ja-JP" altLang="en-US" sz="1400" dirty="0">
                          <a:latin typeface="+mn-ea"/>
                          <a:ea typeface="+mn-ea"/>
                        </a:rPr>
                        <a:t>治療装具の採型ギプス</a:t>
                      </a:r>
                      <a:r>
                        <a:rPr lang="en-US" altLang="ja-JP" sz="1400" dirty="0">
                          <a:latin typeface="+mn-ea"/>
                          <a:ea typeface="+mn-ea"/>
                        </a:rPr>
                        <a:t>】</a:t>
                      </a:r>
                    </a:p>
                    <a:p>
                      <a:r>
                        <a:rPr lang="ja-JP" altLang="en-US" sz="1400" dirty="0">
                          <a:latin typeface="+mn-ea"/>
                          <a:ea typeface="+mn-ea"/>
                        </a:rPr>
                        <a:t>１　義肢装具採型法（１肢につき）　　　　　　　　　　　　　</a:t>
                      </a:r>
                      <a:r>
                        <a:rPr lang="en-US" altLang="ja-JP" sz="1400" dirty="0">
                          <a:latin typeface="+mn-ea"/>
                          <a:ea typeface="+mn-ea"/>
                        </a:rPr>
                        <a:t>200</a:t>
                      </a:r>
                      <a:r>
                        <a:rPr lang="ja-JP" altLang="en-US" sz="1400" dirty="0">
                          <a:latin typeface="+mn-ea"/>
                          <a:ea typeface="+mn-ea"/>
                        </a:rPr>
                        <a:t>点</a:t>
                      </a:r>
                    </a:p>
                    <a:p>
                      <a:r>
                        <a:rPr lang="ja-JP" altLang="en-US" sz="1400" dirty="0">
                          <a:latin typeface="+mn-ea"/>
                          <a:ea typeface="+mn-ea"/>
                        </a:rPr>
                        <a:t>２　義肢装具採型法（四肢切断の場合）（１肢につき）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３　体幹硬性装具採型法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４　義肢装具採型法（股関節、肩関節離断の場合）</a:t>
                      </a:r>
                      <a:endParaRPr lang="en-US" altLang="ja-JP" sz="1400" dirty="0">
                        <a:latin typeface="+mn-ea"/>
                        <a:ea typeface="+mn-ea"/>
                      </a:endParaRPr>
                    </a:p>
                    <a:p>
                      <a:r>
                        <a:rPr lang="ja-JP" altLang="en-US" sz="1400" dirty="0">
                          <a:latin typeface="+mn-ea"/>
                          <a:ea typeface="+mn-ea"/>
                        </a:rPr>
                        <a:t>　　（１肢につき）　 　　　　　　　　　　　　　　　　　　　　　</a:t>
                      </a:r>
                      <a:r>
                        <a:rPr lang="en-US" altLang="ja-JP" sz="1400" dirty="0">
                          <a:latin typeface="+mn-ea"/>
                          <a:ea typeface="+mn-ea"/>
                        </a:rPr>
                        <a:t>1,050</a:t>
                      </a:r>
                      <a:r>
                        <a:rPr lang="ja-JP" altLang="en-US" sz="1400" dirty="0">
                          <a:latin typeface="+mn-ea"/>
                          <a:ea typeface="+mn-ea"/>
                        </a:rPr>
                        <a:t>点</a:t>
                      </a:r>
                    </a:p>
                  </a:txBody>
                  <a:tcPr/>
                </a:tc>
                <a:extLst>
                  <a:ext uri="{0D108BD9-81ED-4DB2-BD59-A6C34878D82A}">
                    <a16:rowId xmlns:a16="http://schemas.microsoft.com/office/drawing/2014/main" val="10001"/>
                  </a:ext>
                </a:extLst>
              </a:tr>
              <a:tr h="266142">
                <a:tc>
                  <a:txBody>
                    <a:bodyPr/>
                    <a:lstStyle/>
                    <a:p>
                      <a:r>
                        <a:rPr lang="en-US" altLang="ja-JP" sz="1400" dirty="0">
                          <a:latin typeface="+mn-ea"/>
                          <a:ea typeface="+mn-ea"/>
                        </a:rPr>
                        <a:t>【</a:t>
                      </a:r>
                      <a:r>
                        <a:rPr lang="ja-JP" altLang="en-US" sz="1400" dirty="0">
                          <a:latin typeface="+mn-ea"/>
                          <a:ea typeface="+mn-ea"/>
                        </a:rPr>
                        <a:t>練習用仮義足又は仮義手</a:t>
                      </a:r>
                      <a:r>
                        <a:rPr lang="en-US" altLang="ja-JP" sz="1400" dirty="0">
                          <a:latin typeface="+mn-ea"/>
                          <a:ea typeface="+mn-ea"/>
                        </a:rPr>
                        <a:t>】</a:t>
                      </a:r>
                    </a:p>
                    <a:p>
                      <a:r>
                        <a:rPr lang="ja-JP" altLang="en-US" sz="1400" dirty="0">
                          <a:latin typeface="+mn-ea"/>
                          <a:ea typeface="+mn-ea"/>
                        </a:rPr>
                        <a:t>１　義肢装具採型法（四肢切断の場合</a:t>
                      </a:r>
                      <a:r>
                        <a:rPr lang="en-US" altLang="ja-JP" sz="1400" dirty="0">
                          <a:latin typeface="+mn-ea"/>
                          <a:ea typeface="+mn-ea"/>
                        </a:rPr>
                        <a:t>)</a:t>
                      </a:r>
                      <a:r>
                        <a:rPr lang="ja-JP" altLang="en-US" sz="1400" dirty="0">
                          <a:latin typeface="+mn-ea"/>
                          <a:ea typeface="+mn-ea"/>
                        </a:rPr>
                        <a:t>（１肢につき）　</a:t>
                      </a:r>
                      <a:r>
                        <a:rPr lang="en-US" altLang="ja-JP" sz="1400" dirty="0">
                          <a:latin typeface="+mn-ea"/>
                          <a:ea typeface="+mn-ea"/>
                        </a:rPr>
                        <a:t>700</a:t>
                      </a:r>
                      <a:r>
                        <a:rPr lang="ja-JP" altLang="en-US" sz="1400" dirty="0">
                          <a:latin typeface="+mn-ea"/>
                          <a:ea typeface="+mn-ea"/>
                        </a:rPr>
                        <a:t>点</a:t>
                      </a:r>
                    </a:p>
                    <a:p>
                      <a:r>
                        <a:rPr lang="ja-JP" altLang="en-US" sz="1400" dirty="0">
                          <a:latin typeface="+mn-ea"/>
                          <a:ea typeface="+mn-ea"/>
                        </a:rPr>
                        <a:t>２　義肢装具採型法（股関節、肩関節離断の場合）</a:t>
                      </a:r>
                      <a:endParaRPr lang="en-US" altLang="ja-JP" sz="1400" dirty="0">
                        <a:latin typeface="+mn-ea"/>
                        <a:ea typeface="+mn-ea"/>
                      </a:endParaRPr>
                    </a:p>
                    <a:p>
                      <a:r>
                        <a:rPr lang="ja-JP" altLang="en-US" sz="1400" dirty="0">
                          <a:latin typeface="+mn-ea"/>
                          <a:ea typeface="+mn-ea"/>
                        </a:rPr>
                        <a:t>　　（１肢につき）　　　　　　　　　　　　　　　　　　　　　　 </a:t>
                      </a:r>
                      <a:r>
                        <a:rPr lang="en-US" altLang="ja-JP" sz="1400" dirty="0">
                          <a:latin typeface="+mn-ea"/>
                          <a:ea typeface="+mn-ea"/>
                        </a:rPr>
                        <a:t>1,050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2506442118"/>
                  </a:ext>
                </a:extLst>
              </a:tr>
              <a:tr h="266142">
                <a:tc>
                  <a:txBody>
                    <a:bodyPr/>
                    <a:lstStyle/>
                    <a:p>
                      <a:r>
                        <a:rPr lang="en-US" altLang="ja-JP" sz="1400" dirty="0">
                          <a:latin typeface="+mn-ea"/>
                          <a:ea typeface="+mn-ea"/>
                        </a:rPr>
                        <a:t>【</a:t>
                      </a:r>
                      <a:r>
                        <a:rPr lang="ja-JP" altLang="en-US" sz="1400" dirty="0">
                          <a:latin typeface="+mn-ea"/>
                          <a:ea typeface="+mn-ea"/>
                        </a:rPr>
                        <a:t>義肢装具採寸法（１肢につき）</a:t>
                      </a:r>
                      <a:r>
                        <a:rPr lang="en-US" altLang="ja-JP" sz="1400" dirty="0">
                          <a:latin typeface="+mn-ea"/>
                          <a:ea typeface="+mn-ea"/>
                        </a:rPr>
                        <a:t>】</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200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3218945991"/>
                  </a:ext>
                </a:extLst>
              </a:tr>
              <a:tr h="266142">
                <a:tc>
                  <a:txBody>
                    <a:bodyPr/>
                    <a:lstStyle/>
                    <a:p>
                      <a:r>
                        <a:rPr lang="en-US" altLang="ja-JP" sz="1400" dirty="0">
                          <a:latin typeface="+mn-ea"/>
                          <a:ea typeface="+mn-ea"/>
                        </a:rPr>
                        <a:t>【</a:t>
                      </a:r>
                      <a:r>
                        <a:rPr lang="ja-JP" altLang="en-US" sz="1400" dirty="0">
                          <a:latin typeface="+mn-ea"/>
                          <a:ea typeface="+mn-ea"/>
                        </a:rPr>
                        <a:t>治療装具採型法（１肢につき）</a:t>
                      </a:r>
                      <a:r>
                        <a:rPr lang="en-US" altLang="ja-JP" sz="1400" dirty="0">
                          <a:latin typeface="+mn-ea"/>
                          <a:ea typeface="+mn-ea"/>
                        </a:rPr>
                        <a:t>】</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endParaRPr lang="ja-JP" altLang="en-US" sz="1400" dirty="0">
                        <a:solidFill>
                          <a:schemeClr val="tx1"/>
                        </a:solidFill>
                        <a:latin typeface="+mn-ea"/>
                        <a:ea typeface="+mn-ea"/>
                      </a:endParaRPr>
                    </a:p>
                  </a:txBody>
                  <a:tcPr/>
                </a:tc>
                <a:extLst>
                  <a:ext uri="{0D108BD9-81ED-4DB2-BD59-A6C34878D82A}">
                    <a16:rowId xmlns:a16="http://schemas.microsoft.com/office/drawing/2014/main" val="337028624"/>
                  </a:ext>
                </a:extLst>
              </a:tr>
            </a:tbl>
          </a:graphicData>
        </a:graphic>
      </p:graphicFrame>
      <p:sp>
        <p:nvSpPr>
          <p:cNvPr id="8" name="右矢印 7"/>
          <p:cNvSpPr/>
          <p:nvPr/>
        </p:nvSpPr>
        <p:spPr>
          <a:xfrm>
            <a:off x="4990908" y="2845954"/>
            <a:ext cx="457530" cy="1166091"/>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extLst>
              <p:ext uri="{D42A27DB-BD31-4B8C-83A1-F6EECF244321}">
                <p14:modId xmlns:p14="http://schemas.microsoft.com/office/powerpoint/2010/main" val="1212366463"/>
              </p:ext>
            </p:extLst>
          </p:nvPr>
        </p:nvGraphicFramePr>
        <p:xfrm>
          <a:off x="5529336" y="1765826"/>
          <a:ext cx="4145376" cy="3017520"/>
        </p:xfrm>
        <a:graphic>
          <a:graphicData uri="http://schemas.openxmlformats.org/drawingml/2006/table">
            <a:tbl>
              <a:tblPr firstRow="1" bandRow="1">
                <a:tableStyleId>{C083E6E3-FA7D-4D7B-A595-EF9225AFEA82}</a:tableStyleId>
              </a:tblPr>
              <a:tblGrid>
                <a:gridCol w="4145376">
                  <a:extLst>
                    <a:ext uri="{9D8B030D-6E8A-4147-A177-3AD203B41FA5}">
                      <a16:colId xmlns:a16="http://schemas.microsoft.com/office/drawing/2014/main" val="20000"/>
                    </a:ext>
                  </a:extLst>
                </a:gridCol>
              </a:tblGrid>
              <a:tr h="254609">
                <a:tc>
                  <a:txBody>
                    <a:bodyPr/>
                    <a:lstStyle/>
                    <a:p>
                      <a:pPr algn="ctr"/>
                      <a:r>
                        <a:rPr kumimoji="1" lang="ja-JP" altLang="en-US" sz="1400" dirty="0">
                          <a:solidFill>
                            <a:schemeClr val="bg1"/>
                          </a:solidFill>
                          <a:latin typeface="+mn-ea"/>
                          <a:ea typeface="+mn-ea"/>
                        </a:rPr>
                        <a:t>改定後</a:t>
                      </a:r>
                    </a:p>
                  </a:txBody>
                  <a:tcPr>
                    <a:lnL>
                      <a:noFill/>
                    </a:lnL>
                    <a:lnR>
                      <a:noFill/>
                    </a:lnR>
                    <a:lnT w="12700" cmpd="sng">
                      <a:noFill/>
                    </a:lnT>
                    <a:lnB w="12700" cmpd="sng">
                      <a:noFill/>
                    </a:lnB>
                    <a:lnTlToBr w="12700" cmpd="sng">
                      <a:noFill/>
                      <a:prstDash val="solid"/>
                    </a:lnTlToBr>
                    <a:lnBlToTr w="12700" cmpd="sng">
                      <a:noFill/>
                      <a:prstDash val="solid"/>
                    </a:lnBlToTr>
                    <a:solidFill>
                      <a:srgbClr val="13C4A3"/>
                    </a:solidFill>
                  </a:tcPr>
                </a:tc>
                <a:extLst>
                  <a:ext uri="{0D108BD9-81ED-4DB2-BD59-A6C34878D82A}">
                    <a16:rowId xmlns:a16="http://schemas.microsoft.com/office/drawing/2014/main" val="10000"/>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義肢採型法</a:t>
                      </a:r>
                      <a:r>
                        <a:rPr lang="en-US" altLang="ja-JP" sz="1400" dirty="0">
                          <a:latin typeface="+mn-ea"/>
                          <a:ea typeface="+mn-ea"/>
                        </a:rPr>
                        <a:t>】</a:t>
                      </a:r>
                    </a:p>
                    <a:p>
                      <a:r>
                        <a:rPr lang="ja-JP" altLang="en-US" sz="1400" b="1" u="sng" dirty="0">
                          <a:solidFill>
                            <a:srgbClr val="0070C0"/>
                          </a:solidFill>
                          <a:latin typeface="+mn-ea"/>
                          <a:ea typeface="+mn-ea"/>
                        </a:rPr>
                        <a:t>１　四肢切断の場合（１肢につき）</a:t>
                      </a:r>
                      <a:r>
                        <a:rPr lang="ja-JP" altLang="en-US" sz="140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股関節、肩関節離断の場合（１肢につき）</a:t>
                      </a:r>
                      <a:r>
                        <a:rPr lang="ja-JP" altLang="en-US" sz="1400" baseline="0" dirty="0">
                          <a:latin typeface="+mn-ea"/>
                          <a:ea typeface="+mn-ea"/>
                        </a:rPr>
                        <a:t>  </a:t>
                      </a:r>
                      <a:r>
                        <a:rPr lang="en-US" altLang="ja-JP" sz="1400" dirty="0">
                          <a:latin typeface="+mn-ea"/>
                          <a:ea typeface="+mn-ea"/>
                        </a:rPr>
                        <a:t>1,050</a:t>
                      </a:r>
                      <a:r>
                        <a:rPr lang="ja-JP" altLang="en-US" sz="1400" dirty="0">
                          <a:latin typeface="+mn-ea"/>
                          <a:ea typeface="+mn-ea"/>
                        </a:rPr>
                        <a:t>点</a:t>
                      </a:r>
                    </a:p>
                  </a:txBody>
                  <a:tcPr>
                    <a:lnT w="12700" cmpd="sng">
                      <a:noFill/>
                    </a:lnT>
                    <a:lnB>
                      <a:noFill/>
                    </a:lnB>
                  </a:tcPr>
                </a:tc>
                <a:extLst>
                  <a:ext uri="{0D108BD9-81ED-4DB2-BD59-A6C34878D82A}">
                    <a16:rowId xmlns:a16="http://schemas.microsoft.com/office/drawing/2014/main" val="10001"/>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練習用仮義足又は仮義手採型法</a:t>
                      </a:r>
                      <a:r>
                        <a:rPr lang="en-US" altLang="ja-JP" sz="1400" dirty="0">
                          <a:latin typeface="+mn-ea"/>
                          <a:ea typeface="+mn-ea"/>
                        </a:rPr>
                        <a:t>】</a:t>
                      </a:r>
                    </a:p>
                    <a:p>
                      <a:r>
                        <a:rPr lang="ja-JP" altLang="en-US" sz="1400" b="1" u="sng" dirty="0">
                          <a:solidFill>
                            <a:srgbClr val="0070C0"/>
                          </a:solidFill>
                          <a:latin typeface="+mn-ea"/>
                          <a:ea typeface="+mn-ea"/>
                        </a:rPr>
                        <a:t>１　四肢切断の場合（１肢につき</a:t>
                      </a:r>
                      <a:r>
                        <a:rPr lang="en-US" altLang="ja-JP" sz="1400" b="1" u="sng" dirty="0">
                          <a:solidFill>
                            <a:srgbClr val="0070C0"/>
                          </a:solidFill>
                          <a:latin typeface="+mn-ea"/>
                          <a:ea typeface="+mn-ea"/>
                        </a:rPr>
                        <a:t>)</a:t>
                      </a:r>
                      <a:r>
                        <a:rPr lang="en-US" altLang="ja-JP" sz="1400" b="1" u="sng" baseline="0" dirty="0">
                          <a:solidFill>
                            <a:srgbClr val="0070C0"/>
                          </a:solidFill>
                          <a:latin typeface="+mn-ea"/>
                          <a:ea typeface="+mn-ea"/>
                        </a:rPr>
                        <a:t> </a:t>
                      </a:r>
                      <a:r>
                        <a:rPr lang="en-US" altLang="ja-JP" sz="1400" baseline="0" dirty="0">
                          <a:latin typeface="+mn-ea"/>
                          <a:ea typeface="+mn-ea"/>
                        </a:rPr>
                        <a:t>                  </a:t>
                      </a:r>
                      <a:r>
                        <a:rPr lang="ja-JP" altLang="en-US" sz="1400" baseline="0" dirty="0">
                          <a:latin typeface="+mn-ea"/>
                          <a:ea typeface="+mn-ea"/>
                        </a:rPr>
                        <a:t> </a:t>
                      </a:r>
                      <a:r>
                        <a:rPr lang="en-US" altLang="ja-JP" sz="1400" baseline="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股関節、肩関節離断の場合（１肢につき）</a:t>
                      </a:r>
                      <a:r>
                        <a:rPr lang="ja-JP" altLang="en-US" sz="1400" baseline="0" dirty="0">
                          <a:latin typeface="+mn-ea"/>
                          <a:ea typeface="+mn-ea"/>
                        </a:rPr>
                        <a:t>  </a:t>
                      </a:r>
                      <a:r>
                        <a:rPr lang="en-US" altLang="ja-JP" sz="1400" dirty="0">
                          <a:latin typeface="+mn-ea"/>
                          <a:ea typeface="+mn-ea"/>
                        </a:rPr>
                        <a:t>1,050</a:t>
                      </a:r>
                      <a:r>
                        <a:rPr lang="ja-JP" altLang="en-US" sz="1400" dirty="0">
                          <a:latin typeface="+mn-ea"/>
                          <a:ea typeface="+mn-ea"/>
                        </a:rPr>
                        <a:t>点</a:t>
                      </a:r>
                    </a:p>
                  </a:txBody>
                  <a:tcPr>
                    <a:lnT w="12700" cmpd="sng">
                      <a:noFill/>
                    </a:lnT>
                    <a:lnB>
                      <a:noFill/>
                    </a:lnB>
                  </a:tcPr>
                </a:tc>
                <a:extLst>
                  <a:ext uri="{0D108BD9-81ED-4DB2-BD59-A6C34878D82A}">
                    <a16:rowId xmlns:a16="http://schemas.microsoft.com/office/drawing/2014/main" val="2214913516"/>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治療用装具採寸法（１肢につき）</a:t>
                      </a:r>
                      <a:r>
                        <a:rPr lang="en-US" altLang="ja-JP" sz="1400" dirty="0">
                          <a:latin typeface="+mn-ea"/>
                          <a:ea typeface="+mn-ea"/>
                        </a:rPr>
                        <a:t>】</a:t>
                      </a:r>
                      <a:r>
                        <a:rPr lang="ja-JP" altLang="en-US" sz="1400" dirty="0">
                          <a:latin typeface="+mn-ea"/>
                          <a:ea typeface="+mn-ea"/>
                        </a:rPr>
                        <a:t>　　　　　　　　</a:t>
                      </a:r>
                      <a:r>
                        <a:rPr lang="en-US" altLang="ja-JP" sz="1400" dirty="0">
                          <a:latin typeface="+mn-ea"/>
                          <a:ea typeface="+mn-ea"/>
                        </a:rPr>
                        <a:t>200</a:t>
                      </a:r>
                      <a:r>
                        <a:rPr lang="ja-JP" altLang="en-US" sz="1400" dirty="0">
                          <a:latin typeface="+mn-ea"/>
                          <a:ea typeface="+mn-ea"/>
                        </a:rPr>
                        <a:t>点</a:t>
                      </a:r>
                      <a:endParaRPr lang="ja-JP" altLang="en-US" sz="1400" dirty="0">
                        <a:solidFill>
                          <a:schemeClr val="tx1"/>
                        </a:solidFill>
                        <a:latin typeface="+mn-ea"/>
                        <a:ea typeface="+mn-ea"/>
                      </a:endParaRPr>
                    </a:p>
                  </a:txBody>
                  <a:tcPr>
                    <a:lnT w="12700" cmpd="sng">
                      <a:noFill/>
                    </a:lnT>
                    <a:lnB>
                      <a:noFill/>
                    </a:lnB>
                  </a:tcPr>
                </a:tc>
                <a:extLst>
                  <a:ext uri="{0D108BD9-81ED-4DB2-BD59-A6C34878D82A}">
                    <a16:rowId xmlns:a16="http://schemas.microsoft.com/office/drawing/2014/main" val="312480768"/>
                  </a:ext>
                </a:extLst>
              </a:tr>
              <a:tr h="254609">
                <a:tc>
                  <a:txBody>
                    <a:bodyPr/>
                    <a:lstStyle/>
                    <a:p>
                      <a:r>
                        <a:rPr lang="en-US" altLang="ja-JP" sz="1400" dirty="0">
                          <a:latin typeface="+mn-ea"/>
                          <a:ea typeface="+mn-ea"/>
                        </a:rPr>
                        <a:t>【</a:t>
                      </a:r>
                      <a:r>
                        <a:rPr lang="ja-JP" altLang="en-US" sz="1400" b="1" u="sng" dirty="0">
                          <a:solidFill>
                            <a:srgbClr val="0070C0"/>
                          </a:solidFill>
                          <a:latin typeface="+mn-ea"/>
                          <a:ea typeface="+mn-ea"/>
                        </a:rPr>
                        <a:t>治療用装具採型法</a:t>
                      </a:r>
                      <a:r>
                        <a:rPr lang="en-US" altLang="ja-JP" sz="1400" dirty="0">
                          <a:latin typeface="+mn-ea"/>
                          <a:ea typeface="+mn-ea"/>
                        </a:rPr>
                        <a:t>】</a:t>
                      </a:r>
                      <a:r>
                        <a:rPr lang="ja-JP" altLang="en-US" sz="1400" dirty="0">
                          <a:latin typeface="+mn-ea"/>
                          <a:ea typeface="+mn-ea"/>
                        </a:rPr>
                        <a:t>　　　　　　　　</a:t>
                      </a:r>
                      <a:endParaRPr lang="en-US" altLang="ja-JP" sz="1400" dirty="0">
                        <a:latin typeface="+mn-ea"/>
                        <a:ea typeface="+mn-ea"/>
                      </a:endParaRPr>
                    </a:p>
                    <a:p>
                      <a:r>
                        <a:rPr lang="ja-JP" altLang="en-US" sz="1400" b="1" u="sng" dirty="0">
                          <a:solidFill>
                            <a:srgbClr val="0070C0"/>
                          </a:solidFill>
                          <a:latin typeface="+mn-ea"/>
                          <a:ea typeface="+mn-ea"/>
                        </a:rPr>
                        <a:t>１　体幹装具</a:t>
                      </a:r>
                      <a:r>
                        <a:rPr lang="ja-JP" altLang="en-US" sz="1400" dirty="0">
                          <a:latin typeface="+mn-ea"/>
                          <a:ea typeface="+mn-ea"/>
                        </a:rPr>
                        <a:t>　　　　　　　　　　　　　　　　　　　　　</a:t>
                      </a:r>
                      <a:r>
                        <a:rPr lang="en-US" altLang="ja-JP" sz="1400" dirty="0">
                          <a:latin typeface="+mn-ea"/>
                          <a:ea typeface="+mn-ea"/>
                        </a:rPr>
                        <a:t>700</a:t>
                      </a:r>
                      <a:r>
                        <a:rPr lang="ja-JP" altLang="en-US" sz="1400" dirty="0">
                          <a:latin typeface="+mn-ea"/>
                          <a:ea typeface="+mn-ea"/>
                        </a:rPr>
                        <a:t>点</a:t>
                      </a:r>
                    </a:p>
                    <a:p>
                      <a:r>
                        <a:rPr lang="ja-JP" altLang="en-US" sz="1400" b="1" u="sng" dirty="0">
                          <a:solidFill>
                            <a:srgbClr val="0070C0"/>
                          </a:solidFill>
                          <a:latin typeface="+mn-ea"/>
                          <a:ea typeface="+mn-ea"/>
                        </a:rPr>
                        <a:t>２　四肢装具（１肢につき）</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700</a:t>
                      </a:r>
                      <a:r>
                        <a:rPr lang="ja-JP" altLang="en-US" sz="1400" dirty="0">
                          <a:latin typeface="+mn-ea"/>
                          <a:ea typeface="+mn-ea"/>
                        </a:rPr>
                        <a:t>点</a:t>
                      </a:r>
                      <a:endParaRPr lang="en-US" altLang="ja-JP" sz="1400" dirty="0">
                        <a:latin typeface="+mn-ea"/>
                        <a:ea typeface="+mn-ea"/>
                      </a:endParaRPr>
                    </a:p>
                    <a:p>
                      <a:r>
                        <a:rPr lang="ja-JP" altLang="en-US" sz="1400" b="1" u="sng" dirty="0">
                          <a:solidFill>
                            <a:srgbClr val="0070C0"/>
                          </a:solidFill>
                          <a:latin typeface="+mn-ea"/>
                          <a:ea typeface="+mn-ea"/>
                        </a:rPr>
                        <a:t>３　その他（１肢につき）</a:t>
                      </a:r>
                      <a:r>
                        <a:rPr lang="ja-JP" altLang="en-US" sz="1400" b="1" dirty="0">
                          <a:solidFill>
                            <a:srgbClr val="0070C0"/>
                          </a:solidFill>
                          <a:latin typeface="+mn-ea"/>
                          <a:ea typeface="+mn-ea"/>
                        </a:rPr>
                        <a:t>　</a:t>
                      </a:r>
                      <a:r>
                        <a:rPr lang="ja-JP" altLang="en-US" sz="1400" dirty="0">
                          <a:latin typeface="+mn-ea"/>
                          <a:ea typeface="+mn-ea"/>
                        </a:rPr>
                        <a:t>　　　　　　　　　　　　　</a:t>
                      </a:r>
                      <a:r>
                        <a:rPr lang="ja-JP" altLang="en-US" sz="1400" baseline="0" dirty="0">
                          <a:latin typeface="+mn-ea"/>
                          <a:ea typeface="+mn-ea"/>
                        </a:rPr>
                        <a:t> </a:t>
                      </a:r>
                      <a:r>
                        <a:rPr lang="en-US" altLang="ja-JP" sz="1400" dirty="0">
                          <a:latin typeface="+mn-ea"/>
                          <a:ea typeface="+mn-ea"/>
                        </a:rPr>
                        <a:t>200</a:t>
                      </a:r>
                      <a:r>
                        <a:rPr lang="ja-JP" altLang="en-US" sz="1400" dirty="0">
                          <a:latin typeface="+mn-ea"/>
                          <a:ea typeface="+mn-ea"/>
                        </a:rPr>
                        <a:t>点</a:t>
                      </a:r>
                      <a:endParaRPr lang="en-US" altLang="ja-JP" sz="1400" dirty="0">
                        <a:latin typeface="+mn-ea"/>
                        <a:ea typeface="+mn-ea"/>
                      </a:endParaRPr>
                    </a:p>
                  </a:txBody>
                  <a:tcPr>
                    <a:lnT w="12700" cmpd="sng">
                      <a:noFill/>
                    </a:lnT>
                  </a:tcPr>
                </a:tc>
                <a:extLst>
                  <a:ext uri="{0D108BD9-81ED-4DB2-BD59-A6C34878D82A}">
                    <a16:rowId xmlns:a16="http://schemas.microsoft.com/office/drawing/2014/main" val="3096230701"/>
                  </a:ext>
                </a:extLst>
              </a:tr>
            </a:tbl>
          </a:graphicData>
        </a:graphic>
      </p:graphicFrame>
      <p:sp>
        <p:nvSpPr>
          <p:cNvPr id="9" name="正方形/長方形 8"/>
          <p:cNvSpPr/>
          <p:nvPr/>
        </p:nvSpPr>
        <p:spPr>
          <a:xfrm>
            <a:off x="5433591" y="4817229"/>
            <a:ext cx="4336866"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［算定要件］</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フットインプレッションフォームを使用して装具の採型を行った場合は、</a:t>
            </a:r>
            <a:r>
              <a:rPr kumimoji="1" lang="ja-JP" altLang="en-US" sz="14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治療用装具採型法</a:t>
            </a:r>
            <a:r>
              <a:rPr kumimoji="1" lang="ja-JP" altLang="en-US" sz="1400" b="1" i="0" u="sng"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の「３」その他の場合を算定する。</a:t>
            </a:r>
          </a:p>
        </p:txBody>
      </p:sp>
      <p:sp>
        <p:nvSpPr>
          <p:cNvPr id="11" name="Rectangle 2">
            <a:extLst>
              <a:ext uri="{FF2B5EF4-FFF2-40B4-BE49-F238E27FC236}">
                <a16:creationId xmlns:a16="http://schemas.microsoft.com/office/drawing/2014/main" id="{EFCA5531-D24E-44CB-A7C1-B9AE4FDE7182}"/>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２１．医薬品、医療機器、検査等の適正評価</a:t>
            </a:r>
          </a:p>
        </p:txBody>
      </p:sp>
      <p:sp>
        <p:nvSpPr>
          <p:cNvPr id="12" name="Rectangle 36">
            <a:extLst>
              <a:ext uri="{FF2B5EF4-FFF2-40B4-BE49-F238E27FC236}">
                <a16:creationId xmlns:a16="http://schemas.microsoft.com/office/drawing/2014/main" id="{95A44CC2-2442-44DB-8AF1-093869788C53}"/>
              </a:ext>
            </a:extLst>
          </p:cNvPr>
          <p:cNvSpPr>
            <a:spLocks noChangeArrowheads="1"/>
          </p:cNvSpPr>
          <p:nvPr/>
        </p:nvSpPr>
        <p:spPr bwMode="auto">
          <a:xfrm>
            <a:off x="213525" y="500348"/>
            <a:ext cx="4451444"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（１４）義肢装具採型法・採寸法の見直し</a:t>
            </a:r>
          </a:p>
        </p:txBody>
      </p:sp>
      <p:pic>
        <p:nvPicPr>
          <p:cNvPr id="13" name="図 12">
            <a:extLst>
              <a:ext uri="{FF2B5EF4-FFF2-40B4-BE49-F238E27FC236}">
                <a16:creationId xmlns:a16="http://schemas.microsoft.com/office/drawing/2014/main" id="{130EE71B-A989-4CEC-871D-F82B3643A3A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76110" y="5110063"/>
            <a:ext cx="1224136" cy="1224136"/>
          </a:xfrm>
          <a:prstGeom prst="rect">
            <a:avLst/>
          </a:prstGeom>
        </p:spPr>
      </p:pic>
      <p:sp>
        <p:nvSpPr>
          <p:cNvPr id="10" name="スライド番号プレースホルダー 2">
            <a:extLst>
              <a:ext uri="{FF2B5EF4-FFF2-40B4-BE49-F238E27FC236}">
                <a16:creationId xmlns:a16="http://schemas.microsoft.com/office/drawing/2014/main" id="{5EE891D2-5C1A-4154-8B1F-949EF5B7C05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テキスト ボックス 13"/>
          <p:cNvSpPr txBox="1"/>
          <p:nvPr/>
        </p:nvSpPr>
        <p:spPr>
          <a:xfrm>
            <a:off x="4726742" y="618092"/>
            <a:ext cx="13773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p517,</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p549-550</a:t>
            </a:r>
          </a:p>
        </p:txBody>
      </p:sp>
    </p:spTree>
    <p:extLst>
      <p:ext uri="{BB962C8B-B14F-4D97-AF65-F5344CB8AC3E}">
        <p14:creationId xmlns:p14="http://schemas.microsoft.com/office/powerpoint/2010/main" val="3460534547"/>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167219" y="1533808"/>
            <a:ext cx="5466299" cy="218115"/>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12" name="右矢印 11"/>
          <p:cNvSpPr/>
          <p:nvPr/>
        </p:nvSpPr>
        <p:spPr>
          <a:xfrm>
            <a:off x="3592734" y="2344488"/>
            <a:ext cx="402301" cy="1079721"/>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9" name="コンテンツ プレースホルダー 3"/>
          <p:cNvGraphicFramePr>
            <a:graphicFrameLocks/>
          </p:cNvGraphicFramePr>
          <p:nvPr>
            <p:extLst>
              <p:ext uri="{D42A27DB-BD31-4B8C-83A1-F6EECF244321}">
                <p14:modId xmlns:p14="http://schemas.microsoft.com/office/powerpoint/2010/main" val="1737194053"/>
              </p:ext>
            </p:extLst>
          </p:nvPr>
        </p:nvGraphicFramePr>
        <p:xfrm>
          <a:off x="4081126" y="1743302"/>
          <a:ext cx="5552393" cy="2161735"/>
        </p:xfrm>
        <a:graphic>
          <a:graphicData uri="http://schemas.openxmlformats.org/drawingml/2006/table">
            <a:tbl>
              <a:tblPr firstRow="1" bandRow="1">
                <a:tableStyleId>{C083E6E3-FA7D-4D7B-A595-EF9225AFEA82}</a:tableStyleId>
              </a:tblPr>
              <a:tblGrid>
                <a:gridCol w="971666">
                  <a:extLst>
                    <a:ext uri="{9D8B030D-6E8A-4147-A177-3AD203B41FA5}">
                      <a16:colId xmlns:a16="http://schemas.microsoft.com/office/drawing/2014/main" val="2559552442"/>
                    </a:ext>
                  </a:extLst>
                </a:gridCol>
                <a:gridCol w="2446525">
                  <a:extLst>
                    <a:ext uri="{9D8B030D-6E8A-4147-A177-3AD203B41FA5}">
                      <a16:colId xmlns:a16="http://schemas.microsoft.com/office/drawing/2014/main" val="364730651"/>
                    </a:ext>
                  </a:extLst>
                </a:gridCol>
                <a:gridCol w="2134202">
                  <a:extLst>
                    <a:ext uri="{9D8B030D-6E8A-4147-A177-3AD203B41FA5}">
                      <a16:colId xmlns:a16="http://schemas.microsoft.com/office/drawing/2014/main" val="3163706963"/>
                    </a:ext>
                  </a:extLst>
                </a:gridCol>
              </a:tblGrid>
              <a:tr h="253218">
                <a:tc gridSpan="3">
                  <a:txBody>
                    <a:bodyPr/>
                    <a:lstStyle/>
                    <a:p>
                      <a:pPr marL="0" marR="0" lvl="0" indent="0" algn="l" defTabSz="742950" rtl="0" eaLnBrk="1" fontAlgn="auto" latinLnBrk="0" hangingPunct="1">
                        <a:lnSpc>
                          <a:spcPct val="100000"/>
                        </a:lnSpc>
                        <a:spcBef>
                          <a:spcPts val="0"/>
                        </a:spcBef>
                        <a:spcAft>
                          <a:spcPts val="0"/>
                        </a:spcAft>
                        <a:buClrTx/>
                        <a:buSzTx/>
                        <a:buFontTx/>
                        <a:buNone/>
                        <a:tabLst/>
                        <a:defRPr/>
                      </a:pPr>
                      <a:r>
                        <a:rPr lang="en-US" altLang="ja-JP" sz="1100" b="0" dirty="0"/>
                        <a:t>【</a:t>
                      </a:r>
                      <a:r>
                        <a:rPr lang="ja-JP" altLang="en-US" sz="1100" b="0" dirty="0"/>
                        <a:t>人工腎臓</a:t>
                      </a:r>
                      <a:r>
                        <a:rPr lang="en-US" altLang="ja-JP" sz="1100" b="0" dirty="0"/>
                        <a:t>】</a:t>
                      </a:r>
                      <a:endParaRPr kumimoji="1" lang="ja-JP" altLang="en-US" sz="1100" b="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3271816781"/>
                  </a:ext>
                </a:extLst>
              </a:tr>
              <a:tr h="253218">
                <a:tc gridSpan="2">
                  <a:txBody>
                    <a:bodyPr/>
                    <a:lstStyle/>
                    <a:p>
                      <a:pPr algn="ctr"/>
                      <a:endParaRPr kumimoji="1" lang="ja-JP" altLang="en-US" sz="110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dirty="0">
                          <a:latin typeface="+mn-ea"/>
                          <a:ea typeface="+mn-ea"/>
                        </a:rPr>
                        <a:t>慢性維持透析を行った</a:t>
                      </a:r>
                      <a:r>
                        <a:rPr kumimoji="1" lang="ja-JP" altLang="en-US" sz="1000" dirty="0"/>
                        <a:t>場合１</a:t>
                      </a:r>
                      <a:r>
                        <a:rPr kumimoji="1" lang="en-US" altLang="ja-JP" sz="1000" b="0" u="none" baseline="30000" dirty="0">
                          <a:solidFill>
                            <a:schemeClr val="tx1"/>
                          </a:solidFill>
                        </a:rPr>
                        <a:t>※</a:t>
                      </a:r>
                      <a:endParaRPr kumimoji="1" lang="ja-JP" altLang="en-US" sz="1000" b="0" u="none" dirty="0">
                        <a:solidFill>
                          <a:schemeClr val="tx1"/>
                        </a:solidFill>
                        <a:latin typeface="+mn-ea"/>
                        <a:ea typeface="+mn-ea"/>
                      </a:endParaRPr>
                    </a:p>
                  </a:txBody>
                  <a:tcPr marL="84406" marR="84406" marT="42203" marB="42203" anchor="ctr"/>
                </a:tc>
                <a:extLst>
                  <a:ext uri="{0D108BD9-81ED-4DB2-BD59-A6C34878D82A}">
                    <a16:rowId xmlns:a16="http://schemas.microsoft.com/office/drawing/2014/main" val="674105206"/>
                  </a:ext>
                </a:extLst>
              </a:tr>
              <a:tr h="422031">
                <a:tc>
                  <a:txBody>
                    <a:bodyPr/>
                    <a:lstStyle/>
                    <a:p>
                      <a:pPr algn="ctr"/>
                      <a:r>
                        <a:rPr kumimoji="1" lang="en-US" altLang="ja-JP" sz="1100" dirty="0"/>
                        <a:t>4</a:t>
                      </a:r>
                      <a:r>
                        <a:rPr kumimoji="1" lang="ja-JP" altLang="en-US" sz="1100" dirty="0"/>
                        <a:t>時間未満</a:t>
                      </a:r>
                      <a:endParaRPr kumimoji="1" lang="ja-JP" altLang="en-US"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algn="ctr"/>
                      <a:r>
                        <a:rPr kumimoji="1" lang="ja-JP" altLang="en-US" sz="1000" b="1" u="sng" dirty="0">
                          <a:solidFill>
                            <a:srgbClr val="0070C0"/>
                          </a:solidFill>
                          <a:latin typeface="ＭＳ Ｐゴシック" panose="020B0600070205080204" pitchFamily="50" charset="-128"/>
                          <a:ea typeface="ＭＳ Ｐゴシック" panose="020B0600070205080204" pitchFamily="50" charset="-128"/>
                        </a:rPr>
                        <a:t>それ以外の場合</a:t>
                      </a:r>
                    </a:p>
                  </a:txBody>
                  <a:tcPr marL="84406" marR="84406" marT="42203" marB="42203" anchor="ctr"/>
                </a:tc>
                <a:tc>
                  <a:txBody>
                    <a:bodyPr/>
                    <a:lstStyle/>
                    <a:p>
                      <a:pPr algn="ctr"/>
                      <a:r>
                        <a:rPr kumimoji="1" lang="en-US" altLang="ja-JP" sz="1100" b="1" u="sng" dirty="0">
                          <a:solidFill>
                            <a:srgbClr val="0070C0"/>
                          </a:solidFill>
                        </a:rPr>
                        <a:t>1,924</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1,798</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2625639229"/>
                  </a:ext>
                </a:extLst>
              </a:tr>
              <a:tr h="422031">
                <a:tc>
                  <a:txBody>
                    <a:bodyPr/>
                    <a:lstStyle/>
                    <a:p>
                      <a:pPr algn="ctr"/>
                      <a:r>
                        <a:rPr kumimoji="1" lang="en-US" altLang="ja-JP" sz="1100" dirty="0"/>
                        <a:t>4</a:t>
                      </a:r>
                      <a:r>
                        <a:rPr kumimoji="1" lang="ja-JP" altLang="en-US" sz="1100" dirty="0"/>
                        <a:t>時間以上</a:t>
                      </a:r>
                      <a:endParaRPr kumimoji="1" lang="en-US" altLang="ja-JP" sz="1100" dirty="0"/>
                    </a:p>
                    <a:p>
                      <a:pPr algn="ctr"/>
                      <a:r>
                        <a:rPr kumimoji="1" lang="en-US" altLang="ja-JP" sz="1100" dirty="0"/>
                        <a:t>5</a:t>
                      </a:r>
                      <a:r>
                        <a:rPr kumimoji="1" lang="ja-JP" altLang="en-US" sz="1100" dirty="0"/>
                        <a:t>時間未満</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それ以外の場合</a:t>
                      </a:r>
                      <a:endParaRPr kumimoji="1" lang="ja-JP" altLang="en-US" sz="1000" b="1" u="sng" dirty="0">
                        <a:solidFill>
                          <a:srgbClr val="0070C0"/>
                        </a:solidFill>
                        <a:latin typeface="+mn-ea"/>
                        <a:ea typeface="+mn-ea"/>
                      </a:endParaRPr>
                    </a:p>
                  </a:txBody>
                  <a:tcPr marL="84406" marR="84406" marT="42203" marB="42203" anchor="ctr"/>
                </a:tc>
                <a:tc>
                  <a:txBody>
                    <a:bodyPr/>
                    <a:lstStyle/>
                    <a:p>
                      <a:pPr algn="ctr"/>
                      <a:r>
                        <a:rPr kumimoji="1" lang="en-US" altLang="ja-JP" sz="1100" b="1" u="sng" dirty="0">
                          <a:solidFill>
                            <a:srgbClr val="0070C0"/>
                          </a:solidFill>
                        </a:rPr>
                        <a:t>2,084</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1,958</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3245386552"/>
                  </a:ext>
                </a:extLst>
              </a:tr>
              <a:tr h="42203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dirty="0"/>
                        <a:t>5</a:t>
                      </a:r>
                      <a:r>
                        <a:rPr kumimoji="1" lang="ja-JP" altLang="en-US" sz="1100" dirty="0"/>
                        <a:t>時間以上</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別に定める患者の場合</a:t>
                      </a:r>
                      <a:endParaRPr kumimoji="1" lang="en-US" altLang="ja-JP" sz="1000" b="1" u="sng" dirty="0">
                        <a:solidFill>
                          <a:srgbClr val="0070C0"/>
                        </a:solidFill>
                      </a:endParaRPr>
                    </a:p>
                    <a:p>
                      <a:pPr marL="0" marR="0" lvl="0" indent="0" algn="ctr" defTabSz="990570" rtl="0" eaLnBrk="1" fontAlgn="auto" latinLnBrk="0" hangingPunct="1">
                        <a:lnSpc>
                          <a:spcPct val="100000"/>
                        </a:lnSpc>
                        <a:spcBef>
                          <a:spcPts val="0"/>
                        </a:spcBef>
                        <a:spcAft>
                          <a:spcPts val="0"/>
                        </a:spcAft>
                        <a:buClrTx/>
                        <a:buSzTx/>
                        <a:buFontTx/>
                        <a:buNone/>
                        <a:tabLst/>
                        <a:defRPr/>
                      </a:pPr>
                      <a:r>
                        <a:rPr kumimoji="1" lang="ja-JP" altLang="en-US" sz="1000" b="1" u="sng" dirty="0">
                          <a:solidFill>
                            <a:srgbClr val="0070C0"/>
                          </a:solidFill>
                        </a:rPr>
                        <a:t>それ以外の場合</a:t>
                      </a:r>
                      <a:endParaRPr kumimoji="1" lang="ja-JP" altLang="en-US" sz="1000" b="1" u="sng" dirty="0">
                        <a:solidFill>
                          <a:srgbClr val="0070C0"/>
                        </a:solidFill>
                        <a:latin typeface="+mn-ea"/>
                        <a:ea typeface="+mn-ea"/>
                      </a:endParaRPr>
                    </a:p>
                  </a:txBody>
                  <a:tcPr marL="84406" marR="84406" marT="42203" marB="42203"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2,219</a:t>
                      </a:r>
                      <a:r>
                        <a:rPr kumimoji="1" lang="ja-JP" altLang="en-US" sz="1100" b="1" u="sng" dirty="0">
                          <a:solidFill>
                            <a:srgbClr val="0070C0"/>
                          </a:solidFill>
                        </a:rPr>
                        <a:t>点</a:t>
                      </a:r>
                      <a:endParaRPr kumimoji="1" lang="en-US" altLang="ja-JP" sz="1100" b="1" u="sng" dirty="0">
                        <a:solidFill>
                          <a:srgbClr val="0070C0"/>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u="sng" dirty="0">
                          <a:solidFill>
                            <a:srgbClr val="0070C0"/>
                          </a:solidFill>
                        </a:rPr>
                        <a:t>2,093</a:t>
                      </a:r>
                      <a:r>
                        <a:rPr kumimoji="1" lang="ja-JP" altLang="en-US" sz="1100" b="1" u="sng" dirty="0">
                          <a:solidFill>
                            <a:srgbClr val="0070C0"/>
                          </a:solidFill>
                        </a:rPr>
                        <a:t>点</a:t>
                      </a:r>
                      <a:endParaRPr kumimoji="1" lang="ja-JP" altLang="en-US" sz="1100" b="1" u="sng" dirty="0">
                        <a:solidFill>
                          <a:srgbClr val="0070C0"/>
                        </a:solidFill>
                        <a:latin typeface="+mn-ea"/>
                        <a:ea typeface="+mn-ea"/>
                      </a:endParaRPr>
                    </a:p>
                  </a:txBody>
                  <a:tcPr marL="84406" marR="84406" marT="42203" marB="42203" anchor="ctr"/>
                </a:tc>
                <a:extLst>
                  <a:ext uri="{0D108BD9-81ED-4DB2-BD59-A6C34878D82A}">
                    <a16:rowId xmlns:a16="http://schemas.microsoft.com/office/drawing/2014/main" val="4160304173"/>
                  </a:ext>
                </a:extLst>
              </a:tr>
              <a:tr h="365760">
                <a:tc gridSpan="3">
                  <a:txBody>
                    <a:bodyPr/>
                    <a:lstStyle/>
                    <a:p>
                      <a:pPr>
                        <a:lnSpc>
                          <a:spcPts val="1200"/>
                        </a:lnSpc>
                      </a:pPr>
                      <a:r>
                        <a:rPr lang="ja-JP" altLang="en-US" sz="1000" dirty="0"/>
                        <a:t>［施設基準］　</a:t>
                      </a:r>
                      <a:r>
                        <a:rPr lang="ja-JP" altLang="en-US" sz="1000" b="1" u="sng" dirty="0">
                          <a:solidFill>
                            <a:srgbClr val="0070C0"/>
                          </a:solidFill>
                        </a:rPr>
                        <a:t>・別に規定する患者</a:t>
                      </a:r>
                      <a:r>
                        <a:rPr lang="ja-JP" altLang="en-US" sz="1000" baseline="30000" dirty="0"/>
                        <a:t>　　　</a:t>
                      </a:r>
                      <a:r>
                        <a:rPr lang="ja-JP" altLang="en-US" sz="1000" dirty="0"/>
                        <a:t>　</a:t>
                      </a:r>
                      <a:endParaRPr lang="en-US" altLang="ja-JP" sz="1000" dirty="0"/>
                    </a:p>
                    <a:p>
                      <a:pPr>
                        <a:lnSpc>
                          <a:spcPts val="1200"/>
                        </a:lnSpc>
                      </a:pPr>
                      <a:r>
                        <a:rPr lang="ja-JP" altLang="en-US" sz="1000" dirty="0"/>
                        <a:t>　　　　　　　　</a:t>
                      </a:r>
                      <a:r>
                        <a:rPr lang="en-US" altLang="ja-JP" sz="1000" b="1" u="sng" dirty="0">
                          <a:solidFill>
                            <a:srgbClr val="0070C0"/>
                          </a:solidFill>
                        </a:rPr>
                        <a:t>HIF-PH</a:t>
                      </a:r>
                      <a:r>
                        <a:rPr lang="ja-JP" altLang="en-US" sz="1000" b="1" u="sng" dirty="0">
                          <a:solidFill>
                            <a:srgbClr val="0070C0"/>
                          </a:solidFill>
                        </a:rPr>
                        <a:t>阻害剤を院外処方している患者以外の患者</a:t>
                      </a:r>
                      <a:endParaRPr lang="ja-JP" altLang="en-US" sz="1000" b="1" u="sng" dirty="0">
                        <a:solidFill>
                          <a:srgbClr val="0070C0"/>
                        </a:solidFill>
                        <a:latin typeface="ＭＳ Ｐゴシック" panose="020B0600070205080204" pitchFamily="50" charset="-128"/>
                        <a:ea typeface="+mn-ea"/>
                      </a:endParaRPr>
                    </a:p>
                  </a:txBody>
                  <a:tcPr marL="84406" marR="84406" marT="42203" marB="42203" anchor="ctr"/>
                </a:tc>
                <a:tc hMerge="1">
                  <a:txBody>
                    <a:bodyPr/>
                    <a:lstStyle/>
                    <a:p>
                      <a:pPr algn="ct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1" u="sng" dirty="0">
                        <a:solidFill>
                          <a:srgbClr val="0070C0"/>
                        </a:solidFill>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074606938"/>
                  </a:ext>
                </a:extLst>
              </a:tr>
            </a:tbl>
          </a:graphicData>
        </a:graphic>
      </p:graphicFrame>
      <p:sp>
        <p:nvSpPr>
          <p:cNvPr id="6" name="正方形/長方形 5"/>
          <p:cNvSpPr/>
          <p:nvPr/>
        </p:nvSpPr>
        <p:spPr>
          <a:xfrm>
            <a:off x="609595" y="1525187"/>
            <a:ext cx="2897045" cy="226736"/>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sp>
        <p:nvSpPr>
          <p:cNvPr id="2" name="正方形/長方形 1"/>
          <p:cNvSpPr/>
          <p:nvPr/>
        </p:nvSpPr>
        <p:spPr>
          <a:xfrm>
            <a:off x="213524" y="1095773"/>
            <a:ext cx="9517327" cy="3010671"/>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エリスロポエチン製剤のバイオ後続品等の実勢価格等を踏まえ、</a:t>
            </a:r>
            <a:r>
              <a:rPr kumimoji="1" lang="en-US" altLang="ja-JP"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HIF-PH</a:t>
            </a: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阻害薬の使用を含め人工腎臓に係る評価を見直す。</a:t>
            </a:r>
            <a:endParaRPr kumimoji="1" lang="en-US" altLang="ja-JP" sz="101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5" name="コンテンツ プレースホルダー 3"/>
          <p:cNvGraphicFramePr>
            <a:graphicFrameLocks/>
          </p:cNvGraphicFramePr>
          <p:nvPr/>
        </p:nvGraphicFramePr>
        <p:xfrm>
          <a:off x="609594" y="1744079"/>
          <a:ext cx="2897046" cy="1824109"/>
        </p:xfrm>
        <a:graphic>
          <a:graphicData uri="http://schemas.openxmlformats.org/drawingml/2006/table">
            <a:tbl>
              <a:tblPr firstRow="1" bandRow="1">
                <a:tableStyleId>{3B4B98B0-60AC-42C2-AFA5-B58CD77FA1E5}</a:tableStyleId>
              </a:tblPr>
              <a:tblGrid>
                <a:gridCol w="942669">
                  <a:extLst>
                    <a:ext uri="{9D8B030D-6E8A-4147-A177-3AD203B41FA5}">
                      <a16:colId xmlns:a16="http://schemas.microsoft.com/office/drawing/2014/main" val="2559552442"/>
                    </a:ext>
                  </a:extLst>
                </a:gridCol>
                <a:gridCol w="1954377">
                  <a:extLst>
                    <a:ext uri="{9D8B030D-6E8A-4147-A177-3AD203B41FA5}">
                      <a16:colId xmlns:a16="http://schemas.microsoft.com/office/drawing/2014/main" val="3163706963"/>
                    </a:ext>
                  </a:extLst>
                </a:gridCol>
              </a:tblGrid>
              <a:tr h="253218">
                <a:tc gridSpan="2">
                  <a:txBody>
                    <a:bodyPr/>
                    <a:lstStyle/>
                    <a:p>
                      <a:pPr algn="l"/>
                      <a:r>
                        <a:rPr lang="en-US" altLang="ja-JP" sz="1100" b="0" dirty="0"/>
                        <a:t>【</a:t>
                      </a:r>
                      <a:r>
                        <a:rPr lang="ja-JP" altLang="en-US" sz="1100" b="0" dirty="0"/>
                        <a:t>人工腎臓</a:t>
                      </a:r>
                      <a:r>
                        <a:rPr lang="en-US" altLang="ja-JP" sz="1100" b="0" dirty="0"/>
                        <a:t>】</a:t>
                      </a:r>
                      <a:endParaRPr kumimoji="1" lang="ja-JP" altLang="en-US" sz="1100" b="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endParaRPr kumimoji="1" lang="ja-JP" altLang="en-US"/>
                    </a:p>
                  </a:txBody>
                  <a:tcPr/>
                </a:tc>
                <a:extLst>
                  <a:ext uri="{0D108BD9-81ED-4DB2-BD59-A6C34878D82A}">
                    <a16:rowId xmlns:a16="http://schemas.microsoft.com/office/drawing/2014/main" val="3864391635"/>
                  </a:ext>
                </a:extLst>
              </a:tr>
              <a:tr h="253218">
                <a:tc>
                  <a:txBody>
                    <a:bodyPr/>
                    <a:lstStyle/>
                    <a:p>
                      <a:pPr algn="ctr"/>
                      <a:endParaRPr kumimoji="1" lang="ja-JP" altLang="en-US" sz="1100" dirty="0">
                        <a:latin typeface="+mn-ea"/>
                        <a:ea typeface="+mn-ea"/>
                      </a:endParaRPr>
                    </a:p>
                  </a:txBody>
                  <a:tcPr marL="84406" marR="84406" marT="42203" marB="42203" anchor="ctr"/>
                </a:tc>
                <a:tc>
                  <a:txBody>
                    <a:bodyPr/>
                    <a:lstStyle/>
                    <a:p>
                      <a:pPr algn="ctr"/>
                      <a:r>
                        <a:rPr kumimoji="1" lang="ja-JP" altLang="en-US" sz="1000" dirty="0">
                          <a:latin typeface="+mn-ea"/>
                          <a:ea typeface="+mn-ea"/>
                        </a:rPr>
                        <a:t>慢性維持透析を行った場合１</a:t>
                      </a:r>
                      <a:r>
                        <a:rPr kumimoji="1" lang="en-US" altLang="ja-JP" sz="1000" b="0" u="none" baseline="30000" dirty="0">
                          <a:solidFill>
                            <a:schemeClr val="tx1"/>
                          </a:solidFill>
                        </a:rPr>
                        <a:t>※</a:t>
                      </a:r>
                      <a:endParaRPr kumimoji="1" lang="ja-JP" altLang="en-US" sz="1000" b="0" u="none" dirty="0">
                        <a:solidFill>
                          <a:schemeClr val="tx1"/>
                        </a:solidFill>
                        <a:latin typeface="+mn-ea"/>
                        <a:ea typeface="+mn-ea"/>
                      </a:endParaRPr>
                    </a:p>
                  </a:txBody>
                  <a:tcPr marL="84406" marR="84406" marT="42203" marB="42203" anchor="ctr"/>
                </a:tc>
                <a:extLst>
                  <a:ext uri="{0D108BD9-81ED-4DB2-BD59-A6C34878D82A}">
                    <a16:rowId xmlns:a16="http://schemas.microsoft.com/office/drawing/2014/main" val="674105206"/>
                  </a:ext>
                </a:extLst>
              </a:tr>
              <a:tr h="253218">
                <a:tc>
                  <a:txBody>
                    <a:bodyPr/>
                    <a:lstStyle/>
                    <a:p>
                      <a:pPr algn="ctr"/>
                      <a:r>
                        <a:rPr kumimoji="1" lang="en-US" altLang="ja-JP" sz="1100" dirty="0">
                          <a:latin typeface="+mn-ea"/>
                          <a:ea typeface="+mn-ea"/>
                        </a:rPr>
                        <a:t>4</a:t>
                      </a:r>
                      <a:r>
                        <a:rPr kumimoji="1" lang="ja-JP" altLang="en-US" sz="1100" dirty="0">
                          <a:latin typeface="+mn-ea"/>
                          <a:ea typeface="+mn-ea"/>
                        </a:rPr>
                        <a:t>時間未満</a:t>
                      </a:r>
                      <a:endParaRPr kumimoji="1" lang="en-US" altLang="ja-JP" sz="1100" dirty="0">
                        <a:latin typeface="+mn-ea"/>
                        <a:ea typeface="+mn-ea"/>
                      </a:endParaRPr>
                    </a:p>
                  </a:txBody>
                  <a:tcPr marL="84406" marR="84406" marT="42203" marB="42203" anchor="ctr"/>
                </a:tc>
                <a:tc>
                  <a:txBody>
                    <a:bodyPr/>
                    <a:lstStyle/>
                    <a:p>
                      <a:pPr algn="ctr"/>
                      <a:r>
                        <a:rPr kumimoji="1" lang="en-US" altLang="ja-JP" sz="1100" dirty="0">
                          <a:latin typeface="+mn-ea"/>
                          <a:ea typeface="+mn-ea"/>
                        </a:rPr>
                        <a:t>1,980</a:t>
                      </a:r>
                      <a:r>
                        <a:rPr kumimoji="1" lang="ja-JP" altLang="en-US" sz="1100" dirty="0">
                          <a:latin typeface="+mn-ea"/>
                          <a:ea typeface="+mn-ea"/>
                        </a:rPr>
                        <a:t>点</a:t>
                      </a:r>
                      <a:endParaRPr kumimoji="1" lang="en-US" altLang="ja-JP" sz="1100" dirty="0">
                        <a:latin typeface="+mn-ea"/>
                        <a:ea typeface="+mn-ea"/>
                      </a:endParaRPr>
                    </a:p>
                  </a:txBody>
                  <a:tcPr marL="84406" marR="84406" marT="42203" marB="42203" anchor="ctr"/>
                </a:tc>
                <a:extLst>
                  <a:ext uri="{0D108BD9-81ED-4DB2-BD59-A6C34878D82A}">
                    <a16:rowId xmlns:a16="http://schemas.microsoft.com/office/drawing/2014/main" val="2625639229"/>
                  </a:ext>
                </a:extLst>
              </a:tr>
              <a:tr h="422031">
                <a:tc>
                  <a:txBody>
                    <a:bodyPr/>
                    <a:lstStyle/>
                    <a:p>
                      <a:pPr algn="ctr"/>
                      <a:r>
                        <a:rPr kumimoji="1" lang="en-US" altLang="ja-JP" sz="1100" dirty="0">
                          <a:latin typeface="+mn-ea"/>
                          <a:ea typeface="+mn-ea"/>
                        </a:rPr>
                        <a:t>4</a:t>
                      </a:r>
                      <a:r>
                        <a:rPr kumimoji="1" lang="ja-JP" altLang="en-US" sz="1100" dirty="0">
                          <a:latin typeface="+mn-ea"/>
                          <a:ea typeface="+mn-ea"/>
                        </a:rPr>
                        <a:t>時間以上</a:t>
                      </a:r>
                      <a:endParaRPr kumimoji="1" lang="en-US" altLang="ja-JP" sz="1100" dirty="0">
                        <a:latin typeface="+mn-ea"/>
                        <a:ea typeface="+mn-ea"/>
                      </a:endParaRPr>
                    </a:p>
                    <a:p>
                      <a:pPr algn="ctr"/>
                      <a:r>
                        <a:rPr kumimoji="1" lang="en-US" altLang="ja-JP" sz="1100" dirty="0">
                          <a:latin typeface="+mn-ea"/>
                          <a:ea typeface="+mn-ea"/>
                        </a:rPr>
                        <a:t>5</a:t>
                      </a:r>
                      <a:r>
                        <a:rPr kumimoji="1" lang="ja-JP" altLang="en-US" sz="1100" dirty="0">
                          <a:latin typeface="+mn-ea"/>
                          <a:ea typeface="+mn-ea"/>
                        </a:rPr>
                        <a:t>時間未満</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dirty="0">
                          <a:latin typeface="+mn-ea"/>
                          <a:ea typeface="+mn-ea"/>
                        </a:rPr>
                        <a:t>2,140</a:t>
                      </a:r>
                      <a:r>
                        <a:rPr kumimoji="1" lang="ja-JP" altLang="en-US" sz="1100" dirty="0">
                          <a:latin typeface="+mn-ea"/>
                          <a:ea typeface="+mn-ea"/>
                        </a:rPr>
                        <a:t>点</a:t>
                      </a:r>
                    </a:p>
                  </a:txBody>
                  <a:tcPr marL="84406" marR="84406" marT="42203" marB="42203" anchor="ctr"/>
                </a:tc>
                <a:extLst>
                  <a:ext uri="{0D108BD9-81ED-4DB2-BD59-A6C34878D82A}">
                    <a16:rowId xmlns:a16="http://schemas.microsoft.com/office/drawing/2014/main" val="3245386552"/>
                  </a:ext>
                </a:extLst>
              </a:tr>
              <a:tr h="253218">
                <a:tc>
                  <a:txBody>
                    <a:bodyPr/>
                    <a:lstStyle/>
                    <a:p>
                      <a:pPr algn="ctr"/>
                      <a:r>
                        <a:rPr kumimoji="1" lang="en-US" altLang="ja-JP" sz="1100" dirty="0">
                          <a:latin typeface="+mn-ea"/>
                          <a:ea typeface="+mn-ea"/>
                        </a:rPr>
                        <a:t>5</a:t>
                      </a:r>
                      <a:r>
                        <a:rPr kumimoji="1" lang="ja-JP" altLang="en-US" sz="1100" dirty="0">
                          <a:latin typeface="+mn-ea"/>
                          <a:ea typeface="+mn-ea"/>
                        </a:rPr>
                        <a:t>時間以上</a:t>
                      </a:r>
                      <a:endParaRPr kumimoji="1" lang="en-US" altLang="ja-JP" sz="1100" dirty="0">
                        <a:latin typeface="+mn-ea"/>
                        <a:ea typeface="+mn-ea"/>
                      </a:endParaRPr>
                    </a:p>
                  </a:txBody>
                  <a:tcPr marL="84406" marR="84406" marT="42203" marB="42203" anchor="ctr"/>
                </a:tc>
                <a:tc>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r>
                        <a:rPr kumimoji="1" lang="en-US" altLang="ja-JP" sz="1100" dirty="0">
                          <a:latin typeface="+mn-ea"/>
                          <a:ea typeface="+mn-ea"/>
                        </a:rPr>
                        <a:t>2,275</a:t>
                      </a:r>
                      <a:r>
                        <a:rPr kumimoji="1" lang="ja-JP" altLang="en-US" sz="1100" dirty="0">
                          <a:latin typeface="+mn-ea"/>
                          <a:ea typeface="+mn-ea"/>
                        </a:rPr>
                        <a:t>点</a:t>
                      </a:r>
                    </a:p>
                  </a:txBody>
                  <a:tcPr marL="84406" marR="84406" marT="42203" marB="42203" anchor="ctr"/>
                </a:tc>
                <a:extLst>
                  <a:ext uri="{0D108BD9-81ED-4DB2-BD59-A6C34878D82A}">
                    <a16:rowId xmlns:a16="http://schemas.microsoft.com/office/drawing/2014/main" val="3487332518"/>
                  </a:ext>
                </a:extLst>
              </a:tr>
              <a:tr h="365760">
                <a:tc gridSpan="2">
                  <a:txBody>
                    <a:bodyPr/>
                    <a:lstStyle/>
                    <a:p>
                      <a:pPr>
                        <a:lnSpc>
                          <a:spcPts val="1200"/>
                        </a:lnSpc>
                      </a:pPr>
                      <a:r>
                        <a:rPr lang="ja-JP" altLang="en-US" sz="1000" dirty="0">
                          <a:solidFill>
                            <a:prstClr val="black"/>
                          </a:solidFill>
                          <a:latin typeface="ＭＳ Ｐゴシック" panose="020B0600070205080204" pitchFamily="50" charset="-128"/>
                          <a:ea typeface="+mn-ea"/>
                        </a:rPr>
                        <a:t>［施設基準］　</a:t>
                      </a:r>
                      <a:r>
                        <a:rPr lang="ja-JP" altLang="en-US" sz="1000" b="0" u="none" dirty="0">
                          <a:solidFill>
                            <a:schemeClr val="tx1"/>
                          </a:solidFill>
                          <a:latin typeface="ＭＳ Ｐゴシック" panose="020B0600070205080204" pitchFamily="50" charset="-128"/>
                          <a:ea typeface="+mn-ea"/>
                        </a:rPr>
                        <a:t>・</a:t>
                      </a:r>
                      <a:r>
                        <a:rPr lang="ja-JP" altLang="en-US" sz="1000" b="0" u="none" dirty="0">
                          <a:solidFill>
                            <a:schemeClr val="tx1"/>
                          </a:solidFill>
                        </a:rPr>
                        <a:t>別に</a:t>
                      </a:r>
                      <a:r>
                        <a:rPr lang="ja-JP" altLang="en-US" sz="1000" b="0" u="none" dirty="0">
                          <a:solidFill>
                            <a:schemeClr val="tx1"/>
                          </a:solidFill>
                          <a:latin typeface="ＭＳ Ｐゴシック" panose="020B0600070205080204" pitchFamily="50" charset="-128"/>
                          <a:ea typeface="+mn-ea"/>
                        </a:rPr>
                        <a:t>規定する注射薬</a:t>
                      </a:r>
                      <a:r>
                        <a:rPr lang="ja-JP" altLang="en-US" sz="1000" b="0" u="none" baseline="30000" dirty="0">
                          <a:solidFill>
                            <a:schemeClr val="tx1"/>
                          </a:solidFill>
                          <a:latin typeface="ＭＳ Ｐゴシック" panose="020B0600070205080204" pitchFamily="50" charset="-128"/>
                          <a:ea typeface="+mn-ea"/>
                        </a:rPr>
                        <a:t>　</a:t>
                      </a:r>
                      <a:r>
                        <a:rPr lang="ja-JP" altLang="en-US" sz="1000" b="1" baseline="30000" dirty="0">
                          <a:solidFill>
                            <a:srgbClr val="0070C0"/>
                          </a:solidFill>
                          <a:latin typeface="ＭＳ Ｐゴシック" panose="020B0600070205080204" pitchFamily="50" charset="-128"/>
                          <a:ea typeface="+mn-ea"/>
                        </a:rPr>
                        <a:t>　　</a:t>
                      </a:r>
                      <a:r>
                        <a:rPr lang="ja-JP" altLang="en-US" sz="1000" dirty="0">
                          <a:latin typeface="ＭＳ Ｐゴシック" panose="020B0600070205080204" pitchFamily="50" charset="-128"/>
                          <a:ea typeface="+mn-ea"/>
                        </a:rPr>
                        <a:t>　</a:t>
                      </a:r>
                      <a:endParaRPr lang="en-US" altLang="ja-JP" sz="1000" dirty="0">
                        <a:latin typeface="ＭＳ Ｐゴシック" panose="020B0600070205080204" pitchFamily="50" charset="-128"/>
                        <a:ea typeface="+mn-ea"/>
                      </a:endParaRPr>
                    </a:p>
                    <a:p>
                      <a:pPr>
                        <a:lnSpc>
                          <a:spcPts val="1200"/>
                        </a:lnSpc>
                      </a:pPr>
                      <a:r>
                        <a:rPr lang="ja-JP" altLang="en-US" sz="1000" dirty="0">
                          <a:latin typeface="ＭＳ Ｐゴシック" panose="020B0600070205080204" pitchFamily="50" charset="-128"/>
                          <a:ea typeface="+mn-ea"/>
                        </a:rPr>
                        <a:t>　　　　　　　　　　エリスロポエチン、ダルベポエチン</a:t>
                      </a:r>
                      <a:endParaRPr kumimoji="1" lang="en-US" altLang="ja-JP" sz="1000" dirty="0">
                        <a:latin typeface="ＭＳ Ｐゴシック" panose="020B0600070205080204" pitchFamily="50" charset="-128"/>
                        <a:ea typeface="ＭＳ Ｐゴシック" panose="020B0600070205080204" pitchFamily="50" charset="-128"/>
                      </a:endParaRPr>
                    </a:p>
                  </a:txBody>
                  <a:tcPr marL="84406" marR="84406" marT="42203" marB="42203" anchor="ctr"/>
                </a:tc>
                <a:tc hMerge="1">
                  <a:txBody>
                    <a:bodyPr/>
                    <a:lstStyle/>
                    <a:p>
                      <a:pPr marL="0" marR="0" lvl="0" indent="0" algn="ctr" defTabSz="990570" rtl="0" eaLnBrk="1" fontAlgn="auto" latinLnBrk="0" hangingPunct="1">
                        <a:lnSpc>
                          <a:spcPct val="100000"/>
                        </a:lnSpc>
                        <a:spcBef>
                          <a:spcPts val="0"/>
                        </a:spcBef>
                        <a:spcAft>
                          <a:spcPts val="0"/>
                        </a:spcAft>
                        <a:buClrTx/>
                        <a:buSzTx/>
                        <a:buFontTx/>
                        <a:buNone/>
                        <a:tabLst/>
                        <a:defRPr/>
                      </a:pPr>
                      <a:endParaRPr kumimoji="1" lang="ja-JP" altLang="en-US" sz="1100" dirty="0">
                        <a:latin typeface="ＭＳ Ｐゴシック" panose="020B0600070205080204" pitchFamily="50" charset="-128"/>
                        <a:ea typeface="ＭＳ Ｐゴシック" panose="020B0600070205080204" pitchFamily="50" charset="-128"/>
                      </a:endParaRPr>
                    </a:p>
                  </a:txBody>
                  <a:tcPr anchor="ctr"/>
                </a:tc>
                <a:extLst>
                  <a:ext uri="{0D108BD9-81ED-4DB2-BD59-A6C34878D82A}">
                    <a16:rowId xmlns:a16="http://schemas.microsoft.com/office/drawing/2014/main" val="4114712203"/>
                  </a:ext>
                </a:extLst>
              </a:tr>
            </a:tbl>
          </a:graphicData>
        </a:graphic>
      </p:graphicFrame>
      <p:pic>
        <p:nvPicPr>
          <p:cNvPr id="17" name="Picture 2" descr="http://1.bp.blogspot.com/-w_H23guHurw/VD3SD6r001I/AAAAAAAAoNc/a6OztVrz8Wo/s800/jinkou_touseki_ketsueki.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834367" y="4954332"/>
            <a:ext cx="1550405" cy="1388694"/>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p:cNvSpPr/>
          <p:nvPr/>
        </p:nvSpPr>
        <p:spPr>
          <a:xfrm>
            <a:off x="213524" y="4400118"/>
            <a:ext cx="9517327" cy="2284289"/>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endParaRPr kumimoji="1" lang="en-US" altLang="ja-JP" sz="73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3776" marR="0" lvl="0" indent="-263776"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他の手技との難易度や緊急性等を踏まえ、バスキュラ－アクセスに係る処置について評価を見直す</a:t>
            </a: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22" name="表 21"/>
          <p:cNvGraphicFramePr>
            <a:graphicFrameLocks noGrp="1"/>
          </p:cNvGraphicFramePr>
          <p:nvPr/>
        </p:nvGraphicFramePr>
        <p:xfrm>
          <a:off x="515813" y="4980609"/>
          <a:ext cx="3154095" cy="1266092"/>
        </p:xfrm>
        <a:graphic>
          <a:graphicData uri="http://schemas.openxmlformats.org/drawingml/2006/table">
            <a:tbl>
              <a:tblPr firstRow="1" bandRow="1">
                <a:tableStyleId>{69CF1AB2-1976-4502-BF36-3FF5EA218861}</a:tableStyleId>
              </a:tblPr>
              <a:tblGrid>
                <a:gridCol w="2421109">
                  <a:extLst>
                    <a:ext uri="{9D8B030D-6E8A-4147-A177-3AD203B41FA5}">
                      <a16:colId xmlns:a16="http://schemas.microsoft.com/office/drawing/2014/main" val="20000"/>
                    </a:ext>
                  </a:extLst>
                </a:gridCol>
                <a:gridCol w="732986">
                  <a:extLst>
                    <a:ext uri="{9D8B030D-6E8A-4147-A177-3AD203B41FA5}">
                      <a16:colId xmlns:a16="http://schemas.microsoft.com/office/drawing/2014/main" val="3651761380"/>
                    </a:ext>
                  </a:extLst>
                </a:gridCol>
              </a:tblGrid>
              <a:tr h="12660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末梢動静脈瘻造設術</a:t>
                      </a:r>
                      <a:r>
                        <a:rPr kumimoji="1" lang="en-US" altLang="ja-JP" sz="1100" b="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b="0" baseline="0" dirty="0">
                          <a:latin typeface="+mn-ea"/>
                          <a:ea typeface="+mn-ea"/>
                        </a:rPr>
                        <a:t>１　静脈転位を伴うもの</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内シャント又は外シャント設置術</a:t>
                      </a:r>
                      <a:r>
                        <a:rPr kumimoji="1" lang="en-US" altLang="ja-JP" sz="1100" b="0" baseline="0" dirty="0">
                          <a:latin typeface="+mn-ea"/>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baseline="0" dirty="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mn-ea"/>
                          <a:ea typeface="+mn-ea"/>
                        </a:rPr>
                        <a:t>【</a:t>
                      </a:r>
                      <a:r>
                        <a:rPr kumimoji="1" lang="ja-JP" altLang="en-US" sz="1100" b="0" baseline="0" dirty="0">
                          <a:latin typeface="+mn-ea"/>
                          <a:ea typeface="+mn-ea"/>
                        </a:rPr>
                        <a:t>経皮的シャント拡張術・血栓除去術</a:t>
                      </a:r>
                      <a:r>
                        <a:rPr kumimoji="1" lang="en-US" altLang="ja-JP" sz="1100" b="0" baseline="0" dirty="0">
                          <a:latin typeface="+mn-ea"/>
                          <a:ea typeface="+mn-ea"/>
                        </a:rPr>
                        <a:t>】</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21,300</a:t>
                      </a:r>
                      <a:r>
                        <a:rPr kumimoji="1" lang="ja-JP" altLang="en-US" sz="1100" b="0" baseline="0" dirty="0">
                          <a:latin typeface="ＭＳ Ｐゴシック" panose="020B0600070205080204" pitchFamily="50" charset="-128"/>
                          <a:ea typeface="+mn-ea"/>
                        </a:rPr>
                        <a:t>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aseline="0" dirty="0">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18,080</a:t>
                      </a:r>
                      <a:r>
                        <a:rPr kumimoji="1" lang="ja-JP" altLang="en-US" sz="1100" b="0" baseline="0" dirty="0">
                          <a:latin typeface="ＭＳ Ｐゴシック" panose="020B0600070205080204" pitchFamily="50" charset="-128"/>
                          <a:ea typeface="+mn-ea"/>
                        </a:rPr>
                        <a:t>点</a:t>
                      </a:r>
                      <a:endParaRPr kumimoji="1" lang="en-US" altLang="ja-JP" sz="1100" b="0" baseline="0" dirty="0">
                        <a:latin typeface="ＭＳ Ｐゴシック" panose="020B0600070205080204" pitchFamily="50" charset="-128"/>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baseline="0" dirty="0">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baseline="0" dirty="0">
                          <a:latin typeface="ＭＳ Ｐゴシック" panose="020B0600070205080204" pitchFamily="50" charset="-128"/>
                          <a:ea typeface="+mn-ea"/>
                        </a:rPr>
                        <a:t>18,080</a:t>
                      </a:r>
                      <a:r>
                        <a:rPr kumimoji="1" lang="ja-JP" altLang="en-US" sz="1100" b="0" baseline="0" dirty="0">
                          <a:latin typeface="ＭＳ Ｐゴシック" panose="020B0600070205080204" pitchFamily="50" charset="-128"/>
                          <a:ea typeface="+mn-ea"/>
                        </a:rPr>
                        <a:t>点</a:t>
                      </a:r>
                    </a:p>
                  </a:txBody>
                  <a:tcPr marL="84406" marR="84406" marT="42203" marB="42203">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1"/>
                  </a:ext>
                </a:extLst>
              </a:tr>
            </a:tbl>
          </a:graphicData>
        </a:graphic>
      </p:graphicFrame>
      <p:sp>
        <p:nvSpPr>
          <p:cNvPr id="24" name="右矢印 23"/>
          <p:cNvSpPr/>
          <p:nvPr/>
        </p:nvSpPr>
        <p:spPr>
          <a:xfrm>
            <a:off x="3789690" y="5171240"/>
            <a:ext cx="365013" cy="1084237"/>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4"/>
          <p:cNvSpPr/>
          <p:nvPr/>
        </p:nvSpPr>
        <p:spPr>
          <a:xfrm>
            <a:off x="213524" y="937691"/>
            <a:ext cx="2466809" cy="334276"/>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人工腎臓の評価の見直し</a:t>
            </a:r>
          </a:p>
        </p:txBody>
      </p:sp>
      <p:sp>
        <p:nvSpPr>
          <p:cNvPr id="26" name="正方形/長方形 25"/>
          <p:cNvSpPr/>
          <p:nvPr/>
        </p:nvSpPr>
        <p:spPr>
          <a:xfrm>
            <a:off x="206131" y="4156761"/>
            <a:ext cx="4569426" cy="358071"/>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バスキュラーアクセスに係る処置の評価の適正化</a:t>
            </a:r>
          </a:p>
        </p:txBody>
      </p:sp>
      <p:sp>
        <p:nvSpPr>
          <p:cNvPr id="27" name="正方形/長方形 26"/>
          <p:cNvSpPr/>
          <p:nvPr/>
        </p:nvSpPr>
        <p:spPr>
          <a:xfrm>
            <a:off x="515813" y="4816903"/>
            <a:ext cx="3154095" cy="165651"/>
          </a:xfrm>
          <a:prstGeom prst="rect">
            <a:avLst/>
          </a:prstGeom>
          <a:solidFill>
            <a:srgbClr val="334D8F"/>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aphicFrame>
        <p:nvGraphicFramePr>
          <p:cNvPr id="10" name="表 9"/>
          <p:cNvGraphicFramePr>
            <a:graphicFrameLocks noGrp="1"/>
          </p:cNvGraphicFramePr>
          <p:nvPr/>
        </p:nvGraphicFramePr>
        <p:xfrm>
          <a:off x="4277535" y="4980609"/>
          <a:ext cx="3556832" cy="1603717"/>
        </p:xfrm>
        <a:graphic>
          <a:graphicData uri="http://schemas.openxmlformats.org/drawingml/2006/table">
            <a:tbl>
              <a:tblPr firstRow="1" bandRow="1">
                <a:tableStyleId>{5C22544A-7EE6-4342-B048-85BDC9FD1C3A}</a:tableStyleId>
              </a:tblPr>
              <a:tblGrid>
                <a:gridCol w="2786165">
                  <a:extLst>
                    <a:ext uri="{9D8B030D-6E8A-4147-A177-3AD203B41FA5}">
                      <a16:colId xmlns:a16="http://schemas.microsoft.com/office/drawing/2014/main" val="751678240"/>
                    </a:ext>
                  </a:extLst>
                </a:gridCol>
                <a:gridCol w="770667">
                  <a:extLst>
                    <a:ext uri="{9D8B030D-6E8A-4147-A177-3AD203B41FA5}">
                      <a16:colId xmlns:a16="http://schemas.microsoft.com/office/drawing/2014/main" val="1200351534"/>
                    </a:ext>
                  </a:extLst>
                </a:gridCol>
              </a:tblGrid>
              <a:tr h="1603717">
                <a:tc>
                  <a:txBody>
                    <a:bodyPr/>
                    <a:lstStyle/>
                    <a:p>
                      <a:r>
                        <a:rPr kumimoji="1" lang="en-US" altLang="ja-JP" sz="1100" b="0" dirty="0">
                          <a:solidFill>
                            <a:schemeClr val="tx1"/>
                          </a:solidFill>
                        </a:rPr>
                        <a:t>【</a:t>
                      </a:r>
                      <a:r>
                        <a:rPr kumimoji="1" lang="ja-JP" altLang="en-US" sz="1100" b="0" dirty="0">
                          <a:solidFill>
                            <a:schemeClr val="tx1"/>
                          </a:solidFill>
                        </a:rPr>
                        <a:t>末梢動静脈瘻造設術</a:t>
                      </a:r>
                      <a:r>
                        <a:rPr kumimoji="1" lang="en-US" altLang="ja-JP" sz="1100" b="0" dirty="0">
                          <a:solidFill>
                            <a:schemeClr val="tx1"/>
                          </a:solidFill>
                        </a:rPr>
                        <a:t>】</a:t>
                      </a:r>
                    </a:p>
                    <a:p>
                      <a:r>
                        <a:rPr kumimoji="1" lang="ja-JP" altLang="en-US" sz="1100" b="1" i="0" u="sng" dirty="0">
                          <a:solidFill>
                            <a:srgbClr val="0070C0"/>
                          </a:solidFill>
                        </a:rPr>
                        <a:t>１　内シャント造設術</a:t>
                      </a:r>
                      <a:endParaRPr kumimoji="1" lang="en-US" altLang="ja-JP" sz="1100" b="1" i="0" u="sng" dirty="0">
                        <a:solidFill>
                          <a:srgbClr val="0070C0"/>
                        </a:solidFill>
                      </a:endParaRPr>
                    </a:p>
                    <a:p>
                      <a:r>
                        <a:rPr kumimoji="1" lang="ja-JP" altLang="en-US" sz="1100" b="1" i="0" u="sng" dirty="0">
                          <a:solidFill>
                            <a:srgbClr val="0070C0"/>
                          </a:solidFill>
                        </a:rPr>
                        <a:t>　イ　単純なもの</a:t>
                      </a:r>
                      <a:endParaRPr kumimoji="1" lang="en-US" altLang="ja-JP" sz="1100" b="1" i="0" u="sng" dirty="0">
                        <a:solidFill>
                          <a:srgbClr val="0070C0"/>
                        </a:solidFill>
                      </a:endParaRPr>
                    </a:p>
                    <a:p>
                      <a:r>
                        <a:rPr kumimoji="1" lang="ja-JP" altLang="en-US" sz="1100" b="1" i="0" u="sng" dirty="0">
                          <a:solidFill>
                            <a:srgbClr val="0070C0"/>
                          </a:solidFill>
                        </a:rPr>
                        <a:t>　ロ　静脈転位を伴うもの</a:t>
                      </a:r>
                      <a:endParaRPr kumimoji="1" lang="en-US" altLang="ja-JP" sz="1100" b="1" i="0" u="sng" dirty="0">
                        <a:solidFill>
                          <a:srgbClr val="0070C0"/>
                        </a:solidFill>
                      </a:endParaRPr>
                    </a:p>
                    <a:p>
                      <a:r>
                        <a:rPr kumimoji="1" lang="ja-JP" altLang="en-US" sz="1100" b="1" i="0" u="sng" dirty="0">
                          <a:solidFill>
                            <a:srgbClr val="0070C0"/>
                          </a:solidFill>
                        </a:rPr>
                        <a:t>（削除）　（末梢動静脈瘻造設術　１イ　へ）</a:t>
                      </a:r>
                    </a:p>
                    <a:p>
                      <a:endParaRPr kumimoji="1" lang="ja-JP" altLang="en-US" sz="1100" b="0" dirty="0">
                        <a:solidFill>
                          <a:schemeClr val="tx1"/>
                        </a:solidFill>
                      </a:endParaRPr>
                    </a:p>
                    <a:p>
                      <a:r>
                        <a:rPr kumimoji="1" lang="en-US" altLang="ja-JP" sz="1100" b="0" dirty="0">
                          <a:solidFill>
                            <a:schemeClr val="tx1"/>
                          </a:solidFill>
                        </a:rPr>
                        <a:t>【</a:t>
                      </a:r>
                      <a:r>
                        <a:rPr kumimoji="1" lang="ja-JP" altLang="en-US" sz="1100" b="0" dirty="0">
                          <a:solidFill>
                            <a:schemeClr val="tx1"/>
                          </a:solidFill>
                        </a:rPr>
                        <a:t>経皮的シャント拡張術・血栓除去術</a:t>
                      </a:r>
                      <a:r>
                        <a:rPr kumimoji="1" lang="en-US" altLang="ja-JP" sz="1100" b="0" dirty="0">
                          <a:solidFill>
                            <a:schemeClr val="tx1"/>
                          </a:solidFill>
                        </a:rPr>
                        <a:t>】</a:t>
                      </a:r>
                    </a:p>
                    <a:p>
                      <a:r>
                        <a:rPr kumimoji="1" lang="ja-JP" altLang="en-US" sz="1100" b="1" i="0" u="sng" dirty="0">
                          <a:solidFill>
                            <a:srgbClr val="0070C0"/>
                          </a:solidFill>
                        </a:rPr>
                        <a:t>１　初回</a:t>
                      </a:r>
                      <a:endParaRPr kumimoji="1" lang="en-US" altLang="ja-JP" sz="1100" b="1" i="0" u="sng" dirty="0">
                        <a:solidFill>
                          <a:srgbClr val="0070C0"/>
                        </a:solidFill>
                      </a:endParaRPr>
                    </a:p>
                    <a:p>
                      <a:r>
                        <a:rPr kumimoji="1" lang="ja-JP" altLang="en-US" sz="1100" b="1" i="0" u="sng" dirty="0">
                          <a:solidFill>
                            <a:srgbClr val="0070C0"/>
                          </a:solidFill>
                        </a:rPr>
                        <a:t>２　１の実施後３月以内に実施する場合</a:t>
                      </a:r>
                    </a:p>
                  </a:txBody>
                  <a:tcPr marL="84406" marR="84406" marT="42203" marB="4220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endParaRPr kumimoji="1" lang="en-US" altLang="ja-JP" sz="1100" b="0" dirty="0">
                        <a:solidFill>
                          <a:schemeClr val="tx1"/>
                        </a:solidFill>
                      </a:endParaRPr>
                    </a:p>
                    <a:p>
                      <a:endParaRPr kumimoji="1" lang="en-US" altLang="ja-JP" sz="1100" b="0" dirty="0">
                        <a:solidFill>
                          <a:schemeClr val="tx1"/>
                        </a:solidFill>
                      </a:endParaRPr>
                    </a:p>
                    <a:p>
                      <a:r>
                        <a:rPr kumimoji="1" lang="en-US" altLang="ja-JP" sz="1100" b="1" i="0" u="sng" dirty="0">
                          <a:solidFill>
                            <a:srgbClr val="0070C0"/>
                          </a:solidFill>
                          <a:latin typeface="+mn-ea"/>
                          <a:ea typeface="+mn-ea"/>
                        </a:rPr>
                        <a:t>12,080</a:t>
                      </a:r>
                      <a:r>
                        <a:rPr kumimoji="1" lang="ja-JP" altLang="en-US" sz="1100" b="1" i="0" u="sng" dirty="0">
                          <a:solidFill>
                            <a:srgbClr val="0070C0"/>
                          </a:solidFill>
                          <a:latin typeface="+mn-ea"/>
                          <a:ea typeface="+mn-ea"/>
                        </a:rPr>
                        <a:t>点</a:t>
                      </a:r>
                    </a:p>
                    <a:p>
                      <a:r>
                        <a:rPr kumimoji="1" lang="en-US" altLang="ja-JP" sz="1100" b="1" i="0" u="sng" dirty="0">
                          <a:solidFill>
                            <a:srgbClr val="0070C0"/>
                          </a:solidFill>
                          <a:latin typeface="+mn-ea"/>
                          <a:ea typeface="+mn-ea"/>
                        </a:rPr>
                        <a:t>15,030</a:t>
                      </a:r>
                      <a:r>
                        <a:rPr kumimoji="1" lang="ja-JP" altLang="en-US" sz="1100" b="1" i="0" u="sng" dirty="0">
                          <a:solidFill>
                            <a:srgbClr val="0070C0"/>
                          </a:solidFill>
                          <a:latin typeface="+mn-ea"/>
                          <a:ea typeface="+mn-ea"/>
                        </a:rPr>
                        <a:t>点</a:t>
                      </a:r>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endParaRPr kumimoji="1" lang="en-US" altLang="ja-JP" sz="1100" b="1" i="0" u="sng" dirty="0">
                        <a:solidFill>
                          <a:srgbClr val="0070C0"/>
                        </a:solidFill>
                        <a:latin typeface="+mn-ea"/>
                        <a:ea typeface="+mn-ea"/>
                      </a:endParaRPr>
                    </a:p>
                    <a:p>
                      <a:r>
                        <a:rPr kumimoji="1" lang="en-US" altLang="ja-JP" sz="1100" b="1" i="0" u="sng" dirty="0">
                          <a:solidFill>
                            <a:srgbClr val="0070C0"/>
                          </a:solidFill>
                          <a:latin typeface="+mn-ea"/>
                          <a:ea typeface="+mn-ea"/>
                        </a:rPr>
                        <a:t>12,000</a:t>
                      </a:r>
                      <a:r>
                        <a:rPr kumimoji="1" lang="ja-JP" altLang="en-US" sz="1100" b="1" i="0" u="sng" dirty="0">
                          <a:solidFill>
                            <a:srgbClr val="0070C0"/>
                          </a:solidFill>
                          <a:latin typeface="+mn-ea"/>
                          <a:ea typeface="+mn-ea"/>
                        </a:rPr>
                        <a:t>点</a:t>
                      </a:r>
                      <a:endParaRPr kumimoji="1" lang="en-US" altLang="ja-JP" sz="1100" b="1" i="0" u="sng" dirty="0">
                        <a:solidFill>
                          <a:srgbClr val="0070C0"/>
                        </a:solidFill>
                        <a:latin typeface="+mn-ea"/>
                        <a:ea typeface="+mn-ea"/>
                      </a:endParaRPr>
                    </a:p>
                    <a:p>
                      <a:r>
                        <a:rPr kumimoji="1" lang="en-US" altLang="ja-JP" sz="1100" b="1" i="0" u="sng" dirty="0">
                          <a:solidFill>
                            <a:srgbClr val="0070C0"/>
                          </a:solidFill>
                          <a:latin typeface="+mn-ea"/>
                          <a:ea typeface="+mn-ea"/>
                        </a:rPr>
                        <a:t>12,000</a:t>
                      </a:r>
                      <a:r>
                        <a:rPr kumimoji="1" lang="ja-JP" altLang="en-US" sz="1100" b="1" i="0" u="sng" dirty="0">
                          <a:solidFill>
                            <a:srgbClr val="0070C0"/>
                          </a:solidFill>
                          <a:latin typeface="+mn-ea"/>
                          <a:ea typeface="+mn-ea"/>
                        </a:rPr>
                        <a:t>点</a:t>
                      </a:r>
                    </a:p>
                  </a:txBody>
                  <a:tcPr marL="84406" marR="84406" marT="42203" marB="42203">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203711926"/>
                  </a:ext>
                </a:extLst>
              </a:tr>
            </a:tbl>
          </a:graphicData>
        </a:graphic>
      </p:graphicFrame>
      <p:sp>
        <p:nvSpPr>
          <p:cNvPr id="32" name="正方形/長方形 31"/>
          <p:cNvSpPr/>
          <p:nvPr/>
        </p:nvSpPr>
        <p:spPr>
          <a:xfrm>
            <a:off x="4363127" y="4806987"/>
            <a:ext cx="3403209" cy="173622"/>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sp>
        <p:nvSpPr>
          <p:cNvPr id="4" name="正方形/長方形 3"/>
          <p:cNvSpPr/>
          <p:nvPr/>
        </p:nvSpPr>
        <p:spPr>
          <a:xfrm>
            <a:off x="537213" y="3552401"/>
            <a:ext cx="3543914" cy="539763"/>
          </a:xfrm>
          <a:prstGeom prst="rect">
            <a:avLst/>
          </a:prstGeom>
        </p:spPr>
        <p:txBody>
          <a:bodyPr wrap="square">
            <a:spAutoFit/>
          </a:bodyPr>
          <a:lstStyle/>
          <a:p>
            <a:pPr marL="80599" marR="0" lvl="0" indent="-80599" algn="l" defTabSz="914400" rtl="0" eaLnBrk="1" fontAlgn="auto" latinLnBrk="0" hangingPunct="1">
              <a:lnSpc>
                <a:spcPct val="100000"/>
              </a:lnSpc>
              <a:spcBef>
                <a:spcPts val="0"/>
              </a:spcBef>
              <a:spcAft>
                <a:spcPts val="0"/>
              </a:spcAft>
              <a:buClrTx/>
              <a:buSzTx/>
              <a:buFontTx/>
              <a:buNone/>
              <a:tabLst/>
              <a:defRPr/>
            </a:pPr>
            <a:r>
              <a:rPr kumimoji="1" lang="en-US" altLang="ja-JP"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施設の効率性を踏まえ、</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「慢性維持透析を行った場合２」</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もしくは</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「慢性維持透析を行った場合３」</a:t>
            </a:r>
            <a:r>
              <a:rPr kumimoji="1" lang="ja-JP" altLang="en-US" sz="969"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として評価される場合についても、</a:t>
            </a:r>
            <a:r>
              <a:rPr kumimoji="1" lang="ja-JP" altLang="en-US" sz="969" b="1" i="0" u="sng" strike="noStrike" kern="1200" cap="none" spc="0" normalizeH="0" baseline="0" noProof="0" dirty="0">
                <a:ln>
                  <a:noFill/>
                </a:ln>
                <a:solidFill>
                  <a:srgbClr val="0070C0"/>
                </a:solidFill>
                <a:effectLst/>
                <a:uLnTx/>
                <a:uFillTx/>
                <a:latin typeface="ＭＳ Ｐゴシック"/>
                <a:ea typeface="ＭＳ Ｐゴシック" panose="020B0600070205080204" pitchFamily="50" charset="-128"/>
                <a:cs typeface="+mn-cs"/>
              </a:rPr>
              <a:t>「</a:t>
            </a:r>
            <a:r>
              <a:rPr kumimoji="1" lang="ja-JP" altLang="en-US" sz="969"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慢性維持透析を行った場合１」と同様の対応</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を実施。</a:t>
            </a:r>
            <a:endParaRPr kumimoji="1" lang="ja-JP" altLang="en-US" sz="96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2D749B5E-6C5F-4841-A3F4-FB76BEB7DA56}"/>
              </a:ext>
            </a:extLst>
          </p:cNvPr>
          <p:cNvSpPr>
            <a:spLocks noChangeArrowheads="1"/>
          </p:cNvSpPr>
          <p:nvPr/>
        </p:nvSpPr>
        <p:spPr bwMode="auto">
          <a:xfrm>
            <a:off x="213524" y="16322"/>
            <a:ext cx="9517327" cy="46035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23" name="スライド番号プレースホルダー 2">
            <a:extLst>
              <a:ext uri="{FF2B5EF4-FFF2-40B4-BE49-F238E27FC236}">
                <a16:creationId xmlns:a16="http://schemas.microsoft.com/office/drawing/2014/main" id="{90917A17-85F4-4CFC-A8FD-339006E7379F}"/>
              </a:ext>
            </a:extLst>
          </p:cNvPr>
          <p:cNvSpPr txBox="1">
            <a:spLocks/>
          </p:cNvSpPr>
          <p:nvPr/>
        </p:nvSpPr>
        <p:spPr>
          <a:xfrm>
            <a:off x="7682160" y="65925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407</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8" name="Rectangle 36">
            <a:extLst>
              <a:ext uri="{FF2B5EF4-FFF2-40B4-BE49-F238E27FC236}">
                <a16:creationId xmlns:a16="http://schemas.microsoft.com/office/drawing/2014/main" id="{428EF875-6B5A-454B-832A-CEA4F1550408}"/>
              </a:ext>
            </a:extLst>
          </p:cNvPr>
          <p:cNvSpPr>
            <a:spLocks noChangeArrowheads="1"/>
          </p:cNvSpPr>
          <p:nvPr/>
        </p:nvSpPr>
        <p:spPr bwMode="auto">
          <a:xfrm>
            <a:off x="213524" y="517800"/>
            <a:ext cx="755281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（１）人工腎臓及びバスキュラーアクセスに係る評価の見直し（再掲）</a:t>
            </a:r>
          </a:p>
        </p:txBody>
      </p:sp>
      <p:sp>
        <p:nvSpPr>
          <p:cNvPr id="29" name="テキスト ボックス 28"/>
          <p:cNvSpPr txBox="1"/>
          <p:nvPr/>
        </p:nvSpPr>
        <p:spPr>
          <a:xfrm>
            <a:off x="7595324" y="578075"/>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p513-514,</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p528-531</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p826,842,</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30" name="テキスト ボックス 29"/>
          <p:cNvSpPr txBox="1"/>
          <p:nvPr/>
        </p:nvSpPr>
        <p:spPr>
          <a:xfrm>
            <a:off x="7697112" y="4264526"/>
            <a:ext cx="137640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p576,</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p613-614</a:t>
            </a:r>
          </a:p>
        </p:txBody>
      </p:sp>
    </p:spTree>
    <p:extLst>
      <p:ext uri="{BB962C8B-B14F-4D97-AF65-F5344CB8AC3E}">
        <p14:creationId xmlns:p14="http://schemas.microsoft.com/office/powerpoint/2010/main" val="351193680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テキスト ボックス 31"/>
          <p:cNvSpPr txBox="1"/>
          <p:nvPr/>
        </p:nvSpPr>
        <p:spPr>
          <a:xfrm>
            <a:off x="2039385" y="1553341"/>
            <a:ext cx="2599370" cy="161582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腎移植について、腎移植に向けた手続きを行った患者が過去２年で１人以上いること</a:t>
            </a:r>
          </a:p>
        </p:txBody>
      </p:sp>
      <p:sp>
        <p:nvSpPr>
          <p:cNvPr id="2" name="正方形/長方形 1"/>
          <p:cNvSpPr/>
          <p:nvPr/>
        </p:nvSpPr>
        <p:spPr>
          <a:xfrm>
            <a:off x="90241" y="3302542"/>
            <a:ext cx="9739657" cy="34442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透析開始前の保存期腎不全の段階から腎代替療法に関する説明・情報提供を実施した場合について新たな評価を行う。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（新）</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	500</a:t>
            </a:r>
            <a:r>
              <a:rPr kumimoji="1" lang="ja-JP" altLang="en-US"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点　（患者１人につき２回に限る。）</a:t>
            </a:r>
            <a:endParaRPr kumimoji="1" lang="en-US" altLang="ja-JP" sz="16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［算定要件］</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対象となる患者は、次のいずれかの要件を満たす患者であること。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ア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慢性腎臓病</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の患者であって、３月前までの直近２回の</a:t>
            </a:r>
            <a:r>
              <a:rPr kumimoji="1" lang="en-US" altLang="ja-JP" sz="1300" b="1" i="0" u="sng" strike="noStrike" kern="1200" cap="none" spc="0" normalizeH="0" baseline="0" noProof="0" dirty="0" err="1">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eGFR</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mL/</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/1.73m</a:t>
            </a:r>
            <a:r>
              <a:rPr kumimoji="1" lang="en-US" altLang="ja-JP" sz="1300" b="1" i="0" u="sng" strike="noStrike" kern="1200" cap="none" spc="0" normalizeH="0" baseline="3000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）がいずれも</a:t>
            </a:r>
            <a:r>
              <a:rPr kumimoji="1" lang="en-US" altLang="ja-JP"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未満</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イ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急速進行性糸球体腎炎等による腎障害により、不可逆的に慢性腎臓病に至る</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と判断される場合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3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適切と判断される時期に腎代替療法の情報提供を実施すること。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関連学会の作成した腎代替療法選択に係る資料又はそれらを参考に作成した資料に基づき説明を行うこと。</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J038 </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導入期加算２の施設基準に準じる。</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以下の職種が連携して診療を行う体制があること。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腎臓内科の診療に従事した経験を３年以上有する専任の常勤医師</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５年以上看護師として医療に従事し、腎臓病患者の看護について３年以上の経験を有する専任の常勤看護師</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 name="正方形/長方形 3"/>
          <p:cNvSpPr/>
          <p:nvPr/>
        </p:nvSpPr>
        <p:spPr>
          <a:xfrm>
            <a:off x="255702" y="3228526"/>
            <a:ext cx="3262561" cy="272482"/>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腎代替療法指導管理料</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の新設</a:t>
            </a:r>
          </a:p>
        </p:txBody>
      </p:sp>
      <p:sp>
        <p:nvSpPr>
          <p:cNvPr id="13" name="正方形/長方形 12"/>
          <p:cNvSpPr/>
          <p:nvPr/>
        </p:nvSpPr>
        <p:spPr>
          <a:xfrm>
            <a:off x="115563" y="866494"/>
            <a:ext cx="9744892" cy="230267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腎移植の推進に与する取組みや実績をより評価する観点から、人工腎臓の導入期加算について、算定実績の要件を見直す。</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 name="正方形/長方形 13"/>
          <p:cNvSpPr/>
          <p:nvPr/>
        </p:nvSpPr>
        <p:spPr>
          <a:xfrm>
            <a:off x="255704" y="792477"/>
            <a:ext cx="3262560" cy="264315"/>
          </a:xfrm>
          <a:prstGeom prst="rect">
            <a:avLst/>
          </a:prstGeom>
          <a:solidFill>
            <a:srgbClr val="FFB5BA"/>
          </a:solidFill>
          <a:ln w="190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人工腎臓　導入期加算の見直し</a:t>
            </a:r>
          </a:p>
        </p:txBody>
      </p:sp>
      <p:graphicFrame>
        <p:nvGraphicFramePr>
          <p:cNvPr id="28" name="表 27"/>
          <p:cNvGraphicFramePr>
            <a:graphicFrameLocks noGrp="1"/>
          </p:cNvGraphicFramePr>
          <p:nvPr/>
        </p:nvGraphicFramePr>
        <p:xfrm>
          <a:off x="166735" y="1612699"/>
          <a:ext cx="1931036" cy="1219200"/>
        </p:xfrm>
        <a:graphic>
          <a:graphicData uri="http://schemas.openxmlformats.org/drawingml/2006/table">
            <a:tbl>
              <a:tblPr firstRow="1" bandRow="1">
                <a:tableStyleId>{7DF18680-E054-41AD-8BC1-D1AEF772440D}</a:tableStyleId>
              </a:tblPr>
              <a:tblGrid>
                <a:gridCol w="1248093">
                  <a:extLst>
                    <a:ext uri="{9D8B030D-6E8A-4147-A177-3AD203B41FA5}">
                      <a16:colId xmlns:a16="http://schemas.microsoft.com/office/drawing/2014/main" val="20000"/>
                    </a:ext>
                  </a:extLst>
                </a:gridCol>
                <a:gridCol w="68294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導入期加算１</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300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baseline="0" dirty="0">
                          <a:latin typeface="ＭＳ Ｐゴシック" panose="020B0600070205080204" pitchFamily="50" charset="-128"/>
                          <a:ea typeface="ＭＳ Ｐゴシック" panose="020B0600070205080204" pitchFamily="50" charset="-128"/>
                        </a:rPr>
                        <a:t>導入期加算２</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baseline="0" dirty="0">
                          <a:latin typeface="ＭＳ Ｐゴシック" panose="020B0600070205080204" pitchFamily="50" charset="-128"/>
                          <a:ea typeface="ＭＳ Ｐゴシック" panose="020B0600070205080204" pitchFamily="50" charset="-128"/>
                        </a:rPr>
                        <a:t>400</a:t>
                      </a:r>
                      <a:r>
                        <a:rPr kumimoji="1" lang="ja-JP" altLang="en-US" sz="1400" u="none" baseline="0" dirty="0">
                          <a:latin typeface="ＭＳ Ｐゴシック" panose="020B0600070205080204" pitchFamily="50" charset="-128"/>
                          <a:ea typeface="ＭＳ Ｐゴシック" panose="020B0600070205080204" pitchFamily="50" charset="-128"/>
                        </a:rPr>
                        <a:t>点</a:t>
                      </a:r>
                      <a:endParaRPr kumimoji="1" lang="ja-JP" altLang="en-US" sz="1400" b="0" u="none" baseline="0" dirty="0">
                        <a:solidFill>
                          <a:srgbClr val="0070C0"/>
                        </a:solidFill>
                        <a:latin typeface="ＭＳ Ｐゴシック" panose="020B0600070205080204" pitchFamily="50" charset="-128"/>
                        <a:ea typeface="ＭＳ Ｐゴシック" panose="020B0600070205080204" pitchFamily="50" charset="-128"/>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bl>
          </a:graphicData>
        </a:graphic>
      </p:graphicFrame>
      <p:graphicFrame>
        <p:nvGraphicFramePr>
          <p:cNvPr id="29" name="表 28"/>
          <p:cNvGraphicFramePr>
            <a:graphicFrameLocks noGrp="1"/>
          </p:cNvGraphicFramePr>
          <p:nvPr/>
        </p:nvGraphicFramePr>
        <p:xfrm>
          <a:off x="5076867" y="1614323"/>
          <a:ext cx="1932623" cy="1219200"/>
        </p:xfrm>
        <a:graphic>
          <a:graphicData uri="http://schemas.openxmlformats.org/drawingml/2006/table">
            <a:tbl>
              <a:tblPr firstRow="1" bandRow="1">
                <a:tableStyleId>{21E4AEA4-8DFA-4A89-87EB-49C32662AFE0}</a:tableStyleId>
              </a:tblPr>
              <a:tblGrid>
                <a:gridCol w="1249680">
                  <a:extLst>
                    <a:ext uri="{9D8B030D-6E8A-4147-A177-3AD203B41FA5}">
                      <a16:colId xmlns:a16="http://schemas.microsoft.com/office/drawing/2014/main" val="20000"/>
                    </a:ext>
                  </a:extLst>
                </a:gridCol>
                <a:gridCol w="682943">
                  <a:extLst>
                    <a:ext uri="{9D8B030D-6E8A-4147-A177-3AD203B41FA5}">
                      <a16:colId xmlns:a16="http://schemas.microsoft.com/office/drawing/2014/main" val="3651761380"/>
                    </a:ext>
                  </a:extLst>
                </a:gridCol>
              </a:tblGrid>
              <a:tr h="254609">
                <a:tc gridSpan="2">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tc hMerge="1">
                  <a:txBody>
                    <a:bodyPr/>
                    <a:lstStyle/>
                    <a:p>
                      <a:endParaRPr kumimoji="1" lang="ja-JP" altLang="en-US"/>
                    </a:p>
                  </a:txBody>
                  <a:tcPr/>
                </a:tc>
                <a:extLst>
                  <a:ext uri="{0D108BD9-81ED-4DB2-BD59-A6C34878D82A}">
                    <a16:rowId xmlns:a16="http://schemas.microsoft.com/office/drawing/2014/main" val="10000"/>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aseline="0" dirty="0">
                          <a:latin typeface="ＭＳ Ｐゴシック" panose="020B0600070205080204" pitchFamily="50" charset="-128"/>
                          <a:ea typeface="ＭＳ Ｐゴシック" panose="020B0600070205080204" pitchFamily="50" charset="-128"/>
                        </a:rPr>
                        <a:t>【</a:t>
                      </a:r>
                      <a:r>
                        <a:rPr kumimoji="1" lang="ja-JP" altLang="en-US" sz="1400" baseline="0" dirty="0">
                          <a:latin typeface="ＭＳ Ｐゴシック" panose="020B0600070205080204" pitchFamily="50" charset="-128"/>
                          <a:ea typeface="ＭＳ Ｐゴシック" panose="020B0600070205080204" pitchFamily="50" charset="-128"/>
                        </a:rPr>
                        <a:t>人工腎臓</a:t>
                      </a:r>
                      <a:r>
                        <a:rPr kumimoji="1" lang="en-US" altLang="ja-JP" sz="1400" baseline="0" dirty="0">
                          <a:latin typeface="ＭＳ Ｐゴシック" panose="020B0600070205080204" pitchFamily="50" charset="-128"/>
                          <a:ea typeface="ＭＳ Ｐゴシック" panose="020B0600070205080204" pitchFamily="50" charset="-128"/>
                        </a:rPr>
                        <a:t>】</a:t>
                      </a: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aseline="0" dirty="0">
                        <a:latin typeface="ＭＳ Ｐゴシック" panose="020B0600070205080204" pitchFamily="50" charset="-128"/>
                        <a:ea typeface="ＭＳ Ｐゴシック" panose="020B0600070205080204" pitchFamily="50" charset="-128"/>
                      </a:endParaRPr>
                    </a:p>
                  </a:txBody>
                  <a:tcP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1"/>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導入期加算１</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200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r h="25460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a:solidFill>
                            <a:schemeClr val="tx1"/>
                          </a:solidFill>
                          <a:latin typeface="ＭＳ Ｐゴシック" panose="020B0600070205080204" pitchFamily="50" charset="-128"/>
                          <a:ea typeface="ＭＳ Ｐゴシック" panose="020B0600070205080204" pitchFamily="50" charset="-128"/>
                        </a:rPr>
                        <a:t>導入期加算２</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sng" baseline="0" dirty="0">
                          <a:solidFill>
                            <a:srgbClr val="0070C0"/>
                          </a:solidFill>
                          <a:latin typeface="ＭＳ Ｐゴシック" panose="020B0600070205080204" pitchFamily="50" charset="-128"/>
                          <a:ea typeface="ＭＳ Ｐゴシック" panose="020B0600070205080204" pitchFamily="50" charset="-128"/>
                        </a:rPr>
                        <a:t>500</a:t>
                      </a:r>
                      <a:r>
                        <a:rPr kumimoji="1" lang="ja-JP" altLang="en-US" sz="1400" b="1" u="sng" baseline="0" dirty="0">
                          <a:solidFill>
                            <a:srgbClr val="0070C0"/>
                          </a:solidFill>
                          <a:latin typeface="ＭＳ Ｐゴシック" panose="020B0600070205080204" pitchFamily="50" charset="-128"/>
                          <a:ea typeface="ＭＳ Ｐゴシック" panose="020B0600070205080204" pitchFamily="50" charset="-128"/>
                        </a:rPr>
                        <a:t>点</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3"/>
                  </a:ext>
                </a:extLst>
              </a:tr>
            </a:tbl>
          </a:graphicData>
        </a:graphic>
      </p:graphicFrame>
      <p:sp>
        <p:nvSpPr>
          <p:cNvPr id="30" name="右矢印 29"/>
          <p:cNvSpPr/>
          <p:nvPr/>
        </p:nvSpPr>
        <p:spPr>
          <a:xfrm>
            <a:off x="4638755" y="1928395"/>
            <a:ext cx="314245" cy="728042"/>
          </a:xfrm>
          <a:prstGeom prst="rightArrow">
            <a:avLst>
              <a:gd name="adj1" fmla="val 50000"/>
              <a:gd name="adj2" fmla="val 45473"/>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テキスト ボックス 32"/>
          <p:cNvSpPr txBox="1"/>
          <p:nvPr/>
        </p:nvSpPr>
        <p:spPr>
          <a:xfrm>
            <a:off x="6992073" y="1569141"/>
            <a:ext cx="2848613"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［施設基準］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導入期加算２</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　導入期加算１の施設基準を満たしていること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　在宅自己腹膜灌流指導管理料を過去１年間で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 </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回以上算定していること</a:t>
            </a: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ウ　腎移植について、腎移植に向けた手続きを行った患者が</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前年度に３人以上</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いること</a:t>
            </a:r>
          </a:p>
        </p:txBody>
      </p:sp>
      <p:pic>
        <p:nvPicPr>
          <p:cNvPr id="6" name="図 5"/>
          <p:cNvPicPr>
            <a:picLocks noChangeAspect="1"/>
          </p:cNvPicPr>
          <p:nvPr/>
        </p:nvPicPr>
        <p:blipFill>
          <a:blip r:embed="rId2"/>
          <a:stretch>
            <a:fillRect/>
          </a:stretch>
        </p:blipFill>
        <p:spPr>
          <a:xfrm>
            <a:off x="7854193" y="3891356"/>
            <a:ext cx="1912373" cy="2600623"/>
          </a:xfrm>
          <a:prstGeom prst="rect">
            <a:avLst/>
          </a:prstGeom>
        </p:spPr>
      </p:pic>
      <p:sp>
        <p:nvSpPr>
          <p:cNvPr id="15" name="Rectangle 2">
            <a:extLst>
              <a:ext uri="{FF2B5EF4-FFF2-40B4-BE49-F238E27FC236}">
                <a16:creationId xmlns:a16="http://schemas.microsoft.com/office/drawing/2014/main" id="{41AA3E18-FC51-453E-9E65-53C47653D1D5}"/>
              </a:ext>
            </a:extLst>
          </p:cNvPr>
          <p:cNvSpPr>
            <a:spLocks noChangeArrowheads="1"/>
          </p:cNvSpPr>
          <p:nvPr/>
        </p:nvSpPr>
        <p:spPr bwMode="auto">
          <a:xfrm>
            <a:off x="213524" y="16322"/>
            <a:ext cx="9517327" cy="41251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16" name="Rectangle 36">
            <a:extLst>
              <a:ext uri="{FF2B5EF4-FFF2-40B4-BE49-F238E27FC236}">
                <a16:creationId xmlns:a16="http://schemas.microsoft.com/office/drawing/2014/main" id="{25445E5F-884E-4D77-ACA7-27DB4139D080}"/>
              </a:ext>
            </a:extLst>
          </p:cNvPr>
          <p:cNvSpPr>
            <a:spLocks noChangeArrowheads="1"/>
          </p:cNvSpPr>
          <p:nvPr/>
        </p:nvSpPr>
        <p:spPr bwMode="auto">
          <a:xfrm>
            <a:off x="213524" y="428838"/>
            <a:ext cx="6048672"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（２）移植を含めた腎代替療法情報提供の評価（再掲）</a:t>
            </a:r>
          </a:p>
        </p:txBody>
      </p:sp>
      <p:sp>
        <p:nvSpPr>
          <p:cNvPr id="17" name="スライド番号プレースホルダー 2">
            <a:extLst>
              <a:ext uri="{FF2B5EF4-FFF2-40B4-BE49-F238E27FC236}">
                <a16:creationId xmlns:a16="http://schemas.microsoft.com/office/drawing/2014/main" id="{25BE84AF-C6FB-4FB7-9B1D-29DC94110F1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8" name="テキスト ボックス 17"/>
          <p:cNvSpPr txBox="1"/>
          <p:nvPr/>
        </p:nvSpPr>
        <p:spPr>
          <a:xfrm>
            <a:off x="7473280" y="591692"/>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p512-513,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p530</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p826,</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p924</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7682160" y="3089707"/>
            <a:ext cx="164974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en-US" altLang="ja-JP" sz="1100" dirty="0">
                <a:solidFill>
                  <a:srgbClr val="002060"/>
                </a:solidFill>
                <a:latin typeface="ＭＳ Ｐゴシック" panose="020B0600070205080204" pitchFamily="50" charset="-128"/>
              </a:rPr>
              <a:t>p163,</a:t>
            </a:r>
            <a:r>
              <a:rPr lang="ja-JP" altLang="en-US" sz="1100" dirty="0">
                <a:solidFill>
                  <a:srgbClr val="002060"/>
                </a:solidFill>
                <a:latin typeface="ＭＳ Ｐゴシック" panose="020B0600070205080204" pitchFamily="50" charset="-128"/>
              </a:rPr>
              <a:t>留</a:t>
            </a:r>
            <a:r>
              <a:rPr lang="en-US" altLang="ja-JP" sz="1100" dirty="0">
                <a:solidFill>
                  <a:srgbClr val="002060"/>
                </a:solidFill>
                <a:latin typeface="ＭＳ Ｐゴシック" panose="020B0600070205080204" pitchFamily="50" charset="-128"/>
              </a:rPr>
              <a:t>p206-207</a:t>
            </a:r>
          </a:p>
          <a:p>
            <a:pPr>
              <a:defRPr/>
            </a:pPr>
            <a:r>
              <a:rPr lang="ja-JP" altLang="en-US" sz="1100" dirty="0">
                <a:solidFill>
                  <a:srgbClr val="002060"/>
                </a:solidFill>
                <a:latin typeface="ＭＳ Ｐゴシック" panose="020B0600070205080204" pitchFamily="50" charset="-128"/>
              </a:rPr>
              <a:t>施告</a:t>
            </a:r>
            <a:r>
              <a:rPr lang="en-US" altLang="ja-JP" sz="1100" dirty="0">
                <a:solidFill>
                  <a:srgbClr val="002060"/>
                </a:solidFill>
                <a:latin typeface="ＭＳ Ｐゴシック" panose="020B0600070205080204" pitchFamily="50" charset="-128"/>
              </a:rPr>
              <a:t>p807,</a:t>
            </a:r>
            <a:r>
              <a:rPr lang="ja-JP" altLang="en-US" sz="1100" dirty="0">
                <a:solidFill>
                  <a:srgbClr val="002060"/>
                </a:solidFill>
                <a:latin typeface="ＭＳ Ｐゴシック" panose="020B0600070205080204" pitchFamily="50" charset="-128"/>
              </a:rPr>
              <a:t>施通</a:t>
            </a:r>
            <a:r>
              <a:rPr lang="en-US" altLang="ja-JP" sz="1100" dirty="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08001068"/>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50429" y="1419013"/>
            <a:ext cx="3831498"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Ｃ１０２　在宅自己腹膜灌流指導管理料</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2" name="右矢印 81"/>
          <p:cNvSpPr/>
          <p:nvPr/>
        </p:nvSpPr>
        <p:spPr>
          <a:xfrm rot="5400000">
            <a:off x="8086202" y="3211787"/>
            <a:ext cx="548986" cy="825473"/>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正方形/長方形 82"/>
          <p:cNvSpPr/>
          <p:nvPr/>
        </p:nvSpPr>
        <p:spPr>
          <a:xfrm>
            <a:off x="50429" y="787945"/>
            <a:ext cx="9771206" cy="602381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腹膜透析を実施している患者における治療の選択肢を拡充するため、患者の利便性や臨床実態を踏まえ、腹膜透析患者が血液透析の併用を行う場合について、要件を見直す。</a:t>
            </a:r>
          </a:p>
        </p:txBody>
      </p:sp>
      <p:grpSp>
        <p:nvGrpSpPr>
          <p:cNvPr id="5" name="グループ化 4"/>
          <p:cNvGrpSpPr/>
          <p:nvPr/>
        </p:nvGrpSpPr>
        <p:grpSpPr>
          <a:xfrm>
            <a:off x="135564" y="1782941"/>
            <a:ext cx="6891758" cy="2194148"/>
            <a:chOff x="135564" y="1782941"/>
            <a:chExt cx="6891758" cy="2194148"/>
          </a:xfrm>
        </p:grpSpPr>
        <p:grpSp>
          <p:nvGrpSpPr>
            <p:cNvPr id="115" name="グループ化 114"/>
            <p:cNvGrpSpPr/>
            <p:nvPr/>
          </p:nvGrpSpPr>
          <p:grpSpPr>
            <a:xfrm>
              <a:off x="135564" y="1910937"/>
              <a:ext cx="6891758" cy="2066152"/>
              <a:chOff x="135564" y="1784382"/>
              <a:chExt cx="6891758" cy="2066152"/>
            </a:xfrm>
          </p:grpSpPr>
          <p:grpSp>
            <p:nvGrpSpPr>
              <p:cNvPr id="107" name="グループ化 106"/>
              <p:cNvGrpSpPr/>
              <p:nvPr/>
            </p:nvGrpSpPr>
            <p:grpSpPr>
              <a:xfrm>
                <a:off x="135564" y="1784382"/>
                <a:ext cx="6891758" cy="2066152"/>
                <a:chOff x="147175" y="1481313"/>
                <a:chExt cx="6891758" cy="2066152"/>
              </a:xfrm>
            </p:grpSpPr>
            <p:grpSp>
              <p:nvGrpSpPr>
                <p:cNvPr id="8" name="グループ化 7"/>
                <p:cNvGrpSpPr/>
                <p:nvPr/>
              </p:nvGrpSpPr>
              <p:grpSpPr>
                <a:xfrm>
                  <a:off x="147175" y="1481313"/>
                  <a:ext cx="6891758" cy="2066152"/>
                  <a:chOff x="422859" y="361887"/>
                  <a:chExt cx="6891758" cy="2066152"/>
                </a:xfrm>
              </p:grpSpPr>
              <p:sp>
                <p:nvSpPr>
                  <p:cNvPr id="13" name="角丸四角形 12"/>
                  <p:cNvSpPr/>
                  <p:nvPr/>
                </p:nvSpPr>
                <p:spPr>
                  <a:xfrm>
                    <a:off x="422859" y="361887"/>
                    <a:ext cx="6732032" cy="2066152"/>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5"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486826" y="599412"/>
                    <a:ext cx="594066" cy="594066"/>
                  </a:xfrm>
                  <a:prstGeom prst="rect">
                    <a:avLst/>
                  </a:prstGeom>
                  <a:noFill/>
                </p:spPr>
              </p:pic>
              <p:sp>
                <p:nvSpPr>
                  <p:cNvPr id="16" name="テキスト ボックス 15"/>
                  <p:cNvSpPr txBox="1"/>
                  <p:nvPr/>
                </p:nvSpPr>
                <p:spPr>
                  <a:xfrm>
                    <a:off x="3979872" y="80887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19"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3135866" y="651151"/>
                    <a:ext cx="510885" cy="510885"/>
                  </a:xfrm>
                  <a:prstGeom prst="rect">
                    <a:avLst/>
                  </a:prstGeom>
                  <a:noFill/>
                </p:spPr>
              </p:pic>
              <p:sp>
                <p:nvSpPr>
                  <p:cNvPr id="20" name="テキスト ボックス 19"/>
                  <p:cNvSpPr txBox="1"/>
                  <p:nvPr/>
                </p:nvSpPr>
                <p:spPr>
                  <a:xfrm>
                    <a:off x="503915" y="544728"/>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sp>
                <p:nvSpPr>
                  <p:cNvPr id="21" name="左中かっこ 20"/>
                  <p:cNvSpPr/>
                  <p:nvPr/>
                </p:nvSpPr>
                <p:spPr>
                  <a:xfrm rot="16200000" flipH="1">
                    <a:off x="3480787" y="40348"/>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3023155" y="1157068"/>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23" name="テキスト ボックス 22"/>
                  <p:cNvSpPr txBox="1"/>
                  <p:nvPr/>
                </p:nvSpPr>
                <p:spPr>
                  <a:xfrm>
                    <a:off x="6057029" y="2107007"/>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24" name="テキスト ボックス 23"/>
                  <p:cNvSpPr txBox="1"/>
                  <p:nvPr/>
                </p:nvSpPr>
                <p:spPr>
                  <a:xfrm>
                    <a:off x="929626" y="1231581"/>
                    <a:ext cx="1704745"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25"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3193" y="1658456"/>
                    <a:ext cx="730758" cy="512522"/>
                  </a:xfrm>
                  <a:prstGeom prst="rect">
                    <a:avLst/>
                  </a:prstGeom>
                  <a:noFill/>
                  <a:ln w="9525">
                    <a:noFill/>
                    <a:miter lim="800000"/>
                    <a:headEnd/>
                    <a:tailEnd/>
                  </a:ln>
                </p:spPr>
              </p:pic>
              <p:sp>
                <p:nvSpPr>
                  <p:cNvPr id="26" name="テキスト ボックス 25"/>
                  <p:cNvSpPr txBox="1"/>
                  <p:nvPr/>
                </p:nvSpPr>
                <p:spPr>
                  <a:xfrm>
                    <a:off x="5494863" y="1390105"/>
                    <a:ext cx="181975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pic>
                <p:nvPicPr>
                  <p:cNvPr id="27"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66458" y="1651256"/>
                    <a:ext cx="730758" cy="512522"/>
                  </a:xfrm>
                  <a:prstGeom prst="rect">
                    <a:avLst/>
                  </a:prstGeom>
                  <a:noFill/>
                  <a:ln w="9525">
                    <a:noFill/>
                    <a:miter lim="800000"/>
                    <a:headEnd/>
                    <a:tailEnd/>
                  </a:ln>
                </p:spPr>
              </p:pic>
              <p:cxnSp>
                <p:nvCxnSpPr>
                  <p:cNvPr id="28" name="直線矢印コネクタ 27"/>
                  <p:cNvCxnSpPr>
                    <a:endCxn id="27" idx="1"/>
                  </p:cNvCxnSpPr>
                  <p:nvPr/>
                </p:nvCxnSpPr>
                <p:spPr>
                  <a:xfrm>
                    <a:off x="1524476" y="1907517"/>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29" name="左大かっこ 28"/>
                  <p:cNvSpPr/>
                  <p:nvPr/>
                </p:nvSpPr>
                <p:spPr>
                  <a:xfrm rot="5400000" flipH="1">
                    <a:off x="3554605" y="340485"/>
                    <a:ext cx="159791" cy="3583950"/>
                  </a:xfrm>
                  <a:prstGeom prst="leftBracket">
                    <a:avLst>
                      <a:gd name="adj" fmla="val 484126"/>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テキスト ボックス 29"/>
                  <p:cNvSpPr txBox="1"/>
                  <p:nvPr/>
                </p:nvSpPr>
                <p:spPr>
                  <a:xfrm>
                    <a:off x="3597963" y="2102956"/>
                    <a:ext cx="618141" cy="276999"/>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31" name="テキスト ボックス 30"/>
                  <p:cNvSpPr txBox="1"/>
                  <p:nvPr/>
                </p:nvSpPr>
                <p:spPr>
                  <a:xfrm>
                    <a:off x="1444695" y="1789269"/>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32" name="テキスト ボックス 31"/>
                  <p:cNvSpPr txBox="1"/>
                  <p:nvPr/>
                </p:nvSpPr>
                <p:spPr>
                  <a:xfrm>
                    <a:off x="2003372"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33" name="テキスト ボックス 32"/>
                  <p:cNvSpPr txBox="1"/>
                  <p:nvPr/>
                </p:nvSpPr>
                <p:spPr>
                  <a:xfrm>
                    <a:off x="2591951"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34" name="テキスト ボックス 33"/>
                  <p:cNvSpPr txBox="1"/>
                  <p:nvPr/>
                </p:nvSpPr>
                <p:spPr>
                  <a:xfrm>
                    <a:off x="317320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35" name="テキスト ボックス 34"/>
                  <p:cNvSpPr txBox="1"/>
                  <p:nvPr/>
                </p:nvSpPr>
                <p:spPr>
                  <a:xfrm>
                    <a:off x="3727886" y="1800980"/>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36" name="テキスト ボックス 35"/>
                  <p:cNvSpPr txBox="1"/>
                  <p:nvPr/>
                </p:nvSpPr>
                <p:spPr>
                  <a:xfrm>
                    <a:off x="4286106"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37" name="テキスト ボックス 36"/>
                  <p:cNvSpPr txBox="1"/>
                  <p:nvPr/>
                </p:nvSpPr>
                <p:spPr>
                  <a:xfrm>
                    <a:off x="4835705"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38" name="テキスト ボックス 37"/>
                  <p:cNvSpPr txBox="1"/>
                  <p:nvPr/>
                </p:nvSpPr>
                <p:spPr>
                  <a:xfrm>
                    <a:off x="5536661" y="1789268"/>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grpSp>
            <p:grpSp>
              <p:nvGrpSpPr>
                <p:cNvPr id="106" name="グループ化 105"/>
                <p:cNvGrpSpPr/>
                <p:nvPr/>
              </p:nvGrpSpPr>
              <p:grpSpPr>
                <a:xfrm>
                  <a:off x="2002506" y="1654570"/>
                  <a:ext cx="854635" cy="461665"/>
                  <a:chOff x="2002506" y="1654570"/>
                  <a:chExt cx="854635" cy="461665"/>
                </a:xfrm>
              </p:grpSpPr>
              <p:cxnSp>
                <p:nvCxnSpPr>
                  <p:cNvPr id="104" name="直線矢印コネクタ 103"/>
                  <p:cNvCxnSpPr/>
                  <p:nvPr/>
                </p:nvCxnSpPr>
                <p:spPr>
                  <a:xfrm>
                    <a:off x="2108748" y="2116235"/>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5" name="テキスト ボックス 104"/>
                  <p:cNvSpPr txBox="1"/>
                  <p:nvPr/>
                </p:nvSpPr>
                <p:spPr>
                  <a:xfrm>
                    <a:off x="2002506" y="1654570"/>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grpSp>
          </p:grpSp>
          <p:sp>
            <p:nvSpPr>
              <p:cNvPr id="108" name="テキスト ボックス 107"/>
              <p:cNvSpPr txBox="1"/>
              <p:nvPr/>
            </p:nvSpPr>
            <p:spPr>
              <a:xfrm>
                <a:off x="254800" y="3529502"/>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cxnSp>
            <p:nvCxnSpPr>
              <p:cNvPr id="110" name="直線矢印コネクタ 109"/>
              <p:cNvCxnSpPr/>
              <p:nvPr/>
            </p:nvCxnSpPr>
            <p:spPr>
              <a:xfrm flipH="1">
                <a:off x="751277" y="2650164"/>
                <a:ext cx="2764" cy="37908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72" name="正方形/長方形 71"/>
            <p:cNvSpPr/>
            <p:nvPr/>
          </p:nvSpPr>
          <p:spPr>
            <a:xfrm>
              <a:off x="1955930" y="1782941"/>
              <a:ext cx="3012580" cy="264839"/>
            </a:xfrm>
            <a:prstGeom prst="rect">
              <a:avLst/>
            </a:prstGeom>
            <a:solidFill>
              <a:srgbClr val="4F81BD"/>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現行</a:t>
              </a:r>
            </a:p>
          </p:txBody>
        </p:sp>
      </p:grpSp>
      <p:grpSp>
        <p:nvGrpSpPr>
          <p:cNvPr id="6" name="グループ化 5"/>
          <p:cNvGrpSpPr/>
          <p:nvPr/>
        </p:nvGrpSpPr>
        <p:grpSpPr>
          <a:xfrm>
            <a:off x="127644" y="4181972"/>
            <a:ext cx="6863238" cy="2591561"/>
            <a:chOff x="127644" y="4221815"/>
            <a:chExt cx="6863238" cy="2591561"/>
          </a:xfrm>
        </p:grpSpPr>
        <p:grpSp>
          <p:nvGrpSpPr>
            <p:cNvPr id="4" name="グループ化 3"/>
            <p:cNvGrpSpPr/>
            <p:nvPr/>
          </p:nvGrpSpPr>
          <p:grpSpPr>
            <a:xfrm>
              <a:off x="127644" y="4362489"/>
              <a:ext cx="6863238" cy="2450887"/>
              <a:chOff x="127644" y="4362489"/>
              <a:chExt cx="6863238" cy="2450887"/>
            </a:xfrm>
          </p:grpSpPr>
          <p:pic>
            <p:nvPicPr>
              <p:cNvPr id="102" name="Picture 1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11029" y="4435487"/>
                <a:ext cx="730758" cy="512522"/>
              </a:xfrm>
              <a:prstGeom prst="rect">
                <a:avLst/>
              </a:prstGeom>
              <a:noFill/>
              <a:ln w="9525">
                <a:noFill/>
                <a:miter lim="800000"/>
                <a:headEnd/>
                <a:tailEnd/>
              </a:ln>
            </p:spPr>
          </p:pic>
          <p:sp>
            <p:nvSpPr>
              <p:cNvPr id="120" name="テキスト ボックス 119"/>
              <p:cNvSpPr txBox="1"/>
              <p:nvPr/>
            </p:nvSpPr>
            <p:spPr>
              <a:xfrm>
                <a:off x="1919759" y="4708358"/>
                <a:ext cx="854635"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の管理</a:t>
                </a:r>
              </a:p>
            </p:txBody>
          </p:sp>
          <p:sp>
            <p:nvSpPr>
              <p:cNvPr id="99" name="テキスト ボックス 98"/>
              <p:cNvSpPr txBox="1"/>
              <p:nvPr/>
            </p:nvSpPr>
            <p:spPr>
              <a:xfrm>
                <a:off x="1011333" y="4684234"/>
                <a:ext cx="949616"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Ａ医療機関</a:t>
                </a:r>
              </a:p>
            </p:txBody>
          </p:sp>
          <p:sp>
            <p:nvSpPr>
              <p:cNvPr id="73" name="角丸四角形 72"/>
              <p:cNvSpPr/>
              <p:nvPr/>
            </p:nvSpPr>
            <p:spPr>
              <a:xfrm>
                <a:off x="127644" y="4362489"/>
                <a:ext cx="6732032" cy="2400559"/>
              </a:xfrm>
              <a:prstGeom prst="roundRect">
                <a:avLst>
                  <a:gd name="adj" fmla="val 10654"/>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74" name="Picture 2" descr="C:\Users\TTDDW\Pictures\Microsoft クリップ オーガナイザ\j0433856.png"/>
              <p:cNvPicPr>
                <a:picLocks noChangeAspect="1" noChangeArrowheads="1"/>
              </p:cNvPicPr>
              <p:nvPr/>
            </p:nvPicPr>
            <p:blipFill>
              <a:blip r:embed="rId3" cstate="print"/>
              <a:srcRect/>
              <a:stretch>
                <a:fillRect/>
              </a:stretch>
            </p:blipFill>
            <p:spPr bwMode="auto">
              <a:xfrm>
                <a:off x="3191019" y="4836995"/>
                <a:ext cx="594066" cy="594066"/>
              </a:xfrm>
              <a:prstGeom prst="rect">
                <a:avLst/>
              </a:prstGeom>
              <a:noFill/>
            </p:spPr>
          </p:pic>
          <p:sp>
            <p:nvSpPr>
              <p:cNvPr id="75" name="テキスト ボックス 74"/>
              <p:cNvSpPr txBox="1"/>
              <p:nvPr/>
            </p:nvSpPr>
            <p:spPr>
              <a:xfrm>
                <a:off x="3684065" y="5084160"/>
                <a:ext cx="580188"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自宅</a:t>
                </a:r>
              </a:p>
            </p:txBody>
          </p:sp>
          <p:pic>
            <p:nvPicPr>
              <p:cNvPr id="77" name="Picture 16" descr="C:\Users\TTDDW\Pictures\Microsoft クリップ オーガナイザ\j0431601.png"/>
              <p:cNvPicPr>
                <a:picLocks noChangeAspect="1" noChangeArrowheads="1"/>
              </p:cNvPicPr>
              <p:nvPr/>
            </p:nvPicPr>
            <p:blipFill>
              <a:blip r:embed="rId4" cstate="print"/>
              <a:srcRect/>
              <a:stretch>
                <a:fillRect/>
              </a:stretch>
            </p:blipFill>
            <p:spPr bwMode="auto">
              <a:xfrm>
                <a:off x="2840059" y="4888734"/>
                <a:ext cx="510885" cy="510885"/>
              </a:xfrm>
              <a:prstGeom prst="rect">
                <a:avLst/>
              </a:prstGeom>
              <a:noFill/>
            </p:spPr>
          </p:pic>
          <p:sp>
            <p:nvSpPr>
              <p:cNvPr id="116" name="テキスト ボックス 115"/>
              <p:cNvSpPr txBox="1"/>
              <p:nvPr/>
            </p:nvSpPr>
            <p:spPr>
              <a:xfrm>
                <a:off x="193419" y="4982752"/>
                <a:ext cx="1731808" cy="646331"/>
              </a:xfrm>
              <a:prstGeom prst="rect">
                <a:avLst/>
              </a:prstGeom>
              <a:no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在宅自己腹膜灌流指導管理料（月１回）を算定するＡ医療機関</a:t>
                </a:r>
              </a:p>
            </p:txBody>
          </p:sp>
          <p:cxnSp>
            <p:nvCxnSpPr>
              <p:cNvPr id="119" name="直線矢印コネクタ 118"/>
              <p:cNvCxnSpPr/>
              <p:nvPr/>
            </p:nvCxnSpPr>
            <p:spPr>
              <a:xfrm>
                <a:off x="2040453" y="5154644"/>
                <a:ext cx="685817"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nvGrpSpPr>
              <p:cNvPr id="3" name="グループ化 2"/>
              <p:cNvGrpSpPr/>
              <p:nvPr/>
            </p:nvGrpSpPr>
            <p:grpSpPr>
              <a:xfrm>
                <a:off x="146157" y="5403079"/>
                <a:ext cx="6844725" cy="1410297"/>
                <a:chOff x="146157" y="5403079"/>
                <a:chExt cx="6844725" cy="1410297"/>
              </a:xfrm>
            </p:grpSpPr>
            <p:sp>
              <p:nvSpPr>
                <p:cNvPr id="79" name="左中かっこ 78"/>
                <p:cNvSpPr/>
                <p:nvPr/>
              </p:nvSpPr>
              <p:spPr>
                <a:xfrm rot="16200000" flipH="1">
                  <a:off x="3184980" y="4277344"/>
                  <a:ext cx="390574" cy="3333160"/>
                </a:xfrm>
                <a:prstGeom prst="leftBrace">
                  <a:avLst>
                    <a:gd name="adj1" fmla="val 14259"/>
                    <a:gd name="adj2" fmla="val 50966"/>
                  </a:avLst>
                </a:pr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p:nvPr/>
              </p:nvSpPr>
              <p:spPr>
                <a:xfrm>
                  <a:off x="2729939" y="5403079"/>
                  <a:ext cx="1464561"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腹膜灌流の実施</a:t>
                  </a:r>
                </a:p>
              </p:txBody>
            </p:sp>
            <p:sp>
              <p:nvSpPr>
                <p:cNvPr id="84" name="テキスト ボックス 83"/>
                <p:cNvSpPr txBox="1"/>
                <p:nvPr/>
              </p:nvSpPr>
              <p:spPr>
                <a:xfrm>
                  <a:off x="5697708" y="6331021"/>
                  <a:ext cx="926744"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86" name="直線矢印コネクタ 85"/>
                <p:cNvCxnSpPr/>
                <p:nvPr/>
              </p:nvCxnSpPr>
              <p:spPr>
                <a:xfrm>
                  <a:off x="1228669" y="6144513"/>
                  <a:ext cx="4641983" cy="0"/>
                </a:xfrm>
                <a:prstGeom prst="straightConnector1">
                  <a:avLst/>
                </a:prstGeom>
                <a:ln w="127000">
                  <a:tailEnd type="triangle" w="med" len="sm"/>
                </a:ln>
              </p:spPr>
              <p:style>
                <a:lnRef idx="1">
                  <a:schemeClr val="accent1"/>
                </a:lnRef>
                <a:fillRef idx="0">
                  <a:schemeClr val="accent1"/>
                </a:fillRef>
                <a:effectRef idx="0">
                  <a:schemeClr val="accent1"/>
                </a:effectRef>
                <a:fontRef idx="minor">
                  <a:schemeClr val="tx1"/>
                </a:fontRef>
              </p:style>
            </p:cxnSp>
            <p:sp>
              <p:nvSpPr>
                <p:cNvPr id="87" name="左大かっこ 86"/>
                <p:cNvSpPr/>
                <p:nvPr/>
              </p:nvSpPr>
              <p:spPr>
                <a:xfrm rot="5400000" flipH="1">
                  <a:off x="3238119" y="4598160"/>
                  <a:ext cx="250897" cy="3633698"/>
                </a:xfrm>
                <a:prstGeom prst="leftBracket">
                  <a:avLst>
                    <a:gd name="adj" fmla="val 480249"/>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テキスト ボックス 87"/>
                <p:cNvSpPr txBox="1"/>
                <p:nvPr/>
              </p:nvSpPr>
              <p:spPr>
                <a:xfrm>
                  <a:off x="3304342" y="6424267"/>
                  <a:ext cx="666301" cy="307777"/>
                </a:xfrm>
                <a:prstGeom prst="rect">
                  <a:avLst/>
                </a:prstGeom>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１週間</a:t>
                  </a:r>
                </a:p>
              </p:txBody>
            </p:sp>
            <p:sp>
              <p:nvSpPr>
                <p:cNvPr id="89" name="テキスト ボックス 88"/>
                <p:cNvSpPr txBox="1"/>
                <p:nvPr/>
              </p:nvSpPr>
              <p:spPr>
                <a:xfrm>
                  <a:off x="1148888" y="6026265"/>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p>
              </p:txBody>
            </p:sp>
            <p:sp>
              <p:nvSpPr>
                <p:cNvPr id="90" name="テキスト ボックス 89"/>
                <p:cNvSpPr txBox="1"/>
                <p:nvPr/>
              </p:nvSpPr>
              <p:spPr>
                <a:xfrm>
                  <a:off x="1707565"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２日</a:t>
                  </a:r>
                </a:p>
              </p:txBody>
            </p:sp>
            <p:sp>
              <p:nvSpPr>
                <p:cNvPr id="91" name="テキスト ボックス 90"/>
                <p:cNvSpPr txBox="1"/>
                <p:nvPr/>
              </p:nvSpPr>
              <p:spPr>
                <a:xfrm>
                  <a:off x="2296144"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３日</a:t>
                  </a:r>
                </a:p>
              </p:txBody>
            </p:sp>
            <p:sp>
              <p:nvSpPr>
                <p:cNvPr id="92" name="テキスト ボックス 91"/>
                <p:cNvSpPr txBox="1"/>
                <p:nvPr/>
              </p:nvSpPr>
              <p:spPr>
                <a:xfrm>
                  <a:off x="287739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４日</a:t>
                  </a:r>
                </a:p>
              </p:txBody>
            </p:sp>
            <p:sp>
              <p:nvSpPr>
                <p:cNvPr id="93" name="テキスト ボックス 92"/>
                <p:cNvSpPr txBox="1"/>
                <p:nvPr/>
              </p:nvSpPr>
              <p:spPr>
                <a:xfrm>
                  <a:off x="3432079" y="6037976"/>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５日</a:t>
                  </a:r>
                </a:p>
              </p:txBody>
            </p:sp>
            <p:sp>
              <p:nvSpPr>
                <p:cNvPr id="94" name="テキスト ボックス 93"/>
                <p:cNvSpPr txBox="1"/>
                <p:nvPr/>
              </p:nvSpPr>
              <p:spPr>
                <a:xfrm>
                  <a:off x="3990299"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６日</a:t>
                  </a:r>
                </a:p>
              </p:txBody>
            </p:sp>
            <p:sp>
              <p:nvSpPr>
                <p:cNvPr id="95" name="テキスト ボックス 94"/>
                <p:cNvSpPr txBox="1"/>
                <p:nvPr/>
              </p:nvSpPr>
              <p:spPr>
                <a:xfrm>
                  <a:off x="4539898"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７日</a:t>
                  </a:r>
                </a:p>
              </p:txBody>
            </p:sp>
            <p:sp>
              <p:nvSpPr>
                <p:cNvPr id="96" name="テキスト ボックス 95"/>
                <p:cNvSpPr txBox="1"/>
                <p:nvPr/>
              </p:nvSpPr>
              <p:spPr>
                <a:xfrm>
                  <a:off x="5240854" y="6026264"/>
                  <a:ext cx="496730" cy="246221"/>
                </a:xfrm>
                <a:prstGeom prst="rect">
                  <a:avLst/>
                </a:prstGeom>
                <a:solidFill>
                  <a:schemeClr val="bg1"/>
                </a:solidFill>
                <a:ln>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８日</a:t>
                  </a:r>
                </a:p>
              </p:txBody>
            </p:sp>
            <p:pic>
              <p:nvPicPr>
                <p:cNvPr id="97" name="図 9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5424" y="5901356"/>
                  <a:ext cx="654003" cy="481295"/>
                </a:xfrm>
                <a:prstGeom prst="rect">
                  <a:avLst/>
                </a:prstGeom>
              </p:spPr>
            </p:pic>
            <p:sp>
              <p:nvSpPr>
                <p:cNvPr id="98" name="テキスト ボックス 97"/>
                <p:cNvSpPr txBox="1"/>
                <p:nvPr/>
              </p:nvSpPr>
              <p:spPr>
                <a:xfrm>
                  <a:off x="146157" y="6351711"/>
                  <a:ext cx="3223666" cy="4616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Ｂ医療機関</a:t>
                  </a:r>
                  <a:endParaRPr kumimoji="1" lang="en-US" altLang="ja-JP" sz="12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（在宅自己腹膜灌流指導管理料 の算定なし。）</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0" name="図 9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82086" y="5870021"/>
                  <a:ext cx="654003" cy="481295"/>
                </a:xfrm>
                <a:prstGeom prst="rect">
                  <a:avLst/>
                </a:prstGeom>
              </p:spPr>
            </p:pic>
            <p:sp>
              <p:nvSpPr>
                <p:cNvPr id="117" name="テキスト ボックス 116"/>
                <p:cNvSpPr txBox="1"/>
                <p:nvPr/>
              </p:nvSpPr>
              <p:spPr>
                <a:xfrm>
                  <a:off x="5154775" y="5608084"/>
                  <a:ext cx="1836107"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sp>
              <p:nvSpPr>
                <p:cNvPr id="122" name="テキスト ボックス 121"/>
                <p:cNvSpPr txBox="1"/>
                <p:nvPr/>
              </p:nvSpPr>
              <p:spPr>
                <a:xfrm>
                  <a:off x="186215" y="5642307"/>
                  <a:ext cx="1667732" cy="276999"/>
                </a:xfrm>
                <a:prstGeom prst="rect">
                  <a:avLst/>
                </a:prstGeom>
                <a:noFill/>
                <a:ln>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＜週１回の血液透析＞</a:t>
                  </a:r>
                </a:p>
              </p:txBody>
            </p:sp>
          </p:grpSp>
        </p:grpSp>
        <p:sp>
          <p:nvSpPr>
            <p:cNvPr id="78" name="正方形/長方形 77"/>
            <p:cNvSpPr/>
            <p:nvPr/>
          </p:nvSpPr>
          <p:spPr>
            <a:xfrm>
              <a:off x="1948428" y="4221815"/>
              <a:ext cx="3012581" cy="288974"/>
            </a:xfrm>
            <a:prstGeom prst="rect">
              <a:avLst/>
            </a:prstGeom>
            <a:solidFill>
              <a:srgbClr val="13C4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改定後</a:t>
              </a:r>
            </a:p>
          </p:txBody>
        </p:sp>
      </p:grpSp>
      <p:graphicFrame>
        <p:nvGraphicFramePr>
          <p:cNvPr id="76" name="表 75"/>
          <p:cNvGraphicFramePr>
            <a:graphicFrameLocks noGrp="1"/>
          </p:cNvGraphicFramePr>
          <p:nvPr/>
        </p:nvGraphicFramePr>
        <p:xfrm>
          <a:off x="6996322" y="1817828"/>
          <a:ext cx="2709452" cy="1234440"/>
        </p:xfrm>
        <a:graphic>
          <a:graphicData uri="http://schemas.openxmlformats.org/drawingml/2006/table">
            <a:tbl>
              <a:tblPr firstRow="1" bandRow="1">
                <a:tableStyleId>{7DF18680-E054-41AD-8BC1-D1AEF772440D}</a:tableStyleId>
              </a:tblPr>
              <a:tblGrid>
                <a:gridCol w="2709452">
                  <a:extLst>
                    <a:ext uri="{9D8B030D-6E8A-4147-A177-3AD203B41FA5}">
                      <a16:colId xmlns:a16="http://schemas.microsoft.com/office/drawing/2014/main" val="20000"/>
                    </a:ext>
                  </a:extLst>
                </a:gridCol>
              </a:tblGrid>
              <a:tr h="246694">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現行</a:t>
                      </a:r>
                    </a:p>
                  </a:txBody>
                  <a:tcPr>
                    <a:lnB w="38100" cmpd="sng">
                      <a:noFill/>
                    </a:lnB>
                    <a:solidFill>
                      <a:srgbClr val="4F81BD"/>
                    </a:solidFill>
                  </a:tcPr>
                </a:tc>
                <a:extLst>
                  <a:ext uri="{0D108BD9-81ED-4DB2-BD59-A6C34878D82A}">
                    <a16:rowId xmlns:a16="http://schemas.microsoft.com/office/drawing/2014/main" val="10000"/>
                  </a:ext>
                </a:extLst>
              </a:tr>
              <a:tr h="851094">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当該管理料を算定している患者に対して、他の医療機関において人工腎臓又は連続携行式腹膜灌流を行っても、当該所定点数は算定できない。</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2"/>
                  </a:ext>
                </a:extLst>
              </a:tr>
            </a:tbl>
          </a:graphicData>
        </a:graphic>
      </p:graphicFrame>
      <p:graphicFrame>
        <p:nvGraphicFramePr>
          <p:cNvPr id="101" name="表 100"/>
          <p:cNvGraphicFramePr>
            <a:graphicFrameLocks noGrp="1"/>
          </p:cNvGraphicFramePr>
          <p:nvPr/>
        </p:nvGraphicFramePr>
        <p:xfrm>
          <a:off x="6999038" y="4189397"/>
          <a:ext cx="2706736" cy="2407920"/>
        </p:xfrm>
        <a:graphic>
          <a:graphicData uri="http://schemas.openxmlformats.org/drawingml/2006/table">
            <a:tbl>
              <a:tblPr firstRow="1" bandRow="1">
                <a:tableStyleId>{21E4AEA4-8DFA-4A89-87EB-49C32662AFE0}</a:tableStyleId>
              </a:tblPr>
              <a:tblGrid>
                <a:gridCol w="2706736">
                  <a:extLst>
                    <a:ext uri="{9D8B030D-6E8A-4147-A177-3AD203B41FA5}">
                      <a16:colId xmlns:a16="http://schemas.microsoft.com/office/drawing/2014/main" val="20000"/>
                    </a:ext>
                  </a:extLst>
                </a:gridCol>
              </a:tblGrid>
              <a:tr h="247062">
                <a:tc>
                  <a:txBody>
                    <a:bodyPr/>
                    <a:lstStyle/>
                    <a:p>
                      <a:pPr algn="ctr"/>
                      <a:r>
                        <a:rPr kumimoji="1" lang="ja-JP" altLang="en-US" sz="1400" dirty="0">
                          <a:latin typeface="ＭＳ Ｐゴシック" panose="020B0600070205080204" pitchFamily="50" charset="-128"/>
                          <a:ea typeface="ＭＳ Ｐゴシック" panose="020B0600070205080204" pitchFamily="50" charset="-128"/>
                        </a:rPr>
                        <a:t>改定後</a:t>
                      </a:r>
                    </a:p>
                  </a:txBody>
                  <a:tcPr>
                    <a:lnB w="38100" cmpd="sng">
                      <a:noFill/>
                    </a:lnB>
                    <a:solidFill>
                      <a:srgbClr val="13C4A3"/>
                    </a:solidFill>
                  </a:tcPr>
                </a:tc>
                <a:extLst>
                  <a:ext uri="{0D108BD9-81ED-4DB2-BD59-A6C34878D82A}">
                    <a16:rowId xmlns:a16="http://schemas.microsoft.com/office/drawing/2014/main" val="10000"/>
                  </a:ext>
                </a:extLst>
              </a:tr>
              <a:tr h="1371192">
                <a:tc>
                  <a:txBody>
                    <a:bodyPr/>
                    <a:lstStyle/>
                    <a:p>
                      <a:r>
                        <a:rPr lang="ja-JP" altLang="en-US" sz="1100" dirty="0">
                          <a:solidFill>
                            <a:prstClr val="black"/>
                          </a:solidFill>
                          <a:latin typeface="ＭＳ Ｐゴシック" panose="020B0600070205080204" pitchFamily="50" charset="-128"/>
                          <a:ea typeface="+mn-ea"/>
                        </a:rPr>
                        <a:t>［算定要件］</a:t>
                      </a:r>
                      <a:endParaRPr lang="en-US" altLang="ja-JP" sz="1100" dirty="0">
                        <a:solidFill>
                          <a:prstClr val="black"/>
                        </a:solidFill>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当該管理料を算定している患者に対して、他の医療機関において連続携行式腹膜灌流を行っても、当該所定点数は算定できない。</a:t>
                      </a:r>
                      <a:endParaRPr lang="en-US" altLang="ja-JP" sz="1100" dirty="0">
                        <a:latin typeface="ＭＳ Ｐゴシック" panose="020B0600070205080204" pitchFamily="50" charset="-128"/>
                        <a:ea typeface="+mn-ea"/>
                      </a:endParaRPr>
                    </a:p>
                    <a:p>
                      <a:r>
                        <a:rPr lang="ja-JP" altLang="en-US" sz="1100" dirty="0">
                          <a:latin typeface="ＭＳ Ｐゴシック" panose="020B0600070205080204" pitchFamily="50" charset="-128"/>
                          <a:ea typeface="+mn-ea"/>
                        </a:rPr>
                        <a:t>　また、当該管理料を算定している患者に対して、</a:t>
                      </a:r>
                      <a:r>
                        <a:rPr lang="ja-JP" altLang="en-US" sz="1100" b="1" u="sng" dirty="0">
                          <a:solidFill>
                            <a:srgbClr val="0070C0"/>
                          </a:solidFill>
                          <a:latin typeface="ＭＳ Ｐゴシック" panose="020B0600070205080204" pitchFamily="50" charset="-128"/>
                          <a:ea typeface="+mn-ea"/>
                        </a:rPr>
                        <a:t>他の保険医療機関において人工腎臓を行った場合は、 診療報酬明細書の摘要欄に区分番号「Ｊ０３８」人工腎臓を算定している他の保険医療機関名及び他の保険医療機関での実施の必要性を記載すること。</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0002"/>
                  </a:ext>
                </a:extLst>
              </a:tr>
            </a:tbl>
          </a:graphicData>
        </a:graphic>
      </p:graphicFrame>
      <p:sp>
        <p:nvSpPr>
          <p:cNvPr id="10" name="正方形/長方形 9"/>
          <p:cNvSpPr/>
          <p:nvPr/>
        </p:nvSpPr>
        <p:spPr>
          <a:xfrm>
            <a:off x="4355568" y="2089865"/>
            <a:ext cx="2390203"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腹膜透析患者が血液透析の併用を行う場合には、血液透析を自施設（</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医療機関）で実施した場合のみの評価となっている。</a:t>
            </a:r>
          </a:p>
        </p:txBody>
      </p:sp>
      <p:sp>
        <p:nvSpPr>
          <p:cNvPr id="103" name="正方形/長方形 102"/>
          <p:cNvSpPr/>
          <p:nvPr/>
        </p:nvSpPr>
        <p:spPr>
          <a:xfrm>
            <a:off x="4355568" y="4630999"/>
            <a:ext cx="2438305" cy="769441"/>
          </a:xfrm>
          <a:prstGeom prst="rect">
            <a:avLst/>
          </a:prstGeom>
          <a:ln>
            <a:solidFill>
              <a:schemeClr val="tx1"/>
            </a:solidFill>
            <a:prstDash val="dash"/>
          </a:ln>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腹膜透析患者が血液透析の併用を行う場合には、自施設（Ａ医療機関）以外の</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他医療機関（</a:t>
            </a:r>
            <a:r>
              <a:rPr kumimoji="1" lang="en-US" altLang="ja-JP"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B</a:t>
            </a:r>
            <a:r>
              <a:rPr kumimoji="1" lang="ja-JP" altLang="en-US" sz="1100" b="1" i="0" u="sng"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医療機関）</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でも血液透析が実施可能となる。</a:t>
            </a:r>
          </a:p>
        </p:txBody>
      </p:sp>
      <p:sp>
        <p:nvSpPr>
          <p:cNvPr id="109" name="Rectangle 2">
            <a:extLst>
              <a:ext uri="{FF2B5EF4-FFF2-40B4-BE49-F238E27FC236}">
                <a16:creationId xmlns:a16="http://schemas.microsoft.com/office/drawing/2014/main" id="{525D4F61-D2F3-4E4E-AB56-D91C2E3048EA}"/>
              </a:ext>
            </a:extLst>
          </p:cNvPr>
          <p:cNvSpPr>
            <a:spLocks noChangeArrowheads="1"/>
          </p:cNvSpPr>
          <p:nvPr/>
        </p:nvSpPr>
        <p:spPr bwMode="auto">
          <a:xfrm>
            <a:off x="213524" y="16322"/>
            <a:ext cx="9517327" cy="412516"/>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２２．透析医療に係る診療報酬の見直し</a:t>
            </a:r>
          </a:p>
        </p:txBody>
      </p:sp>
      <p:sp>
        <p:nvSpPr>
          <p:cNvPr id="111" name="Rectangle 36">
            <a:extLst>
              <a:ext uri="{FF2B5EF4-FFF2-40B4-BE49-F238E27FC236}">
                <a16:creationId xmlns:a16="http://schemas.microsoft.com/office/drawing/2014/main" id="{8BF05242-E994-4D7C-8F51-863CCB3112FB}"/>
              </a:ext>
            </a:extLst>
          </p:cNvPr>
          <p:cNvSpPr>
            <a:spLocks noChangeArrowheads="1"/>
          </p:cNvSpPr>
          <p:nvPr/>
        </p:nvSpPr>
        <p:spPr bwMode="auto">
          <a:xfrm>
            <a:off x="213524" y="428838"/>
            <a:ext cx="6899716" cy="378763"/>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0" lang="ja-JP"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（３）腹膜透析と血液透析を併用する場合の要件見直し（再掲）</a:t>
            </a:r>
          </a:p>
        </p:txBody>
      </p:sp>
      <p:sp>
        <p:nvSpPr>
          <p:cNvPr id="112" name="スライド番号プレースホルダー 2">
            <a:extLst>
              <a:ext uri="{FF2B5EF4-FFF2-40B4-BE49-F238E27FC236}">
                <a16:creationId xmlns:a16="http://schemas.microsoft.com/office/drawing/2014/main" id="{A3D1CE33-CB85-4528-B877-EA38AD3687E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409</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1" name="テキスト ボックス 8">
            <a:extLst>
              <a:ext uri="{FF2B5EF4-FFF2-40B4-BE49-F238E27FC236}">
                <a16:creationId xmlns:a16="http://schemas.microsoft.com/office/drawing/2014/main" id="{E3C038C6-3F9B-4E9E-8616-35C7C60819DF}"/>
              </a:ext>
            </a:extLst>
          </p:cNvPr>
          <p:cNvSpPr txBox="1"/>
          <p:nvPr/>
        </p:nvSpPr>
        <p:spPr>
          <a:xfrm>
            <a:off x="7121289" y="526335"/>
            <a:ext cx="7357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a:solidFill>
                  <a:srgbClr val="002060"/>
                </a:solidFill>
                <a:latin typeface="ＭＳ Ｐゴシック" panose="020B0600070205080204" pitchFamily="50" charset="-128"/>
              </a:rPr>
              <a:t>留</a:t>
            </a:r>
            <a:r>
              <a:rPr lang="ja-JP" altLang="en-US" dirty="0" err="1">
                <a:solidFill>
                  <a:srgbClr val="002060"/>
                </a:solidFill>
                <a:latin typeface="ＭＳ Ｐゴシック" panose="020B0600070205080204" pitchFamily="50" charset="-128"/>
              </a:rPr>
              <a:t>ｐ</a:t>
            </a:r>
            <a:r>
              <a:rPr lang="en-US" altLang="ja-JP" dirty="0">
                <a:solidFill>
                  <a:srgbClr val="002060"/>
                </a:solidFill>
                <a:latin typeface="ＭＳ Ｐゴシック" panose="020B0600070205080204" pitchFamily="50" charset="-128"/>
              </a:rPr>
              <a:t>317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797770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00F638EE-B43B-4E06-A564-3EA7B9C545A0}"/>
              </a:ext>
            </a:extLst>
          </p:cNvPr>
          <p:cNvSpPr txBox="1"/>
          <p:nvPr/>
        </p:nvSpPr>
        <p:spPr>
          <a:xfrm>
            <a:off x="6897216" y="123200"/>
            <a:ext cx="1944216"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産経新聞</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web</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版</a:t>
            </a:r>
          </a:p>
        </p:txBody>
      </p:sp>
      <p:sp>
        <p:nvSpPr>
          <p:cNvPr id="9" name="正方形/長方形 8">
            <a:extLst>
              <a:ext uri="{FF2B5EF4-FFF2-40B4-BE49-F238E27FC236}">
                <a16:creationId xmlns:a16="http://schemas.microsoft.com/office/drawing/2014/main" id="{030F4AC4-8D40-4E0A-AF6F-35DA46D2B194}"/>
              </a:ext>
            </a:extLst>
          </p:cNvPr>
          <p:cNvSpPr/>
          <p:nvPr/>
        </p:nvSpPr>
        <p:spPr>
          <a:xfrm>
            <a:off x="6681191" y="5589240"/>
            <a:ext cx="2691308"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（https://special.sankei.com/a/politics/article/20191009/0002.html）</a:t>
            </a:r>
          </a:p>
        </p:txBody>
      </p:sp>
      <p:pic>
        <p:nvPicPr>
          <p:cNvPr id="10" name="図 9">
            <a:extLst>
              <a:ext uri="{FF2B5EF4-FFF2-40B4-BE49-F238E27FC236}">
                <a16:creationId xmlns:a16="http://schemas.microsoft.com/office/drawing/2014/main" id="{0E3C2DD4-8516-4442-8716-D1E94E54F6BC}"/>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30000"/>
                    </a14:imgEffect>
                  </a14:imgLayer>
                </a14:imgProps>
              </a:ext>
            </a:extLst>
          </a:blip>
          <a:srcRect t="2731"/>
          <a:stretch/>
        </p:blipFill>
        <p:spPr>
          <a:xfrm>
            <a:off x="1064568" y="116632"/>
            <a:ext cx="5256584" cy="3742018"/>
          </a:xfrm>
          <a:prstGeom prst="rect">
            <a:avLst/>
          </a:prstGeom>
        </p:spPr>
      </p:pic>
      <p:pic>
        <p:nvPicPr>
          <p:cNvPr id="2" name="図 1">
            <a:extLst>
              <a:ext uri="{FF2B5EF4-FFF2-40B4-BE49-F238E27FC236}">
                <a16:creationId xmlns:a16="http://schemas.microsoft.com/office/drawing/2014/main" id="{A41F34A4-CEE0-4BCF-90BA-B4FC026FA394}"/>
              </a:ext>
            </a:extLst>
          </p:cNvPr>
          <p:cNvPicPr>
            <a:picLocks noChangeAspect="1"/>
          </p:cNvPicPr>
          <p:nvPr/>
        </p:nvPicPr>
        <p:blipFill>
          <a:blip r:embed="rId4"/>
          <a:stretch>
            <a:fillRect/>
          </a:stretch>
        </p:blipFill>
        <p:spPr>
          <a:xfrm>
            <a:off x="1424608" y="3841576"/>
            <a:ext cx="4968552" cy="2899792"/>
          </a:xfrm>
          <a:prstGeom prst="rect">
            <a:avLst/>
          </a:prstGeom>
        </p:spPr>
      </p:pic>
      <p:sp>
        <p:nvSpPr>
          <p:cNvPr id="7" name="正方形/長方形 6">
            <a:extLst>
              <a:ext uri="{FF2B5EF4-FFF2-40B4-BE49-F238E27FC236}">
                <a16:creationId xmlns:a16="http://schemas.microsoft.com/office/drawing/2014/main" id="{BDEF3230-6A51-4E3D-B573-5BE233DB455B}"/>
              </a:ext>
            </a:extLst>
          </p:cNvPr>
          <p:cNvSpPr/>
          <p:nvPr/>
        </p:nvSpPr>
        <p:spPr>
          <a:xfrm>
            <a:off x="920552" y="26988"/>
            <a:ext cx="5616624" cy="678338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スライド番号プレースホルダー 2">
            <a:extLst>
              <a:ext uri="{FF2B5EF4-FFF2-40B4-BE49-F238E27FC236}">
                <a16:creationId xmlns:a16="http://schemas.microsoft.com/office/drawing/2014/main" id="{2ED714C4-2867-4544-8B55-F727A72AF83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5782689"/>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テキスト ボックス 17"/>
          <p:cNvSpPr txBox="1"/>
          <p:nvPr/>
        </p:nvSpPr>
        <p:spPr>
          <a:xfrm>
            <a:off x="679614" y="2287538"/>
            <a:ext cx="2464871" cy="2923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費用対効果評価の手順</a:t>
            </a:r>
            <a:r>
              <a:rPr kumimoji="1" lang="en-US" altLang="ja-JP"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3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9" name="グループ化 18"/>
          <p:cNvGrpSpPr/>
          <p:nvPr/>
        </p:nvGrpSpPr>
        <p:grpSpPr>
          <a:xfrm>
            <a:off x="3662090" y="2572728"/>
            <a:ext cx="2874833" cy="1772884"/>
            <a:chOff x="4088291" y="2792933"/>
            <a:chExt cx="5823951" cy="3904144"/>
          </a:xfrm>
        </p:grpSpPr>
        <p:cxnSp>
          <p:nvCxnSpPr>
            <p:cNvPr id="20" name="直線コネクタ 19"/>
            <p:cNvCxnSpPr/>
            <p:nvPr/>
          </p:nvCxnSpPr>
          <p:spPr>
            <a:xfrm>
              <a:off x="5190296" y="3198596"/>
              <a:ext cx="17079" cy="2742911"/>
            </a:xfrm>
            <a:prstGeom prst="line">
              <a:avLst/>
            </a:prstGeom>
            <a:ln w="19050">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5215824" y="5941503"/>
              <a:ext cx="4083963" cy="0"/>
            </a:xfrm>
            <a:prstGeom prst="line">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円/楕円 21"/>
            <p:cNvSpPr/>
            <p:nvPr/>
          </p:nvSpPr>
          <p:spPr>
            <a:xfrm>
              <a:off x="6076092" y="5254674"/>
              <a:ext cx="204198" cy="208919"/>
            </a:xfrm>
            <a:prstGeom prst="ellipse">
              <a:avLst/>
            </a:prstGeom>
            <a:solidFill>
              <a:schemeClr val="bg1"/>
            </a:solidFill>
            <a:ln w="762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83"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23" name="円/楕円 22"/>
            <p:cNvSpPr/>
            <p:nvPr/>
          </p:nvSpPr>
          <p:spPr>
            <a:xfrm>
              <a:off x="8096059" y="3692489"/>
              <a:ext cx="204198" cy="208919"/>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083"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24" name="直線コネクタ 23"/>
            <p:cNvCxnSpPr/>
            <p:nvPr/>
          </p:nvCxnSpPr>
          <p:spPr>
            <a:xfrm>
              <a:off x="5198838" y="5359111"/>
              <a:ext cx="979351"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5190305" y="3789174"/>
              <a:ext cx="2888678"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flipV="1">
              <a:off x="6178185" y="5341575"/>
              <a:ext cx="0" cy="599949"/>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a:endCxn id="23" idx="4"/>
            </p:cNvCxnSpPr>
            <p:nvPr/>
          </p:nvCxnSpPr>
          <p:spPr>
            <a:xfrm flipV="1">
              <a:off x="8198151" y="3901409"/>
              <a:ext cx="0" cy="2040095"/>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8431803" y="6019416"/>
              <a:ext cx="1480439" cy="677661"/>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効果</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29" name="テキスト ボックス 28"/>
            <p:cNvSpPr txBox="1"/>
            <p:nvPr/>
          </p:nvSpPr>
          <p:spPr>
            <a:xfrm>
              <a:off x="4088291" y="2792933"/>
              <a:ext cx="1280658" cy="677661"/>
            </a:xfrm>
            <a:prstGeom prst="rect">
              <a:avLst/>
            </a:prstGeom>
            <a:noFill/>
          </p:spPr>
          <p:txBody>
            <a:bodyPr vert="horz"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費用</a:t>
              </a:r>
            </a:p>
          </p:txBody>
        </p:sp>
        <p:sp>
          <p:nvSpPr>
            <p:cNvPr id="30" name="テキスト ボックス 29"/>
            <p:cNvSpPr txBox="1"/>
            <p:nvPr/>
          </p:nvSpPr>
          <p:spPr>
            <a:xfrm>
              <a:off x="4715650" y="3639764"/>
              <a:ext cx="568221"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b</a:t>
              </a:r>
            </a:p>
          </p:txBody>
        </p:sp>
        <p:sp>
          <p:nvSpPr>
            <p:cNvPr id="31" name="テキスト ボックス 30"/>
            <p:cNvSpPr txBox="1"/>
            <p:nvPr/>
          </p:nvSpPr>
          <p:spPr>
            <a:xfrm>
              <a:off x="4702247" y="5205603"/>
              <a:ext cx="595037"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a:t>
              </a:r>
            </a:p>
          </p:txBody>
        </p:sp>
        <p:sp>
          <p:nvSpPr>
            <p:cNvPr id="32" name="テキスト ボックス 31"/>
            <p:cNvSpPr txBox="1"/>
            <p:nvPr/>
          </p:nvSpPr>
          <p:spPr>
            <a:xfrm>
              <a:off x="6024164" y="5941506"/>
              <a:ext cx="446692" cy="677661"/>
            </a:xfrm>
            <a:prstGeom prst="rect">
              <a:avLst/>
            </a:prstGeom>
            <a:noFill/>
          </p:spPr>
          <p:txBody>
            <a:bodyPr wrap="square" rtlCol="0">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a:t>
              </a:r>
            </a:p>
          </p:txBody>
        </p:sp>
        <p:sp>
          <p:nvSpPr>
            <p:cNvPr id="33" name="テキスト ボックス 32"/>
            <p:cNvSpPr txBox="1"/>
            <p:nvPr/>
          </p:nvSpPr>
          <p:spPr>
            <a:xfrm>
              <a:off x="4223964" y="6154948"/>
              <a:ext cx="1850340" cy="542127"/>
            </a:xfrm>
            <a:prstGeom prst="rect">
              <a:avLst/>
            </a:prstGeom>
            <a:noFill/>
            <a:ln>
              <a:solidFill>
                <a:schemeClr val="tx1"/>
              </a:solidFill>
            </a:ln>
          </p:spPr>
          <p:txBody>
            <a:bodyPr wrap="square" lIns="35994" rIns="35994"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比較対照品目</a:t>
              </a:r>
            </a:p>
          </p:txBody>
        </p:sp>
        <p:sp>
          <p:nvSpPr>
            <p:cNvPr id="34" name="テキスト ボックス 33"/>
            <p:cNvSpPr txBox="1"/>
            <p:nvPr/>
          </p:nvSpPr>
          <p:spPr>
            <a:xfrm>
              <a:off x="7027973" y="2912299"/>
              <a:ext cx="2068870" cy="542127"/>
            </a:xfrm>
            <a:prstGeom prst="rect">
              <a:avLst/>
            </a:prstGeom>
            <a:noFill/>
            <a:ln>
              <a:solidFill>
                <a:schemeClr val="tx1"/>
              </a:solidFill>
            </a:ln>
          </p:spPr>
          <p:txBody>
            <a:bodyPr wrap="square" lIns="35994" rIns="35994"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評価対象品目</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35" name="正方形/長方形 34"/>
            <p:cNvSpPr/>
            <p:nvPr/>
          </p:nvSpPr>
          <p:spPr>
            <a:xfrm>
              <a:off x="8066058" y="5941504"/>
              <a:ext cx="617563" cy="677660"/>
            </a:xfrm>
            <a:prstGeom prst="rect">
              <a:avLst/>
            </a:prstGeom>
          </p:spPr>
          <p:txBody>
            <a:bodyPr wrap="none">
              <a:spAutoFit/>
            </a:bodyP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B</a:t>
              </a:r>
            </a:p>
          </p:txBody>
        </p:sp>
        <p:cxnSp>
          <p:nvCxnSpPr>
            <p:cNvPr id="36" name="直線矢印コネクタ 35"/>
            <p:cNvCxnSpPr/>
            <p:nvPr/>
          </p:nvCxnSpPr>
          <p:spPr>
            <a:xfrm>
              <a:off x="6178189" y="5362380"/>
              <a:ext cx="2019967" cy="0"/>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p:nvPr/>
          </p:nvCxnSpPr>
          <p:spPr>
            <a:xfrm flipV="1">
              <a:off x="6178196" y="3796950"/>
              <a:ext cx="1" cy="1562163"/>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22" idx="6"/>
              <a:endCxn id="23" idx="3"/>
            </p:cNvCxnSpPr>
            <p:nvPr/>
          </p:nvCxnSpPr>
          <p:spPr>
            <a:xfrm flipV="1">
              <a:off x="6280284" y="3870813"/>
              <a:ext cx="1845672" cy="1488298"/>
            </a:xfrm>
            <a:prstGeom prst="straightConnector1">
              <a:avLst/>
            </a:prstGeom>
            <a:ln w="57150">
              <a:solidFill>
                <a:schemeClr val="accent1"/>
              </a:solidFill>
              <a:prstDash val="sysDot"/>
              <a:tailEnd type="arrow"/>
            </a:ln>
          </p:spPr>
          <p:style>
            <a:lnRef idx="1">
              <a:schemeClr val="accent1"/>
            </a:lnRef>
            <a:fillRef idx="0">
              <a:schemeClr val="accent1"/>
            </a:fillRef>
            <a:effectRef idx="0">
              <a:schemeClr val="accent1"/>
            </a:effectRef>
            <a:fontRef idx="minor">
              <a:schemeClr val="tx1"/>
            </a:fontRef>
          </p:style>
        </p:cxnSp>
      </p:grpSp>
      <p:grpSp>
        <p:nvGrpSpPr>
          <p:cNvPr id="58" name="グループ化 57"/>
          <p:cNvGrpSpPr/>
          <p:nvPr/>
        </p:nvGrpSpPr>
        <p:grpSpPr>
          <a:xfrm>
            <a:off x="332483" y="2545701"/>
            <a:ext cx="3263927" cy="4022271"/>
            <a:chOff x="331741" y="2348880"/>
            <a:chExt cx="3264450" cy="4022916"/>
          </a:xfrm>
        </p:grpSpPr>
        <p:sp>
          <p:nvSpPr>
            <p:cNvPr id="7" name="正方形/長方形 6"/>
            <p:cNvSpPr/>
            <p:nvPr/>
          </p:nvSpPr>
          <p:spPr>
            <a:xfrm>
              <a:off x="331741" y="2348880"/>
              <a:ext cx="3264450" cy="4022916"/>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8" name="角丸四角形 7"/>
            <p:cNvSpPr/>
            <p:nvPr/>
          </p:nvSpPr>
          <p:spPr>
            <a:xfrm>
              <a:off x="430896" y="3320959"/>
              <a:ext cx="3042619" cy="465427"/>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②企業による分析（</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分析前協議（分析枠組み等の決定）、企業分析</a:t>
              </a:r>
            </a:p>
          </p:txBody>
        </p:sp>
        <p:sp>
          <p:nvSpPr>
            <p:cNvPr id="9" name="角丸四角形 8"/>
            <p:cNvSpPr/>
            <p:nvPr/>
          </p:nvSpPr>
          <p:spPr>
            <a:xfrm>
              <a:off x="430896" y="4175580"/>
              <a:ext cx="3042619" cy="252000"/>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③公的分析</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（検証・再分析）</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10" name="角丸四角形 9"/>
            <p:cNvSpPr/>
            <p:nvPr/>
          </p:nvSpPr>
          <p:spPr>
            <a:xfrm>
              <a:off x="430896" y="4967668"/>
              <a:ext cx="3042619" cy="252000"/>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④総合的評価</a:t>
              </a:r>
            </a:p>
          </p:txBody>
        </p:sp>
        <p:sp>
          <p:nvSpPr>
            <p:cNvPr id="11" name="下矢印 10"/>
            <p:cNvSpPr/>
            <p:nvPr/>
          </p:nvSpPr>
          <p:spPr>
            <a:xfrm>
              <a:off x="1530095" y="3933056"/>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2" name="下矢印 11"/>
            <p:cNvSpPr/>
            <p:nvPr/>
          </p:nvSpPr>
          <p:spPr>
            <a:xfrm>
              <a:off x="1530095" y="4715612"/>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3" name="下矢印 12"/>
            <p:cNvSpPr/>
            <p:nvPr/>
          </p:nvSpPr>
          <p:spPr>
            <a:xfrm>
              <a:off x="1518708" y="5350561"/>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4" name="角丸四角形 13"/>
            <p:cNvSpPr/>
            <p:nvPr/>
          </p:nvSpPr>
          <p:spPr>
            <a:xfrm>
              <a:off x="442654" y="5663924"/>
              <a:ext cx="3030853" cy="486041"/>
            </a:xfrm>
            <a:prstGeom prst="roundRect">
              <a:avLst/>
            </a:prstGeom>
            <a:solidFill>
              <a:schemeClr val="bg1"/>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⑤</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rPr>
                <a:t>費用対効果の評価結果に</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720437" marR="0" lvl="0" indent="-720437"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eiryo UI" panose="020B0604030504040204" pitchFamily="50" charset="-128"/>
                </a:rPr>
                <a:t>基づく価格調整を実施</a:t>
              </a:r>
              <a:endPar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5" name="角丸四角形 14"/>
            <p:cNvSpPr/>
            <p:nvPr/>
          </p:nvSpPr>
          <p:spPr>
            <a:xfrm>
              <a:off x="430890" y="2492896"/>
              <a:ext cx="3042618" cy="468096"/>
            </a:xfrm>
            <a:prstGeom prst="roundRect">
              <a:avLst/>
            </a:prstGeom>
            <a:solidFill>
              <a:schemeClr val="bg1"/>
            </a:solidFill>
            <a:ln>
              <a:solidFill>
                <a:schemeClr val="bg2">
                  <a:lumMod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①品目の選定</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（市場規模の大きい医薬品等を選定）</a:t>
              </a:r>
            </a:p>
          </p:txBody>
        </p:sp>
        <p:sp>
          <p:nvSpPr>
            <p:cNvPr id="16" name="下矢印 15"/>
            <p:cNvSpPr/>
            <p:nvPr/>
          </p:nvSpPr>
          <p:spPr>
            <a:xfrm>
              <a:off x="1513615" y="3068976"/>
              <a:ext cx="866993" cy="144000"/>
            </a:xfrm>
            <a:prstGeom prst="downArrow">
              <a:avLst/>
            </a:prstGeom>
            <a:solidFill>
              <a:schemeClr val="bg2">
                <a:lumMod val="7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7" name="テキスト ボックス 16"/>
            <p:cNvSpPr txBox="1"/>
            <p:nvPr/>
          </p:nvSpPr>
          <p:spPr>
            <a:xfrm>
              <a:off x="518610" y="4416663"/>
              <a:ext cx="2925251"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）国立保健医療科学院が主体となり実施</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sp>
        <p:nvSpPr>
          <p:cNvPr id="41" name="右矢印 40"/>
          <p:cNvSpPr/>
          <p:nvPr/>
        </p:nvSpPr>
        <p:spPr>
          <a:xfrm rot="5400000">
            <a:off x="4906276" y="4152407"/>
            <a:ext cx="409527" cy="1227917"/>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42" name="角丸四角形吹き出し 41"/>
          <p:cNvSpPr/>
          <p:nvPr/>
        </p:nvSpPr>
        <p:spPr>
          <a:xfrm>
            <a:off x="6575747" y="4201611"/>
            <a:ext cx="3165300" cy="454512"/>
          </a:xfrm>
          <a:prstGeom prst="wedgeRoundRectCallout">
            <a:avLst>
              <a:gd name="adj1" fmla="val -80811"/>
              <a:gd name="adj2" fmla="val 54294"/>
              <a:gd name="adj3" fmla="val 16667"/>
            </a:avLst>
          </a:prstGeom>
          <a:ln w="12700"/>
        </p:spPr>
        <p:style>
          <a:lnRef idx="2">
            <a:schemeClr val="dk1"/>
          </a:lnRef>
          <a:fillRef idx="1">
            <a:schemeClr val="lt1"/>
          </a:fillRef>
          <a:effectRef idx="0">
            <a:schemeClr val="dk1"/>
          </a:effectRef>
          <a:fontRef idx="minor">
            <a:schemeClr val="dk1"/>
          </a:fontRef>
        </p:style>
        <p:txBody>
          <a:bodyPr lIns="71988" rIns="71988"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総合的評価にあたっては、希少な疾患や小児、</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抗がん剤等の、配慮が必要な要素も考慮</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11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59" name="角丸四角形吹き出し 58"/>
          <p:cNvSpPr/>
          <p:nvPr/>
        </p:nvSpPr>
        <p:spPr>
          <a:xfrm>
            <a:off x="6234602" y="4952115"/>
            <a:ext cx="3506447" cy="738762"/>
          </a:xfrm>
          <a:prstGeom prst="wedgeRoundRectCallout">
            <a:avLst>
              <a:gd name="adj1" fmla="val -72342"/>
              <a:gd name="adj2" fmla="val 68150"/>
              <a:gd name="adj3" fmla="val 16667"/>
            </a:avLst>
          </a:prstGeom>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評価結果に応じて対象品目の価格を調整</a:t>
            </a:r>
            <a:r>
              <a:rPr kumimoji="1" lang="ja-JP" altLang="en-US"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en-US" altLang="ja-JP"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ja-JP" altLang="en-US"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３）</a:t>
            </a:r>
            <a:endParaRPr kumimoji="1" lang="en-US" altLang="ja-JP" sz="1100" b="0" i="0" u="sng"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　・費用対効果の悪い品目は価格を引下げ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l"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　・医療費の減少につながる品目等は価格を引上げ</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60" name="直線コネクタ 59"/>
          <p:cNvCxnSpPr>
            <a:stCxn id="10" idx="3"/>
            <a:endCxn id="41" idx="2"/>
          </p:cNvCxnSpPr>
          <p:nvPr/>
        </p:nvCxnSpPr>
        <p:spPr>
          <a:xfrm flipV="1">
            <a:off x="3473752" y="4766366"/>
            <a:ext cx="1023328" cy="5236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直線コネクタ 60"/>
          <p:cNvCxnSpPr/>
          <p:nvPr/>
        </p:nvCxnSpPr>
        <p:spPr>
          <a:xfrm>
            <a:off x="3473755" y="6009259"/>
            <a:ext cx="601073"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 name="直線矢印コネクタ 3"/>
          <p:cNvCxnSpPr/>
          <p:nvPr/>
        </p:nvCxnSpPr>
        <p:spPr>
          <a:xfrm flipV="1">
            <a:off x="4344857" y="3841637"/>
            <a:ext cx="248163" cy="269973"/>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201233" y="829325"/>
            <a:ext cx="9539814" cy="11411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71988" rtlCol="0" anchor="t" anchorCtr="0"/>
          <a:lstStyle/>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○費用対効果評価制度については、中央社会保険医療協議会での議論を踏まえ、</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2019</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a:t>
            </a: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月から運用を開始。</a:t>
            </a:r>
            <a:endParaRPr kumimoji="1" lang="ja-JP" altLang="en-US" sz="13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○市場規模が大きい、又は著しく単価が高い医薬品・医療機器を評価の対象とする。ただし、治療方法が十分に存在しない</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稀少疾患（指定難病等）や小児のみに用いられる品目は対象外とする。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179352" marR="0" lvl="0" indent="-179352"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○評価結果は保険償還の可否の判断に用いるのではなく、いったん保険収載したうえで価格調整に用いる（薬価制度の補完）。</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5708" marR="0" lvl="0" indent="-85708" algn="l" defTabSz="91408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○今後、体制の充実を図るとともに事例を集積し、制度のあり方や活用方法について検討する。</a:t>
            </a:r>
            <a:endParaRPr kumimoji="1" lang="en-US" altLang="ja-JP" sz="13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3" name="グループ化 2"/>
          <p:cNvGrpSpPr/>
          <p:nvPr/>
        </p:nvGrpSpPr>
        <p:grpSpPr>
          <a:xfrm>
            <a:off x="3632177" y="5211104"/>
            <a:ext cx="3601314" cy="1559538"/>
            <a:chOff x="3631965" y="4942718"/>
            <a:chExt cx="3601891" cy="1559788"/>
          </a:xfrm>
        </p:grpSpPr>
        <p:grpSp>
          <p:nvGrpSpPr>
            <p:cNvPr id="94" name="グループ化 93"/>
            <p:cNvGrpSpPr/>
            <p:nvPr/>
          </p:nvGrpSpPr>
          <p:grpSpPr>
            <a:xfrm>
              <a:off x="3631965" y="4942718"/>
              <a:ext cx="3601891" cy="1559788"/>
              <a:chOff x="3631965" y="4942718"/>
              <a:chExt cx="3601891" cy="1559788"/>
            </a:xfrm>
          </p:grpSpPr>
          <p:cxnSp>
            <p:nvCxnSpPr>
              <p:cNvPr id="45" name="直線コネクタ 44"/>
              <p:cNvCxnSpPr/>
              <p:nvPr/>
            </p:nvCxnSpPr>
            <p:spPr>
              <a:xfrm>
                <a:off x="4059971" y="5303885"/>
                <a:ext cx="989" cy="7971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060960" y="6101041"/>
                <a:ext cx="2410276" cy="0"/>
              </a:xfrm>
              <a:prstGeom prst="line">
                <a:avLst/>
              </a:prstGeom>
              <a:ln w="190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059971" y="5452977"/>
                <a:ext cx="804428"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5538433" y="5908265"/>
                <a:ext cx="804428"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50" name="テキスト ボックス 49"/>
              <p:cNvSpPr txBox="1"/>
              <p:nvPr/>
            </p:nvSpPr>
            <p:spPr>
              <a:xfrm>
                <a:off x="6325350" y="5930603"/>
                <a:ext cx="908506" cy="430887"/>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評価結果</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ICER</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sp>
            <p:nvSpPr>
              <p:cNvPr id="51" name="テキスト ボックス 50"/>
              <p:cNvSpPr txBox="1"/>
              <p:nvPr/>
            </p:nvSpPr>
            <p:spPr>
              <a:xfrm>
                <a:off x="3631965" y="4942718"/>
                <a:ext cx="908506" cy="430887"/>
              </a:xfrm>
              <a:prstGeom prst="rect">
                <a:avLst/>
              </a:prstGeom>
              <a:noFill/>
            </p:spPr>
            <p:txBody>
              <a:bodyPr wrap="square" rtlCol="0">
                <a:spAutoFit/>
              </a:bodyPr>
              <a:lstStyle/>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価格</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a:p>
                <a:pPr marL="0" marR="0" lvl="0" indent="0" algn="ctr" defTabSz="914083"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rPr>
                  <a:t>調整率</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Verdana" pitchFamily="34" charset="0"/>
                </a:endParaRPr>
              </a:p>
            </p:txBody>
          </p:sp>
          <p:cxnSp>
            <p:nvCxnSpPr>
              <p:cNvPr id="52" name="直線コネクタ 51"/>
              <p:cNvCxnSpPr/>
              <p:nvPr/>
            </p:nvCxnSpPr>
            <p:spPr>
              <a:xfrm flipH="1">
                <a:off x="4842867" y="5647389"/>
                <a:ext cx="3481" cy="445488"/>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a:off x="5530269" y="5938767"/>
                <a:ext cx="0" cy="130805"/>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55" name="テキスト ボックス 54"/>
              <p:cNvSpPr txBox="1"/>
              <p:nvPr/>
            </p:nvSpPr>
            <p:spPr>
              <a:xfrm>
                <a:off x="4520952" y="6112656"/>
                <a:ext cx="1613660" cy="3898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500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　</a:t>
                </a:r>
                <a:r>
                  <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1,000</a:t>
                </a:r>
                <a:r>
                  <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万円</a:t>
                </a:r>
                <a:endParaRPr kumimoji="1" lang="en-US" altLang="ja-JP"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a:t>
                </a:r>
                <a:r>
                  <a:rPr kumimoji="1" lang="en-US" altLang="ja-JP" sz="800"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66" name="直線コネクタ 65"/>
              <p:cNvCxnSpPr/>
              <p:nvPr/>
            </p:nvCxnSpPr>
            <p:spPr>
              <a:xfrm>
                <a:off x="4853516" y="5617297"/>
                <a:ext cx="348668" cy="3887"/>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V="1">
                <a:off x="5191387" y="5755821"/>
                <a:ext cx="352163" cy="1373"/>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flipH="1">
                <a:off x="5199677" y="5611524"/>
                <a:ext cx="2962" cy="145669"/>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flipH="1">
                <a:off x="5536819" y="5762791"/>
                <a:ext cx="2962" cy="145669"/>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5" name="直線コネクタ 74"/>
              <p:cNvCxnSpPr/>
              <p:nvPr/>
            </p:nvCxnSpPr>
            <p:spPr>
              <a:xfrm flipH="1">
                <a:off x="4858386" y="5443571"/>
                <a:ext cx="2544" cy="17197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8" name="直線コネクタ 77"/>
              <p:cNvCxnSpPr/>
              <p:nvPr/>
            </p:nvCxnSpPr>
            <p:spPr>
              <a:xfrm flipH="1">
                <a:off x="5191005" y="5788503"/>
                <a:ext cx="1740" cy="336797"/>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flipH="1" flipV="1">
                <a:off x="4043643" y="5609898"/>
                <a:ext cx="798415" cy="11286"/>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90" name="直線コネクタ 89"/>
              <p:cNvCxnSpPr/>
              <p:nvPr/>
            </p:nvCxnSpPr>
            <p:spPr>
              <a:xfrm flipH="1" flipV="1">
                <a:off x="4086218" y="5754297"/>
                <a:ext cx="1082806" cy="2210"/>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flipV="1">
                <a:off x="4088904" y="5906697"/>
                <a:ext cx="1416665" cy="812"/>
              </a:xfrm>
              <a:prstGeom prst="line">
                <a:avLst/>
              </a:prstGeom>
              <a:ln w="1270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95" name="正方形/長方形 94"/>
            <p:cNvSpPr/>
            <p:nvPr/>
          </p:nvSpPr>
          <p:spPr>
            <a:xfrm>
              <a:off x="5242139" y="5517863"/>
              <a:ext cx="338554"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grpSp>
      <p:grpSp>
        <p:nvGrpSpPr>
          <p:cNvPr id="53" name="グループ化 52"/>
          <p:cNvGrpSpPr/>
          <p:nvPr/>
        </p:nvGrpSpPr>
        <p:grpSpPr>
          <a:xfrm>
            <a:off x="6083880" y="2257715"/>
            <a:ext cx="3738319" cy="1338941"/>
            <a:chOff x="6084060" y="2312906"/>
            <a:chExt cx="3738918" cy="1339156"/>
          </a:xfrm>
        </p:grpSpPr>
        <p:sp>
          <p:nvSpPr>
            <p:cNvPr id="57" name="角丸四角形吹き出し 56"/>
            <p:cNvSpPr/>
            <p:nvPr/>
          </p:nvSpPr>
          <p:spPr>
            <a:xfrm>
              <a:off x="6285206" y="2312906"/>
              <a:ext cx="3505097" cy="1339156"/>
            </a:xfrm>
            <a:prstGeom prst="wedgeRoundRectCallout">
              <a:avLst>
                <a:gd name="adj1" fmla="val -65663"/>
                <a:gd name="adj2" fmla="val 41139"/>
                <a:gd name="adj3" fmla="val 16667"/>
              </a:avLst>
            </a:prstGeom>
            <a:ln w="12700"/>
          </p:spPr>
          <p:style>
            <a:lnRef idx="2">
              <a:schemeClr val="dk1"/>
            </a:lnRef>
            <a:fillRef idx="1">
              <a:schemeClr val="lt1"/>
            </a:fillRef>
            <a:effectRef idx="0">
              <a:schemeClr val="dk1"/>
            </a:effectRef>
            <a:fontRef idx="minor">
              <a:schemeClr val="dk1"/>
            </a:fontRef>
          </p:style>
          <p:txBody>
            <a:bodyPr lIns="35994" rIns="35994"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評価対象品目が、既存の比較対照品目と比較して、費用、効果がどれだけ増加するかを分析。</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健康な状態での１年間の生存を延長するために必要な費用を算出。</a:t>
              </a:r>
              <a:endPar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9" name="グループ化 48"/>
            <p:cNvGrpSpPr/>
            <p:nvPr/>
          </p:nvGrpSpPr>
          <p:grpSpPr>
            <a:xfrm>
              <a:off x="6084060" y="2734558"/>
              <a:ext cx="3738918" cy="492726"/>
              <a:chOff x="6110626" y="3265504"/>
              <a:chExt cx="3738918" cy="492726"/>
            </a:xfrm>
          </p:grpSpPr>
          <p:sp>
            <p:nvSpPr>
              <p:cNvPr id="79" name="正方形/長方形 78"/>
              <p:cNvSpPr/>
              <p:nvPr/>
            </p:nvSpPr>
            <p:spPr>
              <a:xfrm>
                <a:off x="6419767" y="3265504"/>
                <a:ext cx="3311399" cy="476353"/>
              </a:xfrm>
              <a:prstGeom prst="rect">
                <a:avLst/>
              </a:prstGeom>
              <a:ln>
                <a:solidFill>
                  <a:schemeClr val="accent2">
                    <a:lumMod val="60000"/>
                    <a:lumOff val="40000"/>
                  </a:schemeClr>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39" name="グループ化 38"/>
              <p:cNvGrpSpPr/>
              <p:nvPr/>
            </p:nvGrpSpPr>
            <p:grpSpPr>
              <a:xfrm>
                <a:off x="6110626" y="3281169"/>
                <a:ext cx="3738918" cy="477061"/>
                <a:chOff x="6110626" y="3281169"/>
                <a:chExt cx="3738918" cy="477061"/>
              </a:xfrm>
            </p:grpSpPr>
            <p:sp>
              <p:nvSpPr>
                <p:cNvPr id="70" name="正方形/長方形 69"/>
                <p:cNvSpPr/>
                <p:nvPr/>
              </p:nvSpPr>
              <p:spPr>
                <a:xfrm>
                  <a:off x="6110626" y="3341747"/>
                  <a:ext cx="1574983"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増分費用効果比</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ICER</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71" name="正方形/長方形 70"/>
                <p:cNvSpPr/>
                <p:nvPr/>
              </p:nvSpPr>
              <p:spPr>
                <a:xfrm>
                  <a:off x="7499846" y="3512009"/>
                  <a:ext cx="2317023"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（効果がどのくらい増加するか）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3" name="正方形/長方形 72"/>
                <p:cNvSpPr/>
                <p:nvPr/>
              </p:nvSpPr>
              <p:spPr>
                <a:xfrm>
                  <a:off x="7469566" y="3281169"/>
                  <a:ext cx="2379978"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b-a</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（費用がどのくらい増加するか）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4" name="正方形/長方形 73"/>
                <p:cNvSpPr/>
                <p:nvPr/>
              </p:nvSpPr>
              <p:spPr>
                <a:xfrm>
                  <a:off x="7274348" y="3379581"/>
                  <a:ext cx="325730" cy="2616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cxnSp>
              <p:nvCxnSpPr>
                <p:cNvPr id="76" name="直線コネクタ 75"/>
                <p:cNvCxnSpPr/>
                <p:nvPr/>
              </p:nvCxnSpPr>
              <p:spPr>
                <a:xfrm>
                  <a:off x="7532381" y="3493976"/>
                  <a:ext cx="2173147" cy="0"/>
                </a:xfrm>
                <a:prstGeom prst="line">
                  <a:avLst/>
                </a:prstGeom>
                <a:ln w="19050">
                  <a:solidFill>
                    <a:schemeClr val="tx1"/>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63" name="正方形/長方形 62"/>
          <p:cNvSpPr/>
          <p:nvPr/>
        </p:nvSpPr>
        <p:spPr>
          <a:xfrm>
            <a:off x="7184891" y="5948876"/>
            <a:ext cx="2628154" cy="507750"/>
          </a:xfrm>
          <a:prstGeom prst="rect">
            <a:avLst/>
          </a:prstGeom>
          <a:ln>
            <a:solidFill>
              <a:schemeClr val="tx1"/>
            </a:solidFill>
            <a:prstDash val="sysDot"/>
          </a:ln>
        </p:spPr>
        <p:txBody>
          <a:bodyPr wrap="square">
            <a:spAutoFit/>
          </a:bodyPr>
          <a:lstStyle/>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２）抗がん剤等については、通常よりも</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高い基準（</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750</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万円</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/QALY</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）を用いる。</a:t>
            </a:r>
            <a:endPar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３）価格調整範囲は有用性系加算等</a:t>
            </a:r>
          </a:p>
        </p:txBody>
      </p:sp>
      <p:sp>
        <p:nvSpPr>
          <p:cNvPr id="2" name="テキスト ボックス 1"/>
          <p:cNvSpPr txBox="1"/>
          <p:nvPr/>
        </p:nvSpPr>
        <p:spPr>
          <a:xfrm>
            <a:off x="2361128" y="5516897"/>
            <a:ext cx="968624" cy="26156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ヶ月）</a:t>
            </a:r>
          </a:p>
        </p:txBody>
      </p:sp>
      <p:sp>
        <p:nvSpPr>
          <p:cNvPr id="81" name="正方形/長方形 80"/>
          <p:cNvSpPr/>
          <p:nvPr/>
        </p:nvSpPr>
        <p:spPr>
          <a:xfrm>
            <a:off x="1353178" y="6587831"/>
            <a:ext cx="2375884" cy="230795"/>
          </a:xfrm>
          <a:prstGeom prst="rect">
            <a:avLst/>
          </a:prstGeom>
          <a:ln>
            <a:noFill/>
            <a:prstDash val="sysDot"/>
          </a:ln>
        </p:spPr>
        <p:txBody>
          <a:bodyPr wrap="square">
            <a:spAutoFit/>
          </a:bodyPr>
          <a:lstStyle/>
          <a:p>
            <a:pPr marL="447585" marR="0" lvl="0" indent="-447585"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（注）カッコ内の期間は、標準的な期間</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スライド番号プレースホルダー 2">
            <a:extLst>
              <a:ext uri="{FF2B5EF4-FFF2-40B4-BE49-F238E27FC236}">
                <a16:creationId xmlns:a16="http://schemas.microsoft.com/office/drawing/2014/main" id="{BBECA716-BBE1-475A-975B-5A0060FB4E5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2" name="Rectangle 2">
            <a:extLst>
              <a:ext uri="{FF2B5EF4-FFF2-40B4-BE49-F238E27FC236}">
                <a16:creationId xmlns:a16="http://schemas.microsoft.com/office/drawing/2014/main" id="{028B5BDC-7421-4577-9FF6-7E7B7D91F46E}"/>
              </a:ext>
            </a:extLst>
          </p:cNvPr>
          <p:cNvSpPr>
            <a:spLocks noChangeArrowheads="1"/>
          </p:cNvSpPr>
          <p:nvPr/>
        </p:nvSpPr>
        <p:spPr bwMode="auto">
          <a:xfrm>
            <a:off x="201233" y="36768"/>
            <a:ext cx="9517327" cy="47156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 typeface="Arial" charset="0"/>
              <a:buNone/>
              <a:tabLst/>
              <a:defRPr/>
            </a:pPr>
            <a:r>
              <a:rPr kumimoji="1" lang="ja-JP" altLang="en-US" sz="2400" b="0" i="0" u="none" strike="noStrike" kern="0" cap="none" spc="0" normalizeH="0" baseline="0" noProof="0" dirty="0">
                <a:ln>
                  <a:noFill/>
                </a:ln>
                <a:solidFill>
                  <a:srgbClr val="000000"/>
                </a:solidFill>
                <a:effectLst/>
                <a:uLnTx/>
                <a:uFillTx/>
                <a:latin typeface="Calibri"/>
                <a:ea typeface="ＭＳ Ｐゴシック"/>
                <a:cs typeface="+mn-cs"/>
              </a:rPr>
              <a:t>２３．費用対効果評価制度</a:t>
            </a:r>
          </a:p>
        </p:txBody>
      </p:sp>
    </p:spTree>
    <p:extLst>
      <p:ext uri="{BB962C8B-B14F-4D97-AF65-F5344CB8AC3E}">
        <p14:creationId xmlns:p14="http://schemas.microsoft.com/office/powerpoint/2010/main" val="108971199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テキスト ボックス 51"/>
          <p:cNvSpPr txBox="1"/>
          <p:nvPr/>
        </p:nvSpPr>
        <p:spPr>
          <a:xfrm>
            <a:off x="-9552" y="1425037"/>
            <a:ext cx="9896477" cy="346205"/>
          </a:xfrm>
          <a:prstGeom prst="rect">
            <a:avLst/>
          </a:prstGeom>
          <a:solidFill>
            <a:srgbClr val="000066"/>
          </a:solidFill>
        </p:spPr>
        <p:style>
          <a:lnRef idx="2">
            <a:schemeClr val="dk1"/>
          </a:lnRef>
          <a:fillRef idx="1">
            <a:schemeClr val="lt1"/>
          </a:fillRef>
          <a:effectRef idx="0">
            <a:schemeClr val="dk1"/>
          </a:effectRef>
          <a:fontRef idx="minor">
            <a:schemeClr val="dk1"/>
          </a:fontRef>
        </p:style>
        <p:txBody>
          <a:bodyPr wrap="square" rtlCol="0" anchor="ctr" anchorCtr="0">
            <a:noAutofit/>
          </a:bodyPr>
          <a:lstStyle/>
          <a:p>
            <a:pPr algn="ctr" defTabSz="913578">
              <a:defRPr/>
            </a:pPr>
            <a:r>
              <a:rPr lang="ja-JP" altLang="en-US"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平成</a:t>
            </a:r>
            <a:r>
              <a:rPr lang="en-US" altLang="ja-JP"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b="1" dirty="0">
                <a:solidFill>
                  <a:prstClr val="white"/>
                </a:solidFill>
                <a:latin typeface="Meiryo UI" panose="020B0604030504040204" pitchFamily="50" charset="-128"/>
                <a:ea typeface="Meiryo UI" panose="020B0604030504040204" pitchFamily="50" charset="-128"/>
                <a:cs typeface="メイリオ" panose="020B0604030504040204" pitchFamily="50" charset="-128"/>
              </a:rPr>
              <a:t>年度薬価制度抜本改革において引き続き検討することとされた主な課題</a:t>
            </a:r>
          </a:p>
        </p:txBody>
      </p:sp>
      <p:sp>
        <p:nvSpPr>
          <p:cNvPr id="40" name="正方形/長方形 39"/>
          <p:cNvSpPr/>
          <p:nvPr/>
        </p:nvSpPr>
        <p:spPr>
          <a:xfrm>
            <a:off x="5048974" y="2111694"/>
            <a:ext cx="4675501" cy="761265"/>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イノベーションの評価に関し、効能追加等による革新性・有用性の評価の是非について検討する。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5048976" y="1852065"/>
            <a:ext cx="4675499"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効能追加等による革新性・有用性の評価の是非</a:t>
            </a:r>
          </a:p>
        </p:txBody>
      </p:sp>
      <p:sp>
        <p:nvSpPr>
          <p:cNvPr id="45" name="正方形/長方形 44"/>
          <p:cNvSpPr/>
          <p:nvPr/>
        </p:nvSpPr>
        <p:spPr>
          <a:xfrm>
            <a:off x="163358" y="3609049"/>
            <a:ext cx="4675500" cy="3117007"/>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新薬創出等加算の対象外である品目（類似薬効比較方式</a:t>
            </a:r>
            <a:r>
              <a:rPr lang="en-US" altLang="ja-JP" sz="1299" dirty="0">
                <a:solidFill>
                  <a:prstClr val="black"/>
                </a:solidFill>
                <a:latin typeface="Meiryo UI" panose="020B0604030504040204" pitchFamily="50" charset="-128"/>
                <a:ea typeface="Meiryo UI" panose="020B0604030504040204" pitchFamily="50" charset="-128"/>
              </a:rPr>
              <a:t>Ⅰ</a:t>
            </a:r>
            <a:r>
              <a:rPr lang="ja-JP" altLang="en-US" sz="1299" dirty="0">
                <a:solidFill>
                  <a:prstClr val="black"/>
                </a:solidFill>
                <a:latin typeface="Meiryo UI" panose="020B0604030504040204" pitchFamily="50" charset="-128"/>
                <a:ea typeface="Meiryo UI" panose="020B0604030504040204" pitchFamily="50" charset="-128"/>
              </a:rPr>
              <a:t>）に関し、同加算の対象品目を比較薬とした薬価算定における「比較薬の新薬創出等加算の累積額を控除する取扱い」について検討する。</a:t>
            </a:r>
          </a:p>
        </p:txBody>
      </p:sp>
      <p:sp>
        <p:nvSpPr>
          <p:cNvPr id="46" name="正方形/長方形 45"/>
          <p:cNvSpPr/>
          <p:nvPr/>
        </p:nvSpPr>
        <p:spPr>
          <a:xfrm>
            <a:off x="163358" y="3327943"/>
            <a:ext cx="4675500"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6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新薬創出等加算対象品目を比較薬とする場合の薬価算定の見直し</a:t>
            </a:r>
          </a:p>
        </p:txBody>
      </p:sp>
      <p:pic>
        <p:nvPicPr>
          <p:cNvPr id="4" name="図 3"/>
          <p:cNvPicPr>
            <a:picLocks noChangeAspect="1"/>
          </p:cNvPicPr>
          <p:nvPr/>
        </p:nvPicPr>
        <p:blipFill>
          <a:blip r:embed="rId3"/>
          <a:stretch>
            <a:fillRect/>
          </a:stretch>
        </p:blipFill>
        <p:spPr>
          <a:xfrm>
            <a:off x="261411" y="4780520"/>
            <a:ext cx="4479393" cy="1844170"/>
          </a:xfrm>
          <a:prstGeom prst="rect">
            <a:avLst/>
          </a:prstGeom>
        </p:spPr>
      </p:pic>
      <p:cxnSp>
        <p:nvCxnSpPr>
          <p:cNvPr id="13" name="直線コネクタ 12"/>
          <p:cNvCxnSpPr/>
          <p:nvPr/>
        </p:nvCxnSpPr>
        <p:spPr>
          <a:xfrm flipV="1">
            <a:off x="1080790" y="5253470"/>
            <a:ext cx="623123" cy="226693"/>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0" name="Rectangle 5"/>
          <p:cNvSpPr>
            <a:spLocks noChangeArrowheads="1"/>
          </p:cNvSpPr>
          <p:nvPr/>
        </p:nvSpPr>
        <p:spPr bwMode="auto">
          <a:xfrm>
            <a:off x="4880992" y="2490815"/>
            <a:ext cx="184554" cy="3689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352" tIns="45676" rIns="91352" bIns="45676" numCol="1" anchor="ctr" anchorCtr="0" compatLnSpc="1">
            <a:prstTxWarp prst="textNoShape">
              <a:avLst/>
            </a:prstTxWarp>
            <a:spAutoFit/>
          </a:bodyPr>
          <a:lstStyle/>
          <a:p>
            <a:pPr defTabSz="913578" fontAlgn="base">
              <a:spcBef>
                <a:spcPct val="0"/>
              </a:spcBef>
              <a:spcAft>
                <a:spcPct val="0"/>
              </a:spcAft>
              <a:defRPr/>
            </a:pPr>
            <a:endParaRPr lang="ja-JP" altLang="ja-JP" sz="1798">
              <a:solidFill>
                <a:prstClr val="black"/>
              </a:solidFill>
              <a:latin typeface="Meiryo UI" panose="020B0604030504040204" pitchFamily="50" charset="-128"/>
              <a:ea typeface="Meiryo UI" panose="020B0604030504040204" pitchFamily="50" charset="-128"/>
              <a:cs typeface="ＭＳ Ｐゴシック" pitchFamily="50" charset="-128"/>
            </a:endParaRPr>
          </a:p>
        </p:txBody>
      </p:sp>
      <p:sp>
        <p:nvSpPr>
          <p:cNvPr id="29" name="正方形/長方形 28"/>
          <p:cNvSpPr/>
          <p:nvPr/>
        </p:nvSpPr>
        <p:spPr>
          <a:xfrm>
            <a:off x="5040323" y="3252080"/>
            <a:ext cx="4711843" cy="3508677"/>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長期収載品に関し、イノベーションを推進するとともに医薬品産業を高い創薬力を持つ産業構造に転換する観点から、段階的な価格引下げ開始までの期間の在り方について検討する。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30" name="正方形/長方形 29"/>
          <p:cNvSpPr/>
          <p:nvPr/>
        </p:nvSpPr>
        <p:spPr>
          <a:xfrm>
            <a:off x="5036124" y="2984580"/>
            <a:ext cx="4711843"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長期収載品の段階的な価格引き下げ開始までの期間の在り方</a:t>
            </a:r>
          </a:p>
        </p:txBody>
      </p:sp>
      <p:pic>
        <p:nvPicPr>
          <p:cNvPr id="3" name="図 2"/>
          <p:cNvPicPr>
            <a:picLocks noChangeAspect="1"/>
          </p:cNvPicPr>
          <p:nvPr/>
        </p:nvPicPr>
        <p:blipFill>
          <a:blip r:embed="rId4"/>
          <a:stretch>
            <a:fillRect/>
          </a:stretch>
        </p:blipFill>
        <p:spPr>
          <a:xfrm>
            <a:off x="5174744" y="4295332"/>
            <a:ext cx="4500232" cy="2362023"/>
          </a:xfrm>
          <a:prstGeom prst="rect">
            <a:avLst/>
          </a:prstGeom>
        </p:spPr>
      </p:pic>
      <p:sp>
        <p:nvSpPr>
          <p:cNvPr id="5" name="テキスト ボックス 4"/>
          <p:cNvSpPr txBox="1"/>
          <p:nvPr/>
        </p:nvSpPr>
        <p:spPr>
          <a:xfrm>
            <a:off x="6011480" y="5333628"/>
            <a:ext cx="867758" cy="368977"/>
          </a:xfrm>
          <a:prstGeom prst="rect">
            <a:avLst/>
          </a:prstGeom>
          <a:solidFill>
            <a:srgbClr val="FFFF00"/>
          </a:solidFill>
          <a:ln w="12700">
            <a:solidFill>
              <a:srgbClr val="C00000"/>
            </a:solidFill>
          </a:ln>
        </p:spPr>
        <p:txBody>
          <a:bodyPr wrap="square" rtlCol="0">
            <a:spAutoFit/>
          </a:bodyPr>
          <a:lstStyle/>
          <a:p>
            <a:pPr defTabSz="913578"/>
            <a:r>
              <a:rPr lang="ja-JP" altLang="en-US" sz="899" b="1" dirty="0">
                <a:solidFill>
                  <a:srgbClr val="C00000"/>
                </a:solidFill>
                <a:latin typeface="Meiryo UI" panose="020B0604030504040204" pitchFamily="50" charset="-128"/>
                <a:ea typeface="Meiryo UI" panose="020B0604030504040204" pitchFamily="50" charset="-128"/>
              </a:rPr>
              <a:t>期間の在り方の検討</a:t>
            </a:r>
          </a:p>
        </p:txBody>
      </p:sp>
      <p:cxnSp>
        <p:nvCxnSpPr>
          <p:cNvPr id="7" name="直線矢印コネクタ 6"/>
          <p:cNvCxnSpPr/>
          <p:nvPr/>
        </p:nvCxnSpPr>
        <p:spPr>
          <a:xfrm>
            <a:off x="5905817" y="5264017"/>
            <a:ext cx="1079082" cy="0"/>
          </a:xfrm>
          <a:prstGeom prst="straightConnector1">
            <a:avLst/>
          </a:prstGeom>
          <a:ln w="190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5794411" y="4039747"/>
            <a:ext cx="3260897" cy="276732"/>
          </a:xfrm>
          <a:prstGeom prst="rect">
            <a:avLst/>
          </a:prstGeom>
          <a:noFill/>
        </p:spPr>
        <p:txBody>
          <a:bodyPr wrap="none" rtlCol="0">
            <a:spAutoFit/>
          </a:bodyPr>
          <a:lstStyle/>
          <a:p>
            <a:pPr defTabSz="913578"/>
            <a:r>
              <a:rPr lang="ja-JP" altLang="en-US" sz="1199" b="1" dirty="0">
                <a:solidFill>
                  <a:prstClr val="black"/>
                </a:solidFill>
                <a:latin typeface="Meiryo UI" panose="020B0604030504040204" pitchFamily="50" charset="-128"/>
                <a:ea typeface="Meiryo UI" panose="020B0604030504040204" pitchFamily="50" charset="-128"/>
              </a:rPr>
              <a:t>長期収載品の段階的な価格引き下げのイメージ</a:t>
            </a:r>
          </a:p>
        </p:txBody>
      </p:sp>
      <p:sp>
        <p:nvSpPr>
          <p:cNvPr id="26" name="テキスト ボックス 25"/>
          <p:cNvSpPr txBox="1"/>
          <p:nvPr/>
        </p:nvSpPr>
        <p:spPr>
          <a:xfrm>
            <a:off x="560512" y="4462018"/>
            <a:ext cx="3888670" cy="276732"/>
          </a:xfrm>
          <a:prstGeom prst="rect">
            <a:avLst/>
          </a:prstGeom>
          <a:noFill/>
        </p:spPr>
        <p:txBody>
          <a:bodyPr wrap="none" rtlCol="0">
            <a:spAutoFit/>
          </a:bodyPr>
          <a:lstStyle/>
          <a:p>
            <a:pPr defTabSz="913578"/>
            <a:r>
              <a:rPr lang="ja-JP" altLang="en-US" sz="1199" b="1" dirty="0">
                <a:solidFill>
                  <a:prstClr val="black"/>
                </a:solidFill>
                <a:latin typeface="Meiryo UI" panose="020B0604030504040204" pitchFamily="50" charset="-128"/>
                <a:ea typeface="Meiryo UI" panose="020B0604030504040204" pitchFamily="50" charset="-128"/>
              </a:rPr>
              <a:t>新薬創出等加算対象品目を比較薬とする場合の薬価算定</a:t>
            </a:r>
          </a:p>
        </p:txBody>
      </p:sp>
      <p:sp>
        <p:nvSpPr>
          <p:cNvPr id="19" name="テキスト ボックス 18"/>
          <p:cNvSpPr txBox="1"/>
          <p:nvPr/>
        </p:nvSpPr>
        <p:spPr>
          <a:xfrm>
            <a:off x="275744" y="5522112"/>
            <a:ext cx="805046" cy="922442"/>
          </a:xfrm>
          <a:prstGeom prst="rect">
            <a:avLst/>
          </a:prstGeom>
          <a:solidFill>
            <a:srgbClr val="FFFF00"/>
          </a:solidFill>
          <a:ln w="12700">
            <a:solidFill>
              <a:srgbClr val="C00000"/>
            </a:solidFill>
          </a:ln>
        </p:spPr>
        <p:txBody>
          <a:bodyPr wrap="square" rtlCol="0">
            <a:spAutoFit/>
          </a:bodyPr>
          <a:lstStyle/>
          <a:p>
            <a:pPr defTabSz="913578"/>
            <a:r>
              <a:rPr lang="ja-JP" altLang="en-US" sz="899" b="1" dirty="0">
                <a:solidFill>
                  <a:srgbClr val="C00000"/>
                </a:solidFill>
                <a:latin typeface="Meiryo UI" panose="020B0604030504040204" pitchFamily="50" charset="-128"/>
                <a:ea typeface="Meiryo UI" panose="020B0604030504040204" pitchFamily="50" charset="-128"/>
              </a:rPr>
              <a:t>類</a:t>
            </a:r>
            <a:r>
              <a:rPr lang="en-US" altLang="ja-JP" sz="899" b="1" dirty="0">
                <a:solidFill>
                  <a:srgbClr val="C00000"/>
                </a:solidFill>
                <a:latin typeface="Meiryo UI" panose="020B0604030504040204" pitchFamily="50" charset="-128"/>
                <a:ea typeface="Meiryo UI" panose="020B0604030504040204" pitchFamily="50" charset="-128"/>
              </a:rPr>
              <a:t>Ⅱ</a:t>
            </a:r>
            <a:r>
              <a:rPr lang="ja-JP" altLang="en-US" sz="899" b="1" dirty="0">
                <a:solidFill>
                  <a:srgbClr val="C00000"/>
                </a:solidFill>
                <a:latin typeface="Meiryo UI" panose="020B0604030504040204" pitchFamily="50" charset="-128"/>
                <a:ea typeface="Meiryo UI" panose="020B0604030504040204" pitchFamily="50" charset="-128"/>
              </a:rPr>
              <a:t>については、比較薬の加算額の累積額を控除する取扱いとしている</a:t>
            </a:r>
          </a:p>
        </p:txBody>
      </p:sp>
      <p:sp>
        <p:nvSpPr>
          <p:cNvPr id="20" name="正方形/長方形 19"/>
          <p:cNvSpPr/>
          <p:nvPr/>
        </p:nvSpPr>
        <p:spPr>
          <a:xfrm>
            <a:off x="153834" y="2150403"/>
            <a:ext cx="4711843" cy="1017003"/>
          </a:xfrm>
          <a:prstGeom prst="rect">
            <a:avLst/>
          </a:prstGeom>
          <a:solidFill>
            <a:srgbClr val="295CFF">
              <a:alpha val="10000"/>
            </a:srgbClr>
          </a:solidFill>
          <a:ln w="158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171296" indent="-171296" defTabSz="913578">
              <a:buFont typeface="Wingdings" panose="05000000000000000000" pitchFamily="2" charset="2"/>
              <a:buChar char="l"/>
            </a:pPr>
            <a:r>
              <a:rPr lang="ja-JP" altLang="en-US" sz="1299" dirty="0">
                <a:solidFill>
                  <a:prstClr val="black"/>
                </a:solidFill>
                <a:latin typeface="Meiryo UI" panose="020B0604030504040204" pitchFamily="50" charset="-128"/>
                <a:ea typeface="Meiryo UI" panose="020B0604030504040204" pitchFamily="50" charset="-128"/>
              </a:rPr>
              <a:t>概要</a:t>
            </a:r>
            <a:endParaRPr lang="en-US" altLang="ja-JP" sz="1299" dirty="0">
              <a:solidFill>
                <a:prstClr val="black"/>
              </a:solidFill>
              <a:latin typeface="Meiryo UI" panose="020B0604030504040204" pitchFamily="50" charset="-128"/>
              <a:ea typeface="Meiryo UI" panose="020B0604030504040204" pitchFamily="50" charset="-128"/>
            </a:endParaRPr>
          </a:p>
          <a:p>
            <a:pPr defTabSz="913578"/>
            <a:r>
              <a:rPr lang="ja-JP" altLang="en-US" sz="1299" dirty="0">
                <a:solidFill>
                  <a:prstClr val="black"/>
                </a:solidFill>
                <a:latin typeface="Meiryo UI" panose="020B0604030504040204" pitchFamily="50" charset="-128"/>
                <a:ea typeface="Meiryo UI" panose="020B0604030504040204" pitchFamily="50" charset="-128"/>
              </a:rPr>
              <a:t>　製薬企業の革新的新薬開発やドラッグ・ラグ解消の取組・実績を評価するものとして適切かどうかについて、新薬開発等に係る実態も踏まえつつ、検証を行い、次回以降の改定への見直し・反映を検討する。</a:t>
            </a:r>
            <a:endParaRPr lang="en-US" altLang="ja-JP" sz="1299"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145185" y="1875425"/>
            <a:ext cx="4711843" cy="251758"/>
          </a:xfrm>
          <a:prstGeom prst="rect">
            <a:avLst/>
          </a:prstGeom>
          <a:solidFill>
            <a:schemeClr val="accent1">
              <a:lumMod val="75000"/>
              <a:alpha val="90000"/>
            </a:schemeClr>
          </a:solidFill>
          <a:ln>
            <a:solidFill>
              <a:schemeClr val="accent1">
                <a:lumMod val="75000"/>
                <a:alpha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578">
              <a:defRPr/>
            </a:pPr>
            <a:r>
              <a:rPr lang="ja-JP" altLang="en-US" sz="1299" b="1" dirty="0">
                <a:solidFill>
                  <a:prstClr val="white"/>
                </a:solidFill>
                <a:latin typeface="Meiryo UI" panose="020B0604030504040204" pitchFamily="50" charset="-128"/>
                <a:ea typeface="Meiryo UI" panose="020B0604030504040204" pitchFamily="50" charset="-128"/>
                <a:cs typeface="Meiryo UI" panose="020B0604030504040204" pitchFamily="50" charset="-128"/>
              </a:rPr>
              <a:t>新薬創出等加算の企業指標の在り方</a:t>
            </a:r>
          </a:p>
        </p:txBody>
      </p:sp>
      <p:sp>
        <p:nvSpPr>
          <p:cNvPr id="23" name="Rectangle 2">
            <a:extLst>
              <a:ext uri="{FF2B5EF4-FFF2-40B4-BE49-F238E27FC236}">
                <a16:creationId xmlns:a16="http://schemas.microsoft.com/office/drawing/2014/main" id="{A5A91D6C-9E17-4F15-B3CE-6F4D49310826}"/>
              </a:ext>
            </a:extLst>
          </p:cNvPr>
          <p:cNvSpPr>
            <a:spLocks noChangeArrowheads="1"/>
          </p:cNvSpPr>
          <p:nvPr/>
        </p:nvSpPr>
        <p:spPr bwMode="auto">
          <a:xfrm>
            <a:off x="245192" y="8065"/>
            <a:ext cx="9517327" cy="396599"/>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a:solidFill>
                  <a:srgbClr val="000000"/>
                </a:solidFill>
                <a:latin typeface="Calibri"/>
                <a:ea typeface="ＭＳ Ｐゴシック"/>
              </a:rPr>
              <a:t>２４．薬価制度改革</a:t>
            </a:r>
            <a:endParaRPr lang="en-US" altLang="ja-JP" sz="2400" kern="0" dirty="0">
              <a:solidFill>
                <a:srgbClr val="000000"/>
              </a:solidFill>
              <a:latin typeface="ＭＳ Ｐゴシック"/>
              <a:ea typeface="ＭＳ Ｐゴシック"/>
            </a:endParaRPr>
          </a:p>
        </p:txBody>
      </p:sp>
      <p:sp>
        <p:nvSpPr>
          <p:cNvPr id="24" name="テキスト ボックス 23">
            <a:extLst>
              <a:ext uri="{FF2B5EF4-FFF2-40B4-BE49-F238E27FC236}">
                <a16:creationId xmlns:a16="http://schemas.microsoft.com/office/drawing/2014/main" id="{D9D90BAC-0E23-4E8C-A2C2-B4B88B76F48E}"/>
              </a:ext>
            </a:extLst>
          </p:cNvPr>
          <p:cNvSpPr txBox="1"/>
          <p:nvPr/>
        </p:nvSpPr>
        <p:spPr>
          <a:xfrm>
            <a:off x="130541" y="468054"/>
            <a:ext cx="9685455" cy="861774"/>
          </a:xfrm>
          <a:prstGeom prst="rect">
            <a:avLst/>
          </a:prstGeom>
          <a:noFill/>
          <a:ln w="9525">
            <a:solidFill>
              <a:sysClr val="windowText" lastClr="000000"/>
            </a:solidFill>
            <a:prstDash val="dash"/>
          </a:ln>
        </p:spPr>
        <p:txBody>
          <a:bodyPr wrap="square" rtlCol="0">
            <a:spAutoFit/>
          </a:bodyPr>
          <a:lstStyle/>
          <a:p>
            <a:pPr marL="182563" marR="0" lvl="0" indent="-182563" defTabSz="914400" eaLnBrk="1" fontAlgn="auto" latinLnBrk="0" hangingPunct="1">
              <a:lnSpc>
                <a:spcPts val="2000"/>
              </a:lnSpc>
              <a:spcBef>
                <a:spcPts val="0"/>
              </a:spcBef>
              <a:spcAft>
                <a:spcPts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rPr>
              <a:t>○　平成３０年度の薬価制度抜本改革に引き続き、「国民皆保険の持続性」と「イノベーションの推進」を両立し、国民が恩恵を受ける「国民負担の軽減」と「医療の質の向上」を実現する観点から、平成３０年度改定において引き続き検討することとされた事項を含め、令和２年度薬価制度改革が行われた</a:t>
            </a:r>
            <a:endParaRPr kumimoji="0" lang="en-US" altLang="ja-JP" sz="1700" b="0" i="0" u="none" strike="noStrike" kern="0" cap="none" spc="0" normalizeH="0" baseline="0" noProof="0" dirty="0">
              <a:ln>
                <a:noFill/>
              </a:ln>
              <a:solidFill>
                <a:prstClr val="black"/>
              </a:solidFill>
              <a:effectLst/>
              <a:uLnTx/>
              <a:uFillTx/>
              <a:latin typeface="ＭＳ Ｐゴシック"/>
            </a:endParaRPr>
          </a:p>
        </p:txBody>
      </p:sp>
      <p:sp>
        <p:nvSpPr>
          <p:cNvPr id="25" name="スライド番号プレースホルダー 2">
            <a:extLst>
              <a:ext uri="{FF2B5EF4-FFF2-40B4-BE49-F238E27FC236}">
                <a16:creationId xmlns:a16="http://schemas.microsoft.com/office/drawing/2014/main" id="{63E16ABA-9640-46F1-BC7A-C1844D5E77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56682408"/>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令和２年度薬価制度改革の骨子（概要）</a:t>
            </a:r>
          </a:p>
        </p:txBody>
      </p:sp>
      <p:sp>
        <p:nvSpPr>
          <p:cNvPr id="3" name="正方形/長方形 2"/>
          <p:cNvSpPr/>
          <p:nvPr/>
        </p:nvSpPr>
        <p:spPr>
          <a:xfrm>
            <a:off x="4900766" y="3283068"/>
            <a:ext cx="4968032" cy="2594205"/>
          </a:xfrm>
          <a:prstGeom prst="rect">
            <a:avLst/>
          </a:prstGeom>
          <a:solidFill>
            <a:srgbClr val="F3FFE7">
              <a:alpha val="20000"/>
            </a:srgbClr>
          </a:solidFill>
          <a:ln>
            <a:solidFill>
              <a:schemeClr val="accent3">
                <a:lumMod val="50000"/>
              </a:schemeClr>
            </a:solidFill>
          </a:ln>
        </p:spPr>
        <p:txBody>
          <a:bodyPr wrap="square">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新薬創出等加算対象外の新薬</a:t>
            </a:r>
            <a:r>
              <a:rPr lang="ja-JP" altLang="en-US" sz="1100" dirty="0">
                <a:solidFill>
                  <a:prstClr val="black"/>
                </a:solidFill>
                <a:latin typeface="Meiryo UI" panose="020B0604030504040204" pitchFamily="50" charset="-128"/>
                <a:ea typeface="Meiryo UI" panose="020B0604030504040204" pitchFamily="50" charset="-128"/>
              </a:rPr>
              <a:t>（２～３番手の新規性のある新薬）</a:t>
            </a:r>
            <a:r>
              <a:rPr lang="ja-JP" altLang="en-US" sz="1300" dirty="0">
                <a:solidFill>
                  <a:prstClr val="black"/>
                </a:solidFill>
                <a:latin typeface="Meiryo UI" panose="020B0604030504040204" pitchFamily="50" charset="-128"/>
                <a:ea typeface="Meiryo UI" panose="020B0604030504040204" pitchFamily="50" charset="-128"/>
              </a:rPr>
              <a:t>が新薬創出等加算対象品目を比較薬として算定される場合、</a:t>
            </a:r>
            <a:r>
              <a:rPr lang="ja-JP" altLang="en-US" sz="1300" b="1" u="sng" dirty="0">
                <a:solidFill>
                  <a:prstClr val="black"/>
                </a:solidFill>
                <a:latin typeface="Meiryo UI" panose="020B0604030504040204" pitchFamily="50" charset="-128"/>
                <a:ea typeface="Meiryo UI" panose="020B0604030504040204" pitchFamily="50" charset="-128"/>
              </a:rPr>
              <a:t>収載後３回目の改定時（最長</a:t>
            </a:r>
            <a:r>
              <a:rPr lang="en-US" altLang="ja-JP" sz="1300" b="1" u="sng" dirty="0">
                <a:solidFill>
                  <a:prstClr val="black"/>
                </a:solidFill>
                <a:latin typeface="Meiryo UI" panose="020B0604030504040204" pitchFamily="50" charset="-128"/>
                <a:ea typeface="Meiryo UI" panose="020B0604030504040204" pitchFamily="50" charset="-128"/>
              </a:rPr>
              <a:t>6</a:t>
            </a:r>
            <a:r>
              <a:rPr lang="ja-JP" altLang="en-US" sz="1300" b="1" u="sng" dirty="0">
                <a:solidFill>
                  <a:prstClr val="black"/>
                </a:solidFill>
                <a:latin typeface="Meiryo UI" panose="020B0604030504040204" pitchFamily="50" charset="-128"/>
                <a:ea typeface="Meiryo UI" panose="020B0604030504040204" pitchFamily="50" charset="-128"/>
              </a:rPr>
              <a:t>年後）までに、効能追加等により新薬創出等加算の対象にならない場合は、比較薬の累積加算分を控除</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開示度が高く、市場規模の小さいバイオ医薬品の薬価算定における、</a:t>
            </a:r>
            <a:r>
              <a:rPr lang="ja-JP" altLang="en-US" sz="1300" b="1" u="sng" dirty="0">
                <a:solidFill>
                  <a:prstClr val="black"/>
                </a:solidFill>
                <a:latin typeface="Meiryo UI" panose="020B0604030504040204" pitchFamily="50" charset="-128"/>
                <a:ea typeface="Meiryo UI" panose="020B0604030504040204" pitchFamily="50" charset="-128"/>
              </a:rPr>
              <a:t>研究開発費等</a:t>
            </a:r>
            <a:r>
              <a:rPr lang="en-US" altLang="ja-JP" sz="1300" b="1" u="sng" dirty="0">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一般管理販売費率</a:t>
            </a:r>
            <a:r>
              <a:rPr lang="en-US" altLang="ja-JP" sz="1300" b="1" u="sng" dirty="0">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の上限引上げ</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再生医療等製品毎の流通経費の精査、著しく高額な再生医療等製品の補正加算額の傾斜配分</a:t>
            </a:r>
            <a:endParaRPr lang="en-US" altLang="ja-JP" sz="1300"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先発品と原薬等が同一のバイオ医薬品は、</a:t>
            </a:r>
            <a:r>
              <a:rPr lang="ja-JP" altLang="en-US" sz="1300" b="1" u="sng" dirty="0">
                <a:solidFill>
                  <a:prstClr val="black"/>
                </a:solidFill>
                <a:latin typeface="Meiryo UI" panose="020B0604030504040204" pitchFamily="50" charset="-128"/>
                <a:ea typeface="Meiryo UI" panose="020B0604030504040204" pitchFamily="50" charset="-128"/>
              </a:rPr>
              <a:t>バイオシミラーとの適切な競争等の観点から、収載時薬価を算定</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新医療用配合剤の特例の拡充</a:t>
            </a:r>
            <a:endParaRPr lang="ja-JP" altLang="en-US" sz="1300" dirty="0">
              <a:solidFill>
                <a:prstClr val="black"/>
              </a:solidFill>
              <a:latin typeface="Calibri"/>
              <a:ea typeface="ＭＳ Ｐゴシック" panose="020B0600070205080204" pitchFamily="50" charset="-128"/>
            </a:endParaRPr>
          </a:p>
        </p:txBody>
      </p:sp>
      <p:sp>
        <p:nvSpPr>
          <p:cNvPr id="7" name="正方形/長方形 6"/>
          <p:cNvSpPr/>
          <p:nvPr/>
        </p:nvSpPr>
        <p:spPr>
          <a:xfrm>
            <a:off x="56456" y="4348262"/>
            <a:ext cx="4680000" cy="1384995"/>
          </a:xfrm>
          <a:prstGeom prst="rect">
            <a:avLst/>
          </a:prstGeom>
          <a:solidFill>
            <a:srgbClr val="F3FFE7">
              <a:alpha val="20000"/>
            </a:srgbClr>
          </a:solidFill>
          <a:ln>
            <a:solidFill>
              <a:schemeClr val="tx1">
                <a:lumMod val="50000"/>
                <a:lumOff val="50000"/>
              </a:schemeClr>
            </a:solidFill>
          </a:ln>
        </p:spPr>
        <p:txBody>
          <a:bodyPr wrap="square">
            <a:sp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後発品への置換え率が高い長期収載品は、</a:t>
            </a:r>
            <a:r>
              <a:rPr lang="ja-JP" altLang="en-US" sz="1300" b="1" u="sng" dirty="0">
                <a:solidFill>
                  <a:prstClr val="black"/>
                </a:solidFill>
                <a:latin typeface="Meiryo UI" panose="020B0604030504040204" pitchFamily="50" charset="-128"/>
                <a:ea typeface="Meiryo UI" panose="020B0604030504040204" pitchFamily="50" charset="-128"/>
              </a:rPr>
              <a:t>薬価の段階的引下げ</a:t>
            </a:r>
            <a:r>
              <a:rPr lang="ja-JP" altLang="en-US" sz="1300" b="1" u="sng">
                <a:solidFill>
                  <a:prstClr val="black"/>
                </a:solidFill>
                <a:latin typeface="Meiryo UI" panose="020B0604030504040204" pitchFamily="50" charset="-128"/>
                <a:ea typeface="Meiryo UI" panose="020B0604030504040204" pitchFamily="50" charset="-128"/>
              </a:rPr>
              <a:t>を前倒しして</a:t>
            </a:r>
            <a:r>
              <a:rPr lang="ja-JP" altLang="en-US" sz="1300" b="1" u="sng" dirty="0">
                <a:solidFill>
                  <a:prstClr val="black"/>
                </a:solidFill>
                <a:latin typeface="Meiryo UI" panose="020B0604030504040204" pitchFamily="50" charset="-128"/>
                <a:ea typeface="Meiryo UI" panose="020B0604030504040204" pitchFamily="50" charset="-128"/>
              </a:rPr>
              <a:t>適用</a:t>
            </a:r>
            <a:r>
              <a:rPr lang="ja-JP" altLang="en-US" sz="1100" dirty="0">
                <a:solidFill>
                  <a:prstClr val="black"/>
                </a:solidFill>
                <a:latin typeface="Meiryo UI" panose="020B0604030504040204" pitchFamily="50" charset="-128"/>
                <a:ea typeface="Meiryo UI" panose="020B0604030504040204" pitchFamily="50" charset="-128"/>
              </a:rPr>
              <a:t>（</a:t>
            </a:r>
            <a:r>
              <a:rPr lang="en-US" altLang="ja-JP" sz="1100" dirty="0">
                <a:solidFill>
                  <a:prstClr val="black"/>
                </a:solidFill>
                <a:latin typeface="Meiryo UI" panose="020B0604030504040204" pitchFamily="50" charset="-128"/>
                <a:ea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rPr>
              <a:t>現行では、後発品上市の</a:t>
            </a:r>
            <a:r>
              <a:rPr lang="en-US" altLang="ja-JP" sz="1100" dirty="0">
                <a:solidFill>
                  <a:prstClr val="black"/>
                </a:solidFill>
                <a:latin typeface="Meiryo UI" panose="020B0604030504040204" pitchFamily="50" charset="-128"/>
                <a:ea typeface="Meiryo UI" panose="020B0604030504040204" pitchFamily="50" charset="-128"/>
              </a:rPr>
              <a:t>10</a:t>
            </a:r>
            <a:r>
              <a:rPr lang="ja-JP" altLang="en-US" sz="1100" dirty="0">
                <a:solidFill>
                  <a:prstClr val="black"/>
                </a:solidFill>
                <a:latin typeface="Meiryo UI" panose="020B0604030504040204" pitchFamily="50" charset="-128"/>
                <a:ea typeface="Meiryo UI" panose="020B0604030504040204" pitchFamily="50" charset="-128"/>
              </a:rPr>
              <a:t>年後から適用）</a:t>
            </a:r>
            <a:endParaRPr lang="en-US" altLang="ja-JP" sz="1100" dirty="0">
              <a:solidFill>
                <a:prstClr val="black"/>
              </a:solidFill>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後発品への置換えが進まない</a:t>
            </a:r>
            <a:r>
              <a:rPr lang="ja-JP" altLang="en-US" sz="1300" b="1" u="sng" dirty="0">
                <a:solidFill>
                  <a:prstClr val="black"/>
                </a:solidFill>
                <a:latin typeface="Meiryo UI" panose="020B0604030504040204" pitchFamily="50" charset="-128"/>
                <a:ea typeface="Meiryo UI" panose="020B0604030504040204" pitchFamily="50" charset="-128"/>
              </a:rPr>
              <a:t>長期収載品の特例引下げ等の基準を引き上げ</a:t>
            </a:r>
            <a:r>
              <a:rPr lang="en-US" altLang="ja-JP" sz="1100" u="sng" dirty="0">
                <a:solidFill>
                  <a:prstClr val="black"/>
                </a:solidFill>
                <a:latin typeface="Meiryo UI" panose="020B0604030504040204" pitchFamily="50" charset="-128"/>
                <a:ea typeface="Meiryo UI" panose="020B0604030504040204" pitchFamily="50" charset="-128"/>
              </a:rPr>
              <a:t>※</a:t>
            </a:r>
            <a:r>
              <a:rPr lang="ja-JP" altLang="en-US" sz="1300" b="1" u="sng" dirty="0" err="1">
                <a:solidFill>
                  <a:prstClr val="black"/>
                </a:solidFill>
                <a:latin typeface="Meiryo UI" panose="020B0604030504040204" pitchFamily="50" charset="-128"/>
                <a:ea typeface="Meiryo UI" panose="020B0604030504040204" pitchFamily="50" charset="-128"/>
              </a:rPr>
              <a:t>、</a:t>
            </a:r>
            <a:r>
              <a:rPr lang="ja-JP" altLang="en-US" sz="1300" b="1" u="sng" dirty="0">
                <a:solidFill>
                  <a:prstClr val="black"/>
                </a:solidFill>
                <a:latin typeface="Meiryo UI" panose="020B0604030504040204" pitchFamily="50" charset="-128"/>
                <a:ea typeface="Meiryo UI" panose="020B0604030504040204" pitchFamily="50" charset="-128"/>
              </a:rPr>
              <a:t>対象を拡大</a:t>
            </a:r>
            <a:endParaRPr lang="en-US" altLang="ja-JP" sz="1300" b="1" u="sng" dirty="0">
              <a:solidFill>
                <a:prstClr val="black"/>
              </a:solidFill>
              <a:latin typeface="Meiryo UI" panose="020B0604030504040204" pitchFamily="50" charset="-128"/>
              <a:ea typeface="Meiryo UI" panose="020B0604030504040204" pitchFamily="50" charset="-128"/>
            </a:endParaRPr>
          </a:p>
          <a:p>
            <a:pPr>
              <a:spcAft>
                <a:spcPts val="600"/>
              </a:spcAft>
              <a:defRPr/>
            </a:pPr>
            <a:r>
              <a:rPr lang="ja-JP" altLang="en-US" sz="1100" dirty="0">
                <a:solidFill>
                  <a:prstClr val="black"/>
                </a:solidFill>
                <a:latin typeface="Meiryo UI" panose="020B0604030504040204" pitchFamily="50" charset="-128"/>
                <a:ea typeface="Meiryo UI" panose="020B0604030504040204" pitchFamily="50" charset="-128"/>
              </a:rPr>
              <a:t>　　（</a:t>
            </a:r>
            <a:r>
              <a:rPr lang="en-US" altLang="ja-JP" sz="1100" dirty="0">
                <a:solidFill>
                  <a:prstClr val="black"/>
                </a:solidFill>
                <a:latin typeface="Meiryo UI" panose="020B0604030504040204" pitchFamily="50" charset="-128"/>
                <a:ea typeface="Meiryo UI" panose="020B0604030504040204" pitchFamily="50" charset="-128"/>
              </a:rPr>
              <a:t>※</a:t>
            </a:r>
            <a:r>
              <a:rPr lang="ja-JP" altLang="en-US" sz="1100" dirty="0">
                <a:solidFill>
                  <a:prstClr val="black"/>
                </a:solidFill>
                <a:latin typeface="Meiryo UI" panose="020B0604030504040204" pitchFamily="50" charset="-128"/>
                <a:ea typeface="Meiryo UI" panose="020B0604030504040204" pitchFamily="50" charset="-128"/>
              </a:rPr>
              <a:t>後発品置換え率　</a:t>
            </a:r>
            <a:r>
              <a:rPr lang="en-US" altLang="ja-JP" sz="1100" dirty="0">
                <a:solidFill>
                  <a:prstClr val="black"/>
                </a:solidFill>
                <a:latin typeface="Meiryo UI" panose="020B0604030504040204" pitchFamily="50" charset="-128"/>
                <a:ea typeface="Meiryo UI" panose="020B0604030504040204" pitchFamily="50" charset="-128"/>
              </a:rPr>
              <a:t>40</a:t>
            </a:r>
            <a:r>
              <a:rPr lang="ja-JP" altLang="en-US" sz="1100" dirty="0">
                <a:solidFill>
                  <a:prstClr val="black"/>
                </a:solidFill>
                <a:latin typeface="Meiryo UI" panose="020B0604030504040204" pitchFamily="50" charset="-128"/>
                <a:ea typeface="Meiryo UI" panose="020B0604030504040204" pitchFamily="50" charset="-128"/>
              </a:rPr>
              <a:t>％未満→</a:t>
            </a:r>
            <a:r>
              <a:rPr lang="en-US" altLang="ja-JP" sz="1100" dirty="0">
                <a:solidFill>
                  <a:prstClr val="black"/>
                </a:solidFill>
                <a:latin typeface="Meiryo UI" panose="020B0604030504040204" pitchFamily="50" charset="-128"/>
                <a:ea typeface="Meiryo UI" panose="020B0604030504040204" pitchFamily="50" charset="-128"/>
              </a:rPr>
              <a:t>50</a:t>
            </a:r>
            <a:r>
              <a:rPr lang="ja-JP" altLang="en-US" sz="1100" dirty="0">
                <a:solidFill>
                  <a:prstClr val="black"/>
                </a:solidFill>
                <a:latin typeface="Meiryo UI" panose="020B0604030504040204" pitchFamily="50" charset="-128"/>
                <a:ea typeface="Meiryo UI" panose="020B0604030504040204" pitchFamily="50" charset="-128"/>
              </a:rPr>
              <a:t>％未満　等）</a:t>
            </a:r>
            <a:endParaRPr lang="en-US" altLang="ja-JP" sz="1100" dirty="0">
              <a:solidFill>
                <a:prstClr val="black"/>
              </a:solidFill>
              <a:latin typeface="Meiryo UI" panose="020B0604030504040204" pitchFamily="50" charset="-128"/>
              <a:ea typeface="Meiryo UI" panose="020B0604030504040204" pitchFamily="50" charset="-128"/>
            </a:endParaRPr>
          </a:p>
          <a:p>
            <a:pPr>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この一方で、新薬創出等加算制度の品目要件を拡充（再掲）</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p:txBody>
      </p:sp>
      <p:sp>
        <p:nvSpPr>
          <p:cNvPr id="8" name="正方形/長方形 7"/>
          <p:cNvSpPr/>
          <p:nvPr/>
        </p:nvSpPr>
        <p:spPr>
          <a:xfrm>
            <a:off x="4900246" y="1462640"/>
            <a:ext cx="4968552" cy="1390296"/>
          </a:xfrm>
          <a:prstGeom prst="rect">
            <a:avLst/>
          </a:prstGeom>
          <a:solidFill>
            <a:srgbClr val="F3FFE7">
              <a:alpha val="20000"/>
            </a:srgbClr>
          </a:solidFill>
          <a:ln>
            <a:solidFill>
              <a:schemeClr val="accent3">
                <a:lumMod val="50000"/>
              </a:schemeClr>
            </a:solidFill>
          </a:ln>
        </p:spPr>
        <p:txBody>
          <a:bodyPr>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以前の市場拡大再算定で下止めルール（最大で▲</a:t>
            </a:r>
            <a:r>
              <a:rPr lang="en-US" altLang="ja-JP" sz="1300" dirty="0">
                <a:solidFill>
                  <a:prstClr val="black"/>
                </a:solidFill>
                <a:latin typeface="Meiryo UI" panose="020B0604030504040204" pitchFamily="50" charset="-128"/>
                <a:ea typeface="Meiryo UI" panose="020B0604030504040204" pitchFamily="50" charset="-128"/>
              </a:rPr>
              <a:t>15</a:t>
            </a:r>
            <a:r>
              <a:rPr lang="ja-JP" altLang="en-US" sz="1300" dirty="0">
                <a:solidFill>
                  <a:prstClr val="black"/>
                </a:solidFill>
                <a:latin typeface="Meiryo UI" panose="020B0604030504040204" pitchFamily="50" charset="-128"/>
                <a:ea typeface="Meiryo UI" panose="020B0604030504040204" pitchFamily="50" charset="-128"/>
              </a:rPr>
              <a:t>％まで等）が適用された品目が、再度再算定を受ける場合、</a:t>
            </a:r>
            <a:r>
              <a:rPr lang="ja-JP" altLang="en-US" sz="1300" b="1" u="sng" dirty="0">
                <a:solidFill>
                  <a:prstClr val="black"/>
                </a:solidFill>
                <a:latin typeface="Meiryo UI" panose="020B0604030504040204" pitchFamily="50" charset="-128"/>
                <a:ea typeface="Meiryo UI" panose="020B0604030504040204" pitchFamily="50" charset="-128"/>
              </a:rPr>
              <a:t>再算定の薬価引下げ幅を拡大</a:t>
            </a:r>
            <a:endParaRPr lang="en-US" altLang="ja-JP" sz="1300" b="1" u="sng" dirty="0">
              <a:solidFill>
                <a:prstClr val="black"/>
              </a:solidFill>
              <a:latin typeface="Meiryo UI" panose="020B0604030504040204" pitchFamily="50" charset="-128"/>
              <a:ea typeface="Meiryo UI" panose="020B0604030504040204" pitchFamily="50" charset="-128"/>
            </a:endParaRPr>
          </a:p>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効能追加により、収載時とは別の効能で使用することが多くなるケース</a:t>
            </a:r>
            <a:r>
              <a:rPr lang="en-US" altLang="ja-JP" sz="1300" dirty="0">
                <a:solidFill>
                  <a:prstClr val="black"/>
                </a:solidFill>
                <a:latin typeface="Meiryo UI" panose="020B0604030504040204" pitchFamily="50" charset="-128"/>
                <a:ea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rPr>
              <a:t>主たる効能効果の変更</a:t>
            </a:r>
            <a:r>
              <a:rPr lang="en-US" altLang="ja-JP" sz="1300" dirty="0">
                <a:solidFill>
                  <a:prstClr val="black"/>
                </a:solidFill>
                <a:latin typeface="Meiryo UI" panose="020B0604030504040204" pitchFamily="50" charset="-128"/>
                <a:ea typeface="Meiryo UI" panose="020B0604030504040204" pitchFamily="50" charset="-128"/>
              </a:rPr>
              <a:t>)</a:t>
            </a:r>
            <a:r>
              <a:rPr lang="ja-JP" altLang="en-US" sz="1300" dirty="0">
                <a:solidFill>
                  <a:prstClr val="black"/>
                </a:solidFill>
                <a:latin typeface="Meiryo UI" panose="020B0604030504040204" pitchFamily="50" charset="-128"/>
                <a:ea typeface="Meiryo UI" panose="020B0604030504040204" pitchFamily="50" charset="-128"/>
              </a:rPr>
              <a:t>で、</a:t>
            </a:r>
            <a:r>
              <a:rPr lang="ja-JP" altLang="en-US" sz="1300" b="1" u="sng" dirty="0">
                <a:solidFill>
                  <a:prstClr val="black"/>
                </a:solidFill>
                <a:latin typeface="Meiryo UI" panose="020B0604030504040204" pitchFamily="50" charset="-128"/>
                <a:ea typeface="Meiryo UI" panose="020B0604030504040204" pitchFamily="50" charset="-128"/>
              </a:rPr>
              <a:t>当該効能を持つ既存薬との</a:t>
            </a:r>
            <a:r>
              <a:rPr lang="en-US" altLang="ja-JP" sz="1300" b="1" u="sng" dirty="0">
                <a:solidFill>
                  <a:prstClr val="black"/>
                </a:solidFill>
                <a:latin typeface="Meiryo UI" panose="020B0604030504040204" pitchFamily="50" charset="-128"/>
                <a:ea typeface="Meiryo UI" panose="020B0604030504040204" pitchFamily="50" charset="-128"/>
              </a:rPr>
              <a:t>1</a:t>
            </a:r>
            <a:r>
              <a:rPr lang="ja-JP" altLang="en-US" sz="1300" b="1" u="sng" dirty="0">
                <a:solidFill>
                  <a:prstClr val="black"/>
                </a:solidFill>
                <a:latin typeface="Meiryo UI" panose="020B0604030504040204" pitchFamily="50" charset="-128"/>
                <a:ea typeface="Meiryo UI" panose="020B0604030504040204" pitchFamily="50" charset="-128"/>
              </a:rPr>
              <a:t>日薬価の差が大きい場合等の再算定の特例を設ける</a:t>
            </a:r>
            <a:endParaRPr lang="en-US" altLang="ja-JP" sz="1300" b="1" u="sng" dirty="0">
              <a:solidFill>
                <a:prstClr val="black"/>
              </a:solidFill>
              <a:latin typeface="Meiryo UI" panose="020B0604030504040204" pitchFamily="50" charset="-128"/>
              <a:ea typeface="Meiryo UI" panose="020B0604030504040204" pitchFamily="50" charset="-128"/>
            </a:endParaRPr>
          </a:p>
        </p:txBody>
      </p:sp>
      <p:sp>
        <p:nvSpPr>
          <p:cNvPr id="11" name="角丸四角形 10"/>
          <p:cNvSpPr/>
          <p:nvPr/>
        </p:nvSpPr>
        <p:spPr>
          <a:xfrm>
            <a:off x="128465" y="476672"/>
            <a:ext cx="9649072" cy="586354"/>
          </a:xfrm>
          <a:prstGeom prst="roundRect">
            <a:avLst>
              <a:gd name="adj" fmla="val 1667"/>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defRPr/>
            </a:pPr>
            <a:r>
              <a:rPr lang="ja-JP" altLang="en-US" sz="1500" dirty="0">
                <a:solidFill>
                  <a:prstClr val="black"/>
                </a:solidFill>
                <a:latin typeface="Meiryo UI" panose="020B0604030504040204" pitchFamily="50" charset="-128"/>
                <a:ea typeface="Meiryo UI" panose="020B0604030504040204" pitchFamily="50" charset="-128"/>
              </a:rPr>
              <a:t>　平成</a:t>
            </a:r>
            <a:r>
              <a:rPr lang="en-US" altLang="ja-JP" sz="1500" dirty="0">
                <a:solidFill>
                  <a:prstClr val="black"/>
                </a:solidFill>
                <a:latin typeface="Meiryo UI" panose="020B0604030504040204" pitchFamily="50" charset="-128"/>
                <a:ea typeface="Meiryo UI" panose="020B0604030504040204" pitchFamily="50" charset="-128"/>
              </a:rPr>
              <a:t>30</a:t>
            </a:r>
            <a:r>
              <a:rPr lang="ja-JP" altLang="en-US" sz="1500" dirty="0">
                <a:solidFill>
                  <a:prstClr val="black"/>
                </a:solidFill>
                <a:latin typeface="Meiryo UI" panose="020B0604030504040204" pitchFamily="50" charset="-128"/>
                <a:ea typeface="Meiryo UI" panose="020B0604030504040204" pitchFamily="50" charset="-128"/>
              </a:rPr>
              <a:t>年度の薬価制度抜本改革に引き続き、「国民皆保険の持続性」と「イノベーションの推進」を両立し、国民が恩恵を受ける「国民負担の軽減」と「医療の質の向上」を実現する観点から、令和２年度薬価制度改革を行う。</a:t>
            </a:r>
          </a:p>
        </p:txBody>
      </p:sp>
      <p:sp>
        <p:nvSpPr>
          <p:cNvPr id="13" name="角丸四角形 12"/>
          <p:cNvSpPr/>
          <p:nvPr/>
        </p:nvSpPr>
        <p:spPr>
          <a:xfrm>
            <a:off x="56456" y="1196752"/>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１．イノベーションの評価と公平な競争環境の確保</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4" name="角丸四角形 13"/>
          <p:cNvSpPr/>
          <p:nvPr/>
        </p:nvSpPr>
        <p:spPr>
          <a:xfrm>
            <a:off x="56456" y="4060229"/>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２．長期収載品依存からより高い創薬力へ</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5" name="正方形/長方形 14"/>
          <p:cNvSpPr/>
          <p:nvPr/>
        </p:nvSpPr>
        <p:spPr>
          <a:xfrm>
            <a:off x="56456" y="1484785"/>
            <a:ext cx="4680000" cy="2331407"/>
          </a:xfrm>
          <a:prstGeom prst="rect">
            <a:avLst/>
          </a:prstGeom>
          <a:solidFill>
            <a:srgbClr val="F3FFE7">
              <a:alpha val="20000"/>
            </a:srgbClr>
          </a:solidFill>
          <a:ln>
            <a:solidFill>
              <a:schemeClr val="tx1">
                <a:lumMod val="50000"/>
                <a:lumOff val="50000"/>
              </a:schemeClr>
            </a:solidFill>
          </a:ln>
        </p:spPr>
        <p:txBody>
          <a:bodyPr wrap="square">
            <a:spAutoFit/>
          </a:bodyPr>
          <a:lstStyle/>
          <a:p>
            <a:pPr marL="285750" indent="-285750">
              <a:lnSpc>
                <a:spcPts val="1800"/>
              </a:lnSpc>
              <a:buFont typeface="Wingdings" panose="05000000000000000000" pitchFamily="2" charset="2"/>
              <a:buChar char="l"/>
              <a:defRPr/>
            </a:pPr>
            <a:r>
              <a:rPr lang="ja-JP" altLang="en-US" sz="1300" b="1" u="sng" dirty="0">
                <a:solidFill>
                  <a:prstClr val="black"/>
                </a:solidFill>
                <a:latin typeface="Meiryo UI" panose="020B0604030504040204" pitchFamily="50" charset="-128"/>
                <a:ea typeface="Meiryo UI" panose="020B0604030504040204" pitchFamily="50" charset="-128"/>
              </a:rPr>
              <a:t>新薬創出等加算制度の品目要件を拡充</a:t>
            </a:r>
            <a:endParaRPr lang="en-US" altLang="ja-JP" sz="1300" b="1" u="sng" dirty="0">
              <a:solidFill>
                <a:prstClr val="black"/>
              </a:solidFill>
              <a:latin typeface="Meiryo UI" panose="020B0604030504040204" pitchFamily="50" charset="-128"/>
              <a:ea typeface="Meiryo UI" panose="020B0604030504040204" pitchFamily="50" charset="-128"/>
            </a:endParaRPr>
          </a:p>
          <a:p>
            <a:pPr>
              <a:lnSpc>
                <a:spcPts val="1700"/>
              </a:lnSpc>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・先駆け審査指定制度対象品目</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a:p>
            <a:pPr>
              <a:lnSpc>
                <a:spcPts val="1700"/>
              </a:lnSpc>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・薬剤耐性菌の治療薬</a:t>
            </a:r>
            <a:endParaRPr lang="en-US" altLang="ja-JP" sz="1100" dirty="0">
              <a:solidFill>
                <a:srgbClr val="4F81BD">
                  <a:lumMod val="75000"/>
                </a:srgbClr>
              </a:solidFill>
              <a:latin typeface="Meiryo UI" panose="020B0604030504040204" pitchFamily="50" charset="-128"/>
              <a:ea typeface="Meiryo UI" panose="020B0604030504040204" pitchFamily="50" charset="-128"/>
            </a:endParaRPr>
          </a:p>
          <a:p>
            <a:pPr>
              <a:lnSpc>
                <a:spcPts val="1700"/>
              </a:lnSpc>
              <a:spcAft>
                <a:spcPts val="600"/>
              </a:spcAft>
              <a:defRPr/>
            </a:pPr>
            <a:r>
              <a:rPr lang="ja-JP" altLang="en-US" sz="1100" dirty="0">
                <a:solidFill>
                  <a:srgbClr val="4F81BD">
                    <a:lumMod val="75000"/>
                  </a:srgbClr>
                </a:solidFill>
                <a:latin typeface="Meiryo UI" panose="020B0604030504040204" pitchFamily="50" charset="-128"/>
                <a:ea typeface="Meiryo UI" panose="020B0604030504040204" pitchFamily="50" charset="-128"/>
              </a:rPr>
              <a:t>　　　　・効能追加のうち、新規作用機序かつ有用性・革新性のあるもの</a:t>
            </a:r>
          </a:p>
          <a:p>
            <a:pPr marL="285750" indent="-285750">
              <a:spcAft>
                <a:spcPts val="600"/>
              </a:spcAft>
              <a:buClr>
                <a:prstClr val="black"/>
              </a:buClr>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革新的新薬の開発に取り組む企業が、その企業規模によらず評価されるよう、</a:t>
            </a:r>
            <a:r>
              <a:rPr lang="ja-JP" altLang="en-US" sz="1300" b="1" u="sng" dirty="0">
                <a:solidFill>
                  <a:prstClr val="black"/>
                </a:solidFill>
                <a:latin typeface="Meiryo UI" panose="020B0604030504040204" pitchFamily="50" charset="-128"/>
                <a:ea typeface="Meiryo UI" panose="020B0604030504040204" pitchFamily="50" charset="-128"/>
              </a:rPr>
              <a:t>収載品目数でなく、革新的新薬の収載実績の有無で評価する項目等を企業指標に追加</a:t>
            </a:r>
            <a:r>
              <a:rPr lang="ja-JP" altLang="en-US" sz="1300" u="sng" dirty="0">
                <a:solidFill>
                  <a:prstClr val="black"/>
                </a:solidFill>
                <a:latin typeface="Meiryo UI" panose="020B0604030504040204" pitchFamily="50" charset="-128"/>
                <a:ea typeface="Meiryo UI" panose="020B0604030504040204" pitchFamily="50" charset="-128"/>
              </a:rPr>
              <a:t> </a:t>
            </a:r>
            <a:endParaRPr lang="en-US" altLang="ja-JP" sz="1300" u="sng" dirty="0">
              <a:solidFill>
                <a:prstClr val="black"/>
              </a:solidFill>
              <a:latin typeface="Meiryo UI" panose="020B0604030504040204" pitchFamily="50" charset="-128"/>
              <a:ea typeface="Meiryo UI" panose="020B0604030504040204" pitchFamily="50" charset="-128"/>
            </a:endParaRPr>
          </a:p>
          <a:p>
            <a:pPr marL="285750" indent="-285750">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条件・期限付承認を受けた再生医療等製品が、改めて承認を受ける際、</a:t>
            </a:r>
            <a:r>
              <a:rPr lang="ja-JP" altLang="en-US" sz="1300" b="1" u="sng" dirty="0">
                <a:solidFill>
                  <a:prstClr val="black"/>
                </a:solidFill>
                <a:latin typeface="Meiryo UI" panose="020B0604030504040204" pitchFamily="50" charset="-128"/>
                <a:ea typeface="Meiryo UI" panose="020B0604030504040204" pitchFamily="50" charset="-128"/>
              </a:rPr>
              <a:t>初回承認時に明らかでなかった有用性が示されれば、補正加算の該当性を評価</a:t>
            </a:r>
            <a:endParaRPr lang="en-US" altLang="ja-JP" sz="1300" b="1" dirty="0">
              <a:solidFill>
                <a:prstClr val="black"/>
              </a:solidFill>
              <a:latin typeface="Meiryo UI" panose="020B0604030504040204" pitchFamily="50" charset="-128"/>
              <a:ea typeface="Meiryo UI" panose="020B0604030504040204" pitchFamily="50" charset="-128"/>
            </a:endParaRPr>
          </a:p>
        </p:txBody>
      </p:sp>
      <p:sp>
        <p:nvSpPr>
          <p:cNvPr id="16" name="角丸四角形 15"/>
          <p:cNvSpPr/>
          <p:nvPr/>
        </p:nvSpPr>
        <p:spPr>
          <a:xfrm>
            <a:off x="4900766" y="2995035"/>
            <a:ext cx="4968032"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５．薬価算定の妥当性・正確性の向上</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7" name="角丸四角形 16"/>
          <p:cNvSpPr/>
          <p:nvPr/>
        </p:nvSpPr>
        <p:spPr>
          <a:xfrm>
            <a:off x="4900246" y="1196752"/>
            <a:ext cx="4968552"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４．効能追加等に伴う市場拡大への対応</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3368824" y="1556792"/>
            <a:ext cx="1321928" cy="415498"/>
          </a:xfrm>
          <a:prstGeom prst="rect">
            <a:avLst/>
          </a:prstGeom>
          <a:solidFill>
            <a:schemeClr val="bg1"/>
          </a:solidFill>
        </p:spPr>
        <p:txBody>
          <a:bodyPr wrap="square" lIns="0" tIns="0" rIns="0" bIns="0" rtlCol="0">
            <a:spAutoFit/>
          </a:bodyPr>
          <a:lstStyle/>
          <a:p>
            <a:pPr marL="216000" indent="-216000">
              <a:defRPr/>
            </a:pPr>
            <a:r>
              <a:rPr lang="ja-JP" altLang="en-US" sz="900" dirty="0">
                <a:solidFill>
                  <a:prstClr val="black"/>
                </a:solidFill>
                <a:latin typeface="Meiryo UI" panose="020B0604030504040204" pitchFamily="50" charset="-128"/>
                <a:ea typeface="Meiryo UI" panose="020B0604030504040204" pitchFamily="50" charset="-128"/>
              </a:rPr>
              <a:t>（</a:t>
            </a:r>
            <a:r>
              <a:rPr lang="en-US" altLang="ja-JP" sz="900" dirty="0">
                <a:solidFill>
                  <a:prstClr val="black"/>
                </a:solidFill>
                <a:latin typeface="Meiryo UI" panose="020B0604030504040204" pitchFamily="50" charset="-128"/>
                <a:ea typeface="Meiryo UI" panose="020B0604030504040204" pitchFamily="50" charset="-128"/>
              </a:rPr>
              <a:t>※</a:t>
            </a:r>
            <a:r>
              <a:rPr lang="ja-JP" altLang="en-US" sz="900" dirty="0">
                <a:solidFill>
                  <a:prstClr val="black"/>
                </a:solidFill>
                <a:latin typeface="Meiryo UI" panose="020B0604030504040204" pitchFamily="50" charset="-128"/>
                <a:ea typeface="Meiryo UI" panose="020B0604030504040204" pitchFamily="50" charset="-128"/>
              </a:rPr>
              <a:t>　令和</a:t>
            </a:r>
            <a:r>
              <a:rPr lang="en-US" altLang="ja-JP" sz="900" dirty="0">
                <a:solidFill>
                  <a:prstClr val="black"/>
                </a:solidFill>
                <a:latin typeface="Meiryo UI" panose="020B0604030504040204" pitchFamily="50" charset="-128"/>
                <a:ea typeface="Meiryo UI" panose="020B0604030504040204" pitchFamily="50" charset="-128"/>
              </a:rPr>
              <a:t>2</a:t>
            </a:r>
            <a:r>
              <a:rPr lang="ja-JP" altLang="en-US" sz="900" dirty="0">
                <a:solidFill>
                  <a:prstClr val="black"/>
                </a:solidFill>
                <a:latin typeface="Meiryo UI" panose="020B0604030504040204" pitchFamily="50" charset="-128"/>
                <a:ea typeface="Meiryo UI" panose="020B0604030504040204" pitchFamily="50" charset="-128"/>
              </a:rPr>
              <a:t>年度改定以降に収載又は効能追加されたものに適用）</a:t>
            </a:r>
          </a:p>
        </p:txBody>
      </p:sp>
      <p:sp>
        <p:nvSpPr>
          <p:cNvPr id="19" name="角丸四角形 18"/>
          <p:cNvSpPr/>
          <p:nvPr/>
        </p:nvSpPr>
        <p:spPr>
          <a:xfrm>
            <a:off x="56456" y="5994943"/>
            <a:ext cx="468000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３．後発品の薬価の在り方</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20" name="正方形/長方形 19"/>
          <p:cNvSpPr/>
          <p:nvPr/>
        </p:nvSpPr>
        <p:spPr>
          <a:xfrm>
            <a:off x="56456" y="6270948"/>
            <a:ext cx="4680000" cy="542429"/>
          </a:xfrm>
          <a:prstGeom prst="rect">
            <a:avLst/>
          </a:prstGeom>
          <a:solidFill>
            <a:srgbClr val="F3FFE7">
              <a:alpha val="20000"/>
            </a:srgbClr>
          </a:solidFill>
          <a:ln>
            <a:solidFill>
              <a:schemeClr val="accent3">
                <a:lumMod val="50000"/>
              </a:schemeClr>
            </a:solidFill>
          </a:ln>
        </p:spPr>
        <p:txBody>
          <a:bodyPr>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価格帯集約により</a:t>
            </a:r>
            <a:r>
              <a:rPr lang="ja-JP" altLang="en-US" sz="1300" b="1" u="sng" dirty="0">
                <a:solidFill>
                  <a:prstClr val="black"/>
                </a:solidFill>
                <a:latin typeface="Meiryo UI" panose="020B0604030504040204" pitchFamily="50" charset="-128"/>
                <a:ea typeface="Meiryo UI" panose="020B0604030504040204" pitchFamily="50" charset="-128"/>
              </a:rPr>
              <a:t>改定前より薬価が引き上がることを抑制するための措置を導入</a:t>
            </a:r>
            <a:endParaRPr lang="en-US" altLang="ja-JP" sz="1300" b="1"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4910028" y="6264696"/>
            <a:ext cx="4958770" cy="548680"/>
          </a:xfrm>
          <a:prstGeom prst="rect">
            <a:avLst/>
          </a:prstGeom>
          <a:solidFill>
            <a:srgbClr val="F3FFE7">
              <a:alpha val="20000"/>
            </a:srgbClr>
          </a:solidFill>
          <a:ln>
            <a:solidFill>
              <a:schemeClr val="accent3">
                <a:lumMod val="50000"/>
              </a:schemeClr>
            </a:solidFill>
          </a:ln>
        </p:spPr>
        <p:txBody>
          <a:bodyPr wrap="square">
            <a:noAutofit/>
          </a:bodyPr>
          <a:lstStyle/>
          <a:p>
            <a:pPr marL="285750" indent="-285750">
              <a:spcAft>
                <a:spcPts val="600"/>
              </a:spcAft>
              <a:buFont typeface="Wingdings" panose="05000000000000000000" pitchFamily="2" charset="2"/>
              <a:buChar char="l"/>
              <a:defRPr/>
            </a:pPr>
            <a:r>
              <a:rPr lang="ja-JP" altLang="en-US" sz="1300" dirty="0">
                <a:solidFill>
                  <a:prstClr val="black"/>
                </a:solidFill>
                <a:latin typeface="Meiryo UI" panose="020B0604030504040204" pitchFamily="50" charset="-128"/>
                <a:ea typeface="Meiryo UI" panose="020B0604030504040204" pitchFamily="50" charset="-128"/>
              </a:rPr>
              <a:t>令和２年度薬価改定は、令和元年度薬価調査で得られた市場実勢価格に基づいて実施</a:t>
            </a:r>
            <a:endParaRPr lang="ja-JP" altLang="en-US" sz="1300" dirty="0">
              <a:solidFill>
                <a:prstClr val="black"/>
              </a:solidFill>
              <a:latin typeface="Calibri"/>
              <a:ea typeface="ＭＳ Ｐゴシック" panose="020B0600070205080204" pitchFamily="50" charset="-128"/>
            </a:endParaRPr>
          </a:p>
        </p:txBody>
      </p:sp>
      <p:sp>
        <p:nvSpPr>
          <p:cNvPr id="22" name="角丸四角形 21"/>
          <p:cNvSpPr/>
          <p:nvPr/>
        </p:nvSpPr>
        <p:spPr>
          <a:xfrm>
            <a:off x="4910028" y="5976664"/>
            <a:ext cx="4958770" cy="288000"/>
          </a:xfrm>
          <a:prstGeom prst="roundRect">
            <a:avLst>
              <a:gd name="adj" fmla="val 0"/>
            </a:avLst>
          </a:prstGeom>
          <a:gradFill>
            <a:gsLst>
              <a:gs pos="0">
                <a:schemeClr val="accent3">
                  <a:lumMod val="50000"/>
                </a:schemeClr>
              </a:gs>
              <a:gs pos="92000">
                <a:schemeClr val="accent3">
                  <a:lumMod val="75000"/>
                </a:schemeClr>
              </a:gs>
              <a:gs pos="100000">
                <a:schemeClr val="bg2">
                  <a:lumMod val="25000"/>
                </a:schemeClr>
              </a:gs>
            </a:gsLst>
            <a:lin ang="5400000" scaled="1"/>
          </a:gradFill>
          <a:ln w="15875">
            <a:solidFill>
              <a:schemeClr val="accent3">
                <a:lumMod val="50000"/>
              </a:schemeClr>
            </a:solidFill>
          </a:ln>
        </p:spPr>
        <p:txBody>
          <a:bodyPr wrap="square" lIns="36000" tIns="36000" rIns="36000" bIns="36000"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69875" indent="-269875">
              <a:defRPr/>
            </a:pPr>
            <a:r>
              <a:rPr lang="ja-JP" altLang="en-US" sz="1500" b="1" dirty="0">
                <a:solidFill>
                  <a:prstClr val="white">
                    <a:lumMod val="95000"/>
                  </a:prstClr>
                </a:solidFill>
                <a:latin typeface="Meiryo UI" panose="020B0604030504040204" pitchFamily="50" charset="-128"/>
                <a:ea typeface="Meiryo UI" panose="020B0604030504040204" pitchFamily="50" charset="-128"/>
              </a:rPr>
              <a:t>６．その他</a:t>
            </a:r>
            <a:endParaRPr lang="en-US" altLang="ja-JP" sz="1500" b="1" dirty="0">
              <a:solidFill>
                <a:prstClr val="white">
                  <a:lumMod val="95000"/>
                </a:prstClr>
              </a:solidFill>
              <a:latin typeface="Meiryo UI" panose="020B0604030504040204" pitchFamily="50" charset="-128"/>
              <a:ea typeface="Meiryo UI" panose="020B0604030504040204" pitchFamily="50" charset="-128"/>
            </a:endParaRPr>
          </a:p>
        </p:txBody>
      </p:sp>
      <p:sp>
        <p:nvSpPr>
          <p:cNvPr id="2" name="テキスト ボックス 1"/>
          <p:cNvSpPr txBox="1"/>
          <p:nvPr/>
        </p:nvSpPr>
        <p:spPr>
          <a:xfrm>
            <a:off x="7842393" y="-38218"/>
            <a:ext cx="1935145" cy="415498"/>
          </a:xfrm>
          <a:prstGeom prst="rect">
            <a:avLst/>
          </a:prstGeom>
          <a:noFill/>
        </p:spPr>
        <p:txBody>
          <a:bodyPr wrap="none" rtlCol="0">
            <a:spAutoFit/>
          </a:bodyPr>
          <a:lstStyle/>
          <a:p>
            <a:pPr>
              <a:defRPr/>
            </a:pPr>
            <a:r>
              <a:rPr lang="ja-JP" altLang="ja-JP" sz="1050" dirty="0">
                <a:solidFill>
                  <a:prstClr val="black"/>
                </a:solidFill>
                <a:latin typeface="Meiryo UI" panose="020B0604030504040204" pitchFamily="50" charset="-128"/>
                <a:ea typeface="Meiryo UI" panose="020B0604030504040204" pitchFamily="50" charset="-128"/>
              </a:rPr>
              <a:t>令和元年１２月２０日　</a:t>
            </a:r>
          </a:p>
          <a:p>
            <a:pPr>
              <a:defRPr/>
            </a:pPr>
            <a:r>
              <a:rPr lang="ja-JP" altLang="ja-JP" sz="1050" dirty="0">
                <a:solidFill>
                  <a:prstClr val="black"/>
                </a:solidFill>
                <a:latin typeface="Meiryo UI" panose="020B0604030504040204" pitchFamily="50" charset="-128"/>
                <a:ea typeface="Meiryo UI" panose="020B0604030504040204" pitchFamily="50" charset="-128"/>
              </a:rPr>
              <a:t>中央社会保険医療協議会了承</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23" name="スライド番号プレースホルダー 2">
            <a:extLst>
              <a:ext uri="{FF2B5EF4-FFF2-40B4-BE49-F238E27FC236}">
                <a16:creationId xmlns:a16="http://schemas.microsoft.com/office/drawing/2014/main" id="{8A03FA54-F496-4F02-A20A-73658F549A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3015701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新薬創出・適応外薬解消等促進加算制度の見直し（品目要件）</a:t>
            </a:r>
          </a:p>
        </p:txBody>
      </p:sp>
      <p:graphicFrame>
        <p:nvGraphicFramePr>
          <p:cNvPr id="14" name="表 13"/>
          <p:cNvGraphicFramePr>
            <a:graphicFrameLocks noGrp="1"/>
          </p:cNvGraphicFramePr>
          <p:nvPr/>
        </p:nvGraphicFramePr>
        <p:xfrm>
          <a:off x="560513" y="2169450"/>
          <a:ext cx="8640960" cy="3347783"/>
        </p:xfrm>
        <a:graphic>
          <a:graphicData uri="http://schemas.openxmlformats.org/drawingml/2006/table">
            <a:tbl>
              <a:tblPr firstRow="1" bandRow="1">
                <a:tableStyleId>{5940675A-B579-460E-94D1-54222C63F5DA}</a:tableStyleId>
              </a:tblPr>
              <a:tblGrid>
                <a:gridCol w="1440100">
                  <a:extLst>
                    <a:ext uri="{9D8B030D-6E8A-4147-A177-3AD203B41FA5}">
                      <a16:colId xmlns:a16="http://schemas.microsoft.com/office/drawing/2014/main" val="20000"/>
                    </a:ext>
                  </a:extLst>
                </a:gridCol>
                <a:gridCol w="1819435">
                  <a:extLst>
                    <a:ext uri="{9D8B030D-6E8A-4147-A177-3AD203B41FA5}">
                      <a16:colId xmlns:a16="http://schemas.microsoft.com/office/drawing/2014/main" val="20001"/>
                    </a:ext>
                  </a:extLst>
                </a:gridCol>
                <a:gridCol w="5381425">
                  <a:extLst>
                    <a:ext uri="{9D8B030D-6E8A-4147-A177-3AD203B41FA5}">
                      <a16:colId xmlns:a16="http://schemas.microsoft.com/office/drawing/2014/main" val="20002"/>
                    </a:ext>
                  </a:extLst>
                </a:gridCol>
              </a:tblGrid>
              <a:tr h="0">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400" b="1" dirty="0">
                          <a:latin typeface="Meiryo UI" panose="020B0604030504040204" pitchFamily="50" charset="-128"/>
                          <a:ea typeface="Meiryo UI" panose="020B0604030504040204" pitchFamily="50" charset="-128"/>
                          <a:cs typeface="メイリオ" panose="020B0604030504040204" pitchFamily="50" charset="-128"/>
                        </a:rPr>
                        <a:t>対象範囲</a:t>
                      </a:r>
                    </a:p>
                  </a:txBody>
                  <a:tcPr marL="45691" marR="45691" marT="45691" marB="45691">
                    <a:solidFill>
                      <a:schemeClr val="bg1">
                        <a:lumMod val="85000"/>
                      </a:schemeClr>
                    </a:solidFill>
                  </a:tcPr>
                </a:tc>
                <a:tc gridSpan="2">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400" b="1" dirty="0">
                          <a:latin typeface="Meiryo UI" panose="020B0604030504040204" pitchFamily="50" charset="-128"/>
                          <a:ea typeface="Meiryo UI" panose="020B0604030504040204" pitchFamily="50" charset="-128"/>
                          <a:cs typeface="メイリオ" panose="020B0604030504040204" pitchFamily="50" charset="-128"/>
                        </a:rPr>
                        <a:t>対象品目</a:t>
                      </a:r>
                      <a:endParaRPr kumimoji="1" lang="ja-JP" altLang="en-US" sz="1400" b="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solidFill>
                      <a:schemeClr val="bg1">
                        <a:lumMod val="85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324000">
                <a:tc rowSpan="9">
                  <a:txBody>
                    <a:bodyPr/>
                    <a:lstStyle/>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後発品が上市されていない新薬*</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0" marR="0" indent="0" algn="l" defTabSz="914400" rtl="0" eaLnBrk="1" fontAlgn="t" latinLnBrk="0" hangingPunct="1">
                        <a:lnSpc>
                          <a:spcPct val="100000"/>
                        </a:lnSpc>
                        <a:spcBef>
                          <a:spcPts val="0"/>
                        </a:spcBef>
                        <a:spcAft>
                          <a:spcPts val="0"/>
                        </a:spcAft>
                        <a:buClrTx/>
                        <a:buSzTx/>
                        <a:buFontTx/>
                        <a:buNone/>
                        <a:tabLst/>
                        <a:defRPr/>
                      </a:pP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p>
                      <a:pPr marL="87313" marR="0" indent="-87313"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 後発品が上市されない場合、薬価収載後</a:t>
                      </a:r>
                      <a:r>
                        <a:rPr kumimoji="1" lang="en-US" altLang="ja-JP" sz="1400" dirty="0">
                          <a:latin typeface="Meiryo UI" panose="020B0604030504040204" pitchFamily="50" charset="-128"/>
                          <a:ea typeface="Meiryo UI" panose="020B0604030504040204" pitchFamily="50" charset="-128"/>
                          <a:cs typeface="メイリオ" panose="020B0604030504040204" pitchFamily="50" charset="-128"/>
                        </a:rPr>
                        <a:t>15</a:t>
                      </a: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年まで</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nchor="ctr"/>
                </a:tc>
                <a:tc gridSpan="2">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●希少疾病用医薬品</a:t>
                      </a:r>
                      <a:endParaRPr kumimoji="1" lang="en-US" altLang="ja-JP" sz="1400" dirty="0">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1"/>
                  </a:ext>
                </a:extLst>
              </a:tr>
              <a:tr h="324000">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gridSpan="2">
                  <a:txBody>
                    <a:bodyPr/>
                    <a:lstStyle/>
                    <a:p>
                      <a:pPr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●開発公募品</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2"/>
                  </a:ext>
                </a:extLst>
              </a:tr>
              <a:tr h="288000">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rowSpan="3">
                  <a:txBody>
                    <a:bodyPr/>
                    <a:lstStyle/>
                    <a:p>
                      <a:pPr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●加算適用品</a:t>
                      </a:r>
                    </a:p>
                  </a:txBody>
                  <a:tcPr marL="45691" marR="45691" marT="45691" marB="45691"/>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画期性加算、有用性加算</a:t>
                      </a:r>
                      <a:r>
                        <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Ⅰ</a:t>
                      </a: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Ⅱ</a:t>
                      </a:r>
                      <a:endPar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営業利益率の補正加算</a:t>
                      </a:r>
                      <a:endPar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真の臨床的有用性の検証に係る加算</a:t>
                      </a:r>
                      <a:endParaRPr lang="en-US" altLang="ja-JP" sz="1400" dirty="0">
                        <a:solidFill>
                          <a:schemeClr val="tx1"/>
                        </a:solidFill>
                        <a:latin typeface="Meiryo UI" panose="020B0604030504040204" pitchFamily="50" charset="-128"/>
                        <a:ea typeface="Meiryo UI" panose="020B0604030504040204" pitchFamily="50" charset="-128"/>
                        <a:cs typeface="メイリオ" panose="020B0604030504040204" pitchFamily="50" charset="-128"/>
                      </a:endParaRPr>
                    </a:p>
                  </a:txBody>
                  <a:tcPr marL="45691" marR="45691" marT="45691" marB="45691">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5"/>
                  </a:ext>
                </a:extLst>
              </a:tr>
              <a:tr h="288000">
                <a:tc vMerge="1">
                  <a:txBody>
                    <a:bodyPr/>
                    <a:lstStyle/>
                    <a:p>
                      <a:endParaRPr kumimoji="1" lang="ja-JP" altLang="en-US"/>
                    </a:p>
                  </a:txBody>
                  <a:tcPr/>
                </a:tc>
                <a:tc gridSpan="2">
                  <a:txBody>
                    <a:bodyPr/>
                    <a:lstStyle/>
                    <a:p>
                      <a:pPr marL="177800" indent="-177800" fontAlgn="t"/>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●新規作用機序医薬品（革新性・有用性のあるものに限る）</a:t>
                      </a:r>
                      <a:r>
                        <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en-US" altLang="ja-JP"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１）　</a:t>
                      </a:r>
                      <a:r>
                        <a:rPr kumimoji="1" lang="ja-JP" altLang="en-US" sz="1400" dirty="0">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3522164590"/>
                  </a:ext>
                </a:extLst>
              </a:tr>
              <a:tr h="468000">
                <a:tc vMerge="1">
                  <a:txBody>
                    <a:bodyPr/>
                    <a:lstStyle/>
                    <a:p>
                      <a:endParaRPr kumimoji="1" lang="ja-JP" altLang="en-US"/>
                    </a:p>
                  </a:txBody>
                  <a:tcPr/>
                </a:tc>
                <a:tc gridSpan="2">
                  <a:txBody>
                    <a:bodyPr/>
                    <a:lstStyle/>
                    <a:p>
                      <a:pPr marL="177800" indent="-177800" fontAlgn="t"/>
                      <a:r>
                        <a:rPr kumimoji="1" lang="ja-JP" altLang="en-US" sz="1400" u="non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●新規作用機序医薬品の収載から３年以内に収載された品目（３番手以内に限る。）</a:t>
                      </a:r>
                      <a:r>
                        <a:rPr kumimoji="1" lang="ja-JP" altLang="en-US" sz="1400" u="none" strike="noStrik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であって、新規作用機序医薬品（１番手）が加算適用品又は上記基準に該当するもの　　　　　</a:t>
                      </a:r>
                      <a:r>
                        <a:rPr kumimoji="1" lang="ja-JP" altLang="en-US" sz="1400" u="none"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750776366"/>
                  </a:ext>
                </a:extLst>
              </a:tr>
              <a:tr h="324000">
                <a:tc vMerge="1">
                  <a:txBody>
                    <a:bodyPr/>
                    <a:lstStyle/>
                    <a:p>
                      <a:endParaRPr kumimoji="1" lang="ja-JP" altLang="en-US"/>
                    </a:p>
                  </a:txBody>
                  <a:tcPr/>
                </a:tc>
                <a:tc gridSpan="2">
                  <a:txBody>
                    <a:bodyPr/>
                    <a:lstStyle/>
                    <a:p>
                      <a:pPr marL="0" marR="0" lvl="0" indent="0" algn="l" defTabSz="989929" rtl="0" eaLnBrk="1" fontAlgn="t" latinLnBrk="0" hangingPunct="1">
                        <a:lnSpc>
                          <a:spcPct val="100000"/>
                        </a:lnSpc>
                        <a:spcBef>
                          <a:spcPts val="0"/>
                        </a:spcBef>
                        <a:spcAft>
                          <a:spcPts val="0"/>
                        </a:spcAft>
                        <a:buClrTx/>
                        <a:buSzTx/>
                        <a:buFontTx/>
                        <a:buNone/>
                        <a:tabLst/>
                        <a:defRPr/>
                      </a:pP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●先駆け審査指定制度の指定品目</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4053387992"/>
                  </a:ext>
                </a:extLst>
              </a:tr>
              <a:tr h="333971">
                <a:tc vMerge="1">
                  <a:txBody>
                    <a:bodyPr/>
                    <a:lstStyle/>
                    <a:p>
                      <a:pPr fontAlgn="t"/>
                      <a:endParaRPr kumimoji="1" lang="ja-JP" altLang="en-US" sz="1050" dirty="0">
                        <a:latin typeface="メイリオ" panose="020B0604030504040204" pitchFamily="50" charset="-128"/>
                        <a:ea typeface="メイリオ" panose="020B0604030504040204" pitchFamily="50" charset="-128"/>
                        <a:cs typeface="メイリオ" panose="020B0604030504040204" pitchFamily="50" charset="-128"/>
                      </a:endParaRPr>
                    </a:p>
                  </a:txBody>
                  <a:tcPr marL="45720" marR="45720"/>
                </a:tc>
                <a:tc gridSpan="2">
                  <a:txBody>
                    <a:bodyPr/>
                    <a:lstStyle/>
                    <a:p>
                      <a:pPr fontAlgn="t"/>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●薬剤耐性菌の治療薬 </a:t>
                      </a:r>
                      <a:r>
                        <a:rPr kumimoji="1"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２</a:t>
                      </a:r>
                      <a:r>
                        <a:rPr kumimoji="1"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kumimoji="1"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a:t>
                      </a:r>
                    </a:p>
                  </a:txBody>
                  <a:tcPr marL="45691" marR="45691" marT="45691" marB="45691"/>
                </a:tc>
                <a:tc hMerge="1">
                  <a:txBody>
                    <a:bodyPr/>
                    <a:lstStyle/>
                    <a:p>
                      <a:endParaRPr kumimoji="1" lang="ja-JP" altLang="en-US"/>
                    </a:p>
                  </a:txBody>
                  <a:tcPr/>
                </a:tc>
                <a:extLst>
                  <a:ext uri="{0D108BD9-81ED-4DB2-BD59-A6C34878D82A}">
                    <a16:rowId xmlns:a16="http://schemas.microsoft.com/office/drawing/2014/main" val="10006"/>
                  </a:ext>
                </a:extLst>
              </a:tr>
            </a:tbl>
          </a:graphicData>
        </a:graphic>
      </p:graphicFrame>
      <p:sp>
        <p:nvSpPr>
          <p:cNvPr id="15" name="正方形/長方形 14"/>
          <p:cNvSpPr/>
          <p:nvPr/>
        </p:nvSpPr>
        <p:spPr>
          <a:xfrm>
            <a:off x="704529" y="5545396"/>
            <a:ext cx="8208911" cy="907941"/>
          </a:xfrm>
          <a:prstGeom prst="rect">
            <a:avLst/>
          </a:prstGeom>
        </p:spPr>
        <p:txBody>
          <a:bodyPr wrap="square">
            <a:spAutoFit/>
          </a:bodyPr>
          <a:lstStyle/>
          <a:p>
            <a:pPr marL="355600" indent="-35560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１　効能追加のうち、当該追加された効能において新規作用機序医薬品に相当する場合であって、新規作用機序医薬品の革新性及び有用性に係る基準に該当する場合を含む。（ただし、既存の効能・効果の対象患者の限定を解除したもの等、既存の効能と類似性が高いと認められる効能追加等の場合を除く。）</a:t>
            </a:r>
          </a:p>
          <a:p>
            <a:pPr marL="355600" indent="-35560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２　薬剤耐性菌の治療に用いるもので、薬事審査において薬剤耐性菌に対する治療効果が明確になったものに限る。</a:t>
            </a:r>
            <a:endParaRPr lang="en-US" altLang="ja-JP" sz="1200" u="sng" dirty="0">
              <a:solidFill>
                <a:srgbClr val="C00000"/>
              </a:solidFill>
              <a:latin typeface="Meiryo UI" panose="020B0604030504040204" pitchFamily="50" charset="-128"/>
              <a:ea typeface="Meiryo UI" panose="020B0604030504040204" pitchFamily="50" charset="-128"/>
            </a:endParaRPr>
          </a:p>
        </p:txBody>
      </p:sp>
      <p:sp>
        <p:nvSpPr>
          <p:cNvPr id="7" name="角丸四角形 6"/>
          <p:cNvSpPr/>
          <p:nvPr/>
        </p:nvSpPr>
        <p:spPr>
          <a:xfrm>
            <a:off x="237008" y="548681"/>
            <a:ext cx="9540528" cy="135262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革新性・有用性の高い品目を評価する観点から、「先駆け審査指定制度の対象品目」及び「薬剤耐性菌の治療薬」を品目要件に追加。</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800"/>
              </a:lnSpc>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イノベーションを評価するため、収載後に効能追加等が行われたもののうち、追加された効能等において新規作用機序であって、新規作用機序医薬品の革新性及び有用性に係る基準に該当するものを品目要件に追加。　　　</a:t>
            </a:r>
            <a:r>
              <a:rPr lang="ja-JP" altLang="en-US" sz="1200" dirty="0">
                <a:solidFill>
                  <a:prstClr val="black"/>
                </a:solidFill>
                <a:latin typeface="Meiryo UI" panose="020B0604030504040204" pitchFamily="50" charset="-128"/>
                <a:ea typeface="Meiryo UI" panose="020B0604030504040204" pitchFamily="50" charset="-128"/>
              </a:rPr>
              <a:t>（既存の効能・効果の対象患者の限定を解除したもの等、既存の効能と類似性が高いと認められる効能追加等の場合を除く。）</a:t>
            </a:r>
          </a:p>
        </p:txBody>
      </p:sp>
      <p:sp>
        <p:nvSpPr>
          <p:cNvPr id="8" name="正方形/長方形 7"/>
          <p:cNvSpPr/>
          <p:nvPr/>
        </p:nvSpPr>
        <p:spPr>
          <a:xfrm>
            <a:off x="697104" y="6525345"/>
            <a:ext cx="7640272" cy="276999"/>
          </a:xfrm>
          <a:prstGeom prst="rect">
            <a:avLst/>
          </a:prstGeom>
        </p:spPr>
        <p:txBody>
          <a:bodyPr wrap="square">
            <a:spAutoFit/>
          </a:bodyPr>
          <a:lstStyle/>
          <a:p>
            <a:pPr marL="355600" indent="-355600">
              <a:spcAft>
                <a:spcPts val="600"/>
              </a:spcAft>
              <a:defRPr/>
            </a:pPr>
            <a:r>
              <a:rPr lang="ja-JP" altLang="en-US" sz="1200" dirty="0">
                <a:solidFill>
                  <a:prstClr val="black"/>
                </a:solidFill>
                <a:latin typeface="Meiryo UI" panose="020B0604030504040204" pitchFamily="50" charset="-128"/>
                <a:ea typeface="Meiryo UI" panose="020B0604030504040204" pitchFamily="50" charset="-128"/>
              </a:rPr>
              <a:t>（注）新規に追加・変更される要件については、令和２年度改定以降に保険収載又は効能追加されたものに適用する。</a:t>
            </a:r>
            <a:endParaRPr lang="ja-JP" altLang="en-US" sz="1200" strike="sngStrike" dirty="0">
              <a:solidFill>
                <a:prstClr val="black"/>
              </a:solidFill>
              <a:latin typeface="Meiryo UI" panose="020B0604030504040204" pitchFamily="50" charset="-128"/>
              <a:ea typeface="Meiryo UI" panose="020B0604030504040204" pitchFamily="50" charset="-128"/>
            </a:endParaRPr>
          </a:p>
        </p:txBody>
      </p:sp>
      <p:sp>
        <p:nvSpPr>
          <p:cNvPr id="9" name="スライド番号プレースホルダー 2">
            <a:extLst>
              <a:ext uri="{FF2B5EF4-FFF2-40B4-BE49-F238E27FC236}">
                <a16:creationId xmlns:a16="http://schemas.microsoft.com/office/drawing/2014/main" id="{50951DCE-99A5-4B22-B2D7-841A9DD88A40}"/>
              </a:ext>
            </a:extLst>
          </p:cNvPr>
          <p:cNvSpPr txBox="1">
            <a:spLocks/>
          </p:cNvSpPr>
          <p:nvPr/>
        </p:nvSpPr>
        <p:spPr>
          <a:xfrm>
            <a:off x="7682160" y="659735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90703298"/>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59595" y="931829"/>
            <a:ext cx="9777178" cy="5757742"/>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tIns="71954" bIns="71954" rtlCol="0" anchor="t" anchorCtr="0"/>
          <a:lstStyle/>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新規作用機序医薬品については、革新性・有用性に係る基準を次のように定め、本基準のいずれかを満たすもののみに限ることとする。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また、上記のほか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・新規作用機序医薬品の収載から３年以内に収載された品目（３番手以内に限る）であって、</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・新規作用機序医薬品が加算適用品又は上記基準に該当するもの</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174520" indent="-174520" defTabSz="913851"/>
            <a:r>
              <a:rPr lang="ja-JP" altLang="en-US"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については、有用性と革新性の程度が１番手と同程度であると認められることから、新薬創出等加算の対象とする。</a:t>
            </a:r>
            <a:endParaRPr lang="en-US" altLang="ja-JP" sz="15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18" name="表 17"/>
          <p:cNvGraphicFramePr>
            <a:graphicFrameLocks noGrp="1"/>
          </p:cNvGraphicFramePr>
          <p:nvPr/>
        </p:nvGraphicFramePr>
        <p:xfrm>
          <a:off x="170370" y="1526598"/>
          <a:ext cx="9565266" cy="3701449"/>
        </p:xfrm>
        <a:graphic>
          <a:graphicData uri="http://schemas.openxmlformats.org/drawingml/2006/table">
            <a:tbl>
              <a:tblPr firstRow="1" bandCol="1">
                <a:tableStyleId>{5C22544A-7EE6-4342-B048-85BDC9FD1C3A}</a:tableStyleId>
              </a:tblPr>
              <a:tblGrid>
                <a:gridCol w="2446703">
                  <a:extLst>
                    <a:ext uri="{9D8B030D-6E8A-4147-A177-3AD203B41FA5}">
                      <a16:colId xmlns:a16="http://schemas.microsoft.com/office/drawing/2014/main" val="20000"/>
                    </a:ext>
                  </a:extLst>
                </a:gridCol>
                <a:gridCol w="7118563">
                  <a:extLst>
                    <a:ext uri="{9D8B030D-6E8A-4147-A177-3AD203B41FA5}">
                      <a16:colId xmlns:a16="http://schemas.microsoft.com/office/drawing/2014/main" val="20001"/>
                    </a:ext>
                  </a:extLst>
                </a:gridCol>
              </a:tblGrid>
              <a:tr h="343652">
                <a:tc gridSpan="2">
                  <a:txBody>
                    <a:bodyPr/>
                    <a:lstStyle/>
                    <a:p>
                      <a:pPr algn="ctr"/>
                      <a:r>
                        <a:rPr kumimoji="1" lang="ja-JP" altLang="en-US" sz="1600" b="1" dirty="0">
                          <a:latin typeface="メイリオ" panose="020B0604030504040204" pitchFamily="50" charset="-128"/>
                          <a:ea typeface="メイリオ" panose="020B0604030504040204" pitchFamily="50" charset="-128"/>
                          <a:cs typeface="メイリオ" panose="020B0604030504040204" pitchFamily="50" charset="-128"/>
                        </a:rPr>
                        <a:t>基準</a:t>
                      </a:r>
                      <a:endParaRPr kumimoji="1" lang="ja-JP" altLang="en-US" sz="14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hMerge="1">
                  <a:txBody>
                    <a:bodyPr/>
                    <a:lstStyle/>
                    <a:p>
                      <a:pPr algn="l"/>
                      <a:endParaRPr kumimoji="1" lang="ja-JP" altLang="en-US" dirty="0"/>
                    </a:p>
                  </a:txBody>
                  <a:tcPr anchor="ctr"/>
                </a:tc>
                <a:extLst>
                  <a:ext uri="{0D108BD9-81ED-4DB2-BD59-A6C34878D82A}">
                    <a16:rowId xmlns:a16="http://schemas.microsoft.com/office/drawing/2014/main" val="10000"/>
                  </a:ext>
                </a:extLst>
              </a:tr>
              <a:tr h="111655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新規作用機序により既存治療で効果不十分な疾患に有効性を示したものであること</a:t>
                      </a:r>
                      <a:endParaRPr lang="en-US" altLang="ja-JP" sz="1200"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a:txBody>
                    <a:bodyPr/>
                    <a:lstStyle/>
                    <a:p>
                      <a:pPr algn="l"/>
                      <a:r>
                        <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rPr>
                        <a:t>　当該疾患に対する標準療法で効果不十分又は不耐容の患者を含む臨床試験（当初の承認を目的として実施されたもので、効果不十分又は不耐容の患者の目標症例数が事前に設定された企業治験に限る。）において有効性が示されることなどにより、添付文書の効能・効果、使用上の注意、臨床試験成績の項において、これらの患者に対して投与可能であることが明示的になっているものであること。</a:t>
                      </a:r>
                    </a:p>
                  </a:txBody>
                  <a:tcPr marL="91381" marR="91381" marT="45691" marB="45691" anchor="ctr"/>
                </a:tc>
                <a:extLst>
                  <a:ext uri="{0D108BD9-81ED-4DB2-BD59-A6C34878D82A}">
                    <a16:rowId xmlns:a16="http://schemas.microsoft.com/office/drawing/2014/main" val="10001"/>
                  </a:ext>
                </a:extLst>
              </a:tr>
              <a:tr h="1124681">
                <a:tc>
                  <a:txBody>
                    <a:bodyPr/>
                    <a:lstStyle/>
                    <a:p>
                      <a:pPr algn="l"/>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新規作用機序により既存治療に対して比較試験により優越性を示したものであること</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対象疾患に対する既存治療（本邦における治療方法として妥当性があるものに限る。）を対照群（プラセボ除く）に設定した臨床試験（当初の承認を目的として実施されたもので、優越性を検証することを目的とした仮説に基づき実施された企業治験に限る。）を実施し、主要評価項目において既存治療に対する本剤の優越性が示されていること。</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また、製造販売後において、当初の承認時の疾患を対象とした製造販売後臨床試験も同様に取り扱うものとする。</a:t>
                      </a:r>
                      <a:endParaRPr lang="en-US" altLang="ja-JP"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tc>
                <a:extLst>
                  <a:ext uri="{0D108BD9-81ED-4DB2-BD59-A6C34878D82A}">
                    <a16:rowId xmlns:a16="http://schemas.microsoft.com/office/drawing/2014/main" val="10002"/>
                  </a:ext>
                </a:extLst>
              </a:tr>
              <a:tr h="1116558">
                <a:tc>
                  <a:txBody>
                    <a:bodyPr/>
                    <a:lstStyle/>
                    <a:p>
                      <a:pPr algn="l"/>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新規作用機序により認められた効能を有する他の医薬品が存在しないこと</a:t>
                      </a:r>
                    </a:p>
                  </a:txBody>
                  <a:tcPr marL="91381" marR="91381" marT="45691" marB="45691"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薬事承認時点において、本剤と効能・効果が一致するものがなく、対象疾患に対して初めての治療選択肢を提供するもの、又は類似の効能・効果を有する既存薬と比べて、治療対象となる患者の範囲が拡大することが明らかであるもの。</a:t>
                      </a:r>
                    </a:p>
                  </a:txBody>
                  <a:tcPr marL="91381" marR="91381" marT="45691" marB="45691" anchor="ctr"/>
                </a:tc>
                <a:extLst>
                  <a:ext uri="{0D108BD9-81ED-4DB2-BD59-A6C34878D82A}">
                    <a16:rowId xmlns:a16="http://schemas.microsoft.com/office/drawing/2014/main" val="10003"/>
                  </a:ext>
                </a:extLst>
              </a:tr>
            </a:tbl>
          </a:graphicData>
        </a:graphic>
      </p:graphicFrame>
      <p:sp>
        <p:nvSpPr>
          <p:cNvPr id="8" name="テキスト ボックス 7"/>
          <p:cNvSpPr txBox="1"/>
          <p:nvPr/>
        </p:nvSpPr>
        <p:spPr>
          <a:xfrm>
            <a:off x="69229" y="491566"/>
            <a:ext cx="646331" cy="369204"/>
          </a:xfrm>
          <a:prstGeom prst="rect">
            <a:avLst/>
          </a:prstGeom>
          <a:noFill/>
          <a:ln w="50800" cmpd="thickThin">
            <a:solidFill>
              <a:schemeClr val="tx2"/>
            </a:solidFill>
          </a:ln>
          <a:effectLst/>
        </p:spPr>
        <p:txBody>
          <a:bodyPr wrap="none" rtlCol="0">
            <a:spAutoFit/>
          </a:bodyPr>
          <a:lstStyle/>
          <a:p>
            <a:pPr defTabSz="913851" fontAlgn="t"/>
            <a:r>
              <a:rPr lang="ja-JP" altLang="en-US" sz="1799"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概要</a:t>
            </a:r>
          </a:p>
        </p:txBody>
      </p:sp>
      <p:sp>
        <p:nvSpPr>
          <p:cNvPr id="10" name="テキスト ボックス 9"/>
          <p:cNvSpPr txBox="1"/>
          <p:nvPr/>
        </p:nvSpPr>
        <p:spPr>
          <a:xfrm>
            <a:off x="3175" y="2200"/>
            <a:ext cx="9899650" cy="461369"/>
          </a:xfrm>
          <a:prstGeom prst="rect">
            <a:avLst/>
          </a:prstGeom>
          <a:solidFill>
            <a:schemeClr val="tx2"/>
          </a:solidFill>
        </p:spPr>
        <p:txBody>
          <a:bodyPr wrap="square" rtlCol="0">
            <a:spAutoFit/>
          </a:bodyPr>
          <a:lstStyle/>
          <a:p>
            <a:pPr algn="ctr" defTabSz="913851" fontAlgn="t"/>
            <a:r>
              <a:rPr lang="ja-JP" altLang="en-US" sz="2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新薬創出等加算の見直し</a:t>
            </a:r>
          </a:p>
        </p:txBody>
      </p:sp>
      <p:sp>
        <p:nvSpPr>
          <p:cNvPr id="2" name="テキスト ボックス 1"/>
          <p:cNvSpPr txBox="1"/>
          <p:nvPr/>
        </p:nvSpPr>
        <p:spPr>
          <a:xfrm>
            <a:off x="8291232" y="155262"/>
            <a:ext cx="1486304" cy="307777"/>
          </a:xfrm>
          <a:prstGeom prst="rect">
            <a:avLst/>
          </a:prstGeom>
          <a:noFill/>
        </p:spPr>
        <p:txBody>
          <a:bodyPr wrap="none" rtlCol="0">
            <a:spAutoFit/>
          </a:bodyPr>
          <a:lstStyle/>
          <a:p>
            <a:r>
              <a:rPr lang="ja-JP" altLang="en-US" sz="1400" dirty="0">
                <a:solidFill>
                  <a:prstClr val="white"/>
                </a:solidFill>
                <a:latin typeface="Meiryo UI" panose="020B0604030504040204" pitchFamily="50" charset="-128"/>
                <a:ea typeface="Meiryo UI" panose="020B0604030504040204" pitchFamily="50" charset="-128"/>
              </a:rPr>
              <a:t>平成</a:t>
            </a:r>
            <a:r>
              <a:rPr lang="en-US" altLang="ja-JP" sz="1400" dirty="0">
                <a:solidFill>
                  <a:prstClr val="white"/>
                </a:solidFill>
                <a:latin typeface="Meiryo UI" panose="020B0604030504040204" pitchFamily="50" charset="-128"/>
                <a:ea typeface="Meiryo UI" panose="020B0604030504040204" pitchFamily="50" charset="-128"/>
              </a:rPr>
              <a:t>30</a:t>
            </a:r>
            <a:r>
              <a:rPr lang="ja-JP" altLang="en-US" sz="1400" dirty="0">
                <a:solidFill>
                  <a:prstClr val="white"/>
                </a:solidFill>
                <a:latin typeface="Meiryo UI" panose="020B0604030504040204" pitchFamily="50" charset="-128"/>
                <a:ea typeface="Meiryo UI" panose="020B0604030504040204" pitchFamily="50" charset="-128"/>
              </a:rPr>
              <a:t>年度改定</a:t>
            </a:r>
          </a:p>
        </p:txBody>
      </p:sp>
      <p:sp>
        <p:nvSpPr>
          <p:cNvPr id="9" name="スライド番号プレースホルダー 2">
            <a:extLst>
              <a:ext uri="{FF2B5EF4-FFF2-40B4-BE49-F238E27FC236}">
                <a16:creationId xmlns:a16="http://schemas.microsoft.com/office/drawing/2014/main" id="{9F55EACE-9F14-4B07-9E17-556668E591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529243325"/>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271095" y="488798"/>
          <a:ext cx="9288000" cy="6225270"/>
        </p:xfrm>
        <a:graphic>
          <a:graphicData uri="http://schemas.openxmlformats.org/drawingml/2006/table">
            <a:tbl>
              <a:tblPr firstRow="1" firstCol="1" bandRow="1">
                <a:tableStyleId>{5C22544A-7EE6-4342-B048-85BDC9FD1C3A}</a:tableStyleId>
              </a:tblPr>
              <a:tblGrid>
                <a:gridCol w="2664000">
                  <a:extLst>
                    <a:ext uri="{9D8B030D-6E8A-4147-A177-3AD203B41FA5}">
                      <a16:colId xmlns:a16="http://schemas.microsoft.com/office/drawing/2014/main" val="3116086204"/>
                    </a:ext>
                  </a:extLst>
                </a:gridCol>
                <a:gridCol w="1656000">
                  <a:extLst>
                    <a:ext uri="{9D8B030D-6E8A-4147-A177-3AD203B41FA5}">
                      <a16:colId xmlns:a16="http://schemas.microsoft.com/office/drawing/2014/main" val="3701343157"/>
                    </a:ext>
                  </a:extLst>
                </a:gridCol>
                <a:gridCol w="1656000">
                  <a:extLst>
                    <a:ext uri="{9D8B030D-6E8A-4147-A177-3AD203B41FA5}">
                      <a16:colId xmlns:a16="http://schemas.microsoft.com/office/drawing/2014/main" val="102792770"/>
                    </a:ext>
                  </a:extLst>
                </a:gridCol>
                <a:gridCol w="1656000">
                  <a:extLst>
                    <a:ext uri="{9D8B030D-6E8A-4147-A177-3AD203B41FA5}">
                      <a16:colId xmlns:a16="http://schemas.microsoft.com/office/drawing/2014/main" val="727580687"/>
                    </a:ext>
                  </a:extLst>
                </a:gridCol>
                <a:gridCol w="1656000">
                  <a:extLst>
                    <a:ext uri="{9D8B030D-6E8A-4147-A177-3AD203B41FA5}">
                      <a16:colId xmlns:a16="http://schemas.microsoft.com/office/drawing/2014/main" val="2160960773"/>
                    </a:ext>
                  </a:extLst>
                </a:gridCol>
              </a:tblGrid>
              <a:tr h="278815">
                <a:tc rowSpan="2">
                  <a:txBody>
                    <a:bodyPr/>
                    <a:lstStyle/>
                    <a:p>
                      <a:pPr algn="ctr"/>
                      <a:endParaRPr kumimoji="1" lang="ja-JP" altLang="en-US" sz="1400" dirty="0">
                        <a:latin typeface="Meiryo UI" panose="020B0604030504040204" pitchFamily="50" charset="-128"/>
                        <a:ea typeface="Meiryo UI" panose="020B0604030504040204" pitchFamily="50" charset="-128"/>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gridSpan="2">
                  <a:txBody>
                    <a:bodyPr/>
                    <a:lstStyle/>
                    <a:p>
                      <a:pPr algn="ctr"/>
                      <a:r>
                        <a:rPr kumimoji="1" lang="ja-JP" altLang="en-US" sz="1400" dirty="0">
                          <a:latin typeface="Meiryo UI" panose="020B0604030504040204" pitchFamily="50" charset="-128"/>
                          <a:ea typeface="Meiryo UI" panose="020B0604030504040204" pitchFamily="50" charset="-128"/>
                        </a:rPr>
                        <a:t>新規収載時</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endParaRPr kumimoji="1" lang="ja-JP" altLang="en-US" sz="1250" dirty="0"/>
                    </a:p>
                  </a:txBody>
                  <a:tcPr anchor="ctr"/>
                </a:tc>
                <a:tc gridSpan="2">
                  <a:txBody>
                    <a:bodyPr/>
                    <a:lstStyle/>
                    <a:p>
                      <a:pPr algn="ctr"/>
                      <a:r>
                        <a:rPr kumimoji="1" lang="ja-JP" altLang="en-US" sz="1400" dirty="0">
                          <a:latin typeface="Meiryo UI" panose="020B0604030504040204" pitchFamily="50" charset="-128"/>
                          <a:ea typeface="Meiryo UI" panose="020B0604030504040204" pitchFamily="50" charset="-128"/>
                        </a:rPr>
                        <a:t>収載後</a:t>
                      </a:r>
                      <a:r>
                        <a:rPr kumimoji="1" lang="ja-JP" altLang="en-US" sz="1400" b="0" dirty="0">
                          <a:latin typeface="Meiryo UI" panose="020B0604030504040204" pitchFamily="50" charset="-128"/>
                          <a:ea typeface="Meiryo UI" panose="020B0604030504040204" pitchFamily="50" charset="-128"/>
                        </a:rPr>
                        <a:t>（薬価改定時）</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tcPr>
                </a:tc>
                <a:tc hMerge="1">
                  <a:txBody>
                    <a:bodyPr/>
                    <a:lstStyle/>
                    <a:p>
                      <a:endParaRPr kumimoji="1" lang="ja-JP" altLang="en-US" sz="1250" dirty="0"/>
                    </a:p>
                  </a:txBody>
                  <a:tcPr anchor="ctr"/>
                </a:tc>
                <a:extLst>
                  <a:ext uri="{0D108BD9-81ED-4DB2-BD59-A6C34878D82A}">
                    <a16:rowId xmlns:a16="http://schemas.microsoft.com/office/drawing/2014/main" val="1294442906"/>
                  </a:ext>
                </a:extLst>
              </a:tr>
              <a:tr h="278815">
                <a:tc vMerge="1">
                  <a:txBody>
                    <a:bodyPr/>
                    <a:lstStyle/>
                    <a:p>
                      <a:endParaRPr kumimoji="1" lang="ja-JP" altLang="en-US" sz="1250" dirty="0"/>
                    </a:p>
                  </a:txBody>
                  <a:tcPr anchor="ct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算定薬価への加算</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新薬創出等加算の適用</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薬価への加算</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1400" b="1" dirty="0">
                          <a:solidFill>
                            <a:schemeClr val="bg1"/>
                          </a:solidFill>
                          <a:latin typeface="Meiryo UI" panose="020B0604030504040204" pitchFamily="50" charset="-128"/>
                          <a:ea typeface="Meiryo UI" panose="020B0604030504040204" pitchFamily="50" charset="-128"/>
                        </a:rPr>
                        <a:t>新薬創出等加算の適用</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extLst>
                  <a:ext uri="{0D108BD9-81ED-4DB2-BD59-A6C34878D82A}">
                    <a16:rowId xmlns:a16="http://schemas.microsoft.com/office/drawing/2014/main" val="1708455465"/>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有用性の高い医薬品の開発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l"/>
                      <a:r>
                        <a:rPr kumimoji="1" lang="ja-JP" altLang="en-US" sz="1050" dirty="0">
                          <a:solidFill>
                            <a:srgbClr val="C00000"/>
                          </a:solidFill>
                          <a:latin typeface="Meiryo UI" panose="020B0604030504040204" pitchFamily="50" charset="-128"/>
                          <a:ea typeface="Meiryo UI" panose="020B0604030504040204" pitchFamily="50" charset="-128"/>
                        </a:rPr>
                        <a:t>（治療方法の改善に相当する事例を明確化）</a:t>
                      </a:r>
                      <a:endParaRPr kumimoji="1" lang="en-US" altLang="ja-JP" sz="1050"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137267845"/>
                  </a:ext>
                </a:extLst>
              </a:tr>
              <a:tr h="572702">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新規作用機序医薬品の開発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en-US" altLang="ja-JP" sz="1050" dirty="0">
                          <a:latin typeface="Meiryo UI" panose="020B0604030504040204" pitchFamily="50" charset="-128"/>
                          <a:ea typeface="Meiryo UI" panose="020B0604030504040204" pitchFamily="50" charset="-128"/>
                        </a:rPr>
                        <a:t>(</a:t>
                      </a:r>
                      <a:r>
                        <a:rPr kumimoji="1" lang="ja-JP" altLang="en-US" sz="1050" dirty="0">
                          <a:latin typeface="Meiryo UI" panose="020B0604030504040204" pitchFamily="50" charset="-128"/>
                          <a:ea typeface="Meiryo UI" panose="020B0604030504040204" pitchFamily="50" charset="-128"/>
                        </a:rPr>
                        <a:t>有用性加算等として評価</a:t>
                      </a:r>
                      <a:r>
                        <a:rPr kumimoji="1" lang="en-US" altLang="ja-JP" sz="105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l"/>
                      <a:r>
                        <a:rPr kumimoji="1" lang="ja-JP" altLang="en-US" sz="1050" dirty="0">
                          <a:latin typeface="Meiryo UI" panose="020B0604030504040204" pitchFamily="50" charset="-128"/>
                          <a:ea typeface="Meiryo UI" panose="020B0604030504040204" pitchFamily="50" charset="-128"/>
                        </a:rPr>
                        <a:t>（革新性・有用性の基準を満たすもののみ</a:t>
                      </a:r>
                      <a:r>
                        <a:rPr kumimoji="1" lang="ja-JP" altLang="en-US" sz="12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solidFill>
                            <a:schemeClr val="tx1"/>
                          </a:solidFill>
                          <a:latin typeface="Meiryo UI" panose="020B0604030504040204" pitchFamily="50" charset="-128"/>
                          <a:ea typeface="Meiryo UI" panose="020B0604030504040204" pitchFamily="50" charset="-128"/>
                        </a:rPr>
                        <a:t>×</a:t>
                      </a:r>
                      <a:endParaRPr kumimoji="1" lang="ja-JP" altLang="en-US" sz="2000" dirty="0">
                        <a:solidFill>
                          <a:schemeClr val="tx1"/>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en-US" altLang="ja-JP" sz="2000" b="1" dirty="0">
                        <a:solidFill>
                          <a:srgbClr val="C00000"/>
                        </a:solidFill>
                        <a:latin typeface="Meiryo UI" panose="020B0604030504040204" pitchFamily="50" charset="-128"/>
                        <a:ea typeface="Meiryo UI" panose="020B0604030504040204" pitchFamily="50" charset="-128"/>
                      </a:endParaRPr>
                    </a:p>
                    <a:p>
                      <a:pPr marL="0" marR="0" lvl="0" indent="0" algn="ctr" defTabSz="989929" rtl="0" eaLnBrk="1" fontAlgn="auto" latinLnBrk="0" hangingPunct="1">
                        <a:lnSpc>
                          <a:spcPct val="100000"/>
                        </a:lnSpc>
                        <a:spcBef>
                          <a:spcPts val="0"/>
                        </a:spcBef>
                        <a:spcAft>
                          <a:spcPts val="0"/>
                        </a:spcAft>
                        <a:buClrTx/>
                        <a:buSzTx/>
                        <a:buFontTx/>
                        <a:buNone/>
                        <a:tabLst/>
                        <a:defRPr/>
                      </a:pPr>
                      <a:r>
                        <a:rPr kumimoji="1" lang="ja-JP" altLang="en-US" sz="1050" dirty="0">
                          <a:solidFill>
                            <a:srgbClr val="C00000"/>
                          </a:solidFill>
                          <a:latin typeface="Meiryo UI" panose="020B0604030504040204" pitchFamily="50" charset="-128"/>
                          <a:ea typeface="Meiryo UI" panose="020B0604030504040204" pitchFamily="50" charset="-128"/>
                        </a:rPr>
                        <a:t>（革新性・有用性の基準を満たすもののみ。既存効能と類似性の高いものを除く）</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6246142"/>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希少疾病の医薬品の開発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10339461"/>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小児用の医薬品の開発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843977654"/>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世界に先駆けた日本での開発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effectLst/>
                          <a:latin typeface="Meiryo UI" panose="020B0604030504040204" pitchFamily="50" charset="-128"/>
                          <a:ea typeface="Meiryo UI" panose="020B0604030504040204" pitchFamily="50" charset="-128"/>
                        </a:rPr>
                        <a:t>○</a:t>
                      </a:r>
                      <a:endParaRPr kumimoji="1" lang="en-US" altLang="ja-JP" sz="2000" b="1" dirty="0">
                        <a:solidFill>
                          <a:srgbClr val="C00000"/>
                        </a:solidFill>
                        <a:effectLst/>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en-US" altLang="ja-JP" sz="2000" b="1"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008861030"/>
                  </a:ext>
                </a:extLst>
              </a:tr>
              <a:tr h="6204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厚労省が開発を公募した医薬品の開発</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en-US" altLang="ja-JP" sz="2000" dirty="0">
                          <a:latin typeface="Meiryo UI" panose="020B0604030504040204" pitchFamily="50" charset="-128"/>
                          <a:ea typeface="Meiryo UI" panose="020B0604030504040204" pitchFamily="50" charset="-128"/>
                        </a:rPr>
                        <a:t>×</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（通常、公募ではなく開発要請）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（通常、公募ではなく開発要請）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045752464"/>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薬剤耐性菌の治療薬</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ja-JP" altLang="en-US" sz="1050" b="1"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b="1" dirty="0">
                          <a:solidFill>
                            <a:srgbClr val="C00000"/>
                          </a:solidFill>
                          <a:latin typeface="Meiryo UI" panose="020B0604030504040204" pitchFamily="50" charset="-128"/>
                          <a:ea typeface="Meiryo UI" panose="020B0604030504040204" pitchFamily="50" charset="-128"/>
                        </a:rPr>
                        <a:t>○</a:t>
                      </a:r>
                      <a:endParaRPr kumimoji="1" lang="ja-JP" altLang="en-US" sz="900" b="0" dirty="0">
                        <a:solidFill>
                          <a:srgbClr val="C00000"/>
                        </a:solidFill>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658280066"/>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市販後の真の有用性の検証</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err="1">
                          <a:latin typeface="Meiryo UI" panose="020B0604030504040204" pitchFamily="50" charset="-128"/>
                          <a:ea typeface="Meiryo UI" panose="020B0604030504040204" pitchFamily="50" charset="-128"/>
                        </a:rPr>
                        <a:t>ー</a:t>
                      </a:r>
                      <a:endParaRPr kumimoji="1" lang="ja-JP" altLang="en-US" sz="200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en-US" altLang="ja-JP" sz="1050" dirty="0">
                          <a:solidFill>
                            <a:srgbClr val="C00000"/>
                          </a:solidFill>
                          <a:latin typeface="Meiryo UI" panose="020B0604030504040204" pitchFamily="50" charset="-128"/>
                          <a:ea typeface="Meiryo UI" panose="020B0604030504040204" pitchFamily="50" charset="-128"/>
                        </a:rPr>
                        <a:t>(</a:t>
                      </a:r>
                      <a:r>
                        <a:rPr kumimoji="1" lang="ja-JP" altLang="en-US" sz="1050" dirty="0">
                          <a:solidFill>
                            <a:srgbClr val="C00000"/>
                          </a:solidFill>
                          <a:latin typeface="Meiryo UI" panose="020B0604030504040204" pitchFamily="50" charset="-128"/>
                          <a:ea typeface="Meiryo UI" panose="020B0604030504040204" pitchFamily="50" charset="-128"/>
                        </a:rPr>
                        <a:t>併算定不可→併算定可</a:t>
                      </a:r>
                      <a:r>
                        <a:rPr kumimoji="1" lang="en-US" altLang="ja-JP" sz="1050" dirty="0">
                          <a:solidFill>
                            <a:srgbClr val="C00000"/>
                          </a:solidFill>
                          <a:latin typeface="Meiryo UI" panose="020B0604030504040204" pitchFamily="50" charset="-128"/>
                          <a:ea typeface="Meiryo UI" panose="020B0604030504040204" pitchFamily="50" charset="-128"/>
                        </a:rPr>
                        <a:t>)</a:t>
                      </a:r>
                      <a:endParaRPr kumimoji="1" lang="ja-JP" altLang="en-US" sz="1050" dirty="0">
                        <a:latin typeface="Meiryo UI" panose="020B0604030504040204" pitchFamily="50" charset="-128"/>
                        <a:ea typeface="Meiryo UI" panose="020B0604030504040204" pitchFamily="50" charset="-128"/>
                      </a:endParaRP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9051390"/>
                  </a:ext>
                </a:extLst>
              </a:tr>
              <a:tr h="538030">
                <a:tc>
                  <a:txBody>
                    <a:bodyPr/>
                    <a:lstStyle/>
                    <a:p>
                      <a:r>
                        <a:rPr kumimoji="1" lang="ja-JP" altLang="en-US" sz="1400" dirty="0">
                          <a:solidFill>
                            <a:schemeClr val="bg1"/>
                          </a:solidFill>
                          <a:latin typeface="Meiryo UI" panose="020B0604030504040204" pitchFamily="50" charset="-128"/>
                          <a:ea typeface="Meiryo UI" panose="020B0604030504040204" pitchFamily="50" charset="-128"/>
                        </a:rPr>
                        <a:t>優先審査の対象の医薬品</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2000" dirty="0">
                          <a:latin typeface="Meiryo UI" panose="020B0604030504040204" pitchFamily="50" charset="-128"/>
                          <a:ea typeface="Meiryo UI" panose="020B0604030504040204" pitchFamily="50" charset="-128"/>
                        </a:rPr>
                        <a:t>△</a:t>
                      </a:r>
                      <a:endParaRPr kumimoji="1" lang="en-US" altLang="ja-JP" sz="2000" dirty="0">
                        <a:latin typeface="Meiryo UI" panose="020B0604030504040204" pitchFamily="50" charset="-128"/>
                        <a:ea typeface="Meiryo UI" panose="020B0604030504040204" pitchFamily="50" charset="-128"/>
                      </a:endParaRPr>
                    </a:p>
                    <a:p>
                      <a:pPr algn="ctr"/>
                      <a:r>
                        <a:rPr kumimoji="1" lang="ja-JP" altLang="en-US" sz="900" dirty="0">
                          <a:latin typeface="Meiryo UI" panose="020B0604030504040204" pitchFamily="50" charset="-128"/>
                          <a:ea typeface="Meiryo UI" panose="020B0604030504040204" pitchFamily="50" charset="-128"/>
                        </a:rPr>
                        <a:t>（個別品目による）</a:t>
                      </a:r>
                    </a:p>
                  </a:txBody>
                  <a:tcPr marL="36000" marR="36000" marT="36000" marB="3600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241214404"/>
                  </a:ext>
                </a:extLst>
              </a:tr>
            </a:tbl>
          </a:graphicData>
        </a:graphic>
      </p:graphicFrame>
      <p:sp>
        <p:nvSpPr>
          <p:cNvPr id="4" name="正方形/長方形 3"/>
          <p:cNvSpPr/>
          <p:nvPr/>
        </p:nvSpPr>
        <p:spPr>
          <a:xfrm>
            <a:off x="2169794" y="44624"/>
            <a:ext cx="5490606" cy="369332"/>
          </a:xfrm>
          <a:prstGeom prst="rect">
            <a:avLst/>
          </a:prstGeom>
        </p:spPr>
        <p:txBody>
          <a:bodyPr wrap="none">
            <a:spAutoFit/>
          </a:bodyP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薬価制度におけるイノベーション評価の俯瞰図 </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改定後</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角丸四角形 6"/>
          <p:cNvSpPr/>
          <p:nvPr/>
        </p:nvSpPr>
        <p:spPr>
          <a:xfrm>
            <a:off x="7905327" y="1999682"/>
            <a:ext cx="1653768" cy="864096"/>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9" name="角丸四角形 8"/>
          <p:cNvSpPr/>
          <p:nvPr/>
        </p:nvSpPr>
        <p:spPr>
          <a:xfrm>
            <a:off x="7905329" y="3943898"/>
            <a:ext cx="1653767" cy="504056"/>
          </a:xfrm>
          <a:prstGeom prst="roundRect">
            <a:avLst>
              <a:gd name="adj" fmla="val 8693"/>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0" name="角丸四角形 9"/>
          <p:cNvSpPr/>
          <p:nvPr/>
        </p:nvSpPr>
        <p:spPr>
          <a:xfrm>
            <a:off x="4592961" y="5112616"/>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1" name="角丸四角形 10"/>
          <p:cNvSpPr/>
          <p:nvPr/>
        </p:nvSpPr>
        <p:spPr>
          <a:xfrm>
            <a:off x="7907746" y="5112616"/>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2" name="角丸四角形 11"/>
          <p:cNvSpPr/>
          <p:nvPr/>
        </p:nvSpPr>
        <p:spPr>
          <a:xfrm>
            <a:off x="6249145" y="5661248"/>
            <a:ext cx="1653767" cy="504056"/>
          </a:xfrm>
          <a:prstGeom prst="roundRect">
            <a:avLst>
              <a:gd name="adj" fmla="val 10687"/>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5" name="テキスト ボックス 4"/>
          <p:cNvSpPr txBox="1"/>
          <p:nvPr/>
        </p:nvSpPr>
        <p:spPr>
          <a:xfrm>
            <a:off x="8104313" y="2060849"/>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4" name="テキスト ボックス 13"/>
          <p:cNvSpPr txBox="1"/>
          <p:nvPr/>
        </p:nvSpPr>
        <p:spPr>
          <a:xfrm>
            <a:off x="4808985" y="4077073"/>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5" name="テキスト ボックス 14"/>
          <p:cNvSpPr txBox="1"/>
          <p:nvPr/>
        </p:nvSpPr>
        <p:spPr>
          <a:xfrm>
            <a:off x="8128030" y="4077073"/>
            <a:ext cx="569387" cy="307777"/>
          </a:xfrm>
          <a:prstGeom prst="rect">
            <a:avLst/>
          </a:prstGeom>
          <a:noFill/>
        </p:spPr>
        <p:txBody>
          <a:bodyPr wrap="none" rtlCol="0">
            <a:spAutoFit/>
          </a:bodyPr>
          <a:lstStyle/>
          <a:p>
            <a:r>
              <a:rPr lang="en-US" altLang="ja-JP" sz="1400" dirty="0">
                <a:solidFill>
                  <a:srgbClr val="C00000"/>
                </a:solidFill>
                <a:latin typeface="Meiryo UI" panose="020B0604030504040204" pitchFamily="50" charset="-128"/>
                <a:ea typeface="Meiryo UI" panose="020B0604030504040204" pitchFamily="50" charset="-128"/>
              </a:rPr>
              <a:t>× </a:t>
            </a:r>
            <a:r>
              <a:rPr lang="ja-JP" altLang="en-US" sz="1400" dirty="0">
                <a:solidFill>
                  <a:srgbClr val="C00000"/>
                </a:solidFill>
                <a:latin typeface="Meiryo UI" panose="020B0604030504040204" pitchFamily="50" charset="-128"/>
                <a:ea typeface="Meiryo UI" panose="020B0604030504040204" pitchFamily="50" charset="-128"/>
              </a:rPr>
              <a:t>→</a:t>
            </a:r>
          </a:p>
        </p:txBody>
      </p:sp>
      <p:sp>
        <p:nvSpPr>
          <p:cNvPr id="16" name="角丸四角形 15"/>
          <p:cNvSpPr/>
          <p:nvPr/>
        </p:nvSpPr>
        <p:spPr>
          <a:xfrm>
            <a:off x="4592961" y="3965458"/>
            <a:ext cx="1653767" cy="504056"/>
          </a:xfrm>
          <a:prstGeom prst="roundRect">
            <a:avLst>
              <a:gd name="adj" fmla="val 8693"/>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7" name="角丸四角形 16"/>
          <p:cNvSpPr/>
          <p:nvPr/>
        </p:nvSpPr>
        <p:spPr>
          <a:xfrm>
            <a:off x="2916560" y="1302996"/>
            <a:ext cx="1653768" cy="703086"/>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8" name="テキスト ボックス 17"/>
          <p:cNvSpPr txBox="1"/>
          <p:nvPr/>
        </p:nvSpPr>
        <p:spPr>
          <a:xfrm>
            <a:off x="8849946" y="5279871"/>
            <a:ext cx="627095" cy="276999"/>
          </a:xfrm>
          <a:prstGeom prst="rect">
            <a:avLst/>
          </a:prstGeom>
          <a:noFill/>
        </p:spPr>
        <p:txBody>
          <a:bodyPr wrap="none" rtlCol="0">
            <a:spAutoFit/>
          </a:bodyPr>
          <a:lstStyle/>
          <a:p>
            <a:r>
              <a:rPr lang="en-US" altLang="ja-JP" sz="1200" dirty="0">
                <a:solidFill>
                  <a:srgbClr val="C00000"/>
                </a:solidFill>
                <a:latin typeface="Meiryo UI" panose="020B0604030504040204" pitchFamily="50" charset="-128"/>
                <a:ea typeface="Meiryo UI" panose="020B0604030504040204" pitchFamily="50" charset="-128"/>
              </a:rPr>
              <a:t>(</a:t>
            </a:r>
            <a:r>
              <a:rPr lang="ja-JP" altLang="en-US" sz="1200" dirty="0">
                <a:solidFill>
                  <a:srgbClr val="C00000"/>
                </a:solidFill>
                <a:latin typeface="Meiryo UI" panose="020B0604030504040204" pitchFamily="50" charset="-128"/>
                <a:ea typeface="Meiryo UI" panose="020B0604030504040204" pitchFamily="50" charset="-128"/>
              </a:rPr>
              <a:t>新規</a:t>
            </a:r>
            <a:r>
              <a:rPr lang="en-US" altLang="ja-JP" sz="1200" dirty="0">
                <a:solidFill>
                  <a:srgbClr val="C00000"/>
                </a:solidFill>
                <a:latin typeface="Meiryo UI" panose="020B0604030504040204" pitchFamily="50" charset="-128"/>
                <a:ea typeface="Meiryo UI" panose="020B0604030504040204" pitchFamily="50" charset="-128"/>
              </a:rPr>
              <a:t>)</a:t>
            </a:r>
          </a:p>
        </p:txBody>
      </p:sp>
      <p:sp>
        <p:nvSpPr>
          <p:cNvPr id="19" name="テキスト ボックス 18"/>
          <p:cNvSpPr txBox="1"/>
          <p:nvPr/>
        </p:nvSpPr>
        <p:spPr>
          <a:xfrm>
            <a:off x="5535569" y="5279871"/>
            <a:ext cx="627095" cy="276999"/>
          </a:xfrm>
          <a:prstGeom prst="rect">
            <a:avLst/>
          </a:prstGeom>
          <a:noFill/>
        </p:spPr>
        <p:txBody>
          <a:bodyPr wrap="none" rtlCol="0">
            <a:spAutoFit/>
          </a:bodyPr>
          <a:lstStyle/>
          <a:p>
            <a:r>
              <a:rPr lang="en-US" altLang="ja-JP" sz="1200" dirty="0">
                <a:solidFill>
                  <a:srgbClr val="C00000"/>
                </a:solidFill>
                <a:latin typeface="Meiryo UI" panose="020B0604030504040204" pitchFamily="50" charset="-128"/>
                <a:ea typeface="Meiryo UI" panose="020B0604030504040204" pitchFamily="50" charset="-128"/>
              </a:rPr>
              <a:t>(</a:t>
            </a:r>
            <a:r>
              <a:rPr lang="ja-JP" altLang="en-US" sz="1200" dirty="0">
                <a:solidFill>
                  <a:srgbClr val="C00000"/>
                </a:solidFill>
                <a:latin typeface="Meiryo UI" panose="020B0604030504040204" pitchFamily="50" charset="-128"/>
                <a:ea typeface="Meiryo UI" panose="020B0604030504040204" pitchFamily="50" charset="-128"/>
              </a:rPr>
              <a:t>新規</a:t>
            </a:r>
            <a:r>
              <a:rPr lang="en-US" altLang="ja-JP" sz="1200" dirty="0">
                <a:solidFill>
                  <a:srgbClr val="C00000"/>
                </a:solidFill>
                <a:latin typeface="Meiryo UI" panose="020B0604030504040204" pitchFamily="50" charset="-128"/>
                <a:ea typeface="Meiryo UI" panose="020B0604030504040204" pitchFamily="50" charset="-128"/>
              </a:rPr>
              <a:t>)</a:t>
            </a:r>
          </a:p>
        </p:txBody>
      </p:sp>
      <p:sp>
        <p:nvSpPr>
          <p:cNvPr id="20" name="スライド番号プレースホルダー 2">
            <a:extLst>
              <a:ext uri="{FF2B5EF4-FFF2-40B4-BE49-F238E27FC236}">
                <a16:creationId xmlns:a16="http://schemas.microsoft.com/office/drawing/2014/main" id="{EFAFF8BF-4202-4A7F-BB1D-C374243AAA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526224603"/>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新薬創出・適応外薬解消等促進加算制度の見直し（企業要件）</a:t>
            </a:r>
          </a:p>
        </p:txBody>
      </p:sp>
      <p:sp>
        <p:nvSpPr>
          <p:cNvPr id="7" name="角丸四角形 6"/>
          <p:cNvSpPr/>
          <p:nvPr/>
        </p:nvSpPr>
        <p:spPr>
          <a:xfrm>
            <a:off x="200472" y="476672"/>
            <a:ext cx="9528386" cy="122413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革新的新薬の収載実績をより高く評価する観点から、新薬収載実績</a:t>
            </a:r>
            <a:r>
              <a:rPr lang="en-US" altLang="ja-JP" sz="1600" dirty="0">
                <a:solidFill>
                  <a:prstClr val="black"/>
                </a:solidFill>
                <a:latin typeface="Meiryo UI" panose="020B0604030504040204" pitchFamily="50" charset="-128"/>
                <a:ea typeface="Meiryo UI" panose="020B0604030504040204" pitchFamily="50" charset="-128"/>
              </a:rPr>
              <a:t>(A-2)</a:t>
            </a:r>
            <a:r>
              <a:rPr lang="ja-JP" altLang="en-US" sz="1600" dirty="0">
                <a:solidFill>
                  <a:prstClr val="black"/>
                </a:solidFill>
                <a:latin typeface="Meiryo UI" panose="020B0604030504040204" pitchFamily="50" charset="-128"/>
                <a:ea typeface="Meiryo UI" panose="020B0604030504040204" pitchFamily="50" charset="-128"/>
              </a:rPr>
              <a:t>については、革新的新薬の収載成分数を基本とし、それ以外の新薬の収載はその三分の二成分相当として計上した上で評価。</a:t>
            </a: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また、革新的新薬の開発に取り組んでいる場合は、その企業規模に寄らず評価されるよう、革新的新薬の収載実績がある企業</a:t>
            </a:r>
            <a:r>
              <a:rPr lang="en-US" altLang="ja-JP" sz="1600" dirty="0">
                <a:solidFill>
                  <a:prstClr val="black"/>
                </a:solidFill>
                <a:latin typeface="Meiryo UI" panose="020B0604030504040204" pitchFamily="50" charset="-128"/>
                <a:ea typeface="Meiryo UI" panose="020B0604030504040204" pitchFamily="50" charset="-128"/>
              </a:rPr>
              <a:t>(A-3)</a:t>
            </a:r>
            <a:r>
              <a:rPr lang="ja-JP" altLang="en-US" sz="1600" dirty="0">
                <a:solidFill>
                  <a:prstClr val="black"/>
                </a:solidFill>
                <a:latin typeface="Meiryo UI" panose="020B0604030504040204" pitchFamily="50" charset="-128"/>
                <a:ea typeface="Meiryo UI" panose="020B0604030504040204" pitchFamily="50" charset="-128"/>
              </a:rPr>
              <a:t>や薬剤耐性菌の治療薬を収載した企業</a:t>
            </a:r>
            <a:r>
              <a:rPr lang="en-US" altLang="ja-JP" sz="1600" dirty="0">
                <a:solidFill>
                  <a:prstClr val="black"/>
                </a:solidFill>
                <a:latin typeface="Meiryo UI" panose="020B0604030504040204" pitchFamily="50" charset="-128"/>
                <a:ea typeface="Meiryo UI" panose="020B0604030504040204" pitchFamily="50" charset="-128"/>
              </a:rPr>
              <a:t>(A-4)</a:t>
            </a:r>
            <a:r>
              <a:rPr lang="ja-JP" altLang="en-US" sz="1600" dirty="0">
                <a:solidFill>
                  <a:prstClr val="black"/>
                </a:solidFill>
                <a:latin typeface="Meiryo UI" panose="020B0604030504040204" pitchFamily="50" charset="-128"/>
                <a:ea typeface="Meiryo UI" panose="020B0604030504040204" pitchFamily="50" charset="-128"/>
              </a:rPr>
              <a:t>を評価。</a:t>
            </a:r>
            <a:endParaRPr lang="en-US" altLang="ja-JP" sz="1600" dirty="0">
              <a:solidFill>
                <a:prstClr val="black"/>
              </a:solidFill>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nvGraphicFramePr>
        <p:xfrm>
          <a:off x="128464" y="2227078"/>
          <a:ext cx="5165748" cy="3494007"/>
        </p:xfrm>
        <a:graphic>
          <a:graphicData uri="http://schemas.openxmlformats.org/drawingml/2006/table">
            <a:tbl>
              <a:tblPr firstRow="1" bandRow="1"/>
              <a:tblGrid>
                <a:gridCol w="458294">
                  <a:extLst>
                    <a:ext uri="{9D8B030D-6E8A-4147-A177-3AD203B41FA5}">
                      <a16:colId xmlns:a16="http://schemas.microsoft.com/office/drawing/2014/main" val="20000"/>
                    </a:ext>
                  </a:extLst>
                </a:gridCol>
                <a:gridCol w="3123454">
                  <a:extLst>
                    <a:ext uri="{9D8B030D-6E8A-4147-A177-3AD203B41FA5}">
                      <a16:colId xmlns:a16="http://schemas.microsoft.com/office/drawing/2014/main" val="20001"/>
                    </a:ext>
                  </a:extLst>
                </a:gridCol>
                <a:gridCol w="1584000">
                  <a:extLst>
                    <a:ext uri="{9D8B030D-6E8A-4147-A177-3AD203B41FA5}">
                      <a16:colId xmlns:a16="http://schemas.microsoft.com/office/drawing/2014/main" val="20002"/>
                    </a:ext>
                  </a:extLst>
                </a:gridCol>
              </a:tblGrid>
              <a:tr h="28800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6000"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指標の内容</a:t>
                      </a:r>
                    </a:p>
                  </a:txBody>
                  <a:tcPr marL="91381" marR="91381" marT="36000" marB="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0"/>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A-1</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国内試験（日本を含む国際共同試験を含む）（実施数）（</a:t>
                      </a:r>
                      <a:r>
                        <a:rPr kumimoji="1" lang="en-US" altLang="ja-JP" sz="1200" b="0" dirty="0" err="1">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PhaseⅡ</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以降）</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4pt</a:t>
                      </a: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中位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A-2</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新薬収載実績（収載成分数</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１</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4pt</a:t>
                      </a: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中位</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50</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458001">
                <a:tc>
                  <a:txBody>
                    <a:bodyPr/>
                    <a:lstStyle/>
                    <a:p>
                      <a:r>
                        <a:rPr kumimoji="1"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A-3</a:t>
                      </a:r>
                      <a:endParaRPr kumimoji="1"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p>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革新的新薬</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２</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の収載実績（過去５年）</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p>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実績あり　</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2pt</a:t>
                      </a: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011688497"/>
                  </a:ext>
                </a:extLst>
              </a:tr>
              <a:tr h="458001">
                <a:tc>
                  <a:txBody>
                    <a:bodyPr/>
                    <a:lstStyle/>
                    <a:p>
                      <a:r>
                        <a:rPr kumimoji="1"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A-4</a:t>
                      </a:r>
                      <a:endParaRPr kumimoji="1"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薬剤耐性菌の治療薬</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３</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の収載実績（過去５年）</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2pt</a:t>
                      </a:r>
                    </a:p>
                    <a:p>
                      <a:endParaRPr kumimoji="1" lang="en-US" altLang="ja-JP" sz="1200" b="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934899599"/>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B-1</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開発公募品（開発着手数）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B-2</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分を除く）</a:t>
                      </a:r>
                    </a:p>
                  </a:txBody>
                  <a:tcPr marL="91381" marR="91381" marT="35977" marB="0">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dash"/>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B-2</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開発公募品（承認取得数）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dash"/>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458001">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en-US" altLang="ja-JP"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C</a:t>
                      </a:r>
                      <a:endParaRPr kumimoji="1" lang="ja-JP" altLang="en-US" sz="1200"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45691" marB="45691" anchor="ctr" anchorCtr="1">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世界に先駆けた新薬の開発（品目数）</a:t>
                      </a:r>
                      <a:endPar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（過去</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a:t>
                      </a:r>
                    </a:p>
                  </a:txBody>
                  <a:tcPr marL="91381" marR="91381" marT="35977" marB="0">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r>
                        <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１品目について</a:t>
                      </a:r>
                      <a:r>
                        <a:rPr kumimoji="1" lang="en-US" altLang="ja-JP"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2pt</a:t>
                      </a:r>
                      <a:endParaRPr kumimoji="1" lang="ja-JP" altLang="en-US" sz="1200" b="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0">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bl>
          </a:graphicData>
        </a:graphic>
      </p:graphicFrame>
      <p:graphicFrame>
        <p:nvGraphicFramePr>
          <p:cNvPr id="9" name="表 8"/>
          <p:cNvGraphicFramePr>
            <a:graphicFrameLocks noGrp="1"/>
          </p:cNvGraphicFramePr>
          <p:nvPr/>
        </p:nvGraphicFramePr>
        <p:xfrm>
          <a:off x="5457057" y="2214156"/>
          <a:ext cx="4275943" cy="869622"/>
        </p:xfrm>
        <a:graphic>
          <a:graphicData uri="http://schemas.openxmlformats.org/drawingml/2006/table">
            <a:tbl>
              <a:tblPr/>
              <a:tblGrid>
                <a:gridCol w="889379">
                  <a:extLst>
                    <a:ext uri="{9D8B030D-6E8A-4147-A177-3AD203B41FA5}">
                      <a16:colId xmlns:a16="http://schemas.microsoft.com/office/drawing/2014/main" val="20000"/>
                    </a:ext>
                  </a:extLst>
                </a:gridCol>
                <a:gridCol w="1027282">
                  <a:extLst>
                    <a:ext uri="{9D8B030D-6E8A-4147-A177-3AD203B41FA5}">
                      <a16:colId xmlns:a16="http://schemas.microsoft.com/office/drawing/2014/main" val="20001"/>
                    </a:ext>
                  </a:extLst>
                </a:gridCol>
                <a:gridCol w="1027282">
                  <a:extLst>
                    <a:ext uri="{9D8B030D-6E8A-4147-A177-3AD203B41FA5}">
                      <a16:colId xmlns:a16="http://schemas.microsoft.com/office/drawing/2014/main" val="20002"/>
                    </a:ext>
                  </a:extLst>
                </a:gridCol>
                <a:gridCol w="1332000">
                  <a:extLst>
                    <a:ext uri="{9D8B030D-6E8A-4147-A177-3AD203B41FA5}">
                      <a16:colId xmlns:a16="http://schemas.microsoft.com/office/drawing/2014/main" val="20003"/>
                    </a:ext>
                  </a:extLst>
                </a:gridCol>
              </a:tblGrid>
              <a:tr h="288000">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区分</a:t>
                      </a:r>
                    </a:p>
                  </a:txBody>
                  <a:tcPr marL="91381" marR="91381" marT="36000" marB="35977" anchor="ctr">
                    <a:lnL w="12700" cmpd="sng">
                      <a:solidFill>
                        <a:sysClr val="windowText" lastClr="000000"/>
                      </a:solidFill>
                      <a:prstDash val="solid"/>
                    </a:lnL>
                    <a:lnR w="12700" cap="flat" cmpd="sng" algn="ctr">
                      <a:solidFill>
                        <a:sysClr val="windowText" lastClr="000000"/>
                      </a:solidFill>
                      <a:prstDash val="solid"/>
                      <a:round/>
                      <a:headEnd type="none" w="med" len="med"/>
                      <a:tailEnd type="none" w="med" len="med"/>
                    </a:lnR>
                    <a:lnT w="12700" cmpd="sng">
                      <a:solidFill>
                        <a:sysClr val="windowText" lastClr="000000"/>
                      </a:solidFill>
                      <a:prstDash val="soli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Ⅰ</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Ⅱ</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rPr>
                        <a:t>Ⅲ</a:t>
                      </a:r>
                      <a:endPar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6000" marB="35977" anchor="ctr">
                    <a:lnL w="12700" cap="flat" cmpd="sng" algn="ctr">
                      <a:solidFill>
                        <a:sysClr val="windowText" lastClr="000000"/>
                      </a:solidFill>
                      <a:prstDash val="solid"/>
                      <a:round/>
                      <a:headEnd type="none" w="med" len="med"/>
                      <a:tailEnd type="none" w="med" len="med"/>
                    </a:lnL>
                    <a:lnR w="12700" cmpd="sng">
                      <a:solidFill>
                        <a:sysClr val="windowText" lastClr="000000"/>
                      </a:solidFill>
                      <a:prstDash val="soli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0"/>
                  </a:ext>
                </a:extLst>
              </a:tr>
              <a:tr h="29069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範囲</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上位</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25%</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a:t>
                      </a:r>
                      <a:endPar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Ⅰ</a:t>
                      </a:r>
                      <a:r>
                        <a:rPr kumimoji="1" lang="ja-JP" altLang="en-US" sz="1200" dirty="0" err="1">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Ⅲ</a:t>
                      </a: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以外</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最低点数</a:t>
                      </a:r>
                      <a:endParaRPr kumimoji="1" lang="en-US" altLang="ja-JP" sz="10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0694">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加算係数</a:t>
                      </a: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1.0</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algn="ctr" fontAlgn="t"/>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0.9</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tx1"/>
                          </a:solidFill>
                          <a:latin typeface="Calibri"/>
                        </a:defRPr>
                      </a:lvl1pPr>
                      <a:lvl2pPr marL="457200" algn="l" defTabSz="914400" rtl="0" eaLnBrk="1" latinLnBrk="0" hangingPunct="1">
                        <a:defRPr kumimoji="1" sz="1800" kern="1200">
                          <a:solidFill>
                            <a:schemeClr val="tx1"/>
                          </a:solidFill>
                          <a:latin typeface="Calibri"/>
                        </a:defRPr>
                      </a:lvl2pPr>
                      <a:lvl3pPr marL="914400" algn="l" defTabSz="914400" rtl="0" eaLnBrk="1" latinLnBrk="0" hangingPunct="1">
                        <a:defRPr kumimoji="1" sz="1800" kern="1200">
                          <a:solidFill>
                            <a:schemeClr val="tx1"/>
                          </a:solidFill>
                          <a:latin typeface="Calibri"/>
                        </a:defRPr>
                      </a:lvl3pPr>
                      <a:lvl4pPr marL="1371600" algn="l" defTabSz="914400" rtl="0" eaLnBrk="1" latinLnBrk="0" hangingPunct="1">
                        <a:defRPr kumimoji="1" sz="1800" kern="1200">
                          <a:solidFill>
                            <a:schemeClr val="tx1"/>
                          </a:solidFill>
                          <a:latin typeface="Calibri"/>
                        </a:defRPr>
                      </a:lvl4pPr>
                      <a:lvl5pPr marL="1828800" algn="l" defTabSz="914400" rtl="0" eaLnBrk="1" latinLnBrk="0" hangingPunct="1">
                        <a:defRPr kumimoji="1" sz="1800" kern="1200">
                          <a:solidFill>
                            <a:schemeClr val="tx1"/>
                          </a:solidFill>
                          <a:latin typeface="Calibri"/>
                        </a:defRPr>
                      </a:lvl5pPr>
                      <a:lvl6pPr marL="2286000" algn="l" defTabSz="914400" rtl="0" eaLnBrk="1" latinLnBrk="0" hangingPunct="1">
                        <a:defRPr kumimoji="1" sz="1800" kern="1200">
                          <a:solidFill>
                            <a:schemeClr val="tx1"/>
                          </a:solidFill>
                          <a:latin typeface="Calibri"/>
                        </a:defRPr>
                      </a:lvl6pPr>
                      <a:lvl7pPr marL="2743200" algn="l" defTabSz="914400" rtl="0" eaLnBrk="1" latinLnBrk="0" hangingPunct="1">
                        <a:defRPr kumimoji="1" sz="1800" kern="1200">
                          <a:solidFill>
                            <a:schemeClr val="tx1"/>
                          </a:solidFill>
                          <a:latin typeface="Calibri"/>
                        </a:defRPr>
                      </a:lvl7pPr>
                      <a:lvl8pPr marL="3200400" algn="l" defTabSz="914400" rtl="0" eaLnBrk="1" latinLnBrk="0" hangingPunct="1">
                        <a:defRPr kumimoji="1" sz="1800" kern="1200">
                          <a:solidFill>
                            <a:schemeClr val="tx1"/>
                          </a:solidFill>
                          <a:latin typeface="Calibri"/>
                        </a:defRPr>
                      </a:lvl8pPr>
                      <a:lvl9pPr marL="3657600" algn="l" defTabSz="914400" rtl="0" eaLnBrk="1" latinLnBrk="0" hangingPunct="1">
                        <a:defRPr kumimoji="1" sz="1800" kern="1200">
                          <a:solidFill>
                            <a:schemeClr val="tx1"/>
                          </a:solidFill>
                          <a:latin typeface="Calibri"/>
                        </a:defRPr>
                      </a:lvl9pPr>
                    </a:lstStyle>
                    <a:p>
                      <a:pPr marL="0" marR="0" indent="0" algn="ctr" defTabSz="909813" rtl="0" eaLnBrk="1" fontAlgn="t" latinLnBrk="0" hangingPunct="1">
                        <a:lnSpc>
                          <a:spcPct val="100000"/>
                        </a:lnSpc>
                        <a:spcBef>
                          <a:spcPts val="0"/>
                        </a:spcBef>
                        <a:spcAft>
                          <a:spcPts val="0"/>
                        </a:spcAft>
                        <a:buClrTx/>
                        <a:buSzTx/>
                        <a:buFontTx/>
                        <a:buNone/>
                        <a:tabLst/>
                        <a:defRPr/>
                      </a:pPr>
                      <a:r>
                        <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rPr>
                        <a:t>0.8</a:t>
                      </a: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1381" marR="91381" marT="35977" marB="71954">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1" name="テキスト ボックス 10"/>
          <p:cNvSpPr txBox="1"/>
          <p:nvPr/>
        </p:nvSpPr>
        <p:spPr>
          <a:xfrm>
            <a:off x="5499482" y="3208330"/>
            <a:ext cx="4229376" cy="553998"/>
          </a:xfrm>
          <a:prstGeom prst="rect">
            <a:avLst/>
          </a:prstGeom>
          <a:noFill/>
          <a:ln w="9525">
            <a:solidFill>
              <a:sysClr val="windowText" lastClr="000000"/>
            </a:solidFill>
            <a:prstDash val="dash"/>
          </a:ln>
        </p:spPr>
        <p:txBody>
          <a:bodyPr wrap="square" rtlCol="0">
            <a:spAutoFit/>
          </a:bodyPr>
          <a:lstStyle/>
          <a:p>
            <a:pPr defTabSz="913851">
              <a:defRPr/>
            </a:pP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上位</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25</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パーセンタイルの企業指標点数の企業が複数存在する場合、当該点数までの企業数が全体の企業数の</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30</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％を超えないことを限度として、当該点数の企業は区分</a:t>
            </a:r>
            <a:r>
              <a:rPr lang="en-US" altLang="ja-JP"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Ⅰ</a:t>
            </a:r>
            <a:r>
              <a:rPr lang="ja-JP" altLang="en-US" sz="10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として取り扱う。</a:t>
            </a:r>
            <a:endParaRPr lang="ja-JP" altLang="ja-JP" sz="1000" b="1" kern="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56456" y="1916832"/>
            <a:ext cx="1415772" cy="338554"/>
          </a:xfrm>
          <a:prstGeom prst="rect">
            <a:avLst/>
          </a:prstGeom>
          <a:noFill/>
        </p:spPr>
        <p:txBody>
          <a:bodyPr wrap="none" rtlCol="0">
            <a:spAutoFit/>
          </a:bodyPr>
          <a:lstStyle/>
          <a:p>
            <a:pPr>
              <a:defRPr/>
            </a:pPr>
            <a:r>
              <a:rPr lang="ja-JP" altLang="en-US" sz="1600" dirty="0">
                <a:solidFill>
                  <a:prstClr val="black"/>
                </a:solidFill>
                <a:latin typeface="Meiryo UI" panose="020B0604030504040204" pitchFamily="50" charset="-128"/>
                <a:ea typeface="Meiryo UI" panose="020B0604030504040204" pitchFamily="50" charset="-128"/>
              </a:rPr>
              <a:t>＜企業指標＞</a:t>
            </a:r>
          </a:p>
        </p:txBody>
      </p:sp>
      <p:sp>
        <p:nvSpPr>
          <p:cNvPr id="13" name="テキスト ボックス 12"/>
          <p:cNvSpPr txBox="1"/>
          <p:nvPr/>
        </p:nvSpPr>
        <p:spPr>
          <a:xfrm>
            <a:off x="5457056" y="1916832"/>
            <a:ext cx="1415772" cy="338554"/>
          </a:xfrm>
          <a:prstGeom prst="rect">
            <a:avLst/>
          </a:prstGeom>
          <a:noFill/>
        </p:spPr>
        <p:txBody>
          <a:bodyPr wrap="none" rtlCol="0">
            <a:spAutoFit/>
          </a:bodyPr>
          <a:lstStyle/>
          <a:p>
            <a:pPr>
              <a:defRPr/>
            </a:pPr>
            <a:r>
              <a:rPr lang="ja-JP" altLang="en-US" sz="1600" dirty="0">
                <a:solidFill>
                  <a:prstClr val="black"/>
                </a:solidFill>
                <a:latin typeface="Meiryo UI" panose="020B0604030504040204" pitchFamily="50" charset="-128"/>
                <a:ea typeface="Meiryo UI" panose="020B0604030504040204" pitchFamily="50" charset="-128"/>
              </a:rPr>
              <a:t>＜分類方法＞</a:t>
            </a:r>
          </a:p>
        </p:txBody>
      </p:sp>
      <p:sp>
        <p:nvSpPr>
          <p:cNvPr id="16" name="テキスト ボックス 15"/>
          <p:cNvSpPr txBox="1"/>
          <p:nvPr/>
        </p:nvSpPr>
        <p:spPr>
          <a:xfrm>
            <a:off x="416497" y="5805265"/>
            <a:ext cx="8418381" cy="800219"/>
          </a:xfrm>
          <a:prstGeom prst="rect">
            <a:avLst/>
          </a:prstGeom>
          <a:noFill/>
        </p:spPr>
        <p:txBody>
          <a:bodyPr wrap="square" rtlCol="0">
            <a:spAutoFit/>
          </a:bodyPr>
          <a:lstStyle/>
          <a:p>
            <a:pPr marL="273050" indent="-27305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１　</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新薬創出等加算対象品目又は新規作用機序医薬品を</a:t>
            </a:r>
            <a:r>
              <a:rPr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成分相当、それ以外の新薬を</a:t>
            </a:r>
            <a:r>
              <a:rPr lang="en-US" altLang="ja-JP"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200" u="sng"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成分相当として計算する。</a:t>
            </a:r>
            <a:r>
              <a:rPr lang="ja-JP" altLang="en-US" sz="1200" u="sng" dirty="0">
                <a:solidFill>
                  <a:srgbClr val="C00000"/>
                </a:solidFill>
                <a:latin typeface="Meiryo UI" panose="020B0604030504040204" pitchFamily="50" charset="-128"/>
                <a:ea typeface="Meiryo UI" panose="020B0604030504040204" pitchFamily="50" charset="-128"/>
              </a:rPr>
              <a:t>　</a:t>
            </a:r>
            <a:endParaRPr lang="en-US" altLang="ja-JP" sz="1200" u="sng" dirty="0">
              <a:solidFill>
                <a:srgbClr val="C00000"/>
              </a:solidFill>
              <a:latin typeface="Meiryo UI" panose="020B0604030504040204" pitchFamily="50" charset="-128"/>
              <a:ea typeface="Meiryo UI" panose="020B0604030504040204" pitchFamily="50" charset="-128"/>
            </a:endParaRPr>
          </a:p>
          <a:p>
            <a:pPr marL="273050" indent="-273050">
              <a:spcAft>
                <a:spcPts val="600"/>
              </a:spcAft>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２　新薬創出等加算対象品目又は新規作用機序医薬品</a:t>
            </a:r>
            <a:endParaRPr lang="en-US" altLang="ja-JP" sz="1200" u="sng" dirty="0">
              <a:solidFill>
                <a:srgbClr val="C00000"/>
              </a:solidFill>
              <a:latin typeface="Meiryo UI" panose="020B0604030504040204" pitchFamily="50" charset="-128"/>
              <a:ea typeface="Meiryo UI" panose="020B0604030504040204" pitchFamily="50" charset="-128"/>
            </a:endParaRPr>
          </a:p>
          <a:p>
            <a:pPr marL="273050" indent="-273050">
              <a:defRPr/>
            </a:pPr>
            <a:r>
              <a:rPr lang="en-US" altLang="ja-JP" sz="1200" u="sng" dirty="0">
                <a:solidFill>
                  <a:srgbClr val="C00000"/>
                </a:solidFill>
                <a:latin typeface="Meiryo UI" panose="020B0604030504040204" pitchFamily="50" charset="-128"/>
                <a:ea typeface="Meiryo UI" panose="020B0604030504040204" pitchFamily="50" charset="-128"/>
              </a:rPr>
              <a:t>※</a:t>
            </a:r>
            <a:r>
              <a:rPr lang="ja-JP" altLang="en-US" sz="1200" u="sng" dirty="0">
                <a:solidFill>
                  <a:srgbClr val="C00000"/>
                </a:solidFill>
                <a:latin typeface="Meiryo UI" panose="020B0604030504040204" pitchFamily="50" charset="-128"/>
                <a:ea typeface="Meiryo UI" panose="020B0604030504040204" pitchFamily="50" charset="-128"/>
              </a:rPr>
              <a:t>３　薬剤耐性菌の治療に用いるもので、薬事審査において薬剤耐性菌に対する治療効果が明確になったものに限る。</a:t>
            </a:r>
          </a:p>
        </p:txBody>
      </p:sp>
      <p:sp>
        <p:nvSpPr>
          <p:cNvPr id="14" name="スライド番号プレースホルダー 2">
            <a:extLst>
              <a:ext uri="{FF2B5EF4-FFF2-40B4-BE49-F238E27FC236}">
                <a16:creationId xmlns:a16="http://schemas.microsoft.com/office/drawing/2014/main" id="{6C609789-820B-4F2C-95B8-957172D9108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2296633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83000" y="756001"/>
            <a:ext cx="9540000" cy="1088824"/>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これまでに再生医療等製品４品目について、医薬品の例によって算定が行われた。いずれも同様の効能・効果、薬理作用、組成等を有する既収載品はなく、原価計算方式により算定された。</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既収載の医薬品の中には高額なものがあるが、再生医療等製品にはそれと比べても著しく高額な品目がある。</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endParaRPr lang="ja-JP" altLang="en-US" sz="1600" dirty="0">
              <a:solidFill>
                <a:prstClr val="black"/>
              </a:solidFill>
              <a:latin typeface="Meiryo UI" panose="020B0604030504040204" pitchFamily="50" charset="-128"/>
              <a:ea typeface="Meiryo UI" panose="020B0604030504040204" pitchFamily="50" charset="-128"/>
            </a:endParaRPr>
          </a:p>
        </p:txBody>
      </p:sp>
      <p:sp>
        <p:nvSpPr>
          <p:cNvPr id="4" name="正方形/長方形 3"/>
          <p:cNvSpPr/>
          <p:nvPr/>
        </p:nvSpPr>
        <p:spPr>
          <a:xfrm>
            <a:off x="3176" y="0"/>
            <a:ext cx="9899650" cy="360000"/>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医薬品の例によって算定された再生医療等製品</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角丸四角形 5"/>
          <p:cNvSpPr/>
          <p:nvPr/>
        </p:nvSpPr>
        <p:spPr>
          <a:xfrm>
            <a:off x="183175" y="468000"/>
            <a:ext cx="864096" cy="288000"/>
          </a:xfrm>
          <a:prstGeom prst="roundRect">
            <a:avLst>
              <a:gd name="adj" fmla="val 0"/>
            </a:avLst>
          </a:prstGeom>
          <a:gradFill>
            <a:gsLst>
              <a:gs pos="0">
                <a:schemeClr val="accent1">
                  <a:lumMod val="50000"/>
                </a:schemeClr>
              </a:gs>
              <a:gs pos="92000">
                <a:schemeClr val="accent1">
                  <a:lumMod val="75000"/>
                </a:schemeClr>
              </a:gs>
              <a:gs pos="100000">
                <a:schemeClr val="bg2">
                  <a:lumMod val="25000"/>
                </a:schemeClr>
              </a:gs>
            </a:gsLst>
            <a:lin ang="5400000" scaled="1"/>
          </a:gradFill>
          <a:ln w="15875">
            <a:noFill/>
          </a:ln>
        </p:spPr>
        <p:txBody>
          <a:bodyPr wrap="square" lIns="38975" tIns="38975" rIns="38975" bIns="38975" rtlCol="0" anchor="ctr"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defTabSz="989929">
              <a:defRPr/>
            </a:pPr>
            <a:r>
              <a:rPr lang="ja-JP" altLang="en-US" sz="1600" b="1" dirty="0">
                <a:solidFill>
                  <a:prstClr val="white">
                    <a:lumMod val="95000"/>
                  </a:prstClr>
                </a:solidFill>
                <a:latin typeface="Meiryo UI" panose="020B0604030504040204" pitchFamily="50" charset="-128"/>
                <a:ea typeface="Meiryo UI" panose="020B0604030504040204" pitchFamily="50" charset="-128"/>
              </a:rPr>
              <a:t>現状</a:t>
            </a:r>
            <a:endParaRPr lang="en-US" altLang="ja-JP" sz="1600" b="1" dirty="0">
              <a:solidFill>
                <a:prstClr val="white">
                  <a:lumMod val="95000"/>
                </a:prstClr>
              </a:solidFill>
              <a:latin typeface="Meiryo UI" panose="020B0604030504040204" pitchFamily="50" charset="-128"/>
              <a:ea typeface="Meiryo UI" panose="020B0604030504040204" pitchFamily="50" charset="-128"/>
            </a:endParaRPr>
          </a:p>
        </p:txBody>
      </p:sp>
      <p:graphicFrame>
        <p:nvGraphicFramePr>
          <p:cNvPr id="8" name="表 7"/>
          <p:cNvGraphicFramePr>
            <a:graphicFrameLocks noGrp="1"/>
          </p:cNvGraphicFramePr>
          <p:nvPr/>
        </p:nvGraphicFramePr>
        <p:xfrm>
          <a:off x="183175" y="2160001"/>
          <a:ext cx="9576000" cy="4509245"/>
        </p:xfrm>
        <a:graphic>
          <a:graphicData uri="http://schemas.openxmlformats.org/drawingml/2006/table">
            <a:tbl>
              <a:tblPr firstRow="1" bandRow="1">
                <a:tableStyleId>{5C22544A-7EE6-4342-B048-85BDC9FD1C3A}</a:tableStyleId>
              </a:tblPr>
              <a:tblGrid>
                <a:gridCol w="468000">
                  <a:extLst>
                    <a:ext uri="{9D8B030D-6E8A-4147-A177-3AD203B41FA5}">
                      <a16:colId xmlns:a16="http://schemas.microsoft.com/office/drawing/2014/main" val="1515944190"/>
                    </a:ext>
                  </a:extLst>
                </a:gridCol>
                <a:gridCol w="1656000">
                  <a:extLst>
                    <a:ext uri="{9D8B030D-6E8A-4147-A177-3AD203B41FA5}">
                      <a16:colId xmlns:a16="http://schemas.microsoft.com/office/drawing/2014/main" val="2591336771"/>
                    </a:ext>
                  </a:extLst>
                </a:gridCol>
                <a:gridCol w="1080000">
                  <a:extLst>
                    <a:ext uri="{9D8B030D-6E8A-4147-A177-3AD203B41FA5}">
                      <a16:colId xmlns:a16="http://schemas.microsoft.com/office/drawing/2014/main" val="1193985565"/>
                    </a:ext>
                  </a:extLst>
                </a:gridCol>
                <a:gridCol w="2628000">
                  <a:extLst>
                    <a:ext uri="{9D8B030D-6E8A-4147-A177-3AD203B41FA5}">
                      <a16:colId xmlns:a16="http://schemas.microsoft.com/office/drawing/2014/main" val="618798745"/>
                    </a:ext>
                  </a:extLst>
                </a:gridCol>
                <a:gridCol w="936000">
                  <a:extLst>
                    <a:ext uri="{9D8B030D-6E8A-4147-A177-3AD203B41FA5}">
                      <a16:colId xmlns:a16="http://schemas.microsoft.com/office/drawing/2014/main" val="4167377036"/>
                    </a:ext>
                  </a:extLst>
                </a:gridCol>
                <a:gridCol w="1080000">
                  <a:extLst>
                    <a:ext uri="{9D8B030D-6E8A-4147-A177-3AD203B41FA5}">
                      <a16:colId xmlns:a16="http://schemas.microsoft.com/office/drawing/2014/main" val="659289455"/>
                    </a:ext>
                  </a:extLst>
                </a:gridCol>
                <a:gridCol w="1080000">
                  <a:extLst>
                    <a:ext uri="{9D8B030D-6E8A-4147-A177-3AD203B41FA5}">
                      <a16:colId xmlns:a16="http://schemas.microsoft.com/office/drawing/2014/main" val="2940215671"/>
                    </a:ext>
                  </a:extLst>
                </a:gridCol>
                <a:gridCol w="648000">
                  <a:extLst>
                    <a:ext uri="{9D8B030D-6E8A-4147-A177-3AD203B41FA5}">
                      <a16:colId xmlns:a16="http://schemas.microsoft.com/office/drawing/2014/main" val="1378917930"/>
                    </a:ext>
                  </a:extLst>
                </a:gridCol>
              </a:tblGrid>
              <a:tr h="360000">
                <a:tc>
                  <a:txBody>
                    <a:bodyPr/>
                    <a:lstStyle/>
                    <a:p>
                      <a:pPr algn="ctr"/>
                      <a:endParaRPr kumimoji="1" lang="ja-JP" altLang="en-US" sz="1100" dirty="0">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製品名</a:t>
                      </a:r>
                      <a:endParaRPr kumimoji="1" lang="en-US" altLang="ja-JP" sz="1200" dirty="0">
                        <a:latin typeface="Meiryo UI" panose="020B0604030504040204" pitchFamily="50" charset="-128"/>
                        <a:ea typeface="Meiryo UI" panose="020B0604030504040204" pitchFamily="50" charset="-128"/>
                      </a:endParaRPr>
                    </a:p>
                    <a:p>
                      <a:pPr algn="ctr"/>
                      <a:r>
                        <a:rPr kumimoji="1" lang="ja-JP" altLang="en-US" sz="1050" b="0" dirty="0">
                          <a:latin typeface="Meiryo UI" panose="020B0604030504040204" pitchFamily="50" charset="-128"/>
                          <a:ea typeface="Meiryo UI" panose="020B0604030504040204" pitchFamily="50" charset="-128"/>
                        </a:rPr>
                        <a:t>（製造販売業者）</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製品特性</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対象疾患</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条件・期限付承認制度</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収載時薬価</a:t>
                      </a:r>
                      <a:endParaRPr kumimoji="1" lang="ja-JP" altLang="en-US" sz="1200" b="0" dirty="0">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収載日</a:t>
                      </a:r>
                    </a:p>
                  </a:txBody>
                  <a:tcPr marL="72000" marR="72000" marT="36000" marB="36000" anchor="ctr"/>
                </a:tc>
                <a:tc>
                  <a:txBody>
                    <a:bodyPr/>
                    <a:lstStyle/>
                    <a:p>
                      <a:pPr algn="ctr"/>
                      <a:r>
                        <a:rPr kumimoji="1" lang="ja-JP" altLang="en-US" sz="1200" dirty="0">
                          <a:latin typeface="Meiryo UI" panose="020B0604030504040204" pitchFamily="50" charset="-128"/>
                          <a:ea typeface="Meiryo UI" panose="020B0604030504040204" pitchFamily="50" charset="-128"/>
                        </a:rPr>
                        <a:t>算定　　方式</a:t>
                      </a:r>
                    </a:p>
                  </a:txBody>
                  <a:tcPr marL="72000" marR="72000" marT="36000" marB="36000" anchor="ctr"/>
                </a:tc>
                <a:extLst>
                  <a:ext uri="{0D108BD9-81ED-4DB2-BD59-A6C34878D82A}">
                    <a16:rowId xmlns:a16="http://schemas.microsoft.com/office/drawing/2014/main" val="1526930387"/>
                  </a:ext>
                </a:extLst>
              </a:tr>
              <a:tr h="596933">
                <a:tc rowSpan="4">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rgbClr val="000000"/>
                          </a:solidFill>
                          <a:effectLst/>
                          <a:latin typeface="Meiryo UI" panose="020B0604030504040204" pitchFamily="50" charset="-128"/>
                          <a:ea typeface="Meiryo UI" panose="020B0604030504040204" pitchFamily="50" charset="-128"/>
                        </a:rPr>
                        <a:t>再生医療等製品</a:t>
                      </a:r>
                    </a:p>
                  </a:txBody>
                  <a:tcPr marL="72000" marR="72000" marT="36000" marB="36000" vert="wordArtVertRtl"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テムセル</a:t>
                      </a:r>
                      <a:r>
                        <a:rPr lang="en-US" sz="1200" b="0" i="0" u="none" strike="noStrike" dirty="0">
                          <a:solidFill>
                            <a:srgbClr val="000000"/>
                          </a:solidFill>
                          <a:effectLst/>
                          <a:latin typeface="Meiryo UI" panose="020B0604030504040204" pitchFamily="50" charset="-128"/>
                          <a:ea typeface="Meiryo UI" panose="020B0604030504040204" pitchFamily="50" charset="-128"/>
                        </a:rPr>
                        <a:t>HS</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JCR</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ファーマ）</a:t>
                      </a:r>
                    </a:p>
                  </a:txBody>
                  <a:tcPr marL="72000" marR="72000" marT="36000" marB="36000" anchor="ctr"/>
                </a:tc>
                <a:tc>
                  <a:txBody>
                    <a:bodyPr/>
                    <a:lstStyle/>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他家</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骨髄由来</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幹細胞</a:t>
                      </a:r>
                    </a:p>
                  </a:txBody>
                  <a:tcPr marL="72000" marR="72000" marT="36000" marB="36000" anchor="ctr"/>
                </a:tc>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造血幹細胞移植後の急性移植片対宿主病</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87</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2015/11/26</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279197694"/>
                  </a:ext>
                </a:extLst>
              </a:tr>
              <a:tr h="596933">
                <a:tc vMerge="1">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ステミラック注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（ニプロ）</a:t>
                      </a:r>
                    </a:p>
                  </a:txBody>
                  <a:tcPr marL="72000" marR="72000" marT="36000" marB="36000" anchor="ctr"/>
                </a:tc>
                <a:tc>
                  <a:txBody>
                    <a:bodyPr/>
                    <a:lstStyle/>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自己</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骨髄由来</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幹細胞</a:t>
                      </a:r>
                    </a:p>
                  </a:txBody>
                  <a:tcPr marL="72000" marR="72000" marT="36000" marB="36000" anchor="ctr"/>
                </a:tc>
                <a:tc>
                  <a:txBody>
                    <a:bodyPr/>
                    <a:lstStyle/>
                    <a:p>
                      <a:pPr algn="l"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脊髄損傷に伴う神経症候及び機能障害の改善</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（期限７年）</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1,496</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2019/02/26</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3298373297"/>
                  </a:ext>
                </a:extLst>
              </a:tr>
              <a:tr h="737959">
                <a:tc vMerge="1">
                  <a:txBody>
                    <a:bodyPr/>
                    <a:lstStyle/>
                    <a:p>
                      <a:pPr algn="ctr"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キムリア点滴静注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（ノバルティスファーマ）</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遺伝子組換え</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200" b="0" i="0" u="sng" strike="noStrike" dirty="0">
                          <a:solidFill>
                            <a:srgbClr val="000000"/>
                          </a:solidFill>
                          <a:effectLst/>
                          <a:latin typeface="Meiryo UI" panose="020B0604030504040204" pitchFamily="50" charset="-128"/>
                          <a:ea typeface="Meiryo UI" panose="020B0604030504040204" pitchFamily="50" charset="-128"/>
                        </a:rPr>
                        <a:t>自己</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リンパ球</a:t>
                      </a:r>
                    </a:p>
                  </a:txBody>
                  <a:tcPr marL="72000" marR="72000" marT="36000" marB="36000" anchor="ctr"/>
                </a:tc>
                <a:tc>
                  <a:txBody>
                    <a:bodyPr/>
                    <a:lstStyle/>
                    <a:p>
                      <a:pPr marL="85725" indent="-85725"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再発又は難治性の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CD19</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細胞性急性　リンパ芽球性白血病</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p>
                      <a:pPr marL="85725" indent="-85725" algn="l"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	</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再発又は難治性の</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CD19</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陽性のび</a:t>
                      </a:r>
                      <a:r>
                        <a:rPr lang="ja-JP" altLang="en-US" sz="1050" b="0" i="0" u="none" strike="noStrike" dirty="0" err="1">
                          <a:solidFill>
                            <a:srgbClr val="000000"/>
                          </a:solidFill>
                          <a:effectLst/>
                          <a:latin typeface="Meiryo UI" panose="020B0604030504040204" pitchFamily="50" charset="-128"/>
                          <a:ea typeface="Meiryo UI" panose="020B0604030504040204" pitchFamily="50" charset="-128"/>
                        </a:rPr>
                        <a:t>まん</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性大細胞型</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細胞リンパ腫</a:t>
                      </a: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3,349</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2019/05/22</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tc>
                <a:extLst>
                  <a:ext uri="{0D108BD9-81ED-4DB2-BD59-A6C34878D82A}">
                    <a16:rowId xmlns:a16="http://schemas.microsoft.com/office/drawing/2014/main" val="3199825618"/>
                  </a:ext>
                </a:extLst>
              </a:tr>
              <a:tr h="596933">
                <a:tc vMerge="1">
                  <a:txBody>
                    <a:bodyPr/>
                    <a:lstStyle/>
                    <a:p>
                      <a:pPr algn="ct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コラテジェン筋注用</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4mg</a:t>
                      </a: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（アンジェス）</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遺伝子治療薬</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標準的な薬物治療の効果が不十分で血行再建術の施行が困難な慢性動脈閉塞症（閉塞性動脈硬化症及びバージャー病）における潰瘍の改善</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（期限５年）</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60</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　</a:t>
                      </a: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2019/09/04</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B w="12700" cap="flat" cmpd="sng" algn="ctr">
                      <a:solidFill>
                        <a:schemeClr val="tx1"/>
                      </a:solidFill>
                      <a:prstDash val="solid"/>
                      <a:round/>
                      <a:headEnd type="none" w="med" len="med"/>
                      <a:tailEnd type="none" w="med" len="med"/>
                    </a:lnB>
                  </a:tcPr>
                </a:tc>
                <a:tc>
                  <a:txBody>
                    <a:bodyPr/>
                    <a:lstStyle/>
                    <a:p>
                      <a:pPr algn="ctr" fontAlgn="ctr"/>
                      <a:r>
                        <a:rPr lang="zh-TW" altLang="en-US" sz="1200" b="0" i="0" u="none" strike="noStrike" dirty="0">
                          <a:solidFill>
                            <a:srgbClr val="000000"/>
                          </a:solidFill>
                          <a:effectLst/>
                          <a:latin typeface="Meiryo UI" panose="020B0604030504040204" pitchFamily="50" charset="-128"/>
                          <a:ea typeface="Meiryo UI" panose="020B0604030504040204" pitchFamily="50" charset="-128"/>
                        </a:rPr>
                        <a:t>原価</a:t>
                      </a:r>
                    </a:p>
                  </a:txBody>
                  <a:tcPr marL="72000" marR="72000" marT="36000" marB="3600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79611802"/>
                  </a:ext>
                </a:extLst>
              </a:tr>
              <a:tr h="422082">
                <a:tc rowSpan="3">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endParaRPr lang="en-US" altLang="ja-JP" sz="1100" b="0" i="0" u="none" strike="noStrike" spc="-150" baseline="0"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vert="wordArtVertRtl"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スピンラザ髄注</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（バイオジェン・ジャパン）</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36000" marT="36000" marB="36000" anchor="ctr">
                    <a:lnT w="12700" cap="flat" cmpd="sng" algn="ctr">
                      <a:solidFill>
                        <a:schemeClr val="tx1"/>
                      </a:solidFill>
                      <a:prstDash val="solid"/>
                      <a:round/>
                      <a:headEnd type="none" w="med" len="med"/>
                      <a:tailEnd type="none" w="med" len="med"/>
                    </a:lnT>
                  </a:tcP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アンチセンス</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核酸</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脊髄性筋萎縮症</a:t>
                      </a: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932</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2017/08/30</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927585650"/>
                  </a:ext>
                </a:extLst>
              </a:tr>
              <a:tr h="422082">
                <a:tc vMerge="1">
                  <a:txBody>
                    <a:bodyPr/>
                    <a:lstStyle/>
                    <a:p>
                      <a:pPr algn="ct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anchor="ct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ノボサーティーン静注用</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2500</a:t>
                      </a:r>
                    </a:p>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（ノボ　ノルディスク　ファーマ）</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0" marR="0" marT="36000" marB="36000" anchor="ct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遺伝子組換え</a:t>
                      </a: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タンパク</a:t>
                      </a:r>
                    </a:p>
                  </a:txBody>
                  <a:tcPr marL="72000" marR="72000" marT="36000" marB="36000" anchor="ct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先天性血液凝固第</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XIII</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因子</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A</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サブユニット欠乏患者における出血傾向の抑制</a:t>
                      </a:r>
                    </a:p>
                  </a:txBody>
                  <a:tcPr marL="72000" marR="72000" marT="36000" marB="36000" anchor="ct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365</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2015/05/20</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extLst>
                  <a:ext uri="{0D108BD9-81ED-4DB2-BD59-A6C34878D82A}">
                    <a16:rowId xmlns:a16="http://schemas.microsoft.com/office/drawing/2014/main" val="560645795"/>
                  </a:ext>
                </a:extLst>
              </a:tr>
              <a:tr h="422082">
                <a:tc vMerge="1">
                  <a:txBody>
                    <a:bodyPr/>
                    <a:lstStyle/>
                    <a:p>
                      <a:pPr algn="ctr" fontAlgn="ctr"/>
                      <a:endParaRPr lang="en-US" altLang="ja-JP" sz="1200" b="0" i="0" u="none" strike="noStrike" dirty="0">
                        <a:solidFill>
                          <a:srgbClr val="000000"/>
                        </a:solidFill>
                        <a:effectLst/>
                        <a:latin typeface="Meiryo UI" panose="020B0604030504040204" pitchFamily="50" charset="-128"/>
                        <a:ea typeface="Meiryo UI" panose="020B0604030504040204" pitchFamily="50" charset="-128"/>
                      </a:endParaRPr>
                    </a:p>
                  </a:txBody>
                  <a:tcPr marL="9525" marR="9525" marT="9525" marB="0" vert="wordArtVertRtl" anchor="ctr">
                    <a:lnT w="12700" cap="flat" cmpd="sng" algn="ctr">
                      <a:solidFill>
                        <a:schemeClr val="tx1"/>
                      </a:solidFill>
                      <a:prstDash val="solid"/>
                      <a:round/>
                      <a:headEnd type="none" w="med" len="med"/>
                      <a:tailEnd type="none" w="med" len="med"/>
                    </a:lnT>
                  </a:tcPr>
                </a:tc>
                <a:tc>
                  <a:txBody>
                    <a:bodyPr/>
                    <a:lstStyle/>
                    <a:p>
                      <a:pPr algn="ctr" fontAlgn="ct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ゼヴァリン イットリウム静注用（ムンディファーマ）</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marL="0" marR="0" lvl="0" indent="0" algn="ctr" defTabSz="989929" rtl="0" eaLnBrk="1" fontAlgn="ctr" latinLnBrk="0" hangingPunct="1">
                        <a:lnSpc>
                          <a:spcPct val="100000"/>
                        </a:lnSpc>
                        <a:spcBef>
                          <a:spcPts val="0"/>
                        </a:spcBef>
                        <a:spcAft>
                          <a:spcPts val="0"/>
                        </a:spcAft>
                        <a:buClrTx/>
                        <a:buSzTx/>
                        <a:buFontTx/>
                        <a:buNone/>
                        <a:tabLst/>
                        <a:defRPr/>
                      </a:pP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放射性医薬品</a:t>
                      </a:r>
                    </a:p>
                  </a:txBody>
                  <a:tcPr marL="72000" marR="72000" marT="36000" marB="36000" anchor="ctr"/>
                </a:tc>
                <a:tc>
                  <a:txBody>
                    <a:bodyPr/>
                    <a:lstStyle/>
                    <a:p>
                      <a:pPr marL="0" marR="0" lvl="0" indent="0" algn="l" defTabSz="989929" rtl="0" eaLnBrk="1" fontAlgn="ctr" latinLnBrk="0" hangingPunct="1">
                        <a:lnSpc>
                          <a:spcPct val="100000"/>
                        </a:lnSpc>
                        <a:spcBef>
                          <a:spcPts val="0"/>
                        </a:spcBef>
                        <a:spcAft>
                          <a:spcPts val="0"/>
                        </a:spcAft>
                        <a:buClrTx/>
                        <a:buSzTx/>
                        <a:buFontTx/>
                        <a:buNone/>
                        <a:tabLst/>
                        <a:defRPr/>
                      </a:pP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CD20</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陽性の再発又は難治性の下記疾患：</a:t>
                      </a:r>
                      <a:endParaRPr lang="en-US" altLang="ja-JP" sz="1050" b="0" i="0" u="none" strike="noStrike" dirty="0">
                        <a:solidFill>
                          <a:srgbClr val="000000"/>
                        </a:solidFill>
                        <a:effectLst/>
                        <a:latin typeface="Meiryo UI" panose="020B0604030504040204" pitchFamily="50" charset="-128"/>
                        <a:ea typeface="Meiryo UI" panose="020B0604030504040204" pitchFamily="50" charset="-128"/>
                      </a:endParaRPr>
                    </a:p>
                    <a:p>
                      <a:pPr marL="0" marR="0" lvl="0" indent="0" algn="l" defTabSz="989929" rtl="0" eaLnBrk="1" fontAlgn="ctr" latinLnBrk="0" hangingPunct="1">
                        <a:lnSpc>
                          <a:spcPct val="100000"/>
                        </a:lnSpc>
                        <a:spcBef>
                          <a:spcPts val="0"/>
                        </a:spcBef>
                        <a:spcAft>
                          <a:spcPts val="0"/>
                        </a:spcAft>
                        <a:buClrTx/>
                        <a:buSzTx/>
                        <a:buFontTx/>
                        <a:buNone/>
                        <a:tabLst/>
                        <a:defRPr/>
                      </a:pP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低悪性度</a:t>
                      </a:r>
                      <a:r>
                        <a:rPr lang="en-US" altLang="ja-JP" sz="1050" b="0" i="0" u="none" strike="noStrike" dirty="0">
                          <a:solidFill>
                            <a:srgbClr val="000000"/>
                          </a:solidFill>
                          <a:effectLst/>
                          <a:latin typeface="Meiryo UI" panose="020B0604030504040204" pitchFamily="50" charset="-128"/>
                          <a:ea typeface="Meiryo UI" panose="020B0604030504040204" pitchFamily="50" charset="-128"/>
                        </a:rPr>
                        <a:t>B</a:t>
                      </a:r>
                      <a:r>
                        <a:rPr lang="ja-JP" altLang="en-US" sz="1050" b="0" i="0" u="none" strike="noStrike" dirty="0">
                          <a:solidFill>
                            <a:srgbClr val="000000"/>
                          </a:solidFill>
                          <a:effectLst/>
                          <a:latin typeface="Meiryo UI" panose="020B0604030504040204" pitchFamily="50" charset="-128"/>
                          <a:ea typeface="Meiryo UI" panose="020B0604030504040204" pitchFamily="50" charset="-128"/>
                        </a:rPr>
                        <a:t>細胞性非ホジキンリンパ腫、マントル細胞リンパ腫</a:t>
                      </a:r>
                    </a:p>
                  </a:txBody>
                  <a:tcPr marL="72000" marR="72000" marT="36000" marB="36000" anchor="ctr"/>
                </a:tc>
                <a:tc>
                  <a:txBody>
                    <a:bodyPr/>
                    <a:lstStyle/>
                    <a:p>
                      <a:pPr algn="ctr" fontAlgn="ctr"/>
                      <a:r>
                        <a:rPr lang="ja-JP" altLang="en-US" sz="1200" b="0" i="0" u="none" strike="noStrike" dirty="0" err="1">
                          <a:solidFill>
                            <a:srgbClr val="000000"/>
                          </a:solidFill>
                          <a:effectLst/>
                          <a:latin typeface="Meiryo UI" panose="020B0604030504040204" pitchFamily="50" charset="-128"/>
                          <a:ea typeface="Meiryo UI" panose="020B0604030504040204" pitchFamily="50" charset="-128"/>
                        </a:rPr>
                        <a:t>ー</a:t>
                      </a:r>
                      <a:endParaRPr lang="ja-JP"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約</a:t>
                      </a: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253</a:t>
                      </a: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万円</a:t>
                      </a:r>
                    </a:p>
                  </a:txBody>
                  <a:tcPr marL="72000" marR="72000" marT="36000" marB="36000" anchor="ctr"/>
                </a:tc>
                <a:tc>
                  <a:txBody>
                    <a:bodyPr/>
                    <a:lstStyle/>
                    <a:p>
                      <a:pPr algn="ctr" fontAlgn="ctr"/>
                      <a:r>
                        <a:rPr lang="en-US" altLang="ja-JP" sz="1200" b="0" i="0" u="none" strike="noStrike" dirty="0">
                          <a:solidFill>
                            <a:srgbClr val="000000"/>
                          </a:solidFill>
                          <a:effectLst/>
                          <a:latin typeface="Meiryo UI" panose="020B0604030504040204" pitchFamily="50" charset="-128"/>
                          <a:ea typeface="Meiryo UI" panose="020B0604030504040204" pitchFamily="50" charset="-128"/>
                        </a:rPr>
                        <a:t>2008/6/13</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tc>
                  <a:txBody>
                    <a:bodyPr/>
                    <a:lstStyle/>
                    <a:p>
                      <a:pPr algn="ctr" fontAlgn="ctr"/>
                      <a:r>
                        <a:rPr lang="ja-JP" altLang="en-US" sz="1200" b="0" i="0" u="none" strike="noStrike" dirty="0">
                          <a:solidFill>
                            <a:srgbClr val="000000"/>
                          </a:solidFill>
                          <a:effectLst/>
                          <a:latin typeface="Meiryo UI" panose="020B0604030504040204" pitchFamily="50" charset="-128"/>
                          <a:ea typeface="Meiryo UI" panose="020B0604030504040204" pitchFamily="50" charset="-128"/>
                        </a:rPr>
                        <a:t>原価</a:t>
                      </a:r>
                      <a:endParaRPr lang="zh-TW" altLang="en-US" sz="1200" b="0" i="0" u="none" strike="noStrike" dirty="0">
                        <a:solidFill>
                          <a:srgbClr val="000000"/>
                        </a:solidFill>
                        <a:effectLst/>
                        <a:latin typeface="Meiryo UI" panose="020B0604030504040204" pitchFamily="50" charset="-128"/>
                        <a:ea typeface="Meiryo UI" panose="020B0604030504040204" pitchFamily="50" charset="-128"/>
                      </a:endParaRPr>
                    </a:p>
                  </a:txBody>
                  <a:tcPr marL="72000" marR="72000" marT="36000" marB="36000" anchor="ctr"/>
                </a:tc>
                <a:extLst>
                  <a:ext uri="{0D108BD9-81ED-4DB2-BD59-A6C34878D82A}">
                    <a16:rowId xmlns:a16="http://schemas.microsoft.com/office/drawing/2014/main" val="4100239891"/>
                  </a:ext>
                </a:extLst>
              </a:tr>
            </a:tbl>
          </a:graphicData>
        </a:graphic>
      </p:graphicFrame>
      <p:sp>
        <p:nvSpPr>
          <p:cNvPr id="10" name="テキスト ボックス 9"/>
          <p:cNvSpPr txBox="1"/>
          <p:nvPr/>
        </p:nvSpPr>
        <p:spPr>
          <a:xfrm>
            <a:off x="183001" y="5157192"/>
            <a:ext cx="507831" cy="2087862"/>
          </a:xfrm>
          <a:prstGeom prst="rect">
            <a:avLst/>
          </a:prstGeom>
          <a:noFill/>
        </p:spPr>
        <p:txBody>
          <a:bodyPr vert="eaVert" wrap="square" rtlCol="0">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rPr>
              <a:t>（参考）</a:t>
            </a:r>
            <a:endParaRPr lang="en-US" altLang="ja-JP" sz="1050" dirty="0">
              <a:solidFill>
                <a:prstClr val="black"/>
              </a:solidFill>
              <a:latin typeface="Meiryo UI" panose="020B0604030504040204" pitchFamily="50" charset="-128"/>
              <a:ea typeface="Meiryo UI" panose="020B0604030504040204" pitchFamily="50" charset="-128"/>
            </a:endParaRPr>
          </a:p>
          <a:p>
            <a:pPr>
              <a:defRPr/>
            </a:pPr>
            <a:r>
              <a:rPr lang="ja-JP" altLang="en-US" sz="1050" dirty="0">
                <a:solidFill>
                  <a:prstClr val="black"/>
                </a:solidFill>
                <a:latin typeface="Meiryo UI" panose="020B0604030504040204" pitchFamily="50" charset="-128"/>
                <a:ea typeface="Meiryo UI" panose="020B0604030504040204" pitchFamily="50" charset="-128"/>
              </a:rPr>
              <a:t>　医薬品</a:t>
            </a:r>
            <a:r>
              <a:rPr lang="en-US" altLang="ja-JP" sz="800" dirty="0">
                <a:solidFill>
                  <a:prstClr val="black"/>
                </a:solidFill>
                <a:latin typeface="Meiryo UI" panose="020B0604030504040204" pitchFamily="50" charset="-128"/>
                <a:ea typeface="Meiryo UI" panose="020B0604030504040204" pitchFamily="50" charset="-128"/>
              </a:rPr>
              <a:t>(</a:t>
            </a:r>
            <a:r>
              <a:rPr lang="ja-JP" altLang="en-US" sz="800" dirty="0">
                <a:solidFill>
                  <a:prstClr val="black"/>
                </a:solidFill>
                <a:latin typeface="Meiryo UI" panose="020B0604030504040204" pitchFamily="50" charset="-128"/>
                <a:ea typeface="Meiryo UI" panose="020B0604030504040204" pitchFamily="50" charset="-128"/>
              </a:rPr>
              <a:t>特に高額なもの</a:t>
            </a:r>
            <a:r>
              <a:rPr lang="en-US" altLang="ja-JP" sz="800" dirty="0">
                <a:solidFill>
                  <a:prstClr val="black"/>
                </a:solidFill>
                <a:latin typeface="Meiryo UI" panose="020B0604030504040204" pitchFamily="50" charset="-128"/>
                <a:ea typeface="Meiryo UI" panose="020B0604030504040204" pitchFamily="50" charset="-128"/>
              </a:rPr>
              <a:t>)</a:t>
            </a:r>
            <a:endParaRPr lang="ja-JP" altLang="en-US" sz="800" dirty="0">
              <a:solidFill>
                <a:prstClr val="black"/>
              </a:solidFill>
              <a:latin typeface="Meiryo UI" panose="020B0604030504040204" pitchFamily="50" charset="-128"/>
              <a:ea typeface="Meiryo UI" panose="020B0604030504040204" pitchFamily="50" charset="-128"/>
            </a:endParaRPr>
          </a:p>
        </p:txBody>
      </p:sp>
      <p:sp>
        <p:nvSpPr>
          <p:cNvPr id="9" name="Text Box 46"/>
          <p:cNvSpPr txBox="1">
            <a:spLocks noChangeArrowheads="1"/>
          </p:cNvSpPr>
          <p:nvPr/>
        </p:nvSpPr>
        <p:spPr bwMode="auto">
          <a:xfrm>
            <a:off x="8553400" y="44617"/>
            <a:ext cx="1205775" cy="571504"/>
          </a:xfrm>
          <a:prstGeom prst="rect">
            <a:avLst/>
          </a:prstGeom>
          <a:solidFill>
            <a:srgbClr val="FFFFFF"/>
          </a:solidFill>
          <a:ln w="19050">
            <a:solidFill>
              <a:srgbClr val="000000"/>
            </a:solidFill>
            <a:miter lim="800000"/>
            <a:headEnd/>
            <a:tailEnd/>
          </a:ln>
        </p:spPr>
        <p:txBody>
          <a:bodyPr rot="0" vert="horz" wrap="square" lIns="80435" tIns="9625" rIns="80435" bIns="9625" anchor="ctr" anchorCtr="0" upright="1">
            <a:noAutofit/>
          </a:bodyPr>
          <a:lstStyle/>
          <a:p>
            <a:pPr algn="ctr">
              <a:lnSpc>
                <a:spcPts val="1949"/>
              </a:lnSpc>
              <a:spcBef>
                <a:spcPts val="650"/>
              </a:spcBef>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中医協　薬</a:t>
            </a:r>
            <a:r>
              <a:rPr lang="ja-JP" altLang="ja-JP"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２</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ctr">
              <a:lnSpc>
                <a:spcPts val="1949"/>
              </a:lnSpc>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元．９．１１</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11" name="角丸四角形 10"/>
          <p:cNvSpPr/>
          <p:nvPr/>
        </p:nvSpPr>
        <p:spPr>
          <a:xfrm>
            <a:off x="5991808" y="2160000"/>
            <a:ext cx="977417" cy="476912"/>
          </a:xfrm>
          <a:prstGeom prst="roundRect">
            <a:avLst>
              <a:gd name="adj" fmla="val 7365"/>
            </a:avLst>
          </a:prstGeom>
          <a:noFill/>
          <a:ln w="508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2" name="スライド番号プレースホルダー 2">
            <a:extLst>
              <a:ext uri="{FF2B5EF4-FFF2-40B4-BE49-F238E27FC236}">
                <a16:creationId xmlns:a16="http://schemas.microsoft.com/office/drawing/2014/main" id="{4DE6EAA3-7824-4360-859C-3C54C6B485E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7032135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条件・期限付承認を受けた再生医療等製品の特例等</a:t>
            </a:r>
          </a:p>
        </p:txBody>
      </p:sp>
      <p:sp>
        <p:nvSpPr>
          <p:cNvPr id="7" name="角丸四角形 6"/>
          <p:cNvSpPr/>
          <p:nvPr/>
        </p:nvSpPr>
        <p:spPr>
          <a:xfrm>
            <a:off x="200472" y="476672"/>
            <a:ext cx="9528386" cy="204789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条件・期限付承認を受けた再生医療等製品が、改めて承認を受けた際、初回承認時には明らかでなかった医療上の有用性が客観的に示された場合は、改めて補正加算の該当性について評価することとする。この際、現行の収載後加算と同様に、以下の算式により傾斜配分を行う。</a:t>
            </a:r>
            <a:r>
              <a:rPr lang="ja-JP" altLang="en-US" sz="1200" dirty="0">
                <a:solidFill>
                  <a:prstClr val="black"/>
                </a:solidFill>
                <a:latin typeface="Meiryo UI" panose="020B0604030504040204" pitchFamily="50" charset="-128"/>
                <a:ea typeface="Meiryo UI" panose="020B0604030504040204" pitchFamily="50" charset="-128"/>
              </a:rPr>
              <a:t>（なお、価格に応じた補正加算率の傾斜配分は別途行う。）</a:t>
            </a:r>
            <a:endParaRPr lang="en-US" altLang="ja-JP" sz="12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近年、著しく高額な再生医療等製品が登場しており、補正加算率がこれまでの品目と大きく変わらない場合でも、極めて大きな加算額となることを踏まえ、補正加算前の価格が</a:t>
            </a:r>
            <a:r>
              <a:rPr lang="en-US" altLang="ja-JP" sz="1600" dirty="0">
                <a:solidFill>
                  <a:prstClr val="black"/>
                </a:solidFill>
                <a:latin typeface="Meiryo UI" panose="020B0604030504040204" pitchFamily="50" charset="-128"/>
                <a:ea typeface="Meiryo UI" panose="020B0604030504040204" pitchFamily="50" charset="-128"/>
              </a:rPr>
              <a:t>1,000</a:t>
            </a:r>
            <a:r>
              <a:rPr lang="ja-JP" altLang="en-US" sz="1600" dirty="0">
                <a:solidFill>
                  <a:prstClr val="black"/>
                </a:solidFill>
                <a:latin typeface="Meiryo UI" panose="020B0604030504040204" pitchFamily="50" charset="-128"/>
                <a:ea typeface="Meiryo UI" panose="020B0604030504040204" pitchFamily="50" charset="-128"/>
              </a:rPr>
              <a:t>万円を超える著しく高額な再生医療等製品であって、ピーク時市場規模（予測）が</a:t>
            </a:r>
            <a:r>
              <a:rPr lang="en-US" altLang="ja-JP" sz="1600" dirty="0">
                <a:solidFill>
                  <a:prstClr val="black"/>
                </a:solidFill>
                <a:latin typeface="Meiryo UI" panose="020B0604030504040204" pitchFamily="50" charset="-128"/>
                <a:ea typeface="Meiryo UI" panose="020B0604030504040204" pitchFamily="50" charset="-128"/>
              </a:rPr>
              <a:t>50</a:t>
            </a:r>
            <a:r>
              <a:rPr lang="ja-JP" altLang="en-US" sz="1600" dirty="0">
                <a:solidFill>
                  <a:prstClr val="black"/>
                </a:solidFill>
                <a:latin typeface="Meiryo UI" panose="020B0604030504040204" pitchFamily="50" charset="-128"/>
                <a:ea typeface="Meiryo UI" panose="020B0604030504040204" pitchFamily="50" charset="-128"/>
              </a:rPr>
              <a:t>億円を超える場合は、以下の式によりその価格に応じて補正加算の加算率を傾斜配分する。（収載後の加算の場合を含む。）</a:t>
            </a:r>
          </a:p>
        </p:txBody>
      </p:sp>
      <p:grpSp>
        <p:nvGrpSpPr>
          <p:cNvPr id="37" name="グループ化 36"/>
          <p:cNvGrpSpPr/>
          <p:nvPr/>
        </p:nvGrpSpPr>
        <p:grpSpPr>
          <a:xfrm>
            <a:off x="304638" y="5270690"/>
            <a:ext cx="9368181" cy="1542686"/>
            <a:chOff x="124763" y="5743083"/>
            <a:chExt cx="8336788" cy="1678477"/>
          </a:xfrm>
        </p:grpSpPr>
        <p:sp>
          <p:nvSpPr>
            <p:cNvPr id="36" name="角丸四角形 35"/>
            <p:cNvSpPr/>
            <p:nvPr/>
          </p:nvSpPr>
          <p:spPr>
            <a:xfrm>
              <a:off x="197296" y="5756712"/>
              <a:ext cx="8264255" cy="1664848"/>
            </a:xfrm>
            <a:prstGeom prst="roundRect">
              <a:avLst>
                <a:gd name="adj" fmla="val 0"/>
              </a:avLst>
            </a:prstGeom>
            <a:solidFill>
              <a:schemeClr val="bg1">
                <a:lumMod val="95000"/>
              </a:schemeClr>
            </a:solidFill>
            <a:ln w="158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grpSp>
          <p:nvGrpSpPr>
            <p:cNvPr id="6" name="グループ化 5"/>
            <p:cNvGrpSpPr/>
            <p:nvPr/>
          </p:nvGrpSpPr>
          <p:grpSpPr>
            <a:xfrm>
              <a:off x="124763" y="5743083"/>
              <a:ext cx="7725094" cy="1169966"/>
              <a:chOff x="865091" y="5002024"/>
              <a:chExt cx="10138371" cy="1169966"/>
            </a:xfrm>
          </p:grpSpPr>
          <mc:AlternateContent xmlns:mc="http://schemas.openxmlformats.org/markup-compatibility/2006" xmlns:a14="http://schemas.microsoft.com/office/drawing/2010/main">
            <mc:Choice Requires="a14">
              <p:sp>
                <p:nvSpPr>
                  <p:cNvPr id="3" name="正方形/長方形 2"/>
                  <p:cNvSpPr/>
                  <p:nvPr/>
                </p:nvSpPr>
                <p:spPr>
                  <a:xfrm>
                    <a:off x="865091" y="5271265"/>
                    <a:ext cx="4611179" cy="900725"/>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r>
                            <a:rPr lang="ja-JP" altLang="en-US" sz="1200" i="1"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補正加算率</m:t>
                          </m:r>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α</m:t>
                          </m:r>
                          <m:r>
                            <m:rPr>
                              <m:nor/>
                            </m:rPr>
                            <a:rPr lang="ja-JP"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　＝　</m:t>
                          </m:r>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sty m:val="p"/>
                                </m:rPr>
                                <a:rPr lang="en-US"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A</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100</m:t>
                              </m:r>
                            </m:den>
                          </m:f>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r>
                            <a:rPr lang="en-US"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m:t>
                          </m:r>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sSup>
                            <m:sSup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sSupPr>
                            <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1.5</m:t>
                              </m:r>
                            </m:e>
                            <m:sup>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X</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20</m:t>
                                          </m:r>
                                        </m:den>
                                      </m:f>
                                    </m:e>
                                  </m:d>
                                </m:e>
                              </m:func>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m:t>
                              </m:r>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20</m:t>
                                          </m:r>
                                        </m:den>
                                      </m:f>
                                    </m:e>
                                  </m:d>
                                </m:e>
                              </m:func>
                            </m:sup>
                          </m:sSup>
                        </m:oMath>
                      </m:oMathPara>
                    </a14:m>
                    <a:endPar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marL="133350" indent="314325" algn="just">
                      <a:lnSpc>
                        <a:spcPts val="2000"/>
                      </a:lnSpc>
                      <a:spcBef>
                        <a:spcPts val="600"/>
                      </a:spcBef>
                    </a:pP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（ただし、</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0.5</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≦α≦</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1.5</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endPar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mc:Choice>
            <mc:Fallback xmlns="">
              <p:sp>
                <p:nvSpPr>
                  <p:cNvPr id="3" name="正方形/長方形 2"/>
                  <p:cNvSpPr>
                    <a:spLocks noRot="1" noChangeAspect="1" noMove="1" noResize="1" noEditPoints="1" noAdjustHandles="1" noChangeArrowheads="1" noChangeShapeType="1" noTextEdit="1"/>
                  </p:cNvSpPr>
                  <p:nvPr/>
                </p:nvSpPr>
                <p:spPr>
                  <a:xfrm>
                    <a:off x="865091" y="5271265"/>
                    <a:ext cx="4611179" cy="900725"/>
                  </a:xfrm>
                  <a:prstGeom prst="rect">
                    <a:avLst/>
                  </a:prstGeom>
                  <a:blipFill>
                    <a:blip r:embed="rId2"/>
                    <a:stretch>
                      <a:fillRect b="-2941"/>
                    </a:stretch>
                  </a:blipFill>
                </p:spPr>
                <p:txBody>
                  <a:bodyPr/>
                  <a:lstStyle/>
                  <a:p>
                    <a:r>
                      <a:rPr lang="ja-JP" altLang="en-US">
                        <a:noFill/>
                      </a:rPr>
                      <a:t> </a:t>
                    </a:r>
                  </a:p>
                </p:txBody>
              </p:sp>
            </mc:Fallback>
          </mc:AlternateContent>
          <p:sp>
            <p:nvSpPr>
              <p:cNvPr id="5" name="正方形/長方形 4"/>
              <p:cNvSpPr/>
              <p:nvPr/>
            </p:nvSpPr>
            <p:spPr>
              <a:xfrm>
                <a:off x="960282" y="5009318"/>
                <a:ext cx="5028988" cy="342960"/>
              </a:xfrm>
              <a:prstGeom prst="rect">
                <a:avLst/>
              </a:prstGeom>
            </p:spPr>
            <p:txBody>
              <a:bodyPr wrap="none">
                <a:spAutoFit/>
              </a:bodyPr>
              <a:lstStyle/>
              <a:p>
                <a:pPr marL="179705" indent="-179705" algn="just">
                  <a:lnSpc>
                    <a:spcPts val="2000"/>
                  </a:lnSpc>
                </a:pPr>
                <a:r>
                  <a:rPr lang="ja-JP" altLang="en-US" sz="120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条件期限付承認を受けた再生医療等製品の特例の加算率の算式</a:t>
                </a:r>
              </a:p>
            </p:txBody>
          </p:sp>
          <p:sp>
            <p:nvSpPr>
              <p:cNvPr id="47" name="正方形/長方形 46"/>
              <p:cNvSpPr/>
              <p:nvPr/>
            </p:nvSpPr>
            <p:spPr>
              <a:xfrm>
                <a:off x="5910955" y="5002024"/>
                <a:ext cx="3801322" cy="348813"/>
              </a:xfrm>
              <a:prstGeom prst="rect">
                <a:avLst/>
              </a:prstGeom>
            </p:spPr>
            <p:txBody>
              <a:bodyPr wrap="square">
                <a:spAutoFit/>
              </a:bodyPr>
              <a:lstStyle/>
              <a:p>
                <a:pPr>
                  <a:lnSpc>
                    <a:spcPts val="2000"/>
                  </a:lnSpc>
                </a:pPr>
                <a:r>
                  <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en-US" sz="120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著しく高額な再生医療等製品の加算率の補正</a:t>
                </a:r>
              </a:p>
            </p:txBody>
          </p:sp>
          <mc:AlternateContent xmlns:mc="http://schemas.openxmlformats.org/markup-compatibility/2006" xmlns:a14="http://schemas.microsoft.com/office/drawing/2010/main">
            <mc:Choice Requires="a14">
              <p:sp>
                <p:nvSpPr>
                  <p:cNvPr id="48" name="正方形/長方形 47"/>
                  <p:cNvSpPr/>
                  <p:nvPr/>
                </p:nvSpPr>
                <p:spPr>
                  <a:xfrm>
                    <a:off x="6017400" y="5315333"/>
                    <a:ext cx="4986062" cy="814566"/>
                  </a:xfrm>
                  <a:prstGeom prst="rect">
                    <a:avLst/>
                  </a:prstGeom>
                </p:spPr>
                <p:txBody>
                  <a:bodyPr wrap="square">
                    <a:spAutoFit/>
                  </a:bodyPr>
                  <a:lstStyle/>
                  <a:p>
                    <a:pPr algn="just"/>
                    <a14:m>
                      <m:oMathPara xmlns:m="http://schemas.openxmlformats.org/officeDocument/2006/math">
                        <m:oMathParaPr>
                          <m:jc m:val="centerGroup"/>
                        </m:oMathParaPr>
                        <m:oMath xmlns:m="http://schemas.openxmlformats.org/officeDocument/2006/math">
                          <m:r>
                            <a:rPr lang="ja-JP" altLang="en-US" sz="1200" i="1"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補正加算率</m:t>
                          </m:r>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α</m:t>
                          </m:r>
                          <m:r>
                            <m:rPr>
                              <m:nor/>
                            </m:rPr>
                            <a:rPr lang="ja-JP"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　＝　</m:t>
                          </m:r>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sty m:val="p"/>
                                </m:rPr>
                                <a:rPr lang="en-US"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A</m:t>
                              </m:r>
                            </m:num>
                            <m:den>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100</m:t>
                              </m:r>
                            </m:den>
                          </m:f>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r>
                            <a:rPr lang="en-US"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m:t>
                          </m:r>
                          <m:r>
                            <a:rPr lang="ja-JP" altLang="ja-JP" sz="1200" kern="100">
                              <a:solidFill>
                                <a:prstClr val="black"/>
                              </a:solidFill>
                              <a:latin typeface="Cambria Math" panose="02040503050406030204" pitchFamily="18" charset="0"/>
                              <a:ea typeface="ＭＳ ゴシック" panose="020B0609070205080204" pitchFamily="49" charset="-128"/>
                              <a:cs typeface="Times New Roman" panose="02020603050405020304" pitchFamily="18" charset="0"/>
                            </a:rPr>
                            <m:t>　</m:t>
                          </m:r>
                          <m:sSup>
                            <m:sSup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sSupPr>
                            <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1.5</m:t>
                              </m:r>
                            </m:e>
                            <m:sup>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P</m:t>
                                          </m:r>
                                        </m:num>
                                        <m:den>
                                          <m:r>
                                            <m:rPr>
                                              <m:nor/>
                                            </m:rPr>
                                            <a:rPr lang="en-US" altLang="ja-JP" sz="1200"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1,000</m:t>
                                          </m:r>
                                        </m:den>
                                      </m:f>
                                    </m:e>
                                  </m:d>
                                </m:e>
                              </m:func>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m:t>
                              </m:r>
                              <m:func>
                                <m:func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uncPr>
                                <m:fName>
                                  <m:r>
                                    <m:rPr>
                                      <m:nor/>
                                    </m:rPr>
                                    <a:rPr lang="en-US" altLang="ja-JP" sz="1200" kern="100">
                                      <a:solidFill>
                                        <a:prstClr val="black"/>
                                      </a:solidFill>
                                      <a:latin typeface="Meiryo UI" panose="020B0604030504040204" pitchFamily="50" charset="-128"/>
                                      <a:ea typeface="Meiryo UI" panose="020B0604030504040204" pitchFamily="50" charset="-128"/>
                                      <a:cs typeface="Times New Roman" panose="02020603050405020304" pitchFamily="18" charset="0"/>
                                    </a:rPr>
                                    <m:t>log</m:t>
                                  </m:r>
                                </m:fName>
                                <m:e>
                                  <m:d>
                                    <m:d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dPr>
                                    <m:e>
                                      <m:f>
                                        <m:fPr>
                                          <m:ctrlPr>
                                            <a:rPr lang="ja-JP" altLang="ja-JP" sz="1200" i="1"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ctrlPr>
                                        </m:fPr>
                                        <m:num>
                                          <m:r>
                                            <m:rPr>
                                              <m:nor/>
                                            </m:rPr>
                                            <a:rPr lang="en-US" altLang="ja-JP" sz="1200" kern="100">
                                              <a:solidFill>
                                                <a:prstClr val="black"/>
                                              </a:solidFill>
                                              <a:latin typeface="Cambria Math" panose="02040503050406030204" pitchFamily="18" charset="0"/>
                                              <a:ea typeface="Cambria Math" panose="02040503050406030204" pitchFamily="18" charset="0"/>
                                              <a:cs typeface="Times New Roman" panose="02020603050405020304" pitchFamily="18" charset="0"/>
                                            </a:rPr>
                                            <m:t>500</m:t>
                                          </m:r>
                                        </m:num>
                                        <m:den>
                                          <m:r>
                                            <m:rPr>
                                              <m:nor/>
                                            </m:rPr>
                                            <a:rPr lang="en-US" altLang="ja-JP" sz="1200" kern="100">
                                              <a:solidFill>
                                                <a:prstClr val="black"/>
                                              </a:solidFill>
                                              <a:latin typeface="Cambria Math" panose="02040503050406030204" pitchFamily="18" charset="0"/>
                                              <a:ea typeface="Meiryo UI" panose="020B0604030504040204" pitchFamily="50" charset="-128"/>
                                              <a:cs typeface="Times New Roman" panose="02020603050405020304" pitchFamily="18" charset="0"/>
                                            </a:rPr>
                                            <m:t>1,000</m:t>
                                          </m:r>
                                        </m:den>
                                      </m:f>
                                    </m:e>
                                  </m:d>
                                </m:e>
                              </m:func>
                            </m:sup>
                          </m:sSup>
                        </m:oMath>
                      </m:oMathPara>
                    </a14:m>
                    <a:endParaRPr lang="ja-JP" altLang="ja-JP"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marL="133350" indent="314325" algn="just">
                      <a:lnSpc>
                        <a:spcPts val="2000"/>
                      </a:lnSpc>
                    </a:pPr>
                    <a:r>
                      <a:rPr lang="ja-JP" altLang="en-US"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　　　　　　　　　　　　　　　　　　　          　</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（ただし、</a:t>
                    </a:r>
                    <a:r>
                      <a:rPr lang="en-US"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P&gt;1,000</a:t>
                    </a:r>
                    <a:r>
                      <a:rPr lang="ja-JP" altLang="ja-JP" sz="10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endParaRPr lang="ja-JP" altLang="ja-JP" sz="11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mc:Choice>
            <mc:Fallback xmlns="">
              <p:sp>
                <p:nvSpPr>
                  <p:cNvPr id="48" name="正方形/長方形 47"/>
                  <p:cNvSpPr>
                    <a:spLocks noRot="1" noChangeAspect="1" noMove="1" noResize="1" noEditPoints="1" noAdjustHandles="1" noChangeArrowheads="1" noChangeShapeType="1" noTextEdit="1"/>
                  </p:cNvSpPr>
                  <p:nvPr/>
                </p:nvSpPr>
                <p:spPr>
                  <a:xfrm>
                    <a:off x="6017400" y="5315333"/>
                    <a:ext cx="4986062" cy="814566"/>
                  </a:xfrm>
                  <a:prstGeom prst="rect">
                    <a:avLst/>
                  </a:prstGeom>
                  <a:blipFill>
                    <a:blip r:embed="rId3"/>
                    <a:stretch>
                      <a:fillRect b="-2439"/>
                    </a:stretch>
                  </a:blipFill>
                </p:spPr>
                <p:txBody>
                  <a:bodyPr/>
                  <a:lstStyle/>
                  <a:p>
                    <a:r>
                      <a:rPr lang="ja-JP" altLang="en-US">
                        <a:noFill/>
                      </a:rPr>
                      <a:t> </a:t>
                    </a:r>
                  </a:p>
                </p:txBody>
              </p:sp>
            </mc:Fallback>
          </mc:AlternateContent>
        </p:grpSp>
      </p:grpSp>
      <p:sp>
        <p:nvSpPr>
          <p:cNvPr id="17" name="山形 16"/>
          <p:cNvSpPr/>
          <p:nvPr/>
        </p:nvSpPr>
        <p:spPr>
          <a:xfrm>
            <a:off x="1315398" y="3138098"/>
            <a:ext cx="1708016" cy="962889"/>
          </a:xfrm>
          <a:prstGeom prst="chevron">
            <a:avLst>
              <a:gd name="adj" fmla="val 29068"/>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499" dirty="0">
              <a:solidFill>
                <a:prstClr val="black"/>
              </a:solidFill>
              <a:latin typeface="Calibri"/>
              <a:ea typeface="ＭＳ Ｐゴシック" panose="020B0600070205080204" pitchFamily="50" charset="-128"/>
            </a:endParaRPr>
          </a:p>
        </p:txBody>
      </p:sp>
      <p:sp>
        <p:nvSpPr>
          <p:cNvPr id="18" name="山形 17"/>
          <p:cNvSpPr/>
          <p:nvPr/>
        </p:nvSpPr>
        <p:spPr>
          <a:xfrm>
            <a:off x="2771462" y="3108846"/>
            <a:ext cx="1726161" cy="1034690"/>
          </a:xfrm>
          <a:prstGeom prst="chevron">
            <a:avLst>
              <a:gd name="adj" fmla="val 31273"/>
            </a:avLst>
          </a:pr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a:ln>
            <a:prstDash val="dash"/>
          </a:ln>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299" dirty="0">
              <a:solidFill>
                <a:prstClr val="white"/>
              </a:solidFill>
              <a:latin typeface="Calibri"/>
              <a:ea typeface="ＭＳ Ｐゴシック" panose="020B0600070205080204" pitchFamily="50" charset="-128"/>
            </a:endParaRPr>
          </a:p>
        </p:txBody>
      </p:sp>
      <p:sp>
        <p:nvSpPr>
          <p:cNvPr id="19" name="山形 18"/>
          <p:cNvSpPr/>
          <p:nvPr/>
        </p:nvSpPr>
        <p:spPr>
          <a:xfrm>
            <a:off x="7295360" y="3047461"/>
            <a:ext cx="1481215" cy="1077338"/>
          </a:xfrm>
          <a:prstGeom prst="chevron">
            <a:avLst>
              <a:gd name="adj" fmla="val 29997"/>
            </a:avLst>
          </a:prstGeom>
          <a:gradFill flip="none" rotWithShape="1">
            <a:gsLst>
              <a:gs pos="0">
                <a:schemeClr val="accent6">
                  <a:lumMod val="0"/>
                  <a:lumOff val="100000"/>
                </a:schemeClr>
              </a:gs>
              <a:gs pos="35000">
                <a:schemeClr val="accent6">
                  <a:lumMod val="0"/>
                  <a:lumOff val="100000"/>
                </a:schemeClr>
              </a:gs>
              <a:gs pos="100000">
                <a:schemeClr val="accent6">
                  <a:lumMod val="100000"/>
                </a:schemeClr>
              </a:gs>
            </a:gsLst>
            <a:path path="circle">
              <a:fillToRect l="50000" t="-80000" r="50000" b="180000"/>
            </a:path>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499" dirty="0">
              <a:solidFill>
                <a:prstClr val="white"/>
              </a:solidFill>
              <a:latin typeface="Calibri"/>
              <a:ea typeface="ＭＳ Ｐゴシック" panose="020B0600070205080204" pitchFamily="50" charset="-128"/>
            </a:endParaRPr>
          </a:p>
        </p:txBody>
      </p:sp>
      <p:sp>
        <p:nvSpPr>
          <p:cNvPr id="20" name="山形 19"/>
          <p:cNvSpPr/>
          <p:nvPr/>
        </p:nvSpPr>
        <p:spPr>
          <a:xfrm>
            <a:off x="4234134" y="3083216"/>
            <a:ext cx="2910060" cy="1076781"/>
          </a:xfrm>
          <a:prstGeom prst="chevron">
            <a:avLst>
              <a:gd name="adj" fmla="val 29126"/>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799" dirty="0">
              <a:solidFill>
                <a:prstClr val="black"/>
              </a:solidFill>
              <a:latin typeface="Calibri"/>
              <a:ea typeface="ＭＳ Ｐゴシック" panose="020B0600070205080204" pitchFamily="50" charset="-128"/>
            </a:endParaRPr>
          </a:p>
        </p:txBody>
      </p:sp>
      <p:cxnSp>
        <p:nvCxnSpPr>
          <p:cNvPr id="21" name="直線矢印コネクタ 20"/>
          <p:cNvCxnSpPr/>
          <p:nvPr/>
        </p:nvCxnSpPr>
        <p:spPr>
          <a:xfrm>
            <a:off x="4176980" y="2909588"/>
            <a:ext cx="5379148" cy="0"/>
          </a:xfrm>
          <a:prstGeom prst="straightConnector1">
            <a:avLst/>
          </a:prstGeom>
          <a:ln w="5715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2" name="テキスト ボックス 30"/>
          <p:cNvSpPr txBox="1">
            <a:spLocks noChangeArrowheads="1"/>
          </p:cNvSpPr>
          <p:nvPr/>
        </p:nvSpPr>
        <p:spPr bwMode="auto">
          <a:xfrm>
            <a:off x="5151470" y="2728666"/>
            <a:ext cx="3625104" cy="258149"/>
          </a:xfrm>
          <a:prstGeom prst="rect">
            <a:avLst/>
          </a:prstGeom>
          <a:ln>
            <a:headEnd/>
            <a:tailEnd/>
          </a:ln>
        </p:spPr>
        <p:style>
          <a:lnRef idx="2">
            <a:schemeClr val="dk1"/>
          </a:lnRef>
          <a:fillRef idx="1">
            <a:schemeClr val="lt1"/>
          </a:fillRef>
          <a:effectRef idx="0">
            <a:schemeClr val="dk1"/>
          </a:effectRef>
          <a:fontRef idx="minor">
            <a:schemeClr val="dk1"/>
          </a:fontRef>
        </p:style>
        <p:txBody>
          <a:bodyPr wrap="square" lIns="95632" tIns="47816" rIns="95632" bIns="47816">
            <a:spAutoFit/>
          </a:bodyPr>
          <a:lstStyle/>
          <a:p>
            <a:pPr fontAlgn="base">
              <a:spcBef>
                <a:spcPct val="0"/>
              </a:spcBef>
              <a:spcAft>
                <a:spcPct val="0"/>
              </a:spcAft>
            </a:pPr>
            <a:r>
              <a:rPr lang="ja-JP" altLang="en-US" sz="1050" dirty="0">
                <a:solidFill>
                  <a:prstClr val="black"/>
                </a:solidFill>
                <a:latin typeface="Meiryo UI" panose="020B0604030504040204" pitchFamily="50" charset="-128"/>
                <a:ea typeface="Meiryo UI" panose="020B0604030504040204" pitchFamily="50" charset="-128"/>
              </a:rPr>
              <a:t>患者にリスクを説明し同意を得、市販後の安全対策を講じる。</a:t>
            </a:r>
            <a:endParaRPr lang="en-GB" sz="1050" dirty="0">
              <a:solidFill>
                <a:prstClr val="black"/>
              </a:solidFill>
              <a:latin typeface="Meiryo UI" panose="020B0604030504040204" pitchFamily="50" charset="-128"/>
              <a:ea typeface="Meiryo UI" panose="020B0604030504040204" pitchFamily="50" charset="-128"/>
            </a:endParaRPr>
          </a:p>
        </p:txBody>
      </p:sp>
      <p:sp>
        <p:nvSpPr>
          <p:cNvPr id="23" name="テキスト ボックス 22"/>
          <p:cNvSpPr txBox="1"/>
          <p:nvPr/>
        </p:nvSpPr>
        <p:spPr>
          <a:xfrm>
            <a:off x="4527804" y="3284984"/>
            <a:ext cx="2416718" cy="835230"/>
          </a:xfrm>
          <a:prstGeom prst="rect">
            <a:avLst/>
          </a:prstGeom>
          <a:noFill/>
        </p:spPr>
        <p:txBody>
          <a:bodyPr wrap="square" lIns="95632" tIns="47816" rIns="95632" bIns="47816" rtlCol="0">
            <a:spAutoFit/>
          </a:bodyPr>
          <a:lstStyle/>
          <a:p>
            <a:pPr algn="ctr" fontAlgn="base">
              <a:spcBef>
                <a:spcPct val="0"/>
              </a:spcBef>
              <a:spcAft>
                <a:spcPct val="0"/>
              </a:spcAft>
            </a:pPr>
            <a:r>
              <a:rPr lang="ja-JP" altLang="en-US" sz="1200" dirty="0">
                <a:solidFill>
                  <a:prstClr val="black"/>
                </a:solidFill>
                <a:latin typeface="Meiryo UI" panose="020B0604030504040204" pitchFamily="50" charset="-128"/>
                <a:ea typeface="Meiryo UI" panose="020B0604030504040204" pitchFamily="50" charset="-128"/>
              </a:rPr>
              <a:t>市販</a:t>
            </a:r>
          </a:p>
          <a:p>
            <a:pPr algn="ctr" fontAlgn="base">
              <a:spcBef>
                <a:spcPct val="0"/>
              </a:spcBef>
              <a:spcAft>
                <a:spcPct val="0"/>
              </a:spcAft>
            </a:pPr>
            <a:r>
              <a:rPr lang="ja-JP" altLang="en-US" sz="1200" u="sng" dirty="0">
                <a:solidFill>
                  <a:prstClr val="black"/>
                </a:solidFill>
                <a:latin typeface="Meiryo UI" panose="020B0604030504040204" pitchFamily="50" charset="-128"/>
                <a:ea typeface="Meiryo UI" panose="020B0604030504040204" pitchFamily="50" charset="-128"/>
              </a:rPr>
              <a:t>市販後に有効性、</a:t>
            </a:r>
            <a:endParaRPr lang="en-US" altLang="ja-JP" sz="1200" u="sng"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pPr>
            <a:r>
              <a:rPr lang="ja-JP" altLang="en-US" sz="1200" u="sng" dirty="0">
                <a:solidFill>
                  <a:prstClr val="black"/>
                </a:solidFill>
                <a:latin typeface="Meiryo UI" panose="020B0604030504040204" pitchFamily="50" charset="-128"/>
                <a:ea typeface="Meiryo UI" panose="020B0604030504040204" pitchFamily="50" charset="-128"/>
              </a:rPr>
              <a:t>さらなる安全性を検証</a:t>
            </a:r>
          </a:p>
          <a:p>
            <a:pPr algn="ctr" fontAlgn="base">
              <a:spcBef>
                <a:spcPct val="0"/>
              </a:spcBef>
              <a:spcAft>
                <a:spcPct val="0"/>
              </a:spcAft>
            </a:pP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24" name="テキスト ボックス 23"/>
          <p:cNvSpPr txBox="1"/>
          <p:nvPr/>
        </p:nvSpPr>
        <p:spPr>
          <a:xfrm>
            <a:off x="3174579" y="3404159"/>
            <a:ext cx="1130348" cy="465898"/>
          </a:xfrm>
          <a:prstGeom prst="rect">
            <a:avLst/>
          </a:prstGeom>
          <a:noFill/>
        </p:spPr>
        <p:txBody>
          <a:bodyPr wrap="square" lIns="95632" tIns="47816" rIns="95632" bIns="47816" rtlCol="0">
            <a:spAutoFit/>
          </a:bodyPr>
          <a:lstStyle/>
          <a:p>
            <a:pPr fontAlgn="base">
              <a:spcBef>
                <a:spcPct val="0"/>
              </a:spcBef>
              <a:spcAft>
                <a:spcPct val="0"/>
              </a:spcAft>
              <a:defRPr/>
            </a:pPr>
            <a:r>
              <a:rPr lang="ja-JP" altLang="en-US" sz="1200" b="1" dirty="0">
                <a:solidFill>
                  <a:prstClr val="black"/>
                </a:solidFill>
                <a:latin typeface="Meiryo UI" panose="020B0604030504040204" pitchFamily="50" charset="-128"/>
                <a:ea typeface="Meiryo UI" panose="020B0604030504040204" pitchFamily="50" charset="-128"/>
              </a:rPr>
              <a:t>条件・期限を付して承認</a:t>
            </a:r>
          </a:p>
        </p:txBody>
      </p:sp>
      <p:sp>
        <p:nvSpPr>
          <p:cNvPr id="25" name="ホームベース 24"/>
          <p:cNvSpPr/>
          <p:nvPr/>
        </p:nvSpPr>
        <p:spPr>
          <a:xfrm>
            <a:off x="166189" y="3132853"/>
            <a:ext cx="1366032" cy="962889"/>
          </a:xfrm>
          <a:prstGeom prst="homePlate">
            <a:avLst>
              <a:gd name="adj" fmla="val 27458"/>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臨床研究</a:t>
            </a:r>
            <a:endParaRPr lang="en-GB" sz="1200" dirty="0">
              <a:solidFill>
                <a:prstClr val="black"/>
              </a:solidFill>
              <a:latin typeface="Meiryo UI" panose="020B0604030504040204" pitchFamily="50" charset="-128"/>
              <a:ea typeface="Meiryo UI" panose="020B0604030504040204" pitchFamily="50" charset="-128"/>
            </a:endParaRPr>
          </a:p>
        </p:txBody>
      </p:sp>
      <p:sp>
        <p:nvSpPr>
          <p:cNvPr id="26" name="正方形/長方形 25"/>
          <p:cNvSpPr/>
          <p:nvPr/>
        </p:nvSpPr>
        <p:spPr>
          <a:xfrm>
            <a:off x="7611946" y="3239084"/>
            <a:ext cx="1013463" cy="765980"/>
          </a:xfrm>
          <a:prstGeom prst="rect">
            <a:avLst/>
          </a:prstGeom>
        </p:spPr>
        <p:txBody>
          <a:bodyPr wrap="square" lIns="95632" tIns="47816" rIns="95632" bIns="47816">
            <a:spAutoFit/>
          </a:bodyPr>
          <a:lstStyle/>
          <a:p>
            <a:pPr algn="ctr" fontAlgn="base">
              <a:spcBef>
                <a:spcPct val="0"/>
              </a:spcBef>
              <a:spcAft>
                <a:spcPct val="0"/>
              </a:spcAft>
              <a:defRPr/>
            </a:pPr>
            <a:r>
              <a:rPr lang="ja-JP" altLang="en-US" sz="1200" b="1" dirty="0">
                <a:solidFill>
                  <a:prstClr val="black"/>
                </a:solidFill>
                <a:latin typeface="Meiryo UI" panose="020B0604030504040204" pitchFamily="50" charset="-128"/>
                <a:ea typeface="Meiryo UI" panose="020B0604030504040204" pitchFamily="50" charset="-128"/>
              </a:rPr>
              <a:t>承認</a:t>
            </a:r>
          </a:p>
          <a:p>
            <a:pPr algn="ctr" fontAlgn="base">
              <a:spcBef>
                <a:spcPct val="0"/>
              </a:spcBef>
              <a:spcAft>
                <a:spcPct val="0"/>
              </a:spcAft>
              <a:defRPr/>
            </a:pPr>
            <a:r>
              <a:rPr lang="ja-JP" altLang="en-US" sz="1050" dirty="0">
                <a:solidFill>
                  <a:prstClr val="black"/>
                </a:solidFill>
                <a:latin typeface="Meiryo UI" panose="020B0604030504040204" pitchFamily="50" charset="-128"/>
                <a:ea typeface="Meiryo UI" panose="020B0604030504040204" pitchFamily="50" charset="-128"/>
              </a:rPr>
              <a:t>又は</a:t>
            </a:r>
          </a:p>
          <a:p>
            <a:pPr algn="ctr" fontAlgn="base">
              <a:spcBef>
                <a:spcPct val="0"/>
              </a:spcBef>
              <a:spcAft>
                <a:spcPct val="0"/>
              </a:spcAft>
              <a:defRPr/>
            </a:pPr>
            <a:r>
              <a:rPr lang="ja-JP" altLang="en-US" sz="1050" dirty="0">
                <a:solidFill>
                  <a:prstClr val="black"/>
                </a:solidFill>
                <a:latin typeface="Meiryo UI" panose="020B0604030504040204" pitchFamily="50" charset="-128"/>
                <a:ea typeface="Meiryo UI" panose="020B0604030504040204" pitchFamily="50" charset="-128"/>
              </a:rPr>
              <a:t>条件・期限付承認の失効</a:t>
            </a:r>
          </a:p>
        </p:txBody>
      </p:sp>
      <p:sp>
        <p:nvSpPr>
          <p:cNvPr id="27" name="山形 26"/>
          <p:cNvSpPr/>
          <p:nvPr/>
        </p:nvSpPr>
        <p:spPr>
          <a:xfrm>
            <a:off x="8540912" y="3052587"/>
            <a:ext cx="1308632" cy="1076781"/>
          </a:xfrm>
          <a:prstGeom prst="chevron">
            <a:avLst>
              <a:gd name="adj" fmla="val 29513"/>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lIns="95632" tIns="47816" rIns="95632" bIns="47816" anchor="ctr"/>
          <a:lstStyle/>
          <a:p>
            <a:pPr algn="ctr" fontAlgn="base">
              <a:spcBef>
                <a:spcPct val="0"/>
              </a:spcBef>
              <a:spcAft>
                <a:spcPct val="0"/>
              </a:spcAft>
              <a:defRPr/>
            </a:pPr>
            <a:endParaRPr lang="ja-JP" altLang="en-US" sz="1799" dirty="0">
              <a:solidFill>
                <a:prstClr val="black"/>
              </a:solidFill>
              <a:latin typeface="Calibri"/>
              <a:ea typeface="ＭＳ Ｐゴシック" panose="020B0600070205080204" pitchFamily="50" charset="-128"/>
            </a:endParaRPr>
          </a:p>
        </p:txBody>
      </p:sp>
      <p:sp>
        <p:nvSpPr>
          <p:cNvPr id="28" name="テキスト ボックス 27"/>
          <p:cNvSpPr txBox="1"/>
          <p:nvPr/>
        </p:nvSpPr>
        <p:spPr>
          <a:xfrm>
            <a:off x="8913440" y="3395150"/>
            <a:ext cx="896526" cy="465898"/>
          </a:xfrm>
          <a:prstGeom prst="rect">
            <a:avLst/>
          </a:prstGeom>
          <a:noFill/>
        </p:spPr>
        <p:txBody>
          <a:bodyPr wrap="square" lIns="95632" tIns="47816" rIns="95632" bIns="47816" rtlCol="0">
            <a:spAutoFit/>
          </a:bodyPr>
          <a:lstStyle/>
          <a:p>
            <a:pPr fontAlgn="base">
              <a:spcBef>
                <a:spcPct val="0"/>
              </a:spcBef>
              <a:spcAft>
                <a:spcPct val="0"/>
              </a:spcAft>
            </a:pPr>
            <a:r>
              <a:rPr lang="ja-JP" altLang="en-US" sz="1200" dirty="0">
                <a:solidFill>
                  <a:prstClr val="black"/>
                </a:solidFill>
                <a:latin typeface="Meiryo UI" panose="020B0604030504040204" pitchFamily="50" charset="-128"/>
                <a:ea typeface="Meiryo UI" panose="020B0604030504040204" pitchFamily="50" charset="-128"/>
              </a:rPr>
              <a:t>引き続き　市販</a:t>
            </a:r>
          </a:p>
        </p:txBody>
      </p:sp>
      <p:sp>
        <p:nvSpPr>
          <p:cNvPr id="29" name="テキスト ボックス 28"/>
          <p:cNvSpPr txBox="1"/>
          <p:nvPr/>
        </p:nvSpPr>
        <p:spPr>
          <a:xfrm>
            <a:off x="1331492" y="3284984"/>
            <a:ext cx="1871008" cy="650564"/>
          </a:xfrm>
          <a:prstGeom prst="rect">
            <a:avLst/>
          </a:prstGeom>
          <a:noFill/>
        </p:spPr>
        <p:txBody>
          <a:bodyPr wrap="square" lIns="95632" tIns="47816" rIns="95632" bIns="47816" rtlCol="0">
            <a:spAutoFit/>
          </a:bodyPr>
          <a:lstStyle/>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治験</a:t>
            </a:r>
            <a:endParaRPr lang="en-US" altLang="ja-JP" sz="1200"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（有効性の推定、</a:t>
            </a:r>
            <a:endParaRPr lang="en-US" altLang="ja-JP" sz="1200" dirty="0">
              <a:solidFill>
                <a:prstClr val="black"/>
              </a:solidFill>
              <a:latin typeface="Meiryo UI" panose="020B0604030504040204" pitchFamily="50" charset="-128"/>
              <a:ea typeface="Meiryo UI" panose="020B0604030504040204" pitchFamily="50" charset="-128"/>
            </a:endParaRPr>
          </a:p>
          <a:p>
            <a:pPr algn="ctr" fontAlgn="base">
              <a:spcBef>
                <a:spcPct val="0"/>
              </a:spcBef>
              <a:spcAft>
                <a:spcPct val="0"/>
              </a:spcAft>
              <a:defRPr/>
            </a:pPr>
            <a:r>
              <a:rPr lang="ja-JP" altLang="en-US" sz="1200" dirty="0">
                <a:solidFill>
                  <a:prstClr val="black"/>
                </a:solidFill>
                <a:latin typeface="Meiryo UI" panose="020B0604030504040204" pitchFamily="50" charset="-128"/>
                <a:ea typeface="Meiryo UI" panose="020B0604030504040204" pitchFamily="50" charset="-128"/>
              </a:rPr>
              <a:t>安全性の確認）</a:t>
            </a:r>
            <a:endParaRPr lang="en-US" altLang="ja-JP" sz="1200" dirty="0">
              <a:solidFill>
                <a:prstClr val="black"/>
              </a:solidFill>
              <a:latin typeface="Meiryo UI" panose="020B0604030504040204" pitchFamily="50" charset="-128"/>
              <a:ea typeface="Meiryo UI" panose="020B0604030504040204" pitchFamily="50" charset="-128"/>
            </a:endParaRPr>
          </a:p>
        </p:txBody>
      </p:sp>
      <p:sp useBgFill="1">
        <p:nvSpPr>
          <p:cNvPr id="30" name="テキスト ボックス 29"/>
          <p:cNvSpPr txBox="1"/>
          <p:nvPr/>
        </p:nvSpPr>
        <p:spPr>
          <a:xfrm>
            <a:off x="6981892" y="3132938"/>
            <a:ext cx="562464" cy="1016142"/>
          </a:xfrm>
          <a:prstGeom prst="rect">
            <a:avLst/>
          </a:prstGeom>
          <a:ln w="28575">
            <a:solidFill>
              <a:schemeClr val="tx2">
                <a:lumMod val="75000"/>
              </a:schemeClr>
            </a:solidFill>
            <a:prstDash val="solid"/>
          </a:ln>
        </p:spPr>
        <p:txBody>
          <a:bodyPr vert="eaVert" wrap="square" lIns="95632" tIns="47816" rIns="95632" bIns="47816" rtlCol="0">
            <a:spAutoFit/>
          </a:bodyPr>
          <a:lstStyle/>
          <a:p>
            <a:pPr algn="ctr" fontAlgn="base">
              <a:spcBef>
                <a:spcPct val="0"/>
              </a:spcBef>
              <a:spcAft>
                <a:spcPct val="0"/>
              </a:spcAft>
            </a:pPr>
            <a:r>
              <a:rPr lang="ja-JP" altLang="en-US" sz="1200" b="1" dirty="0">
                <a:solidFill>
                  <a:srgbClr val="1F497D">
                    <a:lumMod val="75000"/>
                  </a:srgbClr>
                </a:solidFill>
                <a:latin typeface="Meiryo UI" panose="020B0604030504040204" pitchFamily="50" charset="-128"/>
                <a:ea typeface="Meiryo UI" panose="020B0604030504040204" pitchFamily="50" charset="-128"/>
              </a:rPr>
              <a:t>期限内に再度</a:t>
            </a:r>
            <a:endParaRPr lang="en-US" altLang="ja-JP" sz="1200" b="1" dirty="0">
              <a:solidFill>
                <a:srgbClr val="1F497D">
                  <a:lumMod val="75000"/>
                </a:srgbClr>
              </a:solidFill>
              <a:latin typeface="Meiryo UI" panose="020B0604030504040204" pitchFamily="50" charset="-128"/>
              <a:ea typeface="Meiryo UI" panose="020B0604030504040204" pitchFamily="50" charset="-128"/>
            </a:endParaRPr>
          </a:p>
          <a:p>
            <a:pPr algn="ctr" fontAlgn="base">
              <a:spcBef>
                <a:spcPct val="0"/>
              </a:spcBef>
              <a:spcAft>
                <a:spcPct val="0"/>
              </a:spcAft>
            </a:pPr>
            <a:r>
              <a:rPr lang="ja-JP" altLang="en-US" sz="1200" b="1" dirty="0">
                <a:solidFill>
                  <a:srgbClr val="1F497D">
                    <a:lumMod val="75000"/>
                  </a:srgbClr>
                </a:solidFill>
                <a:latin typeface="Meiryo UI" panose="020B0604030504040204" pitchFamily="50" charset="-128"/>
                <a:ea typeface="Meiryo UI" panose="020B0604030504040204" pitchFamily="50" charset="-128"/>
              </a:rPr>
              <a:t>承認申請</a:t>
            </a:r>
          </a:p>
        </p:txBody>
      </p:sp>
      <p:sp>
        <p:nvSpPr>
          <p:cNvPr id="31" name="正方形/長方形 30"/>
          <p:cNvSpPr/>
          <p:nvPr/>
        </p:nvSpPr>
        <p:spPr>
          <a:xfrm>
            <a:off x="-15552" y="2564905"/>
            <a:ext cx="3651962" cy="307777"/>
          </a:xfrm>
          <a:prstGeom prst="rect">
            <a:avLst/>
          </a:prstGeom>
        </p:spPr>
        <p:txBody>
          <a:bodyPr wrap="none">
            <a:spAutoFit/>
          </a:bodyPr>
          <a:lstStyle/>
          <a:p>
            <a:r>
              <a:rPr lang="ja-JP" altLang="en-US" sz="1400" dirty="0">
                <a:solidFill>
                  <a:prstClr val="black"/>
                </a:solidFill>
                <a:latin typeface="Meiryo UI" panose="020B0604030504040204" pitchFamily="50" charset="-128"/>
                <a:ea typeface="Meiryo UI" panose="020B0604030504040204" pitchFamily="50" charset="-128"/>
              </a:rPr>
              <a:t>（再生医療等製品の条件・期限付承認制度）</a:t>
            </a:r>
          </a:p>
        </p:txBody>
      </p:sp>
      <p:sp>
        <p:nvSpPr>
          <p:cNvPr id="32" name="テキスト ボックス 31"/>
          <p:cNvSpPr txBox="1"/>
          <p:nvPr/>
        </p:nvSpPr>
        <p:spPr>
          <a:xfrm>
            <a:off x="2427297" y="4457253"/>
            <a:ext cx="2108269" cy="461665"/>
          </a:xfrm>
          <a:prstGeom prst="rect">
            <a:avLst/>
          </a:prstGeom>
          <a:noFill/>
        </p:spPr>
        <p:txBody>
          <a:bodyPr wrap="none" rtlCol="0">
            <a:spAutoFit/>
          </a:bodyPr>
          <a:lstStyle/>
          <a:p>
            <a:pPr algn="ctr"/>
            <a:r>
              <a:rPr lang="ja-JP" altLang="en-US" sz="1200" dirty="0">
                <a:solidFill>
                  <a:prstClr val="black"/>
                </a:solidFill>
                <a:latin typeface="Meiryo UI" panose="020B0604030504040204" pitchFamily="50" charset="-128"/>
                <a:ea typeface="Meiryo UI" panose="020B0604030504040204" pitchFamily="50" charset="-128"/>
              </a:rPr>
              <a:t>薬価算定</a:t>
            </a:r>
            <a:endParaRPr lang="en-US" altLang="ja-JP" sz="1200" dirty="0">
              <a:solidFill>
                <a:prstClr val="black"/>
              </a:solidFill>
              <a:latin typeface="Meiryo UI" panose="020B0604030504040204" pitchFamily="50" charset="-128"/>
              <a:ea typeface="Meiryo UI" panose="020B0604030504040204" pitchFamily="50" charset="-128"/>
            </a:endParaRPr>
          </a:p>
          <a:p>
            <a:pPr algn="ctr"/>
            <a:r>
              <a:rPr lang="ja-JP" altLang="en-US" sz="1200" dirty="0">
                <a:solidFill>
                  <a:prstClr val="black"/>
                </a:solidFill>
                <a:latin typeface="Meiryo UI" panose="020B0604030504040204" pitchFamily="50" charset="-128"/>
                <a:ea typeface="Meiryo UI" panose="020B0604030504040204" pitchFamily="50" charset="-128"/>
              </a:rPr>
              <a:t>（条件・期限付承認時価格）</a:t>
            </a:r>
          </a:p>
        </p:txBody>
      </p:sp>
      <p:sp>
        <p:nvSpPr>
          <p:cNvPr id="33" name="二等辺三角形 32"/>
          <p:cNvSpPr/>
          <p:nvPr/>
        </p:nvSpPr>
        <p:spPr>
          <a:xfrm>
            <a:off x="3307706" y="4221088"/>
            <a:ext cx="360040" cy="261610"/>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4" name="テキスト ボックス 33"/>
          <p:cNvSpPr txBox="1"/>
          <p:nvPr/>
        </p:nvSpPr>
        <p:spPr>
          <a:xfrm>
            <a:off x="5961112" y="4461709"/>
            <a:ext cx="3828912" cy="461665"/>
          </a:xfrm>
          <a:prstGeom prst="rect">
            <a:avLst/>
          </a:prstGeom>
          <a:noFill/>
        </p:spPr>
        <p:txBody>
          <a:bodyPr wrap="square" rtlCol="0">
            <a:spAutoFit/>
          </a:bodyPr>
          <a:lstStyle/>
          <a:p>
            <a:r>
              <a:rPr lang="ja-JP" altLang="en-US" sz="1200" dirty="0">
                <a:solidFill>
                  <a:srgbClr val="C00000"/>
                </a:solidFill>
                <a:latin typeface="Meiryo UI" panose="020B0604030504040204" pitchFamily="50" charset="-128"/>
                <a:ea typeface="Meiryo UI" panose="020B0604030504040204" pitchFamily="50" charset="-128"/>
              </a:rPr>
              <a:t>初回承認時には明らかでなかった医療上の有用性が客観的に示された場合は、</a:t>
            </a:r>
            <a:r>
              <a:rPr lang="ja-JP" altLang="en-US" sz="1200" b="1" u="sng" dirty="0">
                <a:solidFill>
                  <a:srgbClr val="C00000"/>
                </a:solidFill>
                <a:latin typeface="Meiryo UI" panose="020B0604030504040204" pitchFamily="50" charset="-128"/>
                <a:ea typeface="Meiryo UI" panose="020B0604030504040204" pitchFamily="50" charset="-128"/>
              </a:rPr>
              <a:t>改めて補正加算の該当性について評価</a:t>
            </a:r>
          </a:p>
        </p:txBody>
      </p:sp>
      <p:sp>
        <p:nvSpPr>
          <p:cNvPr id="35" name="二等辺三角形 34"/>
          <p:cNvSpPr/>
          <p:nvPr/>
        </p:nvSpPr>
        <p:spPr>
          <a:xfrm>
            <a:off x="7721902" y="4223907"/>
            <a:ext cx="360040" cy="261610"/>
          </a:xfrm>
          <a:prstGeom prs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9" name="角丸四角形吹き出し 38"/>
          <p:cNvSpPr/>
          <p:nvPr/>
        </p:nvSpPr>
        <p:spPr>
          <a:xfrm>
            <a:off x="152616" y="4347597"/>
            <a:ext cx="2424120" cy="664129"/>
          </a:xfrm>
          <a:prstGeom prst="wedgeRoundRectCallout">
            <a:avLst>
              <a:gd name="adj1" fmla="val 80438"/>
              <a:gd name="adj2" fmla="val -100894"/>
              <a:gd name="adj3" fmla="val 16667"/>
            </a:avLst>
          </a:prstGeom>
          <a:solidFill>
            <a:srgbClr val="FFFFCC"/>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dirty="0">
                <a:solidFill>
                  <a:prstClr val="black"/>
                </a:solidFill>
                <a:latin typeface="Meiryo UI" panose="020B0604030504040204" pitchFamily="50" charset="-128"/>
                <a:ea typeface="Meiryo UI" panose="020B0604030504040204" pitchFamily="50" charset="-128"/>
              </a:rPr>
              <a:t>条件・期限付承認制度の特性上、収載時点では臨床データが限定的</a:t>
            </a:r>
            <a:endParaRPr lang="ja-JP" altLang="en-US" sz="1200" dirty="0">
              <a:solidFill>
                <a:prstClr val="black"/>
              </a:solidFill>
              <a:latin typeface="Calibri"/>
              <a:ea typeface="ＭＳ Ｐゴシック" panose="020B0600070205080204" pitchFamily="50" charset="-128"/>
            </a:endParaRPr>
          </a:p>
        </p:txBody>
      </p:sp>
      <p:sp>
        <p:nvSpPr>
          <p:cNvPr id="43" name="正方形/長方形 42"/>
          <p:cNvSpPr/>
          <p:nvPr/>
        </p:nvSpPr>
        <p:spPr>
          <a:xfrm>
            <a:off x="550244" y="6413267"/>
            <a:ext cx="6274965" cy="384529"/>
          </a:xfrm>
          <a:prstGeom prst="rect">
            <a:avLst/>
          </a:prstGeom>
        </p:spPr>
        <p:txBody>
          <a:bodyPr wrap="square">
            <a:spAutoFit/>
          </a:bodyPr>
          <a:lstStyle/>
          <a:p>
            <a:pPr algn="just">
              <a:lnSpc>
                <a:spcPts val="1200"/>
              </a:lnSpc>
            </a:pP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α：補正加算率（％）</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Ａ：当該再生医療等製品に対して適用される率（％）</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a:t>
            </a:r>
            <a:r>
              <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Ｐ：補正加算前の価格</a:t>
            </a: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（万円単位）</a:t>
            </a:r>
            <a:endPar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200"/>
              </a:lnSpc>
            </a:pPr>
            <a:r>
              <a:rPr lang="ja-JP" altLang="en-US"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Ｘ：当該再生医療等製品の同一組成既収載品群の薬価改定前の薬価を元に計算した年間販売額の合計額（億円単位）</a:t>
            </a:r>
            <a:endParaRPr lang="ja-JP" altLang="ja-JP" sz="9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38" name="スライド番号プレースホルダー 2">
            <a:extLst>
              <a:ext uri="{FF2B5EF4-FFF2-40B4-BE49-F238E27FC236}">
                <a16:creationId xmlns:a16="http://schemas.microsoft.com/office/drawing/2014/main" id="{85BE3799-60AD-46F7-998D-89EC1AE91E3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99836352"/>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スライド番号プレースホルダー 6"/>
          <p:cNvSpPr>
            <a:spLocks noGrp="1"/>
          </p:cNvSpPr>
          <p:nvPr>
            <p:ph type="sldNum" sz="quarter" idx="12"/>
          </p:nvPr>
        </p:nvSpPr>
        <p:spPr>
          <a:xfrm>
            <a:off x="7097924" y="6210721"/>
            <a:ext cx="2309918" cy="365125"/>
          </a:xfrm>
        </p:spPr>
        <p:txBody>
          <a:bodyPr/>
          <a:lstStyle/>
          <a:p>
            <a:pPr>
              <a:defRPr/>
            </a:pPr>
            <a:fld id="{8D5ED36C-4656-4246-93E8-01545784AC66}" type="slidenum">
              <a:rPr lang="ja-JP" altLang="en-US" sz="1799">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pPr>
                <a:defRPr/>
              </a:pPr>
              <a:t>419</a:t>
            </a:fld>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5" name="Rectangle 9"/>
          <p:cNvSpPr>
            <a:spLocks noChangeArrowheads="1"/>
          </p:cNvSpPr>
          <p:nvPr/>
        </p:nvSpPr>
        <p:spPr bwMode="auto">
          <a:xfrm>
            <a:off x="5073573" y="764706"/>
            <a:ext cx="4673902" cy="5684985"/>
          </a:xfrm>
          <a:prstGeom prst="rect">
            <a:avLst/>
          </a:prstGeom>
          <a:solidFill>
            <a:srgbClr val="EAEAEA"/>
          </a:solidFill>
          <a:ln w="9525">
            <a:solidFill>
              <a:srgbClr val="B2B2B2"/>
            </a:solidFill>
            <a:miter lim="800000"/>
            <a:headEnd/>
            <a:tailEnd/>
          </a:ln>
          <a:effectLst/>
        </p:spPr>
        <p:txBody>
          <a:bodyPr wrap="none" anchor="ctr"/>
          <a:lstStyle/>
          <a:p>
            <a:pPr algn="ctr" defTabSz="913851" fontAlgn="base">
              <a:lnSpc>
                <a:spcPct val="110000"/>
              </a:lnSpc>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6" name="Rectangle 20"/>
          <p:cNvSpPr>
            <a:spLocks noChangeArrowheads="1"/>
          </p:cNvSpPr>
          <p:nvPr/>
        </p:nvSpPr>
        <p:spPr bwMode="auto">
          <a:xfrm>
            <a:off x="210559" y="764705"/>
            <a:ext cx="4310671" cy="4583769"/>
          </a:xfrm>
          <a:prstGeom prst="rect">
            <a:avLst/>
          </a:prstGeom>
          <a:solidFill>
            <a:srgbClr val="EAEAEA"/>
          </a:solidFill>
          <a:ln w="9525">
            <a:solidFill>
              <a:srgbClr val="B2B2B2"/>
            </a:solidFill>
            <a:miter lim="800000"/>
            <a:headEnd/>
            <a:tailEnd/>
          </a:ln>
          <a:effectLst/>
        </p:spPr>
        <p:txBody>
          <a:bodyPr wrap="none" anchor="ctr"/>
          <a:lstStyle/>
          <a:p>
            <a:pPr algn="ctr" defTabSz="913851" fontAlgn="base">
              <a:lnSpc>
                <a:spcPct val="110000"/>
              </a:lnSpc>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Text Box 6"/>
          <p:cNvSpPr txBox="1">
            <a:spLocks noChangeArrowheads="1"/>
          </p:cNvSpPr>
          <p:nvPr/>
        </p:nvSpPr>
        <p:spPr bwMode="auto">
          <a:xfrm>
            <a:off x="391418" y="1158722"/>
            <a:ext cx="3889031" cy="1276454"/>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全て満たす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臨床上有用な新規の作用機序を有すること。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類似薬</a:t>
            </a: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又は既存治療</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に比して、高い有効性又は安全性を有することが、客観的に示されていること。</a:t>
            </a: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ハ　当該新規収載品により、当該新規収載品の対象となる疾病又は負傷の治療方法の改善が客観的に示されていること。</a:t>
            </a:r>
          </a:p>
        </p:txBody>
      </p:sp>
      <p:sp>
        <p:nvSpPr>
          <p:cNvPr id="28" name="Text Box 7"/>
          <p:cNvSpPr txBox="1">
            <a:spLocks noChangeArrowheads="1"/>
          </p:cNvSpPr>
          <p:nvPr/>
        </p:nvSpPr>
        <p:spPr bwMode="auto">
          <a:xfrm>
            <a:off x="391417" y="2834273"/>
            <a:ext cx="3882123" cy="261769"/>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画期性加算の</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３要件のうち２つの要件を満たす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p:txBody>
      </p:sp>
      <p:sp>
        <p:nvSpPr>
          <p:cNvPr id="29" name="Text Box 8"/>
          <p:cNvSpPr txBox="1">
            <a:spLocks noChangeArrowheads="1"/>
          </p:cNvSpPr>
          <p:nvPr/>
        </p:nvSpPr>
        <p:spPr bwMode="auto">
          <a:xfrm>
            <a:off x="391417" y="3495303"/>
            <a:ext cx="3882123" cy="1783960"/>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a:t>
            </a:r>
            <a:r>
              <a:rPr kumimoji="0" lang="ja-JP" altLang="en-US" sz="1099" b="1" u="sng"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いずれかの要件を満たす</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新規収載品</a:t>
            </a:r>
          </a:p>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臨床上有用な新規の作用機序を有すること。</a:t>
            </a:r>
          </a:p>
          <a:p>
            <a:pPr marL="180866" indent="-180866"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類似薬</a:t>
            </a: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又は既存治療に比して、高い有効性又は安全性を有することが、客観的に示されていること。</a:t>
            </a:r>
          </a:p>
          <a:p>
            <a:pPr marL="180866" indent="-180866" defTabSz="913851" fontAlgn="base">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ハ　当該新規収載品により、当該新規収載品の対象となる疾病又は負傷の治療方法の改善が客観的に示されていること。</a:t>
            </a:r>
          </a:p>
          <a:p>
            <a:pPr marL="180866" indent="-180866" fontAlgn="base">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ニ　製剤における工夫により、類似薬又は既存治療に</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比して、高い医療上の有用性を有することが、客観的に示されていること。</a:t>
            </a:r>
          </a:p>
        </p:txBody>
      </p:sp>
      <p:sp>
        <p:nvSpPr>
          <p:cNvPr id="30" name="Text Box 10"/>
          <p:cNvSpPr txBox="1">
            <a:spLocks noChangeArrowheads="1"/>
          </p:cNvSpPr>
          <p:nvPr/>
        </p:nvSpPr>
        <p:spPr bwMode="auto">
          <a:xfrm>
            <a:off x="5259192" y="1158153"/>
            <a:ext cx="4371328" cy="1107226"/>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希少疾病用医薬品であって、対象となる疾病又は負傷に係る効能及び効果が当該新規収載品の主たる効能及び効果であること。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）の適用を受けていないこと</a:t>
            </a:r>
          </a:p>
        </p:txBody>
      </p:sp>
      <p:sp>
        <p:nvSpPr>
          <p:cNvPr id="31" name="Text Box 11"/>
          <p:cNvSpPr txBox="1">
            <a:spLocks noChangeArrowheads="1"/>
          </p:cNvSpPr>
          <p:nvPr/>
        </p:nvSpPr>
        <p:spPr bwMode="auto">
          <a:xfrm>
            <a:off x="5259192" y="2623913"/>
            <a:ext cx="4371328" cy="939198"/>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当該新規収載品の主たる効能及び効果が、市場規模が小さいものとして別に定める薬効に該当すること。</a:t>
            </a:r>
          </a:p>
          <a:p>
            <a:pPr marL="180866" indent="-180866"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）又は市場性加算（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）の適用を受けていないこと</a:t>
            </a:r>
          </a:p>
        </p:txBody>
      </p:sp>
      <p:sp>
        <p:nvSpPr>
          <p:cNvPr id="32" name="Text Box 12"/>
          <p:cNvSpPr txBox="1">
            <a:spLocks noChangeArrowheads="1"/>
          </p:cNvSpPr>
          <p:nvPr/>
        </p:nvSpPr>
        <p:spPr bwMode="auto">
          <a:xfrm>
            <a:off x="4582834" y="2635712"/>
            <a:ext cx="450561" cy="461537"/>
          </a:xfrm>
          <a:prstGeom prst="rect">
            <a:avLst/>
          </a:prstGeom>
          <a:noFill/>
          <a:ln w="9525">
            <a:noFill/>
            <a:miter lim="800000"/>
            <a:headEnd/>
            <a:tailEnd/>
          </a:ln>
          <a:effectLst/>
        </p:spPr>
        <p:txBody>
          <a:bodyPr>
            <a:spAutoFit/>
          </a:bodyPr>
          <a:lstStyle/>
          <a:p>
            <a:pPr algn="ctr" fontAlgn="base">
              <a:spcBef>
                <a:spcPct val="0"/>
              </a:spcBef>
              <a:spcAft>
                <a:spcPct val="0"/>
              </a:spcAft>
              <a:defRPr/>
            </a:pPr>
            <a:r>
              <a:rPr lang="ja-JP" altLang="en-US" sz="2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33" name="Text Box 13"/>
          <p:cNvSpPr txBox="1">
            <a:spLocks noChangeArrowheads="1"/>
          </p:cNvSpPr>
          <p:nvPr/>
        </p:nvSpPr>
        <p:spPr bwMode="auto">
          <a:xfrm>
            <a:off x="5259192" y="3994704"/>
            <a:ext cx="4371328" cy="1614673"/>
          </a:xfrm>
          <a:prstGeom prst="rect">
            <a:avLst/>
          </a:prstGeom>
          <a:solidFill>
            <a:srgbClr val="FFFFFF"/>
          </a:solidFill>
          <a:ln w="9525">
            <a:solidFill>
              <a:srgbClr val="000000"/>
            </a:solidFill>
            <a:miter lim="800000"/>
            <a:headEnd/>
            <a:tailEnd/>
          </a:ln>
          <a:effectLst/>
        </p:spPr>
        <p:txBody>
          <a:bodyPr wrap="square">
            <a:spAutoFit/>
          </a:bodyPr>
          <a:lstStyle/>
          <a:p>
            <a:pPr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次の要件を全て満たす新規収載品。但し、国内で小児効能に係る臨床試験を実施していない場合等は除く。</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イ　当該新規収載品の主たる効能及び効果又は当該効能及び効果に係る用法及び用量に小児（幼児、乳児、新生児及び低出生体重児を含む。）に係るものが明示的に含まれていること。</a:t>
            </a: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ロ　当該新規収載品の比較薬が小児加算の適用を受けていないこと。</a:t>
            </a: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endPar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marL="180866" indent="-180866" defTabSz="913851" fontAlgn="base">
              <a:spcBef>
                <a:spcPct val="0"/>
              </a:spcBef>
              <a:spcAft>
                <a:spcPct val="0"/>
              </a:spcAft>
              <a:defRPr/>
            </a:pP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（注）市場性加算（</a:t>
            </a:r>
            <a:r>
              <a:rPr kumimoji="0" lang="en-US" altLang="ja-JP"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0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）にも該当する場合は、小児加算を優先。</a:t>
            </a:r>
          </a:p>
        </p:txBody>
      </p:sp>
      <p:sp>
        <p:nvSpPr>
          <p:cNvPr id="34" name="AutoShape 14"/>
          <p:cNvSpPr>
            <a:spLocks noChangeArrowheads="1"/>
          </p:cNvSpPr>
          <p:nvPr/>
        </p:nvSpPr>
        <p:spPr bwMode="auto">
          <a:xfrm>
            <a:off x="283536" y="867534"/>
            <a:ext cx="2931819" cy="251838"/>
          </a:xfrm>
          <a:prstGeom prst="roundRect">
            <a:avLst>
              <a:gd name="adj" fmla="val 16667"/>
            </a:avLst>
          </a:prstGeom>
          <a:solidFill>
            <a:srgbClr val="FFCCFF"/>
          </a:solidFill>
          <a:ln w="19050" algn="ctr">
            <a:solidFill>
              <a:srgbClr val="FF00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画期性加算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（７０～１２０％）</a:t>
            </a:r>
          </a:p>
        </p:txBody>
      </p:sp>
      <p:sp>
        <p:nvSpPr>
          <p:cNvPr id="35" name="AutoShape 15"/>
          <p:cNvSpPr>
            <a:spLocks noChangeArrowheads="1"/>
          </p:cNvSpPr>
          <p:nvPr/>
        </p:nvSpPr>
        <p:spPr bwMode="auto">
          <a:xfrm>
            <a:off x="274016" y="2550278"/>
            <a:ext cx="3455633" cy="251838"/>
          </a:xfrm>
          <a:prstGeom prst="roundRect">
            <a:avLst>
              <a:gd name="adj" fmla="val 16667"/>
            </a:avLst>
          </a:prstGeom>
          <a:solidFill>
            <a:srgbClr val="CCFFCC"/>
          </a:solidFill>
          <a:ln w="19050" algn="ctr">
            <a:solidFill>
              <a:srgbClr val="33CC33"/>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有用性加算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zh-CN"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）（３５</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６０％）</a:t>
            </a:r>
          </a:p>
        </p:txBody>
      </p:sp>
      <p:sp>
        <p:nvSpPr>
          <p:cNvPr id="36" name="AutoShape 16"/>
          <p:cNvSpPr>
            <a:spLocks noChangeArrowheads="1"/>
          </p:cNvSpPr>
          <p:nvPr/>
        </p:nvSpPr>
        <p:spPr bwMode="auto">
          <a:xfrm>
            <a:off x="274017" y="3206563"/>
            <a:ext cx="3095823" cy="251838"/>
          </a:xfrm>
          <a:prstGeom prst="roundRect">
            <a:avLst>
              <a:gd name="adj" fmla="val 16667"/>
            </a:avLst>
          </a:prstGeom>
          <a:solidFill>
            <a:schemeClr val="accent2">
              <a:lumMod val="20000"/>
              <a:lumOff val="80000"/>
            </a:schemeClr>
          </a:solidFill>
          <a:ln w="19050" algn="ctr">
            <a:solidFill>
              <a:schemeClr val="accent2">
                <a:lumMod val="60000"/>
                <a:lumOff val="40000"/>
              </a:schemeClr>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有用性加算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３０％）</a:t>
            </a:r>
          </a:p>
        </p:txBody>
      </p:sp>
      <p:sp>
        <p:nvSpPr>
          <p:cNvPr id="37" name="AutoShape 17"/>
          <p:cNvSpPr>
            <a:spLocks noChangeArrowheads="1"/>
          </p:cNvSpPr>
          <p:nvPr/>
        </p:nvSpPr>
        <p:spPr bwMode="auto">
          <a:xfrm>
            <a:off x="5141791" y="867827"/>
            <a:ext cx="3409300" cy="251838"/>
          </a:xfrm>
          <a:prstGeom prst="roundRect">
            <a:avLst>
              <a:gd name="adj" fmla="val 16667"/>
            </a:avLst>
          </a:prstGeom>
          <a:solidFill>
            <a:srgbClr val="CCECFF"/>
          </a:solidFill>
          <a:ln w="19050" algn="ctr">
            <a:solidFill>
              <a:srgbClr val="6699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市場性</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zh-CN"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Ⅰ</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）（１０</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２０％）</a:t>
            </a:r>
          </a:p>
        </p:txBody>
      </p:sp>
      <p:sp>
        <p:nvSpPr>
          <p:cNvPr id="38" name="AutoShape 18"/>
          <p:cNvSpPr>
            <a:spLocks noChangeArrowheads="1"/>
          </p:cNvSpPr>
          <p:nvPr/>
        </p:nvSpPr>
        <p:spPr bwMode="auto">
          <a:xfrm>
            <a:off x="5149725" y="2347865"/>
            <a:ext cx="2931819" cy="251838"/>
          </a:xfrm>
          <a:prstGeom prst="roundRect">
            <a:avLst>
              <a:gd name="adj" fmla="val 16667"/>
            </a:avLst>
          </a:prstGeom>
          <a:solidFill>
            <a:srgbClr val="CCECFF"/>
          </a:solidFill>
          <a:ln w="19050" algn="ctr">
            <a:solidFill>
              <a:srgbClr val="6699FF"/>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市場性</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kumimoji="0" lang="en-US" altLang="ja-JP"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Ⅱ</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a:t>
            </a:r>
          </a:p>
        </p:txBody>
      </p:sp>
      <p:sp>
        <p:nvSpPr>
          <p:cNvPr id="39" name="AutoShape 19"/>
          <p:cNvSpPr>
            <a:spLocks noChangeArrowheads="1"/>
          </p:cNvSpPr>
          <p:nvPr/>
        </p:nvSpPr>
        <p:spPr bwMode="auto">
          <a:xfrm>
            <a:off x="5141793" y="3736106"/>
            <a:ext cx="2931819" cy="251838"/>
          </a:xfrm>
          <a:prstGeom prst="roundRect">
            <a:avLst>
              <a:gd name="adj" fmla="val 16667"/>
            </a:avLst>
          </a:prstGeom>
          <a:solidFill>
            <a:srgbClr val="FFFF99"/>
          </a:solidFill>
          <a:ln w="19050" algn="ctr">
            <a:solidFill>
              <a:srgbClr val="FFCC00"/>
            </a:solidFill>
            <a:round/>
            <a:headEnd/>
            <a:tailEnd/>
          </a:ln>
          <a:effectLst>
            <a:outerShdw dist="53882" dir="2700000" algn="ctr" rotWithShape="0">
              <a:srgbClr val="B2B2B2"/>
            </a:outerShdw>
          </a:effectLst>
        </p:spPr>
        <p:txBody>
          <a:bodyPr wrap="none" lIns="125919" tIns="0" rIns="125919" bIns="0" anchor="ctr"/>
          <a:lstStyle/>
          <a:p>
            <a:pPr defTabSz="913851" fontAlgn="base">
              <a:lnSpc>
                <a:spcPct val="110000"/>
              </a:lnSpc>
              <a:spcBef>
                <a:spcPct val="0"/>
              </a:spcBef>
              <a:spcAft>
                <a:spcPct val="0"/>
              </a:spcAft>
              <a:defRPr/>
            </a:pP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小児</a:t>
            </a:r>
            <a:r>
              <a:rPr kumimoji="0" lang="zh-CN"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加算</a:t>
            </a:r>
            <a:r>
              <a:rPr kumimoji="0" lang="ja-JP" altLang="en-US" sz="15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（５～２０％）</a:t>
            </a:r>
          </a:p>
        </p:txBody>
      </p:sp>
      <p:sp>
        <p:nvSpPr>
          <p:cNvPr id="42" name="Text Box 8"/>
          <p:cNvSpPr txBox="1">
            <a:spLocks noChangeArrowheads="1"/>
          </p:cNvSpPr>
          <p:nvPr/>
        </p:nvSpPr>
        <p:spPr bwMode="auto">
          <a:xfrm>
            <a:off x="5289460" y="5945958"/>
            <a:ext cx="4341060" cy="278359"/>
          </a:xfrm>
          <a:prstGeom prst="rect">
            <a:avLst/>
          </a:prstGeom>
          <a:solidFill>
            <a:srgbClr val="FFFFFF"/>
          </a:solidFill>
          <a:ln w="9525">
            <a:solidFill>
              <a:srgbClr val="000000"/>
            </a:solidFill>
            <a:miter lim="800000"/>
            <a:headEnd/>
            <a:tailEnd/>
          </a:ln>
          <a:effectLst/>
        </p:spPr>
        <p:txBody>
          <a:bodyPr wrap="square">
            <a:spAutoFit/>
          </a:bodyPr>
          <a:lstStyle/>
          <a:p>
            <a:pPr fontAlgn="base">
              <a:lnSpc>
                <a:spcPct val="110000"/>
              </a:lnSpc>
              <a:spcBef>
                <a:spcPct val="0"/>
              </a:spcBef>
              <a:spcAft>
                <a:spcPct val="0"/>
              </a:spcAft>
              <a:defRPr/>
            </a:pPr>
            <a:r>
              <a:rPr kumimoji="0" lang="ja-JP" altLang="en-US"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先駆け審査指定制度の対象品目として指定されたもの</a:t>
            </a:r>
            <a:r>
              <a:rPr kumimoji="0" lang="ja-JP" altLang="en-US" sz="1099" kern="0" dirty="0" err="1">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kumimoji="0" lang="ja-JP" altLang="ja-JP" sz="1099"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AutoShape 16"/>
          <p:cNvSpPr>
            <a:spLocks noChangeArrowheads="1"/>
          </p:cNvSpPr>
          <p:nvPr/>
        </p:nvSpPr>
        <p:spPr bwMode="auto">
          <a:xfrm>
            <a:off x="5168887" y="5658110"/>
            <a:ext cx="3957901" cy="251838"/>
          </a:xfrm>
          <a:prstGeom prst="roundRect">
            <a:avLst>
              <a:gd name="adj" fmla="val 16667"/>
            </a:avLst>
          </a:prstGeom>
          <a:solidFill>
            <a:srgbClr val="FFCC99"/>
          </a:solidFill>
          <a:ln w="19050" algn="ctr">
            <a:solidFill>
              <a:srgbClr val="FF9933"/>
            </a:solidFill>
            <a:round/>
            <a:headEnd/>
            <a:tailEnd/>
          </a:ln>
          <a:effectLst>
            <a:outerShdw dist="53882" dir="2700000" algn="ctr" rotWithShape="0">
              <a:srgbClr val="B2B2B2"/>
            </a:outerShdw>
          </a:effectLst>
        </p:spPr>
        <p:txBody>
          <a:bodyPr wrap="none" lIns="125919" tIns="0" rIns="125919" bIns="0" anchor="ctr"/>
          <a:lstStyle/>
          <a:p>
            <a:pPr fontAlgn="base">
              <a:lnSpc>
                <a:spcPct val="110000"/>
              </a:lnSpc>
              <a:spcBef>
                <a:spcPct val="0"/>
              </a:spcBef>
              <a:spcAft>
                <a:spcPct val="0"/>
              </a:spcAft>
              <a:defRPr/>
            </a:pPr>
            <a:r>
              <a:rPr kumimoji="0" lang="ja-JP" altLang="en-US" sz="1599" b="1" kern="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先駆け審査指定制度加算（１０～２０％）</a:t>
            </a:r>
          </a:p>
        </p:txBody>
      </p:sp>
      <p:sp>
        <p:nvSpPr>
          <p:cNvPr id="44" name="AutoShape 72"/>
          <p:cNvSpPr>
            <a:spLocks noChangeArrowheads="1"/>
          </p:cNvSpPr>
          <p:nvPr/>
        </p:nvSpPr>
        <p:spPr bwMode="auto">
          <a:xfrm>
            <a:off x="419405" y="5517294"/>
            <a:ext cx="3621111" cy="860434"/>
          </a:xfrm>
          <a:prstGeom prst="roundRect">
            <a:avLst>
              <a:gd name="adj" fmla="val 8923"/>
            </a:avLst>
          </a:prstGeom>
          <a:solidFill>
            <a:srgbClr val="FFFFFF"/>
          </a:solidFill>
          <a:ln w="9525" algn="ctr">
            <a:solidFill>
              <a:srgbClr val="000000"/>
            </a:solidFill>
            <a:round/>
            <a:headEnd/>
            <a:tailEnd/>
          </a:ln>
        </p:spPr>
        <p:txBody>
          <a:bodyPr wrap="none" lIns="125919" tIns="53965" rIns="125919" bIns="53965" anchor="ctr"/>
          <a:lstStyle>
            <a:defPPr>
              <a:defRPr lang="ja-JP"/>
            </a:defPPr>
            <a:lvl1pPr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9pPr>
          </a:lstStyle>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複数の補正加算に該当する場合</a:t>
            </a:r>
            <a:endPar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defRPr/>
            </a:pP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加算額＝算定値</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α</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１＋</a:t>
            </a:r>
            <a:r>
              <a:rPr lang="en-US" altLang="ja-JP"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α</a:t>
            </a:r>
            <a:r>
              <a:rPr lang="ja-JP" altLang="en-US"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２＋・・・）</a:t>
            </a:r>
            <a:endParaRPr lang="ja-JP" altLang="zh-TW" sz="13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正方形/長方形 1"/>
          <p:cNvSpPr/>
          <p:nvPr/>
        </p:nvSpPr>
        <p:spPr>
          <a:xfrm>
            <a:off x="4040516" y="118756"/>
            <a:ext cx="1824970" cy="584400"/>
          </a:xfrm>
          <a:prstGeom prst="rect">
            <a:avLst/>
          </a:prstGeom>
        </p:spPr>
        <p:txBody>
          <a:bodyPr wrap="none">
            <a:spAutoFit/>
          </a:bodyPr>
          <a:lstStyle/>
          <a:p>
            <a:pPr algn="ctr">
              <a:defRPr/>
            </a:pPr>
            <a:r>
              <a:rPr lang="ja-JP" altLang="en-US" sz="3198" b="1"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補正加算</a:t>
            </a:r>
            <a:endParaRPr lang="ja-JP" altLang="en-US" sz="3198" b="1" dirty="0">
              <a:solidFill>
                <a:prstClr val="black"/>
              </a:solidFill>
              <a:latin typeface="Calibri"/>
              <a:ea typeface="ＭＳ Ｐゴシック" panose="020B0600070205080204" pitchFamily="50" charset="-128"/>
            </a:endParaRPr>
          </a:p>
        </p:txBody>
      </p:sp>
      <p:sp>
        <p:nvSpPr>
          <p:cNvPr id="23" name="スライド番号プレースホルダー 2">
            <a:extLst>
              <a:ext uri="{FF2B5EF4-FFF2-40B4-BE49-F238E27FC236}">
                <a16:creationId xmlns:a16="http://schemas.microsoft.com/office/drawing/2014/main" id="{3768B415-8E6E-457B-B0A2-57EE546E4D4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89828136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DEA9CBD4-984E-45C5-9A59-1E1056CDA828}"/>
              </a:ext>
            </a:extLst>
          </p:cNvPr>
          <p:cNvSpPr txBox="1"/>
          <p:nvPr/>
        </p:nvSpPr>
        <p:spPr>
          <a:xfrm>
            <a:off x="632520" y="39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C92E8A53-DF5F-4192-8C23-D344C45B7CD6}"/>
              </a:ext>
            </a:extLst>
          </p:cNvPr>
          <p:cNvSpPr txBox="1"/>
          <p:nvPr/>
        </p:nvSpPr>
        <p:spPr>
          <a:xfrm>
            <a:off x="632520" y="801041"/>
            <a:ext cx="8640960" cy="2400657"/>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～かかりつけ医の定着とあるべき姿の方向性～</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～社会保障の充実による国民不安の解消～</a:t>
            </a:r>
          </a:p>
        </p:txBody>
      </p:sp>
      <p:pic>
        <p:nvPicPr>
          <p:cNvPr id="8" name="図 7">
            <a:extLst>
              <a:ext uri="{FF2B5EF4-FFF2-40B4-BE49-F238E27FC236}">
                <a16:creationId xmlns:a16="http://schemas.microsoft.com/office/drawing/2014/main" id="{FF127146-6FAB-462B-9210-12682E52385A}"/>
              </a:ext>
            </a:extLst>
          </p:cNvPr>
          <p:cNvPicPr>
            <a:picLocks noChangeAspect="1"/>
          </p:cNvPicPr>
          <p:nvPr/>
        </p:nvPicPr>
        <p:blipFill>
          <a:blip r:embed="rId2"/>
          <a:stretch>
            <a:fillRect/>
          </a:stretch>
        </p:blipFill>
        <p:spPr>
          <a:xfrm>
            <a:off x="2122760" y="3424783"/>
            <a:ext cx="5660479" cy="3248689"/>
          </a:xfrm>
          <a:prstGeom prst="rect">
            <a:avLst/>
          </a:prstGeom>
        </p:spPr>
      </p:pic>
      <p:sp>
        <p:nvSpPr>
          <p:cNvPr id="7" name="スライド番号プレースホルダー 2">
            <a:extLst>
              <a:ext uri="{FF2B5EF4-FFF2-40B4-BE49-F238E27FC236}">
                <a16:creationId xmlns:a16="http://schemas.microsoft.com/office/drawing/2014/main" id="{0096FD97-8AC3-4DBA-9377-A927CE3FF50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7968681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26394" y="1724810"/>
            <a:ext cx="8380674" cy="1272143"/>
          </a:xfrm>
          <a:prstGeom prst="rect">
            <a:avLst/>
          </a:prstGeom>
          <a:solidFill>
            <a:schemeClr val="accent1">
              <a:lumMod val="20000"/>
              <a:lumOff val="80000"/>
            </a:schemeClr>
          </a:solidFill>
        </p:spPr>
        <p:txBody>
          <a:bodyPr wrap="square">
            <a:spAutoFit/>
          </a:bodyPr>
          <a:lstStyle/>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次のいずれかの要件を満たす。</a:t>
            </a:r>
            <a:endParaRPr lang="en-US" altLang="ja-JP" sz="1200" dirty="0">
              <a:solidFill>
                <a:prstClr val="black"/>
              </a:solidFill>
              <a:latin typeface="Meiryo UI" panose="020B0604030504040204" pitchFamily="50" charset="-128"/>
              <a:ea typeface="Meiryo UI" panose="020B0604030504040204" pitchFamily="50" charset="-128"/>
            </a:endParaRP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イ  臨床上有用な新規の作用機序を有すること。	</a:t>
            </a: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ロ  類似薬又は既存治療に比して、高い有効性又は安全性を有することが、客観的に示されていること。</a:t>
            </a:r>
          </a:p>
          <a:p>
            <a:pPr marL="361950" indent="-361950">
              <a:lnSpc>
                <a:spcPts val="1600"/>
              </a:lnSpc>
              <a:spcAft>
                <a:spcPts val="300"/>
              </a:spcAft>
              <a:defRPr/>
            </a:pP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b="1" dirty="0">
                <a:solidFill>
                  <a:prstClr val="black"/>
                </a:solidFill>
                <a:latin typeface="Meiryo UI" panose="020B0604030504040204" pitchFamily="50" charset="-128"/>
                <a:ea typeface="Meiryo UI" panose="020B0604030504040204" pitchFamily="50" charset="-128"/>
              </a:rPr>
              <a:t>ハ  </a:t>
            </a:r>
            <a:r>
              <a:rPr lang="ja-JP" altLang="en-US" sz="1200" b="1" u="sng" dirty="0">
                <a:solidFill>
                  <a:prstClr val="black"/>
                </a:solidFill>
                <a:latin typeface="Meiryo UI" panose="020B0604030504040204" pitchFamily="50" charset="-128"/>
                <a:ea typeface="Meiryo UI" panose="020B0604030504040204" pitchFamily="50" charset="-128"/>
              </a:rPr>
              <a:t>当該新規収載品により、当該新規収載品の対象となる疾病又は負傷の治療方法の改善が客観的に示されていること</a:t>
            </a:r>
            <a:r>
              <a:rPr lang="ja-JP" altLang="en-US" sz="1200" b="1" dirty="0">
                <a:solidFill>
                  <a:prstClr val="black"/>
                </a:solidFill>
                <a:latin typeface="Meiryo UI" panose="020B0604030504040204" pitchFamily="50" charset="-128"/>
                <a:ea typeface="Meiryo UI" panose="020B0604030504040204" pitchFamily="50" charset="-128"/>
              </a:rPr>
              <a:t>。</a:t>
            </a:r>
          </a:p>
          <a:p>
            <a:pPr marL="361950" indent="-361950">
              <a:lnSpc>
                <a:spcPts val="1600"/>
              </a:lnSpc>
              <a:defRPr/>
            </a:pPr>
            <a:r>
              <a:rPr lang="ja-JP" altLang="en-US" sz="1200" dirty="0">
                <a:solidFill>
                  <a:prstClr val="black"/>
                </a:solidFill>
                <a:latin typeface="Meiryo UI" panose="020B0604030504040204" pitchFamily="50" charset="-128"/>
                <a:ea typeface="Meiryo UI" panose="020B0604030504040204" pitchFamily="50" charset="-128"/>
              </a:rPr>
              <a:t>　ニ  製剤における工夫により、類似薬又は既存治療に比して、高い医療上の有用性を有することが、客観的に示されていること。</a:t>
            </a:r>
          </a:p>
        </p:txBody>
      </p:sp>
      <p:sp>
        <p:nvSpPr>
          <p:cNvPr id="10" name="正方形/長方形 9"/>
          <p:cNvSpPr/>
          <p:nvPr/>
        </p:nvSpPr>
        <p:spPr>
          <a:xfrm>
            <a:off x="326395" y="1466404"/>
            <a:ext cx="2356735" cy="301108"/>
          </a:xfrm>
          <a:prstGeom prst="rect">
            <a:avLst/>
          </a:prstGeom>
          <a:solidFill>
            <a:schemeClr val="accent1"/>
          </a:solidFill>
        </p:spPr>
        <p:txBody>
          <a:bodyPr wrap="none">
            <a:spAutoFit/>
          </a:bodyPr>
          <a:lstStyle/>
          <a:p>
            <a:pPr>
              <a:lnSpc>
                <a:spcPts val="1800"/>
              </a:lnSpc>
              <a:defRPr/>
            </a:pPr>
            <a:r>
              <a:rPr lang="ja-JP" altLang="en-US" sz="1400" b="1" dirty="0">
                <a:solidFill>
                  <a:prstClr val="white"/>
                </a:solidFill>
                <a:latin typeface="Meiryo UI" panose="020B0604030504040204" pitchFamily="50" charset="-128"/>
                <a:ea typeface="Meiryo UI" panose="020B0604030504040204" pitchFamily="50" charset="-128"/>
              </a:rPr>
              <a:t>有用性加算（</a:t>
            </a:r>
            <a:r>
              <a:rPr lang="en-US" altLang="ja-JP" sz="1400" b="1" dirty="0">
                <a:solidFill>
                  <a:prstClr val="white"/>
                </a:solidFill>
                <a:latin typeface="Meiryo UI" panose="020B0604030504040204" pitchFamily="50" charset="-128"/>
                <a:ea typeface="Meiryo UI" panose="020B0604030504040204" pitchFamily="50" charset="-128"/>
              </a:rPr>
              <a:t>Ⅱ</a:t>
            </a:r>
            <a:r>
              <a:rPr lang="ja-JP" altLang="en-US" sz="1400" b="1" dirty="0">
                <a:solidFill>
                  <a:prstClr val="white"/>
                </a:solidFill>
                <a:latin typeface="Meiryo UI" panose="020B0604030504040204" pitchFamily="50" charset="-128"/>
                <a:ea typeface="Meiryo UI" panose="020B0604030504040204" pitchFamily="50" charset="-128"/>
              </a:rPr>
              <a:t>）</a:t>
            </a:r>
            <a:r>
              <a:rPr lang="en-US" altLang="ja-JP" sz="1200" dirty="0">
                <a:solidFill>
                  <a:prstClr val="white"/>
                </a:solidFill>
                <a:latin typeface="Meiryo UI" panose="020B0604030504040204" pitchFamily="50" charset="-128"/>
                <a:ea typeface="Meiryo UI" panose="020B0604030504040204" pitchFamily="50" charset="-128"/>
              </a:rPr>
              <a:t>(5</a:t>
            </a:r>
            <a:r>
              <a:rPr lang="ja-JP" altLang="en-US" sz="1200" dirty="0">
                <a:solidFill>
                  <a:prstClr val="white"/>
                </a:solidFill>
                <a:latin typeface="Meiryo UI" panose="020B0604030504040204" pitchFamily="50" charset="-128"/>
                <a:ea typeface="Meiryo UI" panose="020B0604030504040204" pitchFamily="50" charset="-128"/>
              </a:rPr>
              <a:t>～</a:t>
            </a:r>
            <a:r>
              <a:rPr lang="en-US" altLang="ja-JP" sz="1200" dirty="0">
                <a:solidFill>
                  <a:prstClr val="white"/>
                </a:solidFill>
                <a:latin typeface="Meiryo UI" panose="020B0604030504040204" pitchFamily="50" charset="-128"/>
                <a:ea typeface="Meiryo UI" panose="020B0604030504040204" pitchFamily="50" charset="-128"/>
              </a:rPr>
              <a:t>30%)</a:t>
            </a:r>
            <a:endParaRPr lang="ja-JP" altLang="en-US" sz="1200" dirty="0">
              <a:solidFill>
                <a:prstClr val="white"/>
              </a:solidFill>
              <a:latin typeface="Meiryo UI" panose="020B0604030504040204" pitchFamily="50" charset="-128"/>
              <a:ea typeface="Meiryo UI" panose="020B0604030504040204" pitchFamily="50" charset="-128"/>
            </a:endParaRPr>
          </a:p>
        </p:txBody>
      </p:sp>
      <p:graphicFrame>
        <p:nvGraphicFramePr>
          <p:cNvPr id="22" name="表 21"/>
          <p:cNvGraphicFramePr>
            <a:graphicFrameLocks noGrp="1"/>
          </p:cNvGraphicFramePr>
          <p:nvPr/>
        </p:nvGraphicFramePr>
        <p:xfrm>
          <a:off x="1167666" y="3140968"/>
          <a:ext cx="6732000" cy="2055600"/>
        </p:xfrm>
        <a:graphic>
          <a:graphicData uri="http://schemas.openxmlformats.org/drawingml/2006/table">
            <a:tbl>
              <a:tblPr firstRow="1" firstCol="1" bandRow="1"/>
              <a:tblGrid>
                <a:gridCol w="396000">
                  <a:extLst>
                    <a:ext uri="{9D8B030D-6E8A-4147-A177-3AD203B41FA5}">
                      <a16:colId xmlns:a16="http://schemas.microsoft.com/office/drawing/2014/main" val="20000"/>
                    </a:ext>
                  </a:extLst>
                </a:gridCol>
                <a:gridCol w="5616000">
                  <a:extLst>
                    <a:ext uri="{9D8B030D-6E8A-4147-A177-3AD203B41FA5}">
                      <a16:colId xmlns:a16="http://schemas.microsoft.com/office/drawing/2014/main" val="20001"/>
                    </a:ext>
                  </a:extLst>
                </a:gridCol>
                <a:gridCol w="720000">
                  <a:extLst>
                    <a:ext uri="{9D8B030D-6E8A-4147-A177-3AD203B41FA5}">
                      <a16:colId xmlns:a16="http://schemas.microsoft.com/office/drawing/2014/main" val="20002"/>
                    </a:ext>
                  </a:extLst>
                </a:gridCol>
              </a:tblGrid>
              <a:tr h="252000">
                <a:tc gridSpan="3">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spcAft>
                          <a:spcPts val="0"/>
                        </a:spcAft>
                      </a:pPr>
                      <a:r>
                        <a:rPr lang="ja-JP" altLang="en-US" sz="1200" dirty="0">
                          <a:effectLst/>
                          <a:latin typeface="Meiryo UI" panose="020B0604030504040204" pitchFamily="50" charset="-128"/>
                          <a:ea typeface="Meiryo UI" panose="020B0604030504040204" pitchFamily="50" charset="-128"/>
                          <a:cs typeface="Arial" panose="020B0604020202020204" pitchFamily="34" charset="0"/>
                        </a:rPr>
                        <a:t>ハ．③対象疾病の治療方法の改善                                         </a:t>
                      </a:r>
                      <a:r>
                        <a:rPr lang="ja-JP" altLang="en-US" sz="1000" b="0" dirty="0">
                          <a:effectLst/>
                          <a:latin typeface="Meiryo UI" panose="020B0604030504040204" pitchFamily="50" charset="-128"/>
                          <a:ea typeface="Meiryo UI" panose="020B0604030504040204" pitchFamily="50" charset="-128"/>
                          <a:cs typeface="Arial" panose="020B0604020202020204" pitchFamily="34" charset="0"/>
                        </a:rPr>
                        <a:t>（該当する項目ポイントの合計により算出）</a:t>
                      </a:r>
                      <a:endParaRPr lang="ja-JP" altLang="ja-JP" sz="1000" b="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 </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ja-JP" sz="1000" b="1" dirty="0">
                          <a:effectLst/>
                          <a:latin typeface="Meiryo UI" panose="020B0604030504040204" pitchFamily="50" charset="-128"/>
                          <a:ea typeface="Meiryo UI" panose="020B0604030504040204" pitchFamily="50" charset="-128"/>
                          <a:cs typeface="Arial" panose="020B0604020202020204" pitchFamily="34" charset="0"/>
                        </a:rPr>
                        <a:t>細分化した要件項目</a:t>
                      </a: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ja-JP" sz="1000" dirty="0">
                          <a:effectLst/>
                          <a:latin typeface="Meiryo UI" panose="020B0604030504040204" pitchFamily="50" charset="-128"/>
                          <a:ea typeface="Meiryo UI" panose="020B0604030504040204" pitchFamily="50" charset="-128"/>
                          <a:cs typeface="Arial" panose="020B0604020202020204" pitchFamily="34" charset="0"/>
                        </a:rPr>
                        <a:t>ポイント</a:t>
                      </a:r>
                    </a:p>
                  </a:txBody>
                  <a:tcPr marL="74247" marR="74247"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a.</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ja-JP" sz="1000" dirty="0">
                          <a:effectLst/>
                          <a:latin typeface="Meiryo UI" panose="020B0604030504040204" pitchFamily="50" charset="-128"/>
                          <a:ea typeface="Meiryo UI" panose="020B0604030504040204" pitchFamily="50" charset="-128"/>
                          <a:cs typeface="Arial" panose="020B0604020202020204" pitchFamily="34" charset="0"/>
                        </a:rPr>
                        <a:t>既存の治療方法では効果が不十分な患者群、あるいは安全性等の理由で既存の治療方法が使用できない患者群において効果が認められる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b.</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対象疾病に対する標準的治療法として位置づけられる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c.</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既存の治療方法に比べて効果の発現が著しく速い若しくは効果の持続が著しく長い、又は使用に際しての利便性が著しく高い（製剤工夫によるものを除く）</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d.</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既存の治療方法との併用により臨床上有用な効果の増強が示される</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spcAft>
                          <a:spcPts val="0"/>
                        </a:spcAft>
                      </a:pPr>
                      <a:r>
                        <a:rPr lang="en-US"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mpd="sng">
                      <a:solidFill>
                        <a:sysClr val="window" lastClr="FFFFFF"/>
                      </a:solidFill>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0">
                <a:tc>
                  <a:txBody>
                    <a:bodyPr/>
                    <a:lstStyle/>
                    <a:p>
                      <a:pPr algn="r">
                        <a:spcAft>
                          <a:spcPts val="0"/>
                        </a:spcAft>
                      </a:pPr>
                      <a:r>
                        <a:rPr lang="en-US" alt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rPr>
                        <a:t>e.</a:t>
                      </a:r>
                      <a:endParaRPr 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spcAft>
                          <a:spcPts val="0"/>
                        </a:spcAft>
                      </a:pPr>
                      <a:r>
                        <a:rPr lang="ja-JP" altLang="en-US" sz="1000" b="0" u="none" dirty="0">
                          <a:effectLst/>
                          <a:latin typeface="Meiryo UI" panose="020B0604030504040204" pitchFamily="50" charset="-128"/>
                          <a:ea typeface="Meiryo UI" panose="020B0604030504040204" pitchFamily="50" charset="-128"/>
                          <a:cs typeface="Arial" panose="020B0604020202020204" pitchFamily="34" charset="0"/>
                        </a:rPr>
                        <a:t>上記の他、特に著しい治療方法の改善が示されていると薬価算定組織が認める</a:t>
                      </a:r>
                      <a:endParaRPr lang="ja-JP" sz="1000" b="0" u="none"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132897174"/>
                  </a:ext>
                </a:extLst>
              </a:tr>
              <a:tr h="0">
                <a:tc>
                  <a:txBody>
                    <a:bodyPr/>
                    <a:lstStyle/>
                    <a:p>
                      <a:pPr algn="r">
                        <a:spcAft>
                          <a:spcPts val="0"/>
                        </a:spcAft>
                      </a:pPr>
                      <a:r>
                        <a:rPr lang="en-US" alt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rPr>
                        <a:t>f.</a:t>
                      </a:r>
                      <a:endParaRPr lang="ja-JP" sz="1000" b="1" dirty="0">
                        <a:solidFill>
                          <a:schemeClr val="bg1"/>
                        </a:solidFill>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p>
                      <a:pP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a</a:t>
                      </a: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a:t>
                      </a: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e</a:t>
                      </a:r>
                      <a:r>
                        <a:rPr lang="ja-JP" altLang="en-US" sz="1000" dirty="0">
                          <a:effectLst/>
                          <a:latin typeface="Meiryo UI" panose="020B0604030504040204" pitchFamily="50" charset="-128"/>
                          <a:ea typeface="Meiryo UI" panose="020B0604030504040204" pitchFamily="50" charset="-128"/>
                          <a:cs typeface="Arial" panose="020B0604020202020204" pitchFamily="34" charset="0"/>
                        </a:rPr>
                        <a:t>のいずれかを満たす場合であって、標準的治療法が確立されていない重篤な疾病を適応対象とする</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7950" marR="77950" marT="36000" marB="3600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spcAft>
                          <a:spcPts val="0"/>
                        </a:spcAft>
                      </a:pPr>
                      <a:r>
                        <a:rPr lang="en-US" altLang="ja-JP" sz="1000" dirty="0">
                          <a:effectLst/>
                          <a:latin typeface="Meiryo UI" panose="020B0604030504040204" pitchFamily="50" charset="-128"/>
                          <a:ea typeface="Meiryo UI" panose="020B0604030504040204" pitchFamily="50" charset="-128"/>
                          <a:cs typeface="Arial" panose="020B0604020202020204" pitchFamily="34" charset="0"/>
                        </a:rPr>
                        <a:t>+1p</a:t>
                      </a:r>
                      <a:endParaRPr lang="ja-JP" sz="1000" dirty="0">
                        <a:effectLst/>
                        <a:latin typeface="Meiryo UI" panose="020B0604030504040204" pitchFamily="50" charset="-128"/>
                        <a:ea typeface="Meiryo UI" panose="020B0604030504040204" pitchFamily="50" charset="-128"/>
                        <a:cs typeface="Arial" panose="020B0604020202020204" pitchFamily="34" charset="0"/>
                      </a:endParaRPr>
                    </a:p>
                  </a:txBody>
                  <a:tcPr marL="74247" marR="74247" marT="36000" marB="0">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41461121"/>
                  </a:ext>
                </a:extLst>
              </a:tr>
            </a:tbl>
          </a:graphicData>
        </a:graphic>
      </p:graphicFrame>
      <p:sp>
        <p:nvSpPr>
          <p:cNvPr id="9" name="正方形/長方形 8"/>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補正加算（製剤工夫以外の方法による治療方法の改善）</a:t>
            </a:r>
          </a:p>
        </p:txBody>
      </p:sp>
      <p:sp>
        <p:nvSpPr>
          <p:cNvPr id="12" name="角丸四角形 11"/>
          <p:cNvSpPr/>
          <p:nvPr/>
        </p:nvSpPr>
        <p:spPr>
          <a:xfrm>
            <a:off x="200472" y="476672"/>
            <a:ext cx="9528386" cy="86409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製剤工夫以外の方法による治療の質向上、リスク低減等のうち、有用性加算</a:t>
            </a:r>
            <a:r>
              <a:rPr lang="en-US" altLang="ja-JP" sz="1600" dirty="0">
                <a:solidFill>
                  <a:prstClr val="black"/>
                </a:solidFill>
                <a:latin typeface="Meiryo UI" panose="020B0604030504040204" pitchFamily="50" charset="-128"/>
                <a:ea typeface="Meiryo UI" panose="020B0604030504040204" pitchFamily="50" charset="-128"/>
              </a:rPr>
              <a:t>(Ⅱ)</a:t>
            </a:r>
            <a:r>
              <a:rPr lang="ja-JP" altLang="en-US" sz="1600" dirty="0">
                <a:solidFill>
                  <a:prstClr val="black"/>
                </a:solidFill>
                <a:latin typeface="Meiryo UI" panose="020B0604030504040204" pitchFamily="50" charset="-128"/>
                <a:ea typeface="Meiryo UI" panose="020B0604030504040204" pitchFamily="50" charset="-128"/>
              </a:rPr>
              <a:t>の「ハ．治療方法の改善」に相当する事例（例えば、既存治療で必要とされる検査等が不要になることによる著しく高い利便性）は、同加算で評価され得ることを明確化する。</a:t>
            </a:r>
          </a:p>
        </p:txBody>
      </p:sp>
      <p:sp>
        <p:nvSpPr>
          <p:cNvPr id="11" name="正方形/長方形 10"/>
          <p:cNvSpPr/>
          <p:nvPr/>
        </p:nvSpPr>
        <p:spPr>
          <a:xfrm>
            <a:off x="559051" y="5597134"/>
            <a:ext cx="8315554" cy="861774"/>
          </a:xfrm>
          <a:prstGeom prst="rect">
            <a:avLst/>
          </a:prstGeom>
          <a:solidFill>
            <a:schemeClr val="accent6">
              <a:lumMod val="20000"/>
              <a:lumOff val="80000"/>
            </a:schemeClr>
          </a:solidFill>
        </p:spPr>
        <p:txBody>
          <a:bodyPr wrap="square">
            <a:spAutoFit/>
          </a:bodyPr>
          <a:lstStyle/>
          <a:p>
            <a:pPr>
              <a:lnSpc>
                <a:spcPts val="2000"/>
              </a:lnSpc>
              <a:defRPr/>
            </a:pPr>
            <a:r>
              <a:rPr lang="ja-JP" altLang="en-US" sz="1400" dirty="0">
                <a:solidFill>
                  <a:prstClr val="black"/>
                </a:solidFill>
                <a:latin typeface="Meiryo UI" panose="020B0604030504040204" pitchFamily="50" charset="-128"/>
                <a:ea typeface="Meiryo UI" panose="020B0604030504040204" pitchFamily="50" charset="-128"/>
              </a:rPr>
              <a:t>「ハ．治療方法の改善」に相当するものとしては、例えば、既存治療では必要とされる検査が不要になることや投与後の患者の行動制限がないこと等の著しく高い利便性が示され、それらによって既存の治療方法が特に限られた状況に新たな治療選択肢を提供すること等により、著しい治療方法の改善が客観的に示される場合が考えられる。</a:t>
            </a:r>
            <a:endParaRPr lang="en-US" altLang="ja-JP" sz="1400" dirty="0">
              <a:solidFill>
                <a:prstClr val="black"/>
              </a:solidFill>
              <a:latin typeface="Meiryo UI" panose="020B0604030504040204" pitchFamily="50" charset="-128"/>
              <a:ea typeface="Meiryo UI" panose="020B0604030504040204" pitchFamily="50" charset="-128"/>
            </a:endParaRPr>
          </a:p>
        </p:txBody>
      </p:sp>
      <p:sp>
        <p:nvSpPr>
          <p:cNvPr id="5" name="楕円 4"/>
          <p:cNvSpPr/>
          <p:nvPr/>
        </p:nvSpPr>
        <p:spPr>
          <a:xfrm>
            <a:off x="445328" y="2437109"/>
            <a:ext cx="269305" cy="307597"/>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cxnSp>
        <p:nvCxnSpPr>
          <p:cNvPr id="14" name="曲線コネクタ 13"/>
          <p:cNvCxnSpPr/>
          <p:nvPr/>
        </p:nvCxnSpPr>
        <p:spPr>
          <a:xfrm>
            <a:off x="476744" y="2695783"/>
            <a:ext cx="663008" cy="565581"/>
          </a:xfrm>
          <a:prstGeom prst="curvedConnector3">
            <a:avLst>
              <a:gd name="adj1" fmla="val 580"/>
            </a:avLst>
          </a:prstGeom>
          <a:ln w="34925">
            <a:solidFill>
              <a:schemeClr val="accent6"/>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20" name="テキスト ボックス 19"/>
          <p:cNvSpPr txBox="1"/>
          <p:nvPr/>
        </p:nvSpPr>
        <p:spPr>
          <a:xfrm>
            <a:off x="7827658" y="4168768"/>
            <a:ext cx="2093894" cy="1077218"/>
          </a:xfrm>
          <a:prstGeom prst="rect">
            <a:avLst/>
          </a:prstGeom>
          <a:noFill/>
        </p:spPr>
        <p:txBody>
          <a:bodyPr wrap="square" rtlCol="0">
            <a:spAutoFit/>
          </a:bodyPr>
          <a:lstStyle/>
          <a:p>
            <a:pPr marL="442913" indent="-442913">
              <a:defRPr/>
            </a:pPr>
            <a:r>
              <a:rPr lang="ja-JP" altLang="en-US" sz="800" dirty="0">
                <a:solidFill>
                  <a:srgbClr val="1F497D"/>
                </a:solidFill>
                <a:latin typeface="Meiryo UI" panose="020B0604030504040204" pitchFamily="50" charset="-128"/>
                <a:ea typeface="Meiryo UI" panose="020B0604030504040204" pitchFamily="50" charset="-128"/>
              </a:rPr>
              <a:t>（参考）</a:t>
            </a:r>
            <a:endParaRPr lang="en-US" altLang="ja-JP" sz="800" dirty="0">
              <a:solidFill>
                <a:srgbClr val="1F497D"/>
              </a:solidFill>
              <a:latin typeface="Meiryo UI" panose="020B0604030504040204" pitchFamily="50" charset="-128"/>
              <a:ea typeface="Meiryo UI" panose="020B0604030504040204" pitchFamily="50" charset="-128"/>
            </a:endParaRPr>
          </a:p>
          <a:p>
            <a:pPr marL="84138" indent="-84138">
              <a:defRPr/>
            </a:pPr>
            <a:r>
              <a:rPr lang="ja-JP" altLang="en-US" sz="800" dirty="0">
                <a:solidFill>
                  <a:srgbClr val="1F497D"/>
                </a:solidFill>
                <a:latin typeface="Meiryo UI" panose="020B0604030504040204" pitchFamily="50" charset="-128"/>
                <a:ea typeface="Meiryo UI" panose="020B0604030504040204" pitchFamily="50" charset="-128"/>
              </a:rPr>
              <a:t>　「ニ．製剤工夫による高い医療上の有用性」に係る細分化した要件項目：</a:t>
            </a:r>
            <a:endParaRPr lang="en-US" altLang="ja-JP" sz="800" dirty="0">
              <a:solidFill>
                <a:srgbClr val="1F497D"/>
              </a:solidFill>
              <a:latin typeface="Meiryo UI" panose="020B0604030504040204" pitchFamily="50" charset="-128"/>
              <a:ea typeface="Meiryo UI" panose="020B0604030504040204" pitchFamily="50" charset="-128"/>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投与時の侵襲性が著しく軽減される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投与の簡便性が著しく向上する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263525" indent="-17780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・特に安定した血中薬物濃度が得られる</a:t>
            </a:r>
            <a:endParaRPr lang="en-US"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endParaRPr>
          </a:p>
          <a:p>
            <a:pPr marL="180975" indent="-95250">
              <a:defRPr/>
            </a:pPr>
            <a:r>
              <a:rPr lang="ja-JP" altLang="en-US"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a:t>
            </a:r>
            <a:r>
              <a:rPr lang="ja-JP" altLang="ja-JP" sz="800" dirty="0">
                <a:solidFill>
                  <a:srgbClr val="1F497D"/>
                </a:solidFill>
                <a:latin typeface="Meiryo UI" panose="020B0604030504040204" pitchFamily="50" charset="-128"/>
                <a:ea typeface="Meiryo UI" panose="020B0604030504040204" pitchFamily="50" charset="-128"/>
                <a:cs typeface="Arial" panose="020B0604020202020204" pitchFamily="34" charset="0"/>
              </a:rPr>
              <a:t>上記の他、特に高い医療上の有用性があると薬価算定組織が認める</a:t>
            </a:r>
            <a:endParaRPr lang="ja-JP" altLang="en-US" sz="800" dirty="0">
              <a:solidFill>
                <a:srgbClr val="1F497D"/>
              </a:solidFill>
              <a:latin typeface="Meiryo UI" panose="020B0604030504040204" pitchFamily="50" charset="-128"/>
              <a:ea typeface="Meiryo UI" panose="020B0604030504040204" pitchFamily="50" charset="-128"/>
            </a:endParaRPr>
          </a:p>
        </p:txBody>
      </p:sp>
      <p:sp>
        <p:nvSpPr>
          <p:cNvPr id="13" name="スライド番号プレースホルダー 2">
            <a:extLst>
              <a:ext uri="{FF2B5EF4-FFF2-40B4-BE49-F238E27FC236}">
                <a16:creationId xmlns:a16="http://schemas.microsoft.com/office/drawing/2014/main" id="{A550CB8C-1DBA-4283-9B58-9918525BE69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90205061"/>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収載後の加算（真の臨床的有用性の検証に係る加算）</a:t>
            </a:r>
          </a:p>
        </p:txBody>
      </p:sp>
      <p:sp>
        <p:nvSpPr>
          <p:cNvPr id="12" name="角丸四角形 11"/>
          <p:cNvSpPr/>
          <p:nvPr/>
        </p:nvSpPr>
        <p:spPr>
          <a:xfrm>
            <a:off x="286629" y="596816"/>
            <a:ext cx="9332745" cy="6756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真の臨床的有用性が直接的に検証されたことを評価する観点から、真の臨床的有用性の検証に係る加算は、小児効能等の追加に係る加算等と併算定できることとする。</a:t>
            </a:r>
          </a:p>
        </p:txBody>
      </p:sp>
      <p:sp>
        <p:nvSpPr>
          <p:cNvPr id="5" name="角丸四角形 4"/>
          <p:cNvSpPr/>
          <p:nvPr/>
        </p:nvSpPr>
        <p:spPr>
          <a:xfrm>
            <a:off x="344488" y="2276872"/>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小児</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6" name="テキスト ボックス 5"/>
          <p:cNvSpPr txBox="1"/>
          <p:nvPr/>
        </p:nvSpPr>
        <p:spPr>
          <a:xfrm>
            <a:off x="5097016" y="5237584"/>
            <a:ext cx="4805811" cy="523220"/>
          </a:xfrm>
          <a:prstGeom prst="rect">
            <a:avLst/>
          </a:prstGeom>
          <a:noFill/>
        </p:spPr>
        <p:txBody>
          <a:bodyPr wrap="square" rtlCol="0">
            <a:spAutoFit/>
          </a:bodyPr>
          <a:lstStyle/>
          <a:p>
            <a:pPr>
              <a:spcAft>
                <a:spcPts val="300"/>
              </a:spcAft>
            </a:pPr>
            <a:r>
              <a:rPr lang="ja-JP" altLang="en-US" sz="1400" u="sng" dirty="0">
                <a:solidFill>
                  <a:srgbClr val="C00000"/>
                </a:solidFill>
                <a:latin typeface="Meiryo UI" panose="020B0604030504040204" pitchFamily="50" charset="-128"/>
                <a:ea typeface="Meiryo UI" panose="020B0604030504040204" pitchFamily="50" charset="-128"/>
              </a:rPr>
              <a:t>真の臨床的有用性の検証に係る加算は、小児効能等に係る加算又は希少疾病等に係る加算と併算定できることとする。</a:t>
            </a:r>
            <a:endParaRPr lang="en-US" altLang="ja-JP" sz="1400" u="sng" dirty="0">
              <a:solidFill>
                <a:srgbClr val="C00000"/>
              </a:solidFill>
              <a:latin typeface="Meiryo UI" panose="020B0604030504040204" pitchFamily="50" charset="-128"/>
              <a:ea typeface="Meiryo UI" panose="020B0604030504040204" pitchFamily="50" charset="-128"/>
            </a:endParaRPr>
          </a:p>
        </p:txBody>
      </p:sp>
      <p:sp>
        <p:nvSpPr>
          <p:cNvPr id="13" name="角丸四角形 12"/>
          <p:cNvSpPr/>
          <p:nvPr/>
        </p:nvSpPr>
        <p:spPr>
          <a:xfrm>
            <a:off x="344488" y="3176260"/>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希少疾病等</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4" name="角丸四角形 13"/>
          <p:cNvSpPr/>
          <p:nvPr/>
        </p:nvSpPr>
        <p:spPr>
          <a:xfrm>
            <a:off x="344488" y="4075648"/>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prstClr val="white"/>
                </a:solidFill>
                <a:latin typeface="Meiryo UI" panose="020B0604030504040204" pitchFamily="50" charset="-128"/>
                <a:ea typeface="Meiryo UI" panose="020B0604030504040204" pitchFamily="50" charset="-128"/>
              </a:rPr>
              <a:t>市販後に</a:t>
            </a:r>
            <a:r>
              <a:rPr lang="ja-JP" altLang="en-US" b="1" u="sng" dirty="0">
                <a:solidFill>
                  <a:prstClr val="white"/>
                </a:solidFill>
                <a:latin typeface="Meiryo UI" panose="020B0604030504040204" pitchFamily="50" charset="-128"/>
                <a:ea typeface="Meiryo UI" panose="020B0604030504040204" pitchFamily="50" charset="-128"/>
              </a:rPr>
              <a:t>真の臨床的有用性</a:t>
            </a:r>
            <a:r>
              <a:rPr lang="ja-JP" altLang="en-US" sz="1400" dirty="0">
                <a:solidFill>
                  <a:prstClr val="white"/>
                </a:solidFill>
                <a:latin typeface="Meiryo UI" panose="020B0604030504040204" pitchFamily="50" charset="-128"/>
                <a:ea typeface="Meiryo UI" panose="020B0604030504040204" pitchFamily="50" charset="-128"/>
              </a:rPr>
              <a:t>が検証された既収載品</a:t>
            </a:r>
          </a:p>
        </p:txBody>
      </p:sp>
      <p:sp>
        <p:nvSpPr>
          <p:cNvPr id="15" name="テキスト ボックス 14"/>
          <p:cNvSpPr txBox="1"/>
          <p:nvPr/>
        </p:nvSpPr>
        <p:spPr>
          <a:xfrm>
            <a:off x="635071" y="1656763"/>
            <a:ext cx="2371162" cy="307777"/>
          </a:xfrm>
          <a:prstGeom prst="rect">
            <a:avLst/>
          </a:prstGeom>
          <a:noFill/>
        </p:spPr>
        <p:txBody>
          <a:bodyPr wrap="none" rtlCol="0">
            <a:spAutoFit/>
          </a:bodyPr>
          <a:lstStyle/>
          <a:p>
            <a:r>
              <a:rPr lang="ja-JP" altLang="en-US" sz="1400" b="1" u="sng" dirty="0">
                <a:solidFill>
                  <a:prstClr val="black"/>
                </a:solidFill>
                <a:latin typeface="Meiryo UI" panose="020B0604030504040204" pitchFamily="50" charset="-128"/>
                <a:ea typeface="Meiryo UI" panose="020B0604030504040204" pitchFamily="50" charset="-128"/>
              </a:rPr>
              <a:t>これまでの薬価改定時の加算</a:t>
            </a:r>
          </a:p>
        </p:txBody>
      </p:sp>
      <p:sp>
        <p:nvSpPr>
          <p:cNvPr id="7" name="右矢印 6"/>
          <p:cNvSpPr/>
          <p:nvPr/>
        </p:nvSpPr>
        <p:spPr>
          <a:xfrm>
            <a:off x="4376936" y="2749298"/>
            <a:ext cx="576064" cy="1510744"/>
          </a:xfrm>
          <a:prstGeom prst="rightArrow">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16" name="角丸四角形 15"/>
          <p:cNvSpPr/>
          <p:nvPr/>
        </p:nvSpPr>
        <p:spPr>
          <a:xfrm>
            <a:off x="5759474" y="2276872"/>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小児</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7" name="角丸四角形 16"/>
          <p:cNvSpPr/>
          <p:nvPr/>
        </p:nvSpPr>
        <p:spPr>
          <a:xfrm>
            <a:off x="5759474" y="3176260"/>
            <a:ext cx="2952328" cy="57606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u="sng" dirty="0">
                <a:solidFill>
                  <a:prstClr val="white"/>
                </a:solidFill>
                <a:latin typeface="Meiryo UI" panose="020B0604030504040204" pitchFamily="50" charset="-128"/>
                <a:ea typeface="Meiryo UI" panose="020B0604030504040204" pitchFamily="50" charset="-128"/>
              </a:rPr>
              <a:t>希少疾病等</a:t>
            </a:r>
            <a:r>
              <a:rPr lang="ja-JP" altLang="en-US" sz="1400" dirty="0">
                <a:solidFill>
                  <a:prstClr val="white"/>
                </a:solidFill>
                <a:latin typeface="Meiryo UI" panose="020B0604030504040204" pitchFamily="50" charset="-128"/>
                <a:ea typeface="Meiryo UI" panose="020B0604030504040204" pitchFamily="50" charset="-128"/>
              </a:rPr>
              <a:t>に係る効能及び効果等が追加された既収載品</a:t>
            </a:r>
          </a:p>
        </p:txBody>
      </p:sp>
      <p:sp>
        <p:nvSpPr>
          <p:cNvPr id="18" name="角丸四角形 17"/>
          <p:cNvSpPr/>
          <p:nvPr/>
        </p:nvSpPr>
        <p:spPr>
          <a:xfrm>
            <a:off x="5759474" y="4075648"/>
            <a:ext cx="2952328" cy="576064"/>
          </a:xfrm>
          <a:prstGeom prst="roundRect">
            <a:avLst/>
          </a:prstGeom>
          <a:solidFill>
            <a:schemeClr val="accent6">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prstClr val="white"/>
                </a:solidFill>
                <a:latin typeface="Meiryo UI" panose="020B0604030504040204" pitchFamily="50" charset="-128"/>
                <a:ea typeface="Meiryo UI" panose="020B0604030504040204" pitchFamily="50" charset="-128"/>
              </a:rPr>
              <a:t>市販後に</a:t>
            </a:r>
            <a:r>
              <a:rPr lang="ja-JP" altLang="en-US" b="1" u="sng" dirty="0">
                <a:solidFill>
                  <a:prstClr val="white"/>
                </a:solidFill>
                <a:latin typeface="Meiryo UI" panose="020B0604030504040204" pitchFamily="50" charset="-128"/>
                <a:ea typeface="Meiryo UI" panose="020B0604030504040204" pitchFamily="50" charset="-128"/>
              </a:rPr>
              <a:t>真の臨床的有用性</a:t>
            </a:r>
            <a:r>
              <a:rPr lang="ja-JP" altLang="en-US" sz="1400" dirty="0">
                <a:solidFill>
                  <a:prstClr val="white"/>
                </a:solidFill>
                <a:latin typeface="Meiryo UI" panose="020B0604030504040204" pitchFamily="50" charset="-128"/>
                <a:ea typeface="Meiryo UI" panose="020B0604030504040204" pitchFamily="50" charset="-128"/>
              </a:rPr>
              <a:t>が検証された既収載品</a:t>
            </a:r>
          </a:p>
        </p:txBody>
      </p:sp>
      <p:sp>
        <p:nvSpPr>
          <p:cNvPr id="19" name="テキスト ボックス 18"/>
          <p:cNvSpPr txBox="1"/>
          <p:nvPr/>
        </p:nvSpPr>
        <p:spPr>
          <a:xfrm>
            <a:off x="128464" y="5237584"/>
            <a:ext cx="4176464" cy="738664"/>
          </a:xfrm>
          <a:prstGeom prst="rect">
            <a:avLst/>
          </a:prstGeom>
          <a:noFill/>
        </p:spPr>
        <p:txBody>
          <a:bodyPr wrap="square" rtlCol="0">
            <a:spAutoFit/>
          </a:bodyPr>
          <a:lstStyle/>
          <a:p>
            <a:r>
              <a:rPr lang="ja-JP" altLang="en-US" sz="1400" dirty="0">
                <a:solidFill>
                  <a:prstClr val="black"/>
                </a:solidFill>
                <a:latin typeface="Meiryo UI" panose="020B0604030504040204" pitchFamily="50" charset="-128"/>
                <a:ea typeface="Meiryo UI" panose="020B0604030504040204" pitchFamily="50" charset="-128"/>
              </a:rPr>
              <a:t>いずれか複数に該当する場合は、それらのうち補正加算率が最も大きなものを用い、補正加算率を乗じて改定後薬価を算定する。（</a:t>
            </a:r>
            <a:r>
              <a:rPr lang="ja-JP" altLang="en-US" sz="1400" b="1" u="sng" dirty="0">
                <a:solidFill>
                  <a:prstClr val="black"/>
                </a:solidFill>
                <a:latin typeface="Meiryo UI" panose="020B0604030504040204" pitchFamily="50" charset="-128"/>
                <a:ea typeface="Meiryo UI" panose="020B0604030504040204" pitchFamily="50" charset="-128"/>
              </a:rPr>
              <a:t>併算定不可</a:t>
            </a:r>
            <a:r>
              <a:rPr lang="ja-JP" altLang="en-US" sz="1400" dirty="0">
                <a:solidFill>
                  <a:prstClr val="black"/>
                </a:solidFill>
                <a:latin typeface="Meiryo UI" panose="020B0604030504040204" pitchFamily="50" charset="-128"/>
                <a:ea typeface="Meiryo UI" panose="020B0604030504040204" pitchFamily="50" charset="-128"/>
              </a:rPr>
              <a:t>）</a:t>
            </a:r>
          </a:p>
        </p:txBody>
      </p:sp>
      <p:sp>
        <p:nvSpPr>
          <p:cNvPr id="20" name="右中かっこ 19"/>
          <p:cNvSpPr/>
          <p:nvPr/>
        </p:nvSpPr>
        <p:spPr>
          <a:xfrm>
            <a:off x="3440832" y="2348880"/>
            <a:ext cx="288032" cy="2160240"/>
          </a:xfrm>
          <a:prstGeom prst="rightBrace">
            <a:avLst/>
          </a:prstGeom>
          <a:ln w="15875"/>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23" name="テキスト ボックス 22"/>
          <p:cNvSpPr txBox="1"/>
          <p:nvPr/>
        </p:nvSpPr>
        <p:spPr>
          <a:xfrm>
            <a:off x="3791580" y="2996952"/>
            <a:ext cx="369332" cy="861774"/>
          </a:xfrm>
          <a:prstGeom prst="rect">
            <a:avLst/>
          </a:prstGeom>
          <a:noFill/>
        </p:spPr>
        <p:txBody>
          <a:bodyPr vert="eaVert" wrap="none" rtlCol="0">
            <a:spAutoFit/>
          </a:bodyPr>
          <a:lstStyle/>
          <a:p>
            <a:r>
              <a:rPr lang="ja-JP" altLang="en-US" sz="1200" b="1" dirty="0">
                <a:solidFill>
                  <a:prstClr val="black"/>
                </a:solidFill>
                <a:latin typeface="Meiryo UI" panose="020B0604030504040204" pitchFamily="50" charset="-128"/>
                <a:ea typeface="Meiryo UI" panose="020B0604030504040204" pitchFamily="50" charset="-128"/>
              </a:rPr>
              <a:t>併算定不可</a:t>
            </a:r>
          </a:p>
        </p:txBody>
      </p:sp>
      <p:sp>
        <p:nvSpPr>
          <p:cNvPr id="24" name="テキスト ボックス 23"/>
          <p:cNvSpPr txBox="1"/>
          <p:nvPr/>
        </p:nvSpPr>
        <p:spPr>
          <a:xfrm>
            <a:off x="9489784" y="2602632"/>
            <a:ext cx="287753" cy="996033"/>
          </a:xfrm>
          <a:prstGeom prst="rect">
            <a:avLst/>
          </a:prstGeom>
          <a:noFill/>
        </p:spPr>
        <p:txBody>
          <a:bodyPr vert="eaVert" wrap="none" lIns="72000" tIns="36000" rIns="72000" bIns="36000" rtlCol="0">
            <a:spAutoFit/>
          </a:bodyPr>
          <a:lstStyle/>
          <a:p>
            <a:pPr>
              <a:lnSpc>
                <a:spcPts val="1000"/>
              </a:lnSpc>
            </a:pPr>
            <a:r>
              <a:rPr lang="ja-JP" altLang="en-US" sz="1200" b="1" dirty="0">
                <a:solidFill>
                  <a:srgbClr val="C00000"/>
                </a:solidFill>
                <a:latin typeface="Meiryo UI" panose="020B0604030504040204" pitchFamily="50" charset="-128"/>
                <a:ea typeface="Meiryo UI" panose="020B0604030504040204" pitchFamily="50" charset="-128"/>
              </a:rPr>
              <a:t>併算定できる</a:t>
            </a:r>
          </a:p>
        </p:txBody>
      </p:sp>
      <p:sp>
        <p:nvSpPr>
          <p:cNvPr id="29" name="テキスト ボックス 28"/>
          <p:cNvSpPr txBox="1"/>
          <p:nvPr/>
        </p:nvSpPr>
        <p:spPr>
          <a:xfrm>
            <a:off x="8989448" y="3331714"/>
            <a:ext cx="287753" cy="996033"/>
          </a:xfrm>
          <a:prstGeom prst="rect">
            <a:avLst/>
          </a:prstGeom>
          <a:noFill/>
        </p:spPr>
        <p:txBody>
          <a:bodyPr vert="eaVert" wrap="none" lIns="72000" tIns="36000" rIns="72000" bIns="36000" rtlCol="0">
            <a:spAutoFit/>
          </a:bodyPr>
          <a:lstStyle/>
          <a:p>
            <a:pPr>
              <a:lnSpc>
                <a:spcPts val="1000"/>
              </a:lnSpc>
            </a:pPr>
            <a:r>
              <a:rPr lang="ja-JP" altLang="en-US" sz="1200" b="1" dirty="0">
                <a:solidFill>
                  <a:srgbClr val="C00000"/>
                </a:solidFill>
                <a:latin typeface="Meiryo UI" panose="020B0604030504040204" pitchFamily="50" charset="-128"/>
                <a:ea typeface="Meiryo UI" panose="020B0604030504040204" pitchFamily="50" charset="-128"/>
              </a:rPr>
              <a:t>併算定できる</a:t>
            </a:r>
          </a:p>
        </p:txBody>
      </p:sp>
      <p:cxnSp>
        <p:nvCxnSpPr>
          <p:cNvPr id="31" name="カギ線コネクタ 30"/>
          <p:cNvCxnSpPr/>
          <p:nvPr/>
        </p:nvCxnSpPr>
        <p:spPr>
          <a:xfrm flipV="1">
            <a:off x="8768564" y="2605282"/>
            <a:ext cx="12700" cy="1798776"/>
          </a:xfrm>
          <a:prstGeom prst="bentConnector3">
            <a:avLst>
              <a:gd name="adj1" fmla="val 5925000"/>
            </a:avLst>
          </a:prstGeom>
          <a:ln w="19050">
            <a:solidFill>
              <a:srgbClr val="C00000"/>
            </a:solidFill>
            <a:tailEnd type="triangle"/>
          </a:ln>
        </p:spPr>
        <p:style>
          <a:lnRef idx="1">
            <a:schemeClr val="dk1"/>
          </a:lnRef>
          <a:fillRef idx="0">
            <a:schemeClr val="dk1"/>
          </a:fillRef>
          <a:effectRef idx="0">
            <a:schemeClr val="dk1"/>
          </a:effectRef>
          <a:fontRef idx="minor">
            <a:schemeClr val="tx1"/>
          </a:fontRef>
        </p:style>
      </p:cxnSp>
      <p:cxnSp>
        <p:nvCxnSpPr>
          <p:cNvPr id="33" name="カギ線コネクタ 32"/>
          <p:cNvCxnSpPr/>
          <p:nvPr/>
        </p:nvCxnSpPr>
        <p:spPr>
          <a:xfrm flipV="1">
            <a:off x="8755864" y="3393708"/>
            <a:ext cx="12700" cy="899388"/>
          </a:xfrm>
          <a:prstGeom prst="bentConnector3">
            <a:avLst>
              <a:gd name="adj1" fmla="val 2100000"/>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6432374" y="1703083"/>
            <a:ext cx="1620957" cy="307777"/>
          </a:xfrm>
          <a:prstGeom prst="rect">
            <a:avLst/>
          </a:prstGeom>
          <a:noFill/>
        </p:spPr>
        <p:txBody>
          <a:bodyPr wrap="none" rtlCol="0">
            <a:spAutoFit/>
          </a:bodyPr>
          <a:lstStyle/>
          <a:p>
            <a:r>
              <a:rPr lang="ja-JP" altLang="en-US" sz="1400" b="1" u="sng" dirty="0">
                <a:solidFill>
                  <a:prstClr val="black"/>
                </a:solidFill>
                <a:latin typeface="Meiryo UI" panose="020B0604030504040204" pitchFamily="50" charset="-128"/>
                <a:ea typeface="Meiryo UI" panose="020B0604030504040204" pitchFamily="50" charset="-128"/>
              </a:rPr>
              <a:t>令和２年度改定後</a:t>
            </a:r>
          </a:p>
        </p:txBody>
      </p:sp>
      <p:sp>
        <p:nvSpPr>
          <p:cNvPr id="42" name="テキスト ボックス 41"/>
          <p:cNvSpPr txBox="1"/>
          <p:nvPr/>
        </p:nvSpPr>
        <p:spPr>
          <a:xfrm>
            <a:off x="5087724" y="2639234"/>
            <a:ext cx="369332" cy="861774"/>
          </a:xfrm>
          <a:prstGeom prst="rect">
            <a:avLst/>
          </a:prstGeom>
          <a:noFill/>
        </p:spPr>
        <p:txBody>
          <a:bodyPr vert="eaVert" wrap="none" rtlCol="0">
            <a:spAutoFit/>
          </a:bodyPr>
          <a:lstStyle/>
          <a:p>
            <a:r>
              <a:rPr lang="ja-JP" altLang="en-US" sz="1200" b="1" dirty="0">
                <a:solidFill>
                  <a:prstClr val="black"/>
                </a:solidFill>
                <a:latin typeface="Meiryo UI" panose="020B0604030504040204" pitchFamily="50" charset="-128"/>
                <a:ea typeface="Meiryo UI" panose="020B0604030504040204" pitchFamily="50" charset="-128"/>
              </a:rPr>
              <a:t>併算定不可</a:t>
            </a:r>
          </a:p>
        </p:txBody>
      </p:sp>
      <p:sp>
        <p:nvSpPr>
          <p:cNvPr id="43" name="右中かっこ 42"/>
          <p:cNvSpPr/>
          <p:nvPr/>
        </p:nvSpPr>
        <p:spPr>
          <a:xfrm flipH="1">
            <a:off x="5485901" y="2417280"/>
            <a:ext cx="203627" cy="1333896"/>
          </a:xfrm>
          <a:prstGeom prst="rightBrace">
            <a:avLst/>
          </a:prstGeom>
          <a:ln w="15875"/>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25" name="スライド番号プレースホルダー 2">
            <a:extLst>
              <a:ext uri="{FF2B5EF4-FFF2-40B4-BE49-F238E27FC236}">
                <a16:creationId xmlns:a16="http://schemas.microsoft.com/office/drawing/2014/main" id="{F27CA605-BB41-4524-BC4D-F063A70DF97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57998106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71150" y="3434897"/>
            <a:ext cx="1509725" cy="5036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特許・再審査</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期間</a:t>
            </a:r>
          </a:p>
        </p:txBody>
      </p:sp>
      <p:cxnSp>
        <p:nvCxnSpPr>
          <p:cNvPr id="13" name="直線矢印コネクタ 12"/>
          <p:cNvCxnSpPr/>
          <p:nvPr/>
        </p:nvCxnSpPr>
        <p:spPr>
          <a:xfrm>
            <a:off x="1620365" y="3323212"/>
            <a:ext cx="1187238" cy="0"/>
          </a:xfrm>
          <a:prstGeom prst="straightConnector1">
            <a:avLst/>
          </a:prstGeom>
          <a:ln w="34925">
            <a:solidFill>
              <a:schemeClr val="tx1">
                <a:lumMod val="50000"/>
                <a:lumOff val="50000"/>
              </a:schemeClr>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1942032" y="3053882"/>
            <a:ext cx="543906"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15" name="正方形/長方形 14"/>
          <p:cNvSpPr/>
          <p:nvPr/>
        </p:nvSpPr>
        <p:spPr>
          <a:xfrm>
            <a:off x="2862078" y="3819812"/>
            <a:ext cx="1180779" cy="75366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Z2</a:t>
            </a:r>
            <a:endPar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テキスト ボックス 16"/>
          <p:cNvSpPr txBox="1"/>
          <p:nvPr/>
        </p:nvSpPr>
        <p:spPr>
          <a:xfrm>
            <a:off x="3194512" y="3053882"/>
            <a:ext cx="49181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cxnSp>
        <p:nvCxnSpPr>
          <p:cNvPr id="21" name="直線コネクタ 20"/>
          <p:cNvCxnSpPr/>
          <p:nvPr/>
        </p:nvCxnSpPr>
        <p:spPr>
          <a:xfrm flipH="1">
            <a:off x="1611328" y="3478940"/>
            <a:ext cx="1" cy="2664000"/>
          </a:xfrm>
          <a:prstGeom prst="line">
            <a:avLst/>
          </a:prstGeom>
          <a:ln w="15875">
            <a:prstDash val="dash"/>
          </a:ln>
        </p:spPr>
        <p:style>
          <a:lnRef idx="1">
            <a:schemeClr val="accent1"/>
          </a:lnRef>
          <a:fillRef idx="0">
            <a:schemeClr val="accent1"/>
          </a:fillRef>
          <a:effectRef idx="0">
            <a:schemeClr val="accent1"/>
          </a:effectRef>
          <a:fontRef idx="minor">
            <a:schemeClr val="tx1"/>
          </a:fontRef>
        </p:style>
      </p:cxnSp>
      <p:sp>
        <p:nvSpPr>
          <p:cNvPr id="7" name="テキスト ボックス 6"/>
          <p:cNvSpPr txBox="1"/>
          <p:nvPr/>
        </p:nvSpPr>
        <p:spPr>
          <a:xfrm>
            <a:off x="1045023" y="2692274"/>
            <a:ext cx="1137543" cy="276821"/>
          </a:xfrm>
          <a:prstGeom prst="rect">
            <a:avLst/>
          </a:prstGeom>
          <a:noFill/>
        </p:spPr>
        <p:txBody>
          <a:bodyPr wrap="square" rtlCol="0">
            <a:spAutoFit/>
          </a:bodyPr>
          <a:lstStyle/>
          <a:p>
            <a:pPr algn="ct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cxnSp>
        <p:nvCxnSpPr>
          <p:cNvPr id="8" name="直線矢印コネクタ 7"/>
          <p:cNvCxnSpPr/>
          <p:nvPr/>
        </p:nvCxnSpPr>
        <p:spPr>
          <a:xfrm flipH="1">
            <a:off x="1611328" y="2969095"/>
            <a:ext cx="1" cy="359769"/>
          </a:xfrm>
          <a:prstGeom prst="straightConnector1">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 name="ホームベース 29"/>
          <p:cNvSpPr/>
          <p:nvPr/>
        </p:nvSpPr>
        <p:spPr>
          <a:xfrm>
            <a:off x="5813725" y="3434897"/>
            <a:ext cx="4076085" cy="503677"/>
          </a:xfrm>
          <a:prstGeom prst="homePlat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後発品への置換えが進んでいるもの（後発品置換率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％以上）段階引下げ</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7" name="直線矢印コネクタ 36"/>
          <p:cNvCxnSpPr/>
          <p:nvPr/>
        </p:nvCxnSpPr>
        <p:spPr>
          <a:xfrm>
            <a:off x="2846798" y="3323212"/>
            <a:ext cx="1187238" cy="0"/>
          </a:xfrm>
          <a:prstGeom prst="straightConnector1">
            <a:avLst/>
          </a:prstGeom>
          <a:ln w="34925">
            <a:solidFill>
              <a:schemeClr val="tx1">
                <a:lumMod val="50000"/>
                <a:lumOff val="50000"/>
              </a:schemeClr>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3978767"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12" name="正方形/長方形 11"/>
          <p:cNvSpPr/>
          <p:nvPr/>
        </p:nvSpPr>
        <p:spPr>
          <a:xfrm>
            <a:off x="4660793" y="3449878"/>
            <a:ext cx="519713" cy="503677"/>
          </a:xfrm>
          <a:prstGeom prst="rect">
            <a:avLst/>
          </a:prstGeom>
          <a:solidFill>
            <a:srgbClr val="D0B0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1" name="正方形/長方形 50"/>
          <p:cNvSpPr/>
          <p:nvPr/>
        </p:nvSpPr>
        <p:spPr>
          <a:xfrm>
            <a:off x="4084329" y="3449878"/>
            <a:ext cx="519713" cy="503677"/>
          </a:xfrm>
          <a:prstGeom prst="rect">
            <a:avLst/>
          </a:prstGeom>
          <a:solidFill>
            <a:srgbClr val="E8D8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4" name="テキスト ボックス 53"/>
          <p:cNvSpPr txBox="1"/>
          <p:nvPr/>
        </p:nvSpPr>
        <p:spPr>
          <a:xfrm>
            <a:off x="4485408"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56" name="テキスト ボックス 55"/>
          <p:cNvSpPr txBox="1"/>
          <p:nvPr/>
        </p:nvSpPr>
        <p:spPr>
          <a:xfrm>
            <a:off x="5133480"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59" name="テキスト ボックス 58"/>
          <p:cNvSpPr txBox="1"/>
          <p:nvPr/>
        </p:nvSpPr>
        <p:spPr>
          <a:xfrm>
            <a:off x="4133880"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cxnSp>
        <p:nvCxnSpPr>
          <p:cNvPr id="60" name="直線矢印コネクタ 59"/>
          <p:cNvCxnSpPr/>
          <p:nvPr/>
        </p:nvCxnSpPr>
        <p:spPr>
          <a:xfrm>
            <a:off x="4671674"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4707651"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69" name="正方形/長方形 68"/>
          <p:cNvSpPr/>
          <p:nvPr/>
        </p:nvSpPr>
        <p:spPr>
          <a:xfrm>
            <a:off x="5237257" y="3449878"/>
            <a:ext cx="519713" cy="503677"/>
          </a:xfrm>
          <a:prstGeom prst="rect">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0" name="直線矢印コネクタ 69"/>
          <p:cNvCxnSpPr/>
          <p:nvPr/>
        </p:nvCxnSpPr>
        <p:spPr>
          <a:xfrm>
            <a:off x="5245445"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5281422" y="3881878"/>
            <a:ext cx="431723" cy="276821"/>
          </a:xfrm>
          <a:prstGeom prst="rect">
            <a:avLst/>
          </a:prstGeom>
          <a:noFill/>
        </p:spPr>
        <p:txBody>
          <a:bodyPr wrap="square" rtlCol="0">
            <a:spAutoFit/>
          </a:bodyPr>
          <a:lstStyle/>
          <a:p>
            <a:pPr algn="ctr" fontAlgn="t">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a:t>
            </a:r>
          </a:p>
        </p:txBody>
      </p:sp>
      <p:sp>
        <p:nvSpPr>
          <p:cNvPr id="73" name="テキスト ボックス 72"/>
          <p:cNvSpPr txBox="1"/>
          <p:nvPr/>
        </p:nvSpPr>
        <p:spPr>
          <a:xfrm>
            <a:off x="5637536" y="3197898"/>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38" name="ホームベース 37"/>
          <p:cNvSpPr/>
          <p:nvPr/>
        </p:nvSpPr>
        <p:spPr>
          <a:xfrm>
            <a:off x="6982078" y="4415444"/>
            <a:ext cx="2907732" cy="503677"/>
          </a:xfrm>
          <a:prstGeom prst="homePlate">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en-US" altLang="ja-JP" sz="11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後発品への置換えが困難なもの（後発品置換率</a:t>
            </a:r>
            <a:r>
              <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80</a:t>
            </a:r>
            <a:r>
              <a:rPr lang="ja-JP" altLang="en-US"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％未満）段階引下げ</a:t>
            </a:r>
            <a:endParaRPr lang="en-US" altLang="ja-JP" sz="10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75" name="四角形吹き出し 74"/>
          <p:cNvSpPr/>
          <p:nvPr/>
        </p:nvSpPr>
        <p:spPr>
          <a:xfrm>
            <a:off x="4115813" y="2787581"/>
            <a:ext cx="1568654" cy="276821"/>
          </a:xfrm>
          <a:prstGeom prst="wedgeRectCallout">
            <a:avLst>
              <a:gd name="adj1" fmla="val -11281"/>
              <a:gd name="adj2" fmla="val -6639"/>
            </a:avLst>
          </a:prstGeom>
          <a:solidFill>
            <a:schemeClr val="bg1">
              <a:lumMod val="9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後発品増産準備期間</a:t>
            </a:r>
          </a:p>
        </p:txBody>
      </p:sp>
      <p:cxnSp>
        <p:nvCxnSpPr>
          <p:cNvPr id="44" name="直線矢印コネクタ 43"/>
          <p:cNvCxnSpPr/>
          <p:nvPr/>
        </p:nvCxnSpPr>
        <p:spPr>
          <a:xfrm>
            <a:off x="5749121" y="2916143"/>
            <a:ext cx="540000"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正方形/長方形 82"/>
          <p:cNvSpPr/>
          <p:nvPr/>
        </p:nvSpPr>
        <p:spPr>
          <a:xfrm>
            <a:off x="4084329" y="4415444"/>
            <a:ext cx="519713" cy="503677"/>
          </a:xfrm>
          <a:prstGeom prst="rect">
            <a:avLst/>
          </a:prstGeom>
          <a:solidFill>
            <a:srgbClr val="E8D8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p:cNvSpPr/>
          <p:nvPr/>
        </p:nvSpPr>
        <p:spPr>
          <a:xfrm>
            <a:off x="5247485" y="4415444"/>
            <a:ext cx="519713" cy="503677"/>
          </a:xfrm>
          <a:prstGeom prst="rect">
            <a:avLst/>
          </a:prstGeom>
          <a:solidFill>
            <a:srgbClr val="D0B0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1" name="テキスト ボックス 90"/>
          <p:cNvSpPr txBox="1"/>
          <p:nvPr/>
        </p:nvSpPr>
        <p:spPr>
          <a:xfrm>
            <a:off x="3981352"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2" name="テキスト ボックス 91"/>
          <p:cNvSpPr txBox="1"/>
          <p:nvPr/>
        </p:nvSpPr>
        <p:spPr>
          <a:xfrm>
            <a:off x="4557416"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3" name="テキスト ボックス 92"/>
          <p:cNvSpPr txBox="1"/>
          <p:nvPr/>
        </p:nvSpPr>
        <p:spPr>
          <a:xfrm>
            <a:off x="5133480"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2.1</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4" name="四角形吹き出し 93"/>
          <p:cNvSpPr/>
          <p:nvPr/>
        </p:nvSpPr>
        <p:spPr>
          <a:xfrm>
            <a:off x="6465697" y="2696094"/>
            <a:ext cx="3115338" cy="672821"/>
          </a:xfrm>
          <a:prstGeom prst="wedgeRectCallout">
            <a:avLst>
              <a:gd name="adj1" fmla="val -11281"/>
              <a:gd name="adj2" fmla="val -6639"/>
            </a:avLst>
          </a:prstGeom>
          <a:solidFill>
            <a:schemeClr val="bg1">
              <a:lumMod val="9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tIns="71954" rtlCol="0" anchor="ctr">
            <a:spAutoFit/>
          </a:bodyPr>
          <a:lstStyle/>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に該当する長期収載品は</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Z2</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期間終了後の</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月末に撤退可否判断</a:t>
            </a:r>
            <a:endPar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a:t>
            </a: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年後までの増産可能な時期に撤退</a:t>
            </a:r>
          </a:p>
        </p:txBody>
      </p:sp>
      <p:sp>
        <p:nvSpPr>
          <p:cNvPr id="87" name="正方形/長方形 86"/>
          <p:cNvSpPr/>
          <p:nvPr/>
        </p:nvSpPr>
        <p:spPr>
          <a:xfrm>
            <a:off x="4665907" y="4415444"/>
            <a:ext cx="519713" cy="503677"/>
          </a:xfrm>
          <a:prstGeom prst="rect">
            <a:avLst/>
          </a:prstGeom>
          <a:solidFill>
            <a:srgbClr val="DAC1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正方形/長方形 87"/>
          <p:cNvSpPr/>
          <p:nvPr/>
        </p:nvSpPr>
        <p:spPr>
          <a:xfrm>
            <a:off x="5829064" y="4415444"/>
            <a:ext cx="519713" cy="503677"/>
          </a:xfrm>
          <a:prstGeom prst="rect">
            <a:avLst/>
          </a:prstGeom>
          <a:solidFill>
            <a:srgbClr val="C39A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テキスト ボックス 89"/>
          <p:cNvSpPr txBox="1"/>
          <p:nvPr/>
        </p:nvSpPr>
        <p:spPr>
          <a:xfrm>
            <a:off x="5709544"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1.9</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96" name="正方形/長方形 95"/>
          <p:cNvSpPr/>
          <p:nvPr/>
        </p:nvSpPr>
        <p:spPr>
          <a:xfrm>
            <a:off x="6405572" y="4415444"/>
            <a:ext cx="519713" cy="503677"/>
          </a:xfrm>
          <a:prstGeom prst="rect">
            <a:avLst/>
          </a:prstGeom>
          <a:solidFill>
            <a:srgbClr val="BC8E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7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 name="正方形/長方形 32"/>
          <p:cNvSpPr/>
          <p:nvPr/>
        </p:nvSpPr>
        <p:spPr>
          <a:xfrm>
            <a:off x="99508" y="3114678"/>
            <a:ext cx="1255401" cy="30758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fontAlgn="t">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長期収載品</a:t>
            </a:r>
          </a:p>
        </p:txBody>
      </p:sp>
      <p:sp>
        <p:nvSpPr>
          <p:cNvPr id="98" name="テキスト ボックス 97"/>
          <p:cNvSpPr txBox="1"/>
          <p:nvPr/>
        </p:nvSpPr>
        <p:spPr>
          <a:xfrm>
            <a:off x="6321152"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100" name="テキスト ボックス 99"/>
          <p:cNvSpPr txBox="1"/>
          <p:nvPr/>
        </p:nvSpPr>
        <p:spPr>
          <a:xfrm>
            <a:off x="6897216" y="4187133"/>
            <a:ext cx="611608" cy="276821"/>
          </a:xfrm>
          <a:prstGeom prst="rect">
            <a:avLst/>
          </a:prstGeom>
          <a:noFill/>
        </p:spPr>
        <p:txBody>
          <a:bodyPr wrap="square" rtlCol="0">
            <a:spAutoFit/>
          </a:bodyPr>
          <a:lstStyle/>
          <a:p>
            <a:pPr algn="ctr" fontAlgn="t">
              <a:defRPr/>
            </a:pPr>
            <a:r>
              <a:rPr lang="en-US" altLang="ja-JP"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199" dirty="0">
                <a:solidFill>
                  <a:prstClr val="black"/>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倍</a:t>
            </a:r>
          </a:p>
        </p:txBody>
      </p:sp>
      <p:sp>
        <p:nvSpPr>
          <p:cNvPr id="76" name="ホームベース 75"/>
          <p:cNvSpPr/>
          <p:nvPr/>
        </p:nvSpPr>
        <p:spPr>
          <a:xfrm>
            <a:off x="4059497" y="5483277"/>
            <a:ext cx="5830312" cy="503677"/>
          </a:xfrm>
          <a:prstGeom prst="homePlate">
            <a:avLst/>
          </a:prstGeom>
          <a:solidFill>
            <a:srgbClr val="AA7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置換え率が低く、Ｇ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399" dirty="0" err="1">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Ｇ</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2</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による引下げを受けない品目等の</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　　　補完的引下げ（</a:t>
            </a:r>
            <a:r>
              <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Z2</a:t>
            </a:r>
            <a:r>
              <a:rPr lang="ja-JP" altLang="en-US"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基準準用）</a:t>
            </a:r>
            <a:endParaRPr lang="en-US" altLang="ja-JP" sz="1399"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 name="正方形/長方形 8"/>
          <p:cNvSpPr/>
          <p:nvPr/>
        </p:nvSpPr>
        <p:spPr>
          <a:xfrm>
            <a:off x="4152940" y="3518364"/>
            <a:ext cx="392804"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G1</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58" name="直線矢印コネクタ 57"/>
          <p:cNvCxnSpPr/>
          <p:nvPr/>
        </p:nvCxnSpPr>
        <p:spPr>
          <a:xfrm>
            <a:off x="4097903" y="3864238"/>
            <a:ext cx="503677" cy="0"/>
          </a:xfrm>
          <a:prstGeom prst="straightConnector1">
            <a:avLst/>
          </a:prstGeom>
          <a:ln w="31750">
            <a:solidFill>
              <a:schemeClr val="tx1"/>
            </a:solidFill>
            <a:headEnd type="stealth" w="lg" len="lg"/>
            <a:tailEnd type="stealth" w="lg" len="lg"/>
          </a:ln>
        </p:spPr>
        <p:style>
          <a:lnRef idx="1">
            <a:schemeClr val="accent1"/>
          </a:lnRef>
          <a:fillRef idx="0">
            <a:schemeClr val="accent1"/>
          </a:fillRef>
          <a:effectRef idx="0">
            <a:schemeClr val="accent1"/>
          </a:effectRef>
          <a:fontRef idx="minor">
            <a:schemeClr val="tx1"/>
          </a:fontRef>
        </p:style>
      </p:cxnSp>
      <p:sp>
        <p:nvSpPr>
          <p:cNvPr id="103" name="正方形/長方形 102"/>
          <p:cNvSpPr/>
          <p:nvPr/>
        </p:nvSpPr>
        <p:spPr>
          <a:xfrm>
            <a:off x="4155446" y="4552576"/>
            <a:ext cx="392804"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G2</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4" name="正方形/長方形 103"/>
          <p:cNvSpPr/>
          <p:nvPr/>
        </p:nvSpPr>
        <p:spPr>
          <a:xfrm>
            <a:off x="4205005" y="5603500"/>
            <a:ext cx="288677" cy="276821"/>
          </a:xfrm>
          <a:prstGeom prst="rect">
            <a:avLst/>
          </a:prstGeom>
          <a:solidFill>
            <a:schemeClr val="bg1"/>
          </a:solidFill>
        </p:spPr>
        <p:style>
          <a:lnRef idx="2">
            <a:schemeClr val="dk1"/>
          </a:lnRef>
          <a:fillRef idx="1">
            <a:schemeClr val="lt1"/>
          </a:fillRef>
          <a:effectRef idx="0">
            <a:schemeClr val="dk1"/>
          </a:effectRef>
          <a:fontRef idx="minor">
            <a:schemeClr val="dk1"/>
          </a:fontRef>
        </p:style>
        <p:txBody>
          <a:bodyPr wrap="none" rtlCol="0" anchor="ctr">
            <a:spAutoFit/>
          </a:bodyPr>
          <a:lstStyle/>
          <a:p>
            <a:pPr algn="ctr">
              <a:defRPr/>
            </a:pPr>
            <a:r>
              <a:rPr lang="en-US" altLang="ja-JP"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t>
            </a:r>
            <a:endParaRPr lang="ja-JP" altLang="en-US" sz="1199"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テキスト ボックス 80"/>
          <p:cNvSpPr txBox="1"/>
          <p:nvPr/>
        </p:nvSpPr>
        <p:spPr>
          <a:xfrm>
            <a:off x="4035622" y="4900808"/>
            <a:ext cx="5957938" cy="276871"/>
          </a:xfrm>
          <a:prstGeom prst="rect">
            <a:avLst/>
          </a:prstGeom>
          <a:noFill/>
        </p:spPr>
        <p:txBody>
          <a:bodyPr wrap="square" rtlCol="0">
            <a:spAutoFit/>
          </a:bodyPr>
          <a:lstStyle/>
          <a:p>
            <a:pPr>
              <a:defRPr/>
            </a:pP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※G</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１、</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G2</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についてはバイオ医薬品を除く</a:t>
            </a:r>
            <a:endPar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85" name="正方形/長方形 84"/>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長期収載品の薬価の見直し（</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G1</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G2</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C,</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Z2</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86" name="角丸四角形 85"/>
          <p:cNvSpPr/>
          <p:nvPr/>
        </p:nvSpPr>
        <p:spPr>
          <a:xfrm>
            <a:off x="128465" y="498558"/>
            <a:ext cx="9526217" cy="1121515"/>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後発品上市後</a:t>
            </a:r>
            <a:r>
              <a:rPr lang="en-US" altLang="ja-JP" sz="1600" dirty="0">
                <a:solidFill>
                  <a:prstClr val="black"/>
                </a:solidFill>
                <a:latin typeface="Meiryo UI" panose="020B0604030504040204" pitchFamily="50" charset="-128"/>
                <a:ea typeface="Meiryo UI" panose="020B0604030504040204" pitchFamily="50" charset="-128"/>
              </a:rPr>
              <a:t>10</a:t>
            </a:r>
            <a:r>
              <a:rPr lang="ja-JP" altLang="en-US" sz="1600" dirty="0">
                <a:solidFill>
                  <a:prstClr val="black"/>
                </a:solidFill>
                <a:latin typeface="Meiryo UI" panose="020B0604030504040204" pitchFamily="50" charset="-128"/>
                <a:ea typeface="Meiryo UI" panose="020B0604030504040204" pitchFamily="50" charset="-128"/>
              </a:rPr>
              <a:t>年を経過する前であっても、後発品への置換え率が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％以上となった長期収載品は、その２年後の薬価改定時に置換え率が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％以上となっていることを再度確認した上でＧ１ルールを前倒しして適用。</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一定期間を経ても後発品への置換えが図られていない場合の特例引下げ</a:t>
            </a:r>
            <a:r>
              <a:rPr lang="en-US" altLang="ja-JP" sz="1600" dirty="0">
                <a:solidFill>
                  <a:prstClr val="black"/>
                </a:solidFill>
                <a:latin typeface="Meiryo UI" panose="020B0604030504040204" pitchFamily="50" charset="-128"/>
                <a:ea typeface="Meiryo UI" panose="020B0604030504040204" pitchFamily="50" charset="-128"/>
              </a:rPr>
              <a:t>(Z2)</a:t>
            </a:r>
            <a:r>
              <a:rPr lang="ja-JP" altLang="en-US" sz="1600" dirty="0">
                <a:solidFill>
                  <a:prstClr val="black"/>
                </a:solidFill>
                <a:latin typeface="Meiryo UI" panose="020B0604030504040204" pitchFamily="50" charset="-128"/>
                <a:ea typeface="Meiryo UI" panose="020B0604030504040204" pitchFamily="50" charset="-128"/>
              </a:rPr>
              <a:t>及び補完的引下げ</a:t>
            </a:r>
            <a:r>
              <a:rPr lang="en-US" altLang="ja-JP" sz="1600" dirty="0">
                <a:solidFill>
                  <a:prstClr val="black"/>
                </a:solidFill>
                <a:latin typeface="Meiryo UI" panose="020B0604030504040204" pitchFamily="50" charset="-128"/>
                <a:ea typeface="Meiryo UI" panose="020B0604030504040204" pitchFamily="50" charset="-128"/>
              </a:rPr>
              <a:t>(C)</a:t>
            </a:r>
            <a:r>
              <a:rPr lang="ja-JP" altLang="en-US" sz="1600" dirty="0">
                <a:solidFill>
                  <a:prstClr val="black"/>
                </a:solidFill>
                <a:latin typeface="Meiryo UI" panose="020B0604030504040204" pitchFamily="50" charset="-128"/>
                <a:ea typeface="Meiryo UI" panose="020B0604030504040204" pitchFamily="50" charset="-128"/>
              </a:rPr>
              <a:t>の置換え率の基準を引上げ。</a:t>
            </a:r>
          </a:p>
        </p:txBody>
      </p:sp>
      <p:sp>
        <p:nvSpPr>
          <p:cNvPr id="89" name="正方形/長方形 88"/>
          <p:cNvSpPr/>
          <p:nvPr/>
        </p:nvSpPr>
        <p:spPr>
          <a:xfrm>
            <a:off x="669473" y="1810868"/>
            <a:ext cx="5619649" cy="669414"/>
          </a:xfrm>
          <a:prstGeom prst="rect">
            <a:avLst/>
          </a:prstGeom>
          <a:solidFill>
            <a:srgbClr val="FFFFCC"/>
          </a:solidFill>
          <a:ln w="15875">
            <a:solidFill>
              <a:srgbClr val="C00000"/>
            </a:solidFill>
            <a:prstDash val="sysDash"/>
          </a:ln>
        </p:spPr>
        <p:txBody>
          <a:bodyPr wrap="square" lIns="36000" rIns="36000">
            <a:spAutoFit/>
          </a:bodyPr>
          <a:lstStyle/>
          <a:p>
            <a:pPr defTabSz="2505159">
              <a:lnSpc>
                <a:spcPts val="1500"/>
              </a:lnSpc>
              <a:defRPr/>
            </a:pP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長期収載品の段階的な価格引下げ（</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G1</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G2</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）は後発品上市の</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10</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年後から適用</a:t>
            </a:r>
            <a:endPar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a:p>
            <a:pPr marL="92075" indent="-92075" defTabSz="2505159">
              <a:lnSpc>
                <a:spcPts val="1500"/>
              </a:lnSpc>
              <a:defRPr/>
            </a:pP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 ただし、後発品への置換え率が</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 </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以上となった場合は、その２年後の薬価改定時に置換え率が</a:t>
            </a:r>
            <a:r>
              <a:rPr lang="en-US" altLang="ja-JP"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2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％以上となっていることを再度確認した上で、</a:t>
            </a:r>
            <a:r>
              <a:rPr lang="ja-JP" altLang="en-US" sz="1200" b="1"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Ｇ１ルールを前倒しして適用</a:t>
            </a:r>
            <a:endParaRPr lang="en-US" altLang="ja-JP" sz="1200" b="1"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1" name="左矢印 10"/>
          <p:cNvSpPr/>
          <p:nvPr/>
        </p:nvSpPr>
        <p:spPr>
          <a:xfrm>
            <a:off x="2485938" y="3504839"/>
            <a:ext cx="1590542" cy="362155"/>
          </a:xfrm>
          <a:prstGeom prst="leftArrow">
            <a:avLst/>
          </a:prstGeom>
          <a:gradFill flip="none" rotWithShape="1">
            <a:gsLst>
              <a:gs pos="0">
                <a:srgbClr val="C00000"/>
              </a:gs>
              <a:gs pos="35000">
                <a:schemeClr val="accent2"/>
              </a:gs>
              <a:gs pos="100000">
                <a:schemeClr val="accent2">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cxnSp>
        <p:nvCxnSpPr>
          <p:cNvPr id="105" name="直線矢印コネクタ 104"/>
          <p:cNvCxnSpPr>
            <a:stCxn id="89" idx="2"/>
          </p:cNvCxnSpPr>
          <p:nvPr/>
        </p:nvCxnSpPr>
        <p:spPr>
          <a:xfrm flipH="1">
            <a:off x="2792761" y="2480282"/>
            <a:ext cx="686536" cy="1120690"/>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62" name="直線矢印コネクタ 61"/>
          <p:cNvCxnSpPr/>
          <p:nvPr/>
        </p:nvCxnSpPr>
        <p:spPr>
          <a:xfrm flipV="1">
            <a:off x="3023277" y="4595821"/>
            <a:ext cx="301792" cy="557504"/>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3" name="右中かっこ 2"/>
          <p:cNvSpPr/>
          <p:nvPr/>
        </p:nvSpPr>
        <p:spPr>
          <a:xfrm rot="5400000">
            <a:off x="2671399" y="5182155"/>
            <a:ext cx="278466" cy="2340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latin typeface="Calibri"/>
              <a:ea typeface="ＭＳ Ｐゴシック" panose="020B0600070205080204" pitchFamily="50" charset="-128"/>
            </a:endParaRPr>
          </a:p>
        </p:txBody>
      </p:sp>
      <p:sp>
        <p:nvSpPr>
          <p:cNvPr id="63" name="右中かっこ 62"/>
          <p:cNvSpPr/>
          <p:nvPr/>
        </p:nvSpPr>
        <p:spPr>
          <a:xfrm rot="5400000">
            <a:off x="6703671" y="3588589"/>
            <a:ext cx="278466" cy="55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sp>
        <p:nvSpPr>
          <p:cNvPr id="16" name="テキスト ボックス 15"/>
          <p:cNvSpPr txBox="1"/>
          <p:nvPr/>
        </p:nvSpPr>
        <p:spPr>
          <a:xfrm>
            <a:off x="2045988" y="6513919"/>
            <a:ext cx="1632178" cy="276999"/>
          </a:xfrm>
          <a:prstGeom prst="rect">
            <a:avLst/>
          </a:prstGeom>
          <a:noFill/>
        </p:spPr>
        <p:txBody>
          <a:bodyPr wrap="none" rtlCol="0">
            <a:spAutoFit/>
          </a:bodyPr>
          <a:lstStyle/>
          <a:p>
            <a:r>
              <a:rPr lang="ja-JP" altLang="en-US" sz="1200" dirty="0">
                <a:solidFill>
                  <a:prstClr val="black"/>
                </a:solidFill>
                <a:latin typeface="Meiryo UI" panose="020B0604030504040204" pitchFamily="50" charset="-128"/>
                <a:ea typeface="Meiryo UI" panose="020B0604030504040204" pitchFamily="50" charset="-128"/>
              </a:rPr>
              <a:t>後発品への置換え期間</a:t>
            </a:r>
          </a:p>
        </p:txBody>
      </p:sp>
      <p:sp>
        <p:nvSpPr>
          <p:cNvPr id="64" name="テキスト ボックス 63"/>
          <p:cNvSpPr txBox="1"/>
          <p:nvPr/>
        </p:nvSpPr>
        <p:spPr>
          <a:xfrm>
            <a:off x="5421492" y="6536378"/>
            <a:ext cx="2951449" cy="276999"/>
          </a:xfrm>
          <a:prstGeom prst="rect">
            <a:avLst/>
          </a:prstGeom>
          <a:noFill/>
        </p:spPr>
        <p:txBody>
          <a:bodyPr wrap="none" rtlCol="0">
            <a:spAutoFit/>
          </a:bodyPr>
          <a:lstStyle/>
          <a:p>
            <a:r>
              <a:rPr lang="ja-JP" altLang="en-US" sz="1200" dirty="0">
                <a:solidFill>
                  <a:prstClr val="black"/>
                </a:solidFill>
                <a:latin typeface="Meiryo UI" panose="020B0604030504040204" pitchFamily="50" charset="-128"/>
                <a:ea typeface="Meiryo UI" panose="020B0604030504040204" pitchFamily="50" charset="-128"/>
              </a:rPr>
              <a:t>長期収載品の後発品価格への引下げ時期</a:t>
            </a:r>
          </a:p>
        </p:txBody>
      </p:sp>
      <p:cxnSp>
        <p:nvCxnSpPr>
          <p:cNvPr id="65" name="直線矢印コネクタ 64"/>
          <p:cNvCxnSpPr/>
          <p:nvPr/>
        </p:nvCxnSpPr>
        <p:spPr>
          <a:xfrm flipV="1">
            <a:off x="3728865" y="5666590"/>
            <a:ext cx="327103" cy="131553"/>
          </a:xfrm>
          <a:prstGeom prst="straightConnector1">
            <a:avLst/>
          </a:prstGeom>
          <a:ln w="12700">
            <a:solidFill>
              <a:schemeClr val="tx1"/>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106" name="正方形/長方形 105"/>
          <p:cNvSpPr/>
          <p:nvPr/>
        </p:nvSpPr>
        <p:spPr>
          <a:xfrm>
            <a:off x="82370" y="5180848"/>
            <a:ext cx="3719325" cy="861774"/>
          </a:xfrm>
          <a:prstGeom prst="rect">
            <a:avLst/>
          </a:prstGeom>
          <a:solidFill>
            <a:srgbClr val="FFFFCC"/>
          </a:solidFill>
          <a:ln w="15875">
            <a:solidFill>
              <a:srgbClr val="C00000"/>
            </a:solidFill>
            <a:prstDash val="sysDash"/>
          </a:ln>
        </p:spPr>
        <p:txBody>
          <a:bodyPr wrap="square" lIns="36000" rIns="36000">
            <a:spAutoFit/>
          </a:bodyPr>
          <a:lstStyle/>
          <a:p>
            <a:pPr marL="266540" indent="-266540">
              <a:lnSpc>
                <a:spcPts val="1500"/>
              </a:lnSpc>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後発品置換え率</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引下げ率</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40%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2.0%</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40%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60%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70%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1.75%</a:t>
            </a:r>
            <a:endPar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marL="266540" indent="-266540" defTabSz="2505159">
              <a:lnSpc>
                <a:spcPts val="1500"/>
              </a:lnSpc>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60%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0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未満 </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70%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199"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未満</a:t>
            </a: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　：▲</a:t>
            </a:r>
            <a:r>
              <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1.5%</a:t>
            </a:r>
            <a:endParaRPr lang="en-US" altLang="ja-JP" sz="15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66" name="テキスト ボックス 65"/>
          <p:cNvSpPr txBox="1"/>
          <p:nvPr/>
        </p:nvSpPr>
        <p:spPr>
          <a:xfrm>
            <a:off x="4106113" y="5109700"/>
            <a:ext cx="5957938" cy="253916"/>
          </a:xfrm>
          <a:prstGeom prst="rect">
            <a:avLst/>
          </a:prstGeom>
          <a:noFill/>
        </p:spPr>
        <p:txBody>
          <a:bodyPr wrap="square" rtlCol="0">
            <a:spAutoFit/>
          </a:bodyPr>
          <a:lstStyle/>
          <a:p>
            <a:pPr>
              <a:defRPr/>
            </a:pP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（ただし、先発品と有効成分等が同一の後発品</a:t>
            </a:r>
            <a:r>
              <a:rPr lang="en-US" altLang="ja-JP"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バイオ</a:t>
            </a:r>
            <a:r>
              <a:rPr lang="en-US" altLang="ja-JP"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AG)</a:t>
            </a:r>
            <a:r>
              <a:rPr lang="ja-JP" altLang="en-US" sz="1050" u="sng" dirty="0" err="1">
                <a:solidFill>
                  <a:srgbClr val="C00000"/>
                </a:solidFill>
                <a:latin typeface="Meiryo UI" panose="020B0604030504040204" pitchFamily="50" charset="-128"/>
                <a:ea typeface="Meiryo UI" panose="020B0604030504040204" pitchFamily="50" charset="-128"/>
                <a:cs typeface="メイリオ" panose="020B0604030504040204" pitchFamily="50" charset="-128"/>
              </a:rPr>
              <a:t>が収</a:t>
            </a:r>
            <a:r>
              <a:rPr lang="ja-JP" altLang="en-US" sz="105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載された場合、その先発品は対象とする。）</a:t>
            </a:r>
          </a:p>
        </p:txBody>
      </p:sp>
      <p:sp>
        <p:nvSpPr>
          <p:cNvPr id="67" name="スライド番号プレースホルダー 2">
            <a:extLst>
              <a:ext uri="{FF2B5EF4-FFF2-40B4-BE49-F238E27FC236}">
                <a16:creationId xmlns:a16="http://schemas.microsoft.com/office/drawing/2014/main" id="{EDB467BB-0979-4880-8908-175B1F4496D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581270"/>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直線コネクタ 16"/>
          <p:cNvCxnSpPr/>
          <p:nvPr/>
        </p:nvCxnSpPr>
        <p:spPr>
          <a:xfrm flipV="1">
            <a:off x="5901562" y="3950573"/>
            <a:ext cx="2865417" cy="1491502"/>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4967461" y="6322392"/>
            <a:ext cx="3921485" cy="866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9" name="正方形/長方形 8"/>
          <p:cNvSpPr/>
          <p:nvPr/>
        </p:nvSpPr>
        <p:spPr>
          <a:xfrm>
            <a:off x="2756334" y="6163263"/>
            <a:ext cx="1079308" cy="359769"/>
          </a:xfrm>
          <a:prstGeom prst="rect">
            <a:avLst/>
          </a:prstGeom>
          <a:solidFill>
            <a:schemeClr val="bg1">
              <a:lumMod val="50000"/>
            </a:schemeClr>
          </a:solidFill>
          <a:ln w="31750">
            <a:noFill/>
          </a:ln>
          <a:effectLst/>
        </p:spPr>
        <p:style>
          <a:lnRef idx="2">
            <a:schemeClr val="dk1"/>
          </a:lnRef>
          <a:fillRef idx="1">
            <a:schemeClr val="lt1"/>
          </a:fillRef>
          <a:effectRef idx="0">
            <a:schemeClr val="dk1"/>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後発品薬価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1" name="正方形/長方形 20"/>
          <p:cNvSpPr/>
          <p:nvPr/>
        </p:nvSpPr>
        <p:spPr>
          <a:xfrm>
            <a:off x="203518" y="3572924"/>
            <a:ext cx="1079308" cy="2950108"/>
          </a:xfrm>
          <a:prstGeom prst="rect">
            <a:avLst/>
          </a:prstGeom>
          <a:solidFill>
            <a:schemeClr val="accent3">
              <a:lumMod val="75000"/>
            </a:schemeClr>
          </a:solidFill>
          <a:ln w="31750">
            <a:noFill/>
          </a:ln>
          <a:effectLst/>
        </p:spPr>
        <p:style>
          <a:lnRef idx="2">
            <a:schemeClr val="dk1"/>
          </a:lnRef>
          <a:fillRef idx="1">
            <a:schemeClr val="lt1"/>
          </a:fillRef>
          <a:effectRef idx="0">
            <a:schemeClr val="dk1"/>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長期収載品薬価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改定前</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4" name="正方形/長方形 23"/>
          <p:cNvSpPr/>
          <p:nvPr/>
        </p:nvSpPr>
        <p:spPr>
          <a:xfrm>
            <a:off x="1338291" y="5047977"/>
            <a:ext cx="1079308" cy="1475054"/>
          </a:xfrm>
          <a:prstGeom prst="rect">
            <a:avLst/>
          </a:prstGeom>
          <a:solidFill>
            <a:schemeClr val="accent2">
              <a:lumMod val="75000"/>
            </a:schemeClr>
          </a:solidFill>
          <a:ln w="31750">
            <a:noFill/>
          </a:ln>
          <a:effectLst/>
        </p:spPr>
        <p:style>
          <a:lnRef idx="1">
            <a:schemeClr val="accent3"/>
          </a:lnRef>
          <a:fillRef idx="2">
            <a:schemeClr val="accent3"/>
          </a:fillRef>
          <a:effectRef idx="1">
            <a:schemeClr val="accent3"/>
          </a:effectRef>
          <a:fontRef idx="minor">
            <a:schemeClr val="dk1"/>
          </a:fontRef>
        </p:style>
        <p:txBody>
          <a:bodyPr rtlCol="0" anchor="ctr"/>
          <a:lstStyle/>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長期収載品薬価</a:t>
            </a:r>
            <a:endParaRPr lang="en-US" altLang="ja-JP"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a:p>
            <a:pPr algn="ctr" fontAlgn="t">
              <a:defRPr/>
            </a:pPr>
            <a:r>
              <a:rPr lang="ja-JP" altLang="en-US" sz="13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改定後</a:t>
            </a:r>
          </a:p>
        </p:txBody>
      </p:sp>
      <p:sp>
        <p:nvSpPr>
          <p:cNvPr id="4" name="テキスト ボックス 3"/>
          <p:cNvSpPr txBox="1"/>
          <p:nvPr/>
        </p:nvSpPr>
        <p:spPr>
          <a:xfrm>
            <a:off x="59115" y="2925268"/>
            <a:ext cx="2374741" cy="369095"/>
          </a:xfrm>
          <a:prstGeom prst="rect">
            <a:avLst/>
          </a:prstGeom>
          <a:noFill/>
        </p:spPr>
        <p:txBody>
          <a:bodyPr wrap="square" rtlCol="0">
            <a:spAutoFit/>
          </a:bodyPr>
          <a:lstStyle/>
          <a:p>
            <a:pPr>
              <a:defRPr/>
            </a:pP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下げ止め</a:t>
            </a: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0" name="直線コネクタ 9"/>
          <p:cNvCxnSpPr/>
          <p:nvPr/>
        </p:nvCxnSpPr>
        <p:spPr>
          <a:xfrm flipV="1">
            <a:off x="4974438" y="3473132"/>
            <a:ext cx="0" cy="2843629"/>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5770402" y="6379437"/>
            <a:ext cx="439262"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2" name="テキスト ボックス 11"/>
          <p:cNvSpPr txBox="1"/>
          <p:nvPr/>
        </p:nvSpPr>
        <p:spPr>
          <a:xfrm>
            <a:off x="8234688" y="6379436"/>
            <a:ext cx="697180" cy="338337"/>
          </a:xfrm>
          <a:prstGeom prst="rect">
            <a:avLst/>
          </a:prstGeom>
          <a:noFill/>
        </p:spPr>
        <p:txBody>
          <a:bodyPr wrap="none" rtlCol="0">
            <a:spAutoFit/>
          </a:bodyPr>
          <a:lstStyle/>
          <a:p>
            <a:pPr>
              <a:defRPr/>
            </a:pPr>
            <a:r>
              <a:rPr lang="en-US" altLang="ja-JP"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20%</a:t>
            </a:r>
            <a:endPar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テキスト ボックス 13"/>
          <p:cNvSpPr txBox="1"/>
          <p:nvPr/>
        </p:nvSpPr>
        <p:spPr>
          <a:xfrm>
            <a:off x="4528196" y="5348143"/>
            <a:ext cx="439261"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5" name="テキスト ボックス 14"/>
          <p:cNvSpPr txBox="1"/>
          <p:nvPr/>
        </p:nvSpPr>
        <p:spPr>
          <a:xfrm>
            <a:off x="4449267" y="4383253"/>
            <a:ext cx="535380"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8" name="直線コネクタ 17"/>
          <p:cNvCxnSpPr>
            <a:stCxn id="26" idx="0"/>
          </p:cNvCxnSpPr>
          <p:nvPr/>
        </p:nvCxnSpPr>
        <p:spPr>
          <a:xfrm flipV="1">
            <a:off x="4984645" y="5442075"/>
            <a:ext cx="916917" cy="855650"/>
          </a:xfrm>
          <a:prstGeom prst="line">
            <a:avLst/>
          </a:prstGeom>
          <a:ln w="76200">
            <a:prstDash val="sysDot"/>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V="1">
            <a:off x="8579588" y="4033028"/>
            <a:ext cx="1" cy="2299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flipH="1">
            <a:off x="4984645" y="4036690"/>
            <a:ext cx="3561715" cy="15379"/>
          </a:xfrm>
          <a:prstGeom prst="line">
            <a:avLst/>
          </a:prstGeom>
        </p:spPr>
        <p:style>
          <a:lnRef idx="1">
            <a:schemeClr val="accent1"/>
          </a:lnRef>
          <a:fillRef idx="0">
            <a:schemeClr val="accent1"/>
          </a:fillRef>
          <a:effectRef idx="0">
            <a:schemeClr val="accent1"/>
          </a:effectRef>
          <a:fontRef idx="minor">
            <a:schemeClr val="tx1"/>
          </a:fontRef>
        </p:style>
      </p:cxnSp>
      <p:sp>
        <p:nvSpPr>
          <p:cNvPr id="22" name="上矢印 21"/>
          <p:cNvSpPr/>
          <p:nvPr/>
        </p:nvSpPr>
        <p:spPr>
          <a:xfrm>
            <a:off x="8260980" y="4768445"/>
            <a:ext cx="362074" cy="1511199"/>
          </a:xfrm>
          <a:prstGeom prst="up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799">
              <a:solidFill>
                <a:prstClr val="white"/>
              </a:solidFill>
              <a:latin typeface="Calibri"/>
              <a:ea typeface="ＭＳ Ｐゴシック" panose="020B0600070205080204" pitchFamily="50" charset="-128"/>
            </a:endParaRPr>
          </a:p>
        </p:txBody>
      </p:sp>
      <p:sp>
        <p:nvSpPr>
          <p:cNvPr id="23" name="上矢印 22"/>
          <p:cNvSpPr/>
          <p:nvPr/>
        </p:nvSpPr>
        <p:spPr>
          <a:xfrm rot="16200000">
            <a:off x="6463066" y="3439420"/>
            <a:ext cx="362074" cy="1511199"/>
          </a:xfrm>
          <a:prstGeom prst="upArrow">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799">
              <a:solidFill>
                <a:prstClr val="white"/>
              </a:solidFill>
              <a:latin typeface="Calibri"/>
              <a:ea typeface="ＭＳ Ｐゴシック" panose="020B0600070205080204" pitchFamily="50" charset="-128"/>
            </a:endParaRPr>
          </a:p>
        </p:txBody>
      </p:sp>
      <p:sp>
        <p:nvSpPr>
          <p:cNvPr id="25" name="テキスト ボックス 24"/>
          <p:cNvSpPr txBox="1"/>
          <p:nvPr/>
        </p:nvSpPr>
        <p:spPr>
          <a:xfrm>
            <a:off x="4017370" y="3473132"/>
            <a:ext cx="399981" cy="2246769"/>
          </a:xfrm>
          <a:prstGeom prst="rect">
            <a:avLst/>
          </a:prstGeom>
          <a:noFill/>
        </p:spPr>
        <p:txBody>
          <a:bodyPr vert="eaVert" wrap="none" rtlCol="0">
            <a:spAutoFit/>
          </a:bodyPr>
          <a:lstStyle/>
          <a:p>
            <a:pPr>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円滑実施措置後　影響割合</a:t>
            </a:r>
          </a:p>
        </p:txBody>
      </p:sp>
      <p:sp>
        <p:nvSpPr>
          <p:cNvPr id="26" name="右中かっこ 25"/>
          <p:cNvSpPr/>
          <p:nvPr/>
        </p:nvSpPr>
        <p:spPr>
          <a:xfrm rot="16200000">
            <a:off x="5362214" y="5670074"/>
            <a:ext cx="250083" cy="1005220"/>
          </a:xfrm>
          <a:prstGeom prst="rightBrace">
            <a:avLst>
              <a:gd name="adj1" fmla="val 24613"/>
              <a:gd name="adj2" fmla="val 50000"/>
            </a:avLst>
          </a:prstGeom>
          <a:ln w="381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799">
              <a:solidFill>
                <a:prstClr val="black"/>
              </a:solidFill>
              <a:latin typeface="Calibri"/>
              <a:ea typeface="ＭＳ Ｐゴシック" panose="020B0600070205080204" pitchFamily="50" charset="-128"/>
            </a:endParaRPr>
          </a:p>
        </p:txBody>
      </p:sp>
      <p:sp>
        <p:nvSpPr>
          <p:cNvPr id="27" name="テキスト ボックス 26"/>
          <p:cNvSpPr txBox="1"/>
          <p:nvPr/>
        </p:nvSpPr>
        <p:spPr>
          <a:xfrm>
            <a:off x="5190158" y="5588125"/>
            <a:ext cx="799706" cy="461369"/>
          </a:xfrm>
          <a:prstGeom prst="rect">
            <a:avLst/>
          </a:prstGeom>
          <a:solidFill>
            <a:schemeClr val="bg1"/>
          </a:solidFill>
          <a:ln w="38100">
            <a:solidFill>
              <a:schemeClr val="accent2"/>
            </a:solidFill>
          </a:ln>
        </p:spPr>
        <p:txBody>
          <a:bodyPr wrap="none" rtlCol="0" anchor="ctr">
            <a:spAutoFit/>
          </a:bodyPr>
          <a:lstStyle/>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措置無し</a:t>
            </a:r>
          </a:p>
        </p:txBody>
      </p:sp>
      <p:cxnSp>
        <p:nvCxnSpPr>
          <p:cNvPr id="28" name="直線コネクタ 27"/>
          <p:cNvCxnSpPr/>
          <p:nvPr/>
        </p:nvCxnSpPr>
        <p:spPr>
          <a:xfrm flipV="1">
            <a:off x="5989864" y="6185973"/>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rot="5400000" flipV="1">
            <a:off x="5034775" y="5385899"/>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rot="5400000" flipV="1">
            <a:off x="5033011" y="444963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a:off x="6032428" y="4301829"/>
            <a:ext cx="1414864" cy="338337"/>
          </a:xfrm>
          <a:prstGeom prst="rect">
            <a:avLst/>
          </a:prstGeom>
          <a:noFill/>
        </p:spPr>
        <p:txBody>
          <a:bodyPr wrap="none" rtlCol="0">
            <a:spAutoFit/>
          </a:bodyPr>
          <a:lstStyle/>
          <a:p>
            <a:pPr>
              <a:defRPr/>
            </a:pPr>
            <a:r>
              <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円滑実施措置</a:t>
            </a:r>
          </a:p>
        </p:txBody>
      </p:sp>
      <p:sp>
        <p:nvSpPr>
          <p:cNvPr id="34" name="テキスト ボックス 33"/>
          <p:cNvSpPr txBox="1"/>
          <p:nvPr/>
        </p:nvSpPr>
        <p:spPr>
          <a:xfrm>
            <a:off x="7904449" y="4897802"/>
            <a:ext cx="430759" cy="1323439"/>
          </a:xfrm>
          <a:prstGeom prst="rect">
            <a:avLst/>
          </a:prstGeom>
          <a:noFill/>
        </p:spPr>
        <p:txBody>
          <a:bodyPr vert="eaVert" wrap="none" rtlCol="0">
            <a:spAutoFit/>
          </a:bodyPr>
          <a:lstStyle/>
          <a:p>
            <a:pPr>
              <a:defRPr/>
            </a:pPr>
            <a:r>
              <a:rPr lang="ja-JP" altLang="en-US" sz="15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円滑実施措置</a:t>
            </a:r>
          </a:p>
        </p:txBody>
      </p:sp>
      <p:sp>
        <p:nvSpPr>
          <p:cNvPr id="55" name="テキスト ボックス 54"/>
          <p:cNvSpPr txBox="1"/>
          <p:nvPr/>
        </p:nvSpPr>
        <p:spPr>
          <a:xfrm>
            <a:off x="4161421" y="2925268"/>
            <a:ext cx="2374741" cy="369095"/>
          </a:xfrm>
          <a:prstGeom prst="rect">
            <a:avLst/>
          </a:prstGeom>
          <a:noFill/>
        </p:spPr>
        <p:txBody>
          <a:bodyPr wrap="square" rtlCol="0">
            <a:spAutoFit/>
          </a:bodyPr>
          <a:lstStyle/>
          <a:p>
            <a:pPr>
              <a:defRPr/>
            </a:pP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円滑実施係数</a:t>
            </a:r>
            <a:r>
              <a:rPr lang="en-US" altLang="ja-JP"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ja-JP" altLang="en-US" sz="17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8" name="直線コネクタ 57"/>
          <p:cNvCxnSpPr/>
          <p:nvPr/>
        </p:nvCxnSpPr>
        <p:spPr>
          <a:xfrm rot="5400000" flipV="1">
            <a:off x="3134092" y="4958271"/>
            <a:ext cx="0" cy="14031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2847361" y="5701905"/>
            <a:ext cx="1187370" cy="461369"/>
          </a:xfrm>
          <a:prstGeom prst="rect">
            <a:avLst/>
          </a:prstGeom>
          <a:noFill/>
        </p:spPr>
        <p:txBody>
          <a:bodyPr wrap="square" rtlCol="0">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後発品薬価の</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倍</a:t>
            </a:r>
          </a:p>
        </p:txBody>
      </p:sp>
      <p:cxnSp>
        <p:nvCxnSpPr>
          <p:cNvPr id="68" name="直線矢印コネクタ 67"/>
          <p:cNvCxnSpPr/>
          <p:nvPr/>
        </p:nvCxnSpPr>
        <p:spPr>
          <a:xfrm>
            <a:off x="2617759" y="3572926"/>
            <a:ext cx="0" cy="2086892"/>
          </a:xfrm>
          <a:prstGeom prst="straightConnector1">
            <a:avLst/>
          </a:prstGeom>
          <a:ln w="57150">
            <a:solidFill>
              <a:schemeClr val="accent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2" name="テキスト ボックス 61"/>
          <p:cNvSpPr txBox="1"/>
          <p:nvPr/>
        </p:nvSpPr>
        <p:spPr>
          <a:xfrm>
            <a:off x="2645280" y="3603421"/>
            <a:ext cx="553741" cy="1755346"/>
          </a:xfrm>
          <a:prstGeom prst="rect">
            <a:avLst/>
          </a:prstGeom>
          <a:ln>
            <a:noFill/>
          </a:ln>
        </p:spPr>
        <p:style>
          <a:lnRef idx="2">
            <a:schemeClr val="accent1"/>
          </a:lnRef>
          <a:fillRef idx="1">
            <a:schemeClr val="lt1"/>
          </a:fillRef>
          <a:effectRef idx="0">
            <a:schemeClr val="accent1"/>
          </a:effectRef>
          <a:fontRef idx="minor">
            <a:schemeClr val="dk1"/>
          </a:fontRef>
        </p:style>
        <p:txBody>
          <a:bodyPr vert="eaVert" wrap="square" rtlCol="0" anchor="ctr">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下止めがなかった場合の引下げ</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0" name="直線矢印コネクタ 69"/>
          <p:cNvCxnSpPr/>
          <p:nvPr/>
        </p:nvCxnSpPr>
        <p:spPr>
          <a:xfrm>
            <a:off x="1424439" y="3603424"/>
            <a:ext cx="0" cy="1365605"/>
          </a:xfrm>
          <a:prstGeom prst="straightConnector1">
            <a:avLst/>
          </a:prstGeom>
          <a:ln w="57150">
            <a:solidFill>
              <a:schemeClr val="accent1"/>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74" name="テキスト ボックス 73"/>
          <p:cNvSpPr txBox="1"/>
          <p:nvPr/>
        </p:nvSpPr>
        <p:spPr>
          <a:xfrm>
            <a:off x="8838941" y="6215780"/>
            <a:ext cx="722811" cy="307580"/>
          </a:xfrm>
          <a:prstGeom prst="rect">
            <a:avLst/>
          </a:prstGeom>
          <a:noFill/>
        </p:spPr>
        <p:txBody>
          <a:bodyPr wrap="none" rtlCol="0">
            <a:spAutoFit/>
          </a:bodyPr>
          <a:lstStyle/>
          <a:p>
            <a:pPr>
              <a:defRPr/>
            </a:pPr>
            <a:r>
              <a:rPr lang="ja-JP" altLang="en-US" sz="13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p>
        </p:txBody>
      </p:sp>
      <p:sp>
        <p:nvSpPr>
          <p:cNvPr id="79" name="テキスト ボックス 78"/>
          <p:cNvSpPr txBox="1"/>
          <p:nvPr/>
        </p:nvSpPr>
        <p:spPr>
          <a:xfrm>
            <a:off x="1623467" y="3603421"/>
            <a:ext cx="599844" cy="129614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vert="eaVert" wrap="square" rtlCol="0">
            <a:spAutoFit/>
          </a:bodyPr>
          <a:lstStyle/>
          <a:p>
            <a:pPr>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改定前薬価の</a:t>
            </a: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％まで引下げ</a:t>
            </a:r>
            <a:endPar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1" name="正方形/長方形 80"/>
          <p:cNvSpPr/>
          <p:nvPr/>
        </p:nvSpPr>
        <p:spPr>
          <a:xfrm>
            <a:off x="6752047" y="2956841"/>
            <a:ext cx="3094359" cy="995232"/>
          </a:xfrm>
          <a:prstGeom prst="rect">
            <a:avLst/>
          </a:prstGeom>
          <a:solidFill>
            <a:schemeClr val="bg1"/>
          </a:solidFill>
          <a:ln w="12700">
            <a:prstDash val="dash"/>
          </a:ln>
        </p:spPr>
        <p:style>
          <a:lnRef idx="2">
            <a:schemeClr val="dk1"/>
          </a:lnRef>
          <a:fillRef idx="1">
            <a:schemeClr val="lt1"/>
          </a:fillRef>
          <a:effectRef idx="0">
            <a:schemeClr val="dk1"/>
          </a:effectRef>
          <a:fontRef idx="minor">
            <a:schemeClr val="dk1"/>
          </a:fontRef>
        </p:style>
        <p:txBody>
          <a:bodyPr rtlCol="0" anchor="t" anchorCtr="0"/>
          <a:lstStyle/>
          <a:p>
            <a:pPr>
              <a:defRPr/>
            </a:pP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G1</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G2</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・Ｃ</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50</a:t>
            </a:r>
            <a:r>
              <a:rPr lang="ja-JP" altLang="en-US"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rPr>
              <a:t>％下げ止め適用後）による引下率に以下の係数を乗じた引下率を適用して、薬価の引下げを行う。</a:t>
            </a:r>
            <a:endParaRPr lang="en-US" altLang="ja-JP" sz="1049" dirty="0">
              <a:solidFill>
                <a:sysClr val="windowText" lastClr="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3" name="正方形/長方形 42"/>
          <p:cNvSpPr/>
          <p:nvPr/>
        </p:nvSpPr>
        <p:spPr>
          <a:xfrm>
            <a:off x="6942816" y="3575376"/>
            <a:ext cx="1171365" cy="261442"/>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円滑実施係数＝</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p:cNvSpPr/>
          <p:nvPr/>
        </p:nvSpPr>
        <p:spPr>
          <a:xfrm>
            <a:off x="8159211" y="3485489"/>
            <a:ext cx="1392437" cy="253753"/>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r>
              <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×0.5</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2.5</a:t>
            </a: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p:cNvSpPr/>
          <p:nvPr/>
        </p:nvSpPr>
        <p:spPr>
          <a:xfrm>
            <a:off x="8585337" y="3676991"/>
            <a:ext cx="607469" cy="261442"/>
          </a:xfrm>
          <a:prstGeom prst="rect">
            <a:avLst/>
          </a:prstGeom>
          <a:noFill/>
          <a:ln w="12700">
            <a:noFill/>
            <a:prstDash val="dash"/>
          </a:ln>
        </p:spPr>
        <p:style>
          <a:lnRef idx="2">
            <a:schemeClr val="dk1"/>
          </a:lnRef>
          <a:fillRef idx="1">
            <a:schemeClr val="lt1"/>
          </a:fillRef>
          <a:effectRef idx="0">
            <a:schemeClr val="dk1"/>
          </a:effectRef>
          <a:fontRef idx="minor">
            <a:schemeClr val="dk1"/>
          </a:fontRef>
        </p:style>
        <p:txBody>
          <a:bodyPr wrap="none" rtlCol="0" anchor="t" anchorCtr="0">
            <a:spAutoFit/>
          </a:bodyPr>
          <a:lstStyle/>
          <a:p>
            <a:pPr fontAlgn="t">
              <a:defRPr/>
            </a:pPr>
            <a:r>
              <a:rPr lang="ja-JP" altLang="en-US"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影響率</a:t>
            </a: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 name="直線コネクタ 6"/>
          <p:cNvCxnSpPr/>
          <p:nvPr/>
        </p:nvCxnSpPr>
        <p:spPr>
          <a:xfrm>
            <a:off x="8159211" y="3706573"/>
            <a:ext cx="14981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6904624" y="3520802"/>
            <a:ext cx="2842177" cy="379974"/>
          </a:xfrm>
          <a:prstGeom prst="rect">
            <a:avLst/>
          </a:prstGeom>
          <a:noFill/>
          <a:ln w="12700">
            <a:prstDash val="solid"/>
          </a:ln>
        </p:spPr>
        <p:style>
          <a:lnRef idx="2">
            <a:schemeClr val="dk1"/>
          </a:lnRef>
          <a:fillRef idx="1">
            <a:schemeClr val="lt1"/>
          </a:fillRef>
          <a:effectRef idx="0">
            <a:schemeClr val="dk1"/>
          </a:effectRef>
          <a:fontRef idx="minor">
            <a:schemeClr val="dk1"/>
          </a:fontRef>
        </p:style>
        <p:txBody>
          <a:bodyPr rtlCol="0" anchor="t" anchorCtr="0"/>
          <a:lstStyle/>
          <a:p>
            <a:pPr>
              <a:defRPr/>
            </a:pPr>
            <a:endParaRPr lang="en-US" altLang="ja-JP" sz="104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52" name="表 51"/>
          <p:cNvGraphicFramePr>
            <a:graphicFrameLocks noGrp="1"/>
          </p:cNvGraphicFramePr>
          <p:nvPr/>
        </p:nvGraphicFramePr>
        <p:xfrm>
          <a:off x="955913" y="1279688"/>
          <a:ext cx="7667141" cy="1097164"/>
        </p:xfrm>
        <a:graphic>
          <a:graphicData uri="http://schemas.openxmlformats.org/drawingml/2006/table">
            <a:tbl>
              <a:tblPr firstRow="1" bandRow="1">
                <a:tableStyleId>{5940675A-B579-460E-94D1-54222C63F5DA}</a:tableStyleId>
              </a:tblPr>
              <a:tblGrid>
                <a:gridCol w="774585">
                  <a:extLst>
                    <a:ext uri="{9D8B030D-6E8A-4147-A177-3AD203B41FA5}">
                      <a16:colId xmlns:a16="http://schemas.microsoft.com/office/drawing/2014/main" val="20000"/>
                    </a:ext>
                  </a:extLst>
                </a:gridCol>
                <a:gridCol w="6892556">
                  <a:extLst>
                    <a:ext uri="{9D8B030D-6E8A-4147-A177-3AD203B41FA5}">
                      <a16:colId xmlns:a16="http://schemas.microsoft.com/office/drawing/2014/main" val="20001"/>
                    </a:ext>
                  </a:extLst>
                </a:gridCol>
              </a:tblGrid>
              <a:tr h="422109">
                <a:tc>
                  <a:txBody>
                    <a:bodyPr/>
                    <a:lstStyle/>
                    <a:p>
                      <a:pPr marL="0" marR="0" indent="0" algn="ctr" defTabSz="914400" rtl="0" eaLnBrk="1" fontAlgn="t" latinLnBrk="0" hangingPunct="1">
                        <a:lnSpc>
                          <a:spcPct val="100000"/>
                        </a:lnSpc>
                        <a:spcBef>
                          <a:spcPts val="0"/>
                        </a:spcBef>
                        <a:spcAft>
                          <a:spcPts val="0"/>
                        </a:spcAft>
                        <a:buClrTx/>
                        <a:buSzTx/>
                        <a:buFontTx/>
                        <a:buNone/>
                        <a:tabLst/>
                        <a:defRPr/>
                      </a:pP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品目</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45691" marR="45691" marT="45691" marB="45691" anchor="ctr">
                    <a:solidFill>
                      <a:schemeClr val="bg1">
                        <a:lumMod val="85000"/>
                      </a:schemeClr>
                    </a:solidFill>
                  </a:tcPr>
                </a:tc>
                <a:tc>
                  <a:txBody>
                    <a:bodyPr/>
                    <a:lstStyle/>
                    <a:p>
                      <a:pPr marL="179388" indent="-179388" algn="just">
                        <a:buFont typeface="Wingdings" panose="05000000000000000000" pitchFamily="2" charset="2"/>
                        <a:buChar char="l"/>
                      </a:pP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品目によっては</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％を超える引下率となるものもあることから、初めて本制度の適用を受ける品目においては、本制度による最大引下率を</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とする。</a:t>
                      </a:r>
                      <a:endParaRPr lang="en-US" altLang="ja-JP" sz="1200" b="1" dirty="0">
                        <a:solidFill>
                          <a:srgbClr val="FF0000"/>
                        </a:solidFill>
                        <a:latin typeface="Meiryo UI" panose="020B0604030504040204" pitchFamily="50" charset="-128"/>
                        <a:ea typeface="Meiryo UI" panose="020B0604030504040204" pitchFamily="50" charset="-128"/>
                        <a:cs typeface="メイリオ" panose="020B0604030504040204" pitchFamily="50" charset="-128"/>
                      </a:endParaRPr>
                    </a:p>
                  </a:txBody>
                  <a:tcPr marL="72000" marR="108000" marT="45691" marB="45691"/>
                </a:tc>
                <a:extLst>
                  <a:ext uri="{0D108BD9-81ED-4DB2-BD59-A6C34878D82A}">
                    <a16:rowId xmlns:a16="http://schemas.microsoft.com/office/drawing/2014/main" val="10000"/>
                  </a:ext>
                </a:extLst>
              </a:tr>
              <a:tr h="639670">
                <a:tc>
                  <a:txBody>
                    <a:bodyPr/>
                    <a:lstStyle/>
                    <a:p>
                      <a:pPr marL="87313" marR="0" indent="-87313" algn="ctr" defTabSz="914400" rtl="0" eaLnBrk="1" fontAlgn="t" latinLnBrk="0" hangingPunct="1">
                        <a:lnSpc>
                          <a:spcPct val="100000"/>
                        </a:lnSpc>
                        <a:spcBef>
                          <a:spcPts val="0"/>
                        </a:spcBef>
                        <a:spcAft>
                          <a:spcPts val="0"/>
                        </a:spcAft>
                        <a:buClrTx/>
                        <a:buSzTx/>
                        <a:buFontTx/>
                        <a:buNone/>
                        <a:tabLst/>
                        <a:defRPr/>
                      </a:pPr>
                      <a:r>
                        <a:rPr kumimoji="1" lang="ja-JP" altLang="en-US" sz="1200" b="1" dirty="0">
                          <a:latin typeface="メイリオ" panose="020B0604030504040204" pitchFamily="50" charset="-128"/>
                          <a:ea typeface="メイリオ" panose="020B0604030504040204" pitchFamily="50" charset="-128"/>
                          <a:cs typeface="メイリオ" panose="020B0604030504040204" pitchFamily="50" charset="-128"/>
                        </a:rPr>
                        <a:t>企業</a:t>
                      </a:r>
                      <a:endParaRPr kumimoji="1" lang="en-US" altLang="ja-JP" sz="1200" b="1" dirty="0">
                        <a:latin typeface="メイリオ" panose="020B0604030504040204" pitchFamily="50" charset="-128"/>
                        <a:ea typeface="メイリオ" panose="020B0604030504040204" pitchFamily="50" charset="-128"/>
                        <a:cs typeface="メイリオ" panose="020B0604030504040204" pitchFamily="50" charset="-128"/>
                      </a:endParaRPr>
                    </a:p>
                  </a:txBody>
                  <a:tcPr marL="45691" marR="45691" marT="45691" marB="45691" anchor="ctr">
                    <a:solidFill>
                      <a:schemeClr val="bg1">
                        <a:lumMod val="85000"/>
                      </a:schemeClr>
                    </a:solidFill>
                  </a:tcPr>
                </a:tc>
                <a:tc>
                  <a:txBody>
                    <a:bodyPr/>
                    <a:lstStyle/>
                    <a:p>
                      <a:pPr marL="179388" indent="-179388" algn="just">
                        <a:buFont typeface="Wingdings" panose="05000000000000000000" pitchFamily="2" charset="2"/>
                        <a:buChar char="l"/>
                      </a:pP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Ｇ１・Ｇ２</a:t>
                      </a:r>
                      <a:r>
                        <a:rPr lang="ja-JP" altLang="en-US" sz="1200" b="0" dirty="0">
                          <a:solidFill>
                            <a:schemeClr val="tx1"/>
                          </a:solidFill>
                          <a:latin typeface="Meiryo UI" panose="020B0604030504040204" pitchFamily="50" charset="-128"/>
                          <a:ea typeface="Meiryo UI" panose="020B0604030504040204" pitchFamily="50" charset="-128"/>
                          <a:cs typeface="メイリオ" panose="020B0604030504040204" pitchFamily="50" charset="-128"/>
                        </a:rPr>
                        <a:t>・Ｃ</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による年間販売額の影響額の、医療用医薬品の総売上に対する割合（影響率）が一定程度高い企業もあることから、長期収載品の薬価の見直しによる影響の大きい企業（影響率＞</a:t>
                      </a:r>
                      <a:r>
                        <a:rPr lang="en-US" altLang="ja-JP"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a:t>
                      </a:r>
                      <a:r>
                        <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）について、引下率に一定の係数を乗ずる。</a:t>
                      </a:r>
                      <a:endParaRPr lang="ja-JP" altLang="en-US" sz="1200" b="1" dirty="0">
                        <a:solidFill>
                          <a:srgbClr val="FF0000"/>
                        </a:solidFill>
                        <a:latin typeface="Meiryo UI" panose="020B0604030504040204" pitchFamily="50" charset="-128"/>
                        <a:ea typeface="Meiryo UI" panose="020B0604030504040204" pitchFamily="50" charset="-128"/>
                        <a:cs typeface="メイリオ" panose="020B0604030504040204" pitchFamily="50" charset="-128"/>
                      </a:endParaRPr>
                    </a:p>
                  </a:txBody>
                  <a:tcPr marL="72000" marR="108000" marT="45691" marB="45691"/>
                </a:tc>
                <a:extLst>
                  <a:ext uri="{0D108BD9-81ED-4DB2-BD59-A6C34878D82A}">
                    <a16:rowId xmlns:a16="http://schemas.microsoft.com/office/drawing/2014/main" val="10001"/>
                  </a:ext>
                </a:extLst>
              </a:tr>
            </a:tbl>
          </a:graphicData>
        </a:graphic>
      </p:graphicFrame>
      <p:cxnSp>
        <p:nvCxnSpPr>
          <p:cNvPr id="38" name="直線矢印コネクタ 37"/>
          <p:cNvCxnSpPr/>
          <p:nvPr/>
        </p:nvCxnSpPr>
        <p:spPr>
          <a:xfrm>
            <a:off x="2612290" y="5695235"/>
            <a:ext cx="0" cy="863446"/>
          </a:xfrm>
          <a:prstGeom prst="straightConnector1">
            <a:avLst/>
          </a:prstGeom>
          <a:ln w="25400">
            <a:solidFill>
              <a:schemeClr val="accent2"/>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flipV="1">
            <a:off x="8580490"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rot="5400000" flipV="1">
            <a:off x="5033011" y="3981505"/>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7" name="テキスト ボックス 56"/>
          <p:cNvSpPr txBox="1"/>
          <p:nvPr/>
        </p:nvSpPr>
        <p:spPr>
          <a:xfrm>
            <a:off x="4261570" y="3903489"/>
            <a:ext cx="817329" cy="307580"/>
          </a:xfrm>
          <a:prstGeom prst="rect">
            <a:avLst/>
          </a:prstGeom>
          <a:noFill/>
        </p:spPr>
        <p:txBody>
          <a:bodyPr wrap="none" rtlCol="0">
            <a:spAutoFit/>
          </a:bodyPr>
          <a:lstStyle/>
          <a:p>
            <a:pPr algn="r">
              <a:defRPr/>
            </a:pPr>
            <a:r>
              <a:rPr lang="en-US" altLang="ja-JP" sz="13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rPr>
              <a:t>12.5%</a:t>
            </a:r>
            <a:endParaRPr lang="ja-JP" altLang="en-US" sz="1399" b="1" dirty="0">
              <a:solidFill>
                <a:srgbClr val="C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テキスト ボックス 55"/>
          <p:cNvSpPr txBox="1"/>
          <p:nvPr/>
        </p:nvSpPr>
        <p:spPr>
          <a:xfrm>
            <a:off x="6488539" y="6379437"/>
            <a:ext cx="535381"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10%</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9" name="直線コネクタ 58"/>
          <p:cNvCxnSpPr/>
          <p:nvPr/>
        </p:nvCxnSpPr>
        <p:spPr>
          <a:xfrm flipV="1">
            <a:off x="6752046"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flipV="1">
            <a:off x="7666269" y="6182356"/>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4" name="テキスト ボックス 63"/>
          <p:cNvSpPr txBox="1"/>
          <p:nvPr/>
        </p:nvSpPr>
        <p:spPr>
          <a:xfrm>
            <a:off x="7401942" y="6379437"/>
            <a:ext cx="535381" cy="276821"/>
          </a:xfrm>
          <a:prstGeom prst="rect">
            <a:avLst/>
          </a:prstGeom>
          <a:noFill/>
        </p:spPr>
        <p:txBody>
          <a:bodyPr wrap="none" rtlCol="0">
            <a:spAutoFit/>
          </a:bodyPr>
          <a:lstStyle/>
          <a:p>
            <a:pP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15%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 name="直線コネクタ 64"/>
          <p:cNvCxnSpPr/>
          <p:nvPr/>
        </p:nvCxnSpPr>
        <p:spPr>
          <a:xfrm flipV="1">
            <a:off x="6751961" y="4986643"/>
            <a:ext cx="1" cy="1331146"/>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4967342" y="4983843"/>
            <a:ext cx="1851835"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rot="5400000" flipV="1">
            <a:off x="5033011" y="4917767"/>
            <a:ext cx="0" cy="13463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9" name="テキスト ボックス 68"/>
          <p:cNvSpPr txBox="1"/>
          <p:nvPr/>
        </p:nvSpPr>
        <p:spPr>
          <a:xfrm>
            <a:off x="4404582" y="4859632"/>
            <a:ext cx="589848" cy="276821"/>
          </a:xfrm>
          <a:prstGeom prst="rect">
            <a:avLst/>
          </a:prstGeom>
          <a:noFill/>
        </p:spPr>
        <p:txBody>
          <a:bodyPr wrap="none" rtlCol="0">
            <a:spAutoFit/>
          </a:bodyPr>
          <a:lstStyle/>
          <a:p>
            <a:pPr algn="r">
              <a:defRPr/>
            </a:pPr>
            <a:r>
              <a:rPr lang="en-US" altLang="ja-JP"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7.5%</a:t>
            </a:r>
            <a:endPar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71" name="直線コネクタ 70"/>
          <p:cNvCxnSpPr/>
          <p:nvPr/>
        </p:nvCxnSpPr>
        <p:spPr>
          <a:xfrm flipV="1">
            <a:off x="7668155" y="4538753"/>
            <a:ext cx="1" cy="1798846"/>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3" name="直線コネクタ 72"/>
          <p:cNvCxnSpPr/>
          <p:nvPr/>
        </p:nvCxnSpPr>
        <p:spPr>
          <a:xfrm>
            <a:off x="4972040" y="4515325"/>
            <a:ext cx="2698269"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77" name="角丸四角形 76"/>
          <p:cNvSpPr/>
          <p:nvPr/>
        </p:nvSpPr>
        <p:spPr>
          <a:xfrm>
            <a:off x="320366" y="384576"/>
            <a:ext cx="9348129" cy="57834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Ｇ１・Ｇ２・Ｃルールにより大きな影響を受ける一定の品目・企業に対しては、平成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年度改定のときと同様に円滑実施措置を行う。</a:t>
            </a:r>
          </a:p>
        </p:txBody>
      </p:sp>
      <p:sp>
        <p:nvSpPr>
          <p:cNvPr id="60" name="スライド番号プレースホルダー 2">
            <a:extLst>
              <a:ext uri="{FF2B5EF4-FFF2-40B4-BE49-F238E27FC236}">
                <a16:creationId xmlns:a16="http://schemas.microsoft.com/office/drawing/2014/main" id="{DBCCCED3-FC37-4484-ACF0-50026027694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823509553"/>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グループ化 34"/>
          <p:cNvGrpSpPr/>
          <p:nvPr/>
        </p:nvGrpSpPr>
        <p:grpSpPr>
          <a:xfrm>
            <a:off x="3324850" y="2708920"/>
            <a:ext cx="2852287" cy="3804908"/>
            <a:chOff x="3506249" y="2360474"/>
            <a:chExt cx="2852287" cy="3804908"/>
          </a:xfrm>
        </p:grpSpPr>
        <p:sp>
          <p:nvSpPr>
            <p:cNvPr id="21" name="正方形/長方形 20"/>
            <p:cNvSpPr/>
            <p:nvPr/>
          </p:nvSpPr>
          <p:spPr>
            <a:xfrm>
              <a:off x="4692856" y="2792594"/>
              <a:ext cx="371521" cy="144067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dirty="0">
                <a:solidFill>
                  <a:prstClr val="white"/>
                </a:solidFill>
                <a:latin typeface="Calibri"/>
                <a:ea typeface="ＭＳ Ｐゴシック" panose="020B0600070205080204" pitchFamily="50" charset="-128"/>
              </a:endParaRPr>
            </a:p>
          </p:txBody>
        </p:sp>
        <p:sp>
          <p:nvSpPr>
            <p:cNvPr id="22" name="正方形/長方形 21"/>
            <p:cNvSpPr/>
            <p:nvPr/>
          </p:nvSpPr>
          <p:spPr>
            <a:xfrm>
              <a:off x="4692856" y="4293294"/>
              <a:ext cx="371521"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dirty="0">
                <a:solidFill>
                  <a:prstClr val="white"/>
                </a:solidFill>
                <a:latin typeface="Calibri"/>
                <a:ea typeface="ＭＳ Ｐゴシック" panose="020B0600070205080204" pitchFamily="50" charset="-128"/>
              </a:endParaRPr>
            </a:p>
          </p:txBody>
        </p:sp>
        <p:sp>
          <p:nvSpPr>
            <p:cNvPr id="23" name="正方形/長方形 22"/>
            <p:cNvSpPr/>
            <p:nvPr/>
          </p:nvSpPr>
          <p:spPr>
            <a:xfrm>
              <a:off x="4692856" y="5085382"/>
              <a:ext cx="371521"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2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24" name="右中かっこ 23"/>
            <p:cNvSpPr/>
            <p:nvPr/>
          </p:nvSpPr>
          <p:spPr>
            <a:xfrm>
              <a:off x="5156344" y="2792594"/>
              <a:ext cx="220267" cy="1368682"/>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5" name="右中かっこ 24"/>
            <p:cNvSpPr/>
            <p:nvPr/>
          </p:nvSpPr>
          <p:spPr>
            <a:xfrm>
              <a:off x="5156345" y="4365182"/>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6" name="右中かっこ 25"/>
            <p:cNvSpPr/>
            <p:nvPr/>
          </p:nvSpPr>
          <p:spPr>
            <a:xfrm>
              <a:off x="5156345"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29" name="テキスト ボックス 28"/>
            <p:cNvSpPr txBox="1"/>
            <p:nvPr/>
          </p:nvSpPr>
          <p:spPr>
            <a:xfrm>
              <a:off x="5372369" y="3349920"/>
              <a:ext cx="98616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A</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5372369" y="4509198"/>
              <a:ext cx="984565"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B</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5372369" y="5517310"/>
              <a:ext cx="984565"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C</a:t>
              </a:r>
              <a:endParaRPr lang="ja-JP" altLang="en-US" sz="1100" dirty="0">
                <a:solidFill>
                  <a:prstClr val="black"/>
                </a:solidFill>
                <a:latin typeface="Meiryo UI" panose="020B0604030504040204" pitchFamily="50" charset="-128"/>
                <a:ea typeface="Meiryo UI" panose="020B0604030504040204" pitchFamily="50" charset="-128"/>
              </a:endParaRPr>
            </a:p>
          </p:txBody>
        </p:sp>
        <p:cxnSp>
          <p:nvCxnSpPr>
            <p:cNvPr id="67" name="直線コネクタ 66"/>
            <p:cNvCxnSpPr/>
            <p:nvPr/>
          </p:nvCxnSpPr>
          <p:spPr>
            <a:xfrm>
              <a:off x="3719216" y="307869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3506249" y="2809869"/>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A</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69" name="直線コネクタ 68"/>
            <p:cNvCxnSpPr/>
            <p:nvPr/>
          </p:nvCxnSpPr>
          <p:spPr>
            <a:xfrm>
              <a:off x="3719216" y="410390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a:xfrm>
              <a:off x="3533018" y="3835079"/>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B</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71" name="直線コネクタ 70"/>
            <p:cNvCxnSpPr/>
            <p:nvPr/>
          </p:nvCxnSpPr>
          <p:spPr>
            <a:xfrm>
              <a:off x="3719216" y="5502847"/>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72" name="テキスト ボックス 71"/>
            <p:cNvSpPr txBox="1"/>
            <p:nvPr/>
          </p:nvSpPr>
          <p:spPr>
            <a:xfrm>
              <a:off x="3571313" y="5255700"/>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C</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73" name="直線矢印コネクタ 72"/>
            <p:cNvCxnSpPr/>
            <p:nvPr/>
          </p:nvCxnSpPr>
          <p:spPr>
            <a:xfrm>
              <a:off x="4433644" y="3074980"/>
              <a:ext cx="444972" cy="2916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4" name="直線矢印コネクタ 73"/>
            <p:cNvCxnSpPr/>
            <p:nvPr/>
          </p:nvCxnSpPr>
          <p:spPr>
            <a:xfrm>
              <a:off x="4441665" y="3087011"/>
              <a:ext cx="436951" cy="74054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8" name="直線矢印コネクタ 77"/>
            <p:cNvCxnSpPr/>
            <p:nvPr/>
          </p:nvCxnSpPr>
          <p:spPr>
            <a:xfrm>
              <a:off x="4433644" y="4104864"/>
              <a:ext cx="401592" cy="37941"/>
            </a:xfrm>
            <a:prstGeom prst="straightConnector1">
              <a:avLst/>
            </a:prstGeom>
            <a:ln w="15875">
              <a:solidFill>
                <a:schemeClr val="accent6">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9" name="直線矢印コネクタ 78"/>
            <p:cNvCxnSpPr/>
            <p:nvPr/>
          </p:nvCxnSpPr>
          <p:spPr>
            <a:xfrm>
              <a:off x="4429634" y="4104864"/>
              <a:ext cx="389248" cy="7359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a:off x="4443208" y="5499281"/>
              <a:ext cx="444378" cy="378069"/>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a:off x="4429634" y="4104864"/>
              <a:ext cx="435924" cy="51980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8" name="直線矢印コネクタ 97"/>
            <p:cNvCxnSpPr/>
            <p:nvPr/>
          </p:nvCxnSpPr>
          <p:spPr>
            <a:xfrm>
              <a:off x="4431485" y="5499281"/>
              <a:ext cx="488858" cy="68889"/>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00" name="テキスト ボックス 99"/>
            <p:cNvSpPr txBox="1"/>
            <p:nvPr/>
          </p:nvSpPr>
          <p:spPr>
            <a:xfrm>
              <a:off x="4212457" y="2360474"/>
              <a:ext cx="1415772" cy="430887"/>
            </a:xfrm>
            <a:prstGeom prst="rect">
              <a:avLst/>
            </a:prstGeom>
            <a:noFill/>
          </p:spPr>
          <p:txBody>
            <a:bodyPr wrap="none" rtlCol="0">
              <a:spAutoFit/>
            </a:bodyPr>
            <a:lstStyle/>
            <a:p>
              <a:pPr>
                <a:defRPr/>
              </a:pPr>
              <a:r>
                <a:rPr lang="ja-JP" altLang="en-US" sz="1200" b="1" dirty="0">
                  <a:solidFill>
                    <a:prstClr val="black"/>
                  </a:solidFill>
                  <a:latin typeface="Meiryo UI" panose="020B0604030504040204" pitchFamily="50" charset="-128"/>
                  <a:ea typeface="Meiryo UI" panose="020B0604030504040204" pitchFamily="50" charset="-128"/>
                </a:rPr>
                <a:t>実勢価改定後薬価</a:t>
              </a:r>
              <a:endParaRPr lang="en-US" altLang="ja-JP" sz="1200" b="1" dirty="0">
                <a:solidFill>
                  <a:prstClr val="black"/>
                </a:solidFill>
                <a:latin typeface="Meiryo UI" panose="020B0604030504040204" pitchFamily="50" charset="-128"/>
                <a:ea typeface="Meiryo UI" panose="020B0604030504040204" pitchFamily="50" charset="-128"/>
              </a:endParaRPr>
            </a:p>
            <a:p>
              <a:pPr algn="ct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価格帯集約前</a:t>
              </a:r>
              <a:r>
                <a:rPr lang="en-US" altLang="ja-JP" sz="1000" dirty="0">
                  <a:solidFill>
                    <a:prstClr val="black"/>
                  </a:solidFill>
                  <a:latin typeface="Meiryo UI" panose="020B0604030504040204" pitchFamily="50" charset="-128"/>
                  <a:ea typeface="Meiryo UI" panose="020B0604030504040204" pitchFamily="50" charset="-128"/>
                </a:rPr>
                <a:t>)</a:t>
              </a:r>
              <a:endParaRPr lang="ja-JP" altLang="en-US" sz="1000" b="1" dirty="0">
                <a:solidFill>
                  <a:prstClr val="black"/>
                </a:solidFill>
                <a:latin typeface="Meiryo UI" panose="020B0604030504040204" pitchFamily="50" charset="-128"/>
                <a:ea typeface="Meiryo UI" panose="020B0604030504040204" pitchFamily="50" charset="-128"/>
              </a:endParaRPr>
            </a:p>
          </p:txBody>
        </p:sp>
      </p:grpSp>
      <p:sp>
        <p:nvSpPr>
          <p:cNvPr id="27" name="テキスト ボックス 26"/>
          <p:cNvSpPr txBox="1"/>
          <p:nvPr/>
        </p:nvSpPr>
        <p:spPr>
          <a:xfrm>
            <a:off x="3142280" y="1628801"/>
            <a:ext cx="3250881" cy="1015663"/>
          </a:xfrm>
          <a:prstGeom prst="rect">
            <a:avLst/>
          </a:prstGeom>
          <a:solidFill>
            <a:schemeClr val="accent6">
              <a:lumMod val="20000"/>
              <a:lumOff val="80000"/>
              <a:alpha val="50000"/>
            </a:schemeClr>
          </a:solidFill>
        </p:spPr>
        <p:txBody>
          <a:bodyPr wrap="square" rtlCol="0">
            <a:spAutoFit/>
          </a:bodyPr>
          <a:lstStyle/>
          <a:p>
            <a:pPr>
              <a:defRPr/>
            </a:pPr>
            <a:r>
              <a:rPr lang="ja-JP" altLang="en-US" sz="1200" b="1" u="sng" dirty="0">
                <a:solidFill>
                  <a:prstClr val="black"/>
                </a:solidFill>
                <a:latin typeface="Meiryo UI" panose="020B0604030504040204" pitchFamily="50" charset="-128"/>
                <a:ea typeface="Meiryo UI" panose="020B0604030504040204" pitchFamily="50" charset="-128"/>
              </a:rPr>
              <a:t>対応①：上の価格帯に上がることで、薬価が引き上がることを抑制する</a:t>
            </a:r>
            <a:endParaRPr lang="en-US" altLang="ja-JP" sz="1200" b="1" u="sng" dirty="0">
              <a:solidFill>
                <a:prstClr val="black"/>
              </a:solidFill>
              <a:latin typeface="Meiryo UI" panose="020B0604030504040204" pitchFamily="50" charset="-128"/>
              <a:ea typeface="Meiryo UI" panose="020B0604030504040204" pitchFamily="50" charset="-128"/>
            </a:endParaRPr>
          </a:p>
          <a:p>
            <a:pPr>
              <a:defRPr/>
            </a:pP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30%,50%</a:t>
            </a:r>
            <a:r>
              <a:rPr lang="ja-JP" altLang="en-US" sz="1200" dirty="0">
                <a:solidFill>
                  <a:prstClr val="black"/>
                </a:solidFill>
                <a:latin typeface="Meiryo UI" panose="020B0604030504040204" pitchFamily="50" charset="-128"/>
                <a:ea typeface="Meiryo UI" panose="020B0604030504040204" pitchFamily="50" charset="-128"/>
              </a:rPr>
              <a:t>の境界値が下がり、実勢価改定後薬価が上の価格帯に相当することとなった場合でも、価格が引き上がる場合は、元の価格帯に含める。</a:t>
            </a:r>
            <a:endParaRPr lang="ja-JP" altLang="en-US" sz="1200" u="sng" dirty="0">
              <a:solidFill>
                <a:prstClr val="black"/>
              </a:solidFill>
              <a:latin typeface="Meiryo UI" panose="020B0604030504040204" pitchFamily="50" charset="-128"/>
              <a:ea typeface="Meiryo UI" panose="020B0604030504040204" pitchFamily="50" charset="-128"/>
            </a:endParaRPr>
          </a:p>
        </p:txBody>
      </p:sp>
      <p:sp>
        <p:nvSpPr>
          <p:cNvPr id="146" name="右中かっこ 145"/>
          <p:cNvSpPr/>
          <p:nvPr/>
        </p:nvSpPr>
        <p:spPr>
          <a:xfrm>
            <a:off x="8337376" y="5074142"/>
            <a:ext cx="252000" cy="246113"/>
          </a:xfrm>
          <a:prstGeom prst="rightBrace">
            <a:avLst>
              <a:gd name="adj1" fmla="val 8333"/>
              <a:gd name="adj2" fmla="val 48568"/>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47" name="テキスト ボックス 146"/>
          <p:cNvSpPr txBox="1"/>
          <p:nvPr/>
        </p:nvSpPr>
        <p:spPr>
          <a:xfrm>
            <a:off x="8551046" y="5013176"/>
            <a:ext cx="1154483" cy="261610"/>
          </a:xfrm>
          <a:prstGeom prst="rect">
            <a:avLst/>
          </a:prstGeom>
          <a:noFill/>
        </p:spPr>
        <p:txBody>
          <a:bodyPr wrap="none" rtlCol="0">
            <a:spAutoFit/>
          </a:bodyPr>
          <a:lstStyle/>
          <a:p>
            <a:pPr>
              <a:defRPr/>
            </a:pPr>
            <a:r>
              <a:rPr lang="ja-JP" altLang="en-US" sz="1100" b="1" dirty="0">
                <a:solidFill>
                  <a:srgbClr val="F79646">
                    <a:lumMod val="75000"/>
                  </a:srgbClr>
                </a:solidFill>
                <a:latin typeface="Meiryo UI" panose="020B0604030504040204" pitchFamily="50" charset="-128"/>
                <a:ea typeface="Meiryo UI" panose="020B0604030504040204" pitchFamily="50" charset="-128"/>
              </a:rPr>
              <a:t>加重平均値</a:t>
            </a:r>
            <a:r>
              <a:rPr lang="en-US" altLang="ja-JP" sz="1100" b="1" dirty="0">
                <a:solidFill>
                  <a:srgbClr val="F79646">
                    <a:lumMod val="75000"/>
                  </a:srgbClr>
                </a:solidFill>
                <a:latin typeface="Meiryo UI" panose="020B0604030504040204" pitchFamily="50" charset="-128"/>
                <a:ea typeface="Meiryo UI" panose="020B0604030504040204" pitchFamily="50" charset="-128"/>
              </a:rPr>
              <a:t>B-2</a:t>
            </a:r>
            <a:endParaRPr lang="ja-JP" altLang="en-US" sz="1100" b="1" dirty="0">
              <a:solidFill>
                <a:srgbClr val="F79646">
                  <a:lumMod val="75000"/>
                </a:srgbClr>
              </a:solidFill>
              <a:latin typeface="Meiryo UI" panose="020B0604030504040204" pitchFamily="50" charset="-128"/>
              <a:ea typeface="Meiryo UI" panose="020B0604030504040204" pitchFamily="50" charset="-128"/>
            </a:endParaRPr>
          </a:p>
        </p:txBody>
      </p:sp>
      <p:sp>
        <p:nvSpPr>
          <p:cNvPr id="150" name="テキスト ボックス 149"/>
          <p:cNvSpPr txBox="1"/>
          <p:nvPr/>
        </p:nvSpPr>
        <p:spPr>
          <a:xfrm>
            <a:off x="8428112" y="5202778"/>
            <a:ext cx="1493441" cy="477054"/>
          </a:xfrm>
          <a:prstGeom prst="rect">
            <a:avLst/>
          </a:prstGeom>
          <a:noFill/>
          <a:ln>
            <a:noFill/>
          </a:ln>
        </p:spPr>
        <p:txBody>
          <a:bodyPr wrap="square" rtlCol="0">
            <a:spAutoFit/>
          </a:bodyPr>
          <a:lstStyle/>
          <a:p>
            <a:pPr>
              <a:lnSpc>
                <a:spcPts val="1000"/>
              </a:lnSpc>
              <a:defRPr/>
            </a:pPr>
            <a:r>
              <a:rPr lang="ja-JP" altLang="en-US" sz="900" dirty="0">
                <a:solidFill>
                  <a:srgbClr val="F79646">
                    <a:lumMod val="75000"/>
                  </a:srgbClr>
                </a:solidFill>
                <a:latin typeface="Meiryo UI" panose="020B0604030504040204" pitchFamily="50" charset="-128"/>
                <a:ea typeface="Meiryo UI" panose="020B0604030504040204" pitchFamily="50" charset="-128"/>
              </a:rPr>
              <a:t>（改定前薬価が加重平均値</a:t>
            </a:r>
            <a:r>
              <a:rPr lang="en-US" altLang="ja-JP" sz="900" dirty="0">
                <a:solidFill>
                  <a:srgbClr val="F79646">
                    <a:lumMod val="75000"/>
                  </a:srgbClr>
                </a:solidFill>
                <a:latin typeface="Meiryo UI" panose="020B0604030504040204" pitchFamily="50" charset="-128"/>
                <a:ea typeface="Meiryo UI" panose="020B0604030504040204" pitchFamily="50" charset="-128"/>
              </a:rPr>
              <a:t>B-1</a:t>
            </a:r>
            <a:r>
              <a:rPr lang="ja-JP" altLang="en-US" sz="900" dirty="0">
                <a:solidFill>
                  <a:srgbClr val="F79646">
                    <a:lumMod val="75000"/>
                  </a:srgbClr>
                </a:solidFill>
                <a:latin typeface="Meiryo UI" panose="020B0604030504040204" pitchFamily="50" charset="-128"/>
                <a:ea typeface="Meiryo UI" panose="020B0604030504040204" pitchFamily="50" charset="-128"/>
              </a:rPr>
              <a:t>より低い品目のみで　加重平均</a:t>
            </a:r>
            <a:r>
              <a:rPr lang="ja-JP" altLang="en-US" sz="800" dirty="0">
                <a:solidFill>
                  <a:srgbClr val="F79646">
                    <a:lumMod val="75000"/>
                  </a:srgbClr>
                </a:solidFill>
                <a:latin typeface="Meiryo UI" panose="020B0604030504040204" pitchFamily="50" charset="-128"/>
                <a:ea typeface="Meiryo UI" panose="020B0604030504040204" pitchFamily="50" charset="-128"/>
              </a:rPr>
              <a:t>）</a:t>
            </a:r>
          </a:p>
        </p:txBody>
      </p:sp>
      <p:grpSp>
        <p:nvGrpSpPr>
          <p:cNvPr id="165" name="グループ化 164"/>
          <p:cNvGrpSpPr/>
          <p:nvPr/>
        </p:nvGrpSpPr>
        <p:grpSpPr>
          <a:xfrm>
            <a:off x="6537176" y="2708921"/>
            <a:ext cx="2998230" cy="3745549"/>
            <a:chOff x="3509386" y="2419833"/>
            <a:chExt cx="2998230" cy="3745549"/>
          </a:xfrm>
        </p:grpSpPr>
        <p:sp>
          <p:nvSpPr>
            <p:cNvPr id="166" name="正方形/長方形 165"/>
            <p:cNvSpPr/>
            <p:nvPr/>
          </p:nvSpPr>
          <p:spPr>
            <a:xfrm>
              <a:off x="4692856" y="2847835"/>
              <a:ext cx="371521" cy="138543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white"/>
                </a:solidFill>
                <a:latin typeface="Meiryo UI" panose="020B0604030504040204" pitchFamily="50" charset="-128"/>
                <a:ea typeface="Meiryo UI" panose="020B0604030504040204" pitchFamily="50" charset="-128"/>
              </a:endParaRPr>
            </a:p>
          </p:txBody>
        </p:sp>
        <p:sp>
          <p:nvSpPr>
            <p:cNvPr id="167" name="正方形/長方形 166"/>
            <p:cNvSpPr/>
            <p:nvPr/>
          </p:nvSpPr>
          <p:spPr>
            <a:xfrm>
              <a:off x="4692856" y="4293294"/>
              <a:ext cx="371521"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white"/>
                </a:solidFill>
                <a:latin typeface="Meiryo UI" panose="020B0604030504040204" pitchFamily="50" charset="-128"/>
                <a:ea typeface="Meiryo UI" panose="020B0604030504040204" pitchFamily="50" charset="-128"/>
              </a:endParaRPr>
            </a:p>
          </p:txBody>
        </p:sp>
        <p:sp>
          <p:nvSpPr>
            <p:cNvPr id="168" name="正方形/長方形 167"/>
            <p:cNvSpPr/>
            <p:nvPr/>
          </p:nvSpPr>
          <p:spPr>
            <a:xfrm>
              <a:off x="4692856" y="5085382"/>
              <a:ext cx="371521"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lang="ja-JP" altLang="en-US" sz="1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69" name="右中かっこ 168"/>
            <p:cNvSpPr/>
            <p:nvPr/>
          </p:nvSpPr>
          <p:spPr>
            <a:xfrm>
              <a:off x="5156345" y="2870005"/>
              <a:ext cx="253578" cy="1291271"/>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0" name="右中かっこ 169"/>
            <p:cNvSpPr/>
            <p:nvPr/>
          </p:nvSpPr>
          <p:spPr>
            <a:xfrm>
              <a:off x="5156345" y="4335487"/>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1" name="右中かっこ 170"/>
            <p:cNvSpPr/>
            <p:nvPr/>
          </p:nvSpPr>
          <p:spPr>
            <a:xfrm>
              <a:off x="5156345"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sz="1100">
                <a:solidFill>
                  <a:prstClr val="black"/>
                </a:solidFill>
                <a:latin typeface="Meiryo UI" panose="020B0604030504040204" pitchFamily="50" charset="-128"/>
                <a:ea typeface="Meiryo UI" panose="020B0604030504040204" pitchFamily="50" charset="-128"/>
              </a:endParaRPr>
            </a:p>
          </p:txBody>
        </p:sp>
        <p:sp>
          <p:nvSpPr>
            <p:cNvPr id="172" name="テキスト ボックス 171"/>
            <p:cNvSpPr txBox="1"/>
            <p:nvPr/>
          </p:nvSpPr>
          <p:spPr>
            <a:xfrm>
              <a:off x="5372369" y="3362887"/>
              <a:ext cx="98616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A</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173" name="テキスト ボックス 172"/>
            <p:cNvSpPr txBox="1"/>
            <p:nvPr/>
          </p:nvSpPr>
          <p:spPr>
            <a:xfrm>
              <a:off x="5372369" y="4479503"/>
              <a:ext cx="113524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B-1</a:t>
              </a:r>
              <a:endParaRPr lang="ja-JP" altLang="en-US" sz="1100" dirty="0">
                <a:solidFill>
                  <a:prstClr val="black"/>
                </a:solidFill>
                <a:latin typeface="Meiryo UI" panose="020B0604030504040204" pitchFamily="50" charset="-128"/>
                <a:ea typeface="Meiryo UI" panose="020B0604030504040204" pitchFamily="50" charset="-128"/>
              </a:endParaRPr>
            </a:p>
          </p:txBody>
        </p:sp>
        <p:sp>
          <p:nvSpPr>
            <p:cNvPr id="174" name="テキスト ボックス 173"/>
            <p:cNvSpPr txBox="1"/>
            <p:nvPr/>
          </p:nvSpPr>
          <p:spPr>
            <a:xfrm>
              <a:off x="5372369" y="5517310"/>
              <a:ext cx="1135247" cy="261610"/>
            </a:xfrm>
            <a:prstGeom prst="rect">
              <a:avLst/>
            </a:prstGeom>
            <a:noFill/>
          </p:spPr>
          <p:txBody>
            <a:bodyPr wrap="none" rtlCol="0">
              <a:spAutoFit/>
            </a:bodyPr>
            <a:lstStyle/>
            <a:p>
              <a:pPr>
                <a:defRPr/>
              </a:pPr>
              <a:r>
                <a:rPr lang="ja-JP" altLang="en-US" sz="1100" dirty="0">
                  <a:solidFill>
                    <a:prstClr val="black"/>
                  </a:solidFill>
                  <a:latin typeface="Meiryo UI" panose="020B0604030504040204" pitchFamily="50" charset="-128"/>
                  <a:ea typeface="Meiryo UI" panose="020B0604030504040204" pitchFamily="50" charset="-128"/>
                </a:rPr>
                <a:t>加重平均値</a:t>
              </a:r>
              <a:r>
                <a:rPr lang="en-US" altLang="ja-JP" sz="1100" dirty="0">
                  <a:solidFill>
                    <a:prstClr val="black"/>
                  </a:solidFill>
                  <a:latin typeface="Meiryo UI" panose="020B0604030504040204" pitchFamily="50" charset="-128"/>
                  <a:ea typeface="Meiryo UI" panose="020B0604030504040204" pitchFamily="50" charset="-128"/>
                </a:rPr>
                <a:t>C-1</a:t>
              </a:r>
              <a:endParaRPr lang="ja-JP" altLang="en-US" sz="1100" dirty="0">
                <a:solidFill>
                  <a:prstClr val="black"/>
                </a:solidFill>
                <a:latin typeface="Meiryo UI" panose="020B0604030504040204" pitchFamily="50" charset="-128"/>
                <a:ea typeface="Meiryo UI" panose="020B0604030504040204" pitchFamily="50" charset="-128"/>
              </a:endParaRPr>
            </a:p>
          </p:txBody>
        </p:sp>
        <p:cxnSp>
          <p:nvCxnSpPr>
            <p:cNvPr id="175" name="直線コネクタ 174"/>
            <p:cNvCxnSpPr/>
            <p:nvPr/>
          </p:nvCxnSpPr>
          <p:spPr>
            <a:xfrm>
              <a:off x="3728384" y="3114254"/>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6" name="テキスト ボックス 175"/>
            <p:cNvSpPr txBox="1"/>
            <p:nvPr/>
          </p:nvSpPr>
          <p:spPr>
            <a:xfrm>
              <a:off x="3509386" y="2857408"/>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A</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77" name="直線コネクタ 176"/>
            <p:cNvCxnSpPr/>
            <p:nvPr/>
          </p:nvCxnSpPr>
          <p:spPr>
            <a:xfrm>
              <a:off x="3722353" y="4801793"/>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78" name="テキスト ボックス 177"/>
            <p:cNvSpPr txBox="1"/>
            <p:nvPr/>
          </p:nvSpPr>
          <p:spPr>
            <a:xfrm>
              <a:off x="3536155" y="4525730"/>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B</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79" name="直線コネクタ 178"/>
            <p:cNvCxnSpPr/>
            <p:nvPr/>
          </p:nvCxnSpPr>
          <p:spPr>
            <a:xfrm>
              <a:off x="3719216" y="5877116"/>
              <a:ext cx="720000" cy="0"/>
            </a:xfrm>
            <a:prstGeom prst="line">
              <a:avLst/>
            </a:prstGeom>
            <a:ln w="57150"/>
          </p:spPr>
          <p:style>
            <a:lnRef idx="1">
              <a:schemeClr val="accent1"/>
            </a:lnRef>
            <a:fillRef idx="0">
              <a:schemeClr val="accent1"/>
            </a:fillRef>
            <a:effectRef idx="0">
              <a:schemeClr val="accent1"/>
            </a:effectRef>
            <a:fontRef idx="minor">
              <a:schemeClr val="tx1"/>
            </a:fontRef>
          </p:style>
        </p:cxnSp>
        <p:sp>
          <p:nvSpPr>
            <p:cNvPr id="180" name="テキスト ボックス 179"/>
            <p:cNvSpPr txBox="1"/>
            <p:nvPr/>
          </p:nvSpPr>
          <p:spPr>
            <a:xfrm>
              <a:off x="3574450" y="5622733"/>
              <a:ext cx="1155935" cy="261610"/>
            </a:xfrm>
            <a:prstGeom prst="rect">
              <a:avLst/>
            </a:prstGeom>
            <a:noFill/>
          </p:spPr>
          <p:txBody>
            <a:bodyPr wrap="square" rtlCol="0">
              <a:spAutoFit/>
            </a:bodyPr>
            <a:lstStyle/>
            <a:p>
              <a:pPr algn="ctr">
                <a:defRPr/>
              </a:pPr>
              <a:r>
                <a:rPr lang="ja-JP" altLang="en-US" sz="1100" dirty="0">
                  <a:solidFill>
                    <a:srgbClr val="4F81BD"/>
                  </a:solidFill>
                  <a:latin typeface="Meiryo UI" panose="020B0604030504040204" pitchFamily="50" charset="-128"/>
                  <a:ea typeface="Meiryo UI" panose="020B0604030504040204" pitchFamily="50" charset="-128"/>
                </a:rPr>
                <a:t>改定前薬価</a:t>
              </a:r>
              <a:r>
                <a:rPr lang="en-US" altLang="ja-JP" sz="1100" dirty="0">
                  <a:solidFill>
                    <a:srgbClr val="4F81BD"/>
                  </a:solidFill>
                  <a:latin typeface="Meiryo UI" panose="020B0604030504040204" pitchFamily="50" charset="-128"/>
                  <a:ea typeface="Meiryo UI" panose="020B0604030504040204" pitchFamily="50" charset="-128"/>
                </a:rPr>
                <a:t>C</a:t>
              </a:r>
              <a:endParaRPr lang="ja-JP" altLang="en-US" sz="1100" dirty="0">
                <a:solidFill>
                  <a:srgbClr val="4F81BD"/>
                </a:solidFill>
                <a:latin typeface="Meiryo UI" panose="020B0604030504040204" pitchFamily="50" charset="-128"/>
                <a:ea typeface="Meiryo UI" panose="020B0604030504040204" pitchFamily="50" charset="-128"/>
              </a:endParaRPr>
            </a:p>
          </p:txBody>
        </p:sp>
        <p:cxnSp>
          <p:nvCxnSpPr>
            <p:cNvPr id="181" name="直線矢印コネクタ 180"/>
            <p:cNvCxnSpPr/>
            <p:nvPr/>
          </p:nvCxnSpPr>
          <p:spPr>
            <a:xfrm>
              <a:off x="4436019" y="3106320"/>
              <a:ext cx="442597" cy="28672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2" name="直線矢印コネクタ 181"/>
            <p:cNvCxnSpPr/>
            <p:nvPr/>
          </p:nvCxnSpPr>
          <p:spPr>
            <a:xfrm>
              <a:off x="4427998" y="3102310"/>
              <a:ext cx="450618" cy="75165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4" name="直線矢印コネクタ 183"/>
            <p:cNvCxnSpPr/>
            <p:nvPr/>
          </p:nvCxnSpPr>
          <p:spPr>
            <a:xfrm>
              <a:off x="4432008" y="4799601"/>
              <a:ext cx="407320" cy="174458"/>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5" name="直線矢印コネクタ 184"/>
            <p:cNvCxnSpPr/>
            <p:nvPr/>
          </p:nvCxnSpPr>
          <p:spPr>
            <a:xfrm>
              <a:off x="4443208" y="5873550"/>
              <a:ext cx="440418" cy="218691"/>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6" name="直線矢印コネクタ 185"/>
            <p:cNvCxnSpPr/>
            <p:nvPr/>
          </p:nvCxnSpPr>
          <p:spPr>
            <a:xfrm>
              <a:off x="4427998" y="3114341"/>
              <a:ext cx="410852" cy="16872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7" name="直線矢印コネクタ 186"/>
            <p:cNvCxnSpPr/>
            <p:nvPr/>
          </p:nvCxnSpPr>
          <p:spPr>
            <a:xfrm>
              <a:off x="4431485" y="5873550"/>
              <a:ext cx="488858" cy="68889"/>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88" name="テキスト ボックス 187"/>
            <p:cNvSpPr txBox="1"/>
            <p:nvPr/>
          </p:nvSpPr>
          <p:spPr>
            <a:xfrm>
              <a:off x="4235252" y="2419833"/>
              <a:ext cx="1313180" cy="430887"/>
            </a:xfrm>
            <a:prstGeom prst="rect">
              <a:avLst/>
            </a:prstGeom>
            <a:noFill/>
          </p:spPr>
          <p:txBody>
            <a:bodyPr wrap="none" rtlCol="0">
              <a:spAutoFit/>
            </a:bodyPr>
            <a:lstStyle/>
            <a:p>
              <a:pPr>
                <a:defRPr/>
              </a:pPr>
              <a:r>
                <a:rPr lang="ja-JP" altLang="en-US" sz="1100" b="1" dirty="0">
                  <a:solidFill>
                    <a:prstClr val="black"/>
                  </a:solidFill>
                  <a:latin typeface="Meiryo UI" panose="020B0604030504040204" pitchFamily="50" charset="-128"/>
                  <a:ea typeface="Meiryo UI" panose="020B0604030504040204" pitchFamily="50" charset="-128"/>
                </a:rPr>
                <a:t>実勢価改定後薬価</a:t>
              </a:r>
              <a:endParaRPr lang="en-US" altLang="ja-JP" sz="1100" b="1" dirty="0">
                <a:solidFill>
                  <a:prstClr val="black"/>
                </a:solidFill>
                <a:latin typeface="Meiryo UI" panose="020B0604030504040204" pitchFamily="50" charset="-128"/>
                <a:ea typeface="Meiryo UI" panose="020B0604030504040204" pitchFamily="50" charset="-128"/>
              </a:endParaRPr>
            </a:p>
            <a:p>
              <a:pPr algn="ct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価格帯集約前</a:t>
              </a:r>
              <a:r>
                <a:rPr lang="en-US" altLang="ja-JP" sz="1000" dirty="0">
                  <a:solidFill>
                    <a:prstClr val="black"/>
                  </a:solidFill>
                  <a:latin typeface="Meiryo UI" panose="020B0604030504040204" pitchFamily="50" charset="-128"/>
                  <a:ea typeface="Meiryo UI" panose="020B0604030504040204" pitchFamily="50" charset="-128"/>
                </a:rPr>
                <a:t>)</a:t>
              </a:r>
              <a:endParaRPr lang="ja-JP" altLang="en-US" sz="1000" b="1" dirty="0">
                <a:solidFill>
                  <a:prstClr val="black"/>
                </a:solidFill>
                <a:latin typeface="Meiryo UI" panose="020B0604030504040204" pitchFamily="50" charset="-128"/>
                <a:ea typeface="Meiryo UI" panose="020B0604030504040204" pitchFamily="50" charset="-128"/>
              </a:endParaRPr>
            </a:p>
          </p:txBody>
        </p:sp>
        <p:cxnSp>
          <p:nvCxnSpPr>
            <p:cNvPr id="190" name="直線矢印コネクタ 189"/>
            <p:cNvCxnSpPr/>
            <p:nvPr/>
          </p:nvCxnSpPr>
          <p:spPr>
            <a:xfrm>
              <a:off x="4432008" y="4787570"/>
              <a:ext cx="429127" cy="32084"/>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直線矢印コネクタ 105"/>
            <p:cNvCxnSpPr/>
            <p:nvPr/>
          </p:nvCxnSpPr>
          <p:spPr>
            <a:xfrm>
              <a:off x="4445490" y="4796097"/>
              <a:ext cx="415645" cy="6053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191" name="テキスト ボックス 190"/>
          <p:cNvSpPr txBox="1"/>
          <p:nvPr/>
        </p:nvSpPr>
        <p:spPr>
          <a:xfrm>
            <a:off x="6639091" y="1633038"/>
            <a:ext cx="3149625" cy="1015663"/>
          </a:xfrm>
          <a:prstGeom prst="rect">
            <a:avLst/>
          </a:prstGeom>
          <a:solidFill>
            <a:schemeClr val="accent6">
              <a:lumMod val="20000"/>
              <a:lumOff val="80000"/>
              <a:alpha val="50000"/>
            </a:schemeClr>
          </a:solidFill>
        </p:spPr>
        <p:txBody>
          <a:bodyPr wrap="square" rtlCol="0">
            <a:spAutoFit/>
          </a:bodyPr>
          <a:lstStyle/>
          <a:p>
            <a:pPr>
              <a:defRPr/>
            </a:pPr>
            <a:r>
              <a:rPr lang="ja-JP" altLang="en-US" sz="1200" b="1" u="sng" dirty="0">
                <a:solidFill>
                  <a:prstClr val="black"/>
                </a:solidFill>
                <a:latin typeface="Meiryo UI" panose="020B0604030504040204" pitchFamily="50" charset="-128"/>
                <a:ea typeface="Meiryo UI" panose="020B0604030504040204" pitchFamily="50" charset="-128"/>
              </a:rPr>
              <a:t>対応②：価格が引き上がるものは別途加重平均を行い、価格帯を分ける</a:t>
            </a:r>
            <a:endParaRPr lang="en-US" altLang="ja-JP" sz="1200" b="1" u="sng" dirty="0">
              <a:solidFill>
                <a:prstClr val="black"/>
              </a:solidFill>
              <a:latin typeface="Meiryo UI" panose="020B0604030504040204" pitchFamily="50" charset="-128"/>
              <a:ea typeface="Meiryo UI" panose="020B0604030504040204" pitchFamily="50" charset="-128"/>
            </a:endParaRPr>
          </a:p>
          <a:p>
            <a:pPr>
              <a:defRPr/>
            </a:pPr>
            <a:r>
              <a:rPr lang="ja-JP" altLang="en-US" sz="1200" dirty="0">
                <a:solidFill>
                  <a:prstClr val="black"/>
                </a:solidFill>
                <a:latin typeface="Meiryo UI" panose="020B0604030504040204" pitchFamily="50" charset="-128"/>
                <a:ea typeface="Meiryo UI" panose="020B0604030504040204" pitchFamily="50" charset="-128"/>
              </a:rPr>
              <a:t>　上の区分から降りてきた品目により、加重平均値が引き上がるケースでは、改定前薬価が加重平均値より低い品目のみで別途加重平均を行う。</a:t>
            </a:r>
            <a:endParaRPr lang="ja-JP" altLang="en-US" sz="1200" u="sng" dirty="0">
              <a:solidFill>
                <a:prstClr val="black"/>
              </a:solidFill>
              <a:latin typeface="Meiryo UI" panose="020B0604030504040204" pitchFamily="50" charset="-128"/>
              <a:ea typeface="Meiryo UI" panose="020B0604030504040204" pitchFamily="50" charset="-128"/>
            </a:endParaRPr>
          </a:p>
        </p:txBody>
      </p:sp>
      <p:grpSp>
        <p:nvGrpSpPr>
          <p:cNvPr id="82" name="グループ化 81"/>
          <p:cNvGrpSpPr/>
          <p:nvPr/>
        </p:nvGrpSpPr>
        <p:grpSpPr>
          <a:xfrm>
            <a:off x="-75605" y="1988841"/>
            <a:ext cx="2940847" cy="4394421"/>
            <a:chOff x="-79254" y="1770961"/>
            <a:chExt cx="2940847" cy="4394421"/>
          </a:xfrm>
        </p:grpSpPr>
        <p:sp>
          <p:nvSpPr>
            <p:cNvPr id="84" name="角丸四角形 83"/>
            <p:cNvSpPr/>
            <p:nvPr/>
          </p:nvSpPr>
          <p:spPr>
            <a:xfrm>
              <a:off x="625379" y="1770961"/>
              <a:ext cx="1300876" cy="23017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ja-JP" altLang="en-US" sz="1400" b="1" dirty="0">
                  <a:solidFill>
                    <a:prstClr val="white"/>
                  </a:solidFill>
                  <a:latin typeface="Meiryo UI" panose="020B0604030504040204" pitchFamily="50" charset="-128"/>
                  <a:ea typeface="Meiryo UI" panose="020B0604030504040204" pitchFamily="50" charset="-128"/>
                </a:rPr>
                <a:t>現行</a:t>
              </a:r>
            </a:p>
          </p:txBody>
        </p:sp>
        <p:sp>
          <p:nvSpPr>
            <p:cNvPr id="85" name="正方形/長方形 84"/>
            <p:cNvSpPr/>
            <p:nvPr/>
          </p:nvSpPr>
          <p:spPr>
            <a:xfrm>
              <a:off x="269305" y="2661511"/>
              <a:ext cx="1152499" cy="157175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％以上の算定額となる後発品</a:t>
              </a:r>
              <a:endParaRPr lang="ja-JP" altLang="en-US" sz="1050" dirty="0">
                <a:solidFill>
                  <a:prstClr val="white"/>
                </a:solidFill>
                <a:latin typeface="Calibri"/>
                <a:ea typeface="ＭＳ Ｐゴシック" panose="020B0600070205080204" pitchFamily="50" charset="-128"/>
              </a:endParaRPr>
            </a:p>
          </p:txBody>
        </p:sp>
        <p:sp>
          <p:nvSpPr>
            <p:cNvPr id="86" name="正方形/長方形 85"/>
            <p:cNvSpPr/>
            <p:nvPr/>
          </p:nvSpPr>
          <p:spPr>
            <a:xfrm>
              <a:off x="269305" y="4293294"/>
              <a:ext cx="1152499" cy="72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％以上、</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％を下回る算定額となる後発品</a:t>
              </a:r>
              <a:endParaRPr lang="ja-JP" altLang="en-US" sz="1050" dirty="0">
                <a:solidFill>
                  <a:prstClr val="white"/>
                </a:solidFill>
                <a:latin typeface="Calibri"/>
                <a:ea typeface="ＭＳ Ｐゴシック" panose="020B0600070205080204" pitchFamily="50" charset="-128"/>
              </a:endParaRPr>
            </a:p>
          </p:txBody>
        </p:sp>
        <p:sp>
          <p:nvSpPr>
            <p:cNvPr id="88" name="正方形/長方形 87"/>
            <p:cNvSpPr/>
            <p:nvPr/>
          </p:nvSpPr>
          <p:spPr>
            <a:xfrm>
              <a:off x="269305" y="5085382"/>
              <a:ext cx="1152499" cy="10800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最高価格の</a:t>
              </a:r>
              <a:r>
                <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30</a:t>
              </a: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％を下回る算定額となる後発品</a:t>
              </a:r>
              <a:endParaRPr lang="en-US" altLang="ja-JP"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pPr>
                <a:defRPr/>
              </a:pPr>
              <a:r>
                <a:rPr lang="ja-JP" altLang="en-US" sz="105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（統一名収載）</a:t>
              </a:r>
            </a:p>
          </p:txBody>
        </p:sp>
        <p:sp>
          <p:nvSpPr>
            <p:cNvPr id="89" name="右中かっこ 88"/>
            <p:cNvSpPr/>
            <p:nvPr/>
          </p:nvSpPr>
          <p:spPr>
            <a:xfrm>
              <a:off x="1468936" y="2661511"/>
              <a:ext cx="220735" cy="149976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0" name="右中かっこ 89"/>
            <p:cNvSpPr/>
            <p:nvPr/>
          </p:nvSpPr>
          <p:spPr>
            <a:xfrm>
              <a:off x="1468937" y="4365182"/>
              <a:ext cx="216024" cy="612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1" name="右中かっこ 90"/>
            <p:cNvSpPr/>
            <p:nvPr/>
          </p:nvSpPr>
          <p:spPr>
            <a:xfrm>
              <a:off x="1468937" y="5157270"/>
              <a:ext cx="216024" cy="1008000"/>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lumMod val="50000"/>
                    <a:lumOff val="50000"/>
                  </a:prstClr>
                </a:solidFill>
                <a:latin typeface="Calibri"/>
                <a:ea typeface="ＭＳ Ｐゴシック" panose="020B0600070205080204" pitchFamily="50" charset="-128"/>
              </a:endParaRPr>
            </a:p>
          </p:txBody>
        </p:sp>
        <p:sp>
          <p:nvSpPr>
            <p:cNvPr id="92" name="テキスト ボックス 91"/>
            <p:cNvSpPr txBox="1"/>
            <p:nvPr/>
          </p:nvSpPr>
          <p:spPr>
            <a:xfrm>
              <a:off x="-79254" y="4880835"/>
              <a:ext cx="377026" cy="276999"/>
            </a:xfrm>
            <a:prstGeom prst="rect">
              <a:avLst/>
            </a:prstGeom>
            <a:noFill/>
          </p:spPr>
          <p:txBody>
            <a:bodyPr wrap="none" rtlCol="0">
              <a:spAutoFit/>
            </a:bodyPr>
            <a:lstStyle/>
            <a:p>
              <a:pPr>
                <a:defRPr/>
              </a:pPr>
              <a:r>
                <a:rPr lang="en-US" altLang="ja-JP" sz="1200" dirty="0">
                  <a:solidFill>
                    <a:prstClr val="black"/>
                  </a:solidFill>
                  <a:latin typeface="Meiryo UI" panose="020B0604030504040204" pitchFamily="50" charset="-128"/>
                  <a:ea typeface="Meiryo UI" panose="020B0604030504040204" pitchFamily="50" charset="-128"/>
                </a:rPr>
                <a:t>30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93" name="テキスト ボックス 92"/>
            <p:cNvSpPr txBox="1"/>
            <p:nvPr/>
          </p:nvSpPr>
          <p:spPr>
            <a:xfrm>
              <a:off x="-67773" y="4129413"/>
              <a:ext cx="377026" cy="276999"/>
            </a:xfrm>
            <a:prstGeom prst="rect">
              <a:avLst/>
            </a:prstGeom>
            <a:noFill/>
          </p:spPr>
          <p:txBody>
            <a:bodyPr wrap="none" rtlCol="0">
              <a:spAutoFit/>
            </a:bodyPr>
            <a:lstStyle/>
            <a:p>
              <a:pPr>
                <a:defRPr/>
              </a:pPr>
              <a:r>
                <a:rPr lang="en-US" altLang="ja-JP" sz="1200" dirty="0">
                  <a:solidFill>
                    <a:prstClr val="black"/>
                  </a:solidFill>
                  <a:latin typeface="Meiryo UI" panose="020B0604030504040204" pitchFamily="50" charset="-128"/>
                  <a:ea typeface="Meiryo UI" panose="020B0604030504040204" pitchFamily="50" charset="-128"/>
                </a:rPr>
                <a:t>50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94" name="テキスト ボックス 93"/>
            <p:cNvSpPr txBox="1"/>
            <p:nvPr/>
          </p:nvSpPr>
          <p:spPr>
            <a:xfrm>
              <a:off x="1570982" y="3153349"/>
              <a:ext cx="1218603"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A</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A</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5" name="テキスト ボックス 94"/>
            <p:cNvSpPr txBox="1"/>
            <p:nvPr/>
          </p:nvSpPr>
          <p:spPr>
            <a:xfrm>
              <a:off x="1570181" y="4464561"/>
              <a:ext cx="1218603"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B</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B</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6" name="テキスト ボックス 95"/>
            <p:cNvSpPr txBox="1"/>
            <p:nvPr/>
          </p:nvSpPr>
          <p:spPr>
            <a:xfrm>
              <a:off x="1570983" y="5472673"/>
              <a:ext cx="1217000" cy="415498"/>
            </a:xfrm>
            <a:prstGeom prst="rect">
              <a:avLst/>
            </a:prstGeom>
            <a:noFill/>
            <a:ln>
              <a:noFill/>
            </a:ln>
          </p:spPr>
          <p:txBody>
            <a:bodyPr wrap="none" rtlCol="0">
              <a:spAutoFit/>
            </a:bodyPr>
            <a:lstStyle/>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加重平均値</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C</a:t>
              </a:r>
            </a:p>
            <a:p>
              <a:pPr algn="ctr">
                <a:defRPr/>
              </a:pP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（改定後薬価</a:t>
              </a:r>
              <a:r>
                <a:rPr lang="en-US" altLang="ja-JP" sz="1050" dirty="0">
                  <a:solidFill>
                    <a:prstClr val="black">
                      <a:lumMod val="65000"/>
                      <a:lumOff val="35000"/>
                    </a:prstClr>
                  </a:solidFill>
                  <a:latin typeface="Meiryo UI" panose="020B0604030504040204" pitchFamily="50" charset="-128"/>
                  <a:ea typeface="Meiryo UI" panose="020B0604030504040204" pitchFamily="50" charset="-128"/>
                </a:rPr>
                <a:t>C</a:t>
              </a:r>
              <a:r>
                <a:rPr lang="ja-JP" altLang="en-US" sz="1050" dirty="0">
                  <a:solidFill>
                    <a:prstClr val="black">
                      <a:lumMod val="65000"/>
                      <a:lumOff val="35000"/>
                    </a:prstClr>
                  </a:solidFill>
                  <a:latin typeface="Meiryo UI" panose="020B0604030504040204" pitchFamily="50" charset="-128"/>
                  <a:ea typeface="Meiryo UI" panose="020B0604030504040204" pitchFamily="50" charset="-128"/>
                </a:rPr>
                <a:t>）</a:t>
              </a:r>
            </a:p>
          </p:txBody>
        </p:sp>
        <p:sp>
          <p:nvSpPr>
            <p:cNvPr id="99" name="テキスト ボックス 98"/>
            <p:cNvSpPr txBox="1"/>
            <p:nvPr/>
          </p:nvSpPr>
          <p:spPr>
            <a:xfrm>
              <a:off x="144555" y="2187543"/>
              <a:ext cx="1415772" cy="276999"/>
            </a:xfrm>
            <a:prstGeom prst="rect">
              <a:avLst/>
            </a:prstGeom>
            <a:noFill/>
          </p:spPr>
          <p:txBody>
            <a:bodyPr wrap="none" rtlCol="0">
              <a:spAutoFit/>
            </a:bodyPr>
            <a:lstStyle/>
            <a:p>
              <a:pPr>
                <a:defRPr/>
              </a:pPr>
              <a:r>
                <a:rPr lang="ja-JP" altLang="en-US" sz="1200" b="1" dirty="0">
                  <a:solidFill>
                    <a:prstClr val="black"/>
                  </a:solidFill>
                  <a:latin typeface="Meiryo UI" panose="020B0604030504040204" pitchFamily="50" charset="-128"/>
                  <a:ea typeface="Meiryo UI" panose="020B0604030504040204" pitchFamily="50" charset="-128"/>
                </a:rPr>
                <a:t>実勢価改定後薬価</a:t>
              </a:r>
            </a:p>
          </p:txBody>
        </p:sp>
        <p:sp>
          <p:nvSpPr>
            <p:cNvPr id="101" name="テキスト ボックス 100"/>
            <p:cNvSpPr txBox="1"/>
            <p:nvPr/>
          </p:nvSpPr>
          <p:spPr>
            <a:xfrm>
              <a:off x="1503528" y="2187543"/>
              <a:ext cx="1358065" cy="461665"/>
            </a:xfrm>
            <a:prstGeom prst="rect">
              <a:avLst/>
            </a:prstGeom>
            <a:noFill/>
          </p:spPr>
          <p:txBody>
            <a:bodyPr wrap="none" rtlCol="0">
              <a:spAutoFit/>
            </a:bodyPr>
            <a:lstStyle/>
            <a:p>
              <a:pPr algn="ctr">
                <a:defRPr/>
              </a:pPr>
              <a:r>
                <a:rPr lang="ja-JP" altLang="en-US" sz="1200" b="1" dirty="0">
                  <a:solidFill>
                    <a:prstClr val="black"/>
                  </a:solidFill>
                  <a:latin typeface="Meiryo UI" panose="020B0604030504040204" pitchFamily="50" charset="-128"/>
                  <a:ea typeface="Meiryo UI" panose="020B0604030504040204" pitchFamily="50" charset="-128"/>
                </a:rPr>
                <a:t>改定後薬価</a:t>
              </a:r>
              <a:endParaRPr lang="en-US" altLang="ja-JP" sz="1200" b="1" dirty="0">
                <a:solidFill>
                  <a:prstClr val="black"/>
                </a:solidFill>
                <a:latin typeface="Meiryo UI" panose="020B0604030504040204" pitchFamily="50" charset="-128"/>
                <a:ea typeface="Meiryo UI" panose="020B0604030504040204" pitchFamily="50" charset="-128"/>
              </a:endParaRPr>
            </a:p>
            <a:p>
              <a:pPr algn="ctr">
                <a:defRPr/>
              </a:pPr>
              <a:r>
                <a:rPr lang="ja-JP" altLang="en-US" sz="1200" dirty="0">
                  <a:solidFill>
                    <a:prstClr val="black"/>
                  </a:solidFill>
                  <a:latin typeface="Meiryo UI" panose="020B0604030504040204" pitchFamily="50" charset="-128"/>
                  <a:ea typeface="Meiryo UI" panose="020B0604030504040204" pitchFamily="50" charset="-128"/>
                </a:rPr>
                <a:t>（最大</a:t>
              </a:r>
              <a:r>
                <a:rPr lang="en-US" altLang="ja-JP" sz="1200" dirty="0">
                  <a:solidFill>
                    <a:prstClr val="black"/>
                  </a:solidFill>
                  <a:latin typeface="Meiryo UI" panose="020B0604030504040204" pitchFamily="50" charset="-128"/>
                  <a:ea typeface="Meiryo UI" panose="020B0604030504040204" pitchFamily="50" charset="-128"/>
                </a:rPr>
                <a:t>3</a:t>
              </a:r>
              <a:r>
                <a:rPr lang="ja-JP" altLang="en-US" sz="1200" dirty="0">
                  <a:solidFill>
                    <a:prstClr val="black"/>
                  </a:solidFill>
                  <a:latin typeface="Meiryo UI" panose="020B0604030504040204" pitchFamily="50" charset="-128"/>
                  <a:ea typeface="Meiryo UI" panose="020B0604030504040204" pitchFamily="50" charset="-128"/>
                </a:rPr>
                <a:t>価格帯）</a:t>
              </a:r>
            </a:p>
          </p:txBody>
        </p:sp>
      </p:grpSp>
      <p:sp>
        <p:nvSpPr>
          <p:cNvPr id="3" name="右矢印 2"/>
          <p:cNvSpPr/>
          <p:nvPr/>
        </p:nvSpPr>
        <p:spPr>
          <a:xfrm>
            <a:off x="2802154" y="4173865"/>
            <a:ext cx="350647" cy="1010491"/>
          </a:xfrm>
          <a:prstGeom prst="rightArrow">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white"/>
              </a:solidFill>
              <a:latin typeface="Calibri"/>
              <a:ea typeface="ＭＳ Ｐゴシック" panose="020B0600070205080204" pitchFamily="50" charset="-128"/>
            </a:endParaRPr>
          </a:p>
        </p:txBody>
      </p:sp>
      <p:sp>
        <p:nvSpPr>
          <p:cNvPr id="6" name="正方形/長方形 5"/>
          <p:cNvSpPr/>
          <p:nvPr/>
        </p:nvSpPr>
        <p:spPr>
          <a:xfrm>
            <a:off x="3008784" y="6654552"/>
            <a:ext cx="5760640" cy="230832"/>
          </a:xfrm>
          <a:prstGeom prst="rect">
            <a:avLst/>
          </a:prstGeom>
        </p:spPr>
        <p:txBody>
          <a:bodyPr wrap="square">
            <a:spAutoFit/>
          </a:bodyPr>
          <a:lstStyle/>
          <a:p>
            <a:pPr marL="177800" indent="-177800">
              <a:defRPr/>
            </a:pPr>
            <a:r>
              <a:rPr lang="ja-JP" altLang="en-US" sz="900" dirty="0">
                <a:solidFill>
                  <a:prstClr val="black"/>
                </a:solidFill>
                <a:latin typeface="Meiryo UI" panose="020B0604030504040204" pitchFamily="50" charset="-128"/>
                <a:ea typeface="Meiryo UI" panose="020B0604030504040204" pitchFamily="50" charset="-128"/>
              </a:rPr>
              <a:t>注：いずれも中間の価格帯</a:t>
            </a:r>
            <a:r>
              <a:rPr lang="en-US" altLang="ja-JP" sz="900" dirty="0">
                <a:solidFill>
                  <a:prstClr val="black"/>
                </a:solidFill>
                <a:latin typeface="Meiryo UI" panose="020B0604030504040204" pitchFamily="50" charset="-128"/>
                <a:ea typeface="Meiryo UI" panose="020B0604030504040204" pitchFamily="50" charset="-128"/>
              </a:rPr>
              <a:t>(</a:t>
            </a:r>
            <a:r>
              <a:rPr lang="ja-JP" altLang="en-US" sz="900" dirty="0">
                <a:solidFill>
                  <a:prstClr val="black"/>
                </a:solidFill>
                <a:latin typeface="Meiryo UI" panose="020B0604030504040204" pitchFamily="50" charset="-128"/>
                <a:ea typeface="Meiryo UI" panose="020B0604030504040204" pitchFamily="50" charset="-128"/>
              </a:rPr>
              <a:t>最高価格の</a:t>
            </a:r>
            <a:r>
              <a:rPr lang="en-US" altLang="ja-JP" sz="900" dirty="0">
                <a:solidFill>
                  <a:prstClr val="black"/>
                </a:solidFill>
                <a:latin typeface="Meiryo UI" panose="020B0604030504040204" pitchFamily="50" charset="-128"/>
                <a:ea typeface="Meiryo UI" panose="020B0604030504040204" pitchFamily="50" charset="-128"/>
              </a:rPr>
              <a:t>30</a:t>
            </a:r>
            <a:r>
              <a:rPr lang="ja-JP" altLang="en-US" sz="900" dirty="0">
                <a:solidFill>
                  <a:prstClr val="black"/>
                </a:solidFill>
                <a:latin typeface="Meiryo UI" panose="020B0604030504040204" pitchFamily="50" charset="-128"/>
                <a:ea typeface="Meiryo UI" panose="020B0604030504040204" pitchFamily="50" charset="-128"/>
              </a:rPr>
              <a:t>～</a:t>
            </a:r>
            <a:r>
              <a:rPr lang="en-US" altLang="ja-JP" sz="900" dirty="0">
                <a:solidFill>
                  <a:prstClr val="black"/>
                </a:solidFill>
                <a:latin typeface="Meiryo UI" panose="020B0604030504040204" pitchFamily="50" charset="-128"/>
                <a:ea typeface="Meiryo UI" panose="020B0604030504040204" pitchFamily="50" charset="-128"/>
              </a:rPr>
              <a:t>50</a:t>
            </a:r>
            <a:r>
              <a:rPr lang="ja-JP" altLang="en-US" sz="900" dirty="0">
                <a:solidFill>
                  <a:prstClr val="black"/>
                </a:solidFill>
                <a:latin typeface="Meiryo UI" panose="020B0604030504040204" pitchFamily="50" charset="-128"/>
                <a:ea typeface="Meiryo UI" panose="020B0604030504040204" pitchFamily="50" charset="-128"/>
              </a:rPr>
              <a:t>％）及び下位の価格帯（最高価格の</a:t>
            </a:r>
            <a:r>
              <a:rPr lang="en-US" altLang="ja-JP" sz="900" dirty="0">
                <a:solidFill>
                  <a:prstClr val="black"/>
                </a:solidFill>
                <a:latin typeface="Meiryo UI" panose="020B0604030504040204" pitchFamily="50" charset="-128"/>
                <a:ea typeface="Meiryo UI" panose="020B0604030504040204" pitchFamily="50" charset="-128"/>
              </a:rPr>
              <a:t>30%</a:t>
            </a:r>
            <a:r>
              <a:rPr lang="ja-JP" altLang="en-US" sz="900" dirty="0">
                <a:solidFill>
                  <a:prstClr val="black"/>
                </a:solidFill>
                <a:latin typeface="Meiryo UI" panose="020B0604030504040204" pitchFamily="50" charset="-128"/>
                <a:ea typeface="Meiryo UI" panose="020B0604030504040204" pitchFamily="50" charset="-128"/>
              </a:rPr>
              <a:t>未満）の品目に適用</a:t>
            </a:r>
          </a:p>
        </p:txBody>
      </p:sp>
      <p:sp>
        <p:nvSpPr>
          <p:cNvPr id="97" name="正方形/長方形 96"/>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既収載の後発品の価格帯集約</a:t>
            </a:r>
          </a:p>
        </p:txBody>
      </p:sp>
      <p:sp>
        <p:nvSpPr>
          <p:cNvPr id="80" name="角丸四角形 79"/>
          <p:cNvSpPr/>
          <p:nvPr/>
        </p:nvSpPr>
        <p:spPr>
          <a:xfrm>
            <a:off x="237009" y="507806"/>
            <a:ext cx="9373543" cy="904971"/>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後発品の価格帯の集約により、改定前より薬価が引き上がることを抑制するため、以下のように対応。</a:t>
            </a: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Ｇ１品目又はＧ２品目に係る後発品も、価格帯の集約により改定前より薬価が引き上がることを抑制するため、改定前薬価が加重平均値を下回る品目・上回る品目のそれぞれで加重平均を行う。</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81" name="テキスト ボックス 80"/>
          <p:cNvSpPr txBox="1"/>
          <p:nvPr/>
        </p:nvSpPr>
        <p:spPr>
          <a:xfrm>
            <a:off x="8551045" y="6093296"/>
            <a:ext cx="1149674" cy="261610"/>
          </a:xfrm>
          <a:prstGeom prst="rect">
            <a:avLst/>
          </a:prstGeom>
          <a:noFill/>
        </p:spPr>
        <p:txBody>
          <a:bodyPr wrap="none" rtlCol="0">
            <a:spAutoFit/>
          </a:bodyPr>
          <a:lstStyle/>
          <a:p>
            <a:pPr>
              <a:defRPr/>
            </a:pPr>
            <a:r>
              <a:rPr lang="ja-JP" altLang="en-US" sz="1100" b="1" dirty="0">
                <a:solidFill>
                  <a:srgbClr val="F79646">
                    <a:lumMod val="75000"/>
                  </a:srgbClr>
                </a:solidFill>
                <a:latin typeface="Meiryo UI" panose="020B0604030504040204" pitchFamily="50" charset="-128"/>
                <a:ea typeface="Meiryo UI" panose="020B0604030504040204" pitchFamily="50" charset="-128"/>
              </a:rPr>
              <a:t>加重平均値</a:t>
            </a:r>
            <a:r>
              <a:rPr lang="en-US" altLang="ja-JP" sz="1100" b="1" dirty="0">
                <a:solidFill>
                  <a:srgbClr val="F79646">
                    <a:lumMod val="75000"/>
                  </a:srgbClr>
                </a:solidFill>
                <a:latin typeface="Meiryo UI" panose="020B0604030504040204" pitchFamily="50" charset="-128"/>
                <a:ea typeface="Meiryo UI" panose="020B0604030504040204" pitchFamily="50" charset="-128"/>
              </a:rPr>
              <a:t>C-2</a:t>
            </a:r>
          </a:p>
        </p:txBody>
      </p:sp>
      <p:sp>
        <p:nvSpPr>
          <p:cNvPr id="104" name="テキスト ボックス 103"/>
          <p:cNvSpPr txBox="1"/>
          <p:nvPr/>
        </p:nvSpPr>
        <p:spPr>
          <a:xfrm>
            <a:off x="8481392" y="6264314"/>
            <a:ext cx="1429162" cy="477054"/>
          </a:xfrm>
          <a:prstGeom prst="rect">
            <a:avLst/>
          </a:prstGeom>
          <a:noFill/>
          <a:ln>
            <a:noFill/>
          </a:ln>
        </p:spPr>
        <p:txBody>
          <a:bodyPr wrap="square" rtlCol="0">
            <a:spAutoFit/>
          </a:bodyPr>
          <a:lstStyle/>
          <a:p>
            <a:pPr>
              <a:lnSpc>
                <a:spcPts val="1000"/>
              </a:lnSpc>
              <a:defRPr/>
            </a:pPr>
            <a:r>
              <a:rPr lang="ja-JP" altLang="en-US" sz="900" dirty="0">
                <a:solidFill>
                  <a:srgbClr val="F79646">
                    <a:lumMod val="75000"/>
                  </a:srgbClr>
                </a:solidFill>
                <a:latin typeface="Meiryo UI" panose="020B0604030504040204" pitchFamily="50" charset="-128"/>
                <a:ea typeface="Meiryo UI" panose="020B0604030504040204" pitchFamily="50" charset="-128"/>
              </a:rPr>
              <a:t>（改定前薬価が加重平均値</a:t>
            </a:r>
            <a:r>
              <a:rPr lang="en-US" altLang="ja-JP" sz="900" dirty="0">
                <a:solidFill>
                  <a:srgbClr val="F79646">
                    <a:lumMod val="75000"/>
                  </a:srgbClr>
                </a:solidFill>
                <a:latin typeface="Meiryo UI" panose="020B0604030504040204" pitchFamily="50" charset="-128"/>
                <a:ea typeface="Meiryo UI" panose="020B0604030504040204" pitchFamily="50" charset="-128"/>
              </a:rPr>
              <a:t>C-1</a:t>
            </a:r>
            <a:r>
              <a:rPr lang="ja-JP" altLang="en-US" sz="900" dirty="0">
                <a:solidFill>
                  <a:srgbClr val="F79646">
                    <a:lumMod val="75000"/>
                  </a:srgbClr>
                </a:solidFill>
                <a:latin typeface="Meiryo UI" panose="020B0604030504040204" pitchFamily="50" charset="-128"/>
                <a:ea typeface="Meiryo UI" panose="020B0604030504040204" pitchFamily="50" charset="-128"/>
              </a:rPr>
              <a:t>より低い品目のみで加重平均</a:t>
            </a:r>
            <a:r>
              <a:rPr lang="ja-JP" altLang="en-US" sz="800" dirty="0">
                <a:solidFill>
                  <a:srgbClr val="F79646">
                    <a:lumMod val="75000"/>
                  </a:srgbClr>
                </a:solidFill>
                <a:latin typeface="Meiryo UI" panose="020B0604030504040204" pitchFamily="50" charset="-128"/>
                <a:ea typeface="Meiryo UI" panose="020B0604030504040204" pitchFamily="50" charset="-128"/>
              </a:rPr>
              <a:t>）</a:t>
            </a:r>
          </a:p>
        </p:txBody>
      </p:sp>
      <p:sp>
        <p:nvSpPr>
          <p:cNvPr id="105" name="右中かっこ 104"/>
          <p:cNvSpPr/>
          <p:nvPr/>
        </p:nvSpPr>
        <p:spPr>
          <a:xfrm>
            <a:off x="8337376" y="6139574"/>
            <a:ext cx="252000" cy="271844"/>
          </a:xfrm>
          <a:prstGeom prst="rightBrace">
            <a:avLst>
              <a:gd name="adj1" fmla="val 8333"/>
              <a:gd name="adj2" fmla="val 48568"/>
            </a:avLst>
          </a:prstGeom>
          <a:ln>
            <a:solidFill>
              <a:schemeClr val="accent6">
                <a:lumMod val="75000"/>
              </a:schemeClr>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02" name="左カーブ矢印 101"/>
          <p:cNvSpPr/>
          <p:nvPr/>
        </p:nvSpPr>
        <p:spPr>
          <a:xfrm>
            <a:off x="4668710" y="4508336"/>
            <a:ext cx="173013" cy="345545"/>
          </a:xfrm>
          <a:prstGeom prst="curvedLeftArrow">
            <a:avLst>
              <a:gd name="adj1" fmla="val 33137"/>
              <a:gd name="adj2" fmla="val 70180"/>
              <a:gd name="adj3" fmla="val 25000"/>
            </a:avLst>
          </a:prstGeom>
          <a:solidFill>
            <a:schemeClr val="accent6"/>
          </a:solid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sp>
        <p:nvSpPr>
          <p:cNvPr id="103" name="スライド番号プレースホルダー 2">
            <a:extLst>
              <a:ext uri="{FF2B5EF4-FFF2-40B4-BE49-F238E27FC236}">
                <a16:creationId xmlns:a16="http://schemas.microsoft.com/office/drawing/2014/main" id="{D0DAA1FB-1CCC-4B91-A112-227CEAB2602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18474464"/>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nvGraphicFramePr>
        <p:xfrm>
          <a:off x="347442" y="1681644"/>
          <a:ext cx="9285240" cy="1691292"/>
        </p:xfrm>
        <a:graphic>
          <a:graphicData uri="http://schemas.openxmlformats.org/drawingml/2006/table">
            <a:tbl>
              <a:tblPr firstRow="1" bandRow="1">
                <a:tableStyleId>{5940675A-B579-460E-94D1-54222C63F5DA}</a:tableStyleId>
              </a:tblPr>
              <a:tblGrid>
                <a:gridCol w="1867636">
                  <a:extLst>
                    <a:ext uri="{9D8B030D-6E8A-4147-A177-3AD203B41FA5}">
                      <a16:colId xmlns:a16="http://schemas.microsoft.com/office/drawing/2014/main" val="20000"/>
                    </a:ext>
                  </a:extLst>
                </a:gridCol>
                <a:gridCol w="1728374">
                  <a:extLst>
                    <a:ext uri="{9D8B030D-6E8A-4147-A177-3AD203B41FA5}">
                      <a16:colId xmlns:a16="http://schemas.microsoft.com/office/drawing/2014/main" val="20001"/>
                    </a:ext>
                  </a:extLst>
                </a:gridCol>
                <a:gridCol w="1728374">
                  <a:extLst>
                    <a:ext uri="{9D8B030D-6E8A-4147-A177-3AD203B41FA5}">
                      <a16:colId xmlns:a16="http://schemas.microsoft.com/office/drawing/2014/main" val="20002"/>
                    </a:ext>
                  </a:extLst>
                </a:gridCol>
                <a:gridCol w="1728374">
                  <a:extLst>
                    <a:ext uri="{9D8B030D-6E8A-4147-A177-3AD203B41FA5}">
                      <a16:colId xmlns:a16="http://schemas.microsoft.com/office/drawing/2014/main" val="20003"/>
                    </a:ext>
                  </a:extLst>
                </a:gridCol>
                <a:gridCol w="2232482">
                  <a:extLst>
                    <a:ext uri="{9D8B030D-6E8A-4147-A177-3AD203B41FA5}">
                      <a16:colId xmlns:a16="http://schemas.microsoft.com/office/drawing/2014/main" val="20004"/>
                    </a:ext>
                  </a:extLst>
                </a:gridCol>
              </a:tblGrid>
              <a:tr h="243620">
                <a:tc rowSpan="2">
                  <a:txBody>
                    <a:bodyPr/>
                    <a:lstStyle/>
                    <a:p>
                      <a:endParaRPr kumimoji="1" lang="ja-JP" altLang="en-US" sz="140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accent5">
                        <a:lumMod val="20000"/>
                        <a:lumOff val="80000"/>
                      </a:schemeClr>
                    </a:solidFill>
                  </a:tcPr>
                </a:tc>
                <a:tc gridSpan="4">
                  <a:txBody>
                    <a:bodyPr/>
                    <a:lstStyle/>
                    <a:p>
                      <a:pPr algn="ctr"/>
                      <a:r>
                        <a:rPr kumimoji="1" lang="ja-JP" altLang="en-US" sz="1100" dirty="0">
                          <a:latin typeface="Meiryo UI" panose="020B0604030504040204" pitchFamily="50" charset="-128"/>
                          <a:ea typeface="Meiryo UI" panose="020B0604030504040204" pitchFamily="50" charset="-128"/>
                          <a:cs typeface="Arial" pitchFamily="34" charset="0"/>
                        </a:rPr>
                        <a:t>（（市場実勢価－薬価）</a:t>
                      </a:r>
                      <a:r>
                        <a:rPr kumimoji="1" lang="en-US" altLang="ja-JP" sz="1100" dirty="0">
                          <a:latin typeface="Meiryo UI" panose="020B0604030504040204" pitchFamily="50" charset="-128"/>
                          <a:ea typeface="Meiryo UI" panose="020B0604030504040204" pitchFamily="50" charset="-128"/>
                          <a:cs typeface="Arial" pitchFamily="34" charset="0"/>
                        </a:rPr>
                        <a:t>÷ </a:t>
                      </a:r>
                      <a:r>
                        <a:rPr kumimoji="1" lang="ja-JP" altLang="en-US" sz="1100" dirty="0">
                          <a:latin typeface="Meiryo UI" panose="020B0604030504040204" pitchFamily="50" charset="-128"/>
                          <a:ea typeface="Meiryo UI" panose="020B0604030504040204" pitchFamily="50" charset="-128"/>
                          <a:cs typeface="Arial" pitchFamily="34" charset="0"/>
                        </a:rPr>
                        <a:t>薬価）</a:t>
                      </a:r>
                      <a:r>
                        <a:rPr kumimoji="1" lang="en-US" altLang="ja-JP" sz="1100" dirty="0">
                          <a:latin typeface="Meiryo UI" panose="020B0604030504040204" pitchFamily="50" charset="-128"/>
                          <a:ea typeface="Meiryo UI" panose="020B0604030504040204" pitchFamily="50" charset="-128"/>
                          <a:cs typeface="Arial" pitchFamily="34" charset="0"/>
                        </a:rPr>
                        <a:t>×100</a:t>
                      </a:r>
                      <a:endParaRPr kumimoji="1" lang="ja-JP" altLang="en-US" sz="110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86622">
                <a:tc vMerge="1">
                  <a:txBody>
                    <a:bodyPr/>
                    <a:lstStyle/>
                    <a:p>
                      <a:endParaRPr kumimoji="1" lang="ja-JP" altLang="en-US" dirty="0">
                        <a:latin typeface="Arial" pitchFamily="34" charset="0"/>
                        <a:ea typeface="ＭＳ ゴシック" pitchFamily="49" charset="-128"/>
                        <a:cs typeface="Arial" pitchFamily="34" charset="0"/>
                      </a:endParaRPr>
                    </a:p>
                  </a:txBody>
                  <a:tcPr marL="99060" marR="99060" anchor="ctr"/>
                </a:tc>
                <a:tc gridSpan="3">
                  <a:txBody>
                    <a:bodyPr/>
                    <a:lstStyle/>
                    <a:p>
                      <a:pPr algn="ct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H30.6</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R</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元</a:t>
                      </a:r>
                      <a:r>
                        <a:rPr kumimoji="1" lang="en-US" altLang="ja-JP" sz="1400" dirty="0">
                          <a:solidFill>
                            <a:schemeClr val="tx1"/>
                          </a:solidFill>
                          <a:latin typeface="Meiryo UI" panose="020B0604030504040204" pitchFamily="50" charset="-128"/>
                          <a:ea typeface="Meiryo UI" panose="020B0604030504040204" pitchFamily="50" charset="-128"/>
                          <a:cs typeface="Arial" pitchFamily="34" charset="0"/>
                        </a:rPr>
                        <a:t>.6</a:t>
                      </a:r>
                      <a:r>
                        <a:rPr kumimoji="1" lang="ja-JP" altLang="en-US" sz="1400" dirty="0" err="1">
                          <a:solidFill>
                            <a:schemeClr val="tx1"/>
                          </a:solidFill>
                          <a:latin typeface="Meiryo UI" panose="020B0604030504040204" pitchFamily="50" charset="-128"/>
                          <a:ea typeface="Meiryo UI" panose="020B0604030504040204" pitchFamily="50" charset="-128"/>
                          <a:cs typeface="Arial" pitchFamily="34" charset="0"/>
                        </a:rPr>
                        <a:t>に収</a:t>
                      </a: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載された新規後発医薬品</a:t>
                      </a:r>
                      <a:r>
                        <a:rPr kumimoji="1" lang="ja-JP" altLang="en-US" sz="1000" dirty="0">
                          <a:solidFill>
                            <a:schemeClr val="tx1"/>
                          </a:solidFill>
                          <a:latin typeface="Meiryo UI" panose="020B0604030504040204" pitchFamily="50" charset="-128"/>
                          <a:ea typeface="Meiryo UI" panose="020B0604030504040204" pitchFamily="50" charset="-128"/>
                          <a:cs typeface="Arial" pitchFamily="34" charset="0"/>
                        </a:rPr>
                        <a:t>（）内は成分数</a:t>
                      </a:r>
                      <a:endPar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R w="12700" cap="flat" cmpd="sng" algn="ctr">
                      <a:solidFill>
                        <a:schemeClr val="tx1"/>
                      </a:solidFill>
                      <a:prstDash val="solid"/>
                      <a:round/>
                      <a:headEnd type="none" w="med" len="med"/>
                      <a:tailEnd type="none" w="med" len="med"/>
                    </a:lnR>
                    <a:solidFill>
                      <a:schemeClr val="accent5">
                        <a:lumMod val="20000"/>
                        <a:lumOff val="80000"/>
                      </a:schemeClr>
                    </a:solidFill>
                  </a:tcPr>
                </a:tc>
                <a:tc hMerge="1">
                  <a:txBody>
                    <a:bodyPr/>
                    <a:lstStyle/>
                    <a:p>
                      <a:endParaRPr kumimoji="1" lang="ja-JP" altLang="en-US"/>
                    </a:p>
                  </a:txBody>
                  <a:tcPr/>
                </a:tc>
                <a:tc hMerge="1">
                  <a:txBody>
                    <a:bodyPr/>
                    <a:lstStyle/>
                    <a:p>
                      <a:endParaRPr kumimoji="1" lang="ja-JP" altLang="en-US"/>
                    </a:p>
                  </a:txBody>
                  <a:tcPr/>
                </a:tc>
                <a:tc rowSpan="2">
                  <a:txBody>
                    <a:bodyPr/>
                    <a:lstStyle/>
                    <a:p>
                      <a:pPr algn="ctr"/>
                      <a:r>
                        <a:rPr kumimoji="1" lang="ja-JP" altLang="en-US" sz="1400" dirty="0">
                          <a:solidFill>
                            <a:schemeClr val="tx1"/>
                          </a:solidFill>
                          <a:latin typeface="Meiryo UI" panose="020B0604030504040204" pitchFamily="50" charset="-128"/>
                          <a:ea typeface="Meiryo UI" panose="020B0604030504040204" pitchFamily="50" charset="-128"/>
                          <a:cs typeface="Arial" pitchFamily="34" charset="0"/>
                        </a:rPr>
                        <a:t>対応する先発品</a:t>
                      </a:r>
                    </a:p>
                  </a:txBody>
                  <a:tcPr marL="98997" marR="98997" marT="45691" marB="45691" anchor="ctr">
                    <a:lnL w="12700" cap="flat" cmpd="sng" algn="ctr">
                      <a:solidFill>
                        <a:schemeClr val="tx1"/>
                      </a:solidFill>
                      <a:prstDash val="solid"/>
                      <a:round/>
                      <a:headEnd type="none" w="med" len="med"/>
                      <a:tailEnd type="none" w="med" len="med"/>
                    </a:lnL>
                    <a:solidFill>
                      <a:schemeClr val="accent5">
                        <a:lumMod val="20000"/>
                        <a:lumOff val="80000"/>
                      </a:schemeClr>
                    </a:solidFill>
                  </a:tcPr>
                </a:tc>
                <a:extLst>
                  <a:ext uri="{0D108BD9-81ED-4DB2-BD59-A6C34878D82A}">
                    <a16:rowId xmlns:a16="http://schemas.microsoft.com/office/drawing/2014/main" val="10001"/>
                  </a:ext>
                </a:extLst>
              </a:tr>
              <a:tr h="286622">
                <a:tc>
                  <a:txBody>
                    <a:bodyPr/>
                    <a:lstStyle/>
                    <a:p>
                      <a:pPr algn="ctr"/>
                      <a:endParaRPr kumimoji="1" lang="ja-JP" altLang="en-US" sz="1400" dirty="0">
                        <a:latin typeface="Meiryo UI" panose="020B0604030504040204" pitchFamily="50" charset="-128"/>
                        <a:ea typeface="Meiryo UI" panose="020B0604030504040204" pitchFamily="50" charset="-128"/>
                        <a:cs typeface="Arial" pitchFamily="34" charset="0"/>
                      </a:endParaRPr>
                    </a:p>
                  </a:txBody>
                  <a:tcPr marL="98997" marR="98997" marT="45691" marB="45691" anchor="c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全体</a:t>
                      </a:r>
                    </a:p>
                  </a:txBody>
                  <a:tcPr marL="98997" marR="98997" marT="45691" marB="45691" anchor="ctr">
                    <a:lnR w="12700" cap="flat" cmpd="sng" algn="ctr">
                      <a:solidFill>
                        <a:schemeClr val="tx1"/>
                      </a:solidFill>
                      <a:prstDash val="solid"/>
                      <a:round/>
                      <a:headEnd type="none" w="med" len="med"/>
                      <a:tailEnd type="none" w="med" len="med"/>
                    </a:ln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cs typeface="Arial" pitchFamily="34" charset="0"/>
                        </a:rPr>
                        <a:t>0.5</a:t>
                      </a:r>
                      <a:r>
                        <a:rPr kumimoji="1" lang="ja-JP" altLang="en-US" sz="1200" dirty="0">
                          <a:latin typeface="Meiryo UI" panose="020B0604030504040204" pitchFamily="50" charset="-128"/>
                          <a:ea typeface="Meiryo UI" panose="020B0604030504040204" pitchFamily="50" charset="-128"/>
                          <a:cs typeface="Arial" pitchFamily="34" charset="0"/>
                        </a:rPr>
                        <a:t>掛け</a:t>
                      </a:r>
                      <a:endParaRPr kumimoji="1" lang="ja-JP" altLang="en-US" sz="120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latin typeface="Meiryo UI" panose="020B0604030504040204" pitchFamily="50" charset="-128"/>
                          <a:ea typeface="Meiryo UI" panose="020B0604030504040204" pitchFamily="50" charset="-128"/>
                          <a:cs typeface="Arial" pitchFamily="34" charset="0"/>
                        </a:rPr>
                        <a:t>0. 4</a:t>
                      </a:r>
                      <a:r>
                        <a:rPr kumimoji="1" lang="ja-JP" altLang="en-US" sz="1200" dirty="0">
                          <a:latin typeface="Meiryo UI" panose="020B0604030504040204" pitchFamily="50" charset="-128"/>
                          <a:ea typeface="Meiryo UI" panose="020B0604030504040204" pitchFamily="50" charset="-128"/>
                          <a:cs typeface="Arial" pitchFamily="34" charset="0"/>
                        </a:rPr>
                        <a:t>掛け</a:t>
                      </a:r>
                      <a:endParaRPr kumimoji="1" lang="ja-JP" altLang="en-US" sz="120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accent5">
                        <a:lumMod val="20000"/>
                        <a:lumOff val="80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dirty="0">
                        <a:solidFill>
                          <a:schemeClr val="tx1"/>
                        </a:solidFill>
                        <a:latin typeface="Arial" pitchFamily="34" charset="0"/>
                        <a:ea typeface="ＭＳ ゴシック" pitchFamily="49" charset="-128"/>
                        <a:cs typeface="Arial" pitchFamily="34" charset="0"/>
                      </a:endParaRPr>
                    </a:p>
                  </a:txBody>
                  <a:tcPr marL="99060" marR="9906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内用薬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23.6</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21.0</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17</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28.3</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4</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9.6</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注射薬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15.3</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a:solidFill>
                            <a:schemeClr val="tx1"/>
                          </a:solidFill>
                          <a:latin typeface="Meiryo UI" panose="020B0604030504040204" pitchFamily="50" charset="-128"/>
                          <a:ea typeface="Meiryo UI" panose="020B0604030504040204" pitchFamily="50" charset="-128"/>
                          <a:cs typeface="Arial" pitchFamily="34" charset="0"/>
                        </a:rPr>
                        <a:t>15.3</a:t>
                      </a:r>
                      <a:r>
                        <a:rPr kumimoji="1" lang="ja-JP" altLang="en-US" sz="1200" b="1">
                          <a:solidFill>
                            <a:schemeClr val="tx1"/>
                          </a:solidFill>
                          <a:latin typeface="Meiryo UI" panose="020B0604030504040204" pitchFamily="50" charset="-128"/>
                          <a:ea typeface="Meiryo UI" panose="020B0604030504040204" pitchFamily="50" charset="-128"/>
                          <a:cs typeface="Arial" pitchFamily="34" charset="0"/>
                        </a:rPr>
                        <a:t>％</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5</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13.3</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4"/>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外用薬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13.2</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13.2</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1" dirty="0">
                          <a:solidFill>
                            <a:schemeClr val="tx1"/>
                          </a:solidFill>
                          <a:latin typeface="Meiryo UI" panose="020B0604030504040204" pitchFamily="50" charset="-128"/>
                          <a:ea typeface="Meiryo UI" panose="020B0604030504040204" pitchFamily="50" charset="-128"/>
                          <a:cs typeface="Arial" pitchFamily="34" charset="0"/>
                        </a:rPr>
                        <a:t>7</a:t>
                      </a:r>
                      <a:r>
                        <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1"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8.1</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extLst>
                  <a:ext uri="{0D108BD9-81ED-4DB2-BD59-A6C34878D82A}">
                    <a16:rowId xmlns:a16="http://schemas.microsoft.com/office/drawing/2014/main" val="10005"/>
                  </a:ext>
                </a:extLst>
              </a:tr>
            </a:tbl>
          </a:graphicData>
        </a:graphic>
      </p:graphicFrame>
      <p:sp>
        <p:nvSpPr>
          <p:cNvPr id="20" name="テキスト ボックス 19"/>
          <p:cNvSpPr txBox="1"/>
          <p:nvPr/>
        </p:nvSpPr>
        <p:spPr>
          <a:xfrm>
            <a:off x="6026582" y="3348862"/>
            <a:ext cx="3822962" cy="276999"/>
          </a:xfrm>
          <a:prstGeom prst="rect">
            <a:avLst/>
          </a:prstGeom>
          <a:noFill/>
        </p:spPr>
        <p:txBody>
          <a:bodyPr wrap="square" rtlCol="0">
            <a:spAutoFit/>
          </a:bodyPr>
          <a:lstStyle/>
          <a:p>
            <a:pPr>
              <a:defRPr/>
            </a:pP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注：</a:t>
            </a:r>
            <a:r>
              <a:rPr lang="en-US" altLang="ja-JP" sz="1200" dirty="0">
                <a:solidFill>
                  <a:prstClr val="black"/>
                </a:solidFill>
                <a:latin typeface="Meiryo UI" panose="020B0604030504040204" pitchFamily="50" charset="-128"/>
                <a:ea typeface="Meiryo UI" panose="020B0604030504040204" pitchFamily="50" charset="-128"/>
                <a:cs typeface="Arial" pitchFamily="34" charset="0"/>
              </a:rPr>
              <a:t>R</a:t>
            </a: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元</a:t>
            </a:r>
            <a:r>
              <a:rPr lang="en-US" altLang="ja-JP" sz="1200" dirty="0">
                <a:solidFill>
                  <a:prstClr val="black"/>
                </a:solidFill>
                <a:latin typeface="Meiryo UI" panose="020B0604030504040204" pitchFamily="50" charset="-128"/>
                <a:ea typeface="Meiryo UI" panose="020B0604030504040204" pitchFamily="50" charset="-128"/>
                <a:cs typeface="Arial" pitchFamily="34" charset="0"/>
              </a:rPr>
              <a:t>.9</a:t>
            </a:r>
            <a:r>
              <a:rPr lang="ja-JP" altLang="en-US" sz="1200" dirty="0">
                <a:solidFill>
                  <a:prstClr val="black"/>
                </a:solidFill>
                <a:latin typeface="Meiryo UI" panose="020B0604030504040204" pitchFamily="50" charset="-128"/>
                <a:ea typeface="Meiryo UI" panose="020B0604030504040204" pitchFamily="50" charset="-128"/>
                <a:cs typeface="Arial" pitchFamily="34" charset="0"/>
              </a:rPr>
              <a:t>薬価調査から算出（バイオ後続品を除く）</a:t>
            </a:r>
            <a:endParaRPr lang="en-US" altLang="ja-JP" sz="1200" dirty="0">
              <a:solidFill>
                <a:prstClr val="black"/>
              </a:solidFill>
              <a:latin typeface="Meiryo UI" panose="020B0604030504040204" pitchFamily="50" charset="-128"/>
              <a:ea typeface="Meiryo UI" panose="020B0604030504040204" pitchFamily="50" charset="-128"/>
              <a:cs typeface="Arial" pitchFamily="34" charset="0"/>
            </a:endParaRPr>
          </a:p>
        </p:txBody>
      </p:sp>
      <p:sp>
        <p:nvSpPr>
          <p:cNvPr id="21" name="正方形/長方形 20"/>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新規後発医薬品の乖離率</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276498" y="3615408"/>
            <a:ext cx="8856984" cy="461665"/>
          </a:xfrm>
          <a:prstGeom prst="rect">
            <a:avLst/>
          </a:prstGeom>
          <a:noFill/>
        </p:spPr>
        <p:txBody>
          <a:bodyPr wrap="square" rtlCol="0">
            <a:spAutoFit/>
          </a:bodyPr>
          <a:lstStyle/>
          <a:p>
            <a:pPr marL="542925" indent="-542925">
              <a:defRPr/>
            </a:pPr>
            <a:r>
              <a:rPr lang="ja-JP" altLang="en-US" sz="1200" dirty="0">
                <a:solidFill>
                  <a:srgbClr val="1F497D"/>
                </a:solidFill>
                <a:latin typeface="Meiryo UI" panose="020B0604030504040204" pitchFamily="50" charset="-128"/>
                <a:ea typeface="Meiryo UI" panose="020B0604030504040204" pitchFamily="50" charset="-128"/>
              </a:rPr>
              <a:t>（参考）先発品の価格が</a:t>
            </a:r>
            <a:r>
              <a:rPr lang="en-US" altLang="ja-JP" sz="1200" dirty="0">
                <a:solidFill>
                  <a:srgbClr val="1F497D"/>
                </a:solidFill>
                <a:latin typeface="Meiryo UI" panose="020B0604030504040204" pitchFamily="50" charset="-128"/>
                <a:ea typeface="Meiryo UI" panose="020B0604030504040204" pitchFamily="50" charset="-128"/>
              </a:rPr>
              <a:t>100</a:t>
            </a:r>
            <a:r>
              <a:rPr lang="ja-JP" altLang="en-US" sz="1200" dirty="0">
                <a:solidFill>
                  <a:srgbClr val="1F497D"/>
                </a:solidFill>
                <a:latin typeface="Meiryo UI" panose="020B0604030504040204" pitchFamily="50" charset="-128"/>
                <a:ea typeface="Meiryo UI" panose="020B0604030504040204" pitchFamily="50" charset="-128"/>
              </a:rPr>
              <a:t>円であった場合、後発医薬品の収載時の薬価は</a:t>
            </a:r>
            <a:r>
              <a:rPr lang="en-US" altLang="ja-JP" sz="1200" dirty="0">
                <a:solidFill>
                  <a:srgbClr val="1F497D"/>
                </a:solidFill>
                <a:latin typeface="Meiryo UI" panose="020B0604030504040204" pitchFamily="50" charset="-128"/>
                <a:ea typeface="Meiryo UI" panose="020B0604030504040204" pitchFamily="50" charset="-128"/>
              </a:rPr>
              <a:t>0.5</a:t>
            </a:r>
            <a:r>
              <a:rPr lang="ja-JP" altLang="en-US" sz="1200" dirty="0">
                <a:solidFill>
                  <a:srgbClr val="1F497D"/>
                </a:solidFill>
                <a:latin typeface="Meiryo UI" panose="020B0604030504040204" pitchFamily="50" charset="-128"/>
                <a:ea typeface="Meiryo UI" panose="020B0604030504040204" pitchFamily="50" charset="-128"/>
              </a:rPr>
              <a:t>掛けの場合</a:t>
            </a:r>
            <a:r>
              <a:rPr lang="en-US" altLang="ja-JP" sz="1200" dirty="0">
                <a:solidFill>
                  <a:srgbClr val="1F497D"/>
                </a:solidFill>
                <a:latin typeface="Meiryo UI" panose="020B0604030504040204" pitchFamily="50" charset="-128"/>
                <a:ea typeface="Meiryo UI" panose="020B0604030504040204" pitchFamily="50" charset="-128"/>
              </a:rPr>
              <a:t>50</a:t>
            </a:r>
            <a:r>
              <a:rPr lang="ja-JP" altLang="en-US" sz="1200" dirty="0">
                <a:solidFill>
                  <a:srgbClr val="1F497D"/>
                </a:solidFill>
                <a:latin typeface="Meiryo UI" panose="020B0604030504040204" pitchFamily="50" charset="-128"/>
                <a:ea typeface="Meiryo UI" panose="020B0604030504040204" pitchFamily="50" charset="-128"/>
              </a:rPr>
              <a:t>円。収載後の最初の薬価調査時において、乖離率が</a:t>
            </a:r>
            <a:r>
              <a:rPr lang="en-US" altLang="ja-JP" sz="1200" dirty="0">
                <a:solidFill>
                  <a:srgbClr val="1F497D"/>
                </a:solidFill>
                <a:latin typeface="Meiryo UI" panose="020B0604030504040204" pitchFamily="50" charset="-128"/>
                <a:ea typeface="Meiryo UI" panose="020B0604030504040204" pitchFamily="50" charset="-128"/>
              </a:rPr>
              <a:t>21.0</a:t>
            </a:r>
            <a:r>
              <a:rPr lang="ja-JP" altLang="en-US" sz="1200" dirty="0">
                <a:solidFill>
                  <a:srgbClr val="1F497D"/>
                </a:solidFill>
                <a:latin typeface="Meiryo UI" panose="020B0604030504040204" pitchFamily="50" charset="-128"/>
                <a:ea typeface="Meiryo UI" panose="020B0604030504040204" pitchFamily="50" charset="-128"/>
              </a:rPr>
              <a:t>％とすると、薬価改定時に</a:t>
            </a:r>
            <a:r>
              <a:rPr lang="en-US" altLang="ja-JP" sz="1200" dirty="0">
                <a:solidFill>
                  <a:srgbClr val="1F497D"/>
                </a:solidFill>
                <a:latin typeface="Meiryo UI" panose="020B0604030504040204" pitchFamily="50" charset="-128"/>
                <a:ea typeface="Meiryo UI" panose="020B0604030504040204" pitchFamily="50" charset="-128"/>
              </a:rPr>
              <a:t>40.5</a:t>
            </a:r>
            <a:r>
              <a:rPr lang="ja-JP" altLang="en-US" sz="1200" dirty="0">
                <a:solidFill>
                  <a:srgbClr val="1F497D"/>
                </a:solidFill>
                <a:latin typeface="Meiryo UI" panose="020B0604030504040204" pitchFamily="50" charset="-128"/>
                <a:ea typeface="Meiryo UI" panose="020B0604030504040204" pitchFamily="50" charset="-128"/>
              </a:rPr>
              <a:t>円（先発品の価格の</a:t>
            </a:r>
            <a:r>
              <a:rPr lang="en-US" altLang="ja-JP" sz="1200" dirty="0">
                <a:solidFill>
                  <a:srgbClr val="1F497D"/>
                </a:solidFill>
                <a:latin typeface="Meiryo UI" panose="020B0604030504040204" pitchFamily="50" charset="-128"/>
                <a:ea typeface="Meiryo UI" panose="020B0604030504040204" pitchFamily="50" charset="-128"/>
              </a:rPr>
              <a:t>0.41</a:t>
            </a:r>
            <a:r>
              <a:rPr lang="ja-JP" altLang="en-US" sz="1200" dirty="0">
                <a:solidFill>
                  <a:srgbClr val="1F497D"/>
                </a:solidFill>
                <a:latin typeface="Meiryo UI" panose="020B0604030504040204" pitchFamily="50" charset="-128"/>
                <a:ea typeface="Meiryo UI" panose="020B0604030504040204" pitchFamily="50" charset="-128"/>
              </a:rPr>
              <a:t>倍）となる水準である。</a:t>
            </a:r>
            <a:endParaRPr lang="en-US" altLang="ja-JP" sz="1200" dirty="0">
              <a:solidFill>
                <a:srgbClr val="1F497D"/>
              </a:solidFill>
              <a:latin typeface="Meiryo UI" panose="020B0604030504040204" pitchFamily="50" charset="-128"/>
              <a:ea typeface="Meiryo UI" panose="020B0604030504040204" pitchFamily="50" charset="-128"/>
            </a:endParaRPr>
          </a:p>
        </p:txBody>
      </p:sp>
      <p:sp>
        <p:nvSpPr>
          <p:cNvPr id="5" name="正方形/長方形 4"/>
          <p:cNvSpPr/>
          <p:nvPr/>
        </p:nvSpPr>
        <p:spPr>
          <a:xfrm>
            <a:off x="1079396" y="1357898"/>
            <a:ext cx="7618021" cy="338554"/>
          </a:xfrm>
          <a:prstGeom prst="rect">
            <a:avLst/>
          </a:prstGeom>
        </p:spPr>
        <p:txBody>
          <a:bodyPr wrap="square">
            <a:spAutoFit/>
          </a:bodyPr>
          <a:lstStyle/>
          <a:p>
            <a:pPr>
              <a:defRPr/>
            </a:pPr>
            <a:r>
              <a:rPr lang="en-US" altLang="ja-JP" sz="1600" b="1" dirty="0">
                <a:solidFill>
                  <a:prstClr val="black"/>
                </a:solidFill>
                <a:latin typeface="Meiryo UI" panose="020B0604030504040204" pitchFamily="50" charset="-128"/>
                <a:ea typeface="Meiryo UI" panose="020B0604030504040204" pitchFamily="50" charset="-128"/>
              </a:rPr>
              <a:t>R</a:t>
            </a:r>
            <a:r>
              <a:rPr lang="ja-JP" altLang="en-US" sz="1600" b="1" dirty="0">
                <a:solidFill>
                  <a:prstClr val="black"/>
                </a:solidFill>
                <a:latin typeface="Meiryo UI" panose="020B0604030504040204" pitchFamily="50" charset="-128"/>
                <a:ea typeface="Meiryo UI" panose="020B0604030504040204" pitchFamily="50" charset="-128"/>
              </a:rPr>
              <a:t>元年薬価調査における新規後発医薬品（</a:t>
            </a:r>
            <a:r>
              <a:rPr lang="en-US" altLang="ja-JP" sz="1600" b="1" dirty="0">
                <a:solidFill>
                  <a:prstClr val="black"/>
                </a:solidFill>
                <a:latin typeface="Meiryo UI" panose="020B0604030504040204" pitchFamily="50" charset="-128"/>
                <a:ea typeface="Meiryo UI" panose="020B0604030504040204" pitchFamily="50" charset="-128"/>
              </a:rPr>
              <a:t>0.4</a:t>
            </a:r>
            <a:r>
              <a:rPr lang="ja-JP" altLang="en-US" sz="1600" b="1" dirty="0">
                <a:solidFill>
                  <a:prstClr val="black"/>
                </a:solidFill>
                <a:latin typeface="Meiryo UI" panose="020B0604030504040204" pitchFamily="50" charset="-128"/>
                <a:ea typeface="Meiryo UI" panose="020B0604030504040204" pitchFamily="50" charset="-128"/>
              </a:rPr>
              <a:t>掛け＆</a:t>
            </a:r>
            <a:r>
              <a:rPr lang="en-US" altLang="ja-JP" sz="1600" b="1" dirty="0">
                <a:solidFill>
                  <a:prstClr val="black"/>
                </a:solidFill>
                <a:latin typeface="Meiryo UI" panose="020B0604030504040204" pitchFamily="50" charset="-128"/>
                <a:ea typeface="Meiryo UI" panose="020B0604030504040204" pitchFamily="50" charset="-128"/>
              </a:rPr>
              <a:t>0.5</a:t>
            </a:r>
            <a:r>
              <a:rPr lang="ja-JP" altLang="en-US" sz="1600" b="1" dirty="0">
                <a:solidFill>
                  <a:prstClr val="black"/>
                </a:solidFill>
                <a:latin typeface="Meiryo UI" panose="020B0604030504040204" pitchFamily="50" charset="-128"/>
                <a:ea typeface="Meiryo UI" panose="020B0604030504040204" pitchFamily="50" charset="-128"/>
              </a:rPr>
              <a:t>掛け品目）の価格の乖離率</a:t>
            </a:r>
          </a:p>
        </p:txBody>
      </p:sp>
      <p:graphicFrame>
        <p:nvGraphicFramePr>
          <p:cNvPr id="16" name="表 15"/>
          <p:cNvGraphicFramePr>
            <a:graphicFrameLocks noGrp="1"/>
          </p:cNvGraphicFramePr>
          <p:nvPr/>
        </p:nvGraphicFramePr>
        <p:xfrm>
          <a:off x="339653" y="4660320"/>
          <a:ext cx="9285240" cy="1576992"/>
        </p:xfrm>
        <a:graphic>
          <a:graphicData uri="http://schemas.openxmlformats.org/drawingml/2006/table">
            <a:tbl>
              <a:tblPr firstRow="1" bandRow="1">
                <a:tableStyleId>{5940675A-B579-460E-94D1-54222C63F5DA}</a:tableStyleId>
              </a:tblPr>
              <a:tblGrid>
                <a:gridCol w="1867636">
                  <a:extLst>
                    <a:ext uri="{9D8B030D-6E8A-4147-A177-3AD203B41FA5}">
                      <a16:colId xmlns:a16="http://schemas.microsoft.com/office/drawing/2014/main" val="20000"/>
                    </a:ext>
                  </a:extLst>
                </a:gridCol>
                <a:gridCol w="1728374">
                  <a:extLst>
                    <a:ext uri="{9D8B030D-6E8A-4147-A177-3AD203B41FA5}">
                      <a16:colId xmlns:a16="http://schemas.microsoft.com/office/drawing/2014/main" val="20001"/>
                    </a:ext>
                  </a:extLst>
                </a:gridCol>
                <a:gridCol w="1728374">
                  <a:extLst>
                    <a:ext uri="{9D8B030D-6E8A-4147-A177-3AD203B41FA5}">
                      <a16:colId xmlns:a16="http://schemas.microsoft.com/office/drawing/2014/main" val="20002"/>
                    </a:ext>
                  </a:extLst>
                </a:gridCol>
                <a:gridCol w="1728374">
                  <a:extLst>
                    <a:ext uri="{9D8B030D-6E8A-4147-A177-3AD203B41FA5}">
                      <a16:colId xmlns:a16="http://schemas.microsoft.com/office/drawing/2014/main" val="20003"/>
                    </a:ext>
                  </a:extLst>
                </a:gridCol>
                <a:gridCol w="2232482">
                  <a:extLst>
                    <a:ext uri="{9D8B030D-6E8A-4147-A177-3AD203B41FA5}">
                      <a16:colId xmlns:a16="http://schemas.microsoft.com/office/drawing/2014/main" val="20004"/>
                    </a:ext>
                  </a:extLst>
                </a:gridCol>
              </a:tblGrid>
              <a:tr h="216000">
                <a:tc rowSpan="2">
                  <a:txBody>
                    <a:bodyPr/>
                    <a:lstStyle/>
                    <a:p>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bg1">
                        <a:lumMod val="95000"/>
                      </a:schemeClr>
                    </a:solidFill>
                  </a:tcPr>
                </a:tc>
                <a:tc gridSpan="4">
                  <a:txBody>
                    <a:bodyPr/>
                    <a:lstStyle/>
                    <a:p>
                      <a:pPr algn="ctr"/>
                      <a:r>
                        <a:rPr kumimoji="1" lang="ja-JP" altLang="en-US" sz="1050" dirty="0">
                          <a:latin typeface="Meiryo UI" panose="020B0604030504040204" pitchFamily="50" charset="-128"/>
                          <a:ea typeface="Meiryo UI" panose="020B0604030504040204" pitchFamily="50" charset="-128"/>
                          <a:cs typeface="Arial" pitchFamily="34" charset="0"/>
                        </a:rPr>
                        <a:t>（（市場実勢価－薬価）</a:t>
                      </a:r>
                      <a:r>
                        <a:rPr kumimoji="1" lang="en-US" altLang="ja-JP" sz="1050" dirty="0">
                          <a:latin typeface="Meiryo UI" panose="020B0604030504040204" pitchFamily="50" charset="-128"/>
                          <a:ea typeface="Meiryo UI" panose="020B0604030504040204" pitchFamily="50" charset="-128"/>
                          <a:cs typeface="Arial" pitchFamily="34" charset="0"/>
                        </a:rPr>
                        <a:t>÷ </a:t>
                      </a:r>
                      <a:r>
                        <a:rPr kumimoji="1" lang="ja-JP" altLang="en-US" sz="1050" dirty="0">
                          <a:latin typeface="Meiryo UI" panose="020B0604030504040204" pitchFamily="50" charset="-128"/>
                          <a:ea typeface="Meiryo UI" panose="020B0604030504040204" pitchFamily="50" charset="-128"/>
                          <a:cs typeface="Arial" pitchFamily="34" charset="0"/>
                        </a:rPr>
                        <a:t>薬価）</a:t>
                      </a:r>
                      <a:r>
                        <a:rPr kumimoji="1" lang="en-US" altLang="ja-JP" sz="1050" dirty="0">
                          <a:latin typeface="Meiryo UI" panose="020B0604030504040204" pitchFamily="50" charset="-128"/>
                          <a:ea typeface="Meiryo UI" panose="020B0604030504040204" pitchFamily="50" charset="-128"/>
                          <a:cs typeface="Arial" pitchFamily="34" charset="0"/>
                        </a:rPr>
                        <a:t>×100</a:t>
                      </a:r>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216000">
                <a:tc vMerge="1">
                  <a:txBody>
                    <a:bodyPr/>
                    <a:lstStyle/>
                    <a:p>
                      <a:endParaRPr kumimoji="1" lang="ja-JP" altLang="en-US" dirty="0">
                        <a:latin typeface="Arial" pitchFamily="34" charset="0"/>
                        <a:ea typeface="ＭＳ ゴシック" pitchFamily="49" charset="-128"/>
                        <a:cs typeface="Arial" pitchFamily="34" charset="0"/>
                      </a:endParaRPr>
                    </a:p>
                  </a:txBody>
                  <a:tcPr marL="99060" marR="99060" anchor="ctr"/>
                </a:tc>
                <a:tc gridSpan="3">
                  <a:txBody>
                    <a:bodyPr/>
                    <a:lstStyle/>
                    <a:p>
                      <a:pPr algn="ctr"/>
                      <a:r>
                        <a:rPr kumimoji="1" lang="en-US" altLang="ja-JP" sz="1050" dirty="0">
                          <a:solidFill>
                            <a:schemeClr val="tx1"/>
                          </a:solidFill>
                          <a:latin typeface="Meiryo UI" panose="020B0604030504040204" pitchFamily="50" charset="-128"/>
                          <a:ea typeface="Meiryo UI" panose="020B0604030504040204" pitchFamily="50" charset="-128"/>
                          <a:cs typeface="Arial" pitchFamily="34" charset="0"/>
                        </a:rPr>
                        <a:t>H28.6</a:t>
                      </a: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050" dirty="0">
                          <a:solidFill>
                            <a:schemeClr val="tx1"/>
                          </a:solidFill>
                          <a:latin typeface="Meiryo UI" panose="020B0604030504040204" pitchFamily="50" charset="-128"/>
                          <a:ea typeface="Meiryo UI" panose="020B0604030504040204" pitchFamily="50" charset="-128"/>
                          <a:cs typeface="Arial" pitchFamily="34" charset="0"/>
                        </a:rPr>
                        <a:t>H29.6</a:t>
                      </a:r>
                      <a:r>
                        <a:rPr kumimoji="1" lang="ja-JP" altLang="en-US" sz="1050" dirty="0" err="1">
                          <a:solidFill>
                            <a:schemeClr val="tx1"/>
                          </a:solidFill>
                          <a:latin typeface="Meiryo UI" panose="020B0604030504040204" pitchFamily="50" charset="-128"/>
                          <a:ea typeface="Meiryo UI" panose="020B0604030504040204" pitchFamily="50" charset="-128"/>
                          <a:cs typeface="Arial" pitchFamily="34" charset="0"/>
                        </a:rPr>
                        <a:t>に収</a:t>
                      </a: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載された新規後発医薬品（）内は成分数</a:t>
                      </a:r>
                    </a:p>
                  </a:txBody>
                  <a:tcPr marL="98997" marR="98997" marT="45691" marB="45691" anchor="ctr">
                    <a:lnR w="12700" cap="flat" cmpd="sng" algn="ctr">
                      <a:solidFill>
                        <a:schemeClr val="tx1"/>
                      </a:solidFill>
                      <a:prstDash val="solid"/>
                      <a:round/>
                      <a:headEnd type="none" w="med" len="med"/>
                      <a:tailEnd type="none" w="med" len="med"/>
                    </a:lnR>
                    <a:solidFill>
                      <a:schemeClr val="bg1">
                        <a:lumMod val="95000"/>
                      </a:schemeClr>
                    </a:solidFill>
                  </a:tcPr>
                </a:tc>
                <a:tc hMerge="1">
                  <a:txBody>
                    <a:bodyPr/>
                    <a:lstStyle/>
                    <a:p>
                      <a:endParaRPr kumimoji="1" lang="ja-JP" altLang="en-US"/>
                    </a:p>
                  </a:txBody>
                  <a:tcPr/>
                </a:tc>
                <a:tc hMerge="1">
                  <a:txBody>
                    <a:bodyPr/>
                    <a:lstStyle/>
                    <a:p>
                      <a:endParaRPr kumimoji="1" lang="ja-JP" altLang="en-US"/>
                    </a:p>
                  </a:txBody>
                  <a:tcPr/>
                </a:tc>
                <a:tc rowSpan="2">
                  <a:txBody>
                    <a:bodyPr/>
                    <a:lstStyle/>
                    <a:p>
                      <a:pPr algn="ctr"/>
                      <a:r>
                        <a:rPr kumimoji="1" lang="ja-JP" altLang="en-US" sz="1050" dirty="0">
                          <a:solidFill>
                            <a:schemeClr val="tx1"/>
                          </a:solidFill>
                          <a:latin typeface="Meiryo UI" panose="020B0604030504040204" pitchFamily="50" charset="-128"/>
                          <a:ea typeface="Meiryo UI" panose="020B0604030504040204" pitchFamily="50" charset="-128"/>
                          <a:cs typeface="Arial" pitchFamily="34" charset="0"/>
                        </a:rPr>
                        <a:t>対応する先発品</a:t>
                      </a:r>
                    </a:p>
                  </a:txBody>
                  <a:tcPr marL="98997" marR="98997" marT="45691" marB="45691" anchor="ctr">
                    <a:lnL w="12700" cap="flat" cmpd="sng" algn="ctr">
                      <a:solidFill>
                        <a:schemeClr val="tx1"/>
                      </a:solidFill>
                      <a:prstDash val="solid"/>
                      <a:round/>
                      <a:headEnd type="none" w="med" len="med"/>
                      <a:tailEnd type="none" w="med" len="med"/>
                    </a:lnL>
                    <a:solidFill>
                      <a:schemeClr val="bg1">
                        <a:lumMod val="95000"/>
                      </a:schemeClr>
                    </a:solidFill>
                  </a:tcPr>
                </a:tc>
                <a:extLst>
                  <a:ext uri="{0D108BD9-81ED-4DB2-BD59-A6C34878D82A}">
                    <a16:rowId xmlns:a16="http://schemas.microsoft.com/office/drawing/2014/main" val="10001"/>
                  </a:ext>
                </a:extLst>
              </a:tr>
              <a:tr h="216000">
                <a:tc>
                  <a:txBody>
                    <a:bodyPr/>
                    <a:lstStyle/>
                    <a:p>
                      <a:pPr algn="ctr"/>
                      <a:endParaRPr kumimoji="1" lang="ja-JP" altLang="en-US" sz="1050" dirty="0">
                        <a:latin typeface="Meiryo UI" panose="020B0604030504040204" pitchFamily="50" charset="-128"/>
                        <a:ea typeface="Meiryo UI" panose="020B0604030504040204" pitchFamily="50" charset="-128"/>
                        <a:cs typeface="Arial" pitchFamily="34" charset="0"/>
                      </a:endParaRPr>
                    </a:p>
                  </a:txBody>
                  <a:tcPr marL="98997" marR="98997" marT="45691" marB="45691" anchor="c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latin typeface="Meiryo UI" panose="020B0604030504040204" pitchFamily="50" charset="-128"/>
                          <a:ea typeface="Meiryo UI" panose="020B0604030504040204" pitchFamily="50" charset="-128"/>
                          <a:cs typeface="Arial" pitchFamily="34" charset="0"/>
                        </a:rPr>
                        <a:t>全体</a:t>
                      </a:r>
                    </a:p>
                  </a:txBody>
                  <a:tcPr marL="98997" marR="98997" marT="45691" marB="45691" anchor="ctr">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cs typeface="Arial" pitchFamily="34" charset="0"/>
                        </a:rPr>
                        <a:t>0.5</a:t>
                      </a:r>
                      <a:r>
                        <a:rPr kumimoji="1" lang="ja-JP" altLang="en-US" sz="1050" dirty="0">
                          <a:latin typeface="Meiryo UI" panose="020B0604030504040204" pitchFamily="50" charset="-128"/>
                          <a:ea typeface="Meiryo UI" panose="020B0604030504040204" pitchFamily="50" charset="-128"/>
                          <a:cs typeface="Arial" pitchFamily="34" charset="0"/>
                        </a:rPr>
                        <a:t>掛け</a:t>
                      </a:r>
                      <a:endParaRPr kumimoji="1" lang="ja-JP" altLang="en-US" sz="105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050" dirty="0">
                          <a:latin typeface="Meiryo UI" panose="020B0604030504040204" pitchFamily="50" charset="-128"/>
                          <a:ea typeface="Meiryo UI" panose="020B0604030504040204" pitchFamily="50" charset="-128"/>
                          <a:cs typeface="Arial" pitchFamily="34" charset="0"/>
                        </a:rPr>
                        <a:t>0. 4</a:t>
                      </a:r>
                      <a:r>
                        <a:rPr kumimoji="1" lang="ja-JP" altLang="en-US" sz="1050" dirty="0">
                          <a:latin typeface="Meiryo UI" panose="020B0604030504040204" pitchFamily="50" charset="-128"/>
                          <a:ea typeface="Meiryo UI" panose="020B0604030504040204" pitchFamily="50" charset="-128"/>
                          <a:cs typeface="Arial" pitchFamily="34" charset="0"/>
                        </a:rPr>
                        <a:t>掛け</a:t>
                      </a:r>
                      <a:endParaRPr kumimoji="1" lang="ja-JP" altLang="en-US" sz="1050" b="1" dirty="0">
                        <a:solidFill>
                          <a:srgbClr val="FF0000"/>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solidFill>
                      <a:schemeClr val="bg1">
                        <a:lumMod val="95000"/>
                      </a:schemeClr>
                    </a:solidFill>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dirty="0">
                        <a:solidFill>
                          <a:schemeClr val="tx1"/>
                        </a:solidFill>
                        <a:latin typeface="Arial" pitchFamily="34" charset="0"/>
                        <a:ea typeface="ＭＳ ゴシック" pitchFamily="49" charset="-128"/>
                        <a:cs typeface="Arial" pitchFamily="34" charset="0"/>
                      </a:endParaRPr>
                    </a:p>
                  </a:txBody>
                  <a:tcPr marL="99060" marR="9906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0002"/>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内用薬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25.8</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19.5</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19</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37.7</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％（６）</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10.1</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注射薬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9.1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9.1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4</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8.0</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4"/>
                  </a:ext>
                </a:extLst>
              </a:tr>
              <a:tr h="261842">
                <a:tc>
                  <a:txBody>
                    <a:bodyPr/>
                    <a:lstStyle/>
                    <a:p>
                      <a:pPr algn="ctr"/>
                      <a:r>
                        <a:rPr kumimoji="1" lang="ja-JP" altLang="en-US" sz="1200" dirty="0">
                          <a:latin typeface="Meiryo UI" panose="020B0604030504040204" pitchFamily="50" charset="-128"/>
                          <a:ea typeface="Meiryo UI" panose="020B0604030504040204" pitchFamily="50" charset="-128"/>
                          <a:cs typeface="Arial" pitchFamily="34" charset="0"/>
                        </a:rPr>
                        <a:t>外用薬</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12.0</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12.0</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b="0" dirty="0">
                          <a:solidFill>
                            <a:schemeClr val="tx1"/>
                          </a:solidFill>
                          <a:latin typeface="Meiryo UI" panose="020B0604030504040204" pitchFamily="50" charset="-128"/>
                          <a:ea typeface="Meiryo UI" panose="020B0604030504040204" pitchFamily="50" charset="-128"/>
                          <a:cs typeface="Arial" pitchFamily="34" charset="0"/>
                        </a:rPr>
                        <a:t>1</a:t>
                      </a:r>
                      <a:r>
                        <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dirty="0">
                        <a:solidFill>
                          <a:schemeClr val="tx1"/>
                        </a:solidFill>
                        <a:latin typeface="Meiryo UI" panose="020B0604030504040204" pitchFamily="50" charset="-128"/>
                        <a:ea typeface="Meiryo UI" panose="020B0604030504040204" pitchFamily="50" charset="-128"/>
                        <a:cs typeface="Arial" pitchFamily="34" charset="0"/>
                      </a:endParaRPr>
                    </a:p>
                  </a:txBody>
                  <a:tcPr marL="98997" marR="98997" marT="45691" marB="45691" anchor="ctr">
                    <a:lnBlToTr w="12700" cap="flat" cmpd="sng" algn="ctr">
                      <a:solidFill>
                        <a:schemeClr val="tx1"/>
                      </a:solidFill>
                      <a:prstDash val="solid"/>
                      <a:round/>
                      <a:headEnd type="none" w="med" len="med"/>
                      <a:tailEnd type="none" w="med" len="me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r>
                        <a:rPr kumimoji="1" lang="en-US" altLang="ja-JP" sz="1200" dirty="0">
                          <a:solidFill>
                            <a:schemeClr val="tx1"/>
                          </a:solidFill>
                          <a:latin typeface="Meiryo UI" panose="020B0604030504040204" pitchFamily="50" charset="-128"/>
                          <a:ea typeface="Meiryo UI" panose="020B0604030504040204" pitchFamily="50" charset="-128"/>
                          <a:cs typeface="Arial" pitchFamily="34" charset="0"/>
                        </a:rPr>
                        <a:t>8.9</a:t>
                      </a:r>
                      <a:r>
                        <a:rPr kumimoji="1" lang="ja-JP" altLang="en-US" sz="1200" dirty="0">
                          <a:solidFill>
                            <a:schemeClr val="tx1"/>
                          </a:solidFill>
                          <a:latin typeface="Meiryo UI" panose="020B0604030504040204" pitchFamily="50" charset="-128"/>
                          <a:ea typeface="Meiryo UI" panose="020B0604030504040204" pitchFamily="50" charset="-128"/>
                          <a:cs typeface="Arial" pitchFamily="34" charset="0"/>
                        </a:rPr>
                        <a:t>％</a:t>
                      </a:r>
                    </a:p>
                  </a:txBody>
                  <a:tcPr marL="98997" marR="98997" marT="45691" marB="45691" anchor="ctr"/>
                </a:tc>
                <a:extLst>
                  <a:ext uri="{0D108BD9-81ED-4DB2-BD59-A6C34878D82A}">
                    <a16:rowId xmlns:a16="http://schemas.microsoft.com/office/drawing/2014/main" val="10005"/>
                  </a:ext>
                </a:extLst>
              </a:tr>
            </a:tbl>
          </a:graphicData>
        </a:graphic>
      </p:graphicFrame>
      <p:sp>
        <p:nvSpPr>
          <p:cNvPr id="17" name="テキスト ボックス 16"/>
          <p:cNvSpPr txBox="1"/>
          <p:nvPr/>
        </p:nvSpPr>
        <p:spPr>
          <a:xfrm>
            <a:off x="6602646" y="6217711"/>
            <a:ext cx="3822962" cy="253916"/>
          </a:xfrm>
          <a:prstGeom prst="rect">
            <a:avLst/>
          </a:prstGeom>
          <a:noFill/>
        </p:spPr>
        <p:txBody>
          <a:bodyPr wrap="square" rtlCol="0">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cs typeface="Arial" pitchFamily="34" charset="0"/>
              </a:rPr>
              <a:t>注：</a:t>
            </a:r>
            <a:r>
              <a:rPr lang="en-US" altLang="ja-JP" sz="1050" dirty="0">
                <a:solidFill>
                  <a:prstClr val="black"/>
                </a:solidFill>
                <a:latin typeface="Meiryo UI" panose="020B0604030504040204" pitchFamily="50" charset="-128"/>
                <a:ea typeface="Meiryo UI" panose="020B0604030504040204" pitchFamily="50" charset="-128"/>
                <a:cs typeface="Arial" pitchFamily="34" charset="0"/>
              </a:rPr>
              <a:t>H29.9</a:t>
            </a:r>
            <a:r>
              <a:rPr lang="ja-JP" altLang="en-US" sz="1050" dirty="0">
                <a:solidFill>
                  <a:prstClr val="black"/>
                </a:solidFill>
                <a:latin typeface="Meiryo UI" panose="020B0604030504040204" pitchFamily="50" charset="-128"/>
                <a:ea typeface="Meiryo UI" panose="020B0604030504040204" pitchFamily="50" charset="-128"/>
                <a:cs typeface="Arial" pitchFamily="34" charset="0"/>
              </a:rPr>
              <a:t>薬価調査から算出（バイオ後続品を除く）</a:t>
            </a:r>
            <a:endParaRPr lang="en-US" altLang="ja-JP" sz="1050" dirty="0">
              <a:solidFill>
                <a:prstClr val="black"/>
              </a:solidFill>
              <a:latin typeface="Meiryo UI" panose="020B0604030504040204" pitchFamily="50" charset="-128"/>
              <a:ea typeface="Meiryo UI" panose="020B0604030504040204" pitchFamily="50" charset="-128"/>
              <a:cs typeface="Arial" pitchFamily="34" charset="0"/>
            </a:endParaRPr>
          </a:p>
        </p:txBody>
      </p:sp>
      <p:sp>
        <p:nvSpPr>
          <p:cNvPr id="19" name="テキスト ボックス 18"/>
          <p:cNvSpPr txBox="1"/>
          <p:nvPr/>
        </p:nvSpPr>
        <p:spPr>
          <a:xfrm>
            <a:off x="272480" y="6236296"/>
            <a:ext cx="6330166" cy="577081"/>
          </a:xfrm>
          <a:prstGeom prst="rect">
            <a:avLst/>
          </a:prstGeom>
          <a:noFill/>
        </p:spPr>
        <p:txBody>
          <a:bodyPr wrap="square" rtlCol="0">
            <a:spAutoFit/>
          </a:bodyPr>
          <a:lstStyle/>
          <a:p>
            <a:pPr marL="542925" indent="-542925">
              <a:defRPr/>
            </a:pPr>
            <a:r>
              <a:rPr lang="ja-JP" altLang="en-US" sz="1050" dirty="0">
                <a:solidFill>
                  <a:prstClr val="black"/>
                </a:solidFill>
                <a:latin typeface="Meiryo UI" panose="020B0604030504040204" pitchFamily="50" charset="-128"/>
                <a:ea typeface="Meiryo UI" panose="020B0604030504040204" pitchFamily="50" charset="-128"/>
              </a:rPr>
              <a:t>（参考）先発品の価格が</a:t>
            </a:r>
            <a:r>
              <a:rPr lang="en-US" altLang="ja-JP" sz="1050" dirty="0">
                <a:solidFill>
                  <a:prstClr val="black"/>
                </a:solidFill>
                <a:latin typeface="Meiryo UI" panose="020B0604030504040204" pitchFamily="50" charset="-128"/>
                <a:ea typeface="Meiryo UI" panose="020B0604030504040204" pitchFamily="50" charset="-128"/>
              </a:rPr>
              <a:t>100</a:t>
            </a:r>
            <a:r>
              <a:rPr lang="ja-JP" altLang="en-US" sz="1050" dirty="0">
                <a:solidFill>
                  <a:prstClr val="black"/>
                </a:solidFill>
                <a:latin typeface="Meiryo UI" panose="020B0604030504040204" pitchFamily="50" charset="-128"/>
                <a:ea typeface="Meiryo UI" panose="020B0604030504040204" pitchFamily="50" charset="-128"/>
              </a:rPr>
              <a:t>円であった場合、後発医薬品の収載時の薬価は</a:t>
            </a:r>
            <a:r>
              <a:rPr lang="en-US" altLang="ja-JP" sz="1050" dirty="0">
                <a:solidFill>
                  <a:prstClr val="black"/>
                </a:solidFill>
                <a:latin typeface="Meiryo UI" panose="020B0604030504040204" pitchFamily="50" charset="-128"/>
                <a:ea typeface="Meiryo UI" panose="020B0604030504040204" pitchFamily="50" charset="-128"/>
              </a:rPr>
              <a:t>0.5</a:t>
            </a:r>
            <a:r>
              <a:rPr lang="ja-JP" altLang="en-US" sz="1050" dirty="0">
                <a:solidFill>
                  <a:prstClr val="black"/>
                </a:solidFill>
                <a:latin typeface="Meiryo UI" panose="020B0604030504040204" pitchFamily="50" charset="-128"/>
                <a:ea typeface="Meiryo UI" panose="020B0604030504040204" pitchFamily="50" charset="-128"/>
              </a:rPr>
              <a:t>掛けの場合</a:t>
            </a:r>
            <a:r>
              <a:rPr lang="en-US" altLang="ja-JP" sz="1050" dirty="0">
                <a:solidFill>
                  <a:prstClr val="black"/>
                </a:solidFill>
                <a:latin typeface="Meiryo UI" panose="020B0604030504040204" pitchFamily="50" charset="-128"/>
                <a:ea typeface="Meiryo UI" panose="020B0604030504040204" pitchFamily="50" charset="-128"/>
              </a:rPr>
              <a:t>50</a:t>
            </a:r>
            <a:r>
              <a:rPr lang="ja-JP" altLang="en-US" sz="1050" dirty="0">
                <a:solidFill>
                  <a:prstClr val="black"/>
                </a:solidFill>
                <a:latin typeface="Meiryo UI" panose="020B0604030504040204" pitchFamily="50" charset="-128"/>
                <a:ea typeface="Meiryo UI" panose="020B0604030504040204" pitchFamily="50" charset="-128"/>
              </a:rPr>
              <a:t>円。収載後の最初の薬価調査時において、乖離率が</a:t>
            </a:r>
            <a:r>
              <a:rPr lang="en-US" altLang="ja-JP" sz="1050" dirty="0">
                <a:solidFill>
                  <a:prstClr val="black"/>
                </a:solidFill>
                <a:latin typeface="Meiryo UI" panose="020B0604030504040204" pitchFamily="50" charset="-128"/>
                <a:ea typeface="Meiryo UI" panose="020B0604030504040204" pitchFamily="50" charset="-128"/>
              </a:rPr>
              <a:t>19.5</a:t>
            </a:r>
            <a:r>
              <a:rPr lang="ja-JP" altLang="en-US" sz="1050" dirty="0">
                <a:solidFill>
                  <a:prstClr val="black"/>
                </a:solidFill>
                <a:latin typeface="Meiryo UI" panose="020B0604030504040204" pitchFamily="50" charset="-128"/>
                <a:ea typeface="Meiryo UI" panose="020B0604030504040204" pitchFamily="50" charset="-128"/>
              </a:rPr>
              <a:t>％とすると、薬価改定時に</a:t>
            </a:r>
            <a:r>
              <a:rPr lang="en-US" altLang="ja-JP" sz="1050" dirty="0">
                <a:solidFill>
                  <a:prstClr val="black"/>
                </a:solidFill>
                <a:latin typeface="Meiryo UI" panose="020B0604030504040204" pitchFamily="50" charset="-128"/>
                <a:ea typeface="Meiryo UI" panose="020B0604030504040204" pitchFamily="50" charset="-128"/>
              </a:rPr>
              <a:t>41.3</a:t>
            </a:r>
            <a:r>
              <a:rPr lang="ja-JP" altLang="en-US" sz="1050" dirty="0">
                <a:solidFill>
                  <a:prstClr val="black"/>
                </a:solidFill>
                <a:latin typeface="Meiryo UI" panose="020B0604030504040204" pitchFamily="50" charset="-128"/>
                <a:ea typeface="Meiryo UI" panose="020B0604030504040204" pitchFamily="50" charset="-128"/>
              </a:rPr>
              <a:t>円（先発品の価格の</a:t>
            </a:r>
            <a:r>
              <a:rPr lang="en-US" altLang="ja-JP" sz="1050" dirty="0">
                <a:solidFill>
                  <a:prstClr val="black"/>
                </a:solidFill>
                <a:latin typeface="Meiryo UI" panose="020B0604030504040204" pitchFamily="50" charset="-128"/>
                <a:ea typeface="Meiryo UI" panose="020B0604030504040204" pitchFamily="50" charset="-128"/>
              </a:rPr>
              <a:t>0.41</a:t>
            </a:r>
            <a:r>
              <a:rPr lang="ja-JP" altLang="en-US" sz="1050" dirty="0">
                <a:solidFill>
                  <a:prstClr val="black"/>
                </a:solidFill>
                <a:latin typeface="Meiryo UI" panose="020B0604030504040204" pitchFamily="50" charset="-128"/>
                <a:ea typeface="Meiryo UI" panose="020B0604030504040204" pitchFamily="50" charset="-128"/>
              </a:rPr>
              <a:t>倍）となる水準である。</a:t>
            </a:r>
            <a:endParaRPr lang="en-US" altLang="ja-JP" sz="1050" dirty="0">
              <a:solidFill>
                <a:prstClr val="black"/>
              </a:solidFill>
              <a:latin typeface="Meiryo UI" panose="020B0604030504040204" pitchFamily="50" charset="-128"/>
              <a:ea typeface="Meiryo UI" panose="020B0604030504040204" pitchFamily="50" charset="-128"/>
            </a:endParaRPr>
          </a:p>
        </p:txBody>
      </p:sp>
      <p:sp>
        <p:nvSpPr>
          <p:cNvPr id="22" name="正方形/長方形 21"/>
          <p:cNvSpPr/>
          <p:nvPr/>
        </p:nvSpPr>
        <p:spPr>
          <a:xfrm>
            <a:off x="203426" y="4399220"/>
            <a:ext cx="8782022" cy="253916"/>
          </a:xfrm>
          <a:prstGeom prst="rect">
            <a:avLst/>
          </a:prstGeom>
        </p:spPr>
        <p:txBody>
          <a:bodyPr wrap="square">
            <a:spAutoFit/>
          </a:bodyPr>
          <a:lstStyle/>
          <a:p>
            <a:pPr>
              <a:defRPr/>
            </a:pPr>
            <a:r>
              <a:rPr lang="ja-JP" altLang="en-US" sz="1050" dirty="0">
                <a:solidFill>
                  <a:prstClr val="black"/>
                </a:solidFill>
                <a:latin typeface="Meiryo UI" panose="020B0604030504040204" pitchFamily="50" charset="-128"/>
                <a:ea typeface="Meiryo UI" panose="020B0604030504040204" pitchFamily="50" charset="-128"/>
              </a:rPr>
              <a:t>（参考）</a:t>
            </a:r>
            <a:r>
              <a:rPr lang="en-US" altLang="ja-JP" sz="1050" dirty="0">
                <a:solidFill>
                  <a:prstClr val="black"/>
                </a:solidFill>
                <a:latin typeface="Meiryo UI" panose="020B0604030504040204" pitchFamily="50" charset="-128"/>
                <a:ea typeface="Meiryo UI" panose="020B0604030504040204" pitchFamily="50" charset="-128"/>
              </a:rPr>
              <a:t>H29</a:t>
            </a:r>
            <a:r>
              <a:rPr lang="ja-JP" altLang="en-US" sz="1050" dirty="0">
                <a:solidFill>
                  <a:prstClr val="black"/>
                </a:solidFill>
                <a:latin typeface="Meiryo UI" panose="020B0604030504040204" pitchFamily="50" charset="-128"/>
                <a:ea typeface="Meiryo UI" panose="020B0604030504040204" pitchFamily="50" charset="-128"/>
              </a:rPr>
              <a:t>薬価調査における新規後発医薬品（</a:t>
            </a:r>
            <a:r>
              <a:rPr lang="en-US" altLang="ja-JP" sz="1050" dirty="0">
                <a:solidFill>
                  <a:prstClr val="black"/>
                </a:solidFill>
                <a:latin typeface="Meiryo UI" panose="020B0604030504040204" pitchFamily="50" charset="-128"/>
                <a:ea typeface="Meiryo UI" panose="020B0604030504040204" pitchFamily="50" charset="-128"/>
              </a:rPr>
              <a:t>0.4</a:t>
            </a:r>
            <a:r>
              <a:rPr lang="ja-JP" altLang="en-US" sz="1050" dirty="0">
                <a:solidFill>
                  <a:prstClr val="black"/>
                </a:solidFill>
                <a:latin typeface="Meiryo UI" panose="020B0604030504040204" pitchFamily="50" charset="-128"/>
                <a:ea typeface="Meiryo UI" panose="020B0604030504040204" pitchFamily="50" charset="-128"/>
              </a:rPr>
              <a:t>掛け＆</a:t>
            </a:r>
            <a:r>
              <a:rPr lang="en-US" altLang="ja-JP" sz="1050" dirty="0">
                <a:solidFill>
                  <a:prstClr val="black"/>
                </a:solidFill>
                <a:latin typeface="Meiryo UI" panose="020B0604030504040204" pitchFamily="50" charset="-128"/>
                <a:ea typeface="Meiryo UI" panose="020B0604030504040204" pitchFamily="50" charset="-128"/>
              </a:rPr>
              <a:t>0.5</a:t>
            </a:r>
            <a:r>
              <a:rPr lang="ja-JP" altLang="en-US" sz="1050" dirty="0">
                <a:solidFill>
                  <a:prstClr val="black"/>
                </a:solidFill>
                <a:latin typeface="Meiryo UI" panose="020B0604030504040204" pitchFamily="50" charset="-128"/>
                <a:ea typeface="Meiryo UI" panose="020B0604030504040204" pitchFamily="50" charset="-128"/>
              </a:rPr>
              <a:t>掛け品目）の価格の乖離率</a:t>
            </a:r>
          </a:p>
        </p:txBody>
      </p:sp>
      <p:sp>
        <p:nvSpPr>
          <p:cNvPr id="12" name="角丸四角形 11"/>
          <p:cNvSpPr/>
          <p:nvPr/>
        </p:nvSpPr>
        <p:spPr>
          <a:xfrm>
            <a:off x="237009" y="507806"/>
            <a:ext cx="9373543" cy="629713"/>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0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新規後発品の薬価算定については現在の取扱いを継続し、後発品の乖離率、安定供給への対応等を踏まえて引き続き検討することとする。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13" name="スライド番号プレースホルダー 2">
            <a:extLst>
              <a:ext uri="{FF2B5EF4-FFF2-40B4-BE49-F238E27FC236}">
                <a16:creationId xmlns:a16="http://schemas.microsoft.com/office/drawing/2014/main" id="{C852E1D7-0808-459A-A9B0-EE73C6BB75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4960404"/>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テキスト ボックス 130"/>
          <p:cNvSpPr txBox="1"/>
          <p:nvPr/>
        </p:nvSpPr>
        <p:spPr>
          <a:xfrm>
            <a:off x="3177" y="27643"/>
            <a:ext cx="9899649" cy="461665"/>
          </a:xfrm>
          <a:prstGeom prst="rect">
            <a:avLst/>
          </a:prstGeom>
          <a:noFill/>
        </p:spPr>
        <p:txBody>
          <a:bodyPr wrap="square" rtlCol="0">
            <a:spAutoFit/>
          </a:bodyPr>
          <a:lstStyle/>
          <a:p>
            <a:pPr algn="ctr" defTabSz="913851"/>
            <a:r>
              <a:rPr lang="ja-JP" altLang="en-US" sz="2400" b="1" dirty="0">
                <a:solidFill>
                  <a:prstClr val="black"/>
                </a:solidFill>
                <a:latin typeface="Calibri"/>
                <a:ea typeface="ＭＳ Ｐゴシック" panose="020B0600070205080204" pitchFamily="50" charset="-128"/>
              </a:rPr>
              <a:t>市場拡大再算定</a:t>
            </a:r>
          </a:p>
        </p:txBody>
      </p:sp>
      <p:sp>
        <p:nvSpPr>
          <p:cNvPr id="132" name="角丸四角形 131"/>
          <p:cNvSpPr/>
          <p:nvPr/>
        </p:nvSpPr>
        <p:spPr>
          <a:xfrm>
            <a:off x="47454" y="550527"/>
            <a:ext cx="5481249" cy="791492"/>
          </a:xfrm>
          <a:prstGeom prst="roundRect">
            <a:avLst/>
          </a:prstGeom>
          <a:solidFill>
            <a:schemeClr val="accent5">
              <a:lumMod val="20000"/>
              <a:lumOff val="80000"/>
            </a:schemeClr>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3851"/>
            <a:r>
              <a:rPr lang="en-US" altLang="ja-JP" sz="1599" dirty="0">
                <a:solidFill>
                  <a:srgbClr val="000000"/>
                </a:solidFill>
                <a:latin typeface="ＭＳ Ｐゴシック" panose="020B0600070205080204" pitchFamily="50" charset="-128"/>
                <a:ea typeface="ＭＳ Ｐゴシック" panose="020B0600070205080204" pitchFamily="50" charset="-128"/>
              </a:rPr>
              <a:t>【</a:t>
            </a:r>
            <a:r>
              <a:rPr lang="ja-JP" altLang="en-US" sz="1599" dirty="0">
                <a:solidFill>
                  <a:srgbClr val="000000"/>
                </a:solidFill>
                <a:latin typeface="ＭＳ Ｐゴシック" panose="020B0600070205080204" pitchFamily="50" charset="-128"/>
                <a:ea typeface="ＭＳ Ｐゴシック" panose="020B0600070205080204" pitchFamily="50" charset="-128"/>
              </a:rPr>
              <a:t>市場拡大再算定</a:t>
            </a:r>
            <a:r>
              <a:rPr lang="en-US" altLang="ja-JP" sz="1599" dirty="0">
                <a:solidFill>
                  <a:srgbClr val="000000"/>
                </a:solidFill>
                <a:latin typeface="ＭＳ Ｐゴシック" panose="020B0600070205080204" pitchFamily="50" charset="-128"/>
                <a:ea typeface="ＭＳ Ｐゴシック" panose="020B0600070205080204" pitchFamily="50" charset="-128"/>
              </a:rPr>
              <a:t>】</a:t>
            </a:r>
          </a:p>
          <a:p>
            <a:pPr defTabSz="913851"/>
            <a:r>
              <a:rPr lang="ja-JP" altLang="en-US" sz="1599" dirty="0">
                <a:solidFill>
                  <a:srgbClr val="000000"/>
                </a:solidFill>
                <a:latin typeface="ＭＳ Ｐゴシック" panose="020B0600070205080204" pitchFamily="50" charset="-128"/>
                <a:ea typeface="ＭＳ Ｐゴシック" panose="020B0600070205080204" pitchFamily="50" charset="-128"/>
              </a:rPr>
              <a:t>　年間販売額が予想販売額の一定倍数を超えた場合等には、薬価改定時に価格を更に引き下げる。</a:t>
            </a:r>
          </a:p>
        </p:txBody>
      </p:sp>
      <p:sp>
        <p:nvSpPr>
          <p:cNvPr id="134" name="角丸四角形 133"/>
          <p:cNvSpPr/>
          <p:nvPr/>
        </p:nvSpPr>
        <p:spPr>
          <a:xfrm>
            <a:off x="5646939" y="551060"/>
            <a:ext cx="4202757" cy="791492"/>
          </a:xfrm>
          <a:prstGeom prst="roundRect">
            <a:avLst/>
          </a:prstGeom>
          <a:solidFill>
            <a:schemeClr val="accent3">
              <a:lumMod val="20000"/>
              <a:lumOff val="80000"/>
            </a:schemeClr>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3851"/>
            <a:r>
              <a:rPr lang="en-US" altLang="ja-JP" sz="1599" dirty="0">
                <a:solidFill>
                  <a:srgbClr val="000000"/>
                </a:solidFill>
                <a:latin typeface="ＭＳ Ｐゴシック" panose="020B0600070205080204" pitchFamily="50" charset="-128"/>
                <a:ea typeface="ＭＳ Ｐゴシック" panose="020B0600070205080204" pitchFamily="50" charset="-128"/>
              </a:rPr>
              <a:t>【</a:t>
            </a:r>
            <a:r>
              <a:rPr lang="ja-JP" altLang="en-US" sz="1599" dirty="0">
                <a:solidFill>
                  <a:srgbClr val="000000"/>
                </a:solidFill>
                <a:latin typeface="ＭＳ Ｐゴシック" panose="020B0600070205080204" pitchFamily="50" charset="-128"/>
                <a:ea typeface="ＭＳ Ｐゴシック" panose="020B0600070205080204" pitchFamily="50" charset="-128"/>
              </a:rPr>
              <a:t>市場拡大再算定の特例</a:t>
            </a:r>
            <a:r>
              <a:rPr lang="en-US" altLang="ja-JP" sz="1599" dirty="0">
                <a:solidFill>
                  <a:srgbClr val="000000"/>
                </a:solidFill>
                <a:latin typeface="ＭＳ Ｐゴシック" panose="020B0600070205080204" pitchFamily="50" charset="-128"/>
                <a:ea typeface="ＭＳ Ｐゴシック" panose="020B0600070205080204" pitchFamily="50" charset="-128"/>
              </a:rPr>
              <a:t>】</a:t>
            </a:r>
          </a:p>
          <a:p>
            <a:pPr defTabSz="913851"/>
            <a:r>
              <a:rPr lang="ja-JP" altLang="en-US" sz="1599" dirty="0">
                <a:solidFill>
                  <a:srgbClr val="000000"/>
                </a:solidFill>
                <a:latin typeface="ＭＳ Ｐゴシック" panose="020B0600070205080204" pitchFamily="50" charset="-128"/>
                <a:ea typeface="ＭＳ Ｐゴシック" panose="020B0600070205080204" pitchFamily="50" charset="-128"/>
              </a:rPr>
              <a:t>　年間販売額が極めて大きい品目の取扱いに係る特例。</a:t>
            </a:r>
          </a:p>
        </p:txBody>
      </p:sp>
      <p:sp>
        <p:nvSpPr>
          <p:cNvPr id="233" name="正方形/長方形 232"/>
          <p:cNvSpPr/>
          <p:nvPr/>
        </p:nvSpPr>
        <p:spPr>
          <a:xfrm>
            <a:off x="39123" y="1390572"/>
            <a:ext cx="5489582" cy="4454774"/>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endParaRPr lang="ja-JP" altLang="en-US" sz="1799">
              <a:solidFill>
                <a:srgbClr val="FFFFFF"/>
              </a:solidFill>
              <a:latin typeface="Calibri"/>
              <a:ea typeface="ＭＳ Ｐゴシック" panose="020B0600070205080204" pitchFamily="50" charset="-128"/>
            </a:endParaRPr>
          </a:p>
        </p:txBody>
      </p:sp>
      <p:sp>
        <p:nvSpPr>
          <p:cNvPr id="262" name="Rectangle 104"/>
          <p:cNvSpPr>
            <a:spLocks noChangeArrowheads="1"/>
          </p:cNvSpPr>
          <p:nvPr/>
        </p:nvSpPr>
        <p:spPr bwMode="auto">
          <a:xfrm>
            <a:off x="6420631" y="1475667"/>
            <a:ext cx="1338892" cy="744722"/>
          </a:xfrm>
          <a:prstGeom prst="rect">
            <a:avLst/>
          </a:prstGeom>
          <a:solidFill>
            <a:schemeClr val="accent2">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年間販売額</a:t>
            </a:r>
            <a:endParaRPr lang="en-US" altLang="ja-JP" sz="1199"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en-US" altLang="ja-JP" sz="1199" b="1" dirty="0">
                <a:solidFill>
                  <a:prstClr val="black"/>
                </a:solidFill>
                <a:latin typeface="Calibri"/>
                <a:ea typeface="ＭＳ Ｐゴシック" panose="020B0600070205080204" pitchFamily="50" charset="-128"/>
              </a:rPr>
              <a:t>1000</a:t>
            </a:r>
            <a:r>
              <a:rPr lang="ja-JP" altLang="en-US" sz="1199" b="1" dirty="0">
                <a:solidFill>
                  <a:prstClr val="black"/>
                </a:solidFill>
                <a:latin typeface="Calibri"/>
                <a:ea typeface="ＭＳ Ｐゴシック" panose="020B0600070205080204" pitchFamily="50" charset="-128"/>
              </a:rPr>
              <a:t>～</a:t>
            </a:r>
            <a:r>
              <a:rPr lang="en-US" altLang="ja-JP" sz="1199" b="1" dirty="0">
                <a:solidFill>
                  <a:prstClr val="black"/>
                </a:solidFill>
                <a:latin typeface="Calibri"/>
                <a:ea typeface="ＭＳ Ｐゴシック" panose="020B0600070205080204" pitchFamily="50" charset="-128"/>
              </a:rPr>
              <a:t>1500</a:t>
            </a:r>
            <a:r>
              <a:rPr lang="ja-JP" altLang="en-US" sz="1199" b="1" dirty="0">
                <a:solidFill>
                  <a:prstClr val="black"/>
                </a:solidFill>
                <a:latin typeface="Calibri"/>
                <a:ea typeface="ＭＳ Ｐゴシック" panose="020B0600070205080204" pitchFamily="50" charset="-128"/>
              </a:rPr>
              <a:t>億円</a:t>
            </a:r>
            <a:endParaRPr lang="en-US" altLang="ja-JP" sz="1199" b="1"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予想の</a:t>
            </a:r>
            <a:r>
              <a:rPr lang="en-US" altLang="ja-JP" sz="1199" b="1" dirty="0">
                <a:solidFill>
                  <a:prstClr val="black"/>
                </a:solidFill>
                <a:latin typeface="Calibri"/>
                <a:ea typeface="ＭＳ Ｐゴシック" panose="020B0600070205080204" pitchFamily="50" charset="-128"/>
              </a:rPr>
              <a:t>1.5</a:t>
            </a:r>
            <a:r>
              <a:rPr lang="ja-JP" altLang="en-US" sz="1199" b="1" dirty="0">
                <a:solidFill>
                  <a:prstClr val="black"/>
                </a:solidFill>
                <a:latin typeface="Calibri"/>
                <a:ea typeface="ＭＳ Ｐゴシック" panose="020B0600070205080204" pitchFamily="50" charset="-128"/>
              </a:rPr>
              <a:t>倍以上</a:t>
            </a:r>
          </a:p>
        </p:txBody>
      </p:sp>
      <p:sp>
        <p:nvSpPr>
          <p:cNvPr id="263" name="Rectangle 104"/>
          <p:cNvSpPr>
            <a:spLocks noChangeArrowheads="1"/>
          </p:cNvSpPr>
          <p:nvPr/>
        </p:nvSpPr>
        <p:spPr bwMode="auto">
          <a:xfrm>
            <a:off x="8243640" y="1476613"/>
            <a:ext cx="1338892" cy="742933"/>
          </a:xfrm>
          <a:prstGeom prst="rect">
            <a:avLst/>
          </a:prstGeom>
          <a:solidFill>
            <a:schemeClr val="accent2">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年間販売額</a:t>
            </a:r>
            <a:endParaRPr lang="en-US" altLang="ja-JP" sz="1199"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en-US" altLang="ja-JP" sz="1199" b="1" dirty="0">
                <a:solidFill>
                  <a:prstClr val="black"/>
                </a:solidFill>
                <a:latin typeface="Calibri"/>
                <a:ea typeface="ＭＳ Ｐゴシック" panose="020B0600070205080204" pitchFamily="50" charset="-128"/>
              </a:rPr>
              <a:t>1500</a:t>
            </a:r>
            <a:r>
              <a:rPr lang="ja-JP" altLang="en-US" sz="1199" b="1" dirty="0">
                <a:solidFill>
                  <a:prstClr val="black"/>
                </a:solidFill>
                <a:latin typeface="Calibri"/>
                <a:ea typeface="ＭＳ Ｐゴシック" panose="020B0600070205080204" pitchFamily="50" charset="-128"/>
              </a:rPr>
              <a:t>億円超</a:t>
            </a:r>
            <a:endParaRPr lang="en-US" altLang="ja-JP" sz="1199" b="1" dirty="0">
              <a:solidFill>
                <a:prstClr val="black"/>
              </a:solidFill>
              <a:latin typeface="Calibri"/>
              <a:ea typeface="ＭＳ Ｐゴシック" panose="020B0600070205080204" pitchFamily="50" charset="-128"/>
            </a:endParaRPr>
          </a:p>
          <a:p>
            <a:pPr algn="ctr" defTabSz="913851" fontAlgn="base">
              <a:spcBef>
                <a:spcPct val="0"/>
              </a:spcBef>
              <a:spcAft>
                <a:spcPct val="0"/>
              </a:spcAft>
            </a:pPr>
            <a:r>
              <a:rPr lang="ja-JP" altLang="en-US" sz="1199" dirty="0">
                <a:solidFill>
                  <a:prstClr val="black"/>
                </a:solidFill>
                <a:latin typeface="Calibri"/>
                <a:ea typeface="ＭＳ Ｐゴシック" panose="020B0600070205080204" pitchFamily="50" charset="-128"/>
              </a:rPr>
              <a:t>予想の</a:t>
            </a:r>
            <a:r>
              <a:rPr lang="en-US" altLang="ja-JP" sz="1199" b="1" dirty="0">
                <a:solidFill>
                  <a:prstClr val="black"/>
                </a:solidFill>
                <a:latin typeface="Calibri"/>
                <a:ea typeface="ＭＳ Ｐゴシック" panose="020B0600070205080204" pitchFamily="50" charset="-128"/>
              </a:rPr>
              <a:t>1.3</a:t>
            </a:r>
            <a:r>
              <a:rPr lang="ja-JP" altLang="en-US" sz="1199" b="1" dirty="0">
                <a:solidFill>
                  <a:prstClr val="black"/>
                </a:solidFill>
                <a:latin typeface="Calibri"/>
                <a:ea typeface="ＭＳ Ｐゴシック" panose="020B0600070205080204" pitchFamily="50" charset="-128"/>
              </a:rPr>
              <a:t>倍以上</a:t>
            </a:r>
          </a:p>
        </p:txBody>
      </p:sp>
      <p:sp>
        <p:nvSpPr>
          <p:cNvPr id="266" name="正方形/長方形 265"/>
          <p:cNvSpPr/>
          <p:nvPr/>
        </p:nvSpPr>
        <p:spPr>
          <a:xfrm>
            <a:off x="5625677" y="1390573"/>
            <a:ext cx="4245277" cy="445477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endParaRPr lang="ja-JP" altLang="en-US" sz="1799">
              <a:solidFill>
                <a:srgbClr val="FFFFFF"/>
              </a:solidFill>
              <a:latin typeface="Calibri"/>
              <a:ea typeface="ＭＳ Ｐゴシック" panose="020B0600070205080204" pitchFamily="50" charset="-128"/>
            </a:endParaRPr>
          </a:p>
        </p:txBody>
      </p:sp>
      <p:sp>
        <p:nvSpPr>
          <p:cNvPr id="235" name="Line 8"/>
          <p:cNvSpPr>
            <a:spLocks noChangeShapeType="1"/>
          </p:cNvSpPr>
          <p:nvPr/>
        </p:nvSpPr>
        <p:spPr bwMode="auto">
          <a:xfrm>
            <a:off x="6313780" y="4764082"/>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6" name="Line 18"/>
          <p:cNvSpPr>
            <a:spLocks noChangeShapeType="1"/>
          </p:cNvSpPr>
          <p:nvPr/>
        </p:nvSpPr>
        <p:spPr bwMode="auto">
          <a:xfrm>
            <a:off x="6313780" y="3757245"/>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7" name="Line 19"/>
          <p:cNvSpPr>
            <a:spLocks noChangeShapeType="1"/>
          </p:cNvSpPr>
          <p:nvPr/>
        </p:nvSpPr>
        <p:spPr bwMode="auto">
          <a:xfrm>
            <a:off x="6313780" y="2660819"/>
            <a:ext cx="3424390"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8" name="Rectangle 25" descr="右上がり対角線 (太)"/>
          <p:cNvSpPr>
            <a:spLocks noChangeArrowheads="1"/>
          </p:cNvSpPr>
          <p:nvPr/>
        </p:nvSpPr>
        <p:spPr bwMode="auto">
          <a:xfrm>
            <a:off x="8550797" y="2500511"/>
            <a:ext cx="217414" cy="3062302"/>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39" name="Rectangle 15"/>
          <p:cNvSpPr>
            <a:spLocks noChangeArrowheads="1"/>
          </p:cNvSpPr>
          <p:nvPr/>
        </p:nvSpPr>
        <p:spPr bwMode="auto">
          <a:xfrm>
            <a:off x="8479130" y="3259376"/>
            <a:ext cx="206414" cy="230375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40" name="Text Box 26"/>
          <p:cNvSpPr txBox="1">
            <a:spLocks noChangeArrowheads="1"/>
          </p:cNvSpPr>
          <p:nvPr/>
        </p:nvSpPr>
        <p:spPr bwMode="auto">
          <a:xfrm>
            <a:off x="5669608" y="3181369"/>
            <a:ext cx="369204" cy="1323439"/>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年間販売額（億円）</a:t>
            </a:r>
          </a:p>
        </p:txBody>
      </p:sp>
      <p:sp>
        <p:nvSpPr>
          <p:cNvPr id="241" name="Text Box 27"/>
          <p:cNvSpPr txBox="1">
            <a:spLocks noChangeArrowheads="1"/>
          </p:cNvSpPr>
          <p:nvPr/>
        </p:nvSpPr>
        <p:spPr bwMode="auto">
          <a:xfrm>
            <a:off x="5846994" y="2573384"/>
            <a:ext cx="498535"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1500</a:t>
            </a:r>
          </a:p>
        </p:txBody>
      </p:sp>
      <p:sp>
        <p:nvSpPr>
          <p:cNvPr id="242" name="Text Box 29"/>
          <p:cNvSpPr txBox="1">
            <a:spLocks noChangeArrowheads="1"/>
          </p:cNvSpPr>
          <p:nvPr/>
        </p:nvSpPr>
        <p:spPr bwMode="auto">
          <a:xfrm>
            <a:off x="5846994" y="3633529"/>
            <a:ext cx="498535"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1000</a:t>
            </a:r>
          </a:p>
        </p:txBody>
      </p:sp>
      <p:sp>
        <p:nvSpPr>
          <p:cNvPr id="243" name="Text Box 30"/>
          <p:cNvSpPr txBox="1">
            <a:spLocks noChangeArrowheads="1"/>
          </p:cNvSpPr>
          <p:nvPr/>
        </p:nvSpPr>
        <p:spPr bwMode="auto">
          <a:xfrm>
            <a:off x="5883032" y="4668548"/>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500</a:t>
            </a:r>
          </a:p>
        </p:txBody>
      </p:sp>
      <p:sp>
        <p:nvSpPr>
          <p:cNvPr id="244" name="Text Box 47"/>
          <p:cNvSpPr txBox="1">
            <a:spLocks noChangeArrowheads="1"/>
          </p:cNvSpPr>
          <p:nvPr/>
        </p:nvSpPr>
        <p:spPr bwMode="auto">
          <a:xfrm>
            <a:off x="7791360" y="5113158"/>
            <a:ext cx="697180" cy="399597"/>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a:t>
            </a:r>
            <a:endParaRPr lang="en-US" altLang="ja-JP" sz="999" dirty="0">
              <a:solidFill>
                <a:srgbClr val="000000"/>
              </a:solidFill>
              <a:latin typeface="Calibri"/>
              <a:ea typeface="ＭＳ Ｐゴシック" panose="020B0600070205080204" pitchFamily="50" charset="-128"/>
            </a:endParaRPr>
          </a:p>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販売額</a:t>
            </a:r>
          </a:p>
        </p:txBody>
      </p:sp>
      <p:sp>
        <p:nvSpPr>
          <p:cNvPr id="245" name="Text Box 53"/>
          <p:cNvSpPr txBox="1">
            <a:spLocks noChangeArrowheads="1"/>
          </p:cNvSpPr>
          <p:nvPr/>
        </p:nvSpPr>
        <p:spPr bwMode="auto">
          <a:xfrm>
            <a:off x="7792707" y="2773651"/>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246" name="Line 4"/>
          <p:cNvSpPr>
            <a:spLocks noChangeShapeType="1"/>
          </p:cNvSpPr>
          <p:nvPr/>
        </p:nvSpPr>
        <p:spPr bwMode="auto">
          <a:xfrm>
            <a:off x="6313779" y="2305037"/>
            <a:ext cx="0" cy="3222781"/>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nvGrpSpPr>
          <p:cNvPr id="247" name="Group 69"/>
          <p:cNvGrpSpPr>
            <a:grpSpLocks/>
          </p:cNvGrpSpPr>
          <p:nvPr/>
        </p:nvGrpSpPr>
        <p:grpSpPr bwMode="auto">
          <a:xfrm>
            <a:off x="5803418" y="2855479"/>
            <a:ext cx="133131" cy="267707"/>
            <a:chOff x="2449" y="2795"/>
            <a:chExt cx="227" cy="1043"/>
          </a:xfrm>
        </p:grpSpPr>
        <p:sp>
          <p:nvSpPr>
            <p:cNvPr id="248" name="Rectangle 70"/>
            <p:cNvSpPr>
              <a:spLocks noChangeArrowheads="1"/>
            </p:cNvSpPr>
            <p:nvPr/>
          </p:nvSpPr>
          <p:spPr bwMode="auto">
            <a:xfrm>
              <a:off x="2449" y="3248"/>
              <a:ext cx="227" cy="59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49" name="Rectangle 71" descr="右上がり対角線 (太)"/>
            <p:cNvSpPr>
              <a:spLocks noChangeArrowheads="1"/>
            </p:cNvSpPr>
            <p:nvPr/>
          </p:nvSpPr>
          <p:spPr bwMode="auto">
            <a:xfrm>
              <a:off x="2449" y="2795"/>
              <a:ext cx="227" cy="45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250" name="Text Box 80"/>
          <p:cNvSpPr txBox="1">
            <a:spLocks noChangeArrowheads="1"/>
          </p:cNvSpPr>
          <p:nvPr/>
        </p:nvSpPr>
        <p:spPr bwMode="auto">
          <a:xfrm>
            <a:off x="7894282" y="3156920"/>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1200</a:t>
            </a:r>
          </a:p>
        </p:txBody>
      </p:sp>
      <p:sp>
        <p:nvSpPr>
          <p:cNvPr id="251" name="AutoShape 106"/>
          <p:cNvSpPr>
            <a:spLocks noChangeArrowheads="1"/>
          </p:cNvSpPr>
          <p:nvPr/>
        </p:nvSpPr>
        <p:spPr bwMode="auto">
          <a:xfrm>
            <a:off x="8809402" y="2556869"/>
            <a:ext cx="352459" cy="708153"/>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2" name="Text Box 115"/>
          <p:cNvSpPr txBox="1">
            <a:spLocks noChangeArrowheads="1"/>
          </p:cNvSpPr>
          <p:nvPr/>
        </p:nvSpPr>
        <p:spPr bwMode="auto">
          <a:xfrm>
            <a:off x="8348442" y="5532446"/>
            <a:ext cx="506545"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X</a:t>
            </a:r>
            <a:r>
              <a:rPr lang="ja-JP" altLang="en-US" sz="999" dirty="0">
                <a:solidFill>
                  <a:srgbClr val="000000"/>
                </a:solidFill>
                <a:latin typeface="Calibri"/>
                <a:ea typeface="ＭＳ Ｐゴシック" panose="020B0600070205080204" pitchFamily="50" charset="-128"/>
              </a:rPr>
              <a:t>年度</a:t>
            </a:r>
          </a:p>
        </p:txBody>
      </p:sp>
      <p:sp>
        <p:nvSpPr>
          <p:cNvPr id="253" name="Rectangle 25" descr="右上がり対角線 (太)"/>
          <p:cNvSpPr>
            <a:spLocks noChangeArrowheads="1"/>
          </p:cNvSpPr>
          <p:nvPr/>
        </p:nvSpPr>
        <p:spPr bwMode="auto">
          <a:xfrm>
            <a:off x="7101995" y="3034620"/>
            <a:ext cx="215862" cy="2528506"/>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4" name="Rectangle 15"/>
          <p:cNvSpPr>
            <a:spLocks noChangeArrowheads="1"/>
          </p:cNvSpPr>
          <p:nvPr/>
        </p:nvSpPr>
        <p:spPr bwMode="auto">
          <a:xfrm>
            <a:off x="6993660" y="4073980"/>
            <a:ext cx="215862" cy="1489009"/>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5" name="Text Box 47"/>
          <p:cNvSpPr txBox="1">
            <a:spLocks noChangeArrowheads="1"/>
          </p:cNvSpPr>
          <p:nvPr/>
        </p:nvSpPr>
        <p:spPr bwMode="auto">
          <a:xfrm>
            <a:off x="6392240" y="5080859"/>
            <a:ext cx="697180" cy="399597"/>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a:t>
            </a:r>
            <a:endParaRPr lang="en-US" altLang="ja-JP" sz="999" dirty="0">
              <a:solidFill>
                <a:srgbClr val="000000"/>
              </a:solidFill>
              <a:latin typeface="Calibri"/>
              <a:ea typeface="ＭＳ Ｐゴシック" panose="020B0600070205080204" pitchFamily="50" charset="-128"/>
            </a:endParaRPr>
          </a:p>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販売額</a:t>
            </a:r>
          </a:p>
        </p:txBody>
      </p:sp>
      <p:sp>
        <p:nvSpPr>
          <p:cNvPr id="256" name="Text Box 53"/>
          <p:cNvSpPr txBox="1">
            <a:spLocks noChangeArrowheads="1"/>
          </p:cNvSpPr>
          <p:nvPr/>
        </p:nvSpPr>
        <p:spPr bwMode="auto">
          <a:xfrm>
            <a:off x="6320278" y="3374643"/>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257" name="AutoShape 106"/>
          <p:cNvSpPr>
            <a:spLocks noChangeArrowheads="1"/>
          </p:cNvSpPr>
          <p:nvPr/>
        </p:nvSpPr>
        <p:spPr bwMode="auto">
          <a:xfrm>
            <a:off x="7399052" y="3006270"/>
            <a:ext cx="323792" cy="1067591"/>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58" name="Text Box 115"/>
          <p:cNvSpPr txBox="1">
            <a:spLocks noChangeArrowheads="1"/>
          </p:cNvSpPr>
          <p:nvPr/>
        </p:nvSpPr>
        <p:spPr bwMode="auto">
          <a:xfrm>
            <a:off x="6902363" y="5539579"/>
            <a:ext cx="506545"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X</a:t>
            </a:r>
            <a:r>
              <a:rPr lang="ja-JP" altLang="en-US" sz="999" dirty="0">
                <a:solidFill>
                  <a:srgbClr val="000000"/>
                </a:solidFill>
                <a:latin typeface="Calibri"/>
                <a:ea typeface="ＭＳ Ｐゴシック" panose="020B0600070205080204" pitchFamily="50" charset="-128"/>
              </a:rPr>
              <a:t>年度</a:t>
            </a:r>
          </a:p>
        </p:txBody>
      </p:sp>
      <p:sp>
        <p:nvSpPr>
          <p:cNvPr id="259" name="Text Box 80"/>
          <p:cNvSpPr txBox="1">
            <a:spLocks noChangeArrowheads="1"/>
          </p:cNvSpPr>
          <p:nvPr/>
        </p:nvSpPr>
        <p:spPr bwMode="auto">
          <a:xfrm>
            <a:off x="8038204" y="2359297"/>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1600</a:t>
            </a:r>
          </a:p>
        </p:txBody>
      </p:sp>
      <p:sp>
        <p:nvSpPr>
          <p:cNvPr id="260" name="Text Box 80"/>
          <p:cNvSpPr txBox="1">
            <a:spLocks noChangeArrowheads="1"/>
          </p:cNvSpPr>
          <p:nvPr/>
        </p:nvSpPr>
        <p:spPr bwMode="auto">
          <a:xfrm>
            <a:off x="6448036" y="3885488"/>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800</a:t>
            </a:r>
          </a:p>
        </p:txBody>
      </p:sp>
      <p:sp>
        <p:nvSpPr>
          <p:cNvPr id="261" name="Text Box 80"/>
          <p:cNvSpPr txBox="1">
            <a:spLocks noChangeArrowheads="1"/>
          </p:cNvSpPr>
          <p:nvPr/>
        </p:nvSpPr>
        <p:spPr bwMode="auto">
          <a:xfrm>
            <a:off x="6591959" y="2837701"/>
            <a:ext cx="698704" cy="276694"/>
          </a:xfrm>
          <a:prstGeom prst="rect">
            <a:avLst/>
          </a:prstGeom>
          <a:noFill/>
          <a:ln w="9525">
            <a:noFill/>
            <a:miter lim="800000"/>
            <a:headEnd/>
            <a:tailEnd/>
          </a:ln>
          <a:effectLst/>
        </p:spPr>
        <p:txBody>
          <a:bodyPr wrap="squar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1300</a:t>
            </a:r>
          </a:p>
        </p:txBody>
      </p:sp>
      <p:sp>
        <p:nvSpPr>
          <p:cNvPr id="264" name="Text Box 110"/>
          <p:cNvSpPr txBox="1">
            <a:spLocks noChangeArrowheads="1"/>
          </p:cNvSpPr>
          <p:nvPr/>
        </p:nvSpPr>
        <p:spPr bwMode="auto">
          <a:xfrm>
            <a:off x="6308418" y="2248863"/>
            <a:ext cx="1789655" cy="261442"/>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薬価を最大</a:t>
            </a:r>
            <a:r>
              <a:rPr lang="en-US" altLang="ja-JP" sz="1099" b="1" dirty="0">
                <a:solidFill>
                  <a:prstClr val="black"/>
                </a:solidFill>
                <a:latin typeface="Calibri"/>
                <a:ea typeface="ＭＳ Ｐゴシック" panose="020B0600070205080204" pitchFamily="50" charset="-128"/>
              </a:rPr>
              <a:t>25</a:t>
            </a:r>
            <a:r>
              <a:rPr lang="ja-JP" altLang="en-US" sz="1099" b="1" dirty="0">
                <a:solidFill>
                  <a:prstClr val="black"/>
                </a:solidFill>
                <a:latin typeface="Calibri"/>
                <a:ea typeface="ＭＳ Ｐゴシック" panose="020B0600070205080204" pitchFamily="50" charset="-128"/>
              </a:rPr>
              <a:t>％引き下げ</a:t>
            </a:r>
          </a:p>
        </p:txBody>
      </p:sp>
      <p:sp>
        <p:nvSpPr>
          <p:cNvPr id="265" name="Text Box 110"/>
          <p:cNvSpPr txBox="1">
            <a:spLocks noChangeArrowheads="1"/>
          </p:cNvSpPr>
          <p:nvPr/>
        </p:nvSpPr>
        <p:spPr bwMode="auto">
          <a:xfrm>
            <a:off x="7975397" y="2249104"/>
            <a:ext cx="1874286" cy="261442"/>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薬価を最大</a:t>
            </a:r>
            <a:r>
              <a:rPr lang="en-US" altLang="ja-JP" sz="1099" b="1" dirty="0">
                <a:solidFill>
                  <a:prstClr val="black"/>
                </a:solidFill>
                <a:latin typeface="Calibri"/>
                <a:ea typeface="ＭＳ Ｐゴシック" panose="020B0600070205080204" pitchFamily="50" charset="-128"/>
              </a:rPr>
              <a:t>50</a:t>
            </a:r>
            <a:r>
              <a:rPr lang="ja-JP" altLang="en-US" sz="1099" b="1" dirty="0">
                <a:solidFill>
                  <a:prstClr val="black"/>
                </a:solidFill>
                <a:latin typeface="Calibri"/>
                <a:ea typeface="ＭＳ Ｐゴシック" panose="020B0600070205080204" pitchFamily="50" charset="-128"/>
              </a:rPr>
              <a:t>％引き下げ</a:t>
            </a:r>
          </a:p>
        </p:txBody>
      </p:sp>
      <p:sp>
        <p:nvSpPr>
          <p:cNvPr id="267" name="Line 118"/>
          <p:cNvSpPr>
            <a:spLocks noChangeShapeType="1"/>
          </p:cNvSpPr>
          <p:nvPr/>
        </p:nvSpPr>
        <p:spPr bwMode="auto">
          <a:xfrm>
            <a:off x="7722844" y="2453023"/>
            <a:ext cx="0" cy="324236"/>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68" name="Line 118"/>
          <p:cNvSpPr>
            <a:spLocks noChangeShapeType="1"/>
          </p:cNvSpPr>
          <p:nvPr/>
        </p:nvSpPr>
        <p:spPr bwMode="auto">
          <a:xfrm>
            <a:off x="9486596" y="2465319"/>
            <a:ext cx="0" cy="451546"/>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69" name="Oval 123"/>
          <p:cNvSpPr>
            <a:spLocks noChangeArrowheads="1"/>
          </p:cNvSpPr>
          <p:nvPr/>
        </p:nvSpPr>
        <p:spPr bwMode="auto">
          <a:xfrm>
            <a:off x="7673492" y="2417494"/>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70" name="Oval 123"/>
          <p:cNvSpPr>
            <a:spLocks noChangeArrowheads="1"/>
          </p:cNvSpPr>
          <p:nvPr/>
        </p:nvSpPr>
        <p:spPr bwMode="auto">
          <a:xfrm>
            <a:off x="9434904" y="2438149"/>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4" name="Oval 123"/>
          <p:cNvSpPr>
            <a:spLocks noChangeArrowheads="1"/>
          </p:cNvSpPr>
          <p:nvPr/>
        </p:nvSpPr>
        <p:spPr bwMode="auto">
          <a:xfrm>
            <a:off x="4052562" y="2109880"/>
            <a:ext cx="107931" cy="107931"/>
          </a:xfrm>
          <a:prstGeom prst="ellipse">
            <a:avLst/>
          </a:prstGeom>
          <a:solidFill>
            <a:schemeClr val="bg1"/>
          </a:solidFill>
          <a:ln w="12700">
            <a:solidFill>
              <a:schemeClr val="tx1"/>
            </a:solidFill>
            <a:prstDash val="sysDot"/>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cxnSp>
        <p:nvCxnSpPr>
          <p:cNvPr id="145" name="AutoShape 124"/>
          <p:cNvCxnSpPr>
            <a:cxnSpLocks noChangeShapeType="1"/>
            <a:stCxn id="175" idx="6"/>
            <a:endCxn id="144" idx="2"/>
          </p:cNvCxnSpPr>
          <p:nvPr/>
        </p:nvCxnSpPr>
        <p:spPr bwMode="auto">
          <a:xfrm>
            <a:off x="3576253" y="2162659"/>
            <a:ext cx="476308" cy="1186"/>
          </a:xfrm>
          <a:prstGeom prst="straightConnector1">
            <a:avLst/>
          </a:prstGeom>
          <a:noFill/>
          <a:ln w="12700">
            <a:solidFill>
              <a:schemeClr val="tx1"/>
            </a:solidFill>
            <a:prstDash val="sysDot"/>
            <a:round/>
            <a:headEnd/>
            <a:tailEnd/>
          </a:ln>
          <a:effectLst/>
        </p:spPr>
      </p:cxnSp>
      <p:grpSp>
        <p:nvGrpSpPr>
          <p:cNvPr id="146" name="Group 55"/>
          <p:cNvGrpSpPr>
            <a:grpSpLocks/>
          </p:cNvGrpSpPr>
          <p:nvPr/>
        </p:nvGrpSpPr>
        <p:grpSpPr bwMode="auto">
          <a:xfrm>
            <a:off x="732820" y="2530644"/>
            <a:ext cx="3628995" cy="2372426"/>
            <a:chOff x="719" y="1343"/>
            <a:chExt cx="3493" cy="1996"/>
          </a:xfrm>
        </p:grpSpPr>
        <p:sp>
          <p:nvSpPr>
            <p:cNvPr id="147" name="Line 7"/>
            <p:cNvSpPr>
              <a:spLocks noChangeShapeType="1"/>
            </p:cNvSpPr>
            <p:nvPr/>
          </p:nvSpPr>
          <p:spPr bwMode="auto">
            <a:xfrm>
              <a:off x="719" y="3339"/>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8" name="Line 8"/>
            <p:cNvSpPr>
              <a:spLocks noChangeShapeType="1"/>
            </p:cNvSpPr>
            <p:nvPr/>
          </p:nvSpPr>
          <p:spPr bwMode="auto">
            <a:xfrm>
              <a:off x="719" y="2840"/>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49" name="Line 9"/>
            <p:cNvSpPr>
              <a:spLocks noChangeShapeType="1"/>
            </p:cNvSpPr>
            <p:nvPr/>
          </p:nvSpPr>
          <p:spPr bwMode="auto">
            <a:xfrm>
              <a:off x="719" y="2341"/>
              <a:ext cx="3493" cy="0"/>
            </a:xfrm>
            <a:prstGeom prst="line">
              <a:avLst/>
            </a:prstGeom>
            <a:noFill/>
            <a:ln w="190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0" name="Line 18"/>
            <p:cNvSpPr>
              <a:spLocks noChangeShapeType="1"/>
            </p:cNvSpPr>
            <p:nvPr/>
          </p:nvSpPr>
          <p:spPr bwMode="auto">
            <a:xfrm>
              <a:off x="719" y="1842"/>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1" name="Line 19"/>
            <p:cNvSpPr>
              <a:spLocks noChangeShapeType="1"/>
            </p:cNvSpPr>
            <p:nvPr/>
          </p:nvSpPr>
          <p:spPr bwMode="auto">
            <a:xfrm>
              <a:off x="719" y="1343"/>
              <a:ext cx="3493" cy="0"/>
            </a:xfrm>
            <a:prstGeom prst="line">
              <a:avLst/>
            </a:prstGeom>
            <a:noFill/>
            <a:ln w="317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152" name="Rectangle 21" descr="右上がり対角線 (太)"/>
          <p:cNvSpPr>
            <a:spLocks noChangeArrowheads="1"/>
          </p:cNvSpPr>
          <p:nvPr/>
        </p:nvSpPr>
        <p:spPr bwMode="auto">
          <a:xfrm>
            <a:off x="947468" y="5141981"/>
            <a:ext cx="217414" cy="354201"/>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3" name="Rectangle 11"/>
          <p:cNvSpPr>
            <a:spLocks noChangeArrowheads="1"/>
          </p:cNvSpPr>
          <p:nvPr/>
        </p:nvSpPr>
        <p:spPr bwMode="auto">
          <a:xfrm>
            <a:off x="909163" y="5226384"/>
            <a:ext cx="217414" cy="26981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4" name="Rectangle 22" descr="右上がり対角線 (太)"/>
          <p:cNvSpPr>
            <a:spLocks noChangeArrowheads="1"/>
          </p:cNvSpPr>
          <p:nvPr/>
        </p:nvSpPr>
        <p:spPr bwMode="auto">
          <a:xfrm>
            <a:off x="1570981" y="4741439"/>
            <a:ext cx="217415" cy="754755"/>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5" name="Rectangle 23" descr="右上がり対角線 (太)"/>
          <p:cNvSpPr>
            <a:spLocks noChangeArrowheads="1"/>
          </p:cNvSpPr>
          <p:nvPr/>
        </p:nvSpPr>
        <p:spPr bwMode="auto">
          <a:xfrm>
            <a:off x="2194486" y="4307604"/>
            <a:ext cx="217414" cy="1188591"/>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6" name="Rectangle 24" descr="右上がり対角線 (太)"/>
          <p:cNvSpPr>
            <a:spLocks noChangeArrowheads="1"/>
          </p:cNvSpPr>
          <p:nvPr/>
        </p:nvSpPr>
        <p:spPr bwMode="auto">
          <a:xfrm>
            <a:off x="2817999" y="3821456"/>
            <a:ext cx="217415" cy="167472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7" name="Rectangle 25" descr="右上がり対角線 (太)"/>
          <p:cNvSpPr>
            <a:spLocks noChangeArrowheads="1"/>
          </p:cNvSpPr>
          <p:nvPr/>
        </p:nvSpPr>
        <p:spPr bwMode="auto">
          <a:xfrm>
            <a:off x="3441504" y="2411781"/>
            <a:ext cx="217414" cy="3084392"/>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8" name="Line 118"/>
          <p:cNvSpPr>
            <a:spLocks noChangeShapeType="1"/>
          </p:cNvSpPr>
          <p:nvPr/>
        </p:nvSpPr>
        <p:spPr bwMode="auto">
          <a:xfrm>
            <a:off x="4106527" y="2246568"/>
            <a:ext cx="0" cy="361331"/>
          </a:xfrm>
          <a:prstGeom prst="line">
            <a:avLst/>
          </a:prstGeom>
          <a:noFill/>
          <a:ln w="76200">
            <a:solidFill>
              <a:srgbClr val="FF0000"/>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59" name="Line 119"/>
          <p:cNvSpPr>
            <a:spLocks noChangeShapeType="1"/>
          </p:cNvSpPr>
          <p:nvPr/>
        </p:nvSpPr>
        <p:spPr bwMode="auto">
          <a:xfrm>
            <a:off x="2875460" y="1714107"/>
            <a:ext cx="0" cy="221077"/>
          </a:xfrm>
          <a:prstGeom prst="line">
            <a:avLst/>
          </a:prstGeom>
          <a:noFill/>
          <a:ln w="57150">
            <a:solidFill>
              <a:schemeClr val="bg1">
                <a:lumMod val="65000"/>
              </a:schemeClr>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0" name="Line 120"/>
          <p:cNvSpPr>
            <a:spLocks noChangeShapeType="1"/>
          </p:cNvSpPr>
          <p:nvPr/>
        </p:nvSpPr>
        <p:spPr bwMode="auto">
          <a:xfrm>
            <a:off x="1632273" y="1635911"/>
            <a:ext cx="0" cy="221077"/>
          </a:xfrm>
          <a:prstGeom prst="line">
            <a:avLst/>
          </a:prstGeom>
          <a:noFill/>
          <a:ln w="57150">
            <a:solidFill>
              <a:schemeClr val="bg1">
                <a:lumMod val="65000"/>
              </a:schemeClr>
            </a:solidFill>
            <a:round/>
            <a:headEnd/>
            <a:tailEnd type="triangle" w="med" len="sm"/>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1" name="Rectangle 12"/>
          <p:cNvSpPr>
            <a:spLocks noChangeArrowheads="1"/>
          </p:cNvSpPr>
          <p:nvPr/>
        </p:nvSpPr>
        <p:spPr bwMode="auto">
          <a:xfrm>
            <a:off x="1532670" y="5011248"/>
            <a:ext cx="217415" cy="484945"/>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2" name="Rectangle 13"/>
          <p:cNvSpPr>
            <a:spLocks noChangeArrowheads="1"/>
          </p:cNvSpPr>
          <p:nvPr/>
        </p:nvSpPr>
        <p:spPr bwMode="auto">
          <a:xfrm>
            <a:off x="2156181" y="4794930"/>
            <a:ext cx="217414" cy="701268"/>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3" name="Rectangle 14"/>
          <p:cNvSpPr>
            <a:spLocks noChangeArrowheads="1"/>
          </p:cNvSpPr>
          <p:nvPr/>
        </p:nvSpPr>
        <p:spPr bwMode="auto">
          <a:xfrm>
            <a:off x="2779689" y="4686771"/>
            <a:ext cx="217415" cy="80943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4" name="Rectangle 15"/>
          <p:cNvSpPr>
            <a:spLocks noChangeArrowheads="1"/>
          </p:cNvSpPr>
          <p:nvPr/>
        </p:nvSpPr>
        <p:spPr bwMode="auto">
          <a:xfrm>
            <a:off x="3403201" y="4538176"/>
            <a:ext cx="217414" cy="958004"/>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65" name="Text Box 26"/>
          <p:cNvSpPr txBox="1">
            <a:spLocks noChangeArrowheads="1"/>
          </p:cNvSpPr>
          <p:nvPr/>
        </p:nvSpPr>
        <p:spPr bwMode="auto">
          <a:xfrm>
            <a:off x="50200" y="3055139"/>
            <a:ext cx="369204" cy="1323439"/>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年間販売額（億円）</a:t>
            </a:r>
          </a:p>
        </p:txBody>
      </p:sp>
      <p:sp>
        <p:nvSpPr>
          <p:cNvPr id="166" name="Text Box 27"/>
          <p:cNvSpPr txBox="1">
            <a:spLocks noChangeArrowheads="1"/>
          </p:cNvSpPr>
          <p:nvPr/>
        </p:nvSpPr>
        <p:spPr bwMode="auto">
          <a:xfrm>
            <a:off x="306074" y="2433203"/>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250</a:t>
            </a:r>
          </a:p>
        </p:txBody>
      </p:sp>
      <p:sp>
        <p:nvSpPr>
          <p:cNvPr id="167" name="Text Box 28"/>
          <p:cNvSpPr txBox="1">
            <a:spLocks noChangeArrowheads="1"/>
          </p:cNvSpPr>
          <p:nvPr/>
        </p:nvSpPr>
        <p:spPr bwMode="auto">
          <a:xfrm>
            <a:off x="306074" y="3023918"/>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200</a:t>
            </a:r>
          </a:p>
        </p:txBody>
      </p:sp>
      <p:sp>
        <p:nvSpPr>
          <p:cNvPr id="168" name="Text Box 29"/>
          <p:cNvSpPr txBox="1">
            <a:spLocks noChangeArrowheads="1"/>
          </p:cNvSpPr>
          <p:nvPr/>
        </p:nvSpPr>
        <p:spPr bwMode="auto">
          <a:xfrm>
            <a:off x="306074" y="3614657"/>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150</a:t>
            </a:r>
          </a:p>
        </p:txBody>
      </p:sp>
      <p:sp>
        <p:nvSpPr>
          <p:cNvPr id="169" name="Text Box 30"/>
          <p:cNvSpPr txBox="1">
            <a:spLocks noChangeArrowheads="1"/>
          </p:cNvSpPr>
          <p:nvPr/>
        </p:nvSpPr>
        <p:spPr bwMode="auto">
          <a:xfrm>
            <a:off x="306074" y="4205390"/>
            <a:ext cx="420039"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100</a:t>
            </a:r>
          </a:p>
        </p:txBody>
      </p:sp>
      <p:sp>
        <p:nvSpPr>
          <p:cNvPr id="170" name="Text Box 31"/>
          <p:cNvSpPr txBox="1">
            <a:spLocks noChangeArrowheads="1"/>
          </p:cNvSpPr>
          <p:nvPr/>
        </p:nvSpPr>
        <p:spPr bwMode="auto">
          <a:xfrm>
            <a:off x="384570" y="4796120"/>
            <a:ext cx="341541" cy="276694"/>
          </a:xfrm>
          <a:prstGeom prst="rect">
            <a:avLst/>
          </a:prstGeom>
          <a:noFill/>
          <a:ln w="9525">
            <a:noFill/>
            <a:miter lim="800000"/>
            <a:headEnd/>
            <a:tailEnd/>
          </a:ln>
          <a:effectLst/>
        </p:spPr>
        <p:txBody>
          <a:bodyPr wrap="none">
            <a:spAutoFit/>
          </a:bodyPr>
          <a:lstStyle/>
          <a:p>
            <a:pPr algn="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50</a:t>
            </a:r>
          </a:p>
        </p:txBody>
      </p:sp>
      <p:sp>
        <p:nvSpPr>
          <p:cNvPr id="171" name="Oval 33"/>
          <p:cNvSpPr>
            <a:spLocks noChangeArrowheads="1"/>
          </p:cNvSpPr>
          <p:nvPr/>
        </p:nvSpPr>
        <p:spPr bwMode="auto">
          <a:xfrm>
            <a:off x="974284" y="1884048"/>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2" name="Oval 35"/>
          <p:cNvSpPr>
            <a:spLocks noChangeArrowheads="1"/>
          </p:cNvSpPr>
          <p:nvPr/>
        </p:nvSpPr>
        <p:spPr bwMode="auto">
          <a:xfrm>
            <a:off x="1597795" y="1982703"/>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3" name="Oval 36"/>
          <p:cNvSpPr>
            <a:spLocks noChangeArrowheads="1"/>
          </p:cNvSpPr>
          <p:nvPr/>
        </p:nvSpPr>
        <p:spPr bwMode="auto">
          <a:xfrm>
            <a:off x="2221304" y="1982703"/>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4" name="Oval 37"/>
          <p:cNvSpPr>
            <a:spLocks noChangeArrowheads="1"/>
          </p:cNvSpPr>
          <p:nvPr/>
        </p:nvSpPr>
        <p:spPr bwMode="auto">
          <a:xfrm>
            <a:off x="2844813" y="210869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5" name="Oval 38"/>
          <p:cNvSpPr>
            <a:spLocks noChangeArrowheads="1"/>
          </p:cNvSpPr>
          <p:nvPr/>
        </p:nvSpPr>
        <p:spPr bwMode="auto">
          <a:xfrm>
            <a:off x="3468323" y="210869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76" name="Oval 39"/>
          <p:cNvSpPr>
            <a:spLocks noChangeArrowheads="1"/>
          </p:cNvSpPr>
          <p:nvPr/>
        </p:nvSpPr>
        <p:spPr bwMode="auto">
          <a:xfrm>
            <a:off x="4052562" y="2635236"/>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cxnSp>
        <p:nvCxnSpPr>
          <p:cNvPr id="177" name="AutoShape 40"/>
          <p:cNvCxnSpPr>
            <a:cxnSpLocks noChangeShapeType="1"/>
            <a:stCxn id="171" idx="6"/>
            <a:endCxn id="172" idx="2"/>
          </p:cNvCxnSpPr>
          <p:nvPr/>
        </p:nvCxnSpPr>
        <p:spPr bwMode="auto">
          <a:xfrm>
            <a:off x="1082215" y="1938013"/>
            <a:ext cx="515580" cy="98655"/>
          </a:xfrm>
          <a:prstGeom prst="straightConnector1">
            <a:avLst/>
          </a:prstGeom>
          <a:noFill/>
          <a:ln w="28575">
            <a:solidFill>
              <a:schemeClr val="bg1">
                <a:lumMod val="65000"/>
              </a:schemeClr>
            </a:solidFill>
            <a:round/>
            <a:headEnd/>
            <a:tailEnd/>
          </a:ln>
          <a:effectLst/>
        </p:spPr>
      </p:cxnSp>
      <p:cxnSp>
        <p:nvCxnSpPr>
          <p:cNvPr id="178" name="AutoShape 41"/>
          <p:cNvCxnSpPr>
            <a:cxnSpLocks noChangeShapeType="1"/>
            <a:stCxn id="172" idx="6"/>
            <a:endCxn id="173" idx="2"/>
          </p:cNvCxnSpPr>
          <p:nvPr/>
        </p:nvCxnSpPr>
        <p:spPr bwMode="auto">
          <a:xfrm>
            <a:off x="1705726" y="2036667"/>
            <a:ext cx="515578" cy="0"/>
          </a:xfrm>
          <a:prstGeom prst="straightConnector1">
            <a:avLst/>
          </a:prstGeom>
          <a:noFill/>
          <a:ln w="28575">
            <a:solidFill>
              <a:schemeClr val="bg1">
                <a:lumMod val="65000"/>
              </a:schemeClr>
            </a:solidFill>
            <a:round/>
            <a:headEnd/>
            <a:tailEnd/>
          </a:ln>
          <a:effectLst/>
        </p:spPr>
      </p:cxnSp>
      <p:cxnSp>
        <p:nvCxnSpPr>
          <p:cNvPr id="179" name="AutoShape 42"/>
          <p:cNvCxnSpPr>
            <a:cxnSpLocks noChangeShapeType="1"/>
            <a:stCxn id="173" idx="6"/>
            <a:endCxn id="174" idx="2"/>
          </p:cNvCxnSpPr>
          <p:nvPr/>
        </p:nvCxnSpPr>
        <p:spPr bwMode="auto">
          <a:xfrm>
            <a:off x="2329235" y="2036668"/>
            <a:ext cx="515578" cy="125991"/>
          </a:xfrm>
          <a:prstGeom prst="straightConnector1">
            <a:avLst/>
          </a:prstGeom>
          <a:noFill/>
          <a:ln w="28575">
            <a:solidFill>
              <a:schemeClr val="bg1">
                <a:lumMod val="65000"/>
              </a:schemeClr>
            </a:solidFill>
            <a:round/>
            <a:headEnd/>
            <a:tailEnd/>
          </a:ln>
          <a:effectLst/>
        </p:spPr>
      </p:cxnSp>
      <p:cxnSp>
        <p:nvCxnSpPr>
          <p:cNvPr id="180" name="AutoShape 43"/>
          <p:cNvCxnSpPr>
            <a:cxnSpLocks noChangeShapeType="1"/>
            <a:stCxn id="174" idx="6"/>
            <a:endCxn id="175" idx="2"/>
          </p:cNvCxnSpPr>
          <p:nvPr/>
        </p:nvCxnSpPr>
        <p:spPr bwMode="auto">
          <a:xfrm>
            <a:off x="2952744" y="2162658"/>
            <a:ext cx="515579" cy="0"/>
          </a:xfrm>
          <a:prstGeom prst="straightConnector1">
            <a:avLst/>
          </a:prstGeom>
          <a:noFill/>
          <a:ln w="28575">
            <a:solidFill>
              <a:schemeClr val="bg1">
                <a:lumMod val="65000"/>
              </a:schemeClr>
            </a:solidFill>
            <a:round/>
            <a:headEnd/>
            <a:tailEnd/>
          </a:ln>
          <a:effectLst/>
        </p:spPr>
      </p:cxnSp>
      <p:cxnSp>
        <p:nvCxnSpPr>
          <p:cNvPr id="181" name="AutoShape 44"/>
          <p:cNvCxnSpPr>
            <a:cxnSpLocks noChangeShapeType="1"/>
          </p:cNvCxnSpPr>
          <p:nvPr/>
        </p:nvCxnSpPr>
        <p:spPr bwMode="auto">
          <a:xfrm>
            <a:off x="3550931" y="2180581"/>
            <a:ext cx="539655" cy="469632"/>
          </a:xfrm>
          <a:prstGeom prst="straightConnector1">
            <a:avLst/>
          </a:prstGeom>
          <a:noFill/>
          <a:ln w="28575">
            <a:solidFill>
              <a:schemeClr val="bg1">
                <a:lumMod val="65000"/>
              </a:schemeClr>
            </a:solidFill>
            <a:round/>
            <a:headEnd/>
            <a:tailEnd/>
          </a:ln>
          <a:effectLst/>
        </p:spPr>
      </p:cxnSp>
      <p:sp>
        <p:nvSpPr>
          <p:cNvPr id="182" name="Text Box 45"/>
          <p:cNvSpPr txBox="1">
            <a:spLocks noChangeArrowheads="1"/>
          </p:cNvSpPr>
          <p:nvPr/>
        </p:nvSpPr>
        <p:spPr bwMode="auto">
          <a:xfrm>
            <a:off x="1066905" y="5180034"/>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25</a:t>
            </a:r>
          </a:p>
        </p:txBody>
      </p:sp>
      <p:sp>
        <p:nvSpPr>
          <p:cNvPr id="183" name="Text Box 46"/>
          <p:cNvSpPr txBox="1">
            <a:spLocks noChangeArrowheads="1"/>
          </p:cNvSpPr>
          <p:nvPr/>
        </p:nvSpPr>
        <p:spPr bwMode="auto">
          <a:xfrm>
            <a:off x="881094" y="4961333"/>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30</a:t>
            </a:r>
          </a:p>
        </p:txBody>
      </p:sp>
      <p:sp>
        <p:nvSpPr>
          <p:cNvPr id="184" name="Text Box 47"/>
          <p:cNvSpPr txBox="1">
            <a:spLocks noChangeArrowheads="1"/>
          </p:cNvSpPr>
          <p:nvPr/>
        </p:nvSpPr>
        <p:spPr bwMode="auto">
          <a:xfrm>
            <a:off x="3607060" y="5135403"/>
            <a:ext cx="1081654"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予想年間販売額</a:t>
            </a:r>
          </a:p>
        </p:txBody>
      </p:sp>
      <p:sp>
        <p:nvSpPr>
          <p:cNvPr id="185" name="Text Box 53"/>
          <p:cNvSpPr txBox="1">
            <a:spLocks noChangeArrowheads="1"/>
          </p:cNvSpPr>
          <p:nvPr/>
        </p:nvSpPr>
        <p:spPr bwMode="auto">
          <a:xfrm>
            <a:off x="3662712" y="4675901"/>
            <a:ext cx="82533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dirty="0">
                <a:solidFill>
                  <a:srgbClr val="000000"/>
                </a:solidFill>
                <a:latin typeface="Calibri"/>
                <a:ea typeface="ＭＳ Ｐゴシック" panose="020B0600070205080204" pitchFamily="50" charset="-128"/>
              </a:rPr>
              <a:t>年間販売額</a:t>
            </a:r>
          </a:p>
        </p:txBody>
      </p:sp>
      <p:sp>
        <p:nvSpPr>
          <p:cNvPr id="186" name="Line 4"/>
          <p:cNvSpPr>
            <a:spLocks noChangeShapeType="1"/>
          </p:cNvSpPr>
          <p:nvPr/>
        </p:nvSpPr>
        <p:spPr bwMode="auto">
          <a:xfrm>
            <a:off x="732814" y="1722401"/>
            <a:ext cx="0" cy="3773773"/>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87" name="Text Box 62"/>
          <p:cNvSpPr txBox="1">
            <a:spLocks noChangeArrowheads="1"/>
          </p:cNvSpPr>
          <p:nvPr/>
        </p:nvSpPr>
        <p:spPr bwMode="auto">
          <a:xfrm>
            <a:off x="5098335" y="1834149"/>
            <a:ext cx="420039" cy="276694"/>
          </a:xfrm>
          <a:prstGeom prst="rect">
            <a:avLst/>
          </a:prstGeom>
          <a:noFill/>
          <a:ln w="9525">
            <a:noFill/>
            <a:miter lim="800000"/>
            <a:headEnd/>
            <a:tailEnd/>
          </a:ln>
          <a:effectLst/>
        </p:spPr>
        <p:txBody>
          <a:bodyPr wrap="none">
            <a:spAutoFit/>
          </a:bodyPr>
          <a:lstStyle/>
          <a:p>
            <a:pP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100</a:t>
            </a:r>
          </a:p>
        </p:txBody>
      </p:sp>
      <p:sp>
        <p:nvSpPr>
          <p:cNvPr id="190" name="Text Box 65"/>
          <p:cNvSpPr txBox="1">
            <a:spLocks noChangeArrowheads="1"/>
          </p:cNvSpPr>
          <p:nvPr/>
        </p:nvSpPr>
        <p:spPr bwMode="auto">
          <a:xfrm>
            <a:off x="5122199" y="3043765"/>
            <a:ext cx="369204" cy="707886"/>
          </a:xfrm>
          <a:prstGeom prst="rect">
            <a:avLst/>
          </a:prstGeom>
          <a:noFill/>
          <a:ln w="9525">
            <a:noFill/>
            <a:miter lim="800000"/>
            <a:headEnd/>
            <a:tailEnd/>
          </a:ln>
          <a:effectLst/>
        </p:spPr>
        <p:txBody>
          <a:bodyPr vert="eaVert" wrap="none">
            <a:spAutoFit/>
          </a:bodyPr>
          <a:lstStyle/>
          <a:p>
            <a:pPr algn="ctr" defTabSz="913851" fontAlgn="base">
              <a:spcBef>
                <a:spcPct val="0"/>
              </a:spcBef>
              <a:spcAft>
                <a:spcPct val="0"/>
              </a:spcAft>
            </a:pPr>
            <a:r>
              <a:rPr lang="ja-JP" altLang="en-US" sz="1199" dirty="0">
                <a:solidFill>
                  <a:srgbClr val="000000"/>
                </a:solidFill>
                <a:latin typeface="Calibri"/>
                <a:ea typeface="ＭＳ Ｐゴシック" panose="020B0600070205080204" pitchFamily="50" charset="-128"/>
              </a:rPr>
              <a:t>薬価（円）</a:t>
            </a:r>
          </a:p>
        </p:txBody>
      </p:sp>
      <p:grpSp>
        <p:nvGrpSpPr>
          <p:cNvPr id="191" name="Group 69"/>
          <p:cNvGrpSpPr>
            <a:grpSpLocks/>
          </p:cNvGrpSpPr>
          <p:nvPr/>
        </p:nvGrpSpPr>
        <p:grpSpPr bwMode="auto">
          <a:xfrm>
            <a:off x="184014" y="2747555"/>
            <a:ext cx="133131" cy="298336"/>
            <a:chOff x="2449" y="2795"/>
            <a:chExt cx="227" cy="1043"/>
          </a:xfrm>
        </p:grpSpPr>
        <p:sp>
          <p:nvSpPr>
            <p:cNvPr id="192" name="Rectangle 70"/>
            <p:cNvSpPr>
              <a:spLocks noChangeArrowheads="1"/>
            </p:cNvSpPr>
            <p:nvPr/>
          </p:nvSpPr>
          <p:spPr bwMode="auto">
            <a:xfrm>
              <a:off x="2449" y="3248"/>
              <a:ext cx="227" cy="590"/>
            </a:xfrm>
            <a:prstGeom prst="rect">
              <a:avLst/>
            </a:prstGeom>
            <a:solidFill>
              <a:srgbClr val="B2B2B2"/>
            </a:solid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93" name="Rectangle 71" descr="右上がり対角線 (太)"/>
            <p:cNvSpPr>
              <a:spLocks noChangeArrowheads="1"/>
            </p:cNvSpPr>
            <p:nvPr/>
          </p:nvSpPr>
          <p:spPr bwMode="auto">
            <a:xfrm>
              <a:off x="2449" y="2795"/>
              <a:ext cx="227" cy="454"/>
            </a:xfrm>
            <a:prstGeom prst="rect">
              <a:avLst/>
            </a:prstGeom>
            <a:pattFill prst="wdUpDiag">
              <a:fgClr>
                <a:schemeClr val="bg2"/>
              </a:fgClr>
              <a:bgClr>
                <a:schemeClr val="bg1"/>
              </a:bgClr>
            </a:pattFill>
            <a:ln w="9525">
              <a:solidFill>
                <a:schemeClr val="tx1"/>
              </a:solidFill>
              <a:miter lim="800000"/>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grpSp>
      <p:sp>
        <p:nvSpPr>
          <p:cNvPr id="194" name="Oval 72"/>
          <p:cNvSpPr>
            <a:spLocks noChangeArrowheads="1"/>
          </p:cNvSpPr>
          <p:nvPr/>
        </p:nvSpPr>
        <p:spPr bwMode="auto">
          <a:xfrm>
            <a:off x="5240848" y="2937724"/>
            <a:ext cx="107931" cy="107931"/>
          </a:xfrm>
          <a:prstGeom prst="ellipse">
            <a:avLst/>
          </a:prstGeom>
          <a:solidFill>
            <a:schemeClr val="bg1">
              <a:lumMod val="65000"/>
            </a:schemeClr>
          </a:solidFill>
          <a:ln w="9525">
            <a:solidFill>
              <a:schemeClr val="bg2"/>
            </a:solidFill>
            <a:round/>
            <a:headEnd/>
            <a:tailEnd/>
          </a:ln>
          <a:effectLst/>
        </p:spPr>
        <p:txBody>
          <a:bodyPr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195" name="Text Box 73"/>
          <p:cNvSpPr txBox="1">
            <a:spLocks noChangeArrowheads="1"/>
          </p:cNvSpPr>
          <p:nvPr/>
        </p:nvSpPr>
        <p:spPr bwMode="auto">
          <a:xfrm>
            <a:off x="1699029" y="4956577"/>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40</a:t>
            </a:r>
          </a:p>
        </p:txBody>
      </p:sp>
      <p:sp>
        <p:nvSpPr>
          <p:cNvPr id="196" name="Text Box 74"/>
          <p:cNvSpPr txBox="1">
            <a:spLocks noChangeArrowheads="1"/>
          </p:cNvSpPr>
          <p:nvPr/>
        </p:nvSpPr>
        <p:spPr bwMode="auto">
          <a:xfrm>
            <a:off x="1501727" y="4554835"/>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65</a:t>
            </a:r>
          </a:p>
        </p:txBody>
      </p:sp>
      <p:sp>
        <p:nvSpPr>
          <p:cNvPr id="197" name="Text Box 75"/>
          <p:cNvSpPr txBox="1">
            <a:spLocks noChangeArrowheads="1"/>
          </p:cNvSpPr>
          <p:nvPr/>
        </p:nvSpPr>
        <p:spPr bwMode="auto">
          <a:xfrm>
            <a:off x="2338819" y="4735500"/>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60</a:t>
            </a:r>
          </a:p>
        </p:txBody>
      </p:sp>
      <p:sp>
        <p:nvSpPr>
          <p:cNvPr id="198" name="Text Box 76"/>
          <p:cNvSpPr txBox="1">
            <a:spLocks noChangeArrowheads="1"/>
          </p:cNvSpPr>
          <p:nvPr/>
        </p:nvSpPr>
        <p:spPr bwMode="auto">
          <a:xfrm>
            <a:off x="2087429" y="4105501"/>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100</a:t>
            </a:r>
          </a:p>
        </p:txBody>
      </p:sp>
      <p:sp>
        <p:nvSpPr>
          <p:cNvPr id="199" name="Text Box 77"/>
          <p:cNvSpPr txBox="1">
            <a:spLocks noChangeArrowheads="1"/>
          </p:cNvSpPr>
          <p:nvPr/>
        </p:nvSpPr>
        <p:spPr bwMode="auto">
          <a:xfrm>
            <a:off x="2946047" y="4466880"/>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70</a:t>
            </a:r>
          </a:p>
        </p:txBody>
      </p:sp>
      <p:sp>
        <p:nvSpPr>
          <p:cNvPr id="200" name="Text Box 78"/>
          <p:cNvSpPr txBox="1">
            <a:spLocks noChangeArrowheads="1"/>
          </p:cNvSpPr>
          <p:nvPr/>
        </p:nvSpPr>
        <p:spPr bwMode="auto">
          <a:xfrm>
            <a:off x="2709980" y="3649548"/>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140</a:t>
            </a:r>
          </a:p>
        </p:txBody>
      </p:sp>
      <p:sp>
        <p:nvSpPr>
          <p:cNvPr id="201" name="Text Box 79"/>
          <p:cNvSpPr txBox="1">
            <a:spLocks noChangeArrowheads="1"/>
          </p:cNvSpPr>
          <p:nvPr/>
        </p:nvSpPr>
        <p:spPr bwMode="auto">
          <a:xfrm>
            <a:off x="3576259" y="4395563"/>
            <a:ext cx="341541"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a:solidFill>
                  <a:srgbClr val="000000"/>
                </a:solidFill>
                <a:latin typeface="Calibri"/>
                <a:ea typeface="ＭＳ Ｐゴシック" panose="020B0600070205080204" pitchFamily="50" charset="-128"/>
              </a:rPr>
              <a:t>80</a:t>
            </a:r>
          </a:p>
        </p:txBody>
      </p:sp>
      <p:sp>
        <p:nvSpPr>
          <p:cNvPr id="202" name="Text Box 80"/>
          <p:cNvSpPr txBox="1">
            <a:spLocks noChangeArrowheads="1"/>
          </p:cNvSpPr>
          <p:nvPr/>
        </p:nvSpPr>
        <p:spPr bwMode="auto">
          <a:xfrm>
            <a:off x="3326782" y="2207725"/>
            <a:ext cx="420038" cy="276694"/>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1199" dirty="0">
                <a:solidFill>
                  <a:srgbClr val="000000"/>
                </a:solidFill>
                <a:latin typeface="Calibri"/>
                <a:ea typeface="ＭＳ Ｐゴシック" panose="020B0600070205080204" pitchFamily="50" charset="-128"/>
              </a:rPr>
              <a:t>260</a:t>
            </a:r>
          </a:p>
        </p:txBody>
      </p:sp>
      <p:sp>
        <p:nvSpPr>
          <p:cNvPr id="203" name="Line 85"/>
          <p:cNvSpPr>
            <a:spLocks noChangeShapeType="1"/>
          </p:cNvSpPr>
          <p:nvPr/>
        </p:nvSpPr>
        <p:spPr bwMode="auto">
          <a:xfrm flipH="1">
            <a:off x="1157231" y="4737853"/>
            <a:ext cx="413758" cy="413630"/>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4" name="Line 86"/>
          <p:cNvSpPr>
            <a:spLocks noChangeShapeType="1"/>
          </p:cNvSpPr>
          <p:nvPr/>
        </p:nvSpPr>
        <p:spPr bwMode="auto">
          <a:xfrm flipH="1">
            <a:off x="1781688" y="4317119"/>
            <a:ext cx="409926" cy="430269"/>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5" name="Line 87"/>
          <p:cNvSpPr>
            <a:spLocks noChangeShapeType="1"/>
          </p:cNvSpPr>
          <p:nvPr/>
        </p:nvSpPr>
        <p:spPr bwMode="auto">
          <a:xfrm flipH="1">
            <a:off x="2409990" y="3822665"/>
            <a:ext cx="404180" cy="492076"/>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6" name="Line 88"/>
          <p:cNvSpPr>
            <a:spLocks noChangeShapeType="1"/>
          </p:cNvSpPr>
          <p:nvPr/>
        </p:nvSpPr>
        <p:spPr bwMode="auto">
          <a:xfrm flipH="1">
            <a:off x="3036371" y="2417731"/>
            <a:ext cx="402264" cy="1407291"/>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07" name="Text Box 89"/>
          <p:cNvSpPr txBox="1">
            <a:spLocks noChangeArrowheads="1"/>
          </p:cNvSpPr>
          <p:nvPr/>
        </p:nvSpPr>
        <p:spPr bwMode="auto">
          <a:xfrm>
            <a:off x="768267" y="1704597"/>
            <a:ext cx="509748"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100</a:t>
            </a:r>
            <a:r>
              <a:rPr lang="ja-JP" altLang="en-US" sz="999">
                <a:solidFill>
                  <a:srgbClr val="000000"/>
                </a:solidFill>
                <a:latin typeface="Calibri"/>
                <a:ea typeface="ＭＳ Ｐゴシック" panose="020B0600070205080204" pitchFamily="50" charset="-128"/>
              </a:rPr>
              <a:t>円</a:t>
            </a:r>
          </a:p>
        </p:txBody>
      </p:sp>
      <p:sp>
        <p:nvSpPr>
          <p:cNvPr id="208" name="Text Box 90"/>
          <p:cNvSpPr txBox="1">
            <a:spLocks noChangeArrowheads="1"/>
          </p:cNvSpPr>
          <p:nvPr/>
        </p:nvSpPr>
        <p:spPr bwMode="auto">
          <a:xfrm>
            <a:off x="1430356" y="1804437"/>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98</a:t>
            </a:r>
            <a:r>
              <a:rPr lang="ja-JP" altLang="en-US" sz="999">
                <a:solidFill>
                  <a:srgbClr val="000000"/>
                </a:solidFill>
                <a:latin typeface="Calibri"/>
                <a:ea typeface="ＭＳ Ｐゴシック" panose="020B0600070205080204" pitchFamily="50" charset="-128"/>
              </a:rPr>
              <a:t>円</a:t>
            </a:r>
          </a:p>
        </p:txBody>
      </p:sp>
      <p:sp>
        <p:nvSpPr>
          <p:cNvPr id="209" name="Text Box 91"/>
          <p:cNvSpPr txBox="1">
            <a:spLocks noChangeArrowheads="1"/>
          </p:cNvSpPr>
          <p:nvPr/>
        </p:nvSpPr>
        <p:spPr bwMode="auto">
          <a:xfrm>
            <a:off x="2035665" y="1804437"/>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98</a:t>
            </a:r>
            <a:r>
              <a:rPr lang="ja-JP" altLang="en-US" sz="999">
                <a:solidFill>
                  <a:srgbClr val="000000"/>
                </a:solidFill>
                <a:latin typeface="Calibri"/>
                <a:ea typeface="ＭＳ Ｐゴシック" panose="020B0600070205080204" pitchFamily="50" charset="-128"/>
              </a:rPr>
              <a:t>円</a:t>
            </a:r>
          </a:p>
        </p:txBody>
      </p:sp>
      <p:sp>
        <p:nvSpPr>
          <p:cNvPr id="210" name="Text Box 92"/>
          <p:cNvSpPr txBox="1">
            <a:spLocks noChangeArrowheads="1"/>
          </p:cNvSpPr>
          <p:nvPr/>
        </p:nvSpPr>
        <p:spPr bwMode="auto">
          <a:xfrm>
            <a:off x="2656305" y="19280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95</a:t>
            </a:r>
            <a:r>
              <a:rPr lang="ja-JP" altLang="en-US" sz="999">
                <a:solidFill>
                  <a:srgbClr val="000000"/>
                </a:solidFill>
                <a:latin typeface="Calibri"/>
                <a:ea typeface="ＭＳ Ｐゴシック" panose="020B0600070205080204" pitchFamily="50" charset="-128"/>
              </a:rPr>
              <a:t>円</a:t>
            </a:r>
          </a:p>
        </p:txBody>
      </p:sp>
      <p:sp>
        <p:nvSpPr>
          <p:cNvPr id="211" name="Text Box 93"/>
          <p:cNvSpPr txBox="1">
            <a:spLocks noChangeArrowheads="1"/>
          </p:cNvSpPr>
          <p:nvPr/>
        </p:nvSpPr>
        <p:spPr bwMode="auto">
          <a:xfrm>
            <a:off x="3284603" y="19280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a:solidFill>
                  <a:srgbClr val="000000"/>
                </a:solidFill>
                <a:latin typeface="Calibri"/>
                <a:ea typeface="ＭＳ Ｐゴシック" panose="020B0600070205080204" pitchFamily="50" charset="-128"/>
              </a:rPr>
              <a:t>95</a:t>
            </a:r>
            <a:r>
              <a:rPr lang="ja-JP" altLang="en-US" sz="999">
                <a:solidFill>
                  <a:srgbClr val="000000"/>
                </a:solidFill>
                <a:latin typeface="Calibri"/>
                <a:ea typeface="ＭＳ Ｐゴシック" panose="020B0600070205080204" pitchFamily="50" charset="-128"/>
              </a:rPr>
              <a:t>円</a:t>
            </a:r>
          </a:p>
        </p:txBody>
      </p:sp>
      <p:sp>
        <p:nvSpPr>
          <p:cNvPr id="212" name="Text Box 94"/>
          <p:cNvSpPr txBox="1">
            <a:spLocks noChangeArrowheads="1"/>
          </p:cNvSpPr>
          <p:nvPr/>
        </p:nvSpPr>
        <p:spPr bwMode="auto">
          <a:xfrm>
            <a:off x="4007140" y="2690950"/>
            <a:ext cx="444067"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en-US" altLang="ja-JP" sz="999" dirty="0">
                <a:solidFill>
                  <a:srgbClr val="000000"/>
                </a:solidFill>
                <a:latin typeface="Calibri"/>
                <a:ea typeface="ＭＳ Ｐゴシック" panose="020B0600070205080204" pitchFamily="50" charset="-128"/>
              </a:rPr>
              <a:t>79</a:t>
            </a:r>
            <a:r>
              <a:rPr lang="ja-JP" altLang="en-US" sz="999" dirty="0">
                <a:solidFill>
                  <a:srgbClr val="000000"/>
                </a:solidFill>
                <a:latin typeface="Calibri"/>
                <a:ea typeface="ＭＳ Ｐゴシック" panose="020B0600070205080204" pitchFamily="50" charset="-128"/>
              </a:rPr>
              <a:t>円</a:t>
            </a:r>
          </a:p>
        </p:txBody>
      </p:sp>
      <p:sp>
        <p:nvSpPr>
          <p:cNvPr id="213" name="Rectangle 101"/>
          <p:cNvSpPr>
            <a:spLocks noChangeArrowheads="1"/>
          </p:cNvSpPr>
          <p:nvPr/>
        </p:nvSpPr>
        <p:spPr bwMode="auto">
          <a:xfrm>
            <a:off x="1325915" y="1476613"/>
            <a:ext cx="642624" cy="200871"/>
          </a:xfrm>
          <a:prstGeom prst="rect">
            <a:avLst/>
          </a:prstGeom>
          <a:solidFill>
            <a:schemeClr val="bg1"/>
          </a:solidFill>
          <a:ln w="9525">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099" dirty="0">
                <a:solidFill>
                  <a:srgbClr val="000000"/>
                </a:solidFill>
                <a:latin typeface="Calibri"/>
                <a:ea typeface="ＭＳ Ｐゴシック" panose="020B0600070205080204" pitchFamily="50" charset="-128"/>
              </a:rPr>
              <a:t>薬価改定</a:t>
            </a:r>
          </a:p>
        </p:txBody>
      </p:sp>
      <p:sp>
        <p:nvSpPr>
          <p:cNvPr id="214" name="Rectangle 103"/>
          <p:cNvSpPr>
            <a:spLocks noChangeArrowheads="1"/>
          </p:cNvSpPr>
          <p:nvPr/>
        </p:nvSpPr>
        <p:spPr bwMode="auto">
          <a:xfrm>
            <a:off x="2586213" y="1545299"/>
            <a:ext cx="629342" cy="200376"/>
          </a:xfrm>
          <a:prstGeom prst="rect">
            <a:avLst/>
          </a:prstGeom>
          <a:solidFill>
            <a:schemeClr val="bg1"/>
          </a:solidFill>
          <a:ln w="9525">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099" dirty="0">
                <a:solidFill>
                  <a:srgbClr val="000000"/>
                </a:solidFill>
                <a:latin typeface="Calibri"/>
                <a:ea typeface="ＭＳ Ｐゴシック" panose="020B0600070205080204" pitchFamily="50" charset="-128"/>
              </a:rPr>
              <a:t>薬価改定</a:t>
            </a:r>
          </a:p>
        </p:txBody>
      </p:sp>
      <p:sp>
        <p:nvSpPr>
          <p:cNvPr id="215" name="Rectangle 104"/>
          <p:cNvSpPr>
            <a:spLocks noChangeArrowheads="1"/>
          </p:cNvSpPr>
          <p:nvPr/>
        </p:nvSpPr>
        <p:spPr bwMode="auto">
          <a:xfrm>
            <a:off x="3692223" y="1641283"/>
            <a:ext cx="1146145" cy="326268"/>
          </a:xfrm>
          <a:prstGeom prst="rect">
            <a:avLst/>
          </a:prstGeom>
          <a:solidFill>
            <a:schemeClr val="accent6">
              <a:lumMod val="20000"/>
              <a:lumOff val="80000"/>
            </a:schemeClr>
          </a:solidFill>
          <a:ln w="38100" cmpd="dbl">
            <a:solidFill>
              <a:schemeClr val="tx1"/>
            </a:solidFill>
            <a:miter lim="800000"/>
            <a:headEnd/>
            <a:tailEnd/>
          </a:ln>
          <a:effectLst/>
        </p:spPr>
        <p:txBody>
          <a:bodyPr wrap="none" anchor="ctr"/>
          <a:lstStyle/>
          <a:p>
            <a:pPr algn="ctr" defTabSz="913851" fontAlgn="base">
              <a:spcBef>
                <a:spcPct val="0"/>
              </a:spcBef>
              <a:spcAft>
                <a:spcPct val="0"/>
              </a:spcAft>
            </a:pPr>
            <a:r>
              <a:rPr lang="ja-JP" altLang="en-US" sz="1199">
                <a:solidFill>
                  <a:srgbClr val="000000"/>
                </a:solidFill>
                <a:latin typeface="Calibri"/>
                <a:ea typeface="ＭＳ Ｐゴシック" panose="020B0600070205080204" pitchFamily="50" charset="-128"/>
              </a:rPr>
              <a:t>市場拡大再算定</a:t>
            </a:r>
          </a:p>
        </p:txBody>
      </p:sp>
      <p:sp>
        <p:nvSpPr>
          <p:cNvPr id="216" name="AutoShape 106"/>
          <p:cNvSpPr>
            <a:spLocks noChangeArrowheads="1"/>
          </p:cNvSpPr>
          <p:nvPr/>
        </p:nvSpPr>
        <p:spPr bwMode="auto">
          <a:xfrm>
            <a:off x="3700103" y="2574625"/>
            <a:ext cx="215862" cy="1819732"/>
          </a:xfrm>
          <a:prstGeom prst="upArrow">
            <a:avLst>
              <a:gd name="adj1" fmla="val 33926"/>
              <a:gd name="adj2" fmla="val 94054"/>
            </a:avLst>
          </a:prstGeom>
          <a:gradFill rotWithShape="1">
            <a:gsLst>
              <a:gs pos="0">
                <a:schemeClr val="bg2"/>
              </a:gs>
              <a:gs pos="100000">
                <a:schemeClr val="bg2">
                  <a:gamma/>
                  <a:tint val="10196"/>
                  <a:invGamma/>
                </a:schemeClr>
              </a:gs>
            </a:gsLst>
            <a:lin ang="5400000" scaled="1"/>
          </a:gradFill>
          <a:ln w="3175">
            <a:solidFill>
              <a:schemeClr val="tx1"/>
            </a:solidFill>
            <a:miter lim="800000"/>
            <a:headEnd/>
            <a:tailEnd/>
          </a:ln>
          <a:effectLst/>
        </p:spPr>
        <p:txBody>
          <a:bodyPr vert="eaVert" wrap="none" anchor="ct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17" name="Text Box 111"/>
          <p:cNvSpPr txBox="1">
            <a:spLocks noChangeArrowheads="1"/>
          </p:cNvSpPr>
          <p:nvPr/>
        </p:nvSpPr>
        <p:spPr bwMode="auto">
          <a:xfrm>
            <a:off x="725224" y="5517595"/>
            <a:ext cx="56902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初年度</a:t>
            </a:r>
          </a:p>
        </p:txBody>
      </p:sp>
      <p:sp>
        <p:nvSpPr>
          <p:cNvPr id="218" name="Text Box 112"/>
          <p:cNvSpPr txBox="1">
            <a:spLocks noChangeArrowheads="1"/>
          </p:cNvSpPr>
          <p:nvPr/>
        </p:nvSpPr>
        <p:spPr bwMode="auto">
          <a:xfrm>
            <a:off x="1378813"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２年度</a:t>
            </a:r>
          </a:p>
        </p:txBody>
      </p:sp>
      <p:sp>
        <p:nvSpPr>
          <p:cNvPr id="219" name="Text Box 113"/>
          <p:cNvSpPr txBox="1">
            <a:spLocks noChangeArrowheads="1"/>
          </p:cNvSpPr>
          <p:nvPr/>
        </p:nvSpPr>
        <p:spPr bwMode="auto">
          <a:xfrm>
            <a:off x="2000405"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３年度</a:t>
            </a:r>
          </a:p>
        </p:txBody>
      </p:sp>
      <p:sp>
        <p:nvSpPr>
          <p:cNvPr id="220" name="Text Box 114"/>
          <p:cNvSpPr txBox="1">
            <a:spLocks noChangeArrowheads="1"/>
          </p:cNvSpPr>
          <p:nvPr/>
        </p:nvSpPr>
        <p:spPr bwMode="auto">
          <a:xfrm>
            <a:off x="2622002"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４年度</a:t>
            </a:r>
          </a:p>
        </p:txBody>
      </p:sp>
      <p:sp>
        <p:nvSpPr>
          <p:cNvPr id="221" name="Text Box 115"/>
          <p:cNvSpPr txBox="1">
            <a:spLocks noChangeArrowheads="1"/>
          </p:cNvSpPr>
          <p:nvPr/>
        </p:nvSpPr>
        <p:spPr bwMode="auto">
          <a:xfrm>
            <a:off x="3243592" y="5517595"/>
            <a:ext cx="528972" cy="245935"/>
          </a:xfrm>
          <a:prstGeom prst="rect">
            <a:avLst/>
          </a:prstGeom>
          <a:noFill/>
          <a:ln w="9525">
            <a:noFill/>
            <a:miter lim="800000"/>
            <a:headEnd/>
            <a:tailEnd/>
          </a:ln>
          <a:effectLst/>
        </p:spPr>
        <p:txBody>
          <a:bodyPr wrap="none">
            <a:spAutoFit/>
          </a:bodyPr>
          <a:lstStyle/>
          <a:p>
            <a:pPr algn="ctr" defTabSz="913851" fontAlgn="base">
              <a:spcBef>
                <a:spcPct val="0"/>
              </a:spcBef>
              <a:spcAft>
                <a:spcPct val="0"/>
              </a:spcAft>
            </a:pPr>
            <a:r>
              <a:rPr lang="ja-JP" altLang="en-US" sz="999">
                <a:solidFill>
                  <a:srgbClr val="000000"/>
                </a:solidFill>
                <a:latin typeface="Calibri"/>
                <a:ea typeface="ＭＳ Ｐゴシック" panose="020B0600070205080204" pitchFamily="50" charset="-128"/>
              </a:rPr>
              <a:t>５年度</a:t>
            </a:r>
          </a:p>
        </p:txBody>
      </p:sp>
      <p:sp>
        <p:nvSpPr>
          <p:cNvPr id="222" name="Line 81"/>
          <p:cNvSpPr>
            <a:spLocks noChangeShapeType="1"/>
          </p:cNvSpPr>
          <p:nvPr/>
        </p:nvSpPr>
        <p:spPr bwMode="auto">
          <a:xfrm flipH="1">
            <a:off x="3001893" y="4539365"/>
            <a:ext cx="396518" cy="149762"/>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3" name="Line 82"/>
          <p:cNvSpPr>
            <a:spLocks noChangeShapeType="1"/>
          </p:cNvSpPr>
          <p:nvPr/>
        </p:nvSpPr>
        <p:spPr bwMode="auto">
          <a:xfrm flipH="1">
            <a:off x="2373591" y="4685573"/>
            <a:ext cx="401307" cy="109350"/>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4" name="Line 83"/>
          <p:cNvSpPr>
            <a:spLocks noChangeShapeType="1"/>
          </p:cNvSpPr>
          <p:nvPr/>
        </p:nvSpPr>
        <p:spPr bwMode="auto">
          <a:xfrm flipH="1">
            <a:off x="1749121" y="4799667"/>
            <a:ext cx="402264" cy="211569"/>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5" name="Line 84"/>
          <p:cNvSpPr>
            <a:spLocks noChangeShapeType="1"/>
          </p:cNvSpPr>
          <p:nvPr/>
        </p:nvSpPr>
        <p:spPr bwMode="auto">
          <a:xfrm flipH="1">
            <a:off x="1126572" y="5011236"/>
            <a:ext cx="406096" cy="216323"/>
          </a:xfrm>
          <a:prstGeom prst="line">
            <a:avLst/>
          </a:prstGeom>
          <a:noFill/>
          <a:ln w="6350">
            <a:solidFill>
              <a:schemeClr val="tx1"/>
            </a:solidFill>
            <a:prstDash val="dash"/>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6" name="Line 5"/>
          <p:cNvSpPr>
            <a:spLocks noChangeShapeType="1"/>
          </p:cNvSpPr>
          <p:nvPr/>
        </p:nvSpPr>
        <p:spPr bwMode="auto">
          <a:xfrm>
            <a:off x="732824" y="5496174"/>
            <a:ext cx="4375099" cy="0"/>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7" name="Line 6"/>
          <p:cNvSpPr>
            <a:spLocks noChangeShapeType="1"/>
          </p:cNvSpPr>
          <p:nvPr/>
        </p:nvSpPr>
        <p:spPr bwMode="auto">
          <a:xfrm>
            <a:off x="5107912" y="1722401"/>
            <a:ext cx="0" cy="3773773"/>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29" name="Line 56"/>
          <p:cNvSpPr>
            <a:spLocks noChangeShapeType="1"/>
          </p:cNvSpPr>
          <p:nvPr/>
        </p:nvSpPr>
        <p:spPr bwMode="auto">
          <a:xfrm>
            <a:off x="5029384" y="1932785"/>
            <a:ext cx="78538" cy="0"/>
          </a:xfrm>
          <a:prstGeom prst="line">
            <a:avLst/>
          </a:prstGeom>
          <a:noFill/>
          <a:ln w="9525">
            <a:solidFill>
              <a:schemeClr val="tx1"/>
            </a:solidFill>
            <a:round/>
            <a:headEnd/>
            <a:tailEnd/>
          </a:ln>
          <a:effectLst/>
        </p:spPr>
        <p:txBody>
          <a:bodyPr/>
          <a:lstStyle/>
          <a:p>
            <a:pPr defTabSz="913851" fontAlgn="base">
              <a:spcBef>
                <a:spcPct val="0"/>
              </a:spcBef>
              <a:spcAft>
                <a:spcPct val="0"/>
              </a:spcAft>
            </a:pPr>
            <a:endParaRPr lang="ja-JP" altLang="en-US" sz="1799">
              <a:solidFill>
                <a:srgbClr val="000000"/>
              </a:solidFill>
              <a:latin typeface="Calibri"/>
              <a:ea typeface="ＭＳ Ｐゴシック" panose="020B0600070205080204" pitchFamily="50" charset="-128"/>
            </a:endParaRPr>
          </a:p>
        </p:txBody>
      </p:sp>
      <p:sp>
        <p:nvSpPr>
          <p:cNvPr id="271" name="AutoShape 107"/>
          <p:cNvSpPr>
            <a:spLocks noChangeArrowheads="1"/>
          </p:cNvSpPr>
          <p:nvPr/>
        </p:nvSpPr>
        <p:spPr bwMode="auto">
          <a:xfrm>
            <a:off x="834821" y="2249105"/>
            <a:ext cx="2145926" cy="1434724"/>
          </a:xfrm>
          <a:prstGeom prst="wedgeRoundRectCallout">
            <a:avLst>
              <a:gd name="adj1" fmla="val 69253"/>
              <a:gd name="adj2" fmla="val 26488"/>
              <a:gd name="adj3" fmla="val 16667"/>
            </a:avLst>
          </a:prstGeom>
          <a:solidFill>
            <a:schemeClr val="accent2">
              <a:lumMod val="20000"/>
              <a:lumOff val="80000"/>
            </a:schemeClr>
          </a:solidFill>
          <a:ln w="9525">
            <a:solidFill>
              <a:schemeClr val="tx1"/>
            </a:solidFill>
            <a:miter lim="800000"/>
            <a:headEnd/>
            <a:tailEnd/>
          </a:ln>
        </p:spPr>
        <p:txBody>
          <a:bodyPr lIns="0" tIns="0" rIns="0" bIns="0" anchor="t"/>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defTabSz="913851" eaLnBrk="1" hangingPunct="1">
              <a:spcBef>
                <a:spcPts val="600"/>
              </a:spcBef>
              <a:buNone/>
            </a:pPr>
            <a:r>
              <a:rPr lang="ja-JP" altLang="en-US" sz="1099" dirty="0">
                <a:solidFill>
                  <a:prstClr val="black"/>
                </a:solidFill>
              </a:rPr>
              <a:t>年間販売額が</a:t>
            </a:r>
            <a:r>
              <a:rPr lang="en-US" altLang="ja-JP" sz="1099" dirty="0">
                <a:solidFill>
                  <a:prstClr val="black"/>
                </a:solidFill>
              </a:rPr>
              <a:t>150</a:t>
            </a:r>
            <a:r>
              <a:rPr lang="ja-JP" altLang="en-US" sz="1099" dirty="0">
                <a:solidFill>
                  <a:prstClr val="black"/>
                </a:solidFill>
              </a:rPr>
              <a:t>億円超</a:t>
            </a:r>
            <a:br>
              <a:rPr lang="en-US" altLang="ja-JP" sz="1099" dirty="0">
                <a:solidFill>
                  <a:prstClr val="black"/>
                </a:solidFill>
              </a:rPr>
            </a:br>
            <a:r>
              <a:rPr lang="ja-JP" altLang="en-US" sz="1099" dirty="0">
                <a:solidFill>
                  <a:prstClr val="black"/>
                </a:solidFill>
              </a:rPr>
              <a:t>予想の２倍以上</a:t>
            </a:r>
            <a:endParaRPr lang="en-US" altLang="ja-JP" sz="899" dirty="0">
              <a:solidFill>
                <a:prstClr val="black"/>
              </a:solidFill>
            </a:endParaRPr>
          </a:p>
          <a:p>
            <a:pPr algn="ctr" defTabSz="913851" eaLnBrk="1" hangingPunct="1">
              <a:spcBef>
                <a:spcPts val="600"/>
              </a:spcBef>
              <a:buNone/>
            </a:pPr>
            <a:r>
              <a:rPr lang="ja-JP" altLang="en-US" sz="1099" dirty="0">
                <a:solidFill>
                  <a:srgbClr val="000000"/>
                </a:solidFill>
              </a:rPr>
              <a:t>または</a:t>
            </a:r>
            <a:endParaRPr lang="en-US" altLang="ja-JP" sz="1099" dirty="0">
              <a:solidFill>
                <a:srgbClr val="000000"/>
              </a:solidFill>
            </a:endParaRPr>
          </a:p>
          <a:p>
            <a:pPr algn="ctr" defTabSz="913851" eaLnBrk="1" hangingPunct="1">
              <a:spcBef>
                <a:spcPts val="600"/>
              </a:spcBef>
              <a:buNone/>
            </a:pPr>
            <a:r>
              <a:rPr lang="ja-JP" altLang="en-US" sz="1099" dirty="0">
                <a:solidFill>
                  <a:prstClr val="black"/>
                </a:solidFill>
              </a:rPr>
              <a:t>年間販売額が</a:t>
            </a:r>
            <a:r>
              <a:rPr lang="en-US" altLang="ja-JP" sz="1099" dirty="0">
                <a:solidFill>
                  <a:prstClr val="black"/>
                </a:solidFill>
              </a:rPr>
              <a:t>100</a:t>
            </a:r>
            <a:r>
              <a:rPr lang="ja-JP" altLang="en-US" sz="1099" dirty="0">
                <a:solidFill>
                  <a:prstClr val="black"/>
                </a:solidFill>
              </a:rPr>
              <a:t>億円超</a:t>
            </a:r>
            <a:endParaRPr lang="en-US" altLang="ja-JP" sz="1099" dirty="0">
              <a:solidFill>
                <a:prstClr val="black"/>
              </a:solidFill>
            </a:endParaRPr>
          </a:p>
          <a:p>
            <a:pPr algn="ctr" defTabSz="913851" eaLnBrk="1" hangingPunct="1">
              <a:spcBef>
                <a:spcPct val="0"/>
              </a:spcBef>
              <a:buNone/>
            </a:pPr>
            <a:r>
              <a:rPr lang="ja-JP" altLang="en-US" sz="1099" dirty="0">
                <a:solidFill>
                  <a:prstClr val="black"/>
                </a:solidFill>
              </a:rPr>
              <a:t>予想の</a:t>
            </a:r>
            <a:r>
              <a:rPr lang="en-US" altLang="ja-JP" sz="1099" dirty="0">
                <a:solidFill>
                  <a:prstClr val="black"/>
                </a:solidFill>
              </a:rPr>
              <a:t>10</a:t>
            </a:r>
            <a:r>
              <a:rPr lang="ja-JP" altLang="en-US" sz="1099" dirty="0">
                <a:solidFill>
                  <a:prstClr val="black"/>
                </a:solidFill>
              </a:rPr>
              <a:t>倍以上</a:t>
            </a:r>
          </a:p>
        </p:txBody>
      </p:sp>
      <p:sp>
        <p:nvSpPr>
          <p:cNvPr id="4" name="テキスト ボックス 3"/>
          <p:cNvSpPr txBox="1"/>
          <p:nvPr/>
        </p:nvSpPr>
        <p:spPr>
          <a:xfrm>
            <a:off x="973396" y="3323096"/>
            <a:ext cx="1832222" cy="368838"/>
          </a:xfrm>
          <a:prstGeom prst="rect">
            <a:avLst/>
          </a:prstGeom>
          <a:noFill/>
        </p:spPr>
        <p:txBody>
          <a:bodyPr wrap="square" rtlCol="0">
            <a:spAutoFit/>
          </a:bodyPr>
          <a:lstStyle/>
          <a:p>
            <a:pPr marL="92020" indent="-92020" defTabSz="913851">
              <a:tabLst>
                <a:tab pos="92020" algn="l"/>
              </a:tabLst>
            </a:pPr>
            <a:r>
              <a:rPr lang="en-US" altLang="ja-JP" sz="899" dirty="0">
                <a:solidFill>
                  <a:prstClr val="black"/>
                </a:solidFill>
                <a:latin typeface="Calibri"/>
                <a:ea typeface="ＭＳ Ｐゴシック" panose="020B0600070205080204" pitchFamily="50" charset="-128"/>
              </a:rPr>
              <a:t>※</a:t>
            </a:r>
            <a:r>
              <a:rPr lang="ja-JP" altLang="en-US" sz="899" dirty="0">
                <a:solidFill>
                  <a:prstClr val="black"/>
                </a:solidFill>
                <a:latin typeface="Calibri"/>
                <a:ea typeface="ＭＳ Ｐゴシック" panose="020B0600070205080204" pitchFamily="50" charset="-128"/>
              </a:rPr>
              <a:t>後者の要件は原価計算方式の場合のみ</a:t>
            </a:r>
          </a:p>
        </p:txBody>
      </p:sp>
      <p:sp>
        <p:nvSpPr>
          <p:cNvPr id="138" name="Text Box 110"/>
          <p:cNvSpPr txBox="1">
            <a:spLocks noChangeArrowheads="1"/>
          </p:cNvSpPr>
          <p:nvPr/>
        </p:nvSpPr>
        <p:spPr bwMode="auto">
          <a:xfrm>
            <a:off x="4089459" y="2246567"/>
            <a:ext cx="793228" cy="261314"/>
          </a:xfrm>
          <a:prstGeom prst="rect">
            <a:avLst/>
          </a:prstGeom>
          <a:noFill/>
          <a:ln w="9525">
            <a:noFill/>
            <a:miter lim="800000"/>
            <a:headEnd/>
            <a:tailEnd/>
          </a:ln>
          <a:effectLst/>
        </p:spPr>
        <p:txBody>
          <a:bodyPr wrap="square">
            <a:spAutoFit/>
          </a:bodyPr>
          <a:lstStyle/>
          <a:p>
            <a:pPr defTabSz="913851" fontAlgn="base">
              <a:spcBef>
                <a:spcPct val="0"/>
              </a:spcBef>
              <a:spcAft>
                <a:spcPct val="0"/>
              </a:spcAft>
            </a:pPr>
            <a:r>
              <a:rPr lang="ja-JP" altLang="en-US" sz="1099" b="1" dirty="0">
                <a:solidFill>
                  <a:prstClr val="black"/>
                </a:solidFill>
                <a:latin typeface="Calibri"/>
                <a:ea typeface="ＭＳ Ｐゴシック" panose="020B0600070205080204" pitchFamily="50" charset="-128"/>
              </a:rPr>
              <a:t>最大</a:t>
            </a:r>
            <a:r>
              <a:rPr lang="en-US" altLang="ja-JP" sz="1099" b="1" dirty="0">
                <a:solidFill>
                  <a:prstClr val="black"/>
                </a:solidFill>
                <a:latin typeface="Calibri"/>
                <a:ea typeface="ＭＳ Ｐゴシック" panose="020B0600070205080204" pitchFamily="50" charset="-128"/>
              </a:rPr>
              <a:t>25</a:t>
            </a:r>
            <a:r>
              <a:rPr lang="ja-JP" altLang="en-US" sz="1099" b="1" dirty="0">
                <a:solidFill>
                  <a:prstClr val="black"/>
                </a:solidFill>
                <a:latin typeface="Calibri"/>
                <a:ea typeface="ＭＳ Ｐゴシック" panose="020B0600070205080204" pitchFamily="50" charset="-128"/>
              </a:rPr>
              <a:t>％</a:t>
            </a:r>
          </a:p>
        </p:txBody>
      </p:sp>
      <p:sp>
        <p:nvSpPr>
          <p:cNvPr id="139" name="Text Box 110"/>
          <p:cNvSpPr txBox="1">
            <a:spLocks noChangeArrowheads="1"/>
          </p:cNvSpPr>
          <p:nvPr/>
        </p:nvSpPr>
        <p:spPr bwMode="auto">
          <a:xfrm>
            <a:off x="4392779" y="2474121"/>
            <a:ext cx="1074971" cy="276565"/>
          </a:xfrm>
          <a:prstGeom prst="rect">
            <a:avLst/>
          </a:prstGeom>
          <a:solidFill>
            <a:schemeClr val="bg1"/>
          </a:solidFill>
          <a:ln w="9525">
            <a:noFill/>
            <a:miter lim="800000"/>
            <a:headEnd/>
            <a:tailEnd/>
          </a:ln>
          <a:effectLst/>
        </p:spPr>
        <p:txBody>
          <a:bodyPr wrap="square" lIns="0" tIns="0" rIns="0" bIns="0">
            <a:spAutoFit/>
          </a:bodyPr>
          <a:lstStyle/>
          <a:p>
            <a:pPr marL="92020" indent="-92020" defTabSz="913851" fontAlgn="base">
              <a:spcBef>
                <a:spcPct val="0"/>
              </a:spcBef>
              <a:spcAft>
                <a:spcPct val="0"/>
              </a:spcAft>
            </a:pPr>
            <a:r>
              <a:rPr lang="en-US" altLang="ja-JP" sz="899" b="1" dirty="0">
                <a:solidFill>
                  <a:prstClr val="black"/>
                </a:solidFill>
                <a:latin typeface="Calibri"/>
                <a:ea typeface="ＭＳ Ｐゴシック" panose="020B0600070205080204" pitchFamily="50" charset="-128"/>
              </a:rPr>
              <a:t>※</a:t>
            </a:r>
            <a:r>
              <a:rPr lang="ja-JP" altLang="en-US" sz="899" b="1" dirty="0">
                <a:solidFill>
                  <a:prstClr val="black"/>
                </a:solidFill>
                <a:latin typeface="Calibri"/>
                <a:ea typeface="ＭＳ Ｐゴシック" panose="020B0600070205080204" pitchFamily="50" charset="-128"/>
              </a:rPr>
              <a:t>類似薬効比較方式の場合：最大</a:t>
            </a:r>
            <a:r>
              <a:rPr lang="en-US" altLang="ja-JP" sz="899" b="1" dirty="0">
                <a:solidFill>
                  <a:prstClr val="black"/>
                </a:solidFill>
                <a:latin typeface="Calibri"/>
                <a:ea typeface="ＭＳ Ｐゴシック" panose="020B0600070205080204" pitchFamily="50" charset="-128"/>
              </a:rPr>
              <a:t>15</a:t>
            </a:r>
            <a:r>
              <a:rPr lang="ja-JP" altLang="en-US" sz="899" b="1" dirty="0">
                <a:solidFill>
                  <a:prstClr val="black"/>
                </a:solidFill>
                <a:latin typeface="Calibri"/>
                <a:ea typeface="ＭＳ Ｐゴシック" panose="020B0600070205080204" pitchFamily="50" charset="-128"/>
              </a:rPr>
              <a:t>％</a:t>
            </a:r>
          </a:p>
        </p:txBody>
      </p:sp>
      <p:sp>
        <p:nvSpPr>
          <p:cNvPr id="8" name="角丸四角形 7"/>
          <p:cNvSpPr/>
          <p:nvPr/>
        </p:nvSpPr>
        <p:spPr>
          <a:xfrm>
            <a:off x="39124" y="5895784"/>
            <a:ext cx="9810572" cy="903546"/>
          </a:xfrm>
          <a:prstGeom prst="roundRect">
            <a:avLst>
              <a:gd name="adj" fmla="val 8713"/>
            </a:avLst>
          </a:prstGeom>
          <a:solidFill>
            <a:schemeClr val="accent6">
              <a:lumMod val="20000"/>
              <a:lumOff val="80000"/>
            </a:schemeClr>
          </a:solidFill>
          <a:ln>
            <a:solidFill>
              <a:schemeClr val="accent6">
                <a:lumMod val="50000"/>
              </a:schemeClr>
            </a:solidFill>
          </a:ln>
        </p:spPr>
        <p:style>
          <a:lnRef idx="2">
            <a:schemeClr val="accent1"/>
          </a:lnRef>
          <a:fillRef idx="1">
            <a:schemeClr val="lt1"/>
          </a:fillRef>
          <a:effectRef idx="0">
            <a:schemeClr val="accent1"/>
          </a:effectRef>
          <a:fontRef idx="minor">
            <a:schemeClr val="dk1"/>
          </a:fontRef>
        </p:style>
        <p:txBody>
          <a:bodyPr rtlCol="0" anchor="ctr"/>
          <a:lstStyle/>
          <a:p>
            <a:pPr defTabSz="913851"/>
            <a:r>
              <a:rPr lang="en-US" altLang="ja-JP" sz="1600" dirty="0">
                <a:solidFill>
                  <a:prstClr val="black"/>
                </a:solidFill>
                <a:latin typeface="ＭＳ Ｐゴシック" panose="020B0600070205080204" pitchFamily="50" charset="-128"/>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薬価改定時以外の再算定</a:t>
            </a:r>
            <a:r>
              <a:rPr lang="en-US" altLang="ja-JP" sz="1600" dirty="0">
                <a:solidFill>
                  <a:prstClr val="black"/>
                </a:solidFill>
                <a:latin typeface="ＭＳ Ｐゴシック" panose="020B0600070205080204" pitchFamily="50" charset="-128"/>
                <a:ea typeface="ＭＳ Ｐゴシック" panose="020B0600070205080204" pitchFamily="50" charset="-128"/>
              </a:rPr>
              <a:t>】</a:t>
            </a:r>
          </a:p>
          <a:p>
            <a:pPr defTabSz="913851"/>
            <a:r>
              <a:rPr lang="ja-JP" altLang="en-US" sz="1600" dirty="0">
                <a:solidFill>
                  <a:prstClr val="black"/>
                </a:solidFill>
                <a:latin typeface="ＭＳ Ｐゴシック" panose="020B0600070205080204" pitchFamily="50" charset="-128"/>
                <a:ea typeface="ＭＳ Ｐゴシック" panose="020B0600070205080204" pitchFamily="50" charset="-128"/>
              </a:rPr>
              <a:t>効能追加等がなされた品目については、市場規模</a:t>
            </a:r>
            <a:r>
              <a:rPr lang="en-US" altLang="ja-JP" sz="1600" dirty="0">
                <a:solidFill>
                  <a:prstClr val="black"/>
                </a:solidFill>
                <a:latin typeface="ＭＳ Ｐゴシック" panose="020B0600070205080204" pitchFamily="50" charset="-128"/>
                <a:ea typeface="ＭＳ Ｐゴシック" panose="020B0600070205080204" pitchFamily="50" charset="-128"/>
              </a:rPr>
              <a:t>350</a:t>
            </a:r>
            <a:r>
              <a:rPr lang="ja-JP" altLang="en-US" sz="1600" dirty="0">
                <a:solidFill>
                  <a:prstClr val="black"/>
                </a:solidFill>
                <a:latin typeface="ＭＳ Ｐゴシック" panose="020B0600070205080204" pitchFamily="50" charset="-128"/>
                <a:ea typeface="ＭＳ Ｐゴシック" panose="020B0600070205080204" pitchFamily="50" charset="-128"/>
              </a:rPr>
              <a:t>億円超のものに限り、新薬収載の機会（年４回）を活用し、上記の算式に従い薬価改定を行う。</a:t>
            </a:r>
          </a:p>
        </p:txBody>
      </p:sp>
      <p:sp>
        <p:nvSpPr>
          <p:cNvPr id="135" name="スライド番号プレースホルダー 2">
            <a:extLst>
              <a:ext uri="{FF2B5EF4-FFF2-40B4-BE49-F238E27FC236}">
                <a16:creationId xmlns:a16="http://schemas.microsoft.com/office/drawing/2014/main" id="{A8B814D9-1FC2-483B-B06F-DB97E1AFE68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274405917"/>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887961" y="2724932"/>
            <a:ext cx="8730201" cy="1266229"/>
          </a:xfrm>
          <a:prstGeom prst="roundRect">
            <a:avLst>
              <a:gd name="adj" fmla="val 2370"/>
            </a:avLst>
          </a:prstGeom>
          <a:noFill/>
          <a:ln w="22225">
            <a:noFill/>
          </a:ln>
          <a:effectLst/>
        </p:spPr>
        <p:style>
          <a:lnRef idx="1">
            <a:schemeClr val="accent1"/>
          </a:lnRef>
          <a:fillRef idx="2">
            <a:schemeClr val="accent1"/>
          </a:fillRef>
          <a:effectRef idx="1">
            <a:schemeClr val="accent1"/>
          </a:effectRef>
          <a:fontRef idx="minor">
            <a:schemeClr val="dk1"/>
          </a:fontRef>
        </p:style>
        <p:txBody>
          <a:bodyPr rtlCol="0" anchor="t" anchorCtr="0"/>
          <a:lstStyle/>
          <a:p>
            <a:pPr defTabSz="913851">
              <a:lnSpc>
                <a:spcPts val="2400"/>
              </a:lnSpc>
              <a:defRPr/>
            </a:pPr>
            <a:r>
              <a:rPr lang="ja-JP" altLang="en-US" sz="1600" dirty="0">
                <a:solidFill>
                  <a:prstClr val="black"/>
                </a:solidFill>
                <a:latin typeface="Meiryo UI"/>
                <a:ea typeface="Meiryo UI"/>
              </a:rPr>
              <a:t>       再算定後薬価の算出に用いる調整市場規模拡大率 </a:t>
            </a:r>
            <a:r>
              <a:rPr lang="en-US" altLang="ja-JP" sz="1600" b="1" dirty="0" err="1">
                <a:solidFill>
                  <a:prstClr val="black"/>
                </a:solidFill>
                <a:latin typeface="Meiryo UI"/>
                <a:ea typeface="Meiryo UI"/>
              </a:rPr>
              <a:t>Xa</a:t>
            </a:r>
            <a:r>
              <a:rPr lang="ja-JP" altLang="en-US" sz="1600" dirty="0">
                <a:solidFill>
                  <a:prstClr val="black"/>
                </a:solidFill>
                <a:latin typeface="Meiryo UI"/>
                <a:ea typeface="Meiryo UI"/>
              </a:rPr>
              <a:t>　</a:t>
            </a:r>
          </a:p>
          <a:p>
            <a:pPr defTabSz="913851">
              <a:lnSpc>
                <a:spcPts val="2400"/>
              </a:lnSpc>
              <a:defRPr/>
            </a:pPr>
            <a:r>
              <a:rPr lang="ja-JP" altLang="en-US" sz="1600" dirty="0">
                <a:solidFill>
                  <a:prstClr val="black"/>
                </a:solidFill>
                <a:latin typeface="Meiryo UI"/>
                <a:ea typeface="Meiryo UI"/>
              </a:rPr>
              <a:t>                             ＝　年間販売額の合計額／基準年間販売額　ｘ　</a:t>
            </a:r>
            <a:r>
              <a:rPr lang="ja-JP" altLang="en-US" sz="1600" u="sng" dirty="0">
                <a:solidFill>
                  <a:prstClr val="black"/>
                </a:solidFill>
                <a:latin typeface="Meiryo UI"/>
                <a:ea typeface="Meiryo UI"/>
              </a:rPr>
              <a:t>調整係数</a:t>
            </a:r>
            <a:r>
              <a:rPr lang="en-US" altLang="ja-JP" sz="1600" dirty="0">
                <a:solidFill>
                  <a:prstClr val="black"/>
                </a:solidFill>
                <a:latin typeface="Meiryo UI"/>
                <a:ea typeface="Meiryo UI"/>
              </a:rPr>
              <a:t>※</a:t>
            </a:r>
          </a:p>
          <a:p>
            <a:pPr marL="714375" indent="-714375" defTabSz="913851">
              <a:lnSpc>
                <a:spcPts val="1800"/>
              </a:lnSpc>
              <a:defRPr/>
            </a:pPr>
            <a:r>
              <a:rPr lang="ja-JP" altLang="en-US" sz="1200" dirty="0">
                <a:solidFill>
                  <a:srgbClr val="1F497D"/>
                </a:solidFill>
                <a:latin typeface="Meiryo UI"/>
                <a:ea typeface="Meiryo UI"/>
              </a:rPr>
              <a:t>          （</a:t>
            </a:r>
            <a:r>
              <a:rPr lang="en-US" altLang="ja-JP" sz="1200" dirty="0">
                <a:solidFill>
                  <a:srgbClr val="1F497D"/>
                </a:solidFill>
                <a:latin typeface="Meiryo UI"/>
                <a:ea typeface="Meiryo UI"/>
              </a:rPr>
              <a:t>※ </a:t>
            </a:r>
            <a:r>
              <a:rPr lang="ja-JP" altLang="en-US" sz="1200" dirty="0">
                <a:solidFill>
                  <a:srgbClr val="1F497D"/>
                </a:solidFill>
                <a:latin typeface="Meiryo UI"/>
                <a:ea typeface="Meiryo UI"/>
              </a:rPr>
              <a:t>調整係数は、前回再算定での下止めの水準と、再算定の計算式から算出される改定後薬価の比とする。</a:t>
            </a:r>
            <a:endParaRPr lang="en-US" altLang="ja-JP" sz="1200" dirty="0">
              <a:solidFill>
                <a:srgbClr val="1F497D"/>
              </a:solidFill>
              <a:latin typeface="Meiryo UI"/>
              <a:ea typeface="Meiryo UI"/>
            </a:endParaRPr>
          </a:p>
          <a:p>
            <a:pPr marL="714375" indent="-714375" defTabSz="913851">
              <a:lnSpc>
                <a:spcPts val="1800"/>
              </a:lnSpc>
              <a:defRPr/>
            </a:pPr>
            <a:r>
              <a:rPr lang="ja-JP" altLang="en-US" sz="1200" dirty="0">
                <a:solidFill>
                  <a:srgbClr val="1F497D"/>
                </a:solidFill>
                <a:latin typeface="Meiryo UI"/>
                <a:ea typeface="Meiryo UI"/>
              </a:rPr>
              <a:t>　　　　　　　　　前回の再算定で下止めの対象とならなかった場合は１とする。）</a:t>
            </a:r>
            <a:endParaRPr lang="en-US" altLang="ja-JP" sz="1200" dirty="0">
              <a:solidFill>
                <a:srgbClr val="1F497D"/>
              </a:solidFill>
              <a:latin typeface="Meiryo UI"/>
              <a:ea typeface="Meiryo UI"/>
            </a:endParaRPr>
          </a:p>
          <a:p>
            <a:pPr marL="714375" indent="-714375" defTabSz="913851">
              <a:lnSpc>
                <a:spcPts val="1800"/>
              </a:lnSpc>
              <a:defRPr/>
            </a:pPr>
            <a:endParaRPr lang="en-US" altLang="ja-JP" sz="1200" dirty="0">
              <a:solidFill>
                <a:srgbClr val="1F497D"/>
              </a:solidFill>
              <a:latin typeface="Meiryo UI"/>
              <a:ea typeface="Meiryo UI"/>
            </a:endParaRPr>
          </a:p>
          <a:p>
            <a:pPr marL="714375" indent="-714375" defTabSz="913851">
              <a:lnSpc>
                <a:spcPts val="1800"/>
              </a:lnSpc>
              <a:defRPr/>
            </a:pPr>
            <a:endParaRPr lang="en-US" altLang="ja-JP" sz="1200" dirty="0">
              <a:solidFill>
                <a:srgbClr val="1F497D"/>
              </a:solidFill>
              <a:latin typeface="Meiryo UI"/>
              <a:ea typeface="Meiryo UI"/>
            </a:endParaRPr>
          </a:p>
          <a:p>
            <a:pPr>
              <a:lnSpc>
                <a:spcPts val="2000"/>
              </a:lnSpc>
              <a:defRPr/>
            </a:pPr>
            <a:r>
              <a:rPr lang="ja-JP" altLang="en-US" sz="1400" dirty="0">
                <a:solidFill>
                  <a:prstClr val="black"/>
                </a:solidFill>
                <a:latin typeface="Meiryo UI"/>
                <a:ea typeface="Meiryo UI"/>
              </a:rPr>
              <a:t>　　　　　</a:t>
            </a:r>
            <a:endParaRPr lang="en-US" altLang="ja-JP" dirty="0">
              <a:solidFill>
                <a:prstClr val="black"/>
              </a:solidFill>
              <a:latin typeface="Meiryo UI"/>
              <a:ea typeface="Meiryo UI"/>
            </a:endParaRPr>
          </a:p>
        </p:txBody>
      </p:sp>
      <p:sp>
        <p:nvSpPr>
          <p:cNvPr id="7" name="正方形/長方形 6"/>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過去に再算定を受けた品目への対応</a:t>
            </a:r>
          </a:p>
        </p:txBody>
      </p:sp>
      <p:sp>
        <p:nvSpPr>
          <p:cNvPr id="2" name="大かっこ 1"/>
          <p:cNvSpPr/>
          <p:nvPr/>
        </p:nvSpPr>
        <p:spPr>
          <a:xfrm>
            <a:off x="651816" y="7130672"/>
            <a:ext cx="7987062" cy="2088232"/>
          </a:xfrm>
          <a:prstGeom prst="bracketPair">
            <a:avLst>
              <a:gd name="adj" fmla="val 8583"/>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nSpc>
                <a:spcPts val="1800"/>
              </a:lnSpc>
              <a:defRPr/>
            </a:pPr>
            <a:r>
              <a:rPr lang="ja-JP" altLang="en-US" sz="1400" dirty="0">
                <a:solidFill>
                  <a:prstClr val="black"/>
                </a:solidFill>
                <a:latin typeface="Meiryo UI"/>
                <a:ea typeface="Meiryo UI"/>
              </a:rPr>
              <a:t>（</a:t>
            </a:r>
            <a:r>
              <a:rPr lang="ja-JP" altLang="ja-JP" sz="1400" dirty="0">
                <a:solidFill>
                  <a:prstClr val="black"/>
                </a:solidFill>
                <a:latin typeface="Meiryo UI"/>
                <a:ea typeface="Meiryo UI"/>
              </a:rPr>
              <a:t>参考）　再算定後薬価の計算式の例　（年間販売額が</a:t>
            </a:r>
            <a:r>
              <a:rPr lang="en-US" altLang="ja-JP" sz="1400" dirty="0">
                <a:solidFill>
                  <a:prstClr val="black"/>
                </a:solidFill>
                <a:latin typeface="Meiryo UI"/>
                <a:ea typeface="Meiryo UI"/>
              </a:rPr>
              <a:t>150</a:t>
            </a:r>
            <a:r>
              <a:rPr lang="ja-JP" altLang="ja-JP" sz="1400" dirty="0">
                <a:solidFill>
                  <a:prstClr val="black"/>
                </a:solidFill>
                <a:latin typeface="Meiryo UI"/>
                <a:ea typeface="Meiryo UI"/>
              </a:rPr>
              <a:t>億円超、予想の２倍以上の場合）</a:t>
            </a:r>
          </a:p>
          <a:p>
            <a:pPr>
              <a:lnSpc>
                <a:spcPts val="1800"/>
              </a:lnSpc>
              <a:defRPr/>
            </a:pPr>
            <a:r>
              <a:rPr lang="ja-JP" altLang="en-US" sz="1400" dirty="0">
                <a:solidFill>
                  <a:prstClr val="black"/>
                </a:solidFill>
                <a:latin typeface="Meiryo UI"/>
                <a:ea typeface="Meiryo UI"/>
              </a:rPr>
              <a:t>　　　　　　　　　　　</a:t>
            </a:r>
            <a:endParaRPr lang="en-US" altLang="ja-JP" sz="1400" dirty="0">
              <a:solidFill>
                <a:prstClr val="black"/>
              </a:solidFill>
              <a:latin typeface="Meiryo UI"/>
              <a:ea typeface="Meiryo UI"/>
            </a:endParaRPr>
          </a:p>
          <a:p>
            <a:pPr>
              <a:lnSpc>
                <a:spcPts val="1800"/>
              </a:lnSpc>
              <a:defRPr/>
            </a:pP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再算定後薬価　＝　薬価改定前の薬価</a:t>
            </a:r>
            <a:r>
              <a:rPr lang="en-US" altLang="ja-JP" sz="1400" dirty="0">
                <a:solidFill>
                  <a:prstClr val="black"/>
                </a:solidFill>
                <a:latin typeface="Meiryo UI"/>
                <a:ea typeface="Meiryo UI"/>
              </a:rPr>
              <a:t>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ja-JP" altLang="ja-JP" sz="1400" dirty="0">
                <a:solidFill>
                  <a:prstClr val="black"/>
                </a:solidFill>
                <a:latin typeface="Meiryo UI"/>
                <a:ea typeface="Meiryo UI"/>
              </a:rPr>
              <a:t>）</a:t>
            </a:r>
            <a:r>
              <a:rPr lang="en-US" altLang="ja-JP" sz="1400" baseline="30000" dirty="0">
                <a:solidFill>
                  <a:prstClr val="black"/>
                </a:solidFill>
                <a:latin typeface="Meiryo UI"/>
                <a:ea typeface="Meiryo UI"/>
              </a:rPr>
              <a:t>log </a:t>
            </a:r>
            <a:r>
              <a:rPr lang="en-US" altLang="ja-JP" sz="1400" b="1" baseline="30000" dirty="0" err="1">
                <a:solidFill>
                  <a:prstClr val="black"/>
                </a:solidFill>
                <a:latin typeface="Meiryo UI"/>
                <a:ea typeface="Meiryo UI"/>
              </a:rPr>
              <a:t>Xa</a:t>
            </a:r>
            <a:r>
              <a:rPr lang="en-US" altLang="ja-JP" sz="1400" baseline="30000" dirty="0">
                <a:solidFill>
                  <a:prstClr val="black"/>
                </a:solidFill>
                <a:latin typeface="Meiryo UI"/>
                <a:ea typeface="Meiryo UI"/>
              </a:rPr>
              <a:t> / log2</a:t>
            </a:r>
            <a:r>
              <a:rPr lang="ja-JP" altLang="en-US" sz="1400" baseline="30000" dirty="0">
                <a:solidFill>
                  <a:prstClr val="black"/>
                </a:solidFill>
                <a:latin typeface="Meiryo UI"/>
                <a:ea typeface="Meiryo UI"/>
              </a:rPr>
              <a:t>　</a:t>
            </a:r>
            <a:r>
              <a:rPr lang="ja-JP" altLang="ja-JP" sz="1400" dirty="0">
                <a:solidFill>
                  <a:prstClr val="black"/>
                </a:solidFill>
                <a:latin typeface="Meiryo UI"/>
                <a:ea typeface="Meiryo UI"/>
              </a:rPr>
              <a:t>＋</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α ｝</a:t>
            </a:r>
          </a:p>
          <a:p>
            <a:pPr>
              <a:lnSpc>
                <a:spcPts val="1800"/>
              </a:lnSpc>
              <a:defRPr/>
            </a:pPr>
            <a:r>
              <a:rPr lang="ja-JP" altLang="ja-JP" sz="1400" dirty="0">
                <a:solidFill>
                  <a:prstClr val="black"/>
                </a:solidFill>
                <a:latin typeface="Meiryo UI"/>
                <a:ea typeface="Meiryo UI"/>
              </a:rPr>
              <a:t>　　　　　</a:t>
            </a:r>
            <a:endParaRPr lang="en-US" altLang="ja-JP" sz="1400" dirty="0">
              <a:solidFill>
                <a:prstClr val="black"/>
              </a:solidFill>
              <a:latin typeface="Meiryo UI"/>
              <a:ea typeface="Meiryo UI"/>
            </a:endParaRPr>
          </a:p>
          <a:p>
            <a:pPr>
              <a:lnSpc>
                <a:spcPts val="2200"/>
              </a:lnSpc>
              <a:defRPr/>
            </a:pPr>
            <a:r>
              <a:rPr lang="ja-JP" altLang="en-US" sz="1400" dirty="0">
                <a:solidFill>
                  <a:prstClr val="black"/>
                </a:solidFill>
                <a:latin typeface="Meiryo UI"/>
                <a:ea typeface="Meiryo UI"/>
              </a:rPr>
              <a:t>　　　　　　　　</a:t>
            </a:r>
            <a:r>
              <a:rPr lang="ja-JP" altLang="ja-JP" sz="1400" u="sng" dirty="0">
                <a:solidFill>
                  <a:prstClr val="black"/>
                </a:solidFill>
                <a:latin typeface="Meiryo UI"/>
                <a:ea typeface="Meiryo UI"/>
              </a:rPr>
              <a:t>調整係数</a:t>
            </a:r>
            <a:r>
              <a:rPr lang="ja-JP" altLang="ja-JP" sz="1400" dirty="0">
                <a:solidFill>
                  <a:prstClr val="black"/>
                </a:solidFill>
                <a:latin typeface="Meiryo UI"/>
                <a:ea typeface="Meiryo UI"/>
              </a:rPr>
              <a:t>：</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0.75 /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en-US" altLang="ja-JP" sz="1400" baseline="30000" dirty="0" err="1">
                <a:solidFill>
                  <a:prstClr val="black"/>
                </a:solidFill>
                <a:latin typeface="Meiryo UI"/>
                <a:ea typeface="Meiryo UI"/>
              </a:rPr>
              <a:t>logXp</a:t>
            </a:r>
            <a:r>
              <a:rPr lang="en-US" altLang="ja-JP" sz="1400" baseline="30000" dirty="0">
                <a:solidFill>
                  <a:prstClr val="black"/>
                </a:solidFill>
                <a:latin typeface="Meiryo UI"/>
                <a:ea typeface="Meiryo UI"/>
              </a:rPr>
              <a:t> / log2</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a:t>
            </a:r>
            <a:r>
              <a:rPr lang="ja-JP" altLang="ja-JP" sz="1400" dirty="0">
                <a:solidFill>
                  <a:srgbClr val="1F497D"/>
                </a:solidFill>
                <a:latin typeface="Meiryo UI"/>
                <a:ea typeface="Meiryo UI"/>
              </a:rPr>
              <a:t>（</a:t>
            </a:r>
            <a:r>
              <a:rPr lang="en-US" altLang="ja-JP" sz="1400" dirty="0">
                <a:solidFill>
                  <a:srgbClr val="1F497D"/>
                </a:solidFill>
                <a:latin typeface="Meiryo UI"/>
                <a:ea typeface="Meiryo UI"/>
              </a:rPr>
              <a:t>75/100(</a:t>
            </a:r>
            <a:r>
              <a:rPr lang="ja-JP" altLang="en-US" sz="1400" dirty="0">
                <a:solidFill>
                  <a:srgbClr val="1F497D"/>
                </a:solidFill>
                <a:latin typeface="Meiryo UI"/>
                <a:ea typeface="Meiryo UI"/>
              </a:rPr>
              <a:t>▲</a:t>
            </a:r>
            <a:r>
              <a:rPr lang="en-US" altLang="ja-JP" sz="1400" dirty="0">
                <a:solidFill>
                  <a:srgbClr val="1F497D"/>
                </a:solidFill>
                <a:latin typeface="Meiryo UI"/>
                <a:ea typeface="Meiryo UI"/>
              </a:rPr>
              <a:t>25%)</a:t>
            </a:r>
            <a:r>
              <a:rPr lang="ja-JP" altLang="ja-JP" sz="1400" dirty="0">
                <a:solidFill>
                  <a:srgbClr val="1F497D"/>
                </a:solidFill>
                <a:latin typeface="Meiryo UI"/>
                <a:ea typeface="Meiryo UI"/>
              </a:rPr>
              <a:t>が下止めの場合）</a:t>
            </a:r>
          </a:p>
          <a:p>
            <a:pPr>
              <a:lnSpc>
                <a:spcPts val="2200"/>
              </a:lnSpc>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0.85 / </a:t>
            </a:r>
            <a:r>
              <a:rPr lang="ja-JP" altLang="ja-JP" sz="1400" dirty="0">
                <a:solidFill>
                  <a:prstClr val="black"/>
                </a:solidFill>
                <a:latin typeface="Meiryo UI"/>
                <a:ea typeface="Meiryo UI"/>
              </a:rPr>
              <a:t>｛</a:t>
            </a:r>
            <a:r>
              <a:rPr lang="en-US" altLang="ja-JP" sz="1400" dirty="0">
                <a:solidFill>
                  <a:prstClr val="black"/>
                </a:solidFill>
                <a:latin typeface="Meiryo UI"/>
                <a:ea typeface="Meiryo UI"/>
              </a:rPr>
              <a:t>(0.9)</a:t>
            </a:r>
            <a:r>
              <a:rPr lang="en-US" altLang="ja-JP" sz="1400" baseline="30000" dirty="0" err="1">
                <a:solidFill>
                  <a:prstClr val="black"/>
                </a:solidFill>
                <a:latin typeface="Meiryo UI"/>
                <a:ea typeface="Meiryo UI"/>
              </a:rPr>
              <a:t>logXp</a:t>
            </a:r>
            <a:r>
              <a:rPr lang="en-US" altLang="ja-JP" sz="1400" baseline="30000" dirty="0">
                <a:solidFill>
                  <a:prstClr val="black"/>
                </a:solidFill>
                <a:latin typeface="Meiryo UI"/>
                <a:ea typeface="Meiryo UI"/>
              </a:rPr>
              <a:t> / log2</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a:t>
            </a:r>
            <a:r>
              <a:rPr lang="ja-JP" altLang="ja-JP" sz="1400" dirty="0">
                <a:solidFill>
                  <a:srgbClr val="1F497D"/>
                </a:solidFill>
                <a:latin typeface="Meiryo UI"/>
                <a:ea typeface="Meiryo UI"/>
              </a:rPr>
              <a:t>（</a:t>
            </a:r>
            <a:r>
              <a:rPr lang="en-US" altLang="ja-JP" sz="1400" dirty="0">
                <a:solidFill>
                  <a:srgbClr val="1F497D"/>
                </a:solidFill>
                <a:latin typeface="Meiryo UI"/>
                <a:ea typeface="Meiryo UI"/>
              </a:rPr>
              <a:t>85/100(</a:t>
            </a:r>
            <a:r>
              <a:rPr lang="ja-JP" altLang="en-US" sz="1400" dirty="0">
                <a:solidFill>
                  <a:srgbClr val="1F497D"/>
                </a:solidFill>
                <a:latin typeface="Meiryo UI"/>
                <a:ea typeface="Meiryo UI"/>
              </a:rPr>
              <a:t>▲</a:t>
            </a:r>
            <a:r>
              <a:rPr lang="en-US" altLang="ja-JP" sz="1400" dirty="0">
                <a:solidFill>
                  <a:srgbClr val="1F497D"/>
                </a:solidFill>
                <a:latin typeface="Meiryo UI"/>
                <a:ea typeface="Meiryo UI"/>
              </a:rPr>
              <a:t>15%)</a:t>
            </a:r>
            <a:r>
              <a:rPr lang="ja-JP" altLang="ja-JP" sz="1400" dirty="0">
                <a:solidFill>
                  <a:srgbClr val="1F497D"/>
                </a:solidFill>
                <a:latin typeface="Meiryo UI"/>
                <a:ea typeface="Meiryo UI"/>
              </a:rPr>
              <a:t>が下止めの場合）</a:t>
            </a:r>
          </a:p>
          <a:p>
            <a:pPr>
              <a:lnSpc>
                <a:spcPts val="2200"/>
              </a:lnSpc>
              <a:spcBef>
                <a:spcPts val="600"/>
              </a:spcBef>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ja-JP" altLang="ja-JP" sz="1400" dirty="0">
                <a:solidFill>
                  <a:prstClr val="black"/>
                </a:solidFill>
                <a:latin typeface="Meiryo UI"/>
                <a:ea typeface="Meiryo UI"/>
              </a:rPr>
              <a:t>（注）Ｘ</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：前回の市場拡大再算定の際の市場規模拡大率</a:t>
            </a:r>
          </a:p>
          <a:p>
            <a:pPr>
              <a:lnSpc>
                <a:spcPts val="2200"/>
              </a:lnSpc>
              <a:defRPr/>
            </a:pPr>
            <a:r>
              <a:rPr lang="ja-JP" altLang="ja-JP" sz="1400" dirty="0">
                <a:solidFill>
                  <a:prstClr val="black"/>
                </a:solidFill>
                <a:latin typeface="Meiryo UI"/>
                <a:ea typeface="Meiryo UI"/>
              </a:rPr>
              <a:t>　　　　　　　　</a:t>
            </a:r>
            <a:r>
              <a:rPr lang="ja-JP" altLang="en-US" sz="1400" dirty="0">
                <a:solidFill>
                  <a:prstClr val="black"/>
                </a:solidFill>
                <a:latin typeface="Meiryo UI"/>
                <a:ea typeface="Meiryo UI"/>
              </a:rPr>
              <a:t>　　　　　　　　　　　　　</a:t>
            </a:r>
            <a:r>
              <a:rPr lang="en-US" altLang="ja-JP" sz="1400" dirty="0">
                <a:solidFill>
                  <a:prstClr val="black"/>
                </a:solidFill>
                <a:latin typeface="Meiryo UI"/>
                <a:ea typeface="Meiryo UI"/>
              </a:rPr>
              <a:t>  </a:t>
            </a:r>
            <a:r>
              <a:rPr lang="ja-JP" altLang="ja-JP" sz="1400" dirty="0">
                <a:solidFill>
                  <a:prstClr val="black"/>
                </a:solidFill>
                <a:latin typeface="Meiryo UI"/>
                <a:ea typeface="Meiryo UI"/>
              </a:rPr>
              <a:t>α</a:t>
            </a:r>
            <a:r>
              <a:rPr lang="en-US" altLang="ja-JP" sz="1400" baseline="-25000" dirty="0">
                <a:solidFill>
                  <a:prstClr val="black"/>
                </a:solidFill>
                <a:latin typeface="Meiryo UI"/>
                <a:ea typeface="Meiryo UI"/>
              </a:rPr>
              <a:t>p</a:t>
            </a:r>
            <a:r>
              <a:rPr lang="ja-JP" altLang="ja-JP" sz="1400" dirty="0">
                <a:solidFill>
                  <a:prstClr val="black"/>
                </a:solidFill>
                <a:latin typeface="Meiryo UI"/>
                <a:ea typeface="Meiryo UI"/>
              </a:rPr>
              <a:t>：前回の市場拡大再算定の際の補正加算率</a:t>
            </a:r>
            <a:endParaRPr lang="ja-JP" altLang="en-US" sz="1400" dirty="0">
              <a:solidFill>
                <a:prstClr val="black"/>
              </a:solidFill>
              <a:latin typeface="Meiryo UI"/>
              <a:ea typeface="Meiryo UI"/>
            </a:endParaRPr>
          </a:p>
        </p:txBody>
      </p:sp>
      <p:sp>
        <p:nvSpPr>
          <p:cNvPr id="9" name="角丸四角形 8"/>
          <p:cNvSpPr/>
          <p:nvPr/>
        </p:nvSpPr>
        <p:spPr>
          <a:xfrm>
            <a:off x="165000" y="620474"/>
            <a:ext cx="9540528" cy="1728407"/>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市場拡大再算定を受けた後に、再び市場規模が拡大し、改めて市場拡大再算定の対象となる品目については、前回再算定時の市場規模拡大が下止めの水準を超過した程度を踏まえて、市場規模拡大率の値を調整した上で、今回の再算定における再算定後薬価を算出する。</a:t>
            </a:r>
            <a:endParaRPr lang="en-US" altLang="ja-JP" sz="1600" dirty="0">
              <a:solidFill>
                <a:prstClr val="black"/>
              </a:solidFill>
              <a:latin typeface="Meiryo UI" panose="020B0604030504040204" pitchFamily="50" charset="-128"/>
              <a:ea typeface="Meiryo UI" panose="020B0604030504040204" pitchFamily="50" charset="-128"/>
            </a:endParaRPr>
          </a:p>
          <a:p>
            <a:pPr defTabSz="913851">
              <a:lnSpc>
                <a:spcPts val="1800"/>
              </a:lnSpc>
              <a:defRPr/>
            </a:pP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200" dirty="0">
                <a:solidFill>
                  <a:srgbClr val="1F497D"/>
                </a:solidFill>
                <a:latin typeface="Meiryo UI" panose="020B0604030504040204" pitchFamily="50" charset="-128"/>
                <a:ea typeface="Meiryo UI" panose="020B0604030504040204" pitchFamily="50" charset="-128"/>
              </a:rPr>
              <a:t>（例）　前回の再算定で、計算上▲</a:t>
            </a:r>
            <a:r>
              <a:rPr lang="en-US" altLang="ja-JP" sz="1200" dirty="0">
                <a:solidFill>
                  <a:srgbClr val="1F497D"/>
                </a:solidFill>
                <a:latin typeface="Meiryo UI" panose="020B0604030504040204" pitchFamily="50" charset="-128"/>
                <a:ea typeface="Meiryo UI" panose="020B0604030504040204" pitchFamily="50" charset="-128"/>
              </a:rPr>
              <a:t>23%</a:t>
            </a:r>
            <a:r>
              <a:rPr lang="ja-JP" altLang="en-US" sz="1200" dirty="0">
                <a:solidFill>
                  <a:srgbClr val="1F497D"/>
                </a:solidFill>
                <a:latin typeface="Meiryo UI" panose="020B0604030504040204" pitchFamily="50" charset="-128"/>
                <a:ea typeface="Meiryo UI" panose="020B0604030504040204" pitchFamily="50" charset="-128"/>
              </a:rPr>
              <a:t>の引下げに相当する市場拡大があったが、▲</a:t>
            </a:r>
            <a:r>
              <a:rPr lang="en-US" altLang="ja-JP" sz="1200" dirty="0">
                <a:solidFill>
                  <a:srgbClr val="1F497D"/>
                </a:solidFill>
                <a:latin typeface="Meiryo UI" panose="020B0604030504040204" pitchFamily="50" charset="-128"/>
                <a:ea typeface="Meiryo UI" panose="020B0604030504040204" pitchFamily="50" charset="-128"/>
              </a:rPr>
              <a:t>15%</a:t>
            </a:r>
            <a:r>
              <a:rPr lang="ja-JP" altLang="en-US" sz="1200" dirty="0" err="1">
                <a:solidFill>
                  <a:srgbClr val="1F497D"/>
                </a:solidFill>
                <a:latin typeface="Meiryo UI" panose="020B0604030504040204" pitchFamily="50" charset="-128"/>
                <a:ea typeface="Meiryo UI" panose="020B0604030504040204" pitchFamily="50" charset="-128"/>
              </a:rPr>
              <a:t>までの</a:t>
            </a:r>
            <a:r>
              <a:rPr lang="ja-JP" altLang="en-US" sz="1200" dirty="0">
                <a:solidFill>
                  <a:srgbClr val="1F497D"/>
                </a:solidFill>
                <a:latin typeface="Meiryo UI" panose="020B0604030504040204" pitchFamily="50" charset="-128"/>
                <a:ea typeface="Meiryo UI" panose="020B0604030504040204" pitchFamily="50" charset="-128"/>
              </a:rPr>
              <a:t>引下げに留められた場合、</a:t>
            </a:r>
          </a:p>
          <a:p>
            <a:pPr defTabSz="913851">
              <a:lnSpc>
                <a:spcPts val="1800"/>
              </a:lnSpc>
              <a:defRPr/>
            </a:pPr>
            <a:r>
              <a:rPr lang="ja-JP" altLang="en-US" sz="1200" dirty="0">
                <a:solidFill>
                  <a:srgbClr val="1F497D"/>
                </a:solidFill>
                <a:latin typeface="Meiryo UI" panose="020B0604030504040204" pitchFamily="50" charset="-128"/>
                <a:ea typeface="Meiryo UI" panose="020B0604030504040204" pitchFamily="50" charset="-128"/>
              </a:rPr>
              <a:t> 　　　　　　　再度、市場拡大再算定の対象となった場合、市場規模拡大率</a:t>
            </a:r>
            <a:r>
              <a:rPr lang="en-US" altLang="ja-JP" sz="1200" dirty="0" err="1">
                <a:solidFill>
                  <a:srgbClr val="1F497D"/>
                </a:solidFill>
                <a:latin typeface="Meiryo UI" panose="020B0604030504040204" pitchFamily="50" charset="-128"/>
                <a:ea typeface="Meiryo UI" panose="020B0604030504040204" pitchFamily="50" charset="-128"/>
              </a:rPr>
              <a:t>Xa</a:t>
            </a:r>
            <a:r>
              <a:rPr lang="ja-JP" altLang="en-US" sz="1200" dirty="0">
                <a:solidFill>
                  <a:srgbClr val="1F497D"/>
                </a:solidFill>
                <a:latin typeface="Meiryo UI" panose="020B0604030504040204" pitchFamily="50" charset="-128"/>
                <a:ea typeface="Meiryo UI" panose="020B0604030504040204" pitchFamily="50" charset="-128"/>
              </a:rPr>
              <a:t>に調整係数</a:t>
            </a:r>
            <a:r>
              <a:rPr lang="en-US" altLang="ja-JP" sz="1200" dirty="0">
                <a:solidFill>
                  <a:srgbClr val="1F497D"/>
                </a:solidFill>
                <a:latin typeface="Meiryo UI" panose="020B0604030504040204" pitchFamily="50" charset="-128"/>
                <a:ea typeface="Meiryo UI" panose="020B0604030504040204" pitchFamily="50" charset="-128"/>
              </a:rPr>
              <a:t>1.1</a:t>
            </a:r>
            <a:r>
              <a:rPr lang="ja-JP" altLang="en-US" sz="1200" dirty="0">
                <a:solidFill>
                  <a:srgbClr val="1F497D"/>
                </a:solidFill>
                <a:latin typeface="Meiryo UI" panose="020B0604030504040204" pitchFamily="50" charset="-128"/>
                <a:ea typeface="Meiryo UI" panose="020B0604030504040204" pitchFamily="50" charset="-128"/>
              </a:rPr>
              <a:t>（</a:t>
            </a:r>
            <a:r>
              <a:rPr lang="en-US" altLang="ja-JP" sz="1200" dirty="0">
                <a:solidFill>
                  <a:srgbClr val="1F497D"/>
                </a:solidFill>
                <a:latin typeface="Meiryo UI" panose="020B0604030504040204" pitchFamily="50" charset="-128"/>
                <a:ea typeface="Meiryo UI" panose="020B0604030504040204" pitchFamily="50" charset="-128"/>
              </a:rPr>
              <a:t>0.85/0.77=1.1</a:t>
            </a:r>
            <a:r>
              <a:rPr lang="ja-JP" altLang="en-US" sz="1200" dirty="0">
                <a:solidFill>
                  <a:srgbClr val="1F497D"/>
                </a:solidFill>
                <a:latin typeface="Meiryo UI" panose="020B0604030504040204" pitchFamily="50" charset="-128"/>
                <a:ea typeface="Meiryo UI" panose="020B0604030504040204" pitchFamily="50" charset="-128"/>
              </a:rPr>
              <a:t>）を乗じて再算定後薬価を計算する。</a:t>
            </a:r>
          </a:p>
          <a:p>
            <a:pPr defTabSz="913851">
              <a:lnSpc>
                <a:spcPts val="1800"/>
              </a:lnSpc>
              <a:defRPr/>
            </a:pPr>
            <a:r>
              <a:rPr lang="ja-JP" altLang="en-US" sz="1200" dirty="0">
                <a:solidFill>
                  <a:srgbClr val="1F497D"/>
                </a:solidFill>
                <a:latin typeface="Meiryo UI" panose="020B0604030504040204" pitchFamily="50" charset="-128"/>
                <a:ea typeface="Meiryo UI" panose="020B0604030504040204" pitchFamily="50" charset="-128"/>
              </a:rPr>
              <a:t>　            ２回目の再算定の際、</a:t>
            </a:r>
            <a:r>
              <a:rPr lang="en-US" altLang="ja-JP" sz="1200" dirty="0">
                <a:solidFill>
                  <a:srgbClr val="1F497D"/>
                </a:solidFill>
                <a:latin typeface="Meiryo UI" panose="020B0604030504040204" pitchFamily="50" charset="-128"/>
                <a:ea typeface="Meiryo UI" panose="020B0604030504040204" pitchFamily="50" charset="-128"/>
              </a:rPr>
              <a:t>2</a:t>
            </a:r>
            <a:r>
              <a:rPr lang="ja-JP" altLang="en-US" sz="1200" dirty="0">
                <a:solidFill>
                  <a:srgbClr val="1F497D"/>
                </a:solidFill>
                <a:latin typeface="Meiryo UI" panose="020B0604030504040204" pitchFamily="50" charset="-128"/>
                <a:ea typeface="Meiryo UI" panose="020B0604030504040204" pitchFamily="50" charset="-128"/>
              </a:rPr>
              <a:t>倍の市場拡大があった場合は▲</a:t>
            </a:r>
            <a:r>
              <a:rPr lang="en-US" altLang="ja-JP" sz="1200" dirty="0">
                <a:solidFill>
                  <a:srgbClr val="1F497D"/>
                </a:solidFill>
                <a:latin typeface="Meiryo UI" panose="020B0604030504040204" pitchFamily="50" charset="-128"/>
                <a:ea typeface="Meiryo UI" panose="020B0604030504040204" pitchFamily="50" charset="-128"/>
              </a:rPr>
              <a:t>10.0</a:t>
            </a:r>
            <a:r>
              <a:rPr lang="ja-JP" altLang="en-US" sz="1200" dirty="0">
                <a:solidFill>
                  <a:srgbClr val="1F497D"/>
                </a:solidFill>
                <a:latin typeface="Meiryo UI" panose="020B0604030504040204" pitchFamily="50" charset="-128"/>
                <a:ea typeface="Meiryo UI" panose="020B0604030504040204" pitchFamily="50" charset="-128"/>
              </a:rPr>
              <a:t>％の引下げ幅となるが、本規定により引下げ幅が▲</a:t>
            </a:r>
            <a:r>
              <a:rPr lang="en-US" altLang="ja-JP" sz="1200" dirty="0">
                <a:solidFill>
                  <a:srgbClr val="1F497D"/>
                </a:solidFill>
                <a:latin typeface="Meiryo UI" panose="020B0604030504040204" pitchFamily="50" charset="-128"/>
                <a:ea typeface="Meiryo UI" panose="020B0604030504040204" pitchFamily="50" charset="-128"/>
              </a:rPr>
              <a:t>11.3%</a:t>
            </a:r>
            <a:r>
              <a:rPr lang="ja-JP" altLang="en-US" sz="1200" dirty="0">
                <a:solidFill>
                  <a:srgbClr val="1F497D"/>
                </a:solidFill>
                <a:latin typeface="Meiryo UI" panose="020B0604030504040204" pitchFamily="50" charset="-128"/>
                <a:ea typeface="Meiryo UI" panose="020B0604030504040204" pitchFamily="50" charset="-128"/>
              </a:rPr>
              <a:t>に拡大する。</a:t>
            </a:r>
          </a:p>
          <a:p>
            <a:pPr marL="285749" indent="-285749" defTabSz="913851">
              <a:lnSpc>
                <a:spcPts val="1800"/>
              </a:lnSpc>
              <a:buFont typeface="Wingdings" panose="05000000000000000000" pitchFamily="2" charset="2"/>
              <a:buChar char="l"/>
              <a:defRPr/>
            </a:pPr>
            <a:endParaRPr lang="en-US" altLang="ja-JP" sz="16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800"/>
              </a:lnSpc>
              <a:buFont typeface="Wingdings" panose="05000000000000000000" pitchFamily="2" charset="2"/>
              <a:buChar char="l"/>
              <a:defRPr/>
            </a:pPr>
            <a:endParaRPr lang="ja-JP" altLang="en-US" sz="1600" dirty="0">
              <a:solidFill>
                <a:prstClr val="black"/>
              </a:solidFill>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750768" y="5090550"/>
            <a:ext cx="8384370" cy="1294953"/>
            <a:chOff x="673681" y="5445224"/>
            <a:chExt cx="8384370" cy="1294953"/>
          </a:xfrm>
        </p:grpSpPr>
        <p:sp>
          <p:nvSpPr>
            <p:cNvPr id="14" name="角丸四角形 13"/>
            <p:cNvSpPr/>
            <p:nvPr/>
          </p:nvSpPr>
          <p:spPr>
            <a:xfrm>
              <a:off x="673681" y="5445224"/>
              <a:ext cx="8264255" cy="1294953"/>
            </a:xfrm>
            <a:prstGeom prst="roundRect">
              <a:avLst>
                <a:gd name="adj" fmla="val 0"/>
              </a:avLst>
            </a:prstGeom>
            <a:solidFill>
              <a:schemeClr val="bg1">
                <a:lumMod val="95000"/>
              </a:schemeClr>
            </a:solidFill>
            <a:ln w="158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1800"/>
                </a:lnSpc>
                <a:spcAft>
                  <a:spcPts val="600"/>
                </a:spcAft>
                <a:defRPr/>
              </a:pP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（参考）再算定後薬価の計算式の例　（年間販売額が</a:t>
              </a:r>
              <a:r>
                <a:rPr lang="en-US" altLang="ja-JP"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150</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億円超、予想の２倍以上の場合）</a:t>
              </a:r>
              <a:endParaRPr lang="ja-JP" altLang="en-US" sz="1050" u="sng"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nSpc>
                  <a:spcPts val="18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再算定後薬価　＝　薬価改定前の薬価</a:t>
              </a:r>
              <a:r>
                <a:rPr lang="en-US" altLang="ja-JP" sz="12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a:t>
              </a:r>
              <a:r>
                <a:rPr lang="en-US" altLang="ja-JP" sz="1200" dirty="0">
                  <a:solidFill>
                    <a:prstClr val="black"/>
                  </a:solidFill>
                  <a:latin typeface="Meiryo UI" panose="020B0604030504040204" pitchFamily="50" charset="-128"/>
                  <a:ea typeface="Meiryo UI" panose="020B0604030504040204" pitchFamily="50" charset="-128"/>
                </a:rPr>
                <a:t>0.9</a:t>
              </a:r>
              <a:r>
                <a:rPr lang="ja-JP" altLang="ja-JP" sz="1200" dirty="0">
                  <a:solidFill>
                    <a:prstClr val="black"/>
                  </a:solidFill>
                  <a:latin typeface="Meiryo UI" panose="020B0604030504040204" pitchFamily="50" charset="-128"/>
                  <a:ea typeface="Meiryo UI" panose="020B0604030504040204" pitchFamily="50" charset="-128"/>
                </a:rPr>
                <a:t>）</a:t>
              </a:r>
              <a:r>
                <a:rPr lang="en-US" altLang="ja-JP" sz="1200" baseline="30000" dirty="0">
                  <a:solidFill>
                    <a:prstClr val="black"/>
                  </a:solidFill>
                  <a:latin typeface="Meiryo UI" panose="020B0604030504040204" pitchFamily="50" charset="-128"/>
                  <a:ea typeface="Meiryo UI" panose="020B0604030504040204" pitchFamily="50" charset="-128"/>
                </a:rPr>
                <a:t>log </a:t>
              </a:r>
              <a:r>
                <a:rPr lang="en-US" altLang="ja-JP" sz="1200" b="1" baseline="30000" dirty="0" err="1">
                  <a:solidFill>
                    <a:prstClr val="black"/>
                  </a:solidFill>
                  <a:latin typeface="Meiryo UI" panose="020B0604030504040204" pitchFamily="50" charset="-128"/>
                  <a:ea typeface="Meiryo UI" panose="020B0604030504040204" pitchFamily="50" charset="-128"/>
                </a:rPr>
                <a:t>Xa</a:t>
              </a:r>
              <a:r>
                <a:rPr lang="en-US" altLang="ja-JP" sz="1200" baseline="30000" dirty="0">
                  <a:solidFill>
                    <a:prstClr val="black"/>
                  </a:solidFill>
                  <a:latin typeface="Meiryo UI" panose="020B0604030504040204" pitchFamily="50" charset="-128"/>
                  <a:ea typeface="Meiryo UI" panose="020B0604030504040204" pitchFamily="50" charset="-128"/>
                </a:rPr>
                <a:t> / log2</a:t>
              </a:r>
              <a:r>
                <a:rPr lang="ja-JP" altLang="en-US" sz="1200" baseline="300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　</a:t>
              </a:r>
              <a:r>
                <a:rPr lang="ja-JP" altLang="ja-JP" sz="1200" dirty="0">
                  <a:solidFill>
                    <a:prstClr val="black"/>
                  </a:solidFill>
                  <a:latin typeface="Meiryo UI" panose="020B0604030504040204" pitchFamily="50" charset="-128"/>
                  <a:ea typeface="Meiryo UI" panose="020B0604030504040204" pitchFamily="50" charset="-128"/>
                </a:rPr>
                <a:t>α ｝</a:t>
              </a:r>
              <a:r>
                <a:rPr lang="ja-JP" altLang="en-US" sz="1200" dirty="0">
                  <a:solidFill>
                    <a:prstClr val="black"/>
                  </a:solidFill>
                  <a:latin typeface="Meiryo UI" panose="020B0604030504040204" pitchFamily="50" charset="-128"/>
                  <a:ea typeface="Meiryo UI" panose="020B0604030504040204" pitchFamily="50" charset="-128"/>
                </a:rPr>
                <a:t>　</a:t>
              </a:r>
              <a:r>
                <a:rPr lang="ja-JP" altLang="en-US" sz="1050" dirty="0">
                  <a:solidFill>
                    <a:prstClr val="black"/>
                  </a:solidFill>
                  <a:latin typeface="Meiryo UI" panose="020B0604030504040204" pitchFamily="50" charset="-128"/>
                  <a:ea typeface="Meiryo UI" panose="020B0604030504040204" pitchFamily="50" charset="-128"/>
                </a:rPr>
                <a:t>　　　　</a:t>
              </a:r>
              <a:endParaRPr lang="ja-JP" altLang="ja-JP" sz="1050" dirty="0">
                <a:solidFill>
                  <a:srgbClr val="1F497D"/>
                </a:solidFill>
                <a:latin typeface="Meiryo UI" panose="020B0604030504040204" pitchFamily="50" charset="-128"/>
                <a:ea typeface="Meiryo UI" panose="020B0604030504040204" pitchFamily="50" charset="-128"/>
              </a:endParaRPr>
            </a:p>
          </p:txBody>
        </p:sp>
        <p:sp>
          <p:nvSpPr>
            <p:cNvPr id="15" name="正方形/長方形 14"/>
            <p:cNvSpPr/>
            <p:nvPr/>
          </p:nvSpPr>
          <p:spPr>
            <a:xfrm>
              <a:off x="1277417" y="6106380"/>
              <a:ext cx="3298532" cy="478144"/>
            </a:xfrm>
            <a:prstGeom prst="rect">
              <a:avLst/>
            </a:prstGeom>
          </p:spPr>
          <p:txBody>
            <a:bodyPr wrap="square">
              <a:spAutoFit/>
            </a:bodyPr>
            <a:lstStyle/>
            <a:p>
              <a:pPr algn="just">
                <a:lnSpc>
                  <a:spcPts val="1600"/>
                </a:lnSpc>
              </a:pPr>
              <a:r>
                <a:rPr lang="en-US" altLang="ja-JP" sz="1050" dirty="0" err="1">
                  <a:solidFill>
                    <a:prstClr val="black"/>
                  </a:solidFill>
                  <a:latin typeface="Meiryo UI"/>
                  <a:ea typeface="Meiryo UI"/>
                </a:rPr>
                <a:t>X</a:t>
              </a:r>
              <a:r>
                <a:rPr lang="en-US" altLang="ja-JP" sz="1050" baseline="-25000" dirty="0" err="1">
                  <a:solidFill>
                    <a:prstClr val="black"/>
                  </a:solidFill>
                  <a:latin typeface="Meiryo UI"/>
                  <a:ea typeface="Meiryo UI"/>
                </a:rPr>
                <a:t>p</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：前回の市場拡大再算定の際の市場規模拡大率</a:t>
              </a:r>
              <a:endParaRPr lang="en-US" altLang="ja-JP"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just">
                <a:lnSpc>
                  <a:spcPts val="1600"/>
                </a:lnSpc>
              </a:pP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 </a:t>
              </a:r>
              <a:r>
                <a:rPr lang="ja-JP" altLang="en-US" sz="105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rPr>
                <a:t>：前回の市場拡大再算定の際の補正加算率</a:t>
              </a:r>
            </a:p>
          </p:txBody>
        </p:sp>
        <p:sp>
          <p:nvSpPr>
            <p:cNvPr id="16" name="正方形/長方形 15"/>
            <p:cNvSpPr/>
            <p:nvPr/>
          </p:nvSpPr>
          <p:spPr>
            <a:xfrm>
              <a:off x="4661793" y="6021583"/>
              <a:ext cx="4396258" cy="707886"/>
            </a:xfrm>
            <a:prstGeom prst="rect">
              <a:avLst/>
            </a:prstGeom>
          </p:spPr>
          <p:txBody>
            <a:bodyPr wrap="square">
              <a:spAutoFit/>
            </a:bodyPr>
            <a:lstStyle/>
            <a:p>
              <a:pPr>
                <a:lnSpc>
                  <a:spcPts val="1600"/>
                </a:lnSpc>
                <a:defRPr/>
              </a:pPr>
              <a:r>
                <a:rPr lang="ja-JP" altLang="ja-JP" sz="1050" u="sng" dirty="0">
                  <a:solidFill>
                    <a:prstClr val="black"/>
                  </a:solidFill>
                  <a:latin typeface="Meiryo UI" panose="020B0604030504040204" pitchFamily="50" charset="-128"/>
                  <a:ea typeface="Meiryo UI" panose="020B0604030504040204" pitchFamily="50" charset="-128"/>
                </a:rPr>
                <a:t>調整係数</a:t>
              </a:r>
              <a:r>
                <a:rPr lang="ja-JP" altLang="ja-JP" sz="1050" dirty="0">
                  <a:solidFill>
                    <a:prstClr val="black"/>
                  </a:solidFill>
                  <a:latin typeface="Meiryo UI" panose="020B0604030504040204" pitchFamily="50" charset="-128"/>
                  <a:ea typeface="Meiryo UI" panose="020B0604030504040204" pitchFamily="50" charset="-128"/>
                </a:rPr>
                <a:t>：</a:t>
              </a:r>
              <a:endParaRPr lang="en-US" altLang="ja-JP" sz="1050" dirty="0">
                <a:solidFill>
                  <a:prstClr val="black"/>
                </a:solidFill>
                <a:latin typeface="Meiryo UI" panose="020B0604030504040204" pitchFamily="50" charset="-128"/>
                <a:ea typeface="Meiryo UI" panose="020B0604030504040204" pitchFamily="50" charset="-128"/>
              </a:endParaRPr>
            </a:p>
            <a:p>
              <a:pPr>
                <a:lnSpc>
                  <a:spcPts val="16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en-US" altLang="ja-JP" sz="1050" dirty="0">
                  <a:solidFill>
                    <a:prstClr val="black"/>
                  </a:solidFill>
                  <a:latin typeface="Meiryo UI" panose="020B0604030504040204" pitchFamily="50" charset="-128"/>
                  <a:ea typeface="Meiryo UI" panose="020B0604030504040204" pitchFamily="50" charset="-128"/>
                </a:rPr>
                <a:t>0.75 / </a:t>
              </a:r>
              <a:r>
                <a:rPr lang="ja-JP" altLang="ja-JP" sz="1050" dirty="0">
                  <a:solidFill>
                    <a:prstClr val="black"/>
                  </a:solidFill>
                  <a:latin typeface="Meiryo UI" panose="020B0604030504040204" pitchFamily="50" charset="-128"/>
                  <a:ea typeface="Meiryo UI" panose="020B0604030504040204" pitchFamily="50" charset="-128"/>
                </a:rPr>
                <a:t>｛</a:t>
              </a:r>
              <a:r>
                <a:rPr lang="en-US" altLang="ja-JP" sz="1050" dirty="0">
                  <a:solidFill>
                    <a:prstClr val="black"/>
                  </a:solidFill>
                  <a:latin typeface="Meiryo UI" panose="020B0604030504040204" pitchFamily="50" charset="-128"/>
                  <a:ea typeface="Meiryo UI" panose="020B0604030504040204" pitchFamily="50" charset="-128"/>
                </a:rPr>
                <a:t>(0.9)</a:t>
              </a:r>
              <a:r>
                <a:rPr lang="en-US" altLang="ja-JP" sz="1050" baseline="30000" dirty="0" err="1">
                  <a:solidFill>
                    <a:prstClr val="black"/>
                  </a:solidFill>
                  <a:latin typeface="Meiryo UI" panose="020B0604030504040204" pitchFamily="50" charset="-128"/>
                  <a:ea typeface="Meiryo UI" panose="020B0604030504040204" pitchFamily="50" charset="-128"/>
                </a:rPr>
                <a:t>logXp</a:t>
              </a:r>
              <a:r>
                <a:rPr lang="en-US" altLang="ja-JP" sz="1050" baseline="30000" dirty="0">
                  <a:solidFill>
                    <a:prstClr val="black"/>
                  </a:solidFill>
                  <a:latin typeface="Meiryo UI" panose="020B0604030504040204" pitchFamily="50" charset="-128"/>
                  <a:ea typeface="Meiryo UI" panose="020B0604030504040204" pitchFamily="50" charset="-128"/>
                </a:rPr>
                <a:t> / log2</a:t>
              </a: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a:t>
              </a:r>
              <a:r>
                <a:rPr lang="ja-JP" altLang="ja-JP" sz="1050" dirty="0">
                  <a:solidFill>
                    <a:prstClr val="black"/>
                  </a:solidFill>
                  <a:latin typeface="Meiryo UI" panose="020B0604030504040204" pitchFamily="50" charset="-128"/>
                  <a:ea typeface="Meiryo UI" panose="020B0604030504040204" pitchFamily="50" charset="-128"/>
                </a:rPr>
                <a:t>｝</a:t>
              </a:r>
              <a:r>
                <a:rPr lang="ja-JP" altLang="ja-JP"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75/100(</a:t>
              </a:r>
              <a:r>
                <a:rPr lang="ja-JP" altLang="en-US"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25%)</a:t>
              </a:r>
              <a:r>
                <a:rPr lang="ja-JP" altLang="ja-JP" sz="1050" dirty="0">
                  <a:solidFill>
                    <a:srgbClr val="1F497D"/>
                  </a:solidFill>
                  <a:latin typeface="Meiryo UI" panose="020B0604030504040204" pitchFamily="50" charset="-128"/>
                  <a:ea typeface="Meiryo UI" panose="020B0604030504040204" pitchFamily="50" charset="-128"/>
                </a:rPr>
                <a:t>が下止めの場合）</a:t>
              </a:r>
            </a:p>
            <a:p>
              <a:pPr>
                <a:lnSpc>
                  <a:spcPts val="1600"/>
                </a:lnSpc>
                <a:defRPr/>
              </a:pPr>
              <a:r>
                <a:rPr lang="ja-JP" altLang="en-US" sz="1050" dirty="0">
                  <a:solidFill>
                    <a:prstClr val="black"/>
                  </a:solidFill>
                  <a:latin typeface="Meiryo UI" panose="020B0604030504040204" pitchFamily="50" charset="-128"/>
                  <a:ea typeface="Meiryo UI" panose="020B0604030504040204" pitchFamily="50" charset="-128"/>
                </a:rPr>
                <a:t>　</a:t>
              </a:r>
              <a:r>
                <a:rPr lang="en-US" altLang="ja-JP" sz="1050" dirty="0">
                  <a:solidFill>
                    <a:prstClr val="black"/>
                  </a:solidFill>
                  <a:latin typeface="Meiryo UI" panose="020B0604030504040204" pitchFamily="50" charset="-128"/>
                  <a:ea typeface="Meiryo UI" panose="020B0604030504040204" pitchFamily="50" charset="-128"/>
                </a:rPr>
                <a:t>0.85 / </a:t>
              </a:r>
              <a:r>
                <a:rPr lang="ja-JP" altLang="ja-JP" sz="1050" dirty="0">
                  <a:solidFill>
                    <a:prstClr val="black"/>
                  </a:solidFill>
                  <a:latin typeface="Meiryo UI" panose="020B0604030504040204" pitchFamily="50" charset="-128"/>
                  <a:ea typeface="Meiryo UI" panose="020B0604030504040204" pitchFamily="50" charset="-128"/>
                </a:rPr>
                <a:t>｛</a:t>
              </a:r>
              <a:r>
                <a:rPr lang="en-US" altLang="ja-JP" sz="1050" dirty="0">
                  <a:solidFill>
                    <a:prstClr val="black"/>
                  </a:solidFill>
                  <a:latin typeface="Meiryo UI" panose="020B0604030504040204" pitchFamily="50" charset="-128"/>
                  <a:ea typeface="Meiryo UI" panose="020B0604030504040204" pitchFamily="50" charset="-128"/>
                </a:rPr>
                <a:t>(0.9)</a:t>
              </a:r>
              <a:r>
                <a:rPr lang="en-US" altLang="ja-JP" sz="1050" baseline="30000" dirty="0" err="1">
                  <a:solidFill>
                    <a:prstClr val="black"/>
                  </a:solidFill>
                  <a:latin typeface="Meiryo UI" panose="020B0604030504040204" pitchFamily="50" charset="-128"/>
                  <a:ea typeface="Meiryo UI" panose="020B0604030504040204" pitchFamily="50" charset="-128"/>
                </a:rPr>
                <a:t>logXp</a:t>
              </a:r>
              <a:r>
                <a:rPr lang="en-US" altLang="ja-JP" sz="1050" baseline="30000" dirty="0">
                  <a:solidFill>
                    <a:prstClr val="black"/>
                  </a:solidFill>
                  <a:latin typeface="Meiryo UI" panose="020B0604030504040204" pitchFamily="50" charset="-128"/>
                  <a:ea typeface="Meiryo UI" panose="020B0604030504040204" pitchFamily="50" charset="-128"/>
                </a:rPr>
                <a:t> / log2</a:t>
              </a:r>
              <a:r>
                <a:rPr lang="ja-JP" altLang="ja-JP" sz="1050" dirty="0">
                  <a:solidFill>
                    <a:prstClr val="black"/>
                  </a:solidFill>
                  <a:latin typeface="Meiryo UI" panose="020B0604030504040204" pitchFamily="50" charset="-128"/>
                  <a:ea typeface="Meiryo UI" panose="020B0604030504040204" pitchFamily="50" charset="-128"/>
                </a:rPr>
                <a:t>＋α</a:t>
              </a:r>
              <a:r>
                <a:rPr lang="en-US" altLang="ja-JP" sz="1050" baseline="-25000" dirty="0">
                  <a:solidFill>
                    <a:prstClr val="black"/>
                  </a:solidFill>
                  <a:latin typeface="Meiryo UI" panose="020B0604030504040204" pitchFamily="50" charset="-128"/>
                  <a:ea typeface="Meiryo UI" panose="020B0604030504040204" pitchFamily="50" charset="-128"/>
                </a:rPr>
                <a:t>p</a:t>
              </a:r>
              <a:r>
                <a:rPr lang="ja-JP" altLang="ja-JP" sz="1050" dirty="0">
                  <a:solidFill>
                    <a:prstClr val="black"/>
                  </a:solidFill>
                  <a:latin typeface="Meiryo UI" panose="020B0604030504040204" pitchFamily="50" charset="-128"/>
                  <a:ea typeface="Meiryo UI" panose="020B0604030504040204" pitchFamily="50" charset="-128"/>
                </a:rPr>
                <a:t>｝</a:t>
              </a:r>
              <a:r>
                <a:rPr lang="ja-JP" altLang="ja-JP"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85/100(</a:t>
              </a:r>
              <a:r>
                <a:rPr lang="ja-JP" altLang="en-US" sz="1050" dirty="0">
                  <a:solidFill>
                    <a:srgbClr val="1F497D"/>
                  </a:solidFill>
                  <a:latin typeface="Meiryo UI" panose="020B0604030504040204" pitchFamily="50" charset="-128"/>
                  <a:ea typeface="Meiryo UI" panose="020B0604030504040204" pitchFamily="50" charset="-128"/>
                </a:rPr>
                <a:t>▲</a:t>
              </a:r>
              <a:r>
                <a:rPr lang="en-US" altLang="ja-JP" sz="1050" dirty="0">
                  <a:solidFill>
                    <a:srgbClr val="1F497D"/>
                  </a:solidFill>
                  <a:latin typeface="Meiryo UI" panose="020B0604030504040204" pitchFamily="50" charset="-128"/>
                  <a:ea typeface="Meiryo UI" panose="020B0604030504040204" pitchFamily="50" charset="-128"/>
                </a:rPr>
                <a:t>15%)</a:t>
              </a:r>
              <a:r>
                <a:rPr lang="ja-JP" altLang="ja-JP" sz="1050" dirty="0">
                  <a:solidFill>
                    <a:srgbClr val="1F497D"/>
                  </a:solidFill>
                  <a:latin typeface="Meiryo UI" panose="020B0604030504040204" pitchFamily="50" charset="-128"/>
                  <a:ea typeface="Meiryo UI" panose="020B0604030504040204" pitchFamily="50" charset="-128"/>
                </a:rPr>
                <a:t>が下止めの場合）</a:t>
              </a:r>
            </a:p>
          </p:txBody>
        </p:sp>
      </p:grpSp>
      <p:sp>
        <p:nvSpPr>
          <p:cNvPr id="12" name="スライド番号プレースホルダー 2">
            <a:extLst>
              <a:ext uri="{FF2B5EF4-FFF2-40B4-BE49-F238E27FC236}">
                <a16:creationId xmlns:a16="http://schemas.microsoft.com/office/drawing/2014/main" id="{ED07F204-15DC-4EDC-8A65-E78A428EE58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5382002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203519" y="1238808"/>
            <a:ext cx="9419428" cy="1182727"/>
          </a:xfrm>
          <a:prstGeom prst="roundRect">
            <a:avLst>
              <a:gd name="adj" fmla="val 13813"/>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2" name="テキスト ボックス 1"/>
          <p:cNvSpPr txBox="1"/>
          <p:nvPr/>
        </p:nvSpPr>
        <p:spPr>
          <a:xfrm>
            <a:off x="3175" y="27643"/>
            <a:ext cx="9899650" cy="461665"/>
          </a:xfrm>
          <a:prstGeom prst="rect">
            <a:avLst/>
          </a:prstGeom>
          <a:noFill/>
        </p:spPr>
        <p:txBody>
          <a:bodyPr wrap="square" rtlCol="0">
            <a:spAutoFit/>
          </a:bodyPr>
          <a:lstStyle/>
          <a:p>
            <a:pPr algn="ctr" defTabSz="913851">
              <a:defRPr/>
            </a:pPr>
            <a:r>
              <a:rPr lang="ja-JP" altLang="en-US" sz="2400" b="1" dirty="0">
                <a:solidFill>
                  <a:prstClr val="black"/>
                </a:solidFill>
                <a:latin typeface="Calibri"/>
                <a:ea typeface="ＭＳ Ｐゴシック" panose="020B0600070205080204" pitchFamily="50" charset="-128"/>
              </a:rPr>
              <a:t>効能変化再算定</a:t>
            </a:r>
          </a:p>
        </p:txBody>
      </p:sp>
      <p:sp>
        <p:nvSpPr>
          <p:cNvPr id="3" name="正方形/長方形 2"/>
          <p:cNvSpPr/>
          <p:nvPr/>
        </p:nvSpPr>
        <p:spPr>
          <a:xfrm>
            <a:off x="387210" y="622489"/>
            <a:ext cx="7193190" cy="369095"/>
          </a:xfrm>
          <a:prstGeom prst="rect">
            <a:avLst/>
          </a:prstGeom>
        </p:spPr>
        <p:txBody>
          <a:bodyPr wrap="none">
            <a:spAutoFit/>
          </a:bodyPr>
          <a:lstStyle/>
          <a:p>
            <a:pPr defTabSz="913851">
              <a:defRPr/>
            </a:pPr>
            <a:r>
              <a:rPr lang="ja-JP" altLang="en-US" sz="1799" dirty="0">
                <a:solidFill>
                  <a:prstClr val="black"/>
                </a:solidFill>
                <a:latin typeface="Calibri"/>
                <a:ea typeface="ＭＳ Ｐゴシック" panose="020B0600070205080204" pitchFamily="50" charset="-128"/>
              </a:rPr>
              <a:t>主たる効能・効果の変更がなされた医薬品に対して、薬価の改定を行う。</a:t>
            </a:r>
          </a:p>
        </p:txBody>
      </p:sp>
      <p:sp>
        <p:nvSpPr>
          <p:cNvPr id="4" name="テキスト ボックス 3"/>
          <p:cNvSpPr txBox="1"/>
          <p:nvPr/>
        </p:nvSpPr>
        <p:spPr>
          <a:xfrm>
            <a:off x="419405" y="1054260"/>
            <a:ext cx="1799339" cy="369095"/>
          </a:xfrm>
          <a:prstGeom prst="rect">
            <a:avLst/>
          </a:prstGeom>
        </p:spPr>
        <p:style>
          <a:lnRef idx="1">
            <a:schemeClr val="accent1"/>
          </a:lnRef>
          <a:fillRef idx="3">
            <a:schemeClr val="accent1"/>
          </a:fillRef>
          <a:effectRef idx="2">
            <a:schemeClr val="accent1"/>
          </a:effectRef>
          <a:fontRef idx="minor">
            <a:schemeClr val="lt1"/>
          </a:fontRef>
        </p:style>
        <p:txBody>
          <a:bodyPr wrap="none" rtlCol="0">
            <a:spAutoFit/>
          </a:bodyPr>
          <a:lstStyle/>
          <a:p>
            <a:pPr defTabSz="913851">
              <a:defRPr/>
            </a:pPr>
            <a:r>
              <a:rPr lang="ja-JP" altLang="en-US" sz="1799" dirty="0">
                <a:solidFill>
                  <a:prstClr val="white"/>
                </a:solidFill>
                <a:latin typeface="Calibri"/>
                <a:ea typeface="ＭＳ Ｐゴシック" panose="020B0600070205080204" pitchFamily="50" charset="-128"/>
              </a:rPr>
              <a:t>対象品目の要件</a:t>
            </a:r>
          </a:p>
        </p:txBody>
      </p:sp>
      <p:sp>
        <p:nvSpPr>
          <p:cNvPr id="6" name="正方形/長方形 5"/>
          <p:cNvSpPr/>
          <p:nvPr/>
        </p:nvSpPr>
        <p:spPr>
          <a:xfrm>
            <a:off x="235642" y="1498796"/>
            <a:ext cx="9250955" cy="922738"/>
          </a:xfrm>
          <a:prstGeom prst="rect">
            <a:avLst/>
          </a:prstGeom>
        </p:spPr>
        <p:txBody>
          <a:bodyPr wrap="square">
            <a:spAutoFit/>
          </a:bodyPr>
          <a:lstStyle/>
          <a:p>
            <a:pPr defTabSz="913851">
              <a:defRPr/>
            </a:pPr>
            <a:r>
              <a:rPr lang="ja-JP" altLang="en-US" sz="1799" dirty="0">
                <a:solidFill>
                  <a:prstClr val="black"/>
                </a:solidFill>
                <a:latin typeface="Calibri"/>
                <a:ea typeface="ＭＳ Ｐゴシック" panose="020B0600070205080204" pitchFamily="50" charset="-128"/>
              </a:rPr>
              <a:t>①　主たる効能・効果の変更がなされた医薬品　　かつ</a:t>
            </a:r>
          </a:p>
          <a:p>
            <a:pPr defTabSz="913851">
              <a:defRPr/>
            </a:pPr>
            <a:r>
              <a:rPr lang="ja-JP" altLang="en-US" sz="1799" dirty="0">
                <a:solidFill>
                  <a:prstClr val="black"/>
                </a:solidFill>
                <a:latin typeface="Calibri"/>
                <a:ea typeface="ＭＳ Ｐゴシック" panose="020B0600070205080204" pitchFamily="50" charset="-128"/>
              </a:rPr>
              <a:t>②　変更後の主たる効能・効果に係る類似薬がある医薬品</a:t>
            </a:r>
            <a:endParaRPr lang="en-US" altLang="ja-JP" sz="1799" dirty="0">
              <a:solidFill>
                <a:prstClr val="black"/>
              </a:solidFill>
              <a:latin typeface="Calibri"/>
              <a:ea typeface="ＭＳ Ｐゴシック" panose="020B0600070205080204" pitchFamily="50" charset="-128"/>
            </a:endParaRPr>
          </a:p>
          <a:p>
            <a:pPr defTabSz="913851">
              <a:defRPr/>
            </a:pPr>
            <a:r>
              <a:rPr lang="ja-JP" altLang="en-US" sz="1199" dirty="0">
                <a:solidFill>
                  <a:prstClr val="black"/>
                </a:solidFill>
                <a:latin typeface="Calibri"/>
                <a:ea typeface="ＭＳ Ｐゴシック" panose="020B0600070205080204" pitchFamily="50" charset="-128"/>
              </a:rPr>
              <a:t>　　　</a:t>
            </a:r>
            <a:r>
              <a:rPr lang="en-US" altLang="ja-JP" sz="1199" dirty="0">
                <a:solidFill>
                  <a:prstClr val="black"/>
                </a:solidFill>
                <a:latin typeface="Calibri"/>
                <a:ea typeface="ＭＳ Ｐゴシック" panose="020B0600070205080204" pitchFamily="50" charset="-128"/>
              </a:rPr>
              <a:t>※</a:t>
            </a:r>
            <a:r>
              <a:rPr lang="ja-JP" altLang="en-US" sz="1199" dirty="0">
                <a:solidFill>
                  <a:prstClr val="black"/>
                </a:solidFill>
                <a:latin typeface="Calibri"/>
                <a:ea typeface="ＭＳ Ｐゴシック" panose="020B0600070205080204" pitchFamily="50" charset="-128"/>
              </a:rPr>
              <a:t>　新薬として薬価収載されたものに限り、当該既収載品と組成及び投与形態が同一のものを除く。</a:t>
            </a:r>
            <a:r>
              <a:rPr lang="ja-JP" altLang="en-US" sz="1799" dirty="0">
                <a:solidFill>
                  <a:prstClr val="black"/>
                </a:solidFill>
                <a:latin typeface="Calibri"/>
                <a:ea typeface="ＭＳ Ｐゴシック" panose="020B0600070205080204" pitchFamily="50" charset="-128"/>
              </a:rPr>
              <a:t> </a:t>
            </a:r>
          </a:p>
        </p:txBody>
      </p:sp>
      <p:cxnSp>
        <p:nvCxnSpPr>
          <p:cNvPr id="19" name="直線コネクタ 18"/>
          <p:cNvCxnSpPr/>
          <p:nvPr/>
        </p:nvCxnSpPr>
        <p:spPr>
          <a:xfrm>
            <a:off x="2503867" y="5299720"/>
            <a:ext cx="30220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503867" y="2709382"/>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2377948" y="4153845"/>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2250309" y="2637420"/>
            <a:ext cx="325521" cy="261442"/>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円</a:t>
            </a:r>
          </a:p>
        </p:txBody>
      </p:sp>
      <p:cxnSp>
        <p:nvCxnSpPr>
          <p:cNvPr id="25" name="直線コネクタ 24"/>
          <p:cNvCxnSpPr/>
          <p:nvPr/>
        </p:nvCxnSpPr>
        <p:spPr>
          <a:xfrm>
            <a:off x="2377948" y="2996941"/>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779214" y="2858532"/>
            <a:ext cx="1366805"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変更前の１日薬価</a:t>
            </a:r>
          </a:p>
        </p:txBody>
      </p:sp>
      <p:cxnSp>
        <p:nvCxnSpPr>
          <p:cNvPr id="27" name="直線コネクタ 26"/>
          <p:cNvCxnSpPr/>
          <p:nvPr/>
        </p:nvCxnSpPr>
        <p:spPr>
          <a:xfrm>
            <a:off x="2495481" y="4153845"/>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2515652" y="2995300"/>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5527480" y="2709382"/>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3328864" y="5325449"/>
            <a:ext cx="1395641" cy="253753"/>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変更後市場規模割合</a:t>
            </a:r>
          </a:p>
        </p:txBody>
      </p:sp>
      <p:sp>
        <p:nvSpPr>
          <p:cNvPr id="31" name="テキスト ボックス 30"/>
          <p:cNvSpPr txBox="1"/>
          <p:nvPr/>
        </p:nvSpPr>
        <p:spPr>
          <a:xfrm>
            <a:off x="2357421" y="5282404"/>
            <a:ext cx="290278"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０</a:t>
            </a:r>
          </a:p>
        </p:txBody>
      </p:sp>
      <p:sp>
        <p:nvSpPr>
          <p:cNvPr id="32" name="テキスト ボックス 31"/>
          <p:cNvSpPr txBox="1"/>
          <p:nvPr/>
        </p:nvSpPr>
        <p:spPr>
          <a:xfrm>
            <a:off x="5382341" y="5291248"/>
            <a:ext cx="290278" cy="276821"/>
          </a:xfrm>
          <a:prstGeom prst="rect">
            <a:avLst/>
          </a:prstGeom>
          <a:noFill/>
        </p:spPr>
        <p:txBody>
          <a:bodyPr wrap="none" rtlCol="0">
            <a:spAutoFit/>
          </a:bodyPr>
          <a:lstStyle/>
          <a:p>
            <a:pPr defTabSz="913851">
              <a:defRPr/>
            </a:pPr>
            <a:r>
              <a:rPr lang="ja-JP" altLang="en-US" sz="1199" dirty="0">
                <a:solidFill>
                  <a:prstClr val="black"/>
                </a:solidFill>
                <a:latin typeface="Calibri"/>
                <a:ea typeface="ＭＳ Ｐゴシック" panose="020B0600070205080204" pitchFamily="50" charset="-128"/>
              </a:rPr>
              <a:t>１</a:t>
            </a:r>
          </a:p>
        </p:txBody>
      </p:sp>
      <p:cxnSp>
        <p:nvCxnSpPr>
          <p:cNvPr id="34" name="直線コネクタ 33"/>
          <p:cNvCxnSpPr/>
          <p:nvPr/>
        </p:nvCxnSpPr>
        <p:spPr>
          <a:xfrm>
            <a:off x="2503867" y="2996941"/>
            <a:ext cx="3022062" cy="115690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2011867" y="2856891"/>
            <a:ext cx="420039" cy="276821"/>
          </a:xfrm>
          <a:prstGeom prst="rect">
            <a:avLst/>
          </a:prstGeom>
          <a:noFill/>
        </p:spPr>
        <p:txBody>
          <a:bodyPr wrap="none" rtlCol="0">
            <a:spAutoFit/>
          </a:bodyPr>
          <a:lstStyle/>
          <a:p>
            <a:pPr defTabSz="913851">
              <a:defRPr/>
            </a:pPr>
            <a:r>
              <a:rPr lang="en-US" altLang="ja-JP" sz="1199" dirty="0">
                <a:solidFill>
                  <a:prstClr val="black"/>
                </a:solidFill>
                <a:latin typeface="Calibri"/>
                <a:ea typeface="ＭＳ Ｐゴシック" panose="020B0600070205080204" pitchFamily="50" charset="-128"/>
              </a:rPr>
              <a:t>100</a:t>
            </a:r>
            <a:endParaRPr lang="ja-JP" altLang="en-US" sz="1199" dirty="0">
              <a:solidFill>
                <a:prstClr val="black"/>
              </a:solidFill>
              <a:latin typeface="Calibri"/>
              <a:ea typeface="ＭＳ Ｐゴシック" panose="020B0600070205080204" pitchFamily="50" charset="-128"/>
            </a:endParaRPr>
          </a:p>
        </p:txBody>
      </p:sp>
      <p:sp>
        <p:nvSpPr>
          <p:cNvPr id="37" name="テキスト ボックス 36"/>
          <p:cNvSpPr txBox="1"/>
          <p:nvPr/>
        </p:nvSpPr>
        <p:spPr>
          <a:xfrm>
            <a:off x="2090365" y="4015435"/>
            <a:ext cx="341541" cy="276821"/>
          </a:xfrm>
          <a:prstGeom prst="rect">
            <a:avLst/>
          </a:prstGeom>
          <a:noFill/>
        </p:spPr>
        <p:txBody>
          <a:bodyPr wrap="none" rtlCol="0">
            <a:spAutoFit/>
          </a:bodyPr>
          <a:lstStyle/>
          <a:p>
            <a:pPr defTabSz="913851">
              <a:defRPr/>
            </a:pPr>
            <a:r>
              <a:rPr lang="en-US" altLang="ja-JP" sz="1199" dirty="0">
                <a:solidFill>
                  <a:prstClr val="black"/>
                </a:solidFill>
                <a:latin typeface="Calibri"/>
                <a:ea typeface="ＭＳ Ｐゴシック" panose="020B0600070205080204" pitchFamily="50" charset="-128"/>
              </a:rPr>
              <a:t>50</a:t>
            </a:r>
            <a:endParaRPr lang="ja-JP" altLang="en-US" sz="1199" dirty="0">
              <a:solidFill>
                <a:prstClr val="black"/>
              </a:solidFill>
              <a:latin typeface="Calibri"/>
              <a:ea typeface="ＭＳ Ｐゴシック" panose="020B0600070205080204" pitchFamily="50" charset="-128"/>
            </a:endParaRPr>
          </a:p>
        </p:txBody>
      </p:sp>
      <p:sp>
        <p:nvSpPr>
          <p:cNvPr id="39" name="テキスト ボックス 38"/>
          <p:cNvSpPr txBox="1"/>
          <p:nvPr/>
        </p:nvSpPr>
        <p:spPr>
          <a:xfrm>
            <a:off x="-14797" y="4023197"/>
            <a:ext cx="2244298" cy="261442"/>
          </a:xfrm>
          <a:prstGeom prst="rect">
            <a:avLst/>
          </a:prstGeom>
          <a:noFill/>
        </p:spPr>
        <p:txBody>
          <a:bodyPr wrap="square" rtlCol="0">
            <a:spAutoFit/>
          </a:bodyPr>
          <a:lstStyle/>
          <a:p>
            <a:pPr algn="ctr" defTabSz="913851">
              <a:defRPr/>
            </a:pPr>
            <a:r>
              <a:rPr lang="ja-JP" altLang="en-US" sz="1099" dirty="0">
                <a:solidFill>
                  <a:prstClr val="black"/>
                </a:solidFill>
                <a:latin typeface="Calibri"/>
                <a:ea typeface="ＭＳ Ｐゴシック" panose="020B0600070205080204" pitchFamily="50" charset="-128"/>
              </a:rPr>
              <a:t>変更後効能の最類似薬の１日薬価</a:t>
            </a:r>
          </a:p>
        </p:txBody>
      </p:sp>
      <p:cxnSp>
        <p:nvCxnSpPr>
          <p:cNvPr id="42" name="直線コネクタ 41"/>
          <p:cNvCxnSpPr/>
          <p:nvPr/>
        </p:nvCxnSpPr>
        <p:spPr>
          <a:xfrm>
            <a:off x="4878608" y="5195525"/>
            <a:ext cx="0" cy="23677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テキスト ボックス 42"/>
          <p:cNvSpPr txBox="1"/>
          <p:nvPr/>
        </p:nvSpPr>
        <p:spPr>
          <a:xfrm>
            <a:off x="4650427" y="5371683"/>
            <a:ext cx="447271" cy="338337"/>
          </a:xfrm>
          <a:prstGeom prst="rect">
            <a:avLst/>
          </a:prstGeom>
          <a:noFill/>
        </p:spPr>
        <p:txBody>
          <a:bodyPr wrap="none" rtlCol="0">
            <a:spAutoFit/>
          </a:bodyPr>
          <a:lstStyle/>
          <a:p>
            <a:pPr defTabSz="913851">
              <a:defRPr/>
            </a:pPr>
            <a:r>
              <a:rPr lang="en-US" altLang="ja-JP" sz="1599" b="1" dirty="0">
                <a:solidFill>
                  <a:prstClr val="black"/>
                </a:solidFill>
                <a:latin typeface="Calibri"/>
                <a:ea typeface="ＭＳ Ｐゴシック" panose="020B0600070205080204" pitchFamily="50" charset="-128"/>
              </a:rPr>
              <a:t>0.8</a:t>
            </a:r>
            <a:endParaRPr lang="ja-JP" altLang="en-US" sz="1599" b="1" dirty="0">
              <a:solidFill>
                <a:prstClr val="black"/>
              </a:solidFill>
              <a:latin typeface="Calibri"/>
              <a:ea typeface="ＭＳ Ｐゴシック" panose="020B0600070205080204" pitchFamily="50" charset="-128"/>
            </a:endParaRPr>
          </a:p>
        </p:txBody>
      </p:sp>
      <p:sp>
        <p:nvSpPr>
          <p:cNvPr id="48" name="円/楕円 47"/>
          <p:cNvSpPr/>
          <p:nvPr/>
        </p:nvSpPr>
        <p:spPr>
          <a:xfrm>
            <a:off x="4817256" y="3840282"/>
            <a:ext cx="107931" cy="10793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cxnSp>
        <p:nvCxnSpPr>
          <p:cNvPr id="45" name="直線矢印コネクタ 44"/>
          <p:cNvCxnSpPr/>
          <p:nvPr/>
        </p:nvCxnSpPr>
        <p:spPr>
          <a:xfrm flipV="1">
            <a:off x="4872460" y="3932446"/>
            <a:ext cx="0" cy="1367123"/>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2380287" y="3895386"/>
            <a:ext cx="2518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2053440" y="3725445"/>
            <a:ext cx="392804" cy="338337"/>
          </a:xfrm>
          <a:prstGeom prst="rect">
            <a:avLst/>
          </a:prstGeom>
          <a:noFill/>
        </p:spPr>
        <p:txBody>
          <a:bodyPr wrap="none" rtlCol="0">
            <a:spAutoFit/>
          </a:bodyPr>
          <a:lstStyle/>
          <a:p>
            <a:pPr defTabSz="913851">
              <a:defRPr/>
            </a:pPr>
            <a:r>
              <a:rPr lang="en-US" altLang="ja-JP" sz="1599" b="1" dirty="0">
                <a:solidFill>
                  <a:prstClr val="black"/>
                </a:solidFill>
                <a:latin typeface="Calibri"/>
                <a:ea typeface="ＭＳ Ｐゴシック" panose="020B0600070205080204" pitchFamily="50" charset="-128"/>
              </a:rPr>
              <a:t>60</a:t>
            </a:r>
            <a:endParaRPr lang="ja-JP" altLang="en-US" sz="1599" b="1" dirty="0">
              <a:solidFill>
                <a:prstClr val="black"/>
              </a:solidFill>
              <a:latin typeface="Calibri"/>
              <a:ea typeface="ＭＳ Ｐゴシック" panose="020B0600070205080204" pitchFamily="50" charset="-128"/>
            </a:endParaRPr>
          </a:p>
        </p:txBody>
      </p:sp>
      <p:sp>
        <p:nvSpPr>
          <p:cNvPr id="57" name="テキスト ボックス 56"/>
          <p:cNvSpPr txBox="1"/>
          <p:nvPr/>
        </p:nvSpPr>
        <p:spPr>
          <a:xfrm>
            <a:off x="872722" y="3761759"/>
            <a:ext cx="1261075" cy="276822"/>
          </a:xfrm>
          <a:prstGeom prst="rect">
            <a:avLst/>
          </a:prstGeom>
          <a:noFill/>
        </p:spPr>
        <p:txBody>
          <a:bodyPr wrap="none" rtlCol="0">
            <a:spAutoFit/>
          </a:bodyPr>
          <a:lstStyle/>
          <a:p>
            <a:pPr defTabSz="913851">
              <a:defRPr/>
            </a:pPr>
            <a:r>
              <a:rPr lang="ja-JP" altLang="en-US" sz="1199" b="1" dirty="0">
                <a:solidFill>
                  <a:prstClr val="black"/>
                </a:solidFill>
                <a:latin typeface="Calibri"/>
                <a:ea typeface="ＭＳ Ｐゴシック" panose="020B0600070205080204" pitchFamily="50" charset="-128"/>
              </a:rPr>
              <a:t>再算定後の薬価</a:t>
            </a:r>
          </a:p>
        </p:txBody>
      </p:sp>
      <p:sp>
        <p:nvSpPr>
          <p:cNvPr id="58" name="正方形/長方形 57"/>
          <p:cNvSpPr/>
          <p:nvPr/>
        </p:nvSpPr>
        <p:spPr>
          <a:xfrm>
            <a:off x="5760927" y="2637420"/>
            <a:ext cx="3878366" cy="1630170"/>
          </a:xfrm>
          <a:prstGeom prst="rect">
            <a:avLst/>
          </a:prstGeom>
        </p:spPr>
        <p:txBody>
          <a:bodyPr wrap="square">
            <a:spAutoFit/>
          </a:bodyPr>
          <a:lstStyle/>
          <a:p>
            <a:pPr marL="266540" indent="-266540" defTabSz="913851">
              <a:spcAft>
                <a:spcPts val="1199"/>
              </a:spcAft>
              <a:defRPr/>
            </a:pPr>
            <a:r>
              <a:rPr lang="ja-JP" altLang="en-US" sz="1799" dirty="0">
                <a:solidFill>
                  <a:prstClr val="black"/>
                </a:solidFill>
                <a:latin typeface="Calibri"/>
                <a:ea typeface="ＭＳ Ｐゴシック" panose="020B0600070205080204" pitchFamily="50" charset="-128"/>
              </a:rPr>
              <a:t>①変更後の効能・効果の類似薬の価格に近づくよう、薬価を再算定</a:t>
            </a:r>
            <a:endParaRPr lang="en-US" altLang="ja-JP" sz="1799" dirty="0">
              <a:solidFill>
                <a:prstClr val="black"/>
              </a:solidFill>
              <a:latin typeface="Calibri"/>
              <a:ea typeface="ＭＳ Ｐゴシック" panose="020B0600070205080204" pitchFamily="50" charset="-128"/>
            </a:endParaRPr>
          </a:p>
          <a:p>
            <a:pPr marL="266540" indent="-266540" defTabSz="913851">
              <a:defRPr/>
            </a:pPr>
            <a:r>
              <a:rPr lang="ja-JP" altLang="en-US" sz="1799" dirty="0">
                <a:solidFill>
                  <a:prstClr val="black"/>
                </a:solidFill>
                <a:latin typeface="Calibri"/>
                <a:ea typeface="ＭＳ Ｐゴシック" panose="020B0600070205080204" pitchFamily="50" charset="-128"/>
              </a:rPr>
              <a:t>②変更後の効能・効果の市場規模が変更前と比べて大きいほど、変化の程度が大きい</a:t>
            </a:r>
          </a:p>
        </p:txBody>
      </p:sp>
      <p:cxnSp>
        <p:nvCxnSpPr>
          <p:cNvPr id="51" name="直線矢印コネクタ 50"/>
          <p:cNvCxnSpPr/>
          <p:nvPr/>
        </p:nvCxnSpPr>
        <p:spPr>
          <a:xfrm flipH="1">
            <a:off x="2504092" y="3892401"/>
            <a:ext cx="2302523" cy="1"/>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59" name="テキスト ボックス 58"/>
              <p:cNvSpPr txBox="1"/>
              <p:nvPr/>
            </p:nvSpPr>
            <p:spPr>
              <a:xfrm>
                <a:off x="5915474" y="4827104"/>
                <a:ext cx="3571123" cy="400943"/>
              </a:xfrm>
              <a:prstGeom prst="rect">
                <a:avLst/>
              </a:prstGeom>
              <a:noFill/>
            </p:spPr>
            <p:txBody>
              <a:bodyPr wrap="none" rtlCol="0">
                <a:spAutoFit/>
              </a:bodyPr>
              <a:lstStyle/>
              <a:p>
                <a:pPr defTabSz="913851">
                  <a:defRPr/>
                </a:pPr>
                <a:r>
                  <a:rPr lang="ja-JP" altLang="en-US" sz="1049" dirty="0">
                    <a:solidFill>
                      <a:prstClr val="black"/>
                    </a:solidFill>
                    <a:latin typeface="Calibri"/>
                    <a:ea typeface="ＭＳ Ｐゴシック" panose="020B0600070205080204" pitchFamily="50" charset="-128"/>
                  </a:rPr>
                  <a:t>変更後</a:t>
                </a:r>
                <a14:m>
                  <m:oMath xmlns:m="http://schemas.openxmlformats.org/officeDocument/2006/math">
                    <m:r>
                      <a:rPr lang="ja-JP" altLang="en-US" sz="1049" i="1" dirty="0">
                        <a:solidFill>
                          <a:prstClr val="black"/>
                        </a:solidFill>
                        <a:latin typeface="Cambria Math"/>
                      </a:rPr>
                      <m:t>市場規模割合</m:t>
                    </m:r>
                    <m:r>
                      <a:rPr lang="ja-JP" altLang="en-US" sz="1049" i="1">
                        <a:solidFill>
                          <a:prstClr val="black"/>
                        </a:solidFill>
                        <a:latin typeface="Cambria Math"/>
                      </a:rPr>
                      <m:t>＝</m:t>
                    </m:r>
                    <m:f>
                      <m:fPr>
                        <m:ctrlPr>
                          <a:rPr lang="en-US" altLang="ja-JP" sz="1049" i="1">
                            <a:solidFill>
                              <a:prstClr val="black"/>
                            </a:solidFill>
                            <a:latin typeface="Cambria Math" panose="02040503050406030204" pitchFamily="18" charset="0"/>
                          </a:rPr>
                        </m:ctrlPr>
                      </m:fPr>
                      <m:num>
                        <m:r>
                          <a:rPr lang="ja-JP" altLang="en-US" sz="1049" i="1">
                            <a:solidFill>
                              <a:prstClr val="black"/>
                            </a:solidFill>
                            <a:latin typeface="Cambria Math"/>
                          </a:rPr>
                          <m:t>変更後市場規模</m:t>
                        </m:r>
                      </m:num>
                      <m:den>
                        <m:r>
                          <a:rPr lang="ja-JP" altLang="en-US" sz="1049" i="1">
                            <a:solidFill>
                              <a:prstClr val="black"/>
                            </a:solidFill>
                            <a:latin typeface="Cambria Math"/>
                          </a:rPr>
                          <m:t>変更前市場規模＋変更後市場規模</m:t>
                        </m:r>
                      </m:den>
                    </m:f>
                  </m:oMath>
                </a14:m>
                <a:endParaRPr lang="ja-JP" altLang="en-US" sz="1049" dirty="0">
                  <a:solidFill>
                    <a:prstClr val="black"/>
                  </a:solidFill>
                  <a:latin typeface="Calibri"/>
                  <a:ea typeface="ＭＳ Ｐゴシック" panose="020B0600070205080204" pitchFamily="50" charset="-128"/>
                </a:endParaRPr>
              </a:p>
            </p:txBody>
          </p:sp>
        </mc:Choice>
        <mc:Fallback xmlns="">
          <p:sp>
            <p:nvSpPr>
              <p:cNvPr id="59" name="テキスト ボックス 58"/>
              <p:cNvSpPr txBox="1">
                <a:spLocks noRot="1" noChangeAspect="1" noMove="1" noResize="1" noEditPoints="1" noAdjustHandles="1" noChangeArrowheads="1" noChangeShapeType="1" noTextEdit="1"/>
              </p:cNvSpPr>
              <p:nvPr/>
            </p:nvSpPr>
            <p:spPr>
              <a:xfrm>
                <a:off x="5915474" y="4827104"/>
                <a:ext cx="3571123" cy="400943"/>
              </a:xfrm>
              <a:prstGeom prst="rect">
                <a:avLst/>
              </a:prstGeom>
              <a:blipFill>
                <a:blip r:embed="rId2"/>
                <a:stretch>
                  <a:fillRect/>
                </a:stretch>
              </a:blipFill>
            </p:spPr>
            <p:txBody>
              <a:bodyPr/>
              <a:lstStyle/>
              <a:p>
                <a:r>
                  <a:rPr lang="ja-JP" altLang="en-US">
                    <a:noFill/>
                  </a:rPr>
                  <a:t> </a:t>
                </a:r>
              </a:p>
            </p:txBody>
          </p:sp>
        </mc:Fallback>
      </mc:AlternateContent>
      <p:sp>
        <p:nvSpPr>
          <p:cNvPr id="60" name="テキスト ボックス 59"/>
          <p:cNvSpPr txBox="1"/>
          <p:nvPr/>
        </p:nvSpPr>
        <p:spPr>
          <a:xfrm>
            <a:off x="6464199" y="5300009"/>
            <a:ext cx="3144998" cy="253753"/>
          </a:xfrm>
          <a:prstGeom prst="rect">
            <a:avLst/>
          </a:prstGeom>
          <a:noFill/>
        </p:spPr>
        <p:txBody>
          <a:bodyPr wrap="none" rtlCol="0">
            <a:spAutoFit/>
          </a:bodyPr>
          <a:lstStyle/>
          <a:p>
            <a:pPr defTabSz="913851">
              <a:defRPr/>
            </a:pPr>
            <a:r>
              <a:rPr lang="en-US" altLang="ja-JP" sz="1049" dirty="0">
                <a:solidFill>
                  <a:prstClr val="black"/>
                </a:solidFill>
                <a:latin typeface="Calibri"/>
                <a:ea typeface="ＭＳ Ｐゴシック" panose="020B0600070205080204" pitchFamily="50" charset="-128"/>
              </a:rPr>
              <a:t>※</a:t>
            </a:r>
            <a:r>
              <a:rPr lang="ja-JP" altLang="en-US" sz="1049" dirty="0">
                <a:solidFill>
                  <a:prstClr val="black"/>
                </a:solidFill>
                <a:latin typeface="Calibri"/>
                <a:ea typeface="ＭＳ Ｐゴシック" panose="020B0600070205080204" pitchFamily="50" charset="-128"/>
              </a:rPr>
              <a:t>市場規模は薬理作用類似薬の年間販売額の合計</a:t>
            </a:r>
          </a:p>
        </p:txBody>
      </p:sp>
      <p:sp>
        <p:nvSpPr>
          <p:cNvPr id="61" name="正方形/長方形 60"/>
          <p:cNvSpPr/>
          <p:nvPr/>
        </p:nvSpPr>
        <p:spPr>
          <a:xfrm>
            <a:off x="5794839" y="4684247"/>
            <a:ext cx="3828109" cy="894954"/>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62" name="下矢印 61"/>
          <p:cNvSpPr/>
          <p:nvPr/>
        </p:nvSpPr>
        <p:spPr>
          <a:xfrm>
            <a:off x="2195374" y="3135352"/>
            <a:ext cx="131522" cy="590092"/>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799">
              <a:solidFill>
                <a:prstClr val="white"/>
              </a:solidFill>
              <a:latin typeface="Calibri"/>
              <a:ea typeface="ＭＳ Ｐゴシック" panose="020B0600070205080204" pitchFamily="50" charset="-128"/>
            </a:endParaRPr>
          </a:p>
        </p:txBody>
      </p:sp>
      <p:sp>
        <p:nvSpPr>
          <p:cNvPr id="63" name="テキスト ボックス 62"/>
          <p:cNvSpPr txBox="1"/>
          <p:nvPr/>
        </p:nvSpPr>
        <p:spPr>
          <a:xfrm>
            <a:off x="1246630" y="3284789"/>
            <a:ext cx="871796" cy="307580"/>
          </a:xfrm>
          <a:prstGeom prst="rect">
            <a:avLst/>
          </a:prstGeom>
          <a:ln>
            <a:noFill/>
          </a:ln>
        </p:spPr>
        <p:style>
          <a:lnRef idx="2">
            <a:schemeClr val="dk1"/>
          </a:lnRef>
          <a:fillRef idx="1">
            <a:schemeClr val="lt1"/>
          </a:fillRef>
          <a:effectRef idx="0">
            <a:schemeClr val="dk1"/>
          </a:effectRef>
          <a:fontRef idx="minor">
            <a:schemeClr val="dk1"/>
          </a:fontRef>
        </p:style>
        <p:txBody>
          <a:bodyPr wrap="none" rtlCol="0">
            <a:spAutoFit/>
          </a:bodyPr>
          <a:lstStyle/>
          <a:p>
            <a:pPr defTabSz="913851">
              <a:defRPr/>
            </a:pPr>
            <a:r>
              <a:rPr lang="ja-JP" altLang="en-US" sz="1399" b="1" dirty="0">
                <a:solidFill>
                  <a:srgbClr val="FF0000"/>
                </a:solidFill>
                <a:latin typeface="Calibri"/>
                <a:ea typeface="ＭＳ Ｐゴシック" panose="020B0600070205080204" pitchFamily="50" charset="-128"/>
              </a:rPr>
              <a:t>引き下げ</a:t>
            </a:r>
          </a:p>
        </p:txBody>
      </p:sp>
      <p:sp>
        <p:nvSpPr>
          <p:cNvPr id="38" name="正方形/長方形 37"/>
          <p:cNvSpPr/>
          <p:nvPr/>
        </p:nvSpPr>
        <p:spPr>
          <a:xfrm>
            <a:off x="7608743" y="4362184"/>
            <a:ext cx="2035083" cy="261443"/>
          </a:xfrm>
          <a:prstGeom prst="rect">
            <a:avLst/>
          </a:prstGeom>
        </p:spPr>
        <p:txBody>
          <a:bodyPr wrap="square">
            <a:spAutoFit/>
          </a:bodyPr>
          <a:lstStyle/>
          <a:p>
            <a:pPr marL="133270" indent="-133270" defTabSz="913851">
              <a:defRPr/>
            </a:pPr>
            <a:r>
              <a:rPr lang="en-US" altLang="ja-JP" sz="1049" dirty="0">
                <a:solidFill>
                  <a:prstClr val="black"/>
                </a:solidFill>
                <a:latin typeface="Calibri"/>
                <a:ea typeface="ＭＳ Ｐゴシック" panose="020B0600070205080204" pitchFamily="50" charset="-128"/>
              </a:rPr>
              <a:t>※</a:t>
            </a:r>
            <a:r>
              <a:rPr lang="ja-JP" altLang="en-US" sz="1049" dirty="0">
                <a:solidFill>
                  <a:prstClr val="black"/>
                </a:solidFill>
                <a:latin typeface="Calibri"/>
                <a:ea typeface="ＭＳ Ｐゴシック" panose="020B0600070205080204" pitchFamily="50" charset="-128"/>
              </a:rPr>
              <a:t>改定率の上限はなし。</a:t>
            </a:r>
            <a:endParaRPr lang="en-US" altLang="ja-JP" sz="1049" dirty="0">
              <a:solidFill>
                <a:prstClr val="black"/>
              </a:solidFill>
              <a:latin typeface="Calibri"/>
              <a:ea typeface="ＭＳ Ｐゴシック" panose="020B0600070205080204" pitchFamily="50" charset="-128"/>
            </a:endParaRPr>
          </a:p>
        </p:txBody>
      </p:sp>
      <p:graphicFrame>
        <p:nvGraphicFramePr>
          <p:cNvPr id="40" name="表 39"/>
          <p:cNvGraphicFramePr>
            <a:graphicFrameLocks noGrp="1"/>
          </p:cNvGraphicFramePr>
          <p:nvPr/>
        </p:nvGraphicFramePr>
        <p:xfrm>
          <a:off x="195946" y="5891676"/>
          <a:ext cx="9149543" cy="914284"/>
        </p:xfrm>
        <a:graphic>
          <a:graphicData uri="http://schemas.openxmlformats.org/drawingml/2006/table">
            <a:tbl>
              <a:tblPr firstRow="1" bandRow="1">
                <a:tableStyleId>{5940675A-B579-460E-94D1-54222C63F5DA}</a:tableStyleId>
              </a:tblPr>
              <a:tblGrid>
                <a:gridCol w="1516695">
                  <a:extLst>
                    <a:ext uri="{9D8B030D-6E8A-4147-A177-3AD203B41FA5}">
                      <a16:colId xmlns:a16="http://schemas.microsoft.com/office/drawing/2014/main" val="20000"/>
                    </a:ext>
                  </a:extLst>
                </a:gridCol>
                <a:gridCol w="1122455">
                  <a:extLst>
                    <a:ext uri="{9D8B030D-6E8A-4147-A177-3AD203B41FA5}">
                      <a16:colId xmlns:a16="http://schemas.microsoft.com/office/drawing/2014/main" val="20001"/>
                    </a:ext>
                  </a:extLst>
                </a:gridCol>
                <a:gridCol w="6510393">
                  <a:extLst>
                    <a:ext uri="{9D8B030D-6E8A-4147-A177-3AD203B41FA5}">
                      <a16:colId xmlns:a16="http://schemas.microsoft.com/office/drawing/2014/main" val="20002"/>
                    </a:ext>
                  </a:extLst>
                </a:gridCol>
              </a:tblGrid>
              <a:tr h="274144">
                <a:tc gridSpan="3">
                  <a:txBody>
                    <a:bodyPr/>
                    <a:lstStyle/>
                    <a:p>
                      <a:r>
                        <a:rPr kumimoji="1" lang="ja-JP" altLang="en-US" sz="1200" b="1" dirty="0"/>
                        <a:t>○最近の効能変化再算定の例（</a:t>
                      </a:r>
                      <a:r>
                        <a:rPr kumimoji="1" lang="en-US" altLang="ja-JP" sz="1200" b="1" dirty="0"/>
                        <a:t>H28</a:t>
                      </a:r>
                      <a:r>
                        <a:rPr kumimoji="1" lang="ja-JP" altLang="en-US" sz="1200" b="1" dirty="0"/>
                        <a:t>改定）</a:t>
                      </a:r>
                    </a:p>
                  </a:txBody>
                  <a:tcPr marL="91381" marR="91381" marT="45691" marB="4569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hMerge="1">
                  <a:txBody>
                    <a:bodyPr/>
                    <a:lstStyle/>
                    <a:p>
                      <a:endParaRPr kumimoji="1" lang="ja-JP" altLang="en-US" sz="105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kumimoji="1" lang="ja-JP" altLang="en-US" sz="1050"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639670">
                <a:tc>
                  <a:txBody>
                    <a:bodyPr/>
                    <a:lstStyle/>
                    <a:p>
                      <a:pPr algn="l"/>
                      <a:r>
                        <a:rPr kumimoji="1" lang="ja-JP" altLang="en-US" sz="1200" dirty="0"/>
                        <a:t>　リクシアナ錠</a:t>
                      </a:r>
                      <a:r>
                        <a:rPr kumimoji="1" lang="en-US" altLang="ja-JP" sz="1200" dirty="0"/>
                        <a:t>30mg</a:t>
                      </a:r>
                    </a:p>
                  </a:txBody>
                  <a:tcPr marL="91381" marR="91381" marT="45691" marB="45691">
                    <a:lnL w="12700" cap="flat" cmpd="sng" algn="ctr">
                      <a:solidFill>
                        <a:schemeClr val="tx1"/>
                      </a:solidFill>
                      <a:prstDash val="solid"/>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a:t>748.10 </a:t>
                      </a:r>
                      <a:r>
                        <a:rPr kumimoji="1" lang="ja-JP" altLang="en-US" sz="1200" dirty="0"/>
                        <a:t>円　</a:t>
                      </a:r>
                      <a:endParaRPr kumimoji="1" lang="en-US" altLang="ja-JP" sz="1200" dirty="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a:t>→　</a:t>
                      </a:r>
                      <a:r>
                        <a:rPr kumimoji="1" lang="en-US" altLang="ja-JP" sz="1200" dirty="0"/>
                        <a:t>538.40 </a:t>
                      </a:r>
                      <a:r>
                        <a:rPr kumimoji="1" lang="ja-JP" altLang="en-US" sz="1200" dirty="0"/>
                        <a:t>円</a:t>
                      </a:r>
                    </a:p>
                  </a:txBody>
                  <a:tcPr marL="91381" marR="91381" marT="45691" marB="4569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kumimoji="1" lang="ja-JP" altLang="en-US" sz="1200" dirty="0"/>
                        <a:t>（従前の効能）</a:t>
                      </a:r>
                      <a:r>
                        <a:rPr kumimoji="1" lang="ja-JP" altLang="en-US" sz="1200" baseline="0" dirty="0"/>
                        <a:t> </a:t>
                      </a:r>
                      <a:r>
                        <a:rPr kumimoji="1" lang="ja-JP" altLang="en-US" sz="1200" dirty="0"/>
                        <a:t>下肢整形外科手術施行患者における静脈血栓塞栓症の発症抑制</a:t>
                      </a:r>
                      <a:endParaRPr kumimoji="1" lang="en-US" altLang="ja-JP" sz="1200" dirty="0"/>
                    </a:p>
                    <a:p>
                      <a:r>
                        <a:rPr kumimoji="1" lang="ja-JP" altLang="en-US" sz="1200" dirty="0"/>
                        <a:t>（追加効能）　　非弁膜症性心房細動患者における虚血性脳卒中及び全身性塞栓症の発症抑制</a:t>
                      </a:r>
                      <a:endParaRPr kumimoji="1" lang="en-US" altLang="ja-JP" sz="1200" dirty="0"/>
                    </a:p>
                    <a:p>
                      <a:r>
                        <a:rPr kumimoji="1" lang="ja-JP" altLang="en-US" sz="1200" dirty="0"/>
                        <a:t>　　　　　　　　 　静脈血栓塞栓症の治療及び再発抑制</a:t>
                      </a:r>
                    </a:p>
                  </a:txBody>
                  <a:tcPr marL="91381" marR="91381" marT="45691" marB="45691">
                    <a:lnL w="12700" cmpd="sng">
                      <a:noFill/>
                    </a:lnL>
                    <a:lnR w="12700" cap="flat" cmpd="sng" algn="ctr">
                      <a:solidFill>
                        <a:schemeClr val="tx1"/>
                      </a:solidFill>
                      <a:prstDash val="solid"/>
                      <a:round/>
                      <a:headEnd type="none" w="med" len="med"/>
                      <a:tailEnd type="none" w="med" len="med"/>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bl>
          </a:graphicData>
        </a:graphic>
      </p:graphicFrame>
      <p:sp>
        <p:nvSpPr>
          <p:cNvPr id="41" name="スライド番号プレースホルダー 2">
            <a:extLst>
              <a:ext uri="{FF2B5EF4-FFF2-40B4-BE49-F238E27FC236}">
                <a16:creationId xmlns:a16="http://schemas.microsoft.com/office/drawing/2014/main" id="{0125464A-BED8-48A5-823E-4D65D0A5251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7268320"/>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90165" y="2249616"/>
            <a:ext cx="4474803" cy="1013570"/>
          </a:xfrm>
          <a:prstGeom prst="rect">
            <a:avLst/>
          </a:prstGeom>
          <a:ln>
            <a:noFill/>
            <a:prstDash val="sysDash"/>
          </a:ln>
        </p:spPr>
        <p:txBody>
          <a:bodyPr wrap="square">
            <a:noAutofit/>
          </a:bodyPr>
          <a:lstStyle/>
          <a:p>
            <a:pPr defTabSz="913850">
              <a:spcAft>
                <a:spcPts val="600"/>
              </a:spcAft>
              <a:defRPr/>
            </a:pPr>
            <a:r>
              <a:rPr lang="ja-JP" altLang="en-US" sz="1400" b="1" dirty="0">
                <a:solidFill>
                  <a:prstClr val="black"/>
                </a:solidFill>
                <a:latin typeface="Meiryo UI" panose="020B0604030504040204" pitchFamily="50" charset="-128"/>
                <a:ea typeface="Meiryo UI" panose="020B0604030504040204" pitchFamily="50" charset="-128"/>
              </a:rPr>
              <a:t>＜再算定の方法＞</a:t>
            </a:r>
            <a:endParaRPr lang="en-US" altLang="ja-JP" sz="1400" b="1" dirty="0">
              <a:solidFill>
                <a:prstClr val="black"/>
              </a:solidFill>
              <a:latin typeface="Meiryo UI" panose="020B0604030504040204" pitchFamily="50" charset="-128"/>
              <a:ea typeface="Meiryo UI" panose="020B0604030504040204" pitchFamily="50" charset="-128"/>
            </a:endParaRPr>
          </a:p>
          <a:p>
            <a:pPr marL="285750" indent="-285750" defTabSz="913850">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参照薬の</a:t>
            </a:r>
            <a:r>
              <a:rPr lang="en-US" altLang="ja-JP" sz="1400" dirty="0">
                <a:solidFill>
                  <a:prstClr val="black"/>
                </a:solidFill>
                <a:latin typeface="Meiryo UI" panose="020B0604030504040204" pitchFamily="50" charset="-128"/>
                <a:ea typeface="Meiryo UI" panose="020B0604030504040204" pitchFamily="50" charset="-128"/>
              </a:rPr>
              <a:t>1</a:t>
            </a:r>
            <a:r>
              <a:rPr lang="ja-JP" altLang="en-US" sz="1400" dirty="0">
                <a:solidFill>
                  <a:prstClr val="black"/>
                </a:solidFill>
                <a:latin typeface="Meiryo UI" panose="020B0604030504040204" pitchFamily="50" charset="-128"/>
                <a:ea typeface="Meiryo UI" panose="020B0604030504040204" pitchFamily="50" charset="-128"/>
              </a:rPr>
              <a:t>日薬価に近づくよう薬価を再算定</a:t>
            </a:r>
            <a:endParaRPr lang="en-US" altLang="ja-JP" sz="1400" dirty="0">
              <a:solidFill>
                <a:prstClr val="black"/>
              </a:solidFill>
              <a:latin typeface="Meiryo UI" panose="020B0604030504040204" pitchFamily="50" charset="-128"/>
              <a:ea typeface="Meiryo UI" panose="020B0604030504040204" pitchFamily="50" charset="-128"/>
            </a:endParaRPr>
          </a:p>
          <a:p>
            <a:pPr marL="285750" indent="-285750" defTabSz="913850">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変更後の効能効果の市場規模が変更前と比べて大きいほど、変化の程度を増加させる</a:t>
            </a: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a:p>
            <a:pPr defTabSz="913850">
              <a:defRPr/>
            </a:pPr>
            <a:endParaRPr lang="en-US" altLang="ja-JP" sz="1400" b="1" dirty="0">
              <a:solidFill>
                <a:prstClr val="black"/>
              </a:solidFill>
              <a:latin typeface="Meiryo UI" panose="020B0604030504040204" pitchFamily="50" charset="-128"/>
              <a:ea typeface="Meiryo UI" panose="020B0604030504040204" pitchFamily="50" charset="-128"/>
            </a:endParaRPr>
          </a:p>
        </p:txBody>
      </p:sp>
      <mc:AlternateContent xmlns:mc="http://schemas.openxmlformats.org/markup-compatibility/2006" xmlns:a14="http://schemas.microsoft.com/office/drawing/2010/main">
        <mc:Choice Requires="a14">
          <p:sp>
            <p:nvSpPr>
              <p:cNvPr id="59" name="テキスト ボックス 58"/>
              <p:cNvSpPr txBox="1"/>
              <p:nvPr/>
            </p:nvSpPr>
            <p:spPr>
              <a:xfrm>
                <a:off x="502415" y="6021289"/>
                <a:ext cx="3571123" cy="400943"/>
              </a:xfrm>
              <a:prstGeom prst="rect">
                <a:avLst/>
              </a:prstGeom>
              <a:noFill/>
            </p:spPr>
            <p:txBody>
              <a:bodyPr wrap="non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変更後</a:t>
                </a:r>
                <a14:m>
                  <m:oMath xmlns:m="http://schemas.openxmlformats.org/officeDocument/2006/math">
                    <m:r>
                      <a:rPr lang="ja-JP" altLang="en-US" sz="1049" i="1" dirty="0">
                        <a:solidFill>
                          <a:prstClr val="black"/>
                        </a:solidFill>
                        <a:latin typeface="Cambria Math"/>
                      </a:rPr>
                      <m:t>市場規模割合</m:t>
                    </m:r>
                    <m:r>
                      <a:rPr lang="ja-JP" altLang="en-US" sz="1049" i="1">
                        <a:solidFill>
                          <a:prstClr val="black"/>
                        </a:solidFill>
                        <a:latin typeface="Cambria Math"/>
                      </a:rPr>
                      <m:t>＝</m:t>
                    </m:r>
                    <m:f>
                      <m:fPr>
                        <m:ctrlPr>
                          <a:rPr lang="en-US" altLang="ja-JP" sz="1049" i="1">
                            <a:solidFill>
                              <a:prstClr val="black"/>
                            </a:solidFill>
                            <a:latin typeface="Cambria Math" panose="02040503050406030204" pitchFamily="18" charset="0"/>
                          </a:rPr>
                        </m:ctrlPr>
                      </m:fPr>
                      <m:num>
                        <m:r>
                          <a:rPr lang="ja-JP" altLang="en-US" sz="1049" i="1">
                            <a:solidFill>
                              <a:prstClr val="black"/>
                            </a:solidFill>
                            <a:latin typeface="Cambria Math"/>
                          </a:rPr>
                          <m:t>変更後市場規模</m:t>
                        </m:r>
                      </m:num>
                      <m:den>
                        <m:r>
                          <a:rPr lang="ja-JP" altLang="en-US" sz="1049" i="1">
                            <a:solidFill>
                              <a:prstClr val="black"/>
                            </a:solidFill>
                            <a:latin typeface="Cambria Math"/>
                          </a:rPr>
                          <m:t>変更前市場規模＋変更後市場規模</m:t>
                        </m:r>
                      </m:den>
                    </m:f>
                  </m:oMath>
                </a14:m>
                <a:endParaRPr lang="ja-JP" altLang="en-US" sz="1049" dirty="0">
                  <a:solidFill>
                    <a:prstClr val="black"/>
                  </a:solidFill>
                  <a:latin typeface="Meiryo UI" panose="020B0604030504040204" pitchFamily="50" charset="-128"/>
                  <a:ea typeface="Meiryo UI" panose="020B0604030504040204" pitchFamily="50" charset="-128"/>
                </a:endParaRPr>
              </a:p>
            </p:txBody>
          </p:sp>
        </mc:Choice>
        <mc:Fallback xmlns="">
          <p:sp>
            <p:nvSpPr>
              <p:cNvPr id="59" name="テキスト ボックス 58"/>
              <p:cNvSpPr txBox="1">
                <a:spLocks noRot="1" noChangeAspect="1" noMove="1" noResize="1" noEditPoints="1" noAdjustHandles="1" noChangeArrowheads="1" noChangeShapeType="1" noTextEdit="1"/>
              </p:cNvSpPr>
              <p:nvPr/>
            </p:nvSpPr>
            <p:spPr>
              <a:xfrm>
                <a:off x="502415" y="6021289"/>
                <a:ext cx="3571123" cy="400943"/>
              </a:xfrm>
              <a:prstGeom prst="rect">
                <a:avLst/>
              </a:prstGeom>
              <a:blipFill>
                <a:blip r:embed="rId2"/>
                <a:stretch>
                  <a:fillRect/>
                </a:stretch>
              </a:blipFill>
            </p:spPr>
            <p:txBody>
              <a:bodyPr/>
              <a:lstStyle/>
              <a:p>
                <a:r>
                  <a:rPr lang="ja-JP" altLang="en-US">
                    <a:noFill/>
                  </a:rPr>
                  <a:t> </a:t>
                </a:r>
              </a:p>
            </p:txBody>
          </p:sp>
        </mc:Fallback>
      </mc:AlternateContent>
      <p:sp>
        <p:nvSpPr>
          <p:cNvPr id="60" name="テキスト ボックス 59"/>
          <p:cNvSpPr txBox="1"/>
          <p:nvPr/>
        </p:nvSpPr>
        <p:spPr>
          <a:xfrm>
            <a:off x="272480" y="6453336"/>
            <a:ext cx="3886668" cy="399854"/>
          </a:xfrm>
          <a:prstGeom prst="rect">
            <a:avLst/>
          </a:prstGeom>
          <a:noFill/>
        </p:spPr>
        <p:txBody>
          <a:bodyPr wrap="square" rtlCol="0">
            <a:spAutoFit/>
          </a:bodyPr>
          <a:lstStyle/>
          <a:p>
            <a:pPr marL="177693" indent="-177693" defTabSz="913850">
              <a:defRPr/>
            </a:pPr>
            <a:r>
              <a:rPr lang="en-US" altLang="ja-JP" sz="999" dirty="0">
                <a:solidFill>
                  <a:prstClr val="black"/>
                </a:solidFill>
                <a:latin typeface="Meiryo UI" panose="020B0604030504040204" pitchFamily="50" charset="-128"/>
                <a:ea typeface="Meiryo UI" panose="020B0604030504040204" pitchFamily="50" charset="-128"/>
              </a:rPr>
              <a:t>※ </a:t>
            </a:r>
            <a:r>
              <a:rPr lang="ja-JP" altLang="en-US" sz="999" dirty="0">
                <a:solidFill>
                  <a:prstClr val="black"/>
                </a:solidFill>
                <a:latin typeface="Meiryo UI" panose="020B0604030504040204" pitchFamily="50" charset="-128"/>
                <a:ea typeface="Meiryo UI" panose="020B0604030504040204" pitchFamily="50" charset="-128"/>
              </a:rPr>
              <a:t>市場規模は、主たる効能効果が同一又は類似し、かつ治療上の位置づけ等が類似すると認められる既存薬の年間販売額の合計</a:t>
            </a:r>
          </a:p>
        </p:txBody>
      </p:sp>
      <p:sp>
        <p:nvSpPr>
          <p:cNvPr id="24" name="テキスト ボックス 23"/>
          <p:cNvSpPr txBox="1"/>
          <p:nvPr/>
        </p:nvSpPr>
        <p:spPr>
          <a:xfrm>
            <a:off x="1768285" y="3380864"/>
            <a:ext cx="366902" cy="253787"/>
          </a:xfrm>
          <a:prstGeom prst="rect">
            <a:avLst/>
          </a:prstGeom>
          <a:noFill/>
        </p:spPr>
        <p:txBody>
          <a:bodyPr wrap="squar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円</a:t>
            </a:r>
          </a:p>
        </p:txBody>
      </p:sp>
      <p:grpSp>
        <p:nvGrpSpPr>
          <p:cNvPr id="14" name="グループ化 13"/>
          <p:cNvGrpSpPr/>
          <p:nvPr/>
        </p:nvGrpSpPr>
        <p:grpSpPr>
          <a:xfrm>
            <a:off x="184516" y="3545017"/>
            <a:ext cx="4485412" cy="2332979"/>
            <a:chOff x="-179236" y="6433646"/>
            <a:chExt cx="5701996" cy="3201697"/>
          </a:xfrm>
        </p:grpSpPr>
        <p:cxnSp>
          <p:nvCxnSpPr>
            <p:cNvPr id="19" name="直線コネクタ 18"/>
            <p:cNvCxnSpPr/>
            <p:nvPr/>
          </p:nvCxnSpPr>
          <p:spPr>
            <a:xfrm>
              <a:off x="2390652" y="9023984"/>
              <a:ext cx="30220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390652" y="6433646"/>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154015" y="6533700"/>
              <a:ext cx="2136903" cy="359024"/>
            </a:xfrm>
            <a:prstGeom prst="rect">
              <a:avLst/>
            </a:prstGeom>
            <a:noFill/>
          </p:spPr>
          <p:txBody>
            <a:bodyPr wrap="square" rtlCol="0">
              <a:spAutoFit/>
            </a:bodyPr>
            <a:lstStyle/>
            <a:p>
              <a:pPr defTabSz="913850">
                <a:defRPr/>
              </a:pPr>
              <a:r>
                <a:rPr lang="ja-JP" altLang="en-US" sz="1100" dirty="0">
                  <a:solidFill>
                    <a:prstClr val="black"/>
                  </a:solidFill>
                  <a:latin typeface="Meiryo UI" panose="020B0604030504040204" pitchFamily="50" charset="-128"/>
                  <a:ea typeface="Meiryo UI" panose="020B0604030504040204" pitchFamily="50" charset="-128"/>
                </a:rPr>
                <a:t>変更前の１日薬価</a:t>
              </a:r>
            </a:p>
          </p:txBody>
        </p:sp>
        <p:cxnSp>
          <p:nvCxnSpPr>
            <p:cNvPr id="27" name="直線コネクタ 26"/>
            <p:cNvCxnSpPr/>
            <p:nvPr/>
          </p:nvCxnSpPr>
          <p:spPr>
            <a:xfrm>
              <a:off x="2382266" y="8720508"/>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2402437" y="6719564"/>
              <a:ext cx="302206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5414265" y="6433646"/>
              <a:ext cx="0" cy="25903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2958763" y="9255653"/>
              <a:ext cx="1775320" cy="348288"/>
            </a:xfrm>
            <a:prstGeom prst="rect">
              <a:avLst/>
            </a:prstGeom>
            <a:noFill/>
          </p:spPr>
          <p:txBody>
            <a:bodyPr wrap="non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変更後市場規模割合</a:t>
              </a:r>
            </a:p>
          </p:txBody>
        </p:sp>
        <p:sp>
          <p:nvSpPr>
            <p:cNvPr id="31" name="テキスト ボックス 30"/>
            <p:cNvSpPr txBox="1"/>
            <p:nvPr/>
          </p:nvSpPr>
          <p:spPr>
            <a:xfrm>
              <a:off x="2244207" y="9006668"/>
              <a:ext cx="430380" cy="379968"/>
            </a:xfrm>
            <a:prstGeom prst="rect">
              <a:avLst/>
            </a:prstGeom>
            <a:noFill/>
          </p:spPr>
          <p:txBody>
            <a:bodyPr wrap="none" rtlCol="0">
              <a:spAutoFit/>
            </a:bodyPr>
            <a:lstStyle/>
            <a:p>
              <a:pPr defTabSz="913850">
                <a:defRPr/>
              </a:pPr>
              <a:r>
                <a:rPr lang="ja-JP" altLang="en-US" sz="1199" dirty="0">
                  <a:solidFill>
                    <a:prstClr val="black"/>
                  </a:solidFill>
                  <a:latin typeface="Meiryo UI" panose="020B0604030504040204" pitchFamily="50" charset="-128"/>
                  <a:ea typeface="Meiryo UI" panose="020B0604030504040204" pitchFamily="50" charset="-128"/>
                </a:rPr>
                <a:t>０</a:t>
              </a:r>
            </a:p>
          </p:txBody>
        </p:sp>
        <p:sp>
          <p:nvSpPr>
            <p:cNvPr id="32" name="テキスト ボックス 31"/>
            <p:cNvSpPr txBox="1"/>
            <p:nvPr/>
          </p:nvSpPr>
          <p:spPr>
            <a:xfrm>
              <a:off x="5092380" y="9015512"/>
              <a:ext cx="430380" cy="379968"/>
            </a:xfrm>
            <a:prstGeom prst="rect">
              <a:avLst/>
            </a:prstGeom>
            <a:noFill/>
          </p:spPr>
          <p:txBody>
            <a:bodyPr wrap="none" rtlCol="0">
              <a:spAutoFit/>
            </a:bodyPr>
            <a:lstStyle/>
            <a:p>
              <a:pPr defTabSz="913850">
                <a:defRPr/>
              </a:pPr>
              <a:r>
                <a:rPr lang="ja-JP" altLang="en-US" sz="1199" dirty="0">
                  <a:solidFill>
                    <a:prstClr val="black"/>
                  </a:solidFill>
                  <a:latin typeface="Meiryo UI" panose="020B0604030504040204" pitchFamily="50" charset="-128"/>
                  <a:ea typeface="Meiryo UI" panose="020B0604030504040204" pitchFamily="50" charset="-128"/>
                </a:rPr>
                <a:t>１</a:t>
              </a:r>
            </a:p>
          </p:txBody>
        </p:sp>
        <p:cxnSp>
          <p:nvCxnSpPr>
            <p:cNvPr id="34" name="直線コネクタ 33"/>
            <p:cNvCxnSpPr/>
            <p:nvPr/>
          </p:nvCxnSpPr>
          <p:spPr>
            <a:xfrm>
              <a:off x="2390652" y="6721205"/>
              <a:ext cx="3013380" cy="1993904"/>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6" name="テキスト ボックス 35"/>
            <p:cNvSpPr txBox="1"/>
            <p:nvPr/>
          </p:nvSpPr>
          <p:spPr>
            <a:xfrm>
              <a:off x="1540097" y="6530940"/>
              <a:ext cx="793107" cy="380144"/>
            </a:xfrm>
            <a:prstGeom prst="rect">
              <a:avLst/>
            </a:prstGeom>
            <a:noFill/>
          </p:spPr>
          <p:txBody>
            <a:bodyPr wrap="none" rtlCol="0">
              <a:spAutoFit/>
            </a:bodyPr>
            <a:lstStyle/>
            <a:p>
              <a:pPr defTabSz="913850">
                <a:defRPr/>
              </a:pPr>
              <a:r>
                <a:rPr lang="en-US" altLang="ja-JP" sz="1200" dirty="0">
                  <a:solidFill>
                    <a:prstClr val="black"/>
                  </a:solidFill>
                  <a:latin typeface="Meiryo UI" panose="020B0604030504040204" pitchFamily="50" charset="-128"/>
                  <a:ea typeface="Meiryo UI" panose="020B0604030504040204" pitchFamily="50" charset="-128"/>
                </a:rPr>
                <a:t>4,000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7" name="テキスト ボックス 36"/>
            <p:cNvSpPr txBox="1"/>
            <p:nvPr/>
          </p:nvSpPr>
          <p:spPr>
            <a:xfrm>
              <a:off x="1692452" y="8531882"/>
              <a:ext cx="601554" cy="380144"/>
            </a:xfrm>
            <a:prstGeom prst="rect">
              <a:avLst/>
            </a:prstGeom>
            <a:noFill/>
          </p:spPr>
          <p:txBody>
            <a:bodyPr wrap="none" rtlCol="0">
              <a:spAutoFit/>
            </a:bodyPr>
            <a:lstStyle/>
            <a:p>
              <a:pPr defTabSz="913850">
                <a:defRPr/>
              </a:pPr>
              <a:r>
                <a:rPr lang="en-US" altLang="ja-JP" sz="1200" dirty="0">
                  <a:solidFill>
                    <a:prstClr val="black"/>
                  </a:solidFill>
                  <a:latin typeface="Meiryo UI" panose="020B0604030504040204" pitchFamily="50" charset="-128"/>
                  <a:ea typeface="Meiryo UI" panose="020B0604030504040204" pitchFamily="50" charset="-128"/>
                </a:rPr>
                <a:t>200</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9" name="テキスト ボックス 38"/>
            <p:cNvSpPr txBox="1"/>
            <p:nvPr/>
          </p:nvSpPr>
          <p:spPr>
            <a:xfrm>
              <a:off x="-179236" y="8534644"/>
              <a:ext cx="2070158" cy="359024"/>
            </a:xfrm>
            <a:prstGeom prst="rect">
              <a:avLst/>
            </a:prstGeom>
            <a:noFill/>
          </p:spPr>
          <p:txBody>
            <a:bodyPr wrap="square" rtlCol="0">
              <a:spAutoFit/>
            </a:bodyPr>
            <a:lstStyle/>
            <a:p>
              <a:pPr defTabSz="913850">
                <a:defRPr/>
              </a:pPr>
              <a:r>
                <a:rPr lang="ja-JP" altLang="en-US" sz="1100" dirty="0">
                  <a:solidFill>
                    <a:prstClr val="black"/>
                  </a:solidFill>
                  <a:latin typeface="Meiryo UI" panose="020B0604030504040204" pitchFamily="50" charset="-128"/>
                  <a:ea typeface="Meiryo UI" panose="020B0604030504040204" pitchFamily="50" charset="-128"/>
                </a:rPr>
                <a:t>参照薬の１日薬価</a:t>
              </a:r>
            </a:p>
          </p:txBody>
        </p:sp>
        <p:sp>
          <p:nvSpPr>
            <p:cNvPr id="43" name="テキスト ボックス 42"/>
            <p:cNvSpPr txBox="1"/>
            <p:nvPr/>
          </p:nvSpPr>
          <p:spPr>
            <a:xfrm>
              <a:off x="4069035" y="9001770"/>
              <a:ext cx="566913" cy="633573"/>
            </a:xfrm>
            <a:prstGeom prst="rect">
              <a:avLst/>
            </a:prstGeom>
            <a:noFill/>
          </p:spPr>
          <p:txBody>
            <a:bodyPr wrap="none" rtlCol="0">
              <a:spAutoFit/>
            </a:bodyPr>
            <a:lstStyle/>
            <a:p>
              <a:pPr defTabSz="913850">
                <a:defRPr/>
              </a:pPr>
              <a:r>
                <a:rPr lang="en-US" altLang="ja-JP" sz="1200" b="1" dirty="0">
                  <a:solidFill>
                    <a:prstClr val="black"/>
                  </a:solidFill>
                  <a:latin typeface="Meiryo UI" panose="020B0604030504040204" pitchFamily="50" charset="-128"/>
                  <a:ea typeface="Meiryo UI" panose="020B0604030504040204" pitchFamily="50" charset="-128"/>
                </a:rPr>
                <a:t>0.7</a:t>
              </a:r>
            </a:p>
            <a:p>
              <a:pPr defTabSz="913850">
                <a:defRPr/>
              </a:pPr>
              <a:endParaRPr lang="ja-JP" altLang="en-US" sz="1200" b="1" dirty="0">
                <a:solidFill>
                  <a:prstClr val="black"/>
                </a:solidFill>
                <a:latin typeface="Meiryo UI" panose="020B0604030504040204" pitchFamily="50" charset="-128"/>
                <a:ea typeface="Meiryo UI" panose="020B0604030504040204" pitchFamily="50" charset="-128"/>
              </a:endParaRPr>
            </a:p>
          </p:txBody>
        </p:sp>
        <p:sp>
          <p:nvSpPr>
            <p:cNvPr id="48" name="円/楕円 47"/>
            <p:cNvSpPr/>
            <p:nvPr/>
          </p:nvSpPr>
          <p:spPr>
            <a:xfrm>
              <a:off x="4309975" y="7968732"/>
              <a:ext cx="164377" cy="17100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0">
                <a:defRPr/>
              </a:pPr>
              <a:endParaRPr lang="ja-JP" altLang="en-US" sz="1799">
                <a:solidFill>
                  <a:prstClr val="white"/>
                </a:solidFill>
                <a:latin typeface="Calibri"/>
                <a:ea typeface="ＭＳ Ｐゴシック" panose="020B0600070205080204" pitchFamily="50" charset="-128"/>
              </a:endParaRPr>
            </a:p>
          </p:txBody>
        </p:sp>
        <p:cxnSp>
          <p:nvCxnSpPr>
            <p:cNvPr id="45" name="直線矢印コネクタ 44"/>
            <p:cNvCxnSpPr/>
            <p:nvPr/>
          </p:nvCxnSpPr>
          <p:spPr>
            <a:xfrm flipV="1">
              <a:off x="4397825" y="8147395"/>
              <a:ext cx="0" cy="969040"/>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6" name="テキスト ボックス 55"/>
            <p:cNvSpPr txBox="1"/>
            <p:nvPr/>
          </p:nvSpPr>
          <p:spPr>
            <a:xfrm>
              <a:off x="1449185" y="7843774"/>
              <a:ext cx="831825" cy="380144"/>
            </a:xfrm>
            <a:prstGeom prst="rect">
              <a:avLst/>
            </a:prstGeom>
            <a:noFill/>
          </p:spPr>
          <p:txBody>
            <a:bodyPr wrap="none" rtlCol="0">
              <a:spAutoFit/>
            </a:bodyPr>
            <a:lstStyle/>
            <a:p>
              <a:pPr defTabSz="913850">
                <a:defRPr/>
              </a:pPr>
              <a:r>
                <a:rPr lang="en-US" altLang="ja-JP" sz="1200" b="1" dirty="0">
                  <a:solidFill>
                    <a:srgbClr val="4F81BD"/>
                  </a:solidFill>
                  <a:latin typeface="Meiryo UI" panose="020B0604030504040204" pitchFamily="50" charset="-128"/>
                  <a:ea typeface="Meiryo UI" panose="020B0604030504040204" pitchFamily="50" charset="-128"/>
                </a:rPr>
                <a:t>1,340</a:t>
              </a:r>
              <a:endParaRPr lang="ja-JP" altLang="en-US" sz="1200" b="1" dirty="0">
                <a:solidFill>
                  <a:srgbClr val="4F81BD"/>
                </a:solidFill>
                <a:latin typeface="Meiryo UI" panose="020B0604030504040204" pitchFamily="50" charset="-128"/>
                <a:ea typeface="Meiryo UI" panose="020B0604030504040204" pitchFamily="50" charset="-128"/>
              </a:endParaRPr>
            </a:p>
          </p:txBody>
        </p:sp>
        <p:sp>
          <p:nvSpPr>
            <p:cNvPr id="57" name="テキスト ボックス 56"/>
            <p:cNvSpPr txBox="1"/>
            <p:nvPr/>
          </p:nvSpPr>
          <p:spPr>
            <a:xfrm>
              <a:off x="-88" y="7852580"/>
              <a:ext cx="1982976" cy="359024"/>
            </a:xfrm>
            <a:prstGeom prst="rect">
              <a:avLst/>
            </a:prstGeom>
            <a:noFill/>
          </p:spPr>
          <p:txBody>
            <a:bodyPr wrap="square" rtlCol="0">
              <a:spAutoFit/>
            </a:bodyPr>
            <a:lstStyle/>
            <a:p>
              <a:pPr defTabSz="913850">
                <a:defRPr/>
              </a:pPr>
              <a:r>
                <a:rPr lang="ja-JP" altLang="en-US" sz="1100" b="1" dirty="0">
                  <a:solidFill>
                    <a:srgbClr val="4F81BD"/>
                  </a:solidFill>
                  <a:latin typeface="Meiryo UI" panose="020B0604030504040204" pitchFamily="50" charset="-128"/>
                  <a:ea typeface="Meiryo UI" panose="020B0604030504040204" pitchFamily="50" charset="-128"/>
                </a:rPr>
                <a:t>再算定後の薬価</a:t>
              </a:r>
            </a:p>
          </p:txBody>
        </p:sp>
        <p:cxnSp>
          <p:nvCxnSpPr>
            <p:cNvPr id="51" name="直線矢印コネクタ 50"/>
            <p:cNvCxnSpPr/>
            <p:nvPr/>
          </p:nvCxnSpPr>
          <p:spPr>
            <a:xfrm flipH="1">
              <a:off x="2489663" y="8064332"/>
              <a:ext cx="1727999" cy="2"/>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下矢印 61"/>
            <p:cNvSpPr/>
            <p:nvPr/>
          </p:nvSpPr>
          <p:spPr>
            <a:xfrm>
              <a:off x="1834877" y="6919518"/>
              <a:ext cx="296918" cy="1022928"/>
            </a:xfrm>
            <a:prstGeom prst="downArrow">
              <a:avLst/>
            </a:prstGeom>
            <a:gradFill>
              <a:gsLst>
                <a:gs pos="0">
                  <a:schemeClr val="accent5">
                    <a:lumMod val="75000"/>
                  </a:schemeClr>
                </a:gs>
                <a:gs pos="80000">
                  <a:schemeClr val="accent5">
                    <a:lumMod val="40000"/>
                    <a:lumOff val="60000"/>
                  </a:schemeClr>
                </a:gs>
                <a:gs pos="100000">
                  <a:schemeClr val="accent5"/>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0">
                <a:defRPr/>
              </a:pPr>
              <a:endParaRPr lang="ja-JP" altLang="en-US" sz="1799">
                <a:solidFill>
                  <a:prstClr val="white"/>
                </a:solidFill>
                <a:latin typeface="Calibri"/>
                <a:ea typeface="ＭＳ Ｐゴシック" panose="020B0600070205080204" pitchFamily="50" charset="-128"/>
              </a:endParaRPr>
            </a:p>
          </p:txBody>
        </p:sp>
        <p:sp>
          <p:nvSpPr>
            <p:cNvPr id="63" name="テキスト ボックス 62"/>
            <p:cNvSpPr txBox="1"/>
            <p:nvPr/>
          </p:nvSpPr>
          <p:spPr>
            <a:xfrm>
              <a:off x="1501911" y="6889331"/>
              <a:ext cx="430380" cy="830684"/>
            </a:xfrm>
            <a:prstGeom prst="rect">
              <a:avLst/>
            </a:prstGeom>
            <a:noFill/>
            <a:ln>
              <a:noFill/>
            </a:ln>
          </p:spPr>
          <p:style>
            <a:lnRef idx="2">
              <a:schemeClr val="dk1"/>
            </a:lnRef>
            <a:fillRef idx="1">
              <a:schemeClr val="lt1"/>
            </a:fillRef>
            <a:effectRef idx="0">
              <a:schemeClr val="dk1"/>
            </a:effectRef>
            <a:fontRef idx="minor">
              <a:schemeClr val="dk1"/>
            </a:fontRef>
          </p:style>
          <p:txBody>
            <a:bodyPr vert="eaVert" wrap="none" rtlCol="0">
              <a:spAutoFit/>
            </a:bodyPr>
            <a:lstStyle/>
            <a:p>
              <a:pPr defTabSz="913850">
                <a:defRPr/>
              </a:pPr>
              <a:r>
                <a:rPr lang="ja-JP" altLang="en-US" sz="1000" b="1" dirty="0">
                  <a:solidFill>
                    <a:srgbClr val="4F81BD"/>
                  </a:solidFill>
                  <a:latin typeface="Meiryo UI" panose="020B0604030504040204" pitchFamily="50" charset="-128"/>
                  <a:ea typeface="Meiryo UI" panose="020B0604030504040204" pitchFamily="50" charset="-128"/>
                </a:rPr>
                <a:t>引き下げ</a:t>
              </a:r>
            </a:p>
          </p:txBody>
        </p:sp>
        <p:sp>
          <p:nvSpPr>
            <p:cNvPr id="40" name="テキスト ボックス 39"/>
            <p:cNvSpPr txBox="1"/>
            <p:nvPr/>
          </p:nvSpPr>
          <p:spPr>
            <a:xfrm>
              <a:off x="744022" y="7200229"/>
              <a:ext cx="764578" cy="337905"/>
            </a:xfrm>
            <a:prstGeom prst="rect">
              <a:avLst/>
            </a:prstGeom>
            <a:noFill/>
            <a:ln>
              <a:noFill/>
            </a:ln>
          </p:spPr>
          <p:style>
            <a:lnRef idx="2">
              <a:schemeClr val="dk1"/>
            </a:lnRef>
            <a:fillRef idx="1">
              <a:schemeClr val="lt1"/>
            </a:fillRef>
            <a:effectRef idx="0">
              <a:schemeClr val="dk1"/>
            </a:effectRef>
            <a:fontRef idx="minor">
              <a:schemeClr val="dk1"/>
            </a:fontRef>
          </p:style>
          <p:txBody>
            <a:bodyPr vert="horz" wrap="none" rtlCol="0">
              <a:spAutoFit/>
            </a:bodyPr>
            <a:lstStyle/>
            <a:p>
              <a:pPr defTabSz="913850">
                <a:defRPr/>
              </a:pPr>
              <a:r>
                <a:rPr lang="ja-JP" altLang="en-US" sz="1000" dirty="0">
                  <a:solidFill>
                    <a:srgbClr val="4F81BD"/>
                  </a:solidFill>
                  <a:latin typeface="Meiryo UI" panose="020B0604030504040204" pitchFamily="50" charset="-128"/>
                  <a:ea typeface="Meiryo UI" panose="020B0604030504040204" pitchFamily="50" charset="-128"/>
                </a:rPr>
                <a:t>▲</a:t>
              </a:r>
              <a:r>
                <a:rPr lang="en-US" altLang="ja-JP" sz="1000" dirty="0">
                  <a:solidFill>
                    <a:srgbClr val="4F81BD"/>
                  </a:solidFill>
                  <a:latin typeface="Meiryo UI" panose="020B0604030504040204" pitchFamily="50" charset="-128"/>
                  <a:ea typeface="Meiryo UI" panose="020B0604030504040204" pitchFamily="50" charset="-128"/>
                </a:rPr>
                <a:t>67</a:t>
              </a:r>
              <a:r>
                <a:rPr lang="ja-JP" altLang="en-US" sz="1000" dirty="0">
                  <a:solidFill>
                    <a:srgbClr val="4F81BD"/>
                  </a:solidFill>
                  <a:latin typeface="Meiryo UI" panose="020B0604030504040204" pitchFamily="50" charset="-128"/>
                  <a:ea typeface="Meiryo UI" panose="020B0604030504040204" pitchFamily="50" charset="-128"/>
                </a:rPr>
                <a:t>％</a:t>
              </a:r>
            </a:p>
          </p:txBody>
        </p:sp>
      </p:grpSp>
      <p:sp>
        <p:nvSpPr>
          <p:cNvPr id="49" name="角丸四角形 48"/>
          <p:cNvSpPr/>
          <p:nvPr/>
        </p:nvSpPr>
        <p:spPr>
          <a:xfrm>
            <a:off x="165000" y="476456"/>
            <a:ext cx="9576000" cy="1640002"/>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19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現行ルールでは、効能追加により主たる効能・効果の変更があった場合、変更後の主たる効能・効果に係る薬理作用類似薬がある場合は、その価格に近づくよう、効能変化再算定を行うこととしている。</a:t>
            </a:r>
            <a:endParaRPr lang="en-US" altLang="ja-JP" sz="1400" dirty="0">
              <a:solidFill>
                <a:prstClr val="black"/>
              </a:solidFill>
              <a:latin typeface="Meiryo UI" panose="020B0604030504040204" pitchFamily="50" charset="-128"/>
              <a:ea typeface="Meiryo UI" panose="020B0604030504040204" pitchFamily="50" charset="-128"/>
            </a:endParaRPr>
          </a:p>
          <a:p>
            <a:pPr marL="285749" indent="-285749" defTabSz="913851">
              <a:lnSpc>
                <a:spcPts val="19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これに加え、薬理作用類似薬がない場合であっても、変更後の主たる効能・効果に係る参照薬（変更後の主たる効能・効果と同一又は類似する効能・効果を有する既存薬のうち、治療上の位置づけ等が類似するものをいう。））と比較して著しく</a:t>
            </a:r>
            <a:r>
              <a:rPr lang="en-US" altLang="ja-JP" sz="1400" dirty="0">
                <a:solidFill>
                  <a:prstClr val="black"/>
                </a:solidFill>
                <a:latin typeface="Meiryo UI" panose="020B0604030504040204" pitchFamily="50" charset="-128"/>
                <a:ea typeface="Meiryo UI" panose="020B0604030504040204" pitchFamily="50" charset="-128"/>
              </a:rPr>
              <a:t>1</a:t>
            </a:r>
            <a:r>
              <a:rPr lang="ja-JP" altLang="en-US" sz="1400" dirty="0">
                <a:solidFill>
                  <a:prstClr val="black"/>
                </a:solidFill>
                <a:latin typeface="Meiryo UI" panose="020B0604030504040204" pitchFamily="50" charset="-128"/>
                <a:ea typeface="Meiryo UI" panose="020B0604030504040204" pitchFamily="50" charset="-128"/>
              </a:rPr>
              <a:t>日薬価が高く、市場規模が著しく大きくなると考えられる場合は、当該参照薬の一日薬価を参照して、現行の効能変化再算定と同様の再算定を行う特例を設ける。</a:t>
            </a:r>
            <a:endParaRPr lang="en-US" altLang="ja-JP" sz="1200" dirty="0">
              <a:solidFill>
                <a:prstClr val="black"/>
              </a:solidFill>
              <a:latin typeface="Meiryo UI" panose="020B0604030504040204" pitchFamily="50" charset="-128"/>
              <a:ea typeface="Meiryo UI" panose="020B0604030504040204" pitchFamily="50" charset="-128"/>
            </a:endParaRPr>
          </a:p>
        </p:txBody>
      </p:sp>
      <p:sp>
        <p:nvSpPr>
          <p:cNvPr id="41" name="正方形/長方形 40"/>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効能変化再算定の特例</a:t>
            </a:r>
          </a:p>
        </p:txBody>
      </p:sp>
      <p:sp>
        <p:nvSpPr>
          <p:cNvPr id="5" name="正方形/長方形 4"/>
          <p:cNvSpPr/>
          <p:nvPr/>
        </p:nvSpPr>
        <p:spPr>
          <a:xfrm>
            <a:off x="4953000" y="2276872"/>
            <a:ext cx="4748510" cy="3862596"/>
          </a:xfrm>
          <a:prstGeom prst="rect">
            <a:avLst/>
          </a:prstGeom>
        </p:spPr>
        <p:txBody>
          <a:bodyPr wrap="square">
            <a:spAutoFit/>
          </a:bodyPr>
          <a:lstStyle/>
          <a:p>
            <a:pPr>
              <a:spcAft>
                <a:spcPts val="600"/>
              </a:spcAft>
            </a:pPr>
            <a:r>
              <a:rPr lang="en-US" altLang="ja-JP" sz="1400" b="1" dirty="0">
                <a:solidFill>
                  <a:prstClr val="black"/>
                </a:solidFill>
                <a:latin typeface="Meiryo UI" panose="020B0604030504040204" pitchFamily="50" charset="-128"/>
                <a:ea typeface="Meiryo UI" panose="020B0604030504040204" pitchFamily="50" charset="-128"/>
              </a:rPr>
              <a:t>&lt;</a:t>
            </a:r>
            <a:r>
              <a:rPr lang="ja-JP" altLang="en-US" sz="1400" b="1" dirty="0">
                <a:solidFill>
                  <a:prstClr val="black"/>
                </a:solidFill>
                <a:latin typeface="Meiryo UI" panose="020B0604030504040204" pitchFamily="50" charset="-128"/>
                <a:ea typeface="Meiryo UI" panose="020B0604030504040204" pitchFamily="50" charset="-128"/>
              </a:rPr>
              <a:t>対象範囲</a:t>
            </a:r>
            <a:r>
              <a:rPr lang="en-US" altLang="ja-JP" sz="1400" b="1" dirty="0">
                <a:solidFill>
                  <a:prstClr val="black"/>
                </a:solidFill>
                <a:latin typeface="Meiryo UI" panose="020B0604030504040204" pitchFamily="50" charset="-128"/>
                <a:ea typeface="Meiryo UI" panose="020B0604030504040204" pitchFamily="50" charset="-128"/>
              </a:rPr>
              <a:t>&gt;</a:t>
            </a:r>
          </a:p>
          <a:p>
            <a:pPr marL="171450" indent="-171450">
              <a:buFont typeface="Wingdings" panose="05000000000000000000" pitchFamily="2" charset="2"/>
              <a:buChar char="l"/>
            </a:pPr>
            <a:r>
              <a:rPr lang="ja-JP" altLang="en-US" sz="1400" dirty="0">
                <a:solidFill>
                  <a:prstClr val="black"/>
                </a:solidFill>
                <a:latin typeface="Meiryo UI" panose="020B0604030504040204" pitchFamily="50" charset="-128"/>
                <a:ea typeface="Meiryo UI" panose="020B0604030504040204" pitchFamily="50" charset="-128"/>
              </a:rPr>
              <a:t>対象となる医薬品は以下の要件をいずれも満たすものとする。</a:t>
            </a:r>
            <a:endParaRPr lang="en-US" altLang="ja-JP" sz="14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2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endParaRPr lang="en-US" altLang="ja-JP" sz="1400" dirty="0">
              <a:solidFill>
                <a:prstClr val="black"/>
              </a:solidFill>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r>
              <a:rPr lang="ja-JP" altLang="en-US" sz="1400" dirty="0">
                <a:solidFill>
                  <a:prstClr val="black"/>
                </a:solidFill>
                <a:latin typeface="Meiryo UI" panose="020B0604030504040204" pitchFamily="50" charset="-128"/>
                <a:ea typeface="Meiryo UI" panose="020B0604030504040204" pitchFamily="50" charset="-128"/>
              </a:rPr>
              <a:t>また、市場拡大再算定と同様に、年間販売額が</a:t>
            </a:r>
            <a:r>
              <a:rPr lang="en-US" altLang="ja-JP" sz="1400" dirty="0">
                <a:solidFill>
                  <a:prstClr val="black"/>
                </a:solidFill>
                <a:latin typeface="Meiryo UI" panose="020B0604030504040204" pitchFamily="50" charset="-128"/>
                <a:ea typeface="Meiryo UI" panose="020B0604030504040204" pitchFamily="50" charset="-128"/>
              </a:rPr>
              <a:t>350</a:t>
            </a:r>
            <a:r>
              <a:rPr lang="ja-JP" altLang="en-US" sz="1400" dirty="0">
                <a:solidFill>
                  <a:prstClr val="black"/>
                </a:solidFill>
                <a:latin typeface="Meiryo UI" panose="020B0604030504040204" pitchFamily="50" charset="-128"/>
                <a:ea typeface="Meiryo UI" panose="020B0604030504040204" pitchFamily="50" charset="-128"/>
              </a:rPr>
              <a:t>億円を超える場合は、新薬収載の機会（年４回）を活用して、効能変化再算定（本特例を含む）を行うこととする。</a:t>
            </a:r>
          </a:p>
        </p:txBody>
      </p:sp>
      <p:sp>
        <p:nvSpPr>
          <p:cNvPr id="7" name="正方形/長方形 6"/>
          <p:cNvSpPr/>
          <p:nvPr/>
        </p:nvSpPr>
        <p:spPr>
          <a:xfrm>
            <a:off x="5199623" y="2924944"/>
            <a:ext cx="4473143" cy="2146742"/>
          </a:xfrm>
          <a:prstGeom prst="rect">
            <a:avLst/>
          </a:prstGeom>
          <a:solidFill>
            <a:schemeClr val="bg1">
              <a:lumMod val="95000"/>
            </a:schemeClr>
          </a:solidFill>
          <a:ln>
            <a:solidFill>
              <a:schemeClr val="tx1">
                <a:lumMod val="50000"/>
                <a:lumOff val="50000"/>
              </a:schemeClr>
            </a:solidFill>
          </a:ln>
        </p:spPr>
        <p:txBody>
          <a:bodyPr wrap="square">
            <a:spAutoFit/>
          </a:bodyPr>
          <a:lstStyle/>
          <a:p>
            <a:pPr marL="171450" indent="-171450">
              <a:spcAft>
                <a:spcPts val="600"/>
              </a:spcAft>
              <a:buFont typeface="Wingdings" panose="05000000000000000000" pitchFamily="2" charset="2"/>
              <a:buChar char="Ø"/>
            </a:pPr>
            <a:r>
              <a:rPr lang="en-US" altLang="ja-JP" sz="1200" dirty="0">
                <a:solidFill>
                  <a:prstClr val="black"/>
                </a:solidFill>
                <a:latin typeface="Meiryo UI" panose="020B0604030504040204" pitchFamily="50" charset="-128"/>
                <a:ea typeface="Meiryo UI" panose="020B0604030504040204" pitchFamily="50" charset="-128"/>
              </a:rPr>
              <a:t>1</a:t>
            </a:r>
            <a:r>
              <a:rPr lang="ja-JP" altLang="en-US" sz="1200" dirty="0">
                <a:solidFill>
                  <a:prstClr val="black"/>
                </a:solidFill>
                <a:latin typeface="Meiryo UI" panose="020B0604030504040204" pitchFamily="50" charset="-128"/>
                <a:ea typeface="Meiryo UI" panose="020B0604030504040204" pitchFamily="50" charset="-128"/>
              </a:rPr>
              <a:t>日薬価が参照薬の</a:t>
            </a:r>
            <a:r>
              <a:rPr lang="en-US" altLang="ja-JP" sz="1200" dirty="0">
                <a:solidFill>
                  <a:prstClr val="black"/>
                </a:solidFill>
                <a:latin typeface="Meiryo UI" panose="020B0604030504040204" pitchFamily="50" charset="-128"/>
                <a:ea typeface="Meiryo UI" panose="020B0604030504040204" pitchFamily="50" charset="-128"/>
              </a:rPr>
              <a:t>1</a:t>
            </a:r>
            <a:r>
              <a:rPr lang="ja-JP" altLang="en-US" sz="1200" dirty="0">
                <a:solidFill>
                  <a:prstClr val="black"/>
                </a:solidFill>
                <a:latin typeface="Meiryo UI" panose="020B0604030504040204" pitchFamily="50" charset="-128"/>
                <a:ea typeface="Meiryo UI" panose="020B0604030504040204" pitchFamily="50" charset="-128"/>
              </a:rPr>
              <a:t>日薬価の</a:t>
            </a:r>
            <a:r>
              <a:rPr lang="en-US" altLang="ja-JP" sz="1200" dirty="0">
                <a:solidFill>
                  <a:prstClr val="black"/>
                </a:solidFill>
                <a:latin typeface="Meiryo UI" panose="020B0604030504040204" pitchFamily="50" charset="-128"/>
                <a:ea typeface="Meiryo UI" panose="020B0604030504040204" pitchFamily="50" charset="-128"/>
              </a:rPr>
              <a:t>10</a:t>
            </a:r>
            <a:r>
              <a:rPr lang="ja-JP" altLang="en-US" sz="1200" dirty="0">
                <a:solidFill>
                  <a:prstClr val="black"/>
                </a:solidFill>
                <a:latin typeface="Meiryo UI" panose="020B0604030504040204" pitchFamily="50" charset="-128"/>
                <a:ea typeface="Meiryo UI" panose="020B0604030504040204" pitchFamily="50" charset="-128"/>
              </a:rPr>
              <a:t>倍以上。</a:t>
            </a:r>
          </a:p>
          <a:p>
            <a:pPr marL="179388" indent="-179388">
              <a:spcAft>
                <a:spcPts val="6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参照薬の年間販売額が</a:t>
            </a:r>
            <a:r>
              <a:rPr lang="en-US" altLang="ja-JP" sz="1200" dirty="0">
                <a:solidFill>
                  <a:prstClr val="black"/>
                </a:solidFill>
                <a:latin typeface="Meiryo UI" panose="020B0604030504040204" pitchFamily="50" charset="-128"/>
                <a:ea typeface="Meiryo UI" panose="020B0604030504040204" pitchFamily="50" charset="-128"/>
              </a:rPr>
              <a:t>150</a:t>
            </a:r>
            <a:r>
              <a:rPr lang="ja-JP" altLang="en-US" sz="1200" dirty="0">
                <a:solidFill>
                  <a:prstClr val="black"/>
                </a:solidFill>
                <a:latin typeface="Meiryo UI" panose="020B0604030504040204" pitchFamily="50" charset="-128"/>
                <a:ea typeface="Meiryo UI" panose="020B0604030504040204" pitchFamily="50" charset="-128"/>
              </a:rPr>
              <a:t>億円以上。</a:t>
            </a:r>
          </a:p>
          <a:p>
            <a:pPr marL="179388" indent="-179388">
              <a:spcAft>
                <a:spcPts val="6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主たる効能・効果の変更に伴い対象患者数が現に使用されている患者数から最大で</a:t>
            </a:r>
            <a:r>
              <a:rPr lang="en-US" altLang="ja-JP" sz="1200" dirty="0">
                <a:solidFill>
                  <a:prstClr val="black"/>
                </a:solidFill>
                <a:latin typeface="Meiryo UI" panose="020B0604030504040204" pitchFamily="50" charset="-128"/>
                <a:ea typeface="Meiryo UI" panose="020B0604030504040204" pitchFamily="50" charset="-128"/>
              </a:rPr>
              <a:t>10</a:t>
            </a:r>
            <a:r>
              <a:rPr lang="ja-JP" altLang="en-US" sz="1200" dirty="0">
                <a:solidFill>
                  <a:prstClr val="black"/>
                </a:solidFill>
                <a:latin typeface="Meiryo UI" panose="020B0604030504040204" pitchFamily="50" charset="-128"/>
                <a:ea typeface="Meiryo UI" panose="020B0604030504040204" pitchFamily="50" charset="-128"/>
              </a:rPr>
              <a:t>倍以上に拡大すると認められるものであって、対象患者が最大で５万人以上と認められるもの。</a:t>
            </a:r>
          </a:p>
          <a:p>
            <a:pPr marL="179388" indent="-179388">
              <a:spcAft>
                <a:spcPts val="300"/>
              </a:spcAft>
              <a:buFont typeface="Wingdings" panose="05000000000000000000" pitchFamily="2" charset="2"/>
              <a:buChar char="Ø"/>
            </a:pPr>
            <a:r>
              <a:rPr lang="ja-JP" altLang="en-US" sz="1200" dirty="0">
                <a:solidFill>
                  <a:prstClr val="black"/>
                </a:solidFill>
                <a:latin typeface="Meiryo UI" panose="020B0604030504040204" pitchFamily="50" charset="-128"/>
                <a:ea typeface="Meiryo UI" panose="020B0604030504040204" pitchFamily="50" charset="-128"/>
              </a:rPr>
              <a:t>変更後の主たる効能・効果が根治的治療法に該当するもの、生命に重大な影響のある重篤疾患、指定難病、血友病又は抗</a:t>
            </a:r>
            <a:r>
              <a:rPr lang="en-US" altLang="ja-JP" sz="1200" dirty="0">
                <a:solidFill>
                  <a:prstClr val="black"/>
                </a:solidFill>
                <a:latin typeface="Meiryo UI" panose="020B0604030504040204" pitchFamily="50" charset="-128"/>
                <a:ea typeface="Meiryo UI" panose="020B0604030504040204" pitchFamily="50" charset="-128"/>
              </a:rPr>
              <a:t>HIV</a:t>
            </a:r>
            <a:r>
              <a:rPr lang="ja-JP" altLang="en-US" sz="1200" dirty="0">
                <a:solidFill>
                  <a:prstClr val="black"/>
                </a:solidFill>
                <a:latin typeface="Meiryo UI" panose="020B0604030504040204" pitchFamily="50" charset="-128"/>
                <a:ea typeface="Meiryo UI" panose="020B0604030504040204" pitchFamily="50" charset="-128"/>
              </a:rPr>
              <a:t>の効能を追加するものは除く。</a:t>
            </a:r>
            <a:endParaRPr lang="en-US" altLang="ja-JP" sz="1200" dirty="0">
              <a:solidFill>
                <a:prstClr val="black"/>
              </a:solidFill>
              <a:latin typeface="Meiryo UI" panose="020B0604030504040204" pitchFamily="50" charset="-128"/>
              <a:ea typeface="Meiryo UI" panose="020B0604030504040204" pitchFamily="50" charset="-128"/>
            </a:endParaRPr>
          </a:p>
          <a:p>
            <a:r>
              <a:rPr lang="ja-JP" altLang="en-US" sz="1000" dirty="0">
                <a:solidFill>
                  <a:prstClr val="black"/>
                </a:solidFill>
                <a:latin typeface="Meiryo UI" panose="020B0604030504040204" pitchFamily="50" charset="-128"/>
                <a:ea typeface="Meiryo UI" panose="020B0604030504040204" pitchFamily="50" charset="-128"/>
              </a:rPr>
              <a:t>       </a:t>
            </a: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　参照薬が複数ある場合は</a:t>
            </a:r>
            <a:r>
              <a:rPr lang="en-US" altLang="ja-JP" sz="1000" dirty="0">
                <a:solidFill>
                  <a:prstClr val="black"/>
                </a:solidFill>
                <a:latin typeface="Meiryo UI" panose="020B0604030504040204" pitchFamily="50" charset="-128"/>
                <a:ea typeface="Meiryo UI" panose="020B0604030504040204" pitchFamily="50" charset="-128"/>
              </a:rPr>
              <a:t>1</a:t>
            </a:r>
            <a:r>
              <a:rPr lang="ja-JP" altLang="en-US" sz="1000" dirty="0">
                <a:solidFill>
                  <a:prstClr val="black"/>
                </a:solidFill>
                <a:latin typeface="Meiryo UI" panose="020B0604030504040204" pitchFamily="50" charset="-128"/>
                <a:ea typeface="Meiryo UI" panose="020B0604030504040204" pitchFamily="50" charset="-128"/>
              </a:rPr>
              <a:t>日薬価の加重平均値</a:t>
            </a:r>
          </a:p>
          <a:p>
            <a:r>
              <a:rPr lang="ja-JP" altLang="en-US" sz="1000" dirty="0">
                <a:solidFill>
                  <a:prstClr val="black"/>
                </a:solidFill>
                <a:latin typeface="Meiryo UI" panose="020B0604030504040204" pitchFamily="50" charset="-128"/>
                <a:ea typeface="Meiryo UI" panose="020B0604030504040204" pitchFamily="50" charset="-128"/>
              </a:rPr>
              <a:t>       </a:t>
            </a:r>
            <a:r>
              <a:rPr lang="en-US" altLang="ja-JP" sz="1000" dirty="0">
                <a:solidFill>
                  <a:prstClr val="black"/>
                </a:solidFill>
                <a:latin typeface="Meiryo UI" panose="020B0604030504040204" pitchFamily="50" charset="-128"/>
                <a:ea typeface="Meiryo UI" panose="020B0604030504040204" pitchFamily="50" charset="-128"/>
              </a:rPr>
              <a:t>※  </a:t>
            </a:r>
            <a:r>
              <a:rPr lang="ja-JP" altLang="en-US" sz="1000" dirty="0">
                <a:solidFill>
                  <a:prstClr val="black"/>
                </a:solidFill>
                <a:latin typeface="Meiryo UI" panose="020B0604030504040204" pitchFamily="50" charset="-128"/>
                <a:ea typeface="Meiryo UI" panose="020B0604030504040204" pitchFamily="50" charset="-128"/>
              </a:rPr>
              <a:t>参照薬が複数ある場合は合計の年間販売額</a:t>
            </a:r>
            <a:endParaRPr lang="ja-JP" altLang="en-US" sz="1200" dirty="0">
              <a:solidFill>
                <a:prstClr val="black"/>
              </a:solidFill>
              <a:latin typeface="Meiryo UI" panose="020B0604030504040204" pitchFamily="50" charset="-128"/>
              <a:ea typeface="Meiryo UI" panose="020B0604030504040204" pitchFamily="50" charset="-128"/>
            </a:endParaRPr>
          </a:p>
        </p:txBody>
      </p:sp>
      <p:sp>
        <p:nvSpPr>
          <p:cNvPr id="38" name="テキスト ボックス 37"/>
          <p:cNvSpPr txBox="1"/>
          <p:nvPr/>
        </p:nvSpPr>
        <p:spPr>
          <a:xfrm>
            <a:off x="109751" y="3383105"/>
            <a:ext cx="620312" cy="253787"/>
          </a:xfrm>
          <a:prstGeom prst="rect">
            <a:avLst/>
          </a:prstGeom>
          <a:noFill/>
        </p:spPr>
        <p:txBody>
          <a:bodyPr wrap="square" rtlCol="0">
            <a:spAutoFit/>
          </a:bodyPr>
          <a:lstStyle/>
          <a:p>
            <a:pPr defTabSz="913850">
              <a:defRPr/>
            </a:pPr>
            <a:r>
              <a:rPr lang="ja-JP" altLang="en-US" sz="1049" dirty="0">
                <a:solidFill>
                  <a:prstClr val="black"/>
                </a:solidFill>
                <a:latin typeface="Meiryo UI" panose="020B0604030504040204" pitchFamily="50" charset="-128"/>
                <a:ea typeface="Meiryo UI" panose="020B0604030504040204" pitchFamily="50" charset="-128"/>
              </a:rPr>
              <a:t>（例）</a:t>
            </a:r>
          </a:p>
        </p:txBody>
      </p:sp>
      <p:sp>
        <p:nvSpPr>
          <p:cNvPr id="35" name="スライド番号プレースホルダー 2">
            <a:extLst>
              <a:ext uri="{FF2B5EF4-FFF2-40B4-BE49-F238E27FC236}">
                <a16:creationId xmlns:a16="http://schemas.microsoft.com/office/drawing/2014/main" id="{D5E16916-2D28-478E-882D-15BB1BC9CE3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7988944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80EF2EA9-CDC2-4F7B-8190-3668156BAFE8}"/>
              </a:ext>
            </a:extLst>
          </p:cNvPr>
          <p:cNvSpPr txBox="1">
            <a:spLocks noChangeArrowheads="1"/>
          </p:cNvSpPr>
          <p:nvPr/>
        </p:nvSpPr>
        <p:spPr bwMode="auto">
          <a:xfrm>
            <a:off x="488504" y="83840"/>
            <a:ext cx="7776864"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30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自民党「予算・税制等に関する政策懇談会」</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年度予算編成に向けた要望を説明</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p:txBody>
      </p:sp>
      <p:sp>
        <p:nvSpPr>
          <p:cNvPr id="6" name="正方形/長方形 5">
            <a:extLst>
              <a:ext uri="{FF2B5EF4-FFF2-40B4-BE49-F238E27FC236}">
                <a16:creationId xmlns:a16="http://schemas.microsoft.com/office/drawing/2014/main" id="{80FEF9E2-716B-4626-8FFC-2D5668D247EF}"/>
              </a:ext>
            </a:extLst>
          </p:cNvPr>
          <p:cNvSpPr/>
          <p:nvPr/>
        </p:nvSpPr>
        <p:spPr>
          <a:xfrm>
            <a:off x="1712640" y="1112815"/>
            <a:ext cx="5073214" cy="1949151"/>
          </a:xfrm>
          <a:prstGeom prst="rect">
            <a:avLst/>
          </a:prstGeom>
          <a:solidFill>
            <a:srgbClr val="FFFFD9"/>
          </a:solidFill>
          <a:ln>
            <a:solidFill>
              <a:schemeClr val="tx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900" b="1" i="0" u="none" strike="noStrike" kern="1200" cap="none" spc="0" normalizeH="0" baseline="0" noProof="0" dirty="0">
                <a:ln>
                  <a:noFill/>
                </a:ln>
                <a:solidFill>
                  <a:srgbClr val="000000"/>
                </a:solidFill>
                <a:effectLst/>
                <a:uLnTx/>
                <a:uFillTx/>
                <a:latin typeface="Arial"/>
                <a:ea typeface="ＭＳ Ｐゴシック"/>
                <a:cs typeface="+mn-cs"/>
              </a:rPr>
              <a:t>2020</a:t>
            </a:r>
            <a:r>
              <a:rPr kumimoji="1" lang="ja-JP" altLang="en-US" sz="1900" b="1" i="0" u="none" strike="noStrike" kern="1200" cap="none" spc="0" normalizeH="0" baseline="0" noProof="0" dirty="0">
                <a:ln>
                  <a:noFill/>
                </a:ln>
                <a:solidFill>
                  <a:srgbClr val="000000"/>
                </a:solidFill>
                <a:effectLst/>
                <a:uLnTx/>
                <a:uFillTx/>
                <a:latin typeface="Arial"/>
                <a:ea typeface="ＭＳ Ｐゴシック"/>
                <a:cs typeface="+mn-cs"/>
              </a:rPr>
              <a:t>年度予算編成に向けて</a:t>
            </a:r>
            <a:endParaRPr kumimoji="1" lang="en-US" altLang="ja-JP" sz="1900" b="1" i="0" u="none" strike="noStrike" kern="1200" cap="none" spc="0" normalizeH="0" baseline="0" noProof="0" dirty="0">
              <a:ln>
                <a:noFill/>
              </a:ln>
              <a:solidFill>
                <a:srgbClr val="000000"/>
              </a:solidFill>
              <a:effectLst/>
              <a:uLnTx/>
              <a:uFillTx/>
              <a:latin typeface="Arial"/>
              <a:ea typeface="ＭＳ Ｐゴシック" charset="-128"/>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〇概算要求要望</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30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予防・健康、働き方改革等への予算確保</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92075"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〇</a:t>
            </a:r>
            <a:r>
              <a:rPr kumimoji="1" lang="zh-TW" altLang="en-US" sz="1900" b="0" i="0" u="none" strike="noStrike" kern="1200" cap="none" spc="0" normalizeH="0" baseline="0" noProof="0" dirty="0">
                <a:ln>
                  <a:noFill/>
                </a:ln>
                <a:solidFill>
                  <a:srgbClr val="000000"/>
                </a:solidFill>
                <a:effectLst/>
                <a:uLnTx/>
                <a:uFillTx/>
                <a:latin typeface="Arial"/>
                <a:ea typeface="ＭＳ Ｐゴシック"/>
                <a:cs typeface="+mn-cs"/>
              </a:rPr>
              <a:t>事項要求要望</a:t>
            </a:r>
            <a:endParaRPr kumimoji="1" lang="en-US" altLang="zh-TW"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a:t>
            </a:r>
            <a:r>
              <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rPr>
              <a:t>2020</a:t>
            </a: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年度診療報酬改定等</a:t>
            </a:r>
            <a:endParaRPr kumimoji="1" lang="en-US" altLang="ja-JP" sz="1900" b="0" i="0" u="none" strike="noStrike" kern="1200" cap="none" spc="0" normalizeH="0" baseline="0" noProof="0" dirty="0">
              <a:ln>
                <a:noFill/>
              </a:ln>
              <a:solidFill>
                <a:srgbClr val="000000"/>
              </a:solidFill>
              <a:effectLst/>
              <a:uLnTx/>
              <a:uFillTx/>
              <a:latin typeface="Arial"/>
              <a:ea typeface="ＭＳ Ｐゴシック"/>
              <a:cs typeface="+mn-cs"/>
            </a:endParaRPr>
          </a:p>
          <a:p>
            <a:pPr marL="0" marR="0" lvl="0" indent="539750" algn="l" defTabSz="914400" rtl="0" eaLnBrk="1" fontAlgn="auto" latinLnBrk="0" hangingPunct="1">
              <a:lnSpc>
                <a:spcPct val="100000"/>
              </a:lnSpc>
              <a:spcBef>
                <a:spcPts val="0"/>
              </a:spcBef>
              <a:spcAft>
                <a:spcPts val="0"/>
              </a:spcAft>
              <a:buClrTx/>
              <a:buSzTx/>
              <a:buFontTx/>
              <a:buNone/>
              <a:tabLst/>
              <a:defRPr/>
            </a:pPr>
            <a:r>
              <a:rPr kumimoji="1" lang="ja-JP" altLang="en-US" sz="1900" b="0" i="0" u="none" strike="noStrike" kern="1200" cap="none" spc="0" normalizeH="0" baseline="0" noProof="0" dirty="0">
                <a:ln>
                  <a:noFill/>
                </a:ln>
                <a:solidFill>
                  <a:srgbClr val="000000"/>
                </a:solidFill>
                <a:effectLst/>
                <a:uLnTx/>
                <a:uFillTx/>
                <a:latin typeface="Arial"/>
                <a:ea typeface="ＭＳ Ｐゴシック"/>
                <a:cs typeface="+mn-cs"/>
              </a:rPr>
              <a:t>・日</a:t>
            </a:r>
            <a:r>
              <a:rPr kumimoji="1" lang="zh-CN" altLang="en-US" sz="1900" b="0" i="0" u="none" strike="noStrike" kern="1200" cap="none" spc="0" normalizeH="0" baseline="0" noProof="0" dirty="0">
                <a:ln>
                  <a:noFill/>
                </a:ln>
                <a:solidFill>
                  <a:srgbClr val="000000"/>
                </a:solidFill>
                <a:effectLst/>
                <a:uLnTx/>
                <a:uFillTx/>
                <a:latin typeface="Arial"/>
                <a:ea typeface="ＭＳ Ｐゴシック"/>
                <a:cs typeface="+mn-cs"/>
              </a:rPr>
              <a:t>本医師会 令和２年度税制改正要望</a:t>
            </a:r>
            <a:endParaRPr kumimoji="1" lang="ja-JP" altLang="en-US" sz="1900" b="0" i="0" u="none" strike="noStrike" kern="1200" cap="none" spc="0" normalizeH="0" baseline="0" noProof="0" dirty="0">
              <a:ln>
                <a:noFill/>
              </a:ln>
              <a:solidFill>
                <a:srgbClr val="000000"/>
              </a:solidFill>
              <a:effectLst/>
              <a:uLnTx/>
              <a:uFillTx/>
              <a:latin typeface="Arial"/>
              <a:ea typeface="ＭＳ Ｐゴシック" charset="-128"/>
              <a:cs typeface="+mn-cs"/>
            </a:endParaRPr>
          </a:p>
        </p:txBody>
      </p:sp>
      <p:sp>
        <p:nvSpPr>
          <p:cNvPr id="9" name="Text Box 2">
            <a:extLst>
              <a:ext uri="{FF2B5EF4-FFF2-40B4-BE49-F238E27FC236}">
                <a16:creationId xmlns:a16="http://schemas.microsoft.com/office/drawing/2014/main" id="{358272D5-98C2-4C82-BCA3-A7317F0224F4}"/>
              </a:ext>
            </a:extLst>
          </p:cNvPr>
          <p:cNvSpPr txBox="1">
            <a:spLocks noChangeArrowheads="1"/>
          </p:cNvSpPr>
          <p:nvPr/>
        </p:nvSpPr>
        <p:spPr bwMode="auto">
          <a:xfrm>
            <a:off x="488504" y="3095578"/>
            <a:ext cx="521723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16</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公明党「政策要望懇談会」</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357188" marR="0" lvl="0" indent="-357188"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年度予算編成及び全世代型社会保障に向けた要望を説明</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p:txBody>
      </p:sp>
      <p:sp>
        <p:nvSpPr>
          <p:cNvPr id="3" name="テキスト ボックス 2">
            <a:extLst>
              <a:ext uri="{FF2B5EF4-FFF2-40B4-BE49-F238E27FC236}">
                <a16:creationId xmlns:a16="http://schemas.microsoft.com/office/drawing/2014/main" id="{17509C7A-25EF-4199-8A60-F7092F5A2FF6}"/>
              </a:ext>
            </a:extLst>
          </p:cNvPr>
          <p:cNvSpPr txBox="1"/>
          <p:nvPr/>
        </p:nvSpPr>
        <p:spPr>
          <a:xfrm>
            <a:off x="7099683" y="4399629"/>
            <a:ext cx="1741749" cy="584775"/>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公明新聞</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a:t>
            </a:r>
          </a:p>
        </p:txBody>
      </p:sp>
      <p:sp>
        <p:nvSpPr>
          <p:cNvPr id="16" name="正方形/長方形 15">
            <a:extLst>
              <a:ext uri="{FF2B5EF4-FFF2-40B4-BE49-F238E27FC236}">
                <a16:creationId xmlns:a16="http://schemas.microsoft.com/office/drawing/2014/main" id="{5B82EE78-E54E-4739-87BB-C31BC3630DCE}"/>
              </a:ext>
            </a:extLst>
          </p:cNvPr>
          <p:cNvSpPr/>
          <p:nvPr/>
        </p:nvSpPr>
        <p:spPr>
          <a:xfrm>
            <a:off x="1784648" y="4399629"/>
            <a:ext cx="5256584" cy="136585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 name="Text Box 2">
            <a:extLst>
              <a:ext uri="{FF2B5EF4-FFF2-40B4-BE49-F238E27FC236}">
                <a16:creationId xmlns:a16="http://schemas.microsoft.com/office/drawing/2014/main" id="{6DC18E98-6199-477B-894C-84C0F026BC1F}"/>
              </a:ext>
            </a:extLst>
          </p:cNvPr>
          <p:cNvSpPr txBox="1">
            <a:spLocks noChangeArrowheads="1"/>
          </p:cNvSpPr>
          <p:nvPr/>
        </p:nvSpPr>
        <p:spPr bwMode="auto">
          <a:xfrm>
            <a:off x="488504" y="5842337"/>
            <a:ext cx="871296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【2019</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11</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月</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6</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日</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a:t>
            </a:r>
            <a:endPar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共同会派　厚生労働合同部会（立憲・国民・社保・社民合同）ヒアリング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　　日本医師会から、</a:t>
            </a:r>
            <a:r>
              <a:rPr kumimoji="1" lang="en-US" altLang="ja-JP"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2020</a:t>
            </a:r>
            <a:r>
              <a:rPr kumimoji="1" lang="ja-JP" altLang="en-US" sz="2000" b="0" i="0" u="none" strike="noStrike" kern="1200" cap="none" spc="0" normalizeH="0" baseline="0" noProof="0" dirty="0">
                <a:ln>
                  <a:noFill/>
                </a:ln>
                <a:solidFill>
                  <a:srgbClr val="000000"/>
                </a:solidFill>
                <a:effectLst/>
                <a:uLnTx/>
                <a:uFillTx/>
                <a:latin typeface="Arial" pitchFamily="34" charset="0"/>
                <a:ea typeface="ＭＳ Ｐゴシック" charset="-128"/>
                <a:cs typeface="+mn-cs"/>
              </a:rPr>
              <a:t>年度予算編成に向けての要望を説明</a:t>
            </a:r>
            <a:endParaRPr kumimoji="1" lang="en-US" altLang="ja-JP" sz="2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mn-cs"/>
            </a:endParaRPr>
          </a:p>
        </p:txBody>
      </p:sp>
      <p:pic>
        <p:nvPicPr>
          <p:cNvPr id="2" name="図 1">
            <a:extLst>
              <a:ext uri="{FF2B5EF4-FFF2-40B4-BE49-F238E27FC236}">
                <a16:creationId xmlns:a16="http://schemas.microsoft.com/office/drawing/2014/main" id="{061F5094-B426-4335-A995-95576C516B23}"/>
              </a:ext>
            </a:extLst>
          </p:cNvPr>
          <p:cNvPicPr>
            <a:picLocks noChangeAspect="1"/>
          </p:cNvPicPr>
          <p:nvPr/>
        </p:nvPicPr>
        <p:blipFill>
          <a:blip r:embed="rId3"/>
          <a:stretch>
            <a:fillRect/>
          </a:stretch>
        </p:blipFill>
        <p:spPr>
          <a:xfrm>
            <a:off x="3147807" y="4551176"/>
            <a:ext cx="2057619" cy="1116437"/>
          </a:xfrm>
          <a:prstGeom prst="rect">
            <a:avLst/>
          </a:prstGeom>
        </p:spPr>
      </p:pic>
      <p:pic>
        <p:nvPicPr>
          <p:cNvPr id="10" name="図 9">
            <a:extLst>
              <a:ext uri="{FF2B5EF4-FFF2-40B4-BE49-F238E27FC236}">
                <a16:creationId xmlns:a16="http://schemas.microsoft.com/office/drawing/2014/main" id="{E84A2099-1BA0-48F4-AEC3-E7B7CA91DC04}"/>
              </a:ext>
            </a:extLst>
          </p:cNvPr>
          <p:cNvPicPr>
            <a:picLocks noChangeAspect="1"/>
          </p:cNvPicPr>
          <p:nvPr/>
        </p:nvPicPr>
        <p:blipFill>
          <a:blip r:embed="rId4"/>
          <a:stretch>
            <a:fillRect/>
          </a:stretch>
        </p:blipFill>
        <p:spPr>
          <a:xfrm>
            <a:off x="6435364" y="4517572"/>
            <a:ext cx="499687" cy="1205496"/>
          </a:xfrm>
          <a:prstGeom prst="rect">
            <a:avLst/>
          </a:prstGeom>
        </p:spPr>
      </p:pic>
      <p:pic>
        <p:nvPicPr>
          <p:cNvPr id="11" name="図 10">
            <a:extLst>
              <a:ext uri="{FF2B5EF4-FFF2-40B4-BE49-F238E27FC236}">
                <a16:creationId xmlns:a16="http://schemas.microsoft.com/office/drawing/2014/main" id="{3EA7A2EB-4824-44CC-ACD1-F8ED0785CA8D}"/>
              </a:ext>
            </a:extLst>
          </p:cNvPr>
          <p:cNvPicPr>
            <a:picLocks noChangeAspect="1"/>
          </p:cNvPicPr>
          <p:nvPr/>
        </p:nvPicPr>
        <p:blipFill>
          <a:blip r:embed="rId5"/>
          <a:stretch>
            <a:fillRect/>
          </a:stretch>
        </p:blipFill>
        <p:spPr>
          <a:xfrm>
            <a:off x="5298229" y="4504260"/>
            <a:ext cx="1137135" cy="1218808"/>
          </a:xfrm>
          <a:prstGeom prst="rect">
            <a:avLst/>
          </a:prstGeom>
        </p:spPr>
      </p:pic>
      <p:pic>
        <p:nvPicPr>
          <p:cNvPr id="12" name="図 11">
            <a:extLst>
              <a:ext uri="{FF2B5EF4-FFF2-40B4-BE49-F238E27FC236}">
                <a16:creationId xmlns:a16="http://schemas.microsoft.com/office/drawing/2014/main" id="{1EEC4BCC-2ADB-4CA2-83CA-D91899A8CEBE}"/>
              </a:ext>
            </a:extLst>
          </p:cNvPr>
          <p:cNvPicPr>
            <a:picLocks noChangeAspect="1"/>
          </p:cNvPicPr>
          <p:nvPr/>
        </p:nvPicPr>
        <p:blipFill>
          <a:blip r:embed="rId6"/>
          <a:stretch>
            <a:fillRect/>
          </a:stretch>
        </p:blipFill>
        <p:spPr>
          <a:xfrm>
            <a:off x="1899158" y="4481690"/>
            <a:ext cx="1137136" cy="1231897"/>
          </a:xfrm>
          <a:prstGeom prst="rect">
            <a:avLst/>
          </a:prstGeom>
        </p:spPr>
      </p:pic>
      <p:sp>
        <p:nvSpPr>
          <p:cNvPr id="13" name="スライド番号プレースホルダー 2">
            <a:extLst>
              <a:ext uri="{FF2B5EF4-FFF2-40B4-BE49-F238E27FC236}">
                <a16:creationId xmlns:a16="http://schemas.microsoft.com/office/drawing/2014/main" id="{D2E70BCC-8F71-4F75-A1C7-C0F12D2F035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871268160"/>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128464" y="770217"/>
            <a:ext cx="9649072" cy="2684721"/>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新薬のうち、効能効果、薬理作用、投与形態等が類似した比較薬がある場合は、市場での公正な競争を確保する観点から、比較薬の１日薬価と同一となるように薬価を算定。</a:t>
            </a:r>
            <a:r>
              <a:rPr lang="ja-JP" altLang="en-US" sz="1600" dirty="0">
                <a:solidFill>
                  <a:srgbClr val="00B0F0"/>
                </a:solidFill>
                <a:latin typeface="Meiryo UI" panose="020B0604030504040204" pitchFamily="50" charset="-128"/>
                <a:ea typeface="Meiryo UI" panose="020B0604030504040204" pitchFamily="50" charset="-128"/>
              </a:rPr>
              <a:t>（類似薬効比較方式</a:t>
            </a:r>
            <a:r>
              <a:rPr lang="en-US" altLang="ja-JP" sz="1600" dirty="0">
                <a:solidFill>
                  <a:srgbClr val="00B0F0"/>
                </a:solidFill>
                <a:latin typeface="Meiryo UI" panose="020B0604030504040204" pitchFamily="50" charset="-128"/>
                <a:ea typeface="Meiryo UI" panose="020B0604030504040204" pitchFamily="50" charset="-128"/>
              </a:rPr>
              <a:t>(Ⅰ)</a:t>
            </a:r>
            <a:r>
              <a:rPr lang="ja-JP" altLang="en-US" sz="1600" dirty="0">
                <a:solidFill>
                  <a:srgbClr val="00B0F0"/>
                </a:solidFill>
                <a:latin typeface="Meiryo UI" panose="020B0604030504040204" pitchFamily="50" charset="-128"/>
                <a:ea typeface="Meiryo UI" panose="020B0604030504040204" pitchFamily="50" charset="-128"/>
              </a:rPr>
              <a:t>）</a:t>
            </a:r>
            <a:endParaRPr lang="en-US" altLang="ja-JP" sz="1600" dirty="0">
              <a:solidFill>
                <a:srgbClr val="00B0F0"/>
              </a:solidFill>
              <a:latin typeface="Meiryo UI" panose="020B0604030504040204" pitchFamily="50" charset="-128"/>
              <a:ea typeface="Meiryo UI" panose="020B0604030504040204" pitchFamily="50" charset="-128"/>
            </a:endParaRPr>
          </a:p>
          <a:p>
            <a:pPr marL="273050" indent="-273050">
              <a:spcAft>
                <a:spcPts val="1200"/>
              </a:spcAft>
              <a:defRPr/>
            </a:pPr>
            <a:r>
              <a:rPr lang="ja-JP" altLang="en-US" sz="1600" dirty="0">
                <a:solidFill>
                  <a:prstClr val="black"/>
                </a:solidFill>
                <a:latin typeface="Meiryo UI" panose="020B0604030504040204" pitchFamily="50" charset="-128"/>
                <a:ea typeface="Meiryo UI" panose="020B0604030504040204" pitchFamily="50" charset="-128"/>
              </a:rPr>
              <a:t>　　一方で、類似薬が３つ以上存在し、かつ補正加算のない、新規性の乏しい新薬は、過去の数年間の類似薬の薬価と比較して最も低い価格と１日薬価を合わせる。</a:t>
            </a:r>
            <a:r>
              <a:rPr lang="ja-JP" altLang="en-US" sz="1600" dirty="0">
                <a:solidFill>
                  <a:srgbClr val="00B050"/>
                </a:solidFill>
                <a:latin typeface="Meiryo UI" panose="020B0604030504040204" pitchFamily="50" charset="-128"/>
                <a:ea typeface="Meiryo UI" panose="020B0604030504040204" pitchFamily="50" charset="-128"/>
              </a:rPr>
              <a:t>（類似薬効比較方式</a:t>
            </a:r>
            <a:r>
              <a:rPr lang="en-US" altLang="ja-JP" sz="1600" dirty="0">
                <a:solidFill>
                  <a:srgbClr val="00B050"/>
                </a:solidFill>
                <a:latin typeface="Meiryo UI" panose="020B0604030504040204" pitchFamily="50" charset="-128"/>
                <a:ea typeface="Meiryo UI" panose="020B0604030504040204" pitchFamily="50" charset="-128"/>
              </a:rPr>
              <a:t>(II)</a:t>
            </a:r>
            <a:r>
              <a:rPr lang="ja-JP" altLang="en-US" sz="1600" dirty="0">
                <a:solidFill>
                  <a:srgbClr val="00B050"/>
                </a:solidFill>
                <a:latin typeface="Meiryo UI" panose="020B0604030504040204" pitchFamily="50" charset="-128"/>
                <a:ea typeface="Meiryo UI" panose="020B0604030504040204" pitchFamily="50" charset="-128"/>
              </a:rPr>
              <a:t>）</a:t>
            </a:r>
            <a:endParaRPr lang="en-US" altLang="ja-JP" sz="1600" dirty="0">
              <a:solidFill>
                <a:srgbClr val="00B050"/>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年度改定において、類似薬効比較方式</a:t>
            </a:r>
            <a:r>
              <a:rPr lang="en-US" altLang="ja-JP" sz="1600" dirty="0">
                <a:solidFill>
                  <a:prstClr val="black"/>
                </a:solidFill>
                <a:latin typeface="Meiryo UI" panose="020B0604030504040204" pitchFamily="50" charset="-128"/>
                <a:ea typeface="Meiryo UI" panose="020B0604030504040204" pitchFamily="50" charset="-128"/>
              </a:rPr>
              <a:t>(II)</a:t>
            </a:r>
            <a:r>
              <a:rPr lang="ja-JP" altLang="en-US" sz="1600" dirty="0">
                <a:solidFill>
                  <a:prstClr val="black"/>
                </a:solidFill>
                <a:latin typeface="Meiryo UI" panose="020B0604030504040204" pitchFamily="50" charset="-128"/>
                <a:ea typeface="Meiryo UI" panose="020B0604030504040204" pitchFamily="50" charset="-128"/>
              </a:rPr>
              <a:t>で算定され、新薬創出等加算の対象外の品目は、比較薬の新薬創出等加算の累積加算額を控除して薬価算定を行うことされた。</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新薬創出等加算の対象外であって、類似薬効比較方式</a:t>
            </a:r>
            <a:r>
              <a:rPr lang="en-US" altLang="ja-JP" sz="1600" dirty="0">
                <a:solidFill>
                  <a:prstClr val="black"/>
                </a:solidFill>
                <a:latin typeface="Meiryo UI" panose="020B0604030504040204" pitchFamily="50" charset="-128"/>
                <a:ea typeface="Meiryo UI" panose="020B0604030504040204" pitchFamily="50" charset="-128"/>
              </a:rPr>
              <a:t>(Ⅰ)</a:t>
            </a:r>
            <a:r>
              <a:rPr lang="ja-JP" altLang="en-US" sz="1600" dirty="0">
                <a:solidFill>
                  <a:prstClr val="black"/>
                </a:solidFill>
                <a:latin typeface="Meiryo UI" panose="020B0604030504040204" pitchFamily="50" charset="-128"/>
                <a:ea typeface="Meiryo UI" panose="020B0604030504040204" pitchFamily="50" charset="-128"/>
              </a:rPr>
              <a:t>等で算定された医薬品については、収載時に新薬創出等加算対象外であったが収載後に新薬創出等加算対象品目となった場合の対応を含め、新薬創出等加算対象品目を比較薬とする場合の薬価算定について検討することとされた。（平成</a:t>
            </a:r>
            <a:r>
              <a:rPr lang="en-US" altLang="ja-JP" sz="1600" dirty="0">
                <a:solidFill>
                  <a:prstClr val="black"/>
                </a:solidFill>
                <a:latin typeface="Meiryo UI" panose="020B0604030504040204" pitchFamily="50" charset="-128"/>
                <a:ea typeface="Meiryo UI" panose="020B0604030504040204" pitchFamily="50" charset="-128"/>
              </a:rPr>
              <a:t>30</a:t>
            </a:r>
            <a:r>
              <a:rPr lang="ja-JP" altLang="en-US" sz="1600" dirty="0">
                <a:solidFill>
                  <a:prstClr val="black"/>
                </a:solidFill>
                <a:latin typeface="Meiryo UI" panose="020B0604030504040204" pitchFamily="50" charset="-128"/>
                <a:ea typeface="Meiryo UI" panose="020B0604030504040204" pitchFamily="50" charset="-128"/>
              </a:rPr>
              <a:t>年度改定時）</a:t>
            </a:r>
          </a:p>
        </p:txBody>
      </p:sp>
      <p:sp>
        <p:nvSpPr>
          <p:cNvPr id="6" name="角丸四角形 5"/>
          <p:cNvSpPr/>
          <p:nvPr/>
        </p:nvSpPr>
        <p:spPr>
          <a:xfrm>
            <a:off x="128464" y="476672"/>
            <a:ext cx="1584176" cy="311800"/>
          </a:xfrm>
          <a:prstGeom prst="roundRect">
            <a:avLst>
              <a:gd name="adj" fmla="val 0"/>
            </a:avLst>
          </a:prstGeom>
          <a:gradFill>
            <a:gsLst>
              <a:gs pos="0">
                <a:schemeClr val="accent1">
                  <a:lumMod val="50000"/>
                </a:schemeClr>
              </a:gs>
              <a:gs pos="92000">
                <a:schemeClr val="accent1">
                  <a:lumMod val="75000"/>
                </a:schemeClr>
              </a:gs>
              <a:gs pos="100000">
                <a:schemeClr val="bg2">
                  <a:lumMod val="25000"/>
                </a:schemeClr>
              </a:gs>
            </a:gsLst>
            <a:lin ang="5400000" scaled="1"/>
          </a:gradFill>
          <a:ln w="15875">
            <a:noFill/>
          </a:ln>
        </p:spPr>
        <p:txBody>
          <a:bodyPr wrap="square" lIns="38975" tIns="38975" rIns="38975" bIns="38975" rtlCol="0" anchor="t"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292167" indent="-292167" defTabSz="989929">
              <a:defRPr/>
            </a:pPr>
            <a:r>
              <a:rPr lang="ja-JP" altLang="en-US" sz="1600" b="1" dirty="0">
                <a:solidFill>
                  <a:prstClr val="white">
                    <a:lumMod val="95000"/>
                  </a:prstClr>
                </a:solidFill>
                <a:latin typeface="Meiryo UI" panose="020B0604030504040204" pitchFamily="50" charset="-128"/>
                <a:ea typeface="Meiryo UI" panose="020B0604030504040204" pitchFamily="50" charset="-128"/>
              </a:rPr>
              <a:t>　これまでの経緯</a:t>
            </a:r>
            <a:endParaRPr lang="en-US" altLang="ja-JP" sz="1600" b="1" dirty="0">
              <a:solidFill>
                <a:prstClr val="white">
                  <a:lumMod val="95000"/>
                </a:prstClr>
              </a:solidFill>
              <a:latin typeface="Meiryo UI" panose="020B0604030504040204" pitchFamily="50" charset="-128"/>
              <a:ea typeface="Meiryo UI" panose="020B0604030504040204" pitchFamily="50" charset="-128"/>
            </a:endParaRPr>
          </a:p>
        </p:txBody>
      </p:sp>
      <p:grpSp>
        <p:nvGrpSpPr>
          <p:cNvPr id="8" name="グループ化 7"/>
          <p:cNvGrpSpPr/>
          <p:nvPr/>
        </p:nvGrpSpPr>
        <p:grpSpPr>
          <a:xfrm>
            <a:off x="920552" y="3573017"/>
            <a:ext cx="8116436" cy="3208707"/>
            <a:chOff x="917377" y="2689790"/>
            <a:chExt cx="8116436" cy="4083306"/>
          </a:xfrm>
        </p:grpSpPr>
        <p:sp>
          <p:nvSpPr>
            <p:cNvPr id="9" name="正方形/長方形 8"/>
            <p:cNvSpPr/>
            <p:nvPr/>
          </p:nvSpPr>
          <p:spPr>
            <a:xfrm>
              <a:off x="5811469" y="6468712"/>
              <a:ext cx="1146998" cy="304384"/>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10" name="正方形/長方形 9"/>
            <p:cNvSpPr/>
            <p:nvPr/>
          </p:nvSpPr>
          <p:spPr>
            <a:xfrm>
              <a:off x="7922344" y="6466538"/>
              <a:ext cx="1111469" cy="306556"/>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r>
                <a:rPr lang="ja-JP" altLang="en-US" sz="12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cxnSp>
          <p:nvCxnSpPr>
            <p:cNvPr id="11" name="直線コネクタ 10"/>
            <p:cNvCxnSpPr/>
            <p:nvPr/>
          </p:nvCxnSpPr>
          <p:spPr>
            <a:xfrm flipH="1">
              <a:off x="3355938" y="2922953"/>
              <a:ext cx="129" cy="3412675"/>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 name="直線コネクタ 11"/>
            <p:cNvCxnSpPr/>
            <p:nvPr/>
          </p:nvCxnSpPr>
          <p:spPr>
            <a:xfrm>
              <a:off x="4389430" y="2922953"/>
              <a:ext cx="659" cy="3412675"/>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5422793" y="2922952"/>
              <a:ext cx="20581"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6456156" y="2922952"/>
              <a:ext cx="2595"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7489519" y="2922952"/>
              <a:ext cx="1599"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8522884" y="2922952"/>
              <a:ext cx="593" cy="3430574"/>
            </a:xfrm>
            <a:prstGeom prst="line">
              <a:avLst/>
            </a:prstGeom>
            <a:ln w="19050">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 name="直線コネクタ 16"/>
            <p:cNvCxnSpPr/>
            <p:nvPr/>
          </p:nvCxnSpPr>
          <p:spPr>
            <a:xfrm flipH="1">
              <a:off x="1289340" y="2689790"/>
              <a:ext cx="0" cy="3628805"/>
            </a:xfrm>
            <a:prstGeom prst="line">
              <a:avLst/>
            </a:prstGeom>
            <a:ln w="3175">
              <a:solidFill>
                <a:schemeClr val="bg1">
                  <a:lumMod val="5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1321063" y="6335627"/>
              <a:ext cx="7527000" cy="0"/>
            </a:xfrm>
            <a:prstGeom prst="line">
              <a:avLst/>
            </a:prstGeom>
            <a:ln w="31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1564657" y="3265963"/>
              <a:ext cx="4921557" cy="713"/>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2327826" y="3297687"/>
              <a:ext cx="0"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2302164" y="3699332"/>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a:off x="3355937" y="3678464"/>
              <a:ext cx="0"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3330993" y="4080269"/>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H="1">
              <a:off x="4392328" y="4058819"/>
              <a:ext cx="1028"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6459314" y="3245088"/>
              <a:ext cx="0" cy="1998472"/>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6429084" y="5236826"/>
              <a:ext cx="10800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7491117" y="5216004"/>
              <a:ext cx="0" cy="42073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7464479" y="5615441"/>
              <a:ext cx="1080000"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8525102" y="5594252"/>
              <a:ext cx="0" cy="42073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4390088" y="3301548"/>
              <a:ext cx="0" cy="420731"/>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V="1">
              <a:off x="4363373" y="3702235"/>
              <a:ext cx="1080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a:off x="5398860" y="4081426"/>
              <a:ext cx="3132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33" name="テキスト ボックス 32"/>
            <p:cNvSpPr txBox="1"/>
            <p:nvPr/>
          </p:nvSpPr>
          <p:spPr>
            <a:xfrm flipH="1">
              <a:off x="917377" y="2817354"/>
              <a:ext cx="400110" cy="574446"/>
            </a:xfrm>
            <a:prstGeom prst="rect">
              <a:avLst/>
            </a:prstGeom>
            <a:noFill/>
            <a:ln>
              <a:noFill/>
            </a:ln>
          </p:spPr>
          <p:txBody>
            <a:bodyPr vert="eaVert" wrap="none" rtlCol="0">
              <a:spAutoFit/>
            </a:bodyPr>
            <a:lstStyle/>
            <a:p>
              <a:pPr fontAlgn="t">
                <a:defRPr/>
              </a:pP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a:t>
              </a:r>
            </a:p>
          </p:txBody>
        </p:sp>
        <p:sp>
          <p:nvSpPr>
            <p:cNvPr id="34" name="正方形/長方形 33"/>
            <p:cNvSpPr/>
            <p:nvPr/>
          </p:nvSpPr>
          <p:spPr>
            <a:xfrm>
              <a:off x="1427565" y="2860757"/>
              <a:ext cx="723275" cy="391668"/>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比較薬</a:t>
              </a:r>
            </a:p>
          </p:txBody>
        </p:sp>
        <p:sp>
          <p:nvSpPr>
            <p:cNvPr id="35" name="四角形吹き出し 34"/>
            <p:cNvSpPr/>
            <p:nvPr/>
          </p:nvSpPr>
          <p:spPr>
            <a:xfrm>
              <a:off x="1432350" y="3451936"/>
              <a:ext cx="543739" cy="391668"/>
            </a:xfrm>
            <a:prstGeom prst="wedgeRectCallout">
              <a:avLst>
                <a:gd name="adj1" fmla="val -20833"/>
                <a:gd name="adj2" fmla="val -96844"/>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36" name="正方形/長方形 35"/>
            <p:cNvSpPr/>
            <p:nvPr/>
          </p:nvSpPr>
          <p:spPr>
            <a:xfrm>
              <a:off x="4373030" y="2861602"/>
              <a:ext cx="3236784" cy="391668"/>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Ⅰ</a:t>
              </a:r>
              <a:r>
                <a:rPr lang="ja-JP" altLang="en-US"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・新薬創出等加算対象外）</a:t>
              </a:r>
              <a:endParaRPr lang="en-US" altLang="ja-JP" sz="14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7" name="直線コネクタ 36"/>
            <p:cNvCxnSpPr/>
            <p:nvPr/>
          </p:nvCxnSpPr>
          <p:spPr>
            <a:xfrm>
              <a:off x="4363517" y="4459304"/>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flipH="1">
              <a:off x="5425798" y="4437481"/>
              <a:ext cx="1028" cy="420731"/>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5400635" y="4837340"/>
              <a:ext cx="1080000"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8496401" y="5994057"/>
              <a:ext cx="533218"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3662136" y="3322107"/>
              <a:ext cx="756000"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5426587" y="3681132"/>
              <a:ext cx="0" cy="420731"/>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grpSp>
          <p:nvGrpSpPr>
            <p:cNvPr id="43" name="グループ化 42"/>
            <p:cNvGrpSpPr/>
            <p:nvPr/>
          </p:nvGrpSpPr>
          <p:grpSpPr>
            <a:xfrm rot="16200000">
              <a:off x="1236145" y="6064228"/>
              <a:ext cx="80271" cy="263649"/>
              <a:chOff x="2360720" y="5147788"/>
              <a:chExt cx="96342" cy="188834"/>
            </a:xfrm>
          </p:grpSpPr>
          <p:sp>
            <p:nvSpPr>
              <p:cNvPr id="67" name="フリーフォーム 66"/>
              <p:cNvSpPr/>
              <p:nvPr/>
            </p:nvSpPr>
            <p:spPr>
              <a:xfrm rot="5400000">
                <a:off x="2314744" y="5194304"/>
                <a:ext cx="188303" cy="96333"/>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9861" h="1441450">
                    <a:moveTo>
                      <a:pt x="0" y="720725"/>
                    </a:moveTo>
                    <a:cubicBezTo>
                      <a:pt x="239977" y="361685"/>
                      <a:pt x="479954" y="2646"/>
                      <a:pt x="720725" y="3175"/>
                    </a:cubicBezTo>
                    <a:cubicBezTo>
                      <a:pt x="961496" y="3704"/>
                      <a:pt x="1203854" y="724429"/>
                      <a:pt x="1444625" y="723900"/>
                    </a:cubicBezTo>
                    <a:cubicBezTo>
                      <a:pt x="1685396" y="723371"/>
                      <a:pt x="2045229" y="529"/>
                      <a:pt x="2165350" y="0"/>
                    </a:cubicBezTo>
                    <a:cubicBezTo>
                      <a:pt x="2174346" y="5821"/>
                      <a:pt x="2167467" y="731838"/>
                      <a:pt x="2165350" y="720725"/>
                    </a:cubicBezTo>
                    <a:cubicBezTo>
                      <a:pt x="2045758" y="960437"/>
                      <a:pt x="1688042" y="1437746"/>
                      <a:pt x="1447800" y="1438275"/>
                    </a:cubicBezTo>
                    <a:cubicBezTo>
                      <a:pt x="1207558" y="1438804"/>
                      <a:pt x="964671" y="723371"/>
                      <a:pt x="723900" y="723900"/>
                    </a:cubicBezTo>
                    <a:cubicBezTo>
                      <a:pt x="483129" y="724429"/>
                      <a:pt x="243152" y="1082939"/>
                      <a:pt x="3175" y="1441450"/>
                    </a:cubicBezTo>
                    <a:cubicBezTo>
                      <a:pt x="2117" y="1201208"/>
                      <a:pt x="1058" y="960967"/>
                      <a:pt x="0" y="720725"/>
                    </a:cubicBezTo>
                    <a:close/>
                  </a:path>
                </a:pathLst>
              </a:cu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8" name="フリーフォーム 67"/>
              <p:cNvSpPr/>
              <p:nvPr/>
            </p:nvSpPr>
            <p:spPr>
              <a:xfrm rot="5400000">
                <a:off x="2290986" y="5218334"/>
                <a:ext cx="187636" cy="4816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171549 w 2169861"/>
                  <a:gd name="connsiteY8" fmla="*/ 873262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0" fmla="*/ 717551 w 2166687"/>
                  <a:gd name="connsiteY0" fmla="*/ 3175 h 1441450"/>
                  <a:gd name="connsiteX1" fmla="*/ 1441451 w 2166687"/>
                  <a:gd name="connsiteY1" fmla="*/ 723900 h 1441450"/>
                  <a:gd name="connsiteX2" fmla="*/ 2162176 w 2166687"/>
                  <a:gd name="connsiteY2" fmla="*/ 0 h 1441450"/>
                  <a:gd name="connsiteX3" fmla="*/ 2162176 w 2166687"/>
                  <a:gd name="connsiteY3" fmla="*/ 720725 h 1441450"/>
                  <a:gd name="connsiteX4" fmla="*/ 1444626 w 2166687"/>
                  <a:gd name="connsiteY4" fmla="*/ 1438275 h 1441450"/>
                  <a:gd name="connsiteX5" fmla="*/ 720726 w 2166687"/>
                  <a:gd name="connsiteY5" fmla="*/ 723900 h 1441450"/>
                  <a:gd name="connsiteX6" fmla="*/ 1 w 2166687"/>
                  <a:gd name="connsiteY6" fmla="*/ 1441450 h 1441450"/>
                  <a:gd name="connsiteX0" fmla="*/ 1441449 w 2166685"/>
                  <a:gd name="connsiteY0" fmla="*/ 723900 h 1441450"/>
                  <a:gd name="connsiteX1" fmla="*/ 2162174 w 2166685"/>
                  <a:gd name="connsiteY1" fmla="*/ 0 h 1441450"/>
                  <a:gd name="connsiteX2" fmla="*/ 2162174 w 2166685"/>
                  <a:gd name="connsiteY2" fmla="*/ 720725 h 1441450"/>
                  <a:gd name="connsiteX3" fmla="*/ 1444624 w 2166685"/>
                  <a:gd name="connsiteY3" fmla="*/ 1438275 h 1441450"/>
                  <a:gd name="connsiteX4" fmla="*/ 720724 w 2166685"/>
                  <a:gd name="connsiteY4" fmla="*/ 723900 h 1441450"/>
                  <a:gd name="connsiteX5" fmla="*/ -1 w 2166685"/>
                  <a:gd name="connsiteY5" fmla="*/ 1441450 h 1441450"/>
                  <a:gd name="connsiteX0" fmla="*/ 2162176 w 2166687"/>
                  <a:gd name="connsiteY0" fmla="*/ 0 h 1441450"/>
                  <a:gd name="connsiteX1" fmla="*/ 2162176 w 2166687"/>
                  <a:gd name="connsiteY1" fmla="*/ 720725 h 1441450"/>
                  <a:gd name="connsiteX2" fmla="*/ 1444626 w 2166687"/>
                  <a:gd name="connsiteY2" fmla="*/ 1438275 h 1441450"/>
                  <a:gd name="connsiteX3" fmla="*/ 720726 w 2166687"/>
                  <a:gd name="connsiteY3" fmla="*/ 723900 h 1441450"/>
                  <a:gd name="connsiteX4" fmla="*/ 1 w 2166687"/>
                  <a:gd name="connsiteY4" fmla="*/ 1441450 h 1441450"/>
                  <a:gd name="connsiteX0" fmla="*/ 2162175 w 2166687"/>
                  <a:gd name="connsiteY0" fmla="*/ 0 h 1441450"/>
                  <a:gd name="connsiteX1" fmla="*/ 2162174 w 2166687"/>
                  <a:gd name="connsiteY1" fmla="*/ 720725 h 1441450"/>
                  <a:gd name="connsiteX2" fmla="*/ 1444624 w 2166687"/>
                  <a:gd name="connsiteY2" fmla="*/ 1438275 h 1441450"/>
                  <a:gd name="connsiteX3" fmla="*/ 720724 w 2166687"/>
                  <a:gd name="connsiteY3" fmla="*/ 723900 h 1441450"/>
                  <a:gd name="connsiteX4" fmla="*/ -1 w 2166687"/>
                  <a:gd name="connsiteY4" fmla="*/ 1441450 h 1441450"/>
                  <a:gd name="connsiteX0" fmla="*/ 2162176 w 2162175"/>
                  <a:gd name="connsiteY0" fmla="*/ 0 h 720725"/>
                  <a:gd name="connsiteX1" fmla="*/ 1444626 w 2162175"/>
                  <a:gd name="connsiteY1" fmla="*/ 717550 h 720725"/>
                  <a:gd name="connsiteX2" fmla="*/ 720726 w 2162175"/>
                  <a:gd name="connsiteY2" fmla="*/ 3175 h 720725"/>
                  <a:gd name="connsiteX3" fmla="*/ 1 w 2162175"/>
                  <a:gd name="connsiteY3" fmla="*/ 720725 h 720725"/>
                </a:gdLst>
                <a:ahLst/>
                <a:cxnLst>
                  <a:cxn ang="0">
                    <a:pos x="connsiteX0" y="connsiteY0"/>
                  </a:cxn>
                  <a:cxn ang="0">
                    <a:pos x="connsiteX1" y="connsiteY1"/>
                  </a:cxn>
                  <a:cxn ang="0">
                    <a:pos x="connsiteX2" y="connsiteY2"/>
                  </a:cxn>
                  <a:cxn ang="0">
                    <a:pos x="connsiteX3" y="connsiteY3"/>
                  </a:cxn>
                </a:cxnLst>
                <a:rect l="l" t="t" r="r" b="b"/>
                <a:pathLst>
                  <a:path w="2162175" h="720725">
                    <a:moveTo>
                      <a:pt x="2162176" y="0"/>
                    </a:moveTo>
                    <a:cubicBezTo>
                      <a:pt x="2042584" y="239712"/>
                      <a:pt x="1684868" y="717021"/>
                      <a:pt x="1444626" y="717550"/>
                    </a:cubicBezTo>
                    <a:cubicBezTo>
                      <a:pt x="1204384" y="718079"/>
                      <a:pt x="961497" y="2646"/>
                      <a:pt x="720726" y="3175"/>
                    </a:cubicBezTo>
                    <a:cubicBezTo>
                      <a:pt x="479955" y="3704"/>
                      <a:pt x="239978" y="362214"/>
                      <a:pt x="1" y="72072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9" name="フリーフォーム 68"/>
              <p:cNvSpPr/>
              <p:nvPr/>
            </p:nvSpPr>
            <p:spPr>
              <a:xfrm rot="5400000">
                <a:off x="2338900" y="5217555"/>
                <a:ext cx="187911" cy="4837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3175 w 2169861"/>
                  <a:gd name="connsiteY0" fmla="*/ 1441450 h 1593987"/>
                  <a:gd name="connsiteX1" fmla="*/ 0 w 2169861"/>
                  <a:gd name="connsiteY1" fmla="*/ 720725 h 1593987"/>
                  <a:gd name="connsiteX2" fmla="*/ 720725 w 2169861"/>
                  <a:gd name="connsiteY2" fmla="*/ 3175 h 1593987"/>
                  <a:gd name="connsiteX3" fmla="*/ 1444625 w 2169861"/>
                  <a:gd name="connsiteY3" fmla="*/ 723900 h 1593987"/>
                  <a:gd name="connsiteX4" fmla="*/ 2165350 w 2169861"/>
                  <a:gd name="connsiteY4" fmla="*/ 0 h 1593987"/>
                  <a:gd name="connsiteX5" fmla="*/ 2165350 w 2169861"/>
                  <a:gd name="connsiteY5" fmla="*/ 720725 h 1593987"/>
                  <a:gd name="connsiteX6" fmla="*/ 1447800 w 2169861"/>
                  <a:gd name="connsiteY6" fmla="*/ 1438275 h 1593987"/>
                  <a:gd name="connsiteX7" fmla="*/ 723900 w 2169861"/>
                  <a:gd name="connsiteY7" fmla="*/ 723900 h 1593987"/>
                  <a:gd name="connsiteX8" fmla="*/ 174724 w 2169861"/>
                  <a:gd name="connsiteY8" fmla="*/ 1593987 h 1593987"/>
                  <a:gd name="connsiteX0" fmla="*/ 0 w 2169861"/>
                  <a:gd name="connsiteY0" fmla="*/ 720725 h 1593987"/>
                  <a:gd name="connsiteX1" fmla="*/ 720725 w 2169861"/>
                  <a:gd name="connsiteY1" fmla="*/ 3175 h 1593987"/>
                  <a:gd name="connsiteX2" fmla="*/ 1444625 w 2169861"/>
                  <a:gd name="connsiteY2" fmla="*/ 723900 h 1593987"/>
                  <a:gd name="connsiteX3" fmla="*/ 2165350 w 2169861"/>
                  <a:gd name="connsiteY3" fmla="*/ 0 h 1593987"/>
                  <a:gd name="connsiteX4" fmla="*/ 2165350 w 2169861"/>
                  <a:gd name="connsiteY4" fmla="*/ 720725 h 1593987"/>
                  <a:gd name="connsiteX5" fmla="*/ 1447800 w 2169861"/>
                  <a:gd name="connsiteY5" fmla="*/ 1438275 h 1593987"/>
                  <a:gd name="connsiteX6" fmla="*/ 723900 w 2169861"/>
                  <a:gd name="connsiteY6" fmla="*/ 723900 h 1593987"/>
                  <a:gd name="connsiteX7" fmla="*/ 174724 w 2169861"/>
                  <a:gd name="connsiteY7" fmla="*/ 1593987 h 1593987"/>
                  <a:gd name="connsiteX0" fmla="*/ 0 w 2169861"/>
                  <a:gd name="connsiteY0" fmla="*/ 720725 h 1438274"/>
                  <a:gd name="connsiteX1" fmla="*/ 720725 w 2169861"/>
                  <a:gd name="connsiteY1" fmla="*/ 3175 h 1438274"/>
                  <a:gd name="connsiteX2" fmla="*/ 1444625 w 2169861"/>
                  <a:gd name="connsiteY2" fmla="*/ 723900 h 1438274"/>
                  <a:gd name="connsiteX3" fmla="*/ 2165350 w 2169861"/>
                  <a:gd name="connsiteY3" fmla="*/ 0 h 1438274"/>
                  <a:gd name="connsiteX4" fmla="*/ 2165350 w 2169861"/>
                  <a:gd name="connsiteY4" fmla="*/ 720725 h 1438274"/>
                  <a:gd name="connsiteX5" fmla="*/ 1447800 w 2169861"/>
                  <a:gd name="connsiteY5" fmla="*/ 1438275 h 1438274"/>
                  <a:gd name="connsiteX6" fmla="*/ 723900 w 2169861"/>
                  <a:gd name="connsiteY6" fmla="*/ 723900 h 1438274"/>
                  <a:gd name="connsiteX0" fmla="*/ 0 w 2169861"/>
                  <a:gd name="connsiteY0" fmla="*/ 720725 h 1438276"/>
                  <a:gd name="connsiteX1" fmla="*/ 720725 w 2169861"/>
                  <a:gd name="connsiteY1" fmla="*/ 3175 h 1438276"/>
                  <a:gd name="connsiteX2" fmla="*/ 1444625 w 2169861"/>
                  <a:gd name="connsiteY2" fmla="*/ 723900 h 1438276"/>
                  <a:gd name="connsiteX3" fmla="*/ 2165350 w 2169861"/>
                  <a:gd name="connsiteY3" fmla="*/ 0 h 1438276"/>
                  <a:gd name="connsiteX4" fmla="*/ 2165350 w 2169861"/>
                  <a:gd name="connsiteY4" fmla="*/ 720725 h 1438276"/>
                  <a:gd name="connsiteX5" fmla="*/ 1447800 w 2169861"/>
                  <a:gd name="connsiteY5" fmla="*/ 1438275 h 1438276"/>
                  <a:gd name="connsiteX0" fmla="*/ 0 w 2169861"/>
                  <a:gd name="connsiteY0" fmla="*/ 720725 h 723900"/>
                  <a:gd name="connsiteX1" fmla="*/ 720725 w 2169861"/>
                  <a:gd name="connsiteY1" fmla="*/ 3175 h 723900"/>
                  <a:gd name="connsiteX2" fmla="*/ 1444625 w 2169861"/>
                  <a:gd name="connsiteY2" fmla="*/ 723900 h 723900"/>
                  <a:gd name="connsiteX3" fmla="*/ 2165350 w 2169861"/>
                  <a:gd name="connsiteY3" fmla="*/ 0 h 723900"/>
                  <a:gd name="connsiteX4" fmla="*/ 2165350 w 2169861"/>
                  <a:gd name="connsiteY4" fmla="*/ 720725 h 723900"/>
                  <a:gd name="connsiteX0" fmla="*/ 0 w 2165351"/>
                  <a:gd name="connsiteY0" fmla="*/ 720725 h 723900"/>
                  <a:gd name="connsiteX1" fmla="*/ 720725 w 2165351"/>
                  <a:gd name="connsiteY1" fmla="*/ 3175 h 723900"/>
                  <a:gd name="connsiteX2" fmla="*/ 1444625 w 2165351"/>
                  <a:gd name="connsiteY2" fmla="*/ 723900 h 723900"/>
                  <a:gd name="connsiteX3" fmla="*/ 2165350 w 2165351"/>
                  <a:gd name="connsiteY3" fmla="*/ 0 h 723900"/>
                </a:gdLst>
                <a:ahLst/>
                <a:cxnLst>
                  <a:cxn ang="0">
                    <a:pos x="connsiteX0" y="connsiteY0"/>
                  </a:cxn>
                  <a:cxn ang="0">
                    <a:pos x="connsiteX1" y="connsiteY1"/>
                  </a:cxn>
                  <a:cxn ang="0">
                    <a:pos x="connsiteX2" y="connsiteY2"/>
                  </a:cxn>
                  <a:cxn ang="0">
                    <a:pos x="connsiteX3" y="connsiteY3"/>
                  </a:cxn>
                </a:cxnLst>
                <a:rect l="l" t="t" r="r" b="b"/>
                <a:pathLst>
                  <a:path w="2165351" h="723900">
                    <a:moveTo>
                      <a:pt x="0" y="720725"/>
                    </a:moveTo>
                    <a:cubicBezTo>
                      <a:pt x="239977" y="361685"/>
                      <a:pt x="479954" y="2646"/>
                      <a:pt x="720725" y="3175"/>
                    </a:cubicBezTo>
                    <a:cubicBezTo>
                      <a:pt x="961496" y="3704"/>
                      <a:pt x="1203854" y="724429"/>
                      <a:pt x="1444625" y="723900"/>
                    </a:cubicBezTo>
                    <a:cubicBezTo>
                      <a:pt x="1685396" y="723371"/>
                      <a:pt x="2045229" y="529"/>
                      <a:pt x="2165350"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cxnSp>
          <p:nvCxnSpPr>
            <p:cNvPr id="44" name="直線矢印コネクタ 43"/>
            <p:cNvCxnSpPr/>
            <p:nvPr/>
          </p:nvCxnSpPr>
          <p:spPr>
            <a:xfrm>
              <a:off x="3642718" y="3326499"/>
              <a:ext cx="0" cy="736279"/>
            </a:xfrm>
            <a:prstGeom prst="straightConnector1">
              <a:avLst/>
            </a:prstGeom>
            <a:ln w="44450">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a:stCxn id="47" idx="1"/>
            </p:cNvCxnSpPr>
            <p:nvPr/>
          </p:nvCxnSpPr>
          <p:spPr>
            <a:xfrm flipH="1">
              <a:off x="5991424" y="3524543"/>
              <a:ext cx="1038986" cy="378868"/>
            </a:xfrm>
            <a:prstGeom prst="line">
              <a:avLst/>
            </a:prstGeom>
            <a:ln w="31750">
              <a:solidFill>
                <a:srgbClr val="00B0F0"/>
              </a:solidFill>
              <a:prstDash val="solid"/>
              <a:tailEnd type="stealth" w="lg" len="lg"/>
            </a:ln>
          </p:spPr>
          <p:style>
            <a:lnRef idx="1">
              <a:schemeClr val="accent1"/>
            </a:lnRef>
            <a:fillRef idx="0">
              <a:schemeClr val="accent1"/>
            </a:fillRef>
            <a:effectRef idx="0">
              <a:schemeClr val="accent1"/>
            </a:effectRef>
            <a:fontRef idx="minor">
              <a:schemeClr val="tx1"/>
            </a:fontRef>
          </p:style>
        </p:cxnSp>
        <p:sp>
          <p:nvSpPr>
            <p:cNvPr id="46" name="四角形吹き出し 45"/>
            <p:cNvSpPr/>
            <p:nvPr/>
          </p:nvSpPr>
          <p:spPr>
            <a:xfrm>
              <a:off x="3178056" y="2755835"/>
              <a:ext cx="543739" cy="391668"/>
            </a:xfrm>
            <a:prstGeom prst="wedgeRectCallout">
              <a:avLst>
                <a:gd name="adj1" fmla="val 28835"/>
                <a:gd name="adj2" fmla="val 95125"/>
              </a:avLst>
            </a:prstGeom>
            <a:solidFill>
              <a:srgbClr val="00B0F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47" name="テキスト ボックス 46"/>
            <p:cNvSpPr txBox="1"/>
            <p:nvPr/>
          </p:nvSpPr>
          <p:spPr>
            <a:xfrm>
              <a:off x="7030410" y="3250375"/>
              <a:ext cx="1999209" cy="548334"/>
            </a:xfrm>
            <a:prstGeom prst="rect">
              <a:avLst/>
            </a:prstGeom>
            <a:solidFill>
              <a:schemeClr val="bg1"/>
            </a:solidFill>
            <a:ln w="28575">
              <a:solidFill>
                <a:srgbClr val="00B0F0"/>
              </a:solidFill>
            </a:ln>
          </p:spPr>
          <p:txBody>
            <a:bodyPr wrap="square" rtlCol="0">
              <a:spAutoFit/>
            </a:bodyPr>
            <a:lstStyle/>
            <a:p>
              <a:pPr fontAlgn="t">
                <a:defRPr/>
              </a:pPr>
              <a:r>
                <a:rPr lang="ja-JP" altLang="en-US"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事後に 新薬創出等加算対象</a:t>
              </a:r>
              <a:endParaRPr lang="en-US" altLang="ja-JP"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a:p>
              <a:pPr fontAlgn="t">
                <a:defRPr/>
              </a:pPr>
              <a:r>
                <a:rPr lang="ja-JP" altLang="en-US"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となった場合</a:t>
              </a:r>
              <a:endParaRPr lang="en-US" altLang="ja-JP" sz="1100"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8" name="直線コネクタ 47"/>
            <p:cNvCxnSpPr/>
            <p:nvPr/>
          </p:nvCxnSpPr>
          <p:spPr>
            <a:xfrm flipV="1">
              <a:off x="8502794" y="5079036"/>
              <a:ext cx="490520" cy="2329"/>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H="1">
              <a:off x="4317057" y="4132286"/>
              <a:ext cx="5286"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V="1">
              <a:off x="4290071" y="4530568"/>
              <a:ext cx="1080000" cy="1624"/>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1" name="直線コネクタ 50"/>
            <p:cNvCxnSpPr/>
            <p:nvPr/>
          </p:nvCxnSpPr>
          <p:spPr>
            <a:xfrm>
              <a:off x="3589629" y="4152844"/>
              <a:ext cx="756000" cy="0"/>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2" name="直線コネクタ 51"/>
            <p:cNvCxnSpPr/>
            <p:nvPr/>
          </p:nvCxnSpPr>
          <p:spPr>
            <a:xfrm>
              <a:off x="8395561" y="6055772"/>
              <a:ext cx="634058" cy="0"/>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5345688" y="4509162"/>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4" name="直線コネクタ 53"/>
            <p:cNvCxnSpPr/>
            <p:nvPr/>
          </p:nvCxnSpPr>
          <p:spPr>
            <a:xfrm flipV="1">
              <a:off x="5319104" y="4907329"/>
              <a:ext cx="1080000" cy="1624"/>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6374835" y="4888200"/>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flipV="1">
              <a:off x="6345075" y="5297179"/>
              <a:ext cx="1080000" cy="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399614" y="5275869"/>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7371701" y="5676736"/>
              <a:ext cx="1080000" cy="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a:off x="8424393" y="5655866"/>
              <a:ext cx="0" cy="420731"/>
            </a:xfrm>
            <a:prstGeom prst="line">
              <a:avLst/>
            </a:prstGeom>
            <a:ln w="57150">
              <a:solidFill>
                <a:srgbClr val="00B050"/>
              </a:solidFill>
              <a:prstDash val="solid"/>
            </a:ln>
          </p:spPr>
          <p:style>
            <a:lnRef idx="1">
              <a:schemeClr val="accent1"/>
            </a:lnRef>
            <a:fillRef idx="0">
              <a:schemeClr val="accent1"/>
            </a:fillRef>
            <a:effectRef idx="0">
              <a:schemeClr val="accent1"/>
            </a:effectRef>
            <a:fontRef idx="minor">
              <a:schemeClr val="tx1"/>
            </a:fontRef>
          </p:style>
        </p:cxnSp>
        <p:sp>
          <p:nvSpPr>
            <p:cNvPr id="60" name="正方形/長方形 59"/>
            <p:cNvSpPr/>
            <p:nvPr/>
          </p:nvSpPr>
          <p:spPr>
            <a:xfrm>
              <a:off x="2596833" y="4978210"/>
              <a:ext cx="3236784" cy="391668"/>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fontAlgn="t">
                <a:defRPr/>
              </a:pPr>
              <a:r>
                <a:rPr lang="ja-JP" altLang="en-US"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Ⅱ</a:t>
              </a:r>
              <a:r>
                <a:rPr lang="ja-JP" altLang="en-US"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・新薬創出等加算対象外）</a:t>
              </a:r>
              <a:endParaRPr lang="en-US" altLang="ja-JP" sz="1400"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1" name="四角形吹き出し 60"/>
            <p:cNvSpPr/>
            <p:nvPr/>
          </p:nvSpPr>
          <p:spPr>
            <a:xfrm>
              <a:off x="3208631" y="4210374"/>
              <a:ext cx="543739" cy="391668"/>
            </a:xfrm>
            <a:prstGeom prst="wedgeRectCallout">
              <a:avLst>
                <a:gd name="adj1" fmla="val 15080"/>
                <a:gd name="adj2" fmla="val -83684"/>
              </a:avLst>
            </a:prstGeom>
            <a:solidFill>
              <a:srgbClr val="00B05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fontAlgn="t">
                <a:defRPr/>
              </a:pPr>
              <a:r>
                <a:rPr lang="ja-JP" altLang="en-US" sz="1400"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cxnSp>
          <p:nvCxnSpPr>
            <p:cNvPr id="62" name="直線コネクタ 61"/>
            <p:cNvCxnSpPr/>
            <p:nvPr/>
          </p:nvCxnSpPr>
          <p:spPr>
            <a:xfrm>
              <a:off x="8522723" y="4059853"/>
              <a:ext cx="7007" cy="1040474"/>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63" name="下矢印 62"/>
            <p:cNvSpPr/>
            <p:nvPr/>
          </p:nvSpPr>
          <p:spPr>
            <a:xfrm>
              <a:off x="6269636" y="6171930"/>
              <a:ext cx="378229" cy="315583"/>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 name="下矢印 63"/>
            <p:cNvSpPr/>
            <p:nvPr/>
          </p:nvSpPr>
          <p:spPr>
            <a:xfrm>
              <a:off x="8334362" y="6171930"/>
              <a:ext cx="378229" cy="315583"/>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t">
                <a:defRPr/>
              </a:pPr>
              <a:endParaRPr lang="ja-JP" altLang="en-US" sz="1400">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 name="直線コネクタ 64"/>
            <p:cNvCxnSpPr/>
            <p:nvPr/>
          </p:nvCxnSpPr>
          <p:spPr>
            <a:xfrm>
              <a:off x="1564587" y="3318555"/>
              <a:ext cx="763241" cy="0"/>
            </a:xfrm>
            <a:prstGeom prst="line">
              <a:avLst/>
            </a:prstGeom>
            <a:ln w="5715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66" name="星 5 65"/>
            <p:cNvSpPr/>
            <p:nvPr/>
          </p:nvSpPr>
          <p:spPr>
            <a:xfrm>
              <a:off x="5811469" y="3944070"/>
              <a:ext cx="216024" cy="157792"/>
            </a:xfrm>
            <a:prstGeom prst="star5">
              <a:avLst/>
            </a:prstGeom>
            <a:solidFill>
              <a:srgbClr val="00B0F0"/>
            </a:solidFill>
            <a:ln>
              <a:noFill/>
            </a:ln>
            <a:effectLst>
              <a:glow rad="635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ja-JP" altLang="en-US" sz="1400">
                <a:solidFill>
                  <a:prstClr val="white"/>
                </a:solidFill>
                <a:latin typeface="Calibri"/>
                <a:ea typeface="ＭＳ Ｐゴシック" panose="020B0600070205080204" pitchFamily="50" charset="-128"/>
              </a:endParaRPr>
            </a:p>
          </p:txBody>
        </p:sp>
      </p:grpSp>
      <p:sp>
        <p:nvSpPr>
          <p:cNvPr id="5" name="正方形/長方形 4"/>
          <p:cNvSpPr/>
          <p:nvPr/>
        </p:nvSpPr>
        <p:spPr>
          <a:xfrm>
            <a:off x="2010738" y="5806"/>
            <a:ext cx="6254631" cy="369332"/>
          </a:xfrm>
          <a:prstGeom prst="rect">
            <a:avLst/>
          </a:prstGeom>
        </p:spPr>
        <p:txBody>
          <a:bodyPr wrap="square">
            <a:spAutoFit/>
          </a:bodyP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新薬創出等加算対象品目を比較薬とする場合の薬価算定</a:t>
            </a:r>
            <a:endPar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スライド番号プレースホルダー 2">
            <a:extLst>
              <a:ext uri="{FF2B5EF4-FFF2-40B4-BE49-F238E27FC236}">
                <a16:creationId xmlns:a16="http://schemas.microsoft.com/office/drawing/2014/main" id="{00B31D01-0140-4F84-8B66-6788980EEE9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425254466"/>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3176" y="-55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類似薬効比較方式</a:t>
            </a:r>
            <a:r>
              <a:rPr lang="en-US" altLang="ja-JP"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(I)</a:t>
            </a:r>
            <a:r>
              <a:rPr lang="ja-JP" altLang="en-US"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で算定された新薬の収載後の加算</a:t>
            </a:r>
          </a:p>
        </p:txBody>
      </p:sp>
      <p:sp>
        <p:nvSpPr>
          <p:cNvPr id="11" name="角丸四角形 10"/>
          <p:cNvSpPr/>
          <p:nvPr/>
        </p:nvSpPr>
        <p:spPr>
          <a:xfrm>
            <a:off x="38804" y="476673"/>
            <a:ext cx="9832767" cy="1639501"/>
          </a:xfrm>
          <a:prstGeom prst="roundRect">
            <a:avLst>
              <a:gd name="adj" fmla="val 1667"/>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800"/>
              </a:lnSpc>
              <a:spcAft>
                <a:spcPts val="600"/>
              </a:spcAft>
              <a:buFont typeface="Wingdings" panose="05000000000000000000" pitchFamily="2" charset="2"/>
              <a:buChar char="l"/>
              <a:defRPr/>
            </a:pPr>
            <a:r>
              <a:rPr lang="en-US" altLang="ja-JP" sz="1400" dirty="0">
                <a:solidFill>
                  <a:prstClr val="black"/>
                </a:solidFill>
                <a:latin typeface="Meiryo UI" panose="020B0604030504040204" pitchFamily="50" charset="-128"/>
                <a:ea typeface="Meiryo UI" panose="020B0604030504040204" pitchFamily="50" charset="-128"/>
              </a:rPr>
              <a:t>2011</a:t>
            </a:r>
            <a:r>
              <a:rPr lang="ja-JP" altLang="en-US" sz="1400" dirty="0">
                <a:solidFill>
                  <a:prstClr val="black"/>
                </a:solidFill>
                <a:latin typeface="Meiryo UI" panose="020B0604030504040204" pitchFamily="50" charset="-128"/>
                <a:ea typeface="Meiryo UI" panose="020B0604030504040204" pitchFamily="50" charset="-128"/>
              </a:rPr>
              <a:t>年度～</a:t>
            </a:r>
            <a:r>
              <a:rPr lang="en-US" altLang="ja-JP" sz="1400" dirty="0">
                <a:solidFill>
                  <a:prstClr val="black"/>
                </a:solidFill>
                <a:latin typeface="Meiryo UI" panose="020B0604030504040204" pitchFamily="50" charset="-128"/>
                <a:ea typeface="Meiryo UI" panose="020B0604030504040204" pitchFamily="50" charset="-128"/>
              </a:rPr>
              <a:t>2017</a:t>
            </a:r>
            <a:r>
              <a:rPr lang="ja-JP" altLang="en-US" sz="1400" dirty="0">
                <a:solidFill>
                  <a:prstClr val="black"/>
                </a:solidFill>
                <a:latin typeface="Meiryo UI" panose="020B0604030504040204" pitchFamily="50" charset="-128"/>
                <a:ea typeface="Meiryo UI" panose="020B0604030504040204" pitchFamily="50" charset="-128"/>
              </a:rPr>
              <a:t>年度に類似薬効比較方式（</a:t>
            </a:r>
            <a:r>
              <a:rPr lang="en-US" altLang="ja-JP" sz="1400" dirty="0">
                <a:solidFill>
                  <a:prstClr val="black"/>
                </a:solidFill>
                <a:latin typeface="Meiryo UI" panose="020B0604030504040204" pitchFamily="50" charset="-128"/>
                <a:ea typeface="Meiryo UI" panose="020B0604030504040204" pitchFamily="50" charset="-128"/>
              </a:rPr>
              <a:t>Ⅰ</a:t>
            </a:r>
            <a:r>
              <a:rPr lang="ja-JP" altLang="en-US" sz="1400" dirty="0">
                <a:solidFill>
                  <a:prstClr val="black"/>
                </a:solidFill>
                <a:latin typeface="Meiryo UI" panose="020B0604030504040204" pitchFamily="50" charset="-128"/>
                <a:ea typeface="Meiryo UI" panose="020B0604030504040204" pitchFamily="50" charset="-128"/>
              </a:rPr>
              <a:t>）により算定された医薬品</a:t>
            </a:r>
            <a:r>
              <a:rPr lang="en-US" altLang="ja-JP" sz="1400" dirty="0">
                <a:solidFill>
                  <a:prstClr val="black"/>
                </a:solidFill>
                <a:latin typeface="Meiryo UI" panose="020B0604030504040204" pitchFamily="50" charset="-128"/>
                <a:ea typeface="Meiryo UI" panose="020B0604030504040204" pitchFamily="50" charset="-128"/>
              </a:rPr>
              <a:t>186</a:t>
            </a:r>
            <a:r>
              <a:rPr lang="ja-JP" altLang="en-US" sz="1400" dirty="0">
                <a:solidFill>
                  <a:prstClr val="black"/>
                </a:solidFill>
                <a:latin typeface="Meiryo UI" panose="020B0604030504040204" pitchFamily="50" charset="-128"/>
                <a:ea typeface="Meiryo UI" panose="020B0604030504040204" pitchFamily="50" charset="-128"/>
              </a:rPr>
              <a:t>品目について、</a:t>
            </a:r>
            <a:r>
              <a:rPr lang="en-US" altLang="ja-JP" sz="1400" dirty="0">
                <a:solidFill>
                  <a:prstClr val="black"/>
                </a:solidFill>
                <a:latin typeface="Meiryo UI" panose="020B0604030504040204" pitchFamily="50" charset="-128"/>
                <a:ea typeface="Meiryo UI" panose="020B0604030504040204" pitchFamily="50" charset="-128"/>
              </a:rPr>
              <a:t>2019</a:t>
            </a:r>
            <a:r>
              <a:rPr lang="ja-JP" altLang="en-US" sz="1400" dirty="0">
                <a:solidFill>
                  <a:prstClr val="black"/>
                </a:solidFill>
                <a:latin typeface="Meiryo UI" panose="020B0604030504040204" pitchFamily="50" charset="-128"/>
                <a:ea typeface="Meiryo UI" panose="020B0604030504040204" pitchFamily="50" charset="-128"/>
              </a:rPr>
              <a:t>年</a:t>
            </a:r>
            <a:r>
              <a:rPr lang="en-US" altLang="ja-JP" sz="1400" dirty="0">
                <a:solidFill>
                  <a:prstClr val="black"/>
                </a:solidFill>
                <a:latin typeface="Meiryo UI" panose="020B0604030504040204" pitchFamily="50" charset="-128"/>
                <a:ea typeface="Meiryo UI" panose="020B0604030504040204" pitchFamily="50" charset="-128"/>
              </a:rPr>
              <a:t>3</a:t>
            </a:r>
            <a:r>
              <a:rPr lang="ja-JP" altLang="en-US" sz="1400" dirty="0">
                <a:solidFill>
                  <a:prstClr val="black"/>
                </a:solidFill>
                <a:latin typeface="Meiryo UI" panose="020B0604030504040204" pitchFamily="50" charset="-128"/>
                <a:ea typeface="Meiryo UI" panose="020B0604030504040204" pitchFamily="50" charset="-128"/>
              </a:rPr>
              <a:t>月までの間の効能追加等のあった件数は</a:t>
            </a:r>
            <a:r>
              <a:rPr lang="en-US" altLang="ja-JP" sz="1400" dirty="0">
                <a:solidFill>
                  <a:prstClr val="black"/>
                </a:solidFill>
                <a:latin typeface="Meiryo UI" panose="020B0604030504040204" pitchFamily="50" charset="-128"/>
                <a:ea typeface="Meiryo UI" panose="020B0604030504040204" pitchFamily="50" charset="-128"/>
              </a:rPr>
              <a:t>76</a:t>
            </a:r>
            <a:r>
              <a:rPr lang="ja-JP" altLang="en-US" sz="1400" dirty="0">
                <a:solidFill>
                  <a:prstClr val="black"/>
                </a:solidFill>
                <a:latin typeface="Meiryo UI" panose="020B0604030504040204" pitchFamily="50" charset="-128"/>
                <a:ea typeface="Meiryo UI" panose="020B0604030504040204" pitchFamily="50" charset="-128"/>
              </a:rPr>
              <a:t>件。</a:t>
            </a:r>
            <a:endParaRPr lang="en-US" altLang="ja-JP" sz="1400" dirty="0">
              <a:solidFill>
                <a:prstClr val="black"/>
              </a:solidFill>
              <a:latin typeface="Meiryo UI" panose="020B0604030504040204" pitchFamily="50" charset="-128"/>
              <a:ea typeface="Meiryo UI" panose="020B0604030504040204" pitchFamily="50" charset="-128"/>
            </a:endParaRPr>
          </a:p>
          <a:p>
            <a:pPr marL="285750" indent="-285750">
              <a:lnSpc>
                <a:spcPts val="18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過去５回の薬価改定時に、希少疾病に係る効能追加等（小児効能に係る効能追加等を除く。）により収載後の加算の対象となった</a:t>
            </a:r>
            <a:r>
              <a:rPr lang="en-US" altLang="ja-JP" sz="1400" dirty="0">
                <a:solidFill>
                  <a:prstClr val="black"/>
                </a:solidFill>
                <a:latin typeface="Meiryo UI" panose="020B0604030504040204" pitchFamily="50" charset="-128"/>
                <a:ea typeface="Meiryo UI" panose="020B0604030504040204" pitchFamily="50" charset="-128"/>
              </a:rPr>
              <a:t>38</a:t>
            </a:r>
            <a:r>
              <a:rPr lang="ja-JP" altLang="en-US" sz="1400" dirty="0">
                <a:solidFill>
                  <a:prstClr val="black"/>
                </a:solidFill>
                <a:latin typeface="Meiryo UI" panose="020B0604030504040204" pitchFamily="50" charset="-128"/>
                <a:ea typeface="Meiryo UI" panose="020B0604030504040204" pitchFamily="50" charset="-128"/>
              </a:rPr>
              <a:t>品目のうち、収載時、類似薬効比較方式（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）により算定されたものは</a:t>
            </a:r>
            <a:r>
              <a:rPr lang="en-US" altLang="ja-JP" sz="1400" dirty="0">
                <a:solidFill>
                  <a:prstClr val="black"/>
                </a:solidFill>
                <a:latin typeface="Meiryo UI" panose="020B0604030504040204" pitchFamily="50" charset="-128"/>
                <a:ea typeface="Meiryo UI" panose="020B0604030504040204" pitchFamily="50" charset="-128"/>
              </a:rPr>
              <a:t>13</a:t>
            </a:r>
            <a:r>
              <a:rPr lang="ja-JP" altLang="en-US" sz="1400" dirty="0">
                <a:solidFill>
                  <a:prstClr val="black"/>
                </a:solidFill>
                <a:latin typeface="Meiryo UI" panose="020B0604030504040204" pitchFamily="50" charset="-128"/>
                <a:ea typeface="Meiryo UI" panose="020B0604030504040204" pitchFamily="50" charset="-128"/>
              </a:rPr>
              <a:t>品目</a:t>
            </a:r>
            <a:r>
              <a:rPr lang="ja-JP" altLang="en-US" sz="1400" dirty="0" err="1">
                <a:solidFill>
                  <a:prstClr val="black"/>
                </a:solidFill>
                <a:latin typeface="Meiryo UI" panose="020B0604030504040204" pitchFamily="50" charset="-128"/>
                <a:ea typeface="Meiryo UI"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rPr>
              <a:t>一方で、類似薬効比較方式（</a:t>
            </a:r>
            <a:r>
              <a:rPr lang="en-US" altLang="ja-JP" sz="1400" dirty="0">
                <a:solidFill>
                  <a:prstClr val="black"/>
                </a:solidFill>
                <a:latin typeface="Meiryo UI" panose="020B0604030504040204" pitchFamily="50" charset="-128"/>
                <a:ea typeface="Meiryo UI" panose="020B0604030504040204" pitchFamily="50" charset="-128"/>
              </a:rPr>
              <a:t>II</a:t>
            </a:r>
            <a:r>
              <a:rPr lang="ja-JP" altLang="en-US" sz="1400" dirty="0">
                <a:solidFill>
                  <a:prstClr val="black"/>
                </a:solidFill>
                <a:latin typeface="Meiryo UI" panose="020B0604030504040204" pitchFamily="50" charset="-128"/>
                <a:ea typeface="Meiryo UI" panose="020B0604030504040204" pitchFamily="50" charset="-128"/>
              </a:rPr>
              <a:t>）により算定されたものでは、収載後に加算を受けたものはなかった。</a:t>
            </a:r>
          </a:p>
          <a:p>
            <a:pPr marL="285750" indent="-285750">
              <a:lnSpc>
                <a:spcPts val="1800"/>
              </a:lnSpc>
              <a:spcAft>
                <a:spcPts val="600"/>
              </a:spcAft>
              <a:buFont typeface="Wingdings" panose="05000000000000000000" pitchFamily="2" charset="2"/>
              <a:buChar char="l"/>
              <a:defRPr/>
            </a:pPr>
            <a:r>
              <a:rPr lang="ja-JP" altLang="en-US" sz="1400" dirty="0">
                <a:solidFill>
                  <a:prstClr val="black"/>
                </a:solidFill>
                <a:latin typeface="Meiryo UI" panose="020B0604030504040204" pitchFamily="50" charset="-128"/>
                <a:ea typeface="Meiryo UI" panose="020B0604030504040204" pitchFamily="50" charset="-128"/>
              </a:rPr>
              <a:t>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）により算定され、収載後に加算を受けたものの４割が、新規収載後４年以内に収載後の加算を受けている。</a:t>
            </a:r>
            <a:endParaRPr lang="en-US" altLang="ja-JP" sz="1400" dirty="0">
              <a:solidFill>
                <a:prstClr val="black"/>
              </a:solidFill>
              <a:latin typeface="Meiryo UI" panose="020B0604030504040204" pitchFamily="50" charset="-128"/>
              <a:ea typeface="Meiryo UI" panose="020B0604030504040204" pitchFamily="50" charset="-128"/>
            </a:endParaRPr>
          </a:p>
        </p:txBody>
      </p:sp>
      <p:graphicFrame>
        <p:nvGraphicFramePr>
          <p:cNvPr id="12" name="表 11"/>
          <p:cNvGraphicFramePr>
            <a:graphicFrameLocks noGrp="1"/>
          </p:cNvGraphicFramePr>
          <p:nvPr/>
        </p:nvGraphicFramePr>
        <p:xfrm>
          <a:off x="200472" y="4624536"/>
          <a:ext cx="4475517" cy="1828800"/>
        </p:xfrm>
        <a:graphic>
          <a:graphicData uri="http://schemas.openxmlformats.org/drawingml/2006/table">
            <a:tbl>
              <a:tblPr firstRow="1" bandRow="1">
                <a:tableStyleId>{5C22544A-7EE6-4342-B048-85BDC9FD1C3A}</a:tableStyleId>
              </a:tblPr>
              <a:tblGrid>
                <a:gridCol w="2745485">
                  <a:extLst>
                    <a:ext uri="{9D8B030D-6E8A-4147-A177-3AD203B41FA5}">
                      <a16:colId xmlns:a16="http://schemas.microsoft.com/office/drawing/2014/main" val="3269069509"/>
                    </a:ext>
                  </a:extLst>
                </a:gridCol>
                <a:gridCol w="1730032">
                  <a:extLst>
                    <a:ext uri="{9D8B030D-6E8A-4147-A177-3AD203B41FA5}">
                      <a16:colId xmlns:a16="http://schemas.microsoft.com/office/drawing/2014/main" val="66438307"/>
                    </a:ext>
                  </a:extLst>
                </a:gridCol>
              </a:tblGrid>
              <a:tr h="0">
                <a:tc>
                  <a:txBody>
                    <a:bodyPr/>
                    <a:lstStyle/>
                    <a:p>
                      <a:pPr algn="l"/>
                      <a:r>
                        <a:rPr kumimoji="1" lang="ja-JP" altLang="en-US" sz="1400" dirty="0">
                          <a:latin typeface="Meiryo UI" panose="020B0604030504040204" pitchFamily="50" charset="-128"/>
                          <a:ea typeface="Meiryo UI" panose="020B0604030504040204" pitchFamily="50" charset="-128"/>
                        </a:rPr>
                        <a:t>算定方式</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品目数</a:t>
                      </a:r>
                    </a:p>
                  </a:txBody>
                  <a:tcPr anchor="ctr"/>
                </a:tc>
                <a:extLst>
                  <a:ext uri="{0D108BD9-81ED-4DB2-BD59-A6C34878D82A}">
                    <a16:rowId xmlns:a16="http://schemas.microsoft.com/office/drawing/2014/main" val="1451713184"/>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類似薬効比較方式（</a:t>
                      </a:r>
                      <a:r>
                        <a:rPr kumimoji="1" lang="en-US" altLang="ja-JP" sz="1400" dirty="0">
                          <a:latin typeface="Meiryo UI" panose="020B0604030504040204" pitchFamily="50" charset="-128"/>
                          <a:ea typeface="Meiryo UI" panose="020B0604030504040204" pitchFamily="50" charset="-128"/>
                        </a:rPr>
                        <a:t>Ⅰ</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13</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277055296"/>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類似薬効比較方式（</a:t>
                      </a:r>
                      <a:r>
                        <a:rPr kumimoji="1" lang="en-US" altLang="ja-JP" sz="1400" dirty="0">
                          <a:latin typeface="Meiryo UI" panose="020B0604030504040204" pitchFamily="50" charset="-128"/>
                          <a:ea typeface="Meiryo UI" panose="020B0604030504040204" pitchFamily="50" charset="-128"/>
                        </a:rPr>
                        <a:t>Ⅱ</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0</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4032633758"/>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原価計算方式</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17</a:t>
                      </a:r>
                      <a:endParaRPr kumimoji="1" lang="ja-JP" altLang="en-US" sz="14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2321076309"/>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その他</a:t>
                      </a:r>
                    </a:p>
                  </a:txBody>
                  <a:tcPr anchor="ctr">
                    <a:lnB w="12700" cap="flat" cmpd="sng" algn="ctr">
                      <a:solidFill>
                        <a:schemeClr val="tx1"/>
                      </a:solidFill>
                      <a:prstDash val="solid"/>
                      <a:round/>
                      <a:headEnd type="none" w="med" len="med"/>
                      <a:tailEnd type="none" w="med" len="med"/>
                    </a:lnB>
                  </a:tcPr>
                </a:tc>
                <a:tc>
                  <a:txBody>
                    <a:bodyPr/>
                    <a:lstStyle/>
                    <a:p>
                      <a:pPr algn="ctr"/>
                      <a:r>
                        <a:rPr kumimoji="1" lang="en-US" altLang="ja-JP" sz="1400" dirty="0">
                          <a:latin typeface="Meiryo UI" panose="020B0604030504040204" pitchFamily="50" charset="-128"/>
                          <a:ea typeface="Meiryo UI" panose="020B0604030504040204" pitchFamily="50" charset="-128"/>
                        </a:rPr>
                        <a:t>8</a:t>
                      </a:r>
                      <a:endParaRPr kumimoji="1" lang="ja-JP" altLang="en-US" sz="1400" dirty="0">
                        <a:latin typeface="Meiryo UI" panose="020B0604030504040204" pitchFamily="50" charset="-128"/>
                        <a:ea typeface="Meiryo UI" panose="020B0604030504040204" pitchFamily="50" charset="-128"/>
                      </a:endParaRPr>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23170631"/>
                  </a:ext>
                </a:extLst>
              </a:tr>
              <a:tr h="0">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全体</a:t>
                      </a:r>
                    </a:p>
                  </a:txBody>
                  <a:tcPr anchor="ctr">
                    <a:lnT w="12700" cap="flat" cmpd="sng" algn="ctr">
                      <a:solidFill>
                        <a:schemeClr val="tx1"/>
                      </a:solidFill>
                      <a:prstDash val="solid"/>
                      <a:round/>
                      <a:headEnd type="none" w="med" len="med"/>
                      <a:tailEnd type="none" w="med" len="med"/>
                    </a:lnT>
                  </a:tcPr>
                </a:tc>
                <a:tc>
                  <a:txBody>
                    <a:bodyPr/>
                    <a:lstStyle/>
                    <a:p>
                      <a:pPr algn="ctr"/>
                      <a:r>
                        <a:rPr kumimoji="1" lang="en-US" altLang="ja-JP" sz="1400" dirty="0">
                          <a:latin typeface="Meiryo UI" panose="020B0604030504040204" pitchFamily="50" charset="-128"/>
                          <a:ea typeface="Meiryo UI" panose="020B0604030504040204" pitchFamily="50" charset="-128"/>
                        </a:rPr>
                        <a:t>38</a:t>
                      </a:r>
                      <a:endParaRPr kumimoji="1" lang="ja-JP" altLang="en-US" sz="1400" dirty="0">
                        <a:latin typeface="Meiryo UI" panose="020B0604030504040204" pitchFamily="50" charset="-128"/>
                        <a:ea typeface="Meiryo UI" panose="020B0604030504040204" pitchFamily="50" charset="-128"/>
                      </a:endParaRPr>
                    </a:p>
                  </a:txBody>
                  <a:tcPr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933702954"/>
                  </a:ext>
                </a:extLst>
              </a:tr>
            </a:tbl>
          </a:graphicData>
        </a:graphic>
      </p:graphicFrame>
      <p:graphicFrame>
        <p:nvGraphicFramePr>
          <p:cNvPr id="16" name="表 15"/>
          <p:cNvGraphicFramePr>
            <a:graphicFrameLocks noGrp="1"/>
          </p:cNvGraphicFramePr>
          <p:nvPr/>
        </p:nvGraphicFramePr>
        <p:xfrm>
          <a:off x="5420576" y="4624536"/>
          <a:ext cx="4356960" cy="914400"/>
        </p:xfrm>
        <a:graphic>
          <a:graphicData uri="http://schemas.openxmlformats.org/drawingml/2006/table">
            <a:tbl>
              <a:tblPr firstRow="1" bandRow="1">
                <a:tableStyleId>{5C22544A-7EE6-4342-B048-85BDC9FD1C3A}</a:tableStyleId>
              </a:tblPr>
              <a:tblGrid>
                <a:gridCol w="1089240">
                  <a:extLst>
                    <a:ext uri="{9D8B030D-6E8A-4147-A177-3AD203B41FA5}">
                      <a16:colId xmlns:a16="http://schemas.microsoft.com/office/drawing/2014/main" val="2915956443"/>
                    </a:ext>
                  </a:extLst>
                </a:gridCol>
                <a:gridCol w="1089240">
                  <a:extLst>
                    <a:ext uri="{9D8B030D-6E8A-4147-A177-3AD203B41FA5}">
                      <a16:colId xmlns:a16="http://schemas.microsoft.com/office/drawing/2014/main" val="66438307"/>
                    </a:ext>
                  </a:extLst>
                </a:gridCol>
                <a:gridCol w="1089240">
                  <a:extLst>
                    <a:ext uri="{9D8B030D-6E8A-4147-A177-3AD203B41FA5}">
                      <a16:colId xmlns:a16="http://schemas.microsoft.com/office/drawing/2014/main" val="3519798382"/>
                    </a:ext>
                  </a:extLst>
                </a:gridCol>
                <a:gridCol w="1089240">
                  <a:extLst>
                    <a:ext uri="{9D8B030D-6E8A-4147-A177-3AD203B41FA5}">
                      <a16:colId xmlns:a16="http://schemas.microsoft.com/office/drawing/2014/main" val="1982717818"/>
                    </a:ext>
                  </a:extLst>
                </a:gridCol>
              </a:tblGrid>
              <a:tr h="0">
                <a:tc>
                  <a:txBody>
                    <a:bodyPr/>
                    <a:lstStyle/>
                    <a:p>
                      <a:pPr algn="ctr"/>
                      <a:r>
                        <a:rPr kumimoji="1" lang="ja-JP" altLang="en-US" sz="1400" dirty="0">
                          <a:latin typeface="Meiryo UI" panose="020B0604030504040204" pitchFamily="50" charset="-128"/>
                          <a:ea typeface="Meiryo UI" panose="020B0604030504040204" pitchFamily="50" charset="-128"/>
                        </a:rPr>
                        <a:t>２年以内</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４年以内</a:t>
                      </a:r>
                    </a:p>
                  </a:txBody>
                  <a:tcPr anchor="ctr"/>
                </a:tc>
                <a:tc>
                  <a:txBody>
                    <a:bodyPr/>
                    <a:lstStyle/>
                    <a:p>
                      <a:pPr algn="ctr"/>
                      <a:r>
                        <a:rPr kumimoji="1" lang="ja-JP" altLang="en-US" sz="1400" dirty="0">
                          <a:latin typeface="Meiryo UI" panose="020B0604030504040204" pitchFamily="50" charset="-128"/>
                          <a:ea typeface="Meiryo UI" panose="020B0604030504040204" pitchFamily="50" charset="-128"/>
                        </a:rPr>
                        <a:t>６年以内</a:t>
                      </a:r>
                    </a:p>
                  </a:txBody>
                  <a:tcPr anchor="ctr">
                    <a:lnR w="57150" cap="flat" cmpd="sng" algn="ctr">
                      <a:solidFill>
                        <a:schemeClr val="bg1"/>
                      </a:solidFill>
                      <a:prstDash val="solid"/>
                      <a:round/>
                      <a:headEnd type="none" w="med" len="med"/>
                      <a:tailEnd type="none" w="med" len="med"/>
                    </a:lnR>
                  </a:tcPr>
                </a:tc>
                <a:tc>
                  <a:txBody>
                    <a:bodyPr/>
                    <a:lstStyle/>
                    <a:p>
                      <a:pPr algn="ctr"/>
                      <a:r>
                        <a:rPr kumimoji="1" lang="ja-JP" altLang="en-US" sz="1400" dirty="0">
                          <a:latin typeface="Meiryo UI" panose="020B0604030504040204" pitchFamily="50" charset="-128"/>
                          <a:ea typeface="Meiryo UI" panose="020B0604030504040204" pitchFamily="50" charset="-128"/>
                        </a:rPr>
                        <a:t>６年超</a:t>
                      </a: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451713184"/>
                  </a:ext>
                </a:extLst>
              </a:tr>
              <a:tr h="0">
                <a:tc>
                  <a:txBody>
                    <a:bodyPr/>
                    <a:lstStyle/>
                    <a:p>
                      <a:pPr algn="ctr"/>
                      <a:r>
                        <a:rPr kumimoji="1" lang="en-US" altLang="ja-JP" sz="1400" dirty="0">
                          <a:latin typeface="Meiryo UI" panose="020B0604030504040204" pitchFamily="50" charset="-128"/>
                          <a:ea typeface="Meiryo UI" panose="020B0604030504040204" pitchFamily="50" charset="-128"/>
                        </a:rPr>
                        <a:t>2</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5</a:t>
                      </a:r>
                      <a:endParaRPr kumimoji="1" lang="ja-JP" altLang="en-US" sz="1400" dirty="0">
                        <a:latin typeface="Meiryo UI" panose="020B0604030504040204" pitchFamily="50" charset="-128"/>
                        <a:ea typeface="Meiryo UI" panose="020B0604030504040204" pitchFamily="50" charset="-128"/>
                      </a:endParaRP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7</a:t>
                      </a:r>
                      <a:endParaRPr kumimoji="1" lang="ja-JP" altLang="en-US" sz="1400" dirty="0">
                        <a:latin typeface="Meiryo UI" panose="020B0604030504040204" pitchFamily="50" charset="-128"/>
                        <a:ea typeface="Meiryo UI" panose="020B0604030504040204" pitchFamily="50" charset="-128"/>
                      </a:endParaRPr>
                    </a:p>
                  </a:txBody>
                  <a:tcPr anchor="ctr">
                    <a:lnR w="57150" cap="flat" cmpd="sng" algn="ctr">
                      <a:solidFill>
                        <a:schemeClr val="bg1"/>
                      </a:solidFill>
                      <a:prstDash val="solid"/>
                      <a:round/>
                      <a:headEnd type="none" w="med" len="med"/>
                      <a:tailEnd type="none" w="med" len="med"/>
                    </a:lnR>
                  </a:tcPr>
                </a:tc>
                <a:tc>
                  <a:txBody>
                    <a:bodyPr/>
                    <a:lstStyle/>
                    <a:p>
                      <a:pPr algn="ctr"/>
                      <a:r>
                        <a:rPr kumimoji="1" lang="en-US" altLang="ja-JP" sz="1400" dirty="0">
                          <a:latin typeface="Meiryo UI" panose="020B0604030504040204" pitchFamily="50" charset="-128"/>
                          <a:ea typeface="Meiryo UI" panose="020B0604030504040204" pitchFamily="50" charset="-128"/>
                        </a:rPr>
                        <a:t>6</a:t>
                      </a:r>
                      <a:endParaRPr kumimoji="1" lang="ja-JP" altLang="en-US" sz="1400" dirty="0">
                        <a:latin typeface="Meiryo UI" panose="020B0604030504040204" pitchFamily="50" charset="-128"/>
                        <a:ea typeface="Meiryo UI" panose="020B0604030504040204" pitchFamily="50" charset="-128"/>
                      </a:endParaRP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277055296"/>
                  </a:ext>
                </a:extLst>
              </a:tr>
              <a:tr h="0">
                <a:tc>
                  <a:txBody>
                    <a:bodyPr/>
                    <a:lstStyle/>
                    <a:p>
                      <a:pPr algn="ctr"/>
                      <a:r>
                        <a:rPr kumimoji="1" lang="en-US" altLang="ja-JP" sz="1400" dirty="0">
                          <a:latin typeface="Meiryo UI" panose="020B0604030504040204" pitchFamily="50" charset="-128"/>
                          <a:ea typeface="Meiryo UI" panose="020B0604030504040204" pitchFamily="50" charset="-128"/>
                        </a:rPr>
                        <a:t>16</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38</a:t>
                      </a:r>
                      <a:r>
                        <a:rPr kumimoji="1" lang="ja-JP" altLang="en-US" sz="1400" dirty="0">
                          <a:latin typeface="Meiryo UI" panose="020B0604030504040204" pitchFamily="50" charset="-128"/>
                          <a:ea typeface="Meiryo UI" panose="020B0604030504040204" pitchFamily="50" charset="-128"/>
                        </a:rPr>
                        <a:t>％</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54</a:t>
                      </a:r>
                      <a:r>
                        <a:rPr kumimoji="1" lang="ja-JP" altLang="en-US" sz="1400" dirty="0">
                          <a:latin typeface="Meiryo UI" panose="020B0604030504040204" pitchFamily="50" charset="-128"/>
                          <a:ea typeface="Meiryo UI" panose="020B0604030504040204" pitchFamily="50" charset="-128"/>
                        </a:rPr>
                        <a:t>％</a:t>
                      </a:r>
                    </a:p>
                  </a:txBody>
                  <a:tcPr anchor="ctr">
                    <a:lnR w="57150" cap="flat" cmpd="sng" algn="ctr">
                      <a:solidFill>
                        <a:schemeClr val="bg1"/>
                      </a:solidFill>
                      <a:prstDash val="solid"/>
                      <a:round/>
                      <a:headEnd type="none" w="med" len="med"/>
                      <a:tailEnd type="none" w="med" len="med"/>
                    </a:lnR>
                  </a:tcPr>
                </a:tc>
                <a:tc>
                  <a:txBody>
                    <a:bodyPr/>
                    <a:lstStyle/>
                    <a:p>
                      <a:pPr algn="ctr"/>
                      <a:r>
                        <a:rPr kumimoji="1" lang="en-US" altLang="ja-JP" sz="1400" dirty="0">
                          <a:latin typeface="Meiryo UI" panose="020B0604030504040204" pitchFamily="50" charset="-128"/>
                          <a:ea typeface="Meiryo UI" panose="020B0604030504040204" pitchFamily="50" charset="-128"/>
                        </a:rPr>
                        <a:t>46</a:t>
                      </a:r>
                      <a:r>
                        <a:rPr kumimoji="1" lang="ja-JP" altLang="en-US" sz="1400" dirty="0">
                          <a:latin typeface="Meiryo UI" panose="020B0604030504040204" pitchFamily="50" charset="-128"/>
                          <a:ea typeface="Meiryo UI" panose="020B0604030504040204" pitchFamily="50" charset="-128"/>
                        </a:rPr>
                        <a:t>％</a:t>
                      </a:r>
                    </a:p>
                  </a:txBody>
                  <a:tcPr anchor="ct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316870616"/>
                  </a:ext>
                </a:extLst>
              </a:tr>
            </a:tbl>
          </a:graphicData>
        </a:graphic>
      </p:graphicFrame>
      <p:sp>
        <p:nvSpPr>
          <p:cNvPr id="17" name="テキスト ボックス 16"/>
          <p:cNvSpPr txBox="1"/>
          <p:nvPr/>
        </p:nvSpPr>
        <p:spPr>
          <a:xfrm>
            <a:off x="844579" y="4308086"/>
            <a:ext cx="2954655" cy="307777"/>
          </a:xfrm>
          <a:prstGeom prst="rect">
            <a:avLst/>
          </a:prstGeom>
          <a:noFill/>
        </p:spPr>
        <p:txBody>
          <a:bodyPr wrap="non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収載後加算を受けた品目の算定方式</a:t>
            </a:r>
          </a:p>
        </p:txBody>
      </p:sp>
      <p:sp>
        <p:nvSpPr>
          <p:cNvPr id="18" name="テキスト ボックス 17"/>
          <p:cNvSpPr txBox="1"/>
          <p:nvPr/>
        </p:nvSpPr>
        <p:spPr>
          <a:xfrm>
            <a:off x="216660" y="6485274"/>
            <a:ext cx="8300260" cy="400110"/>
          </a:xfrm>
          <a:prstGeom prst="rect">
            <a:avLst/>
          </a:prstGeom>
          <a:noFill/>
        </p:spPr>
        <p:txBody>
          <a:bodyPr wrap="square" rtlCol="0">
            <a:spAutoFit/>
          </a:bodyPr>
          <a:lstStyle/>
          <a:p>
            <a:pPr>
              <a:defRPr/>
            </a:pPr>
            <a:r>
              <a:rPr lang="en-US" altLang="ja-JP" sz="1000" dirty="0">
                <a:solidFill>
                  <a:prstClr val="black"/>
                </a:solidFill>
                <a:latin typeface="Meiryo UI" panose="020B0604030504040204" pitchFamily="50" charset="-128"/>
                <a:ea typeface="Meiryo UI" panose="020B0604030504040204" pitchFamily="50" charset="-128"/>
              </a:rPr>
              <a:t>2010</a:t>
            </a:r>
            <a:r>
              <a:rPr lang="ja-JP" altLang="en-US" sz="1000" dirty="0">
                <a:solidFill>
                  <a:prstClr val="black"/>
                </a:solidFill>
                <a:latin typeface="Meiryo UI" panose="020B0604030504040204" pitchFamily="50" charset="-128"/>
                <a:ea typeface="Meiryo UI"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rPr>
              <a:t>2018</a:t>
            </a:r>
            <a:r>
              <a:rPr lang="ja-JP" altLang="en-US" sz="1000" dirty="0">
                <a:solidFill>
                  <a:prstClr val="black"/>
                </a:solidFill>
                <a:latin typeface="Meiryo UI" panose="020B0604030504040204" pitchFamily="50" charset="-128"/>
                <a:ea typeface="Meiryo UI" panose="020B0604030504040204" pitchFamily="50" charset="-128"/>
              </a:rPr>
              <a:t>年の薬価改定時に、希少疾病に係る効能追加等の加算又は真の臨床的有用性の検証に係る加算を受けた品目（延べ数）を集計。</a:t>
            </a:r>
            <a:endParaRPr lang="en-US" altLang="ja-JP" sz="1000" dirty="0">
              <a:solidFill>
                <a:prstClr val="black"/>
              </a:solidFill>
              <a:latin typeface="Meiryo UI" panose="020B0604030504040204" pitchFamily="50" charset="-128"/>
              <a:ea typeface="Meiryo UI" panose="020B0604030504040204" pitchFamily="50" charset="-128"/>
            </a:endParaRPr>
          </a:p>
          <a:p>
            <a:pPr>
              <a:defRPr/>
            </a:pPr>
            <a:r>
              <a:rPr lang="ja-JP" altLang="en-US" sz="1000" dirty="0">
                <a:solidFill>
                  <a:prstClr val="black"/>
                </a:solidFill>
                <a:latin typeface="Meiryo UI" panose="020B0604030504040204" pitchFamily="50" charset="-128"/>
                <a:ea typeface="Meiryo UI" panose="020B0604030504040204" pitchFamily="50" charset="-128"/>
              </a:rPr>
              <a:t>なお、</a:t>
            </a:r>
            <a:r>
              <a:rPr lang="en-US" altLang="ja-JP" sz="1000" dirty="0">
                <a:solidFill>
                  <a:prstClr val="black"/>
                </a:solidFill>
                <a:latin typeface="Meiryo UI" panose="020B0604030504040204" pitchFamily="50" charset="-128"/>
                <a:ea typeface="Meiryo UI" panose="020B0604030504040204" pitchFamily="50" charset="-128"/>
              </a:rPr>
              <a:t>2009</a:t>
            </a:r>
            <a:r>
              <a:rPr lang="ja-JP" altLang="en-US" sz="1000" dirty="0">
                <a:solidFill>
                  <a:prstClr val="black"/>
                </a:solidFill>
                <a:latin typeface="Meiryo UI" panose="020B0604030504040204" pitchFamily="50" charset="-128"/>
                <a:ea typeface="Meiryo UI" panose="020B0604030504040204" pitchFamily="50" charset="-128"/>
              </a:rPr>
              <a:t>～</a:t>
            </a:r>
            <a:r>
              <a:rPr lang="en-US" altLang="ja-JP" sz="1000" dirty="0">
                <a:solidFill>
                  <a:prstClr val="black"/>
                </a:solidFill>
                <a:latin typeface="Meiryo UI" panose="020B0604030504040204" pitchFamily="50" charset="-128"/>
                <a:ea typeface="Meiryo UI" panose="020B0604030504040204" pitchFamily="50" charset="-128"/>
              </a:rPr>
              <a:t>2017</a:t>
            </a:r>
            <a:r>
              <a:rPr lang="ja-JP" altLang="en-US" sz="1000" dirty="0">
                <a:solidFill>
                  <a:prstClr val="black"/>
                </a:solidFill>
                <a:latin typeface="Meiryo UI" panose="020B0604030504040204" pitchFamily="50" charset="-128"/>
                <a:ea typeface="Meiryo UI" panose="020B0604030504040204" pitchFamily="50" charset="-128"/>
              </a:rPr>
              <a:t>年度に収載された品目のうち類</a:t>
            </a:r>
            <a:r>
              <a:rPr lang="en-US" altLang="ja-JP" sz="1000" dirty="0">
                <a:solidFill>
                  <a:prstClr val="black"/>
                </a:solidFill>
                <a:latin typeface="Meiryo UI" panose="020B0604030504040204" pitchFamily="50" charset="-128"/>
                <a:ea typeface="Meiryo UI" panose="020B0604030504040204" pitchFamily="50" charset="-128"/>
              </a:rPr>
              <a:t>(I)</a:t>
            </a:r>
            <a:r>
              <a:rPr lang="ja-JP" altLang="en-US" sz="1000" dirty="0">
                <a:solidFill>
                  <a:prstClr val="black"/>
                </a:solidFill>
                <a:latin typeface="Meiryo UI" panose="020B0604030504040204" pitchFamily="50" charset="-128"/>
                <a:ea typeface="Meiryo UI" panose="020B0604030504040204" pitchFamily="50" charset="-128"/>
              </a:rPr>
              <a:t>で算定されたものは</a:t>
            </a:r>
            <a:r>
              <a:rPr lang="en-US" altLang="ja-JP" sz="1000" dirty="0">
                <a:solidFill>
                  <a:prstClr val="black"/>
                </a:solidFill>
                <a:latin typeface="Meiryo UI" panose="020B0604030504040204" pitchFamily="50" charset="-128"/>
                <a:ea typeface="Meiryo UI" panose="020B0604030504040204" pitchFamily="50" charset="-128"/>
              </a:rPr>
              <a:t>237</a:t>
            </a:r>
            <a:r>
              <a:rPr lang="ja-JP" altLang="en-US" sz="1000" dirty="0">
                <a:solidFill>
                  <a:prstClr val="black"/>
                </a:solidFill>
                <a:latin typeface="Meiryo UI" panose="020B0604030504040204" pitchFamily="50" charset="-128"/>
                <a:ea typeface="Meiryo UI" panose="020B0604030504040204" pitchFamily="50" charset="-128"/>
              </a:rPr>
              <a:t>品目。</a:t>
            </a:r>
            <a:endParaRPr lang="en-US" altLang="ja-JP" sz="100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5457057" y="4337086"/>
            <a:ext cx="4221027" cy="307777"/>
          </a:xfrm>
          <a:prstGeom prst="rect">
            <a:avLst/>
          </a:prstGeom>
          <a:noFill/>
        </p:spPr>
        <p:txBody>
          <a:bodyPr wrap="non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新規収載後、加算を受けるまでの年数</a:t>
            </a:r>
            <a:r>
              <a:rPr lang="ja-JP" altLang="en-US" sz="1200" dirty="0">
                <a:solidFill>
                  <a:prstClr val="black"/>
                </a:solidFill>
                <a:latin typeface="Meiryo UI" panose="020B0604030504040204" pitchFamily="50" charset="-128"/>
                <a:ea typeface="Meiryo UI" panose="020B0604030504040204" pitchFamily="50" charset="-128"/>
              </a:rPr>
              <a:t>（品目数は累計）</a:t>
            </a:r>
          </a:p>
        </p:txBody>
      </p:sp>
      <p:cxnSp>
        <p:nvCxnSpPr>
          <p:cNvPr id="15" name="直線矢印コネクタ 14"/>
          <p:cNvCxnSpPr/>
          <p:nvPr/>
        </p:nvCxnSpPr>
        <p:spPr>
          <a:xfrm>
            <a:off x="4448209" y="5047910"/>
            <a:ext cx="1080000" cy="0"/>
          </a:xfrm>
          <a:prstGeom prst="straightConnector1">
            <a:avLst/>
          </a:prstGeom>
          <a:ln w="44450">
            <a:solidFill>
              <a:schemeClr val="accent6">
                <a:lumMod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32520" y="2423428"/>
            <a:ext cx="4680520" cy="523220"/>
          </a:xfrm>
          <a:prstGeom prst="rect">
            <a:avLst/>
          </a:prstGeom>
          <a:noFill/>
        </p:spPr>
        <p:txBody>
          <a:bodyPr wrap="square" rtlCol="0">
            <a:spAutoFit/>
          </a:bodyPr>
          <a:lstStyle/>
          <a:p>
            <a:pPr>
              <a:defRPr/>
            </a:pPr>
            <a:r>
              <a:rPr lang="ja-JP" altLang="en-US" sz="1400" b="1" dirty="0">
                <a:solidFill>
                  <a:prstClr val="black"/>
                </a:solidFill>
                <a:latin typeface="Meiryo UI" panose="020B0604030504040204" pitchFamily="50" charset="-128"/>
                <a:ea typeface="Meiryo UI" panose="020B0604030504040204" pitchFamily="50" charset="-128"/>
              </a:rPr>
              <a:t>類似薬効比較方式（</a:t>
            </a:r>
            <a:r>
              <a:rPr lang="en-US" altLang="ja-JP" sz="1400" b="1" dirty="0">
                <a:solidFill>
                  <a:prstClr val="black"/>
                </a:solidFill>
                <a:latin typeface="Meiryo UI" panose="020B0604030504040204" pitchFamily="50" charset="-128"/>
                <a:ea typeface="Meiryo UI" panose="020B0604030504040204" pitchFamily="50" charset="-128"/>
              </a:rPr>
              <a:t>Ⅰ</a:t>
            </a:r>
            <a:r>
              <a:rPr lang="ja-JP" altLang="en-US" sz="1400" b="1" dirty="0">
                <a:solidFill>
                  <a:prstClr val="black"/>
                </a:solidFill>
                <a:latin typeface="Meiryo UI" panose="020B0604030504040204" pitchFamily="50" charset="-128"/>
                <a:ea typeface="Meiryo UI" panose="020B0604030504040204" pitchFamily="50" charset="-128"/>
              </a:rPr>
              <a:t>）で算定された新薬の</a:t>
            </a:r>
            <a:endParaRPr lang="en-US" altLang="ja-JP" sz="1400" b="1" dirty="0">
              <a:solidFill>
                <a:prstClr val="black"/>
              </a:solidFill>
              <a:latin typeface="Meiryo UI" panose="020B0604030504040204" pitchFamily="50" charset="-128"/>
              <a:ea typeface="Meiryo UI" panose="020B0604030504040204" pitchFamily="50" charset="-128"/>
            </a:endParaRPr>
          </a:p>
          <a:p>
            <a:pPr>
              <a:defRPr/>
            </a:pPr>
            <a:r>
              <a:rPr lang="ja-JP" altLang="en-US" sz="1400" b="1" dirty="0">
                <a:solidFill>
                  <a:prstClr val="black"/>
                </a:solidFill>
                <a:latin typeface="Meiryo UI" panose="020B0604030504040204" pitchFamily="50" charset="-128"/>
                <a:ea typeface="Meiryo UI" panose="020B0604030504040204" pitchFamily="50" charset="-128"/>
              </a:rPr>
              <a:t>効能追加等の状況</a:t>
            </a:r>
          </a:p>
        </p:txBody>
      </p:sp>
      <p:graphicFrame>
        <p:nvGraphicFramePr>
          <p:cNvPr id="14" name="表 13"/>
          <p:cNvGraphicFramePr>
            <a:graphicFrameLocks noGrp="1"/>
          </p:cNvGraphicFramePr>
          <p:nvPr/>
        </p:nvGraphicFramePr>
        <p:xfrm>
          <a:off x="200472" y="2946648"/>
          <a:ext cx="5256584" cy="914400"/>
        </p:xfrm>
        <a:graphic>
          <a:graphicData uri="http://schemas.openxmlformats.org/drawingml/2006/table">
            <a:tbl>
              <a:tblPr firstRow="1" bandRow="1">
                <a:tableStyleId>{5C22544A-7EE6-4342-B048-85BDC9FD1C3A}</a:tableStyleId>
              </a:tblPr>
              <a:tblGrid>
                <a:gridCol w="3528391">
                  <a:extLst>
                    <a:ext uri="{9D8B030D-6E8A-4147-A177-3AD203B41FA5}">
                      <a16:colId xmlns:a16="http://schemas.microsoft.com/office/drawing/2014/main" val="3269069509"/>
                    </a:ext>
                  </a:extLst>
                </a:gridCol>
                <a:gridCol w="1728193">
                  <a:extLst>
                    <a:ext uri="{9D8B030D-6E8A-4147-A177-3AD203B41FA5}">
                      <a16:colId xmlns:a16="http://schemas.microsoft.com/office/drawing/2014/main" val="66438307"/>
                    </a:ext>
                  </a:extLst>
                </a:gridCol>
              </a:tblGrid>
              <a:tr h="300457">
                <a:tc gridSpan="2">
                  <a:txBody>
                    <a:bodyPr/>
                    <a:lstStyle/>
                    <a:p>
                      <a:pPr algn="ctr"/>
                      <a:r>
                        <a:rPr kumimoji="1" lang="ja-JP" altLang="en-US" sz="1400" dirty="0">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2011</a:t>
                      </a:r>
                      <a:r>
                        <a:rPr kumimoji="1" lang="ja-JP" altLang="en-US" sz="1400" dirty="0">
                          <a:latin typeface="Meiryo UI" panose="020B0604030504040204" pitchFamily="50" charset="-128"/>
                          <a:ea typeface="Meiryo UI" panose="020B0604030504040204" pitchFamily="50" charset="-128"/>
                        </a:rPr>
                        <a:t>年度～</a:t>
                      </a:r>
                      <a:r>
                        <a:rPr kumimoji="1" lang="en-US" altLang="ja-JP" sz="1400" dirty="0">
                          <a:latin typeface="Meiryo UI" panose="020B0604030504040204" pitchFamily="50" charset="-128"/>
                          <a:ea typeface="Meiryo UI" panose="020B0604030504040204" pitchFamily="50" charset="-128"/>
                        </a:rPr>
                        <a:t>2017</a:t>
                      </a:r>
                      <a:r>
                        <a:rPr kumimoji="1" lang="ja-JP" altLang="en-US" sz="1400" dirty="0">
                          <a:latin typeface="Meiryo UI" panose="020B0604030504040204" pitchFamily="50" charset="-128"/>
                          <a:ea typeface="Meiryo UI" panose="020B0604030504040204" pitchFamily="50" charset="-128"/>
                        </a:rPr>
                        <a:t>年度収載分）</a:t>
                      </a:r>
                    </a:p>
                  </a:txBody>
                  <a:tcPr anchor="ctr"/>
                </a:tc>
                <a:tc hMerge="1">
                  <a:txBody>
                    <a:bodyPr/>
                    <a:lstStyle/>
                    <a:p>
                      <a:pPr algn="ctr"/>
                      <a:endParaRPr kumimoji="1" lang="ja-JP" altLang="en-US" sz="1800" dirty="0"/>
                    </a:p>
                  </a:txBody>
                  <a:tcPr anchor="ctr"/>
                </a:tc>
                <a:extLst>
                  <a:ext uri="{0D108BD9-81ED-4DB2-BD59-A6C34878D82A}">
                    <a16:rowId xmlns:a16="http://schemas.microsoft.com/office/drawing/2014/main" val="1451713184"/>
                  </a:ext>
                </a:extLst>
              </a:tr>
              <a:tr h="300457">
                <a:tc>
                  <a:txBody>
                    <a:bodyPr/>
                    <a:lstStyle/>
                    <a:p>
                      <a:pPr marL="360000" indent="-612000" algn="l"/>
                      <a:r>
                        <a:rPr kumimoji="1" lang="ja-JP" altLang="en-US" sz="1400" dirty="0">
                          <a:latin typeface="Meiryo UI" panose="020B0604030504040204" pitchFamily="50" charset="-128"/>
                          <a:ea typeface="Meiryo UI" panose="020B0604030504040204" pitchFamily="50" charset="-128"/>
                        </a:rPr>
                        <a:t>品目数</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186</a:t>
                      </a:r>
                      <a:r>
                        <a:rPr kumimoji="1" lang="ja-JP" altLang="en-US" sz="1400" dirty="0">
                          <a:latin typeface="Meiryo UI" panose="020B0604030504040204" pitchFamily="50" charset="-128"/>
                          <a:ea typeface="Meiryo UI" panose="020B0604030504040204" pitchFamily="50" charset="-128"/>
                        </a:rPr>
                        <a:t>品目</a:t>
                      </a:r>
                    </a:p>
                  </a:txBody>
                  <a:tcPr anchor="ctr"/>
                </a:tc>
                <a:extLst>
                  <a:ext uri="{0D108BD9-81ED-4DB2-BD59-A6C34878D82A}">
                    <a16:rowId xmlns:a16="http://schemas.microsoft.com/office/drawing/2014/main" val="2277055296"/>
                  </a:ext>
                </a:extLst>
              </a:tr>
              <a:tr h="300457">
                <a:tc>
                  <a:txBody>
                    <a:bodyPr/>
                    <a:lstStyle/>
                    <a:p>
                      <a:pPr marL="360000" indent="-612000" algn="l"/>
                      <a:r>
                        <a:rPr kumimoji="1" lang="en-US" altLang="ja-JP" sz="1400" dirty="0">
                          <a:latin typeface="Meiryo UI" panose="020B0604030504040204" pitchFamily="50" charset="-128"/>
                          <a:ea typeface="Meiryo UI" panose="020B0604030504040204" pitchFamily="50" charset="-128"/>
                        </a:rPr>
                        <a:t>2019</a:t>
                      </a:r>
                      <a:r>
                        <a:rPr kumimoji="1" lang="ja-JP" altLang="en-US" sz="1400" dirty="0">
                          <a:latin typeface="Meiryo UI" panose="020B0604030504040204" pitchFamily="50" charset="-128"/>
                          <a:ea typeface="Meiryo UI" panose="020B0604030504040204" pitchFamily="50" charset="-128"/>
                        </a:rPr>
                        <a:t>年</a:t>
                      </a:r>
                      <a:r>
                        <a:rPr kumimoji="1" lang="en-US" altLang="ja-JP" sz="1400" dirty="0">
                          <a:latin typeface="Meiryo UI" panose="020B0604030504040204" pitchFamily="50" charset="-128"/>
                          <a:ea typeface="Meiryo UI" panose="020B0604030504040204" pitchFamily="50" charset="-128"/>
                        </a:rPr>
                        <a:t>3</a:t>
                      </a:r>
                      <a:r>
                        <a:rPr kumimoji="1" lang="ja-JP" altLang="en-US" sz="1400" dirty="0">
                          <a:latin typeface="Meiryo UI" panose="020B0604030504040204" pitchFamily="50" charset="-128"/>
                          <a:ea typeface="Meiryo UI" panose="020B0604030504040204" pitchFamily="50" charset="-128"/>
                        </a:rPr>
                        <a:t>月までの効能追加等の件数</a:t>
                      </a:r>
                    </a:p>
                  </a:txBody>
                  <a:tcPr anchor="ctr"/>
                </a:tc>
                <a:tc>
                  <a:txBody>
                    <a:bodyPr/>
                    <a:lstStyle/>
                    <a:p>
                      <a:pPr algn="ctr"/>
                      <a:r>
                        <a:rPr kumimoji="1" lang="en-US" altLang="ja-JP" sz="1400" dirty="0">
                          <a:latin typeface="Meiryo UI" panose="020B0604030504040204" pitchFamily="50" charset="-128"/>
                          <a:ea typeface="Meiryo UI" panose="020B0604030504040204" pitchFamily="50" charset="-128"/>
                        </a:rPr>
                        <a:t>76</a:t>
                      </a:r>
                      <a:r>
                        <a:rPr kumimoji="1" lang="ja-JP" altLang="en-US" sz="1400" dirty="0">
                          <a:latin typeface="Meiryo UI" panose="020B0604030504040204" pitchFamily="50" charset="-128"/>
                          <a:ea typeface="Meiryo UI" panose="020B0604030504040204" pitchFamily="50" charset="-128"/>
                        </a:rPr>
                        <a:t>件</a:t>
                      </a:r>
                    </a:p>
                  </a:txBody>
                  <a:tcPr anchor="ctr"/>
                </a:tc>
                <a:extLst>
                  <a:ext uri="{0D108BD9-81ED-4DB2-BD59-A6C34878D82A}">
                    <a16:rowId xmlns:a16="http://schemas.microsoft.com/office/drawing/2014/main" val="4032633758"/>
                  </a:ext>
                </a:extLst>
              </a:tr>
            </a:tbl>
          </a:graphicData>
        </a:graphic>
      </p:graphicFrame>
      <p:sp>
        <p:nvSpPr>
          <p:cNvPr id="21" name="テキスト ボックス 20"/>
          <p:cNvSpPr txBox="1"/>
          <p:nvPr/>
        </p:nvSpPr>
        <p:spPr>
          <a:xfrm>
            <a:off x="128464" y="3847656"/>
            <a:ext cx="6593176" cy="246221"/>
          </a:xfrm>
          <a:prstGeom prst="rect">
            <a:avLst/>
          </a:prstGeom>
          <a:noFill/>
        </p:spPr>
        <p:txBody>
          <a:bodyPr wrap="square" rtlCol="0">
            <a:spAutoFit/>
          </a:bodyPr>
          <a:lstStyle/>
          <a:p>
            <a:pPr>
              <a:defRPr/>
            </a:pPr>
            <a:r>
              <a:rPr lang="en-US" altLang="ja-JP" sz="1000" dirty="0">
                <a:solidFill>
                  <a:prstClr val="black"/>
                </a:solidFill>
                <a:latin typeface="Meiryo UI" panose="020B0604030504040204" pitchFamily="50" charset="-128"/>
                <a:ea typeface="Meiryo UI" panose="020B0604030504040204" pitchFamily="50" charset="-128"/>
              </a:rPr>
              <a:t>※</a:t>
            </a:r>
            <a:r>
              <a:rPr lang="ja-JP" altLang="en-US" sz="1000" dirty="0">
                <a:solidFill>
                  <a:prstClr val="black"/>
                </a:solidFill>
                <a:latin typeface="Meiryo UI" panose="020B0604030504040204" pitchFamily="50" charset="-128"/>
                <a:ea typeface="Meiryo UI" panose="020B0604030504040204" pitchFamily="50" charset="-128"/>
              </a:rPr>
              <a:t>同一成分、同一剤形区分の品目については合わせて</a:t>
            </a:r>
            <a:r>
              <a:rPr lang="en-US" altLang="ja-JP" sz="1000" dirty="0">
                <a:solidFill>
                  <a:prstClr val="black"/>
                </a:solidFill>
                <a:latin typeface="Meiryo UI" panose="020B0604030504040204" pitchFamily="50" charset="-128"/>
                <a:ea typeface="Meiryo UI" panose="020B0604030504040204" pitchFamily="50" charset="-128"/>
              </a:rPr>
              <a:t>1</a:t>
            </a:r>
            <a:r>
              <a:rPr lang="ja-JP" altLang="en-US" sz="1000" dirty="0">
                <a:solidFill>
                  <a:prstClr val="black"/>
                </a:solidFill>
                <a:latin typeface="Meiryo UI" panose="020B0604030504040204" pitchFamily="50" charset="-128"/>
                <a:ea typeface="Meiryo UI" panose="020B0604030504040204" pitchFamily="50" charset="-128"/>
              </a:rPr>
              <a:t>品目と集計。</a:t>
            </a:r>
          </a:p>
        </p:txBody>
      </p:sp>
      <p:sp>
        <p:nvSpPr>
          <p:cNvPr id="20" name="Text Box 46"/>
          <p:cNvSpPr txBox="1">
            <a:spLocks noChangeArrowheads="1"/>
          </p:cNvSpPr>
          <p:nvPr/>
        </p:nvSpPr>
        <p:spPr bwMode="auto">
          <a:xfrm>
            <a:off x="8553400" y="45775"/>
            <a:ext cx="1296144" cy="473703"/>
          </a:xfrm>
          <a:prstGeom prst="rect">
            <a:avLst/>
          </a:prstGeom>
          <a:solidFill>
            <a:srgbClr val="FFFFFF"/>
          </a:solidFill>
          <a:ln w="19050">
            <a:solidFill>
              <a:srgbClr val="000000"/>
            </a:solidFill>
            <a:miter lim="800000"/>
            <a:headEnd/>
            <a:tailEnd/>
          </a:ln>
        </p:spPr>
        <p:txBody>
          <a:bodyPr rot="0" vert="horz" wrap="square" lIns="80435" tIns="9625" rIns="80435" bIns="9625" anchor="ctr" anchorCtr="0" upright="1">
            <a:noAutofit/>
          </a:bodyPr>
          <a:lstStyle/>
          <a:p>
            <a:pPr algn="ctr">
              <a:lnSpc>
                <a:spcPts val="1949"/>
              </a:lnSpc>
              <a:spcBef>
                <a:spcPts val="650"/>
              </a:spcBef>
              <a:defRPr/>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中医協　薬</a:t>
            </a:r>
            <a:r>
              <a:rPr lang="ja-JP" altLang="ja-JP"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２</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a:p>
            <a:pPr algn="ctr">
              <a:lnSpc>
                <a:spcPts val="1949"/>
              </a:lnSpc>
              <a:defRPr/>
            </a:pPr>
            <a:r>
              <a:rPr lang="ja-JP" altLang="en-US" sz="120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元．９．１１</a:t>
            </a:r>
            <a:endParaRPr lang="ja-JP" altLang="en-US" sz="1200" kern="100" dirty="0">
              <a:solidFill>
                <a:prstClr val="black"/>
              </a:solidFill>
              <a:latin typeface="Meiryo UI" panose="020B0604030504040204" pitchFamily="50" charset="-128"/>
              <a:ea typeface="Meiryo UI" panose="020B0604030504040204" pitchFamily="50" charset="-128"/>
              <a:cs typeface="Times New Roman" panose="02020603050405020304" pitchFamily="18" charset="0"/>
            </a:endParaRPr>
          </a:p>
        </p:txBody>
      </p:sp>
      <p:sp>
        <p:nvSpPr>
          <p:cNvPr id="22" name="スライド番号プレースホルダー 2">
            <a:extLst>
              <a:ext uri="{FF2B5EF4-FFF2-40B4-BE49-F238E27FC236}">
                <a16:creationId xmlns:a16="http://schemas.microsoft.com/office/drawing/2014/main" id="{760430F1-D001-43DA-8B6B-04DFAA32D3F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06906444"/>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角丸四角形 73"/>
          <p:cNvSpPr/>
          <p:nvPr/>
        </p:nvSpPr>
        <p:spPr>
          <a:xfrm>
            <a:off x="200473" y="562554"/>
            <a:ext cx="9505055" cy="1558298"/>
          </a:xfrm>
          <a:prstGeom prst="roundRect">
            <a:avLst>
              <a:gd name="adj" fmla="val 2731"/>
            </a:avLst>
          </a:prstGeom>
          <a:solidFill>
            <a:schemeClr val="accent5">
              <a:lumMod val="20000"/>
              <a:lumOff val="80000"/>
              <a:alpha val="5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20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類似薬効比較方式</a:t>
            </a:r>
            <a:r>
              <a:rPr lang="en-US" altLang="ja-JP" sz="1600" dirty="0">
                <a:solidFill>
                  <a:prstClr val="black"/>
                </a:solidFill>
                <a:latin typeface="Meiryo UI" panose="020B0604030504040204" pitchFamily="50" charset="-128"/>
                <a:ea typeface="Meiryo UI" panose="020B0604030504040204" pitchFamily="50" charset="-128"/>
              </a:rPr>
              <a:t>(Ⅰ)</a:t>
            </a:r>
            <a:r>
              <a:rPr lang="ja-JP" altLang="en-US" sz="1600" dirty="0">
                <a:solidFill>
                  <a:prstClr val="black"/>
                </a:solidFill>
                <a:latin typeface="Meiryo UI" panose="020B0604030504040204" pitchFamily="50" charset="-128"/>
                <a:ea typeface="Meiryo UI" panose="020B0604030504040204" pitchFamily="50" charset="-128"/>
              </a:rPr>
              <a:t>等で算定された新薬で、新薬創出加算対象外のものについては、収載から４年を経過した後の初めての薬価改定（収載後３回目の薬価改定）の際に、収載後の効能追加等により新薬創出等加算対象となった場合を除き、収載時点での比較薬の累積加算分を控除する。</a:t>
            </a:r>
            <a:endParaRPr lang="en-US" altLang="ja-JP" sz="1600" dirty="0">
              <a:solidFill>
                <a:prstClr val="black"/>
              </a:solidFill>
              <a:latin typeface="Meiryo UI" panose="020B0604030504040204" pitchFamily="50" charset="-128"/>
              <a:ea typeface="Meiryo UI" panose="020B0604030504040204" pitchFamily="50" charset="-128"/>
            </a:endParaRPr>
          </a:p>
          <a:p>
            <a:pPr marL="285750" indent="-285750">
              <a:lnSpc>
                <a:spcPts val="2000"/>
              </a:lnSpc>
              <a:spcAft>
                <a:spcPts val="1200"/>
              </a:spcAft>
              <a:buFont typeface="Wingdings" panose="05000000000000000000" pitchFamily="2" charset="2"/>
              <a:buChar char="l"/>
              <a:defRPr/>
            </a:pPr>
            <a:r>
              <a:rPr lang="ja-JP" altLang="ja-JP" sz="1600" dirty="0">
                <a:solidFill>
                  <a:prstClr val="black"/>
                </a:solidFill>
                <a:latin typeface="Meiryo UI" panose="020B0604030504040204" pitchFamily="50" charset="-128"/>
                <a:ea typeface="Meiryo UI" panose="020B0604030504040204" pitchFamily="50" charset="-128"/>
              </a:rPr>
              <a:t>なお、新薬の上市の状況、収載後の効能追加の状況等を踏まえて、本取扱い及び控除の影響を検証し、必要に応じ、所要の措置を検討することとする。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cxnSp>
        <p:nvCxnSpPr>
          <p:cNvPr id="10" name="直線コネクタ 9"/>
          <p:cNvCxnSpPr/>
          <p:nvPr/>
        </p:nvCxnSpPr>
        <p:spPr>
          <a:xfrm flipH="1">
            <a:off x="2247294"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a:off x="1445461" y="3998076"/>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2" name="直線矢印コネクタ 11"/>
          <p:cNvCxnSpPr/>
          <p:nvPr/>
        </p:nvCxnSpPr>
        <p:spPr>
          <a:xfrm flipV="1">
            <a:off x="2140821" y="3704227"/>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1356495" y="3741360"/>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2350008" y="4001426"/>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a:off x="2261043" y="3744711"/>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3279541" y="4002652"/>
            <a:ext cx="705675"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flipV="1">
            <a:off x="3974899" y="3708803"/>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3190575" y="3745937"/>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4184088" y="4006002"/>
            <a:ext cx="812249"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4095121" y="3749286"/>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flipH="1">
            <a:off x="1326666"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flipH="1">
            <a:off x="3167922"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flipH="1">
            <a:off x="4061344" y="3424931"/>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flipH="1">
            <a:off x="5009176"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flipH="1">
            <a:off x="5929805"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flipH="1">
            <a:off x="6850434" y="3443254"/>
            <a:ext cx="0" cy="2597432"/>
          </a:xfrm>
          <a:prstGeom prst="line">
            <a:avLst/>
          </a:prstGeom>
          <a:ln w="127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H="1">
            <a:off x="406039" y="3442966"/>
            <a:ext cx="0" cy="2597432"/>
          </a:xfrm>
          <a:prstGeom prst="line">
            <a:avLst/>
          </a:prstGeom>
          <a:ln w="6350">
            <a:solidFill>
              <a:schemeClr val="bg1">
                <a:lumMod val="5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419011" y="6040686"/>
            <a:ext cx="6705838"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651318" y="3688774"/>
            <a:ext cx="4384637" cy="51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1331231" y="3711483"/>
            <a:ext cx="0" cy="301151"/>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1326667" y="4016081"/>
            <a:ext cx="934376" cy="0"/>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flipH="1">
            <a:off x="2247181" y="4016082"/>
            <a:ext cx="115" cy="269106"/>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flipV="1">
            <a:off x="2261043" y="4271641"/>
            <a:ext cx="504000" cy="828"/>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5011992" y="3673835"/>
            <a:ext cx="0" cy="1430470"/>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4985061" y="5099484"/>
            <a:ext cx="96217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931230" y="5084579"/>
            <a:ext cx="0" cy="30115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5907499" y="5370489"/>
            <a:ext cx="96217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6852411" y="5355322"/>
            <a:ext cx="0" cy="301151"/>
          </a:xfrm>
          <a:prstGeom prst="line">
            <a:avLst/>
          </a:prstGeom>
          <a:ln w="57150">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39" name="直線コネクタ 38"/>
          <p:cNvCxnSpPr/>
          <p:nvPr/>
        </p:nvCxnSpPr>
        <p:spPr>
          <a:xfrm>
            <a:off x="3192184" y="3714245"/>
            <a:ext cx="0" cy="334986"/>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flipV="1">
            <a:off x="3175896" y="4035706"/>
            <a:ext cx="962177" cy="0"/>
          </a:xfrm>
          <a:prstGeom prst="line">
            <a:avLst/>
          </a:prstGeom>
          <a:ln w="571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4104282" y="4285186"/>
            <a:ext cx="928285" cy="0"/>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42" name="テキスト ボックス 41"/>
          <p:cNvSpPr txBox="1"/>
          <p:nvPr/>
        </p:nvSpPr>
        <p:spPr>
          <a:xfrm flipH="1">
            <a:off x="61910" y="3367669"/>
            <a:ext cx="369204" cy="400110"/>
          </a:xfrm>
          <a:prstGeom prst="rect">
            <a:avLst/>
          </a:prstGeom>
          <a:noFill/>
          <a:ln>
            <a:noFill/>
          </a:ln>
        </p:spPr>
        <p:txBody>
          <a:bodyPr vert="eaVert" wrap="none" rtlCol="0">
            <a:spAutoFit/>
          </a:bodyPr>
          <a:lstStyle/>
          <a:p>
            <a:pP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薬価</a:t>
            </a:r>
          </a:p>
        </p:txBody>
      </p:sp>
      <p:sp>
        <p:nvSpPr>
          <p:cNvPr id="43" name="正方形/長方形 42"/>
          <p:cNvSpPr/>
          <p:nvPr/>
        </p:nvSpPr>
        <p:spPr>
          <a:xfrm>
            <a:off x="578743" y="3029398"/>
            <a:ext cx="646331" cy="276871"/>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spAutoFit/>
          </a:bodyPr>
          <a:lstStyle/>
          <a:p>
            <a:pPr algn="ctr" defTabSz="913851" fontAlgn="t">
              <a:defRPr/>
            </a:pPr>
            <a:r>
              <a:rPr lang="ja-JP" altLang="en-US" sz="1199"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比較薬</a:t>
            </a:r>
          </a:p>
        </p:txBody>
      </p:sp>
      <p:sp>
        <p:nvSpPr>
          <p:cNvPr id="44" name="四角形吹き出し 43"/>
          <p:cNvSpPr/>
          <p:nvPr/>
        </p:nvSpPr>
        <p:spPr>
          <a:xfrm>
            <a:off x="567772" y="3288932"/>
            <a:ext cx="492443" cy="276871"/>
          </a:xfrm>
          <a:prstGeom prst="wedgeRectCallout">
            <a:avLst>
              <a:gd name="adj1" fmla="val -29675"/>
              <a:gd name="adj2" fmla="val 102270"/>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defTabSz="913851" fontAlgn="t">
              <a:defRPr/>
            </a:pPr>
            <a:r>
              <a:rPr lang="ja-JP" altLang="en-US" sz="11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45" name="正方形/長方形 44"/>
          <p:cNvSpPr/>
          <p:nvPr/>
        </p:nvSpPr>
        <p:spPr>
          <a:xfrm>
            <a:off x="2203049" y="3031949"/>
            <a:ext cx="1059524" cy="257241"/>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spAutoFit/>
          </a:bodyPr>
          <a:lstStyle/>
          <a:p>
            <a:pPr algn="ctr" defTabSz="913851" fontAlgn="t">
              <a:defRPr/>
            </a:pPr>
            <a:r>
              <a:rPr lang="ja-JP" altLang="en-US"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新薬（類</a:t>
            </a:r>
            <a:r>
              <a:rPr lang="en-US" altLang="ja-JP"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Ⅰ</a:t>
            </a:r>
            <a:r>
              <a:rPr lang="ja-JP" altLang="en-US"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199" dirty="0">
              <a:solidFill>
                <a:srgbClr val="00B0F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48" name="直線コネクタ 47"/>
          <p:cNvCxnSpPr/>
          <p:nvPr/>
        </p:nvCxnSpPr>
        <p:spPr>
          <a:xfrm>
            <a:off x="6826842" y="5641496"/>
            <a:ext cx="475047" cy="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2559707" y="3732105"/>
            <a:ext cx="618857" cy="0"/>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118795" y="4041605"/>
            <a:ext cx="0" cy="24941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grpSp>
        <p:nvGrpSpPr>
          <p:cNvPr id="51" name="グループ化 50"/>
          <p:cNvGrpSpPr/>
          <p:nvPr/>
        </p:nvGrpSpPr>
        <p:grpSpPr>
          <a:xfrm rot="16200000">
            <a:off x="365676" y="5668635"/>
            <a:ext cx="57457" cy="234886"/>
            <a:chOff x="2360720" y="5147788"/>
            <a:chExt cx="96342" cy="188834"/>
          </a:xfrm>
        </p:grpSpPr>
        <p:sp>
          <p:nvSpPr>
            <p:cNvPr id="93" name="フリーフォーム 92"/>
            <p:cNvSpPr/>
            <p:nvPr/>
          </p:nvSpPr>
          <p:spPr>
            <a:xfrm rot="5400000">
              <a:off x="2314744" y="5194304"/>
              <a:ext cx="188303" cy="96333"/>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9861" h="1441450">
                  <a:moveTo>
                    <a:pt x="0" y="720725"/>
                  </a:moveTo>
                  <a:cubicBezTo>
                    <a:pt x="239977" y="361685"/>
                    <a:pt x="479954" y="2646"/>
                    <a:pt x="720725" y="3175"/>
                  </a:cubicBezTo>
                  <a:cubicBezTo>
                    <a:pt x="961496" y="3704"/>
                    <a:pt x="1203854" y="724429"/>
                    <a:pt x="1444625" y="723900"/>
                  </a:cubicBezTo>
                  <a:cubicBezTo>
                    <a:pt x="1685396" y="723371"/>
                    <a:pt x="2045229" y="529"/>
                    <a:pt x="2165350" y="0"/>
                  </a:cubicBezTo>
                  <a:cubicBezTo>
                    <a:pt x="2174346" y="5821"/>
                    <a:pt x="2167467" y="731838"/>
                    <a:pt x="2165350" y="720725"/>
                  </a:cubicBezTo>
                  <a:cubicBezTo>
                    <a:pt x="2045758" y="960437"/>
                    <a:pt x="1688042" y="1437746"/>
                    <a:pt x="1447800" y="1438275"/>
                  </a:cubicBezTo>
                  <a:cubicBezTo>
                    <a:pt x="1207558" y="1438804"/>
                    <a:pt x="964671" y="723371"/>
                    <a:pt x="723900" y="723900"/>
                  </a:cubicBezTo>
                  <a:cubicBezTo>
                    <a:pt x="483129" y="724429"/>
                    <a:pt x="243152" y="1082939"/>
                    <a:pt x="3175" y="1441450"/>
                  </a:cubicBezTo>
                  <a:cubicBezTo>
                    <a:pt x="2117" y="1201208"/>
                    <a:pt x="1058" y="960967"/>
                    <a:pt x="0" y="720725"/>
                  </a:cubicBezTo>
                  <a:close/>
                </a:path>
              </a:pathLst>
            </a:cu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 name="フリーフォーム 93"/>
            <p:cNvSpPr/>
            <p:nvPr/>
          </p:nvSpPr>
          <p:spPr>
            <a:xfrm rot="5400000">
              <a:off x="2290986" y="5218334"/>
              <a:ext cx="187636" cy="4816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171549 w 2169861"/>
                <a:gd name="connsiteY8" fmla="*/ 873262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0" fmla="*/ 717551 w 2166687"/>
                <a:gd name="connsiteY0" fmla="*/ 3175 h 1441450"/>
                <a:gd name="connsiteX1" fmla="*/ 1441451 w 2166687"/>
                <a:gd name="connsiteY1" fmla="*/ 723900 h 1441450"/>
                <a:gd name="connsiteX2" fmla="*/ 2162176 w 2166687"/>
                <a:gd name="connsiteY2" fmla="*/ 0 h 1441450"/>
                <a:gd name="connsiteX3" fmla="*/ 2162176 w 2166687"/>
                <a:gd name="connsiteY3" fmla="*/ 720725 h 1441450"/>
                <a:gd name="connsiteX4" fmla="*/ 1444626 w 2166687"/>
                <a:gd name="connsiteY4" fmla="*/ 1438275 h 1441450"/>
                <a:gd name="connsiteX5" fmla="*/ 720726 w 2166687"/>
                <a:gd name="connsiteY5" fmla="*/ 723900 h 1441450"/>
                <a:gd name="connsiteX6" fmla="*/ 1 w 2166687"/>
                <a:gd name="connsiteY6" fmla="*/ 1441450 h 1441450"/>
                <a:gd name="connsiteX0" fmla="*/ 1441449 w 2166685"/>
                <a:gd name="connsiteY0" fmla="*/ 723900 h 1441450"/>
                <a:gd name="connsiteX1" fmla="*/ 2162174 w 2166685"/>
                <a:gd name="connsiteY1" fmla="*/ 0 h 1441450"/>
                <a:gd name="connsiteX2" fmla="*/ 2162174 w 2166685"/>
                <a:gd name="connsiteY2" fmla="*/ 720725 h 1441450"/>
                <a:gd name="connsiteX3" fmla="*/ 1444624 w 2166685"/>
                <a:gd name="connsiteY3" fmla="*/ 1438275 h 1441450"/>
                <a:gd name="connsiteX4" fmla="*/ 720724 w 2166685"/>
                <a:gd name="connsiteY4" fmla="*/ 723900 h 1441450"/>
                <a:gd name="connsiteX5" fmla="*/ -1 w 2166685"/>
                <a:gd name="connsiteY5" fmla="*/ 1441450 h 1441450"/>
                <a:gd name="connsiteX0" fmla="*/ 2162176 w 2166687"/>
                <a:gd name="connsiteY0" fmla="*/ 0 h 1441450"/>
                <a:gd name="connsiteX1" fmla="*/ 2162176 w 2166687"/>
                <a:gd name="connsiteY1" fmla="*/ 720725 h 1441450"/>
                <a:gd name="connsiteX2" fmla="*/ 1444626 w 2166687"/>
                <a:gd name="connsiteY2" fmla="*/ 1438275 h 1441450"/>
                <a:gd name="connsiteX3" fmla="*/ 720726 w 2166687"/>
                <a:gd name="connsiteY3" fmla="*/ 723900 h 1441450"/>
                <a:gd name="connsiteX4" fmla="*/ 1 w 2166687"/>
                <a:gd name="connsiteY4" fmla="*/ 1441450 h 1441450"/>
                <a:gd name="connsiteX0" fmla="*/ 2162175 w 2166687"/>
                <a:gd name="connsiteY0" fmla="*/ 0 h 1441450"/>
                <a:gd name="connsiteX1" fmla="*/ 2162174 w 2166687"/>
                <a:gd name="connsiteY1" fmla="*/ 720725 h 1441450"/>
                <a:gd name="connsiteX2" fmla="*/ 1444624 w 2166687"/>
                <a:gd name="connsiteY2" fmla="*/ 1438275 h 1441450"/>
                <a:gd name="connsiteX3" fmla="*/ 720724 w 2166687"/>
                <a:gd name="connsiteY3" fmla="*/ 723900 h 1441450"/>
                <a:gd name="connsiteX4" fmla="*/ -1 w 2166687"/>
                <a:gd name="connsiteY4" fmla="*/ 1441450 h 1441450"/>
                <a:gd name="connsiteX0" fmla="*/ 2162176 w 2162175"/>
                <a:gd name="connsiteY0" fmla="*/ 0 h 720725"/>
                <a:gd name="connsiteX1" fmla="*/ 1444626 w 2162175"/>
                <a:gd name="connsiteY1" fmla="*/ 717550 h 720725"/>
                <a:gd name="connsiteX2" fmla="*/ 720726 w 2162175"/>
                <a:gd name="connsiteY2" fmla="*/ 3175 h 720725"/>
                <a:gd name="connsiteX3" fmla="*/ 1 w 2162175"/>
                <a:gd name="connsiteY3" fmla="*/ 720725 h 720725"/>
              </a:gdLst>
              <a:ahLst/>
              <a:cxnLst>
                <a:cxn ang="0">
                  <a:pos x="connsiteX0" y="connsiteY0"/>
                </a:cxn>
                <a:cxn ang="0">
                  <a:pos x="connsiteX1" y="connsiteY1"/>
                </a:cxn>
                <a:cxn ang="0">
                  <a:pos x="connsiteX2" y="connsiteY2"/>
                </a:cxn>
                <a:cxn ang="0">
                  <a:pos x="connsiteX3" y="connsiteY3"/>
                </a:cxn>
              </a:cxnLst>
              <a:rect l="l" t="t" r="r" b="b"/>
              <a:pathLst>
                <a:path w="2162175" h="720725">
                  <a:moveTo>
                    <a:pt x="2162176" y="0"/>
                  </a:moveTo>
                  <a:cubicBezTo>
                    <a:pt x="2042584" y="239712"/>
                    <a:pt x="1684868" y="717021"/>
                    <a:pt x="1444626" y="717550"/>
                  </a:cubicBezTo>
                  <a:cubicBezTo>
                    <a:pt x="1204384" y="718079"/>
                    <a:pt x="961497" y="2646"/>
                    <a:pt x="720726" y="3175"/>
                  </a:cubicBezTo>
                  <a:cubicBezTo>
                    <a:pt x="479955" y="3704"/>
                    <a:pt x="239978" y="362214"/>
                    <a:pt x="1" y="720725"/>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5" name="フリーフォーム 94"/>
            <p:cNvSpPr/>
            <p:nvPr/>
          </p:nvSpPr>
          <p:spPr>
            <a:xfrm rot="5400000">
              <a:off x="2338900" y="5217555"/>
              <a:ext cx="187911" cy="48378"/>
            </a:xfrm>
            <a:custGeom>
              <a:avLst/>
              <a:gdLst>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0" fmla="*/ 0 w 2255242"/>
                <a:gd name="connsiteY0" fmla="*/ 720725 h 1441450"/>
                <a:gd name="connsiteX1" fmla="*/ 720725 w 2255242"/>
                <a:gd name="connsiteY1" fmla="*/ 3175 h 1441450"/>
                <a:gd name="connsiteX2" fmla="*/ 1444625 w 2255242"/>
                <a:gd name="connsiteY2" fmla="*/ 723900 h 1441450"/>
                <a:gd name="connsiteX3" fmla="*/ 2165350 w 2255242"/>
                <a:gd name="connsiteY3" fmla="*/ 0 h 1441450"/>
                <a:gd name="connsiteX4" fmla="*/ 2165350 w 2255242"/>
                <a:gd name="connsiteY4" fmla="*/ 720725 h 1441450"/>
                <a:gd name="connsiteX5" fmla="*/ 1447800 w 2255242"/>
                <a:gd name="connsiteY5" fmla="*/ 1438275 h 1441450"/>
                <a:gd name="connsiteX6" fmla="*/ 723900 w 2255242"/>
                <a:gd name="connsiteY6" fmla="*/ 723900 h 1441450"/>
                <a:gd name="connsiteX7" fmla="*/ 3175 w 2255242"/>
                <a:gd name="connsiteY7" fmla="*/ 1441450 h 1441450"/>
                <a:gd name="connsiteX8" fmla="*/ 0 w 2255242"/>
                <a:gd name="connsiteY8" fmla="*/ 720725 h 1441450"/>
                <a:gd name="connsiteX0" fmla="*/ 0 w 2219210"/>
                <a:gd name="connsiteY0" fmla="*/ 720725 h 1441450"/>
                <a:gd name="connsiteX1" fmla="*/ 720725 w 2219210"/>
                <a:gd name="connsiteY1" fmla="*/ 3175 h 1441450"/>
                <a:gd name="connsiteX2" fmla="*/ 1444625 w 2219210"/>
                <a:gd name="connsiteY2" fmla="*/ 723900 h 1441450"/>
                <a:gd name="connsiteX3" fmla="*/ 2165350 w 2219210"/>
                <a:gd name="connsiteY3" fmla="*/ 0 h 1441450"/>
                <a:gd name="connsiteX4" fmla="*/ 2165350 w 2219210"/>
                <a:gd name="connsiteY4" fmla="*/ 720725 h 1441450"/>
                <a:gd name="connsiteX5" fmla="*/ 1447800 w 2219210"/>
                <a:gd name="connsiteY5" fmla="*/ 1438275 h 1441450"/>
                <a:gd name="connsiteX6" fmla="*/ 723900 w 2219210"/>
                <a:gd name="connsiteY6" fmla="*/ 723900 h 1441450"/>
                <a:gd name="connsiteX7" fmla="*/ 3175 w 2219210"/>
                <a:gd name="connsiteY7" fmla="*/ 1441450 h 1441450"/>
                <a:gd name="connsiteX8" fmla="*/ 0 w 2219210"/>
                <a:gd name="connsiteY8" fmla="*/ 720725 h 1441450"/>
                <a:gd name="connsiteX0" fmla="*/ 0 w 2169861"/>
                <a:gd name="connsiteY0" fmla="*/ 720725 h 1441450"/>
                <a:gd name="connsiteX1" fmla="*/ 720725 w 2169861"/>
                <a:gd name="connsiteY1" fmla="*/ 3175 h 1441450"/>
                <a:gd name="connsiteX2" fmla="*/ 1444625 w 2169861"/>
                <a:gd name="connsiteY2" fmla="*/ 723900 h 1441450"/>
                <a:gd name="connsiteX3" fmla="*/ 2165350 w 2169861"/>
                <a:gd name="connsiteY3" fmla="*/ 0 h 1441450"/>
                <a:gd name="connsiteX4" fmla="*/ 2165350 w 2169861"/>
                <a:gd name="connsiteY4" fmla="*/ 720725 h 1441450"/>
                <a:gd name="connsiteX5" fmla="*/ 1447800 w 2169861"/>
                <a:gd name="connsiteY5" fmla="*/ 1438275 h 1441450"/>
                <a:gd name="connsiteX6" fmla="*/ 723900 w 2169861"/>
                <a:gd name="connsiteY6" fmla="*/ 723900 h 1441450"/>
                <a:gd name="connsiteX7" fmla="*/ 3175 w 2169861"/>
                <a:gd name="connsiteY7" fmla="*/ 1441450 h 1441450"/>
                <a:gd name="connsiteX8" fmla="*/ 0 w 2169861"/>
                <a:gd name="connsiteY8" fmla="*/ 720725 h 1441450"/>
                <a:gd name="connsiteX0" fmla="*/ 3175 w 2169861"/>
                <a:gd name="connsiteY0" fmla="*/ 1441450 h 1593987"/>
                <a:gd name="connsiteX1" fmla="*/ 0 w 2169861"/>
                <a:gd name="connsiteY1" fmla="*/ 720725 h 1593987"/>
                <a:gd name="connsiteX2" fmla="*/ 720725 w 2169861"/>
                <a:gd name="connsiteY2" fmla="*/ 3175 h 1593987"/>
                <a:gd name="connsiteX3" fmla="*/ 1444625 w 2169861"/>
                <a:gd name="connsiteY3" fmla="*/ 723900 h 1593987"/>
                <a:gd name="connsiteX4" fmla="*/ 2165350 w 2169861"/>
                <a:gd name="connsiteY4" fmla="*/ 0 h 1593987"/>
                <a:gd name="connsiteX5" fmla="*/ 2165350 w 2169861"/>
                <a:gd name="connsiteY5" fmla="*/ 720725 h 1593987"/>
                <a:gd name="connsiteX6" fmla="*/ 1447800 w 2169861"/>
                <a:gd name="connsiteY6" fmla="*/ 1438275 h 1593987"/>
                <a:gd name="connsiteX7" fmla="*/ 723900 w 2169861"/>
                <a:gd name="connsiteY7" fmla="*/ 723900 h 1593987"/>
                <a:gd name="connsiteX8" fmla="*/ 174724 w 2169861"/>
                <a:gd name="connsiteY8" fmla="*/ 1593987 h 1593987"/>
                <a:gd name="connsiteX0" fmla="*/ 0 w 2169861"/>
                <a:gd name="connsiteY0" fmla="*/ 720725 h 1593987"/>
                <a:gd name="connsiteX1" fmla="*/ 720725 w 2169861"/>
                <a:gd name="connsiteY1" fmla="*/ 3175 h 1593987"/>
                <a:gd name="connsiteX2" fmla="*/ 1444625 w 2169861"/>
                <a:gd name="connsiteY2" fmla="*/ 723900 h 1593987"/>
                <a:gd name="connsiteX3" fmla="*/ 2165350 w 2169861"/>
                <a:gd name="connsiteY3" fmla="*/ 0 h 1593987"/>
                <a:gd name="connsiteX4" fmla="*/ 2165350 w 2169861"/>
                <a:gd name="connsiteY4" fmla="*/ 720725 h 1593987"/>
                <a:gd name="connsiteX5" fmla="*/ 1447800 w 2169861"/>
                <a:gd name="connsiteY5" fmla="*/ 1438275 h 1593987"/>
                <a:gd name="connsiteX6" fmla="*/ 723900 w 2169861"/>
                <a:gd name="connsiteY6" fmla="*/ 723900 h 1593987"/>
                <a:gd name="connsiteX7" fmla="*/ 174724 w 2169861"/>
                <a:gd name="connsiteY7" fmla="*/ 1593987 h 1593987"/>
                <a:gd name="connsiteX0" fmla="*/ 0 w 2169861"/>
                <a:gd name="connsiteY0" fmla="*/ 720725 h 1438274"/>
                <a:gd name="connsiteX1" fmla="*/ 720725 w 2169861"/>
                <a:gd name="connsiteY1" fmla="*/ 3175 h 1438274"/>
                <a:gd name="connsiteX2" fmla="*/ 1444625 w 2169861"/>
                <a:gd name="connsiteY2" fmla="*/ 723900 h 1438274"/>
                <a:gd name="connsiteX3" fmla="*/ 2165350 w 2169861"/>
                <a:gd name="connsiteY3" fmla="*/ 0 h 1438274"/>
                <a:gd name="connsiteX4" fmla="*/ 2165350 w 2169861"/>
                <a:gd name="connsiteY4" fmla="*/ 720725 h 1438274"/>
                <a:gd name="connsiteX5" fmla="*/ 1447800 w 2169861"/>
                <a:gd name="connsiteY5" fmla="*/ 1438275 h 1438274"/>
                <a:gd name="connsiteX6" fmla="*/ 723900 w 2169861"/>
                <a:gd name="connsiteY6" fmla="*/ 723900 h 1438274"/>
                <a:gd name="connsiteX0" fmla="*/ 0 w 2169861"/>
                <a:gd name="connsiteY0" fmla="*/ 720725 h 1438276"/>
                <a:gd name="connsiteX1" fmla="*/ 720725 w 2169861"/>
                <a:gd name="connsiteY1" fmla="*/ 3175 h 1438276"/>
                <a:gd name="connsiteX2" fmla="*/ 1444625 w 2169861"/>
                <a:gd name="connsiteY2" fmla="*/ 723900 h 1438276"/>
                <a:gd name="connsiteX3" fmla="*/ 2165350 w 2169861"/>
                <a:gd name="connsiteY3" fmla="*/ 0 h 1438276"/>
                <a:gd name="connsiteX4" fmla="*/ 2165350 w 2169861"/>
                <a:gd name="connsiteY4" fmla="*/ 720725 h 1438276"/>
                <a:gd name="connsiteX5" fmla="*/ 1447800 w 2169861"/>
                <a:gd name="connsiteY5" fmla="*/ 1438275 h 1438276"/>
                <a:gd name="connsiteX0" fmla="*/ 0 w 2169861"/>
                <a:gd name="connsiteY0" fmla="*/ 720725 h 723900"/>
                <a:gd name="connsiteX1" fmla="*/ 720725 w 2169861"/>
                <a:gd name="connsiteY1" fmla="*/ 3175 h 723900"/>
                <a:gd name="connsiteX2" fmla="*/ 1444625 w 2169861"/>
                <a:gd name="connsiteY2" fmla="*/ 723900 h 723900"/>
                <a:gd name="connsiteX3" fmla="*/ 2165350 w 2169861"/>
                <a:gd name="connsiteY3" fmla="*/ 0 h 723900"/>
                <a:gd name="connsiteX4" fmla="*/ 2165350 w 2169861"/>
                <a:gd name="connsiteY4" fmla="*/ 720725 h 723900"/>
                <a:gd name="connsiteX0" fmla="*/ 0 w 2165351"/>
                <a:gd name="connsiteY0" fmla="*/ 720725 h 723900"/>
                <a:gd name="connsiteX1" fmla="*/ 720725 w 2165351"/>
                <a:gd name="connsiteY1" fmla="*/ 3175 h 723900"/>
                <a:gd name="connsiteX2" fmla="*/ 1444625 w 2165351"/>
                <a:gd name="connsiteY2" fmla="*/ 723900 h 723900"/>
                <a:gd name="connsiteX3" fmla="*/ 2165350 w 2165351"/>
                <a:gd name="connsiteY3" fmla="*/ 0 h 723900"/>
              </a:gdLst>
              <a:ahLst/>
              <a:cxnLst>
                <a:cxn ang="0">
                  <a:pos x="connsiteX0" y="connsiteY0"/>
                </a:cxn>
                <a:cxn ang="0">
                  <a:pos x="connsiteX1" y="connsiteY1"/>
                </a:cxn>
                <a:cxn ang="0">
                  <a:pos x="connsiteX2" y="connsiteY2"/>
                </a:cxn>
                <a:cxn ang="0">
                  <a:pos x="connsiteX3" y="connsiteY3"/>
                </a:cxn>
              </a:cxnLst>
              <a:rect l="l" t="t" r="r" b="b"/>
              <a:pathLst>
                <a:path w="2165351" h="723900">
                  <a:moveTo>
                    <a:pt x="0" y="720725"/>
                  </a:moveTo>
                  <a:cubicBezTo>
                    <a:pt x="239977" y="361685"/>
                    <a:pt x="479954" y="2646"/>
                    <a:pt x="720725" y="3175"/>
                  </a:cubicBezTo>
                  <a:cubicBezTo>
                    <a:pt x="961496" y="3704"/>
                    <a:pt x="1203854" y="724429"/>
                    <a:pt x="1444625" y="723900"/>
                  </a:cubicBezTo>
                  <a:cubicBezTo>
                    <a:pt x="1685396" y="723371"/>
                    <a:pt x="2045229" y="529"/>
                    <a:pt x="2165350" y="0"/>
                  </a:cubicBezTo>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cxnSp>
        <p:nvCxnSpPr>
          <p:cNvPr id="52" name="直線コネクタ 51"/>
          <p:cNvCxnSpPr/>
          <p:nvPr/>
        </p:nvCxnSpPr>
        <p:spPr>
          <a:xfrm flipH="1">
            <a:off x="5423049" y="4035707"/>
            <a:ext cx="278674" cy="189435"/>
          </a:xfrm>
          <a:prstGeom prst="line">
            <a:avLst/>
          </a:prstGeom>
          <a:ln w="31750">
            <a:solidFill>
              <a:srgbClr val="00B0F0"/>
            </a:solidFill>
            <a:prstDash val="solid"/>
            <a:tailEnd type="stealth" w="lg" len="lg"/>
          </a:ln>
        </p:spPr>
        <p:style>
          <a:lnRef idx="1">
            <a:schemeClr val="accent1"/>
          </a:lnRef>
          <a:fillRef idx="0">
            <a:schemeClr val="accent1"/>
          </a:fillRef>
          <a:effectRef idx="0">
            <a:schemeClr val="accent1"/>
          </a:effectRef>
          <a:fontRef idx="minor">
            <a:schemeClr val="tx1"/>
          </a:fontRef>
        </p:style>
      </p:cxnSp>
      <p:sp>
        <p:nvSpPr>
          <p:cNvPr id="53" name="四角形吹き出し 52"/>
          <p:cNvSpPr/>
          <p:nvPr/>
        </p:nvSpPr>
        <p:spPr>
          <a:xfrm>
            <a:off x="2203892" y="3288932"/>
            <a:ext cx="492443" cy="276871"/>
          </a:xfrm>
          <a:prstGeom prst="wedgeRectCallout">
            <a:avLst>
              <a:gd name="adj1" fmla="val 28835"/>
              <a:gd name="adj2" fmla="val 95125"/>
            </a:avLst>
          </a:prstGeom>
          <a:solidFill>
            <a:srgbClr val="00B0F0"/>
          </a:solidFill>
          <a:ln>
            <a:noFill/>
          </a:ln>
        </p:spPr>
        <p:style>
          <a:lnRef idx="2">
            <a:schemeClr val="accent2">
              <a:shade val="50000"/>
            </a:schemeClr>
          </a:lnRef>
          <a:fillRef idx="1">
            <a:schemeClr val="accent2"/>
          </a:fillRef>
          <a:effectRef idx="0">
            <a:schemeClr val="accent2"/>
          </a:effectRef>
          <a:fontRef idx="minor">
            <a:schemeClr val="lt1"/>
          </a:fontRef>
        </p:style>
        <p:txBody>
          <a:bodyPr vert="horz" wrap="none" rtlCol="0" anchor="ctr">
            <a:spAutoFit/>
          </a:bodyPr>
          <a:lstStyle/>
          <a:p>
            <a:pPr algn="ctr" defTabSz="913851" fontAlgn="t">
              <a:defRPr/>
            </a:pPr>
            <a:r>
              <a:rPr lang="ja-JP" altLang="en-US" sz="1199" b="1" dirty="0">
                <a:solidFill>
                  <a:prstClr val="white"/>
                </a:solidFill>
                <a:latin typeface="メイリオ" panose="020B0604030504040204" pitchFamily="50" charset="-128"/>
                <a:ea typeface="メイリオ" panose="020B0604030504040204" pitchFamily="50" charset="-128"/>
                <a:cs typeface="メイリオ" panose="020B0604030504040204" pitchFamily="50" charset="-128"/>
              </a:rPr>
              <a:t>収載</a:t>
            </a:r>
          </a:p>
        </p:txBody>
      </p:sp>
      <p:sp>
        <p:nvSpPr>
          <p:cNvPr id="54" name="テキスト ボックス 53"/>
          <p:cNvSpPr txBox="1"/>
          <p:nvPr/>
        </p:nvSpPr>
        <p:spPr>
          <a:xfrm>
            <a:off x="5658671" y="3888758"/>
            <a:ext cx="3542800" cy="276999"/>
          </a:xfrm>
          <a:prstGeom prst="rect">
            <a:avLst/>
          </a:prstGeom>
          <a:solidFill>
            <a:schemeClr val="bg1"/>
          </a:solidFill>
          <a:ln w="28575">
            <a:noFill/>
          </a:ln>
        </p:spPr>
        <p:txBody>
          <a:bodyPr wrap="square" rtlCol="0">
            <a:spAutoFit/>
          </a:bodyPr>
          <a:lstStyle/>
          <a:p>
            <a:pPr defTabSz="913851" fontAlgn="t">
              <a:defRPr/>
            </a:pPr>
            <a:r>
              <a:rPr lang="ja-JP" altLang="en-US" sz="12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収載後に新薬創出等加算の対象となった場合</a:t>
            </a:r>
            <a:endParaRPr lang="en-US" altLang="ja-JP" sz="12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endParaRPr>
          </a:p>
        </p:txBody>
      </p:sp>
      <p:cxnSp>
        <p:nvCxnSpPr>
          <p:cNvPr id="55" name="直線コネクタ 54"/>
          <p:cNvCxnSpPr/>
          <p:nvPr/>
        </p:nvCxnSpPr>
        <p:spPr>
          <a:xfrm flipV="1">
            <a:off x="6864883" y="5594156"/>
            <a:ext cx="437006"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6842479" y="4271638"/>
            <a:ext cx="0" cy="1114838"/>
          </a:xfrm>
          <a:prstGeom prst="line">
            <a:avLst/>
          </a:prstGeom>
          <a:ln w="76200">
            <a:solidFill>
              <a:srgbClr val="00B0F0"/>
            </a:solidFill>
            <a:prstDash val="sysDot"/>
          </a:ln>
        </p:spPr>
        <p:style>
          <a:lnRef idx="1">
            <a:schemeClr val="accent1"/>
          </a:lnRef>
          <a:fillRef idx="0">
            <a:schemeClr val="accent1"/>
          </a:fillRef>
          <a:effectRef idx="0">
            <a:schemeClr val="accent1"/>
          </a:effectRef>
          <a:fontRef idx="minor">
            <a:schemeClr val="tx1"/>
          </a:fontRef>
        </p:style>
      </p:cxnSp>
      <p:sp>
        <p:nvSpPr>
          <p:cNvPr id="57" name="下矢印 56"/>
          <p:cNvSpPr/>
          <p:nvPr/>
        </p:nvSpPr>
        <p:spPr>
          <a:xfrm>
            <a:off x="4842067" y="5685562"/>
            <a:ext cx="336966" cy="225889"/>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8" name="下矢印 57"/>
          <p:cNvSpPr/>
          <p:nvPr/>
        </p:nvSpPr>
        <p:spPr>
          <a:xfrm>
            <a:off x="6674321" y="5685562"/>
            <a:ext cx="336966" cy="225889"/>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endParaRPr lang="ja-JP" altLang="en-US" sz="1199">
              <a:solidFill>
                <a:prstClr val="white"/>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59" name="直線コネクタ 58"/>
          <p:cNvCxnSpPr/>
          <p:nvPr/>
        </p:nvCxnSpPr>
        <p:spPr>
          <a:xfrm>
            <a:off x="651256" y="3726420"/>
            <a:ext cx="679975" cy="0"/>
          </a:xfrm>
          <a:prstGeom prst="line">
            <a:avLst/>
          </a:prstGeom>
          <a:ln w="3810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0" name="星 5 59"/>
          <p:cNvSpPr/>
          <p:nvPr/>
        </p:nvSpPr>
        <p:spPr>
          <a:xfrm>
            <a:off x="4421024" y="4109087"/>
            <a:ext cx="315358" cy="174297"/>
          </a:xfrm>
          <a:prstGeom prst="star5">
            <a:avLst/>
          </a:prstGeom>
          <a:solidFill>
            <a:srgbClr val="00B0F0"/>
          </a:solidFill>
          <a:ln>
            <a:noFill/>
          </a:ln>
          <a:effectLst>
            <a:glow rad="635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a:defRPr/>
            </a:pPr>
            <a:endParaRPr lang="ja-JP" altLang="en-US" sz="1199">
              <a:solidFill>
                <a:prstClr val="white"/>
              </a:solidFill>
              <a:latin typeface="Calibri"/>
              <a:ea typeface="ＭＳ Ｐゴシック" panose="020B0600070205080204" pitchFamily="50" charset="-128"/>
            </a:endParaRPr>
          </a:p>
        </p:txBody>
      </p:sp>
      <p:sp>
        <p:nvSpPr>
          <p:cNvPr id="61" name="正方形/長方形 60"/>
          <p:cNvSpPr/>
          <p:nvPr/>
        </p:nvSpPr>
        <p:spPr>
          <a:xfrm>
            <a:off x="1762342" y="4723493"/>
            <a:ext cx="1571325" cy="4614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b">
            <a:spAutoFit/>
          </a:bodyPr>
          <a:lstStyle/>
          <a:p>
            <a:pPr algn="ctr" defTabSz="913851" fontAlgn="t">
              <a:defRPr/>
            </a:pPr>
            <a:r>
              <a:rPr lang="ja-JP" altLang="en-US"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比較薬の新薬創出等加算の累積加算分</a:t>
            </a:r>
            <a:endParaRPr lang="en-US" altLang="ja-JP" sz="1199"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62" name="正方形/長方形 61"/>
          <p:cNvSpPr/>
          <p:nvPr/>
        </p:nvSpPr>
        <p:spPr>
          <a:xfrm>
            <a:off x="435594" y="4309260"/>
            <a:ext cx="1177048" cy="271869"/>
          </a:xfrm>
          <a:prstGeom prst="rect">
            <a:avLst/>
          </a:prstGeom>
          <a:solidFill>
            <a:schemeClr val="bg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lIns="0" rtlCol="0" anchor="b">
            <a:spAutoFit/>
          </a:bodyPr>
          <a:lstStyle/>
          <a:p>
            <a:pPr algn="ctr" defTabSz="913851" fontAlgn="t">
              <a:lnSpc>
                <a:spcPts val="1399"/>
              </a:lnSpc>
              <a:defRPr/>
            </a:pPr>
            <a:r>
              <a:rPr lang="ja-JP" altLang="en-US" sz="1199"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比較薬の実勢価</a:t>
            </a:r>
          </a:p>
        </p:txBody>
      </p:sp>
      <p:cxnSp>
        <p:nvCxnSpPr>
          <p:cNvPr id="63" name="直線矢印コネクタ 62"/>
          <p:cNvCxnSpPr/>
          <p:nvPr/>
        </p:nvCxnSpPr>
        <p:spPr>
          <a:xfrm flipH="1" flipV="1">
            <a:off x="920552" y="4032773"/>
            <a:ext cx="1378" cy="288000"/>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flipH="1" flipV="1">
            <a:off x="2545073" y="4325941"/>
            <a:ext cx="3236" cy="432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5" name="直線矢印コネクタ 64"/>
          <p:cNvCxnSpPr/>
          <p:nvPr/>
        </p:nvCxnSpPr>
        <p:spPr>
          <a:xfrm flipV="1">
            <a:off x="3045366" y="3707577"/>
            <a:ext cx="106853" cy="303928"/>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66" name="直線コネクタ 65"/>
          <p:cNvCxnSpPr/>
          <p:nvPr/>
        </p:nvCxnSpPr>
        <p:spPr>
          <a:xfrm>
            <a:off x="5160334" y="4252765"/>
            <a:ext cx="0" cy="215305"/>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67" name="直線コネクタ 66"/>
          <p:cNvCxnSpPr/>
          <p:nvPr/>
        </p:nvCxnSpPr>
        <p:spPr>
          <a:xfrm>
            <a:off x="4966399" y="4285064"/>
            <a:ext cx="1895248" cy="0"/>
          </a:xfrm>
          <a:prstGeom prst="line">
            <a:avLst/>
          </a:prstGeom>
          <a:ln w="76200">
            <a:solidFill>
              <a:srgbClr val="00B0F0"/>
            </a:solidFill>
            <a:prstDash val="sysDot"/>
          </a:ln>
        </p:spPr>
        <p:style>
          <a:lnRef idx="1">
            <a:schemeClr val="accent1"/>
          </a:lnRef>
          <a:fillRef idx="0">
            <a:schemeClr val="accent1"/>
          </a:fillRef>
          <a:effectRef idx="0">
            <a:schemeClr val="accent1"/>
          </a:effectRef>
          <a:fontRef idx="minor">
            <a:schemeClr val="tx1"/>
          </a:fontRef>
        </p:style>
      </p:cxnSp>
      <p:cxnSp>
        <p:nvCxnSpPr>
          <p:cNvPr id="68" name="直線コネクタ 67"/>
          <p:cNvCxnSpPr/>
          <p:nvPr/>
        </p:nvCxnSpPr>
        <p:spPr>
          <a:xfrm flipV="1">
            <a:off x="5941279" y="5346499"/>
            <a:ext cx="889606"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6842479" y="5378951"/>
            <a:ext cx="0" cy="215305"/>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70" name="直線コネクタ 69"/>
          <p:cNvCxnSpPr/>
          <p:nvPr/>
        </p:nvCxnSpPr>
        <p:spPr>
          <a:xfrm flipV="1">
            <a:off x="5134421" y="5143319"/>
            <a:ext cx="791999" cy="1667"/>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71" name="直線矢印コネクタ 70"/>
          <p:cNvCxnSpPr/>
          <p:nvPr/>
        </p:nvCxnSpPr>
        <p:spPr>
          <a:xfrm>
            <a:off x="5156001" y="4496614"/>
            <a:ext cx="0" cy="615160"/>
          </a:xfrm>
          <a:prstGeom prst="straightConnector1">
            <a:avLst/>
          </a:prstGeom>
          <a:ln w="44450">
            <a:solidFill>
              <a:schemeClr val="tx1">
                <a:lumMod val="75000"/>
                <a:lumOff val="25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a:off x="5929160" y="5127502"/>
            <a:ext cx="0" cy="246063"/>
          </a:xfrm>
          <a:prstGeom prst="line">
            <a:avLst/>
          </a:prstGeom>
          <a:ln w="7620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a:xfrm>
            <a:off x="4443612" y="5945601"/>
            <a:ext cx="1118774" cy="247412"/>
          </a:xfrm>
          <a:prstGeom prst="rect">
            <a:avLst/>
          </a:prstGeom>
          <a:solidFill>
            <a:schemeClr val="bg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75" name="正方形/長方形 74"/>
          <p:cNvSpPr/>
          <p:nvPr/>
        </p:nvSpPr>
        <p:spPr>
          <a:xfrm>
            <a:off x="6311427" y="5946333"/>
            <a:ext cx="1078014" cy="246681"/>
          </a:xfrm>
          <a:prstGeom prst="rect">
            <a:avLst/>
          </a:prstGeom>
          <a:solidFill>
            <a:schemeClr val="bg1"/>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851" fontAlgn="t">
              <a:defRPr/>
            </a:pPr>
            <a:r>
              <a:rPr lang="ja-JP" altLang="en-US" sz="1199"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後発品上市</a:t>
            </a:r>
          </a:p>
        </p:txBody>
      </p:sp>
      <p:sp>
        <p:nvSpPr>
          <p:cNvPr id="79" name="テキスト ボックス 78"/>
          <p:cNvSpPr txBox="1"/>
          <p:nvPr/>
        </p:nvSpPr>
        <p:spPr>
          <a:xfrm>
            <a:off x="7113239" y="4283184"/>
            <a:ext cx="2779538" cy="738664"/>
          </a:xfrm>
          <a:prstGeom prst="rect">
            <a:avLst/>
          </a:prstGeom>
          <a:solidFill>
            <a:srgbClr val="FFFFCC"/>
          </a:solidFill>
          <a:ln w="12700">
            <a:solidFill>
              <a:srgbClr val="92D050"/>
            </a:solidFill>
          </a:ln>
        </p:spPr>
        <p:txBody>
          <a:bodyPr wrap="square" rtlCol="0">
            <a:spAutoFit/>
          </a:bodyPr>
          <a:lstStyle/>
          <a:p>
            <a:pPr marL="180975" indent="-180975" defTabSz="913851">
              <a:defRPr/>
            </a:pPr>
            <a:r>
              <a:rPr lang="ja-JP" altLang="en-US" sz="1400" dirty="0">
                <a:solidFill>
                  <a:prstClr val="black"/>
                </a:solidFill>
                <a:latin typeface="Meiryo UI" panose="020B0604030504040204" pitchFamily="50" charset="-128"/>
                <a:ea typeface="Meiryo UI" panose="020B0604030504040204" pitchFamily="50" charset="-128"/>
              </a:rPr>
              <a:t>③収載後に新創加算対象とならない場合は、収載後３回目の改定時（最長６年後）に控除</a:t>
            </a:r>
          </a:p>
        </p:txBody>
      </p:sp>
      <p:cxnSp>
        <p:nvCxnSpPr>
          <p:cNvPr id="80" name="直線矢印コネクタ 79"/>
          <p:cNvCxnSpPr>
            <a:stCxn id="79" idx="1"/>
          </p:cNvCxnSpPr>
          <p:nvPr/>
        </p:nvCxnSpPr>
        <p:spPr>
          <a:xfrm flipH="1">
            <a:off x="5281971" y="4652517"/>
            <a:ext cx="1831268" cy="131539"/>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4160913" y="4301782"/>
            <a:ext cx="800219" cy="276999"/>
          </a:xfrm>
          <a:prstGeom prst="rect">
            <a:avLst/>
          </a:prstGeom>
          <a:noFill/>
        </p:spPr>
        <p:txBody>
          <a:bodyPr wrap="none" rtlCol="0">
            <a:spAutoFit/>
          </a:bodyPr>
          <a:lstStyle/>
          <a:p>
            <a:pPr defTabSz="913851">
              <a:defRPr/>
            </a:pPr>
            <a:r>
              <a:rPr lang="ja-JP" altLang="en-US" sz="1200" dirty="0">
                <a:solidFill>
                  <a:srgbClr val="00B0F0"/>
                </a:solidFill>
                <a:latin typeface="Meiryo UI" panose="020B0604030504040204" pitchFamily="50" charset="-128"/>
                <a:ea typeface="Meiryo UI" panose="020B0604030504040204" pitchFamily="50" charset="-128"/>
              </a:rPr>
              <a:t>効能追加</a:t>
            </a:r>
          </a:p>
        </p:txBody>
      </p:sp>
      <p:cxnSp>
        <p:nvCxnSpPr>
          <p:cNvPr id="82" name="直線矢印コネクタ 81"/>
          <p:cNvCxnSpPr/>
          <p:nvPr/>
        </p:nvCxnSpPr>
        <p:spPr>
          <a:xfrm flipV="1">
            <a:off x="1181971" y="3732733"/>
            <a:ext cx="106853" cy="246063"/>
          </a:xfrm>
          <a:prstGeom prst="straightConnector1">
            <a:avLst/>
          </a:prstGeom>
          <a:ln w="38100">
            <a:solidFill>
              <a:schemeClr val="accent2"/>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a:off x="669899" y="3741360"/>
            <a:ext cx="108017" cy="260621"/>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741779" y="3993738"/>
            <a:ext cx="464142" cy="0"/>
          </a:xfrm>
          <a:prstGeom prst="line">
            <a:avLst/>
          </a:prstGeom>
          <a:ln w="38100">
            <a:solidFill>
              <a:schemeClr val="accent2"/>
            </a:solidFill>
            <a:prstDash val="sysDash"/>
          </a:ln>
        </p:spPr>
        <p:style>
          <a:lnRef idx="1">
            <a:schemeClr val="accent1"/>
          </a:lnRef>
          <a:fillRef idx="0">
            <a:schemeClr val="accent1"/>
          </a:fillRef>
          <a:effectRef idx="0">
            <a:schemeClr val="accent1"/>
          </a:effectRef>
          <a:fontRef idx="minor">
            <a:schemeClr val="tx1"/>
          </a:fontRef>
        </p:style>
      </p:cxnSp>
      <p:sp>
        <p:nvSpPr>
          <p:cNvPr id="85" name="テキスト ボックス 84"/>
          <p:cNvSpPr txBox="1"/>
          <p:nvPr/>
        </p:nvSpPr>
        <p:spPr>
          <a:xfrm>
            <a:off x="3478149" y="3004917"/>
            <a:ext cx="2784133" cy="307777"/>
          </a:xfrm>
          <a:prstGeom prst="rect">
            <a:avLst/>
          </a:prstGeom>
          <a:solidFill>
            <a:srgbClr val="FFFFCC"/>
          </a:solidFill>
          <a:ln w="12700">
            <a:solidFill>
              <a:srgbClr val="92D050"/>
            </a:solidFill>
          </a:ln>
        </p:spPr>
        <p:txBody>
          <a:bodyPr wrap="square" rtlCol="0">
            <a:spAutoFit/>
          </a:bodyPr>
          <a:lstStyle/>
          <a:p>
            <a:pPr marL="180975" indent="-180975" defTabSz="913851">
              <a:defRPr/>
            </a:pPr>
            <a:r>
              <a:rPr lang="ja-JP" altLang="en-US" sz="1400" dirty="0">
                <a:solidFill>
                  <a:prstClr val="black"/>
                </a:solidFill>
                <a:latin typeface="Meiryo UI" panose="020B0604030504040204" pitchFamily="50" charset="-128"/>
                <a:ea typeface="Meiryo UI" panose="020B0604030504040204" pitchFamily="50" charset="-128"/>
              </a:rPr>
              <a:t>①類似薬効比較方式</a:t>
            </a:r>
            <a:r>
              <a:rPr lang="en-US" altLang="ja-JP" sz="1400" dirty="0">
                <a:solidFill>
                  <a:prstClr val="black"/>
                </a:solidFill>
                <a:latin typeface="Meiryo UI" panose="020B0604030504040204" pitchFamily="50" charset="-128"/>
                <a:ea typeface="Meiryo UI" panose="020B0604030504040204" pitchFamily="50" charset="-128"/>
              </a:rPr>
              <a:t>(I)</a:t>
            </a:r>
            <a:r>
              <a:rPr lang="ja-JP" altLang="en-US" sz="1400" dirty="0">
                <a:solidFill>
                  <a:prstClr val="black"/>
                </a:solidFill>
                <a:latin typeface="Meiryo UI" panose="020B0604030504040204" pitchFamily="50" charset="-128"/>
                <a:ea typeface="Meiryo UI" panose="020B0604030504040204" pitchFamily="50" charset="-128"/>
              </a:rPr>
              <a:t>で算定</a:t>
            </a:r>
          </a:p>
        </p:txBody>
      </p:sp>
      <p:cxnSp>
        <p:nvCxnSpPr>
          <p:cNvPr id="86" name="直線矢印コネクタ 85"/>
          <p:cNvCxnSpPr>
            <a:stCxn id="85" idx="1"/>
          </p:cNvCxnSpPr>
          <p:nvPr/>
        </p:nvCxnSpPr>
        <p:spPr>
          <a:xfrm flipH="1">
            <a:off x="2681063" y="3158806"/>
            <a:ext cx="797087" cy="451859"/>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a:xfrm>
            <a:off x="179256" y="2777370"/>
            <a:ext cx="1548821" cy="271869"/>
          </a:xfrm>
          <a:prstGeom prst="rect">
            <a:avLst/>
          </a:prstGeom>
          <a:solidFill>
            <a:schemeClr val="bg1"/>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b">
            <a:spAutoFit/>
          </a:bodyPr>
          <a:lstStyle/>
          <a:p>
            <a:pPr algn="ctr" defTabSz="913851" fontAlgn="t">
              <a:lnSpc>
                <a:spcPts val="1399"/>
              </a:lnSpc>
              <a:defRPr/>
            </a:pPr>
            <a:r>
              <a:rPr lang="ja-JP" altLang="en-US" sz="900"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（新薬創出等加算の対象）</a:t>
            </a:r>
          </a:p>
        </p:txBody>
      </p:sp>
      <p:sp>
        <p:nvSpPr>
          <p:cNvPr id="88" name="正方形/長方形 87"/>
          <p:cNvSpPr/>
          <p:nvPr/>
        </p:nvSpPr>
        <p:spPr>
          <a:xfrm>
            <a:off x="1911317" y="2763872"/>
            <a:ext cx="1664238" cy="27186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none" rtlCol="0" anchor="b">
            <a:spAutoFit/>
          </a:bodyPr>
          <a:lstStyle/>
          <a:p>
            <a:pPr algn="ctr" defTabSz="913851" fontAlgn="t">
              <a:lnSpc>
                <a:spcPts val="1399"/>
              </a:lnSpc>
              <a:defRPr/>
            </a:pPr>
            <a:r>
              <a:rPr lang="ja-JP" altLang="en-US" sz="9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（新薬創出等加算の</a:t>
            </a:r>
            <a:r>
              <a:rPr lang="ja-JP" altLang="en-US" sz="900" b="1" u="sng"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対象外</a:t>
            </a:r>
            <a:r>
              <a:rPr lang="ja-JP" altLang="en-US" sz="900" dirty="0">
                <a:solidFill>
                  <a:srgbClr val="00B0F0"/>
                </a:solidFill>
                <a:latin typeface="Meiryo UI" panose="020B0604030504040204" pitchFamily="50" charset="-128"/>
                <a:ea typeface="Meiryo UI" panose="020B0604030504040204" pitchFamily="50" charset="-128"/>
                <a:cs typeface="メイリオ" panose="020B0604030504040204" pitchFamily="50" charset="-128"/>
              </a:rPr>
              <a:t>）</a:t>
            </a:r>
          </a:p>
        </p:txBody>
      </p:sp>
      <p:cxnSp>
        <p:nvCxnSpPr>
          <p:cNvPr id="91" name="直線矢印コネクタ 90"/>
          <p:cNvCxnSpPr/>
          <p:nvPr/>
        </p:nvCxnSpPr>
        <p:spPr>
          <a:xfrm flipH="1">
            <a:off x="4184088" y="3565962"/>
            <a:ext cx="1400618" cy="604477"/>
          </a:xfrm>
          <a:prstGeom prst="straightConnector1">
            <a:avLst/>
          </a:prstGeom>
          <a:ln w="12700">
            <a:solidFill>
              <a:srgbClr val="92D050"/>
            </a:solidFill>
            <a:headEnd w="lg" len="lg"/>
            <a:tailEnd type="triangle" w="lg" len="lg"/>
          </a:ln>
        </p:spPr>
        <p:style>
          <a:lnRef idx="1">
            <a:schemeClr val="accent1"/>
          </a:lnRef>
          <a:fillRef idx="0">
            <a:schemeClr val="accent1"/>
          </a:fillRef>
          <a:effectRef idx="0">
            <a:schemeClr val="accent1"/>
          </a:effectRef>
          <a:fontRef idx="minor">
            <a:schemeClr val="tx1"/>
          </a:fontRef>
        </p:style>
      </p:cxnSp>
      <p:sp>
        <p:nvSpPr>
          <p:cNvPr id="92" name="テキスト ボックス 91"/>
          <p:cNvSpPr txBox="1"/>
          <p:nvPr/>
        </p:nvSpPr>
        <p:spPr>
          <a:xfrm>
            <a:off x="5584566" y="3400528"/>
            <a:ext cx="2690409" cy="307777"/>
          </a:xfrm>
          <a:prstGeom prst="rect">
            <a:avLst/>
          </a:prstGeom>
          <a:solidFill>
            <a:srgbClr val="FFFFCC"/>
          </a:solidFill>
          <a:ln w="12700">
            <a:solidFill>
              <a:srgbClr val="92D050"/>
            </a:solidFill>
          </a:ln>
        </p:spPr>
        <p:txBody>
          <a:bodyPr wrap="square" rtlCol="0">
            <a:spAutoFit/>
          </a:bodyPr>
          <a:lstStyle/>
          <a:p>
            <a:pPr defTabSz="913851">
              <a:defRPr/>
            </a:pPr>
            <a:r>
              <a:rPr lang="ja-JP" altLang="en-US" sz="1400" dirty="0">
                <a:solidFill>
                  <a:prstClr val="black"/>
                </a:solidFill>
                <a:latin typeface="Meiryo UI" panose="020B0604030504040204" pitchFamily="50" charset="-128"/>
                <a:ea typeface="Meiryo UI" panose="020B0604030504040204" pitchFamily="50" charset="-128"/>
              </a:rPr>
              <a:t>②実勢価に応じた薬価の引下げ</a:t>
            </a:r>
          </a:p>
        </p:txBody>
      </p:sp>
      <p:cxnSp>
        <p:nvCxnSpPr>
          <p:cNvPr id="98" name="直線矢印コネクタ 97"/>
          <p:cNvCxnSpPr/>
          <p:nvPr/>
        </p:nvCxnSpPr>
        <p:spPr>
          <a:xfrm>
            <a:off x="2546691" y="3663851"/>
            <a:ext cx="0" cy="615159"/>
          </a:xfrm>
          <a:prstGeom prst="straightConnector1">
            <a:avLst/>
          </a:prstGeom>
          <a:ln w="44450">
            <a:solidFill>
              <a:schemeClr val="tx1">
                <a:lumMod val="75000"/>
                <a:lumOff val="25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96" name="正方形/長方形 95"/>
          <p:cNvSpPr/>
          <p:nvPr/>
        </p:nvSpPr>
        <p:spPr>
          <a:xfrm>
            <a:off x="-6872" y="44625"/>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Calibri"/>
                <a:ea typeface="ＭＳ Ｐゴシック" panose="020B0600070205080204" pitchFamily="50" charset="-128"/>
                <a:cs typeface="Meiryo UI" panose="020B0604030504040204" pitchFamily="50" charset="-128"/>
              </a:rPr>
              <a:t>新薬創出等加算対象品目を比較薬とする場合の薬価算定</a:t>
            </a:r>
          </a:p>
        </p:txBody>
      </p:sp>
      <p:sp>
        <p:nvSpPr>
          <p:cNvPr id="89" name="スライド番号プレースホルダー 2">
            <a:extLst>
              <a:ext uri="{FF2B5EF4-FFF2-40B4-BE49-F238E27FC236}">
                <a16:creationId xmlns:a16="http://schemas.microsoft.com/office/drawing/2014/main" id="{64D79C08-E2B4-4814-B687-B921CD23699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61564651"/>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16"/>
          <p:cNvSpPr>
            <a:spLocks noChangeArrowheads="1"/>
          </p:cNvSpPr>
          <p:nvPr/>
        </p:nvSpPr>
        <p:spPr bwMode="auto">
          <a:xfrm>
            <a:off x="324042" y="4995930"/>
            <a:ext cx="1688017" cy="342680"/>
          </a:xfrm>
          <a:prstGeom prst="rect">
            <a:avLst/>
          </a:prstGeom>
          <a:solidFill>
            <a:schemeClr val="bg1">
              <a:lumMod val="95000"/>
            </a:schemeClr>
          </a:solidFill>
          <a:ln w="9525" algn="ctr">
            <a:solidFill>
              <a:srgbClr val="FFCC00"/>
            </a:solidFill>
            <a:miter lim="800000"/>
            <a:headEnd/>
            <a:tailEnd/>
          </a:ln>
        </p:spPr>
        <p:txBody>
          <a:bodyPr wrap="none" lIns="125919" tIns="53965" rIns="125919" bIns="53965"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defTabSz="913851" fontAlgn="base">
              <a:spcBef>
                <a:spcPct val="0"/>
              </a:spcBef>
              <a:spcAft>
                <a:spcPct val="0"/>
              </a:spcAft>
              <a:buClr>
                <a:srgbClr val="000099"/>
              </a:buClr>
              <a:buSzPct val="75000"/>
              <a:defRPr/>
            </a:pPr>
            <a:r>
              <a:rPr lang="ja-JP" altLang="en-US" sz="15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合計：算定薬価</a:t>
            </a:r>
          </a:p>
        </p:txBody>
      </p:sp>
      <p:sp>
        <p:nvSpPr>
          <p:cNvPr id="25" name="Rectangle 12"/>
          <p:cNvSpPr txBox="1">
            <a:spLocks noChangeArrowheads="1"/>
          </p:cNvSpPr>
          <p:nvPr/>
        </p:nvSpPr>
        <p:spPr bwMode="auto">
          <a:xfrm>
            <a:off x="56457" y="2060848"/>
            <a:ext cx="2170615" cy="363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1" tIns="45691" rIns="91381" bIns="45691" numCol="1" anchor="t" anchorCtr="0" compatLnSpc="1">
            <a:prstTxWarp prst="textNoShape">
              <a:avLst/>
            </a:prstTxWarp>
            <a:spAutoFit/>
          </a:bodyPr>
          <a:lstStyle>
            <a:lvl1pPr marL="342900" indent="-342900" algn="l" rtl="0" eaLnBrk="0" fontAlgn="base" hangingPunct="0">
              <a:spcBef>
                <a:spcPct val="20000"/>
              </a:spcBef>
              <a:spcAft>
                <a:spcPct val="0"/>
              </a:spcAft>
              <a:buClr>
                <a:schemeClr val="tx2"/>
              </a:buClr>
              <a:buSzPct val="75000"/>
              <a:buFont typeface="Wingdings" panose="05000000000000000000" pitchFamily="2" charset="2"/>
              <a:buChar char="l"/>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8000"/>
              </a:buClr>
              <a:buSzPct val="75000"/>
              <a:buFont typeface="Wingdings" panose="05000000000000000000" pitchFamily="2" charset="2"/>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lr>
                <a:srgbClr val="808080"/>
              </a:buClr>
              <a:buFont typeface="Arial" panose="020B0604020202020204"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rgbClr val="6699FF"/>
              </a:buClr>
              <a:buSzPct val="75000"/>
              <a:buFont typeface="Wingdings" panose="05000000000000000000" pitchFamily="2" charset="2"/>
              <a:buChar char="l"/>
              <a:defRPr kumimoji="1" sz="2000">
                <a:solidFill>
                  <a:schemeClr val="tx1"/>
                </a:solidFill>
                <a:latin typeface="+mn-lt"/>
                <a:ea typeface="+mn-ea"/>
              </a:defRPr>
            </a:lvl4pPr>
            <a:lvl5pPr marL="2057400" indent="-228600" algn="l" rtl="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mn-lt"/>
                <a:ea typeface="+mn-ea"/>
              </a:defRPr>
            </a:lvl5pPr>
            <a:lvl6pPr marL="25146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6pPr>
            <a:lvl7pPr marL="29718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7pPr>
            <a:lvl8pPr marL="34290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8pPr>
            <a:lvl9pPr marL="38862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9pPr>
          </a:lstStyle>
          <a:p>
            <a:pPr marL="0" indent="0" algn="ctr" defTabSz="913851" eaLnBrk="1" hangingPunct="1">
              <a:lnSpc>
                <a:spcPct val="110000"/>
              </a:lnSpc>
              <a:spcBef>
                <a:spcPct val="0"/>
              </a:spcBef>
              <a:buClrTx/>
              <a:buNone/>
              <a:defRPr/>
            </a:pPr>
            <a:r>
              <a:rPr lang="ja-JP" altLang="en-US"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原価計算方式の例</a:t>
            </a:r>
            <a:endParaRPr lang="en-US" altLang="ja-JP"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Line 15"/>
          <p:cNvSpPr>
            <a:spLocks noChangeShapeType="1"/>
          </p:cNvSpPr>
          <p:nvPr/>
        </p:nvSpPr>
        <p:spPr bwMode="auto">
          <a:xfrm>
            <a:off x="260581" y="4949352"/>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Line 17"/>
          <p:cNvSpPr>
            <a:spLocks noChangeShapeType="1"/>
          </p:cNvSpPr>
          <p:nvPr/>
        </p:nvSpPr>
        <p:spPr bwMode="auto">
          <a:xfrm>
            <a:off x="260581" y="3400078"/>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Rectangle 20"/>
          <p:cNvSpPr>
            <a:spLocks noChangeArrowheads="1"/>
          </p:cNvSpPr>
          <p:nvPr/>
        </p:nvSpPr>
        <p:spPr bwMode="auto">
          <a:xfrm>
            <a:off x="1209162" y="5649888"/>
            <a:ext cx="7416247" cy="659432"/>
          </a:xfrm>
          <a:prstGeom prst="rect">
            <a:avLst/>
          </a:prstGeom>
          <a:noFill/>
          <a:ln w="9525">
            <a:solidFill>
              <a:schemeClr val="tx1">
                <a:lumMod val="65000"/>
                <a:lumOff val="35000"/>
              </a:schemeClr>
            </a:solidFill>
            <a:prstDash val="dash"/>
            <a:miter lim="800000"/>
            <a:headEnd/>
            <a:tailEnd/>
          </a:ln>
        </p:spPr>
        <p:txBody>
          <a:bodyPr anchor="ctr"/>
          <a:lstStyle>
            <a:lvl1pPr>
              <a:spcBef>
                <a:spcPct val="20000"/>
              </a:spcBef>
              <a:buClr>
                <a:schemeClr val="tx2"/>
              </a:buClr>
              <a:buSzPct val="75000"/>
              <a:buFont typeface="Wingdings" panose="05000000000000000000" pitchFamily="2" charset="2"/>
              <a:buChar char="l"/>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008000"/>
              </a:buClr>
              <a:buSzPct val="75000"/>
              <a:buFont typeface="Wingdings" panose="05000000000000000000" pitchFamily="2" charset="2"/>
              <a:buChar char="l"/>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808080"/>
              </a:buClr>
              <a:buFont typeface="Arial" panose="020B0604020202020204" pitchFamily="34" charset="0"/>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6699FF"/>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9pPr>
          </a:lstStyle>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労務費単価：「毎月勤労統計調査」及び「就労条件総合調査」（厚生労働省）　</a:t>
            </a:r>
            <a:endParaRPr lang="en-US" altLang="ja-JP" sz="8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　一般管理販売費率、営業利益率：「産業別財務データハンドブック」（日本政策投資銀行）</a:t>
            </a: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　流通経費率：「医薬品産業実態調査報告書（厚生労働省医政局経済課）</a:t>
            </a:r>
            <a:endParaRPr lang="en-US" altLang="ja-JP"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Aft>
                <a:spcPct val="0"/>
              </a:spcAft>
              <a:buClr>
                <a:srgbClr val="000099"/>
              </a:buClr>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上記の数値は、医薬品製造業の平均的な係数（前年度末時点で得られる直近３か年（平成２７年～２９年）の平均値）を用いることが原則</a:t>
            </a:r>
          </a:p>
        </p:txBody>
      </p:sp>
      <p:sp>
        <p:nvSpPr>
          <p:cNvPr id="30" name="Text Box 25"/>
          <p:cNvSpPr txBox="1">
            <a:spLocks noChangeArrowheads="1"/>
          </p:cNvSpPr>
          <p:nvPr/>
        </p:nvSpPr>
        <p:spPr bwMode="auto">
          <a:xfrm>
            <a:off x="292313" y="2440207"/>
            <a:ext cx="5897189" cy="2548626"/>
          </a:xfrm>
          <a:prstGeom prst="rect">
            <a:avLst/>
          </a:prstGeom>
          <a:noFill/>
          <a:ln w="9525" algn="ctr">
            <a:noFill/>
            <a:miter lim="800000"/>
            <a:headEnd/>
            <a:tailEnd/>
          </a:ln>
        </p:spPr>
        <p:txBody>
          <a:bodyPr wrap="none" lIns="125919" tIns="53965" rIns="125919" bIns="53965">
            <a:spAutoFit/>
          </a:bodyPr>
          <a:lstStyle/>
          <a:p>
            <a:pPr defTabSz="913851" fontAlgn="base">
              <a:lnSpc>
                <a:spcPct val="120000"/>
              </a:lnSpc>
              <a:spcBef>
                <a:spcPct val="0"/>
              </a:spcBef>
              <a:spcAft>
                <a:spcPct val="0"/>
              </a:spcAft>
              <a:defRPr/>
            </a:pPr>
            <a:r>
              <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①</a:t>
            </a: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原材料費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（有効成分、添加剤、容器・箱など）</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②　労務費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3,635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労働時間）</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③　製造経費		</a:t>
            </a:r>
          </a:p>
          <a:p>
            <a:pPr defTabSz="913851" fontAlgn="base">
              <a:lnSpc>
                <a:spcPct val="120000"/>
              </a:lnSpc>
              <a:spcBef>
                <a:spcPts val="60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④　製品製造（輸入）原価</a:t>
            </a:r>
            <a:endPar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　販売費・研究費等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0.486</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　営業利益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0.149</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　流通経費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（⑦／（④＋⑤＋⑥＋⑦）＝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0.075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⑧　消費税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薬価算定法式の正確性（原価計算方式①）</a:t>
            </a:r>
          </a:p>
        </p:txBody>
      </p:sp>
      <p:sp>
        <p:nvSpPr>
          <p:cNvPr id="22" name="角丸四角形 21"/>
          <p:cNvSpPr/>
          <p:nvPr/>
        </p:nvSpPr>
        <p:spPr>
          <a:xfrm>
            <a:off x="200473" y="654694"/>
            <a:ext cx="9578785" cy="90209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バイオ医薬品でも、研究開発費のみで一般管理販売費率の上限を超え、かつ開示度が</a:t>
            </a:r>
            <a:r>
              <a:rPr lang="en-US" altLang="ja-JP" sz="1600" dirty="0">
                <a:solidFill>
                  <a:prstClr val="black"/>
                </a:solidFill>
                <a:latin typeface="Meiryo UI" panose="020B0604030504040204" pitchFamily="50" charset="-128"/>
                <a:ea typeface="Meiryo UI" panose="020B0604030504040204" pitchFamily="50" charset="-128"/>
              </a:rPr>
              <a:t>80</a:t>
            </a:r>
            <a:r>
              <a:rPr lang="ja-JP" altLang="en-US" sz="1600" dirty="0">
                <a:solidFill>
                  <a:prstClr val="black"/>
                </a:solidFill>
                <a:latin typeface="Meiryo UI" panose="020B0604030504040204" pitchFamily="50" charset="-128"/>
                <a:ea typeface="Meiryo UI" panose="020B0604030504040204" pitchFamily="50" charset="-128"/>
              </a:rPr>
              <a:t>％以上でその妥当性が確認できる場合は、一般管理販売費率の上限を</a:t>
            </a:r>
            <a:r>
              <a:rPr lang="en-US" altLang="ja-JP" sz="1600" dirty="0">
                <a:solidFill>
                  <a:prstClr val="black"/>
                </a:solidFill>
                <a:latin typeface="Meiryo UI" panose="020B0604030504040204" pitchFamily="50" charset="-128"/>
                <a:ea typeface="Meiryo UI" panose="020B0604030504040204" pitchFamily="50" charset="-128"/>
              </a:rPr>
              <a:t>70</a:t>
            </a:r>
            <a:r>
              <a:rPr lang="ja-JP" altLang="en-US" sz="1600" dirty="0">
                <a:solidFill>
                  <a:prstClr val="black"/>
                </a:solidFill>
                <a:latin typeface="Meiryo UI" panose="020B0604030504040204" pitchFamily="50" charset="-128"/>
                <a:ea typeface="Meiryo UI" panose="020B0604030504040204" pitchFamily="50" charset="-128"/>
              </a:rPr>
              <a:t>％に引き上げることとする。</a:t>
            </a:r>
            <a:endParaRPr lang="en-US" altLang="ja-JP" sz="1600" dirty="0">
              <a:solidFill>
                <a:prstClr val="black"/>
              </a:solidFill>
              <a:latin typeface="Meiryo UI" panose="020B0604030504040204" pitchFamily="50" charset="-128"/>
              <a:ea typeface="Meiryo UI" panose="020B0604030504040204" pitchFamily="50" charset="-128"/>
            </a:endParaRPr>
          </a:p>
          <a:p>
            <a:pPr defTabSz="913851">
              <a:lnSpc>
                <a:spcPts val="1600"/>
              </a:lnSpc>
              <a:spcAft>
                <a:spcPts val="1200"/>
              </a:spcAft>
              <a:defRPr/>
            </a:pPr>
            <a:r>
              <a:rPr lang="ja-JP" altLang="en-US" sz="1200" dirty="0">
                <a:solidFill>
                  <a:prstClr val="black"/>
                </a:solidFill>
                <a:latin typeface="Meiryo UI" panose="020B0604030504040204" pitchFamily="50" charset="-128"/>
                <a:ea typeface="Meiryo UI" panose="020B0604030504040204" pitchFamily="50" charset="-128"/>
              </a:rPr>
              <a:t>　　（ただし、一般的にバイオ医薬品は化学合成品より高額であることを踏まえ、この取扱いをピーク時市場規模（予測）が</a:t>
            </a:r>
            <a:r>
              <a:rPr lang="en-US" altLang="ja-JP" sz="1200" dirty="0">
                <a:solidFill>
                  <a:prstClr val="black"/>
                </a:solidFill>
                <a:latin typeface="Meiryo UI" panose="020B0604030504040204" pitchFamily="50" charset="-128"/>
                <a:ea typeface="Meiryo UI" panose="020B0604030504040204" pitchFamily="50" charset="-128"/>
              </a:rPr>
              <a:t>50</a:t>
            </a:r>
            <a:r>
              <a:rPr lang="ja-JP" altLang="en-US" sz="1200" dirty="0">
                <a:solidFill>
                  <a:prstClr val="black"/>
                </a:solidFill>
                <a:latin typeface="Meiryo UI" panose="020B0604030504040204" pitchFamily="50" charset="-128"/>
                <a:ea typeface="Meiryo UI" panose="020B0604030504040204" pitchFamily="50" charset="-128"/>
              </a:rPr>
              <a:t>億円未満の場合に限る。）</a:t>
            </a:r>
            <a:endParaRPr lang="en-US" altLang="ja-JP" sz="1200" dirty="0">
              <a:solidFill>
                <a:prstClr val="black"/>
              </a:solidFill>
              <a:latin typeface="Meiryo UI" panose="020B0604030504040204" pitchFamily="50" charset="-128"/>
              <a:ea typeface="Meiryo UI" panose="020B0604030504040204" pitchFamily="50" charset="-128"/>
            </a:endParaRPr>
          </a:p>
        </p:txBody>
      </p:sp>
      <p:cxnSp>
        <p:nvCxnSpPr>
          <p:cNvPr id="5" name="直線コネクタ 4"/>
          <p:cNvCxnSpPr/>
          <p:nvPr/>
        </p:nvCxnSpPr>
        <p:spPr>
          <a:xfrm>
            <a:off x="777112" y="3978971"/>
            <a:ext cx="5076000" cy="7456"/>
          </a:xfrm>
          <a:prstGeom prst="line">
            <a:avLst/>
          </a:prstGeom>
          <a:ln w="12700">
            <a:solidFill>
              <a:srgbClr val="C00000"/>
            </a:solidFill>
          </a:ln>
        </p:spPr>
        <p:style>
          <a:lnRef idx="1">
            <a:schemeClr val="accent2"/>
          </a:lnRef>
          <a:fillRef idx="0">
            <a:schemeClr val="accent2"/>
          </a:fillRef>
          <a:effectRef idx="0">
            <a:schemeClr val="accent2"/>
          </a:effectRef>
          <a:fontRef idx="minor">
            <a:schemeClr val="tx1"/>
          </a:fontRef>
        </p:style>
      </p:cxnSp>
      <p:sp>
        <p:nvSpPr>
          <p:cNvPr id="6" name="左中かっこ 5"/>
          <p:cNvSpPr/>
          <p:nvPr/>
        </p:nvSpPr>
        <p:spPr>
          <a:xfrm>
            <a:off x="200472" y="2584303"/>
            <a:ext cx="196192" cy="720000"/>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latin typeface="Calibri"/>
              <a:ea typeface="ＭＳ Ｐゴシック" panose="020B0600070205080204" pitchFamily="50" charset="-128"/>
            </a:endParaRPr>
          </a:p>
        </p:txBody>
      </p:sp>
      <p:cxnSp>
        <p:nvCxnSpPr>
          <p:cNvPr id="9" name="カギ線コネクタ 8"/>
          <p:cNvCxnSpPr/>
          <p:nvPr/>
        </p:nvCxnSpPr>
        <p:spPr>
          <a:xfrm rot="10800000" flipH="1" flipV="1">
            <a:off x="148295" y="2944263"/>
            <a:ext cx="196192" cy="612000"/>
          </a:xfrm>
          <a:prstGeom prst="bentConnector4">
            <a:avLst>
              <a:gd name="adj1" fmla="val -43695"/>
              <a:gd name="adj2" fmla="val 99340"/>
            </a:avLst>
          </a:prstGeom>
          <a:ln>
            <a:tailEnd type="triangle"/>
          </a:ln>
        </p:spPr>
        <p:style>
          <a:lnRef idx="1">
            <a:schemeClr val="dk1"/>
          </a:lnRef>
          <a:fillRef idx="0">
            <a:schemeClr val="dk1"/>
          </a:fillRef>
          <a:effectRef idx="0">
            <a:schemeClr val="dk1"/>
          </a:effectRef>
          <a:fontRef idx="minor">
            <a:schemeClr val="tx1"/>
          </a:fontRef>
        </p:style>
      </p:cxnSp>
      <p:sp>
        <p:nvSpPr>
          <p:cNvPr id="4" name="正方形/長方形 3"/>
          <p:cNvSpPr/>
          <p:nvPr/>
        </p:nvSpPr>
        <p:spPr>
          <a:xfrm>
            <a:off x="5889105" y="2852937"/>
            <a:ext cx="3931665" cy="1138996"/>
          </a:xfrm>
          <a:prstGeom prst="rect">
            <a:avLst/>
          </a:prstGeom>
          <a:solidFill>
            <a:schemeClr val="bg1"/>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36000" bIns="36000" rtlCol="0" anchor="ctr"/>
          <a:lstStyle/>
          <a:p>
            <a:pPr defTabSz="913851">
              <a:defRPr/>
            </a:pP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ただし、開示度≧</a:t>
            </a:r>
            <a:r>
              <a:rPr lang="en-US" altLang="ja-JP"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の化成品</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及び開示度≧</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80</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％かつ研究費開発費だけで販管費率上限</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(48.6%)</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を超えるバイオ医薬品 </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ピーク時市場規模が</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50</a:t>
            </a:r>
            <a:r>
              <a:rPr lang="ja-JP" altLang="en-US"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億円未満に限る</a:t>
            </a:r>
            <a:r>
              <a:rPr lang="en-US" altLang="ja-JP" sz="1400" u="sng" dirty="0">
                <a:solidFill>
                  <a:srgbClr val="C00000"/>
                </a:solidFill>
                <a:latin typeface="Meiryo UI" panose="020B0604030504040204" pitchFamily="50" charset="-128"/>
                <a:ea typeface="Meiryo UI" panose="020B0604030504040204" pitchFamily="50" charset="-128"/>
                <a:cs typeface="メイリオ" panose="020B0604030504040204" pitchFamily="50" charset="-128"/>
              </a:rPr>
              <a:t>)</a:t>
            </a:r>
            <a:r>
              <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については、販管費率の上限は</a:t>
            </a:r>
            <a:r>
              <a:rPr lang="en-US" altLang="ja-JP"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70%</a:t>
            </a:r>
            <a:endParaRPr lang="ja-JP" altLang="en-US" sz="14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15" name="スライド番号プレースホルダー 2">
            <a:extLst>
              <a:ext uri="{FF2B5EF4-FFF2-40B4-BE49-F238E27FC236}">
                <a16:creationId xmlns:a16="http://schemas.microsoft.com/office/drawing/2014/main" id="{6C929198-9B57-448D-93D7-63D358805D9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680259176"/>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16"/>
          <p:cNvSpPr>
            <a:spLocks noChangeArrowheads="1"/>
          </p:cNvSpPr>
          <p:nvPr/>
        </p:nvSpPr>
        <p:spPr bwMode="auto">
          <a:xfrm>
            <a:off x="324042" y="4995930"/>
            <a:ext cx="1688017" cy="342680"/>
          </a:xfrm>
          <a:prstGeom prst="rect">
            <a:avLst/>
          </a:prstGeom>
          <a:solidFill>
            <a:schemeClr val="bg1">
              <a:lumMod val="95000"/>
            </a:schemeClr>
          </a:solidFill>
          <a:ln w="9525" algn="ctr">
            <a:solidFill>
              <a:srgbClr val="FFCC00"/>
            </a:solidFill>
            <a:miter lim="800000"/>
            <a:headEnd/>
            <a:tailEnd/>
          </a:ln>
        </p:spPr>
        <p:txBody>
          <a:bodyPr wrap="none" lIns="125919" tIns="53965" rIns="125919" bIns="53965" anchor="ctr"/>
          <a:lstStyle>
            <a:lvl1pPr>
              <a:defRPr kumimoji="1">
                <a:solidFill>
                  <a:schemeClr val="tx1"/>
                </a:solidFill>
                <a:latin typeface="Arial" panose="020B0604020202020204" pitchFamily="34" charset="0"/>
                <a:ea typeface="ＭＳ Ｐゴシック" panose="020B0600070205080204" pitchFamily="50" charset="-128"/>
              </a:defRPr>
            </a:lvl1pPr>
            <a:lvl2pPr marL="742950" indent="-285750">
              <a:defRPr kumimoji="1">
                <a:solidFill>
                  <a:schemeClr val="tx1"/>
                </a:solidFill>
                <a:latin typeface="Arial" panose="020B0604020202020204" pitchFamily="34" charset="0"/>
                <a:ea typeface="ＭＳ Ｐゴシック" panose="020B0600070205080204" pitchFamily="50" charset="-128"/>
              </a:defRPr>
            </a:lvl2pPr>
            <a:lvl3pPr marL="1143000" indent="-228600">
              <a:defRPr kumimoji="1">
                <a:solidFill>
                  <a:schemeClr val="tx1"/>
                </a:solidFill>
                <a:latin typeface="Arial" panose="020B0604020202020204" pitchFamily="34" charset="0"/>
                <a:ea typeface="ＭＳ Ｐゴシック" panose="020B0600070205080204" pitchFamily="50" charset="-128"/>
              </a:defRPr>
            </a:lvl3pPr>
            <a:lvl4pPr marL="1600200" indent="-228600">
              <a:defRPr kumimoji="1">
                <a:solidFill>
                  <a:schemeClr val="tx1"/>
                </a:solidFill>
                <a:latin typeface="Arial" panose="020B0604020202020204" pitchFamily="34" charset="0"/>
                <a:ea typeface="ＭＳ Ｐゴシック" panose="020B0600070205080204" pitchFamily="50" charset="-128"/>
              </a:defRPr>
            </a:lvl4pPr>
            <a:lvl5pPr marL="2057400" indent="-228600">
              <a:defRPr kumimoji="1">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50" charset="-128"/>
              </a:defRPr>
            </a:lvl9pPr>
          </a:lstStyle>
          <a:p>
            <a:pPr algn="ctr" defTabSz="913851" fontAlgn="base">
              <a:spcBef>
                <a:spcPct val="0"/>
              </a:spcBef>
              <a:spcAft>
                <a:spcPct val="0"/>
              </a:spcAft>
              <a:buClr>
                <a:srgbClr val="000099"/>
              </a:buClr>
              <a:buSzPct val="75000"/>
              <a:defRPr/>
            </a:pPr>
            <a:r>
              <a:rPr lang="ja-JP" altLang="en-US" sz="15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合計：算定薬価</a:t>
            </a:r>
          </a:p>
        </p:txBody>
      </p:sp>
      <p:sp>
        <p:nvSpPr>
          <p:cNvPr id="25" name="Rectangle 12"/>
          <p:cNvSpPr txBox="1">
            <a:spLocks noChangeArrowheads="1"/>
          </p:cNvSpPr>
          <p:nvPr/>
        </p:nvSpPr>
        <p:spPr bwMode="auto">
          <a:xfrm>
            <a:off x="56457" y="2060848"/>
            <a:ext cx="2170615" cy="363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81" tIns="45691" rIns="91381" bIns="45691" numCol="1" anchor="t" anchorCtr="0" compatLnSpc="1">
            <a:prstTxWarp prst="textNoShape">
              <a:avLst/>
            </a:prstTxWarp>
            <a:spAutoFit/>
          </a:bodyPr>
          <a:lstStyle>
            <a:lvl1pPr marL="342900" indent="-342900" algn="l" rtl="0" eaLnBrk="0" fontAlgn="base" hangingPunct="0">
              <a:spcBef>
                <a:spcPct val="20000"/>
              </a:spcBef>
              <a:spcAft>
                <a:spcPct val="0"/>
              </a:spcAft>
              <a:buClr>
                <a:schemeClr val="tx2"/>
              </a:buClr>
              <a:buSzPct val="75000"/>
              <a:buFont typeface="Wingdings" panose="05000000000000000000" pitchFamily="2" charset="2"/>
              <a:buChar char="l"/>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8000"/>
              </a:buClr>
              <a:buSzPct val="75000"/>
              <a:buFont typeface="Wingdings" panose="05000000000000000000" pitchFamily="2" charset="2"/>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lr>
                <a:srgbClr val="808080"/>
              </a:buClr>
              <a:buFont typeface="Arial" panose="020B0604020202020204" pitchFamily="34" charset="0"/>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lr>
                <a:srgbClr val="6699FF"/>
              </a:buClr>
              <a:buSzPct val="75000"/>
              <a:buFont typeface="Wingdings" panose="05000000000000000000" pitchFamily="2" charset="2"/>
              <a:buChar char="l"/>
              <a:defRPr kumimoji="1" sz="2000">
                <a:solidFill>
                  <a:schemeClr val="tx1"/>
                </a:solidFill>
                <a:latin typeface="+mn-lt"/>
                <a:ea typeface="+mn-ea"/>
              </a:defRPr>
            </a:lvl4pPr>
            <a:lvl5pPr marL="2057400" indent="-228600" algn="l" rtl="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mn-lt"/>
                <a:ea typeface="+mn-ea"/>
              </a:defRPr>
            </a:lvl5pPr>
            <a:lvl6pPr marL="25146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6pPr>
            <a:lvl7pPr marL="29718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7pPr>
            <a:lvl8pPr marL="34290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8pPr>
            <a:lvl9pPr marL="3886200" indent="-228600" algn="l" rtl="0" fontAlgn="base">
              <a:spcBef>
                <a:spcPct val="20000"/>
              </a:spcBef>
              <a:spcAft>
                <a:spcPct val="0"/>
              </a:spcAft>
              <a:buClr>
                <a:srgbClr val="00CC66"/>
              </a:buClr>
              <a:buSzPct val="75000"/>
              <a:buFont typeface="Wingdings" pitchFamily="2" charset="2"/>
              <a:buChar char="l"/>
              <a:defRPr kumimoji="1" sz="2000">
                <a:solidFill>
                  <a:schemeClr val="tx1"/>
                </a:solidFill>
                <a:latin typeface="+mn-lt"/>
                <a:ea typeface="+mn-ea"/>
              </a:defRPr>
            </a:lvl9pPr>
          </a:lstStyle>
          <a:p>
            <a:pPr marL="0" indent="0" algn="ctr" defTabSz="913851" eaLnBrk="1" hangingPunct="1">
              <a:lnSpc>
                <a:spcPct val="110000"/>
              </a:lnSpc>
              <a:spcBef>
                <a:spcPct val="0"/>
              </a:spcBef>
              <a:buClrTx/>
              <a:buNone/>
              <a:defRPr/>
            </a:pPr>
            <a:r>
              <a:rPr lang="ja-JP" altLang="en-US"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原価計算方式の例</a:t>
            </a:r>
            <a:endParaRPr lang="en-US" altLang="ja-JP" sz="1600"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7" name="Line 15"/>
          <p:cNvSpPr>
            <a:spLocks noChangeShapeType="1"/>
          </p:cNvSpPr>
          <p:nvPr/>
        </p:nvSpPr>
        <p:spPr bwMode="auto">
          <a:xfrm>
            <a:off x="260581" y="4949352"/>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8" name="Line 17"/>
          <p:cNvSpPr>
            <a:spLocks noChangeShapeType="1"/>
          </p:cNvSpPr>
          <p:nvPr/>
        </p:nvSpPr>
        <p:spPr bwMode="auto">
          <a:xfrm>
            <a:off x="260581" y="3400078"/>
            <a:ext cx="291912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lIns="125919" tIns="53965" rIns="125919" bIns="53965" anchor="ctr"/>
          <a:lstStyle/>
          <a:p>
            <a:pPr defTabSz="913851" eaLnBrk="0" fontAlgn="base" hangingPunct="0">
              <a:spcBef>
                <a:spcPct val="0"/>
              </a:spcBef>
              <a:spcAft>
                <a:spcPct val="0"/>
              </a:spcAft>
              <a:defRPr/>
            </a:pPr>
            <a:endParaRPr kumimoji="0" lang="ja-JP" altLang="en-US" sz="17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 name="Rectangle 20"/>
          <p:cNvSpPr>
            <a:spLocks noChangeArrowheads="1"/>
          </p:cNvSpPr>
          <p:nvPr/>
        </p:nvSpPr>
        <p:spPr bwMode="auto">
          <a:xfrm>
            <a:off x="1209162" y="5649888"/>
            <a:ext cx="7416247" cy="659432"/>
          </a:xfrm>
          <a:prstGeom prst="rect">
            <a:avLst/>
          </a:prstGeom>
          <a:noFill/>
          <a:ln w="9525">
            <a:solidFill>
              <a:schemeClr val="tx1">
                <a:lumMod val="65000"/>
                <a:lumOff val="35000"/>
              </a:schemeClr>
            </a:solidFill>
            <a:prstDash val="dash"/>
            <a:miter lim="800000"/>
            <a:headEnd/>
            <a:tailEnd/>
          </a:ln>
        </p:spPr>
        <p:txBody>
          <a:bodyPr anchor="ctr"/>
          <a:lstStyle>
            <a:lvl1pPr>
              <a:spcBef>
                <a:spcPct val="20000"/>
              </a:spcBef>
              <a:buClr>
                <a:schemeClr val="tx2"/>
              </a:buClr>
              <a:buSzPct val="75000"/>
              <a:buFont typeface="Wingdings" panose="05000000000000000000" pitchFamily="2" charset="2"/>
              <a:buChar char="l"/>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lr>
                <a:srgbClr val="008000"/>
              </a:buClr>
              <a:buSzPct val="75000"/>
              <a:buFont typeface="Wingdings" panose="05000000000000000000" pitchFamily="2" charset="2"/>
              <a:buChar char="l"/>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lr>
                <a:srgbClr val="808080"/>
              </a:buClr>
              <a:buFont typeface="Arial" panose="020B0604020202020204" pitchFamily="34" charset="0"/>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lr>
                <a:srgbClr val="6699FF"/>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lr>
                <a:srgbClr val="00CC66"/>
              </a:buClr>
              <a:buSzPct val="75000"/>
              <a:buFont typeface="Wingdings" panose="05000000000000000000" pitchFamily="2" charset="2"/>
              <a:buChar char="l"/>
              <a:defRPr kumimoji="1" sz="2000">
                <a:solidFill>
                  <a:schemeClr val="tx1"/>
                </a:solidFill>
                <a:latin typeface="Arial" panose="020B0604020202020204" pitchFamily="34" charset="0"/>
                <a:ea typeface="ＭＳ Ｐゴシック" panose="020B0600070205080204" pitchFamily="50" charset="-128"/>
              </a:defRPr>
            </a:lvl9pPr>
          </a:lstStyle>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労務費単価：「毎月勤労統計調査」及び「就労条件総合調査」（厚生労働省）　</a:t>
            </a:r>
            <a:endParaRPr lang="en-US" altLang="ja-JP" sz="899" b="1"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　一般管理販売費率、営業利益率：「産業別財務データハンドブック」（日本政策投資銀行）</a:t>
            </a:r>
          </a:p>
          <a:p>
            <a:pPr defTabSz="913851" fontAlgn="base">
              <a:spcBef>
                <a:spcPct val="0"/>
              </a:spcBef>
              <a:spcAft>
                <a:spcPct val="0"/>
              </a:spcAft>
              <a:buClrTx/>
              <a:buSzTx/>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　流通経費率：「医薬品産業実態調査報告書（厚生労働省医政局経済課）</a:t>
            </a:r>
            <a:endParaRPr lang="en-US" altLang="ja-JP"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spcAft>
                <a:spcPct val="0"/>
              </a:spcAft>
              <a:buClr>
                <a:srgbClr val="000099"/>
              </a:buClr>
              <a:buNone/>
              <a:defRPr/>
            </a:pPr>
            <a:r>
              <a:rPr lang="ja-JP" altLang="en-US" sz="899" kern="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上記の数値は、医薬品製造業の平均的な係数（前年度末時点で得られる直近３か年（平成２７年～２９年）の平均値）を用いることが原則</a:t>
            </a:r>
          </a:p>
        </p:txBody>
      </p:sp>
      <p:sp>
        <p:nvSpPr>
          <p:cNvPr id="30" name="Text Box 25"/>
          <p:cNvSpPr txBox="1">
            <a:spLocks noChangeArrowheads="1"/>
          </p:cNvSpPr>
          <p:nvPr/>
        </p:nvSpPr>
        <p:spPr bwMode="auto">
          <a:xfrm>
            <a:off x="292313" y="2440207"/>
            <a:ext cx="5897189" cy="2548626"/>
          </a:xfrm>
          <a:prstGeom prst="rect">
            <a:avLst/>
          </a:prstGeom>
          <a:noFill/>
          <a:ln w="9525" algn="ctr">
            <a:noFill/>
            <a:miter lim="800000"/>
            <a:headEnd/>
            <a:tailEnd/>
          </a:ln>
        </p:spPr>
        <p:txBody>
          <a:bodyPr wrap="none" lIns="125919" tIns="53965" rIns="125919" bIns="53965">
            <a:spAutoFit/>
          </a:bodyPr>
          <a:lstStyle/>
          <a:p>
            <a:pPr defTabSz="913851" fontAlgn="base">
              <a:lnSpc>
                <a:spcPct val="120000"/>
              </a:lnSpc>
              <a:spcBef>
                <a:spcPct val="0"/>
              </a:spcBef>
              <a:spcAft>
                <a:spcPct val="0"/>
              </a:spcAft>
              <a:defRPr/>
            </a:pPr>
            <a:r>
              <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①</a:t>
            </a: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原材料費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（有効成分、添加剤、容器・箱など）</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②　労務費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3,635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注１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労働時間）</a:t>
            </a:r>
            <a:endPar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③　製造経費		</a:t>
            </a:r>
          </a:p>
          <a:p>
            <a:pPr defTabSz="913851" fontAlgn="base">
              <a:lnSpc>
                <a:spcPct val="120000"/>
              </a:lnSpc>
              <a:spcBef>
                <a:spcPts val="60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④　製品製造（輸入）原価</a:t>
            </a:r>
            <a:endParaRPr lang="en-US" altLang="ja-JP"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a:p>
            <a:pPr defTabSz="913851" fontAlgn="base">
              <a:lnSpc>
                <a:spcPct val="120000"/>
              </a:lnSpc>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　販売費・研究費等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（⑤／（④＋⑤＋⑥）≦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0.486</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　営業利益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（⑥／（④＋⑤＋⑥）＝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0.149</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注２</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　流通経費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（⑦／（④＋⑤＋⑥＋⑦）＝ </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0.075</a:t>
            </a:r>
            <a:r>
              <a:rPr lang="ja-JP" altLang="en-US" sz="1400" baseline="300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注３</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 ）</a:t>
            </a:r>
          </a:p>
          <a:p>
            <a:pPr defTabSz="913851" fontAlgn="base">
              <a:lnSpc>
                <a:spcPct val="120000"/>
              </a:lnSpc>
              <a:spcBef>
                <a:spcPct val="0"/>
              </a:spcBef>
              <a:spcAft>
                <a:spcPct val="0"/>
              </a:spcAft>
              <a:defRPr/>
            </a:pPr>
            <a:r>
              <a:rPr lang="ja-JP" altLang="en-US" sz="1599"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⑧　消費税	　　</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4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rPr>
              <a:t>％）</a:t>
            </a:r>
          </a:p>
        </p:txBody>
      </p:sp>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薬価算定法式の正確性（原価計算方式②）</a:t>
            </a:r>
          </a:p>
        </p:txBody>
      </p:sp>
      <p:sp>
        <p:nvSpPr>
          <p:cNvPr id="22" name="角丸四角形 21"/>
          <p:cNvSpPr/>
          <p:nvPr/>
        </p:nvSpPr>
        <p:spPr>
          <a:xfrm>
            <a:off x="200473" y="654694"/>
            <a:ext cx="9578785" cy="902098"/>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6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再生医療等製品には自家細胞由来製品などもあり流通の形態が多様であるため、原価計算方式で算定する場合の流通経費については、個々の品目毎に精査することとし、平均的な係数を用いて算出される額よりも低い場合はその額を用いて算定する。</a:t>
            </a:r>
          </a:p>
        </p:txBody>
      </p:sp>
      <p:sp>
        <p:nvSpPr>
          <p:cNvPr id="6" name="左中かっこ 5"/>
          <p:cNvSpPr/>
          <p:nvPr/>
        </p:nvSpPr>
        <p:spPr>
          <a:xfrm>
            <a:off x="200472" y="2584303"/>
            <a:ext cx="196192" cy="720000"/>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defRPr/>
            </a:pPr>
            <a:endParaRPr lang="ja-JP" altLang="en-US">
              <a:solidFill>
                <a:prstClr val="black"/>
              </a:solidFill>
              <a:latin typeface="Calibri"/>
              <a:ea typeface="ＭＳ Ｐゴシック" panose="020B0600070205080204" pitchFamily="50" charset="-128"/>
            </a:endParaRPr>
          </a:p>
        </p:txBody>
      </p:sp>
      <p:cxnSp>
        <p:nvCxnSpPr>
          <p:cNvPr id="9" name="カギ線コネクタ 8"/>
          <p:cNvCxnSpPr/>
          <p:nvPr/>
        </p:nvCxnSpPr>
        <p:spPr>
          <a:xfrm rot="10800000" flipH="1" flipV="1">
            <a:off x="148295" y="2944263"/>
            <a:ext cx="196192" cy="612000"/>
          </a:xfrm>
          <a:prstGeom prst="bentConnector4">
            <a:avLst>
              <a:gd name="adj1" fmla="val -43695"/>
              <a:gd name="adj2" fmla="val 99340"/>
            </a:avLst>
          </a:prstGeom>
          <a:ln>
            <a:tailEnd type="triangle"/>
          </a:ln>
        </p:spPr>
        <p:style>
          <a:lnRef idx="1">
            <a:schemeClr val="dk1"/>
          </a:lnRef>
          <a:fillRef idx="0">
            <a:schemeClr val="dk1"/>
          </a:fillRef>
          <a:effectRef idx="0">
            <a:schemeClr val="dk1"/>
          </a:effectRef>
          <a:fontRef idx="minor">
            <a:schemeClr val="tx1"/>
          </a:fontRef>
        </p:style>
      </p:cxnSp>
      <p:cxnSp>
        <p:nvCxnSpPr>
          <p:cNvPr id="32" name="直線コネクタ 31"/>
          <p:cNvCxnSpPr/>
          <p:nvPr/>
        </p:nvCxnSpPr>
        <p:spPr>
          <a:xfrm>
            <a:off x="777112" y="4565282"/>
            <a:ext cx="5076000" cy="7456"/>
          </a:xfrm>
          <a:prstGeom prst="line">
            <a:avLst/>
          </a:prstGeom>
          <a:ln w="12700">
            <a:solidFill>
              <a:srgbClr val="C00000"/>
            </a:solidFill>
          </a:ln>
        </p:spPr>
        <p:style>
          <a:lnRef idx="1">
            <a:schemeClr val="accent2"/>
          </a:lnRef>
          <a:fillRef idx="0">
            <a:schemeClr val="accent2"/>
          </a:fillRef>
          <a:effectRef idx="0">
            <a:schemeClr val="accent2"/>
          </a:effectRef>
          <a:fontRef idx="minor">
            <a:schemeClr val="tx1"/>
          </a:fontRef>
        </p:style>
      </p:cxnSp>
      <p:sp>
        <p:nvSpPr>
          <p:cNvPr id="35" name="正方形/長方形 34"/>
          <p:cNvSpPr/>
          <p:nvPr/>
        </p:nvSpPr>
        <p:spPr>
          <a:xfrm>
            <a:off x="5890808" y="3861048"/>
            <a:ext cx="3929876" cy="738664"/>
          </a:xfrm>
          <a:prstGeom prst="rect">
            <a:avLst/>
          </a:prstGeom>
          <a:ln>
            <a:solidFill>
              <a:srgbClr val="C00000"/>
            </a:solidFill>
          </a:ln>
        </p:spPr>
        <p:txBody>
          <a:bodyPr wrap="square">
            <a:spAutoFit/>
          </a:bodyPr>
          <a:lstStyle/>
          <a:p>
            <a:pPr>
              <a:defRPr/>
            </a:pPr>
            <a:r>
              <a:rPr lang="ja-JP" altLang="en-US" sz="1400" u="sng" dirty="0">
                <a:solidFill>
                  <a:srgbClr val="C00000"/>
                </a:solidFill>
                <a:latin typeface="Meiryo UI" panose="020B0604030504040204" pitchFamily="50" charset="-128"/>
                <a:ea typeface="Meiryo UI" panose="020B0604030504040204" pitchFamily="50" charset="-128"/>
              </a:rPr>
              <a:t>再生医療等製品については、個々の品目毎に精査することとし、平均的な係数を用いて算出される額よりも低い場合はその額を用いて算定する。</a:t>
            </a:r>
          </a:p>
        </p:txBody>
      </p:sp>
      <p:sp>
        <p:nvSpPr>
          <p:cNvPr id="15" name="スライド番号プレースホルダー 2">
            <a:extLst>
              <a:ext uri="{FF2B5EF4-FFF2-40B4-BE49-F238E27FC236}">
                <a16:creationId xmlns:a16="http://schemas.microsoft.com/office/drawing/2014/main" id="{8A393B9D-1BB7-4CFB-9A32-225C69A71A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20035815"/>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薬価算定法式の正確性（バイオ</a:t>
            </a:r>
            <a:r>
              <a:rPr lang="en-US" altLang="ja-JP" b="1" dirty="0">
                <a:solidFill>
                  <a:prstClr val="black"/>
                </a:solidFill>
                <a:latin typeface="Meiryo UI"/>
                <a:ea typeface="Meiryo UI"/>
                <a:cs typeface="Meiryo UI" panose="020B0604030504040204" pitchFamily="50" charset="-128"/>
              </a:rPr>
              <a:t>AG</a:t>
            </a:r>
            <a:r>
              <a:rPr lang="ja-JP" altLang="en-US" b="1" dirty="0" err="1">
                <a:solidFill>
                  <a:prstClr val="black"/>
                </a:solidFill>
                <a:latin typeface="Meiryo UI"/>
                <a:ea typeface="Meiryo UI"/>
                <a:cs typeface="Meiryo UI" panose="020B0604030504040204" pitchFamily="50" charset="-128"/>
              </a:rPr>
              <a:t>、</a:t>
            </a:r>
            <a:r>
              <a:rPr lang="ja-JP" altLang="en-US" b="1" dirty="0">
                <a:solidFill>
                  <a:prstClr val="black"/>
                </a:solidFill>
                <a:latin typeface="Meiryo UI"/>
                <a:ea typeface="Meiryo UI"/>
                <a:cs typeface="Meiryo UI" panose="020B0604030504040204" pitchFamily="50" charset="-128"/>
              </a:rPr>
              <a:t>配合剤）</a:t>
            </a:r>
          </a:p>
        </p:txBody>
      </p:sp>
      <p:sp>
        <p:nvSpPr>
          <p:cNvPr id="22" name="角丸四角形 21"/>
          <p:cNvSpPr/>
          <p:nvPr/>
        </p:nvSpPr>
        <p:spPr>
          <a:xfrm>
            <a:off x="230967" y="548680"/>
            <a:ext cx="9361040" cy="9741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先発品と有効成分、原薬、添加物、製法等が同一のバイオ医薬品で、後発品として薬事承認を受けたもの（以下「バイオＡＧ」という。）の新規収載時の薬価は、バイオ後続品（いわゆるバイオシミラー）との適切な競争環境を維持すべきこと等を踏まえ、先発品の薬価に</a:t>
            </a:r>
            <a:r>
              <a:rPr lang="en-US" altLang="ja-JP" sz="1600" dirty="0">
                <a:solidFill>
                  <a:prstClr val="black"/>
                </a:solidFill>
                <a:latin typeface="Meiryo UI" panose="020B0604030504040204" pitchFamily="50" charset="-128"/>
                <a:ea typeface="Meiryo UI" panose="020B0604030504040204" pitchFamily="50" charset="-128"/>
              </a:rPr>
              <a:t>100</a:t>
            </a:r>
            <a:r>
              <a:rPr lang="ja-JP" altLang="en-US" sz="1600" dirty="0">
                <a:solidFill>
                  <a:prstClr val="black"/>
                </a:solidFill>
                <a:latin typeface="Meiryo UI" panose="020B0604030504040204" pitchFamily="50" charset="-128"/>
                <a:ea typeface="Meiryo UI" panose="020B0604030504040204" pitchFamily="50" charset="-128"/>
              </a:rPr>
              <a:t>分の</a:t>
            </a:r>
            <a:r>
              <a:rPr lang="en-US" altLang="ja-JP" sz="1600" dirty="0">
                <a:solidFill>
                  <a:prstClr val="black"/>
                </a:solidFill>
                <a:latin typeface="Meiryo UI" panose="020B0604030504040204" pitchFamily="50" charset="-128"/>
                <a:ea typeface="Meiryo UI" panose="020B0604030504040204" pitchFamily="50" charset="-128"/>
              </a:rPr>
              <a:t>70</a:t>
            </a:r>
            <a:r>
              <a:rPr lang="ja-JP" altLang="en-US" sz="1600" dirty="0">
                <a:solidFill>
                  <a:prstClr val="black"/>
                </a:solidFill>
                <a:latin typeface="Meiryo UI" panose="020B0604030504040204" pitchFamily="50" charset="-128"/>
                <a:ea typeface="Meiryo UI" panose="020B0604030504040204" pitchFamily="50" charset="-128"/>
              </a:rPr>
              <a:t>を乗じて得た額とする。</a:t>
            </a:r>
          </a:p>
        </p:txBody>
      </p:sp>
      <p:graphicFrame>
        <p:nvGraphicFramePr>
          <p:cNvPr id="17" name="表 16"/>
          <p:cNvGraphicFramePr>
            <a:graphicFrameLocks noGrp="1"/>
          </p:cNvGraphicFramePr>
          <p:nvPr/>
        </p:nvGraphicFramePr>
        <p:xfrm>
          <a:off x="632520" y="1700808"/>
          <a:ext cx="8388000" cy="2354160"/>
        </p:xfrm>
        <a:graphic>
          <a:graphicData uri="http://schemas.openxmlformats.org/drawingml/2006/table">
            <a:tbl>
              <a:tblPr firstRow="1" bandRow="1">
                <a:tableStyleId>{5C22544A-7EE6-4342-B048-85BDC9FD1C3A}</a:tableStyleId>
              </a:tblPr>
              <a:tblGrid>
                <a:gridCol w="1548000">
                  <a:extLst>
                    <a:ext uri="{9D8B030D-6E8A-4147-A177-3AD203B41FA5}">
                      <a16:colId xmlns:a16="http://schemas.microsoft.com/office/drawing/2014/main" val="617631580"/>
                    </a:ext>
                  </a:extLst>
                </a:gridCol>
                <a:gridCol w="3420000">
                  <a:extLst>
                    <a:ext uri="{9D8B030D-6E8A-4147-A177-3AD203B41FA5}">
                      <a16:colId xmlns:a16="http://schemas.microsoft.com/office/drawing/2014/main" val="4162179097"/>
                    </a:ext>
                  </a:extLst>
                </a:gridCol>
                <a:gridCol w="3420000">
                  <a:extLst>
                    <a:ext uri="{9D8B030D-6E8A-4147-A177-3AD203B41FA5}">
                      <a16:colId xmlns:a16="http://schemas.microsoft.com/office/drawing/2014/main" val="2165503162"/>
                    </a:ext>
                  </a:extLst>
                </a:gridCol>
              </a:tblGrid>
              <a:tr h="507854">
                <a:tc>
                  <a:txBody>
                    <a:bodyPr/>
                    <a:lstStyle/>
                    <a:p>
                      <a:pPr algn="ctr"/>
                      <a:endParaRPr kumimoji="1" lang="en-US" altLang="ja-JP" sz="1400" b="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400" dirty="0">
                          <a:latin typeface="Meiryo UI" panose="020B0604030504040204" pitchFamily="50" charset="-128"/>
                          <a:ea typeface="Meiryo UI" panose="020B0604030504040204" pitchFamily="50" charset="-128"/>
                        </a:rPr>
                        <a:t>いわゆるバイオシミラー</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b="0" dirty="0">
                          <a:latin typeface="Meiryo UI" panose="020B0604030504040204" pitchFamily="50" charset="-128"/>
                          <a:ea typeface="Meiryo UI" panose="020B0604030504040204" pitchFamily="50" charset="-128"/>
                        </a:rPr>
                        <a:t>（バイオ後続品）</a:t>
                      </a:r>
                      <a:endParaRPr kumimoji="1" lang="en-US" altLang="ja-JP" sz="1400" b="0" dirty="0">
                        <a:latin typeface="Meiryo UI" panose="020B0604030504040204" pitchFamily="50" charset="-128"/>
                        <a:ea typeface="Meiryo UI" panose="020B0604030504040204" pitchFamily="50" charset="-128"/>
                      </a:endParaRPr>
                    </a:p>
                  </a:txBody>
                  <a:tcPr/>
                </a:tc>
                <a:tc>
                  <a:txBody>
                    <a:bodyPr/>
                    <a:lstStyle/>
                    <a:p>
                      <a:pPr algn="ctr"/>
                      <a:r>
                        <a:rPr kumimoji="1" lang="ja-JP" altLang="en-US" sz="1400" dirty="0">
                          <a:latin typeface="Meiryo UI" panose="020B0604030504040204" pitchFamily="50" charset="-128"/>
                          <a:ea typeface="Meiryo UI" panose="020B0604030504040204" pitchFamily="50" charset="-128"/>
                        </a:rPr>
                        <a:t>バイオ</a:t>
                      </a:r>
                      <a:r>
                        <a:rPr kumimoji="1" lang="en-US" altLang="ja-JP" sz="1400" dirty="0">
                          <a:latin typeface="Meiryo UI" panose="020B0604030504040204" pitchFamily="50" charset="-128"/>
                          <a:ea typeface="Meiryo UI" panose="020B0604030504040204" pitchFamily="50" charset="-128"/>
                        </a:rPr>
                        <a:t>AG</a:t>
                      </a:r>
                    </a:p>
                    <a:p>
                      <a:pPr algn="ctr"/>
                      <a:r>
                        <a:rPr kumimoji="1" lang="ja-JP" altLang="en-US" sz="1400" b="0" dirty="0">
                          <a:latin typeface="Meiryo UI" panose="020B0604030504040204" pitchFamily="50" charset="-128"/>
                          <a:ea typeface="Meiryo UI" panose="020B0604030504040204" pitchFamily="50" charset="-128"/>
                        </a:rPr>
                        <a:t>（後発バイオ医薬品）</a:t>
                      </a:r>
                    </a:p>
                  </a:txBody>
                  <a:tcPr/>
                </a:tc>
                <a:extLst>
                  <a:ext uri="{0D108BD9-81ED-4DB2-BD59-A6C34878D82A}">
                    <a16:rowId xmlns:a16="http://schemas.microsoft.com/office/drawing/2014/main" val="3744358608"/>
                  </a:ext>
                </a:extLst>
              </a:tr>
              <a:tr h="684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概要</a:t>
                      </a:r>
                    </a:p>
                  </a:txBody>
                  <a:tcPr>
                    <a:solidFill>
                      <a:schemeClr val="accent1"/>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b="0" u="none" dirty="0">
                          <a:latin typeface="Meiryo UI" panose="020B0604030504040204" pitchFamily="50" charset="-128"/>
                          <a:ea typeface="Meiryo UI" panose="020B0604030504040204" pitchFamily="50" charset="-128"/>
                        </a:rPr>
                        <a:t>先発品と同一ではないが、</a:t>
                      </a:r>
                      <a:r>
                        <a:rPr kumimoji="1" lang="ja-JP" altLang="en-US" sz="1200" b="1" u="sng" dirty="0">
                          <a:latin typeface="Meiryo UI" panose="020B0604030504040204" pitchFamily="50" charset="-128"/>
                          <a:ea typeface="Meiryo UI" panose="020B0604030504040204" pitchFamily="50" charset="-128"/>
                        </a:rPr>
                        <a:t>同等</a:t>
                      </a:r>
                      <a:r>
                        <a:rPr kumimoji="1" lang="en-US" altLang="ja-JP" sz="1200" b="1" u="sng" dirty="0">
                          <a:latin typeface="Meiryo UI" panose="020B0604030504040204" pitchFamily="50" charset="-128"/>
                          <a:ea typeface="Meiryo UI" panose="020B0604030504040204" pitchFamily="50" charset="-128"/>
                        </a:rPr>
                        <a:t>/</a:t>
                      </a:r>
                      <a:r>
                        <a:rPr kumimoji="1" lang="ja-JP" altLang="en-US" sz="1200" b="1" u="sng" dirty="0">
                          <a:latin typeface="Meiryo UI" panose="020B0604030504040204" pitchFamily="50" charset="-128"/>
                          <a:ea typeface="Meiryo UI" panose="020B0604030504040204" pitchFamily="50" charset="-128"/>
                        </a:rPr>
                        <a:t>同質</a:t>
                      </a:r>
                      <a:r>
                        <a:rPr kumimoji="1" lang="ja-JP" altLang="en-US" sz="1200" b="0" u="none" dirty="0">
                          <a:latin typeface="Meiryo UI" panose="020B0604030504040204" pitchFamily="50" charset="-128"/>
                          <a:ea typeface="Meiryo UI" panose="020B0604030504040204" pitchFamily="50" charset="-128"/>
                        </a:rPr>
                        <a:t>の品質、安全性、有効性を有することが治験等により確認されているバイオ医薬品</a:t>
                      </a:r>
                      <a:endParaRPr kumimoji="1" lang="ja-JP" altLang="en-US" sz="1200" b="0" dirty="0">
                        <a:latin typeface="Meiryo UI" panose="020B0604030504040204" pitchFamily="50" charset="-128"/>
                        <a:ea typeface="Meiryo UI" panose="020B060403050404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200" b="0" u="none" dirty="0">
                          <a:latin typeface="Meiryo UI" panose="020B0604030504040204" pitchFamily="50" charset="-128"/>
                          <a:ea typeface="Meiryo UI" panose="020B0604030504040204" pitchFamily="50" charset="-128"/>
                        </a:rPr>
                        <a:t>先発品と、有効成分のみならず、原薬、添加物、製法等が</a:t>
                      </a:r>
                      <a:r>
                        <a:rPr kumimoji="1" lang="ja-JP" altLang="en-US" sz="1200" b="1" u="sng" dirty="0">
                          <a:latin typeface="Meiryo UI" panose="020B0604030504040204" pitchFamily="50" charset="-128"/>
                          <a:ea typeface="Meiryo UI" panose="020B0604030504040204" pitchFamily="50" charset="-128"/>
                        </a:rPr>
                        <a:t>同一</a:t>
                      </a:r>
                      <a:r>
                        <a:rPr kumimoji="1" lang="ja-JP" altLang="en-US" sz="1200" b="0" u="none" dirty="0">
                          <a:latin typeface="Meiryo UI" panose="020B0604030504040204" pitchFamily="50" charset="-128"/>
                          <a:ea typeface="Meiryo UI" panose="020B0604030504040204" pitchFamily="50" charset="-128"/>
                        </a:rPr>
                        <a:t>である後発品</a:t>
                      </a:r>
                    </a:p>
                    <a:p>
                      <a:pPr marL="0" marR="0" lvl="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en-US" altLang="ja-JP" sz="1200" b="0" u="none" dirty="0">
                          <a:latin typeface="Meiryo UI" panose="020B0604030504040204" pitchFamily="50" charset="-128"/>
                          <a:ea typeface="Meiryo UI" panose="020B0604030504040204" pitchFamily="50" charset="-128"/>
                        </a:rPr>
                        <a:t>(</a:t>
                      </a:r>
                      <a:r>
                        <a:rPr kumimoji="1" lang="ja-JP" altLang="en-US" sz="1200" b="0" u="none" dirty="0">
                          <a:latin typeface="Meiryo UI" panose="020B0604030504040204" pitchFamily="50" charset="-128"/>
                          <a:ea typeface="Meiryo UI" panose="020B0604030504040204" pitchFamily="50" charset="-128"/>
                        </a:rPr>
                        <a:t>先発品と同一の成分を小分けしたものなど</a:t>
                      </a:r>
                      <a:r>
                        <a:rPr kumimoji="1" lang="en-US" altLang="ja-JP" sz="1200" b="0" u="none" dirty="0">
                          <a:latin typeface="Meiryo UI" panose="020B0604030504040204" pitchFamily="50" charset="-128"/>
                          <a:ea typeface="Meiryo UI" panose="020B0604030504040204" pitchFamily="50" charset="-128"/>
                        </a:rPr>
                        <a:t>)</a:t>
                      </a:r>
                      <a:endParaRPr kumimoji="1" lang="ja-JP" altLang="en-US" sz="1200" b="0"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526985531"/>
                  </a:ext>
                </a:extLst>
              </a:tr>
              <a:tr h="468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収載時薬価</a:t>
                      </a:r>
                    </a:p>
                  </a:txBody>
                  <a:tcPr>
                    <a:solidFill>
                      <a:schemeClr val="accent1"/>
                    </a:solidFill>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u="none" dirty="0">
                          <a:latin typeface="Meiryo UI" panose="020B0604030504040204" pitchFamily="50" charset="-128"/>
                          <a:ea typeface="Meiryo UI" panose="020B0604030504040204" pitchFamily="50" charset="-128"/>
                        </a:rPr>
                        <a:t>先発品の</a:t>
                      </a:r>
                      <a:r>
                        <a:rPr kumimoji="1" lang="en-US" altLang="ja-JP" sz="1200" u="none" dirty="0">
                          <a:latin typeface="Meiryo UI" panose="020B0604030504040204" pitchFamily="50" charset="-128"/>
                          <a:ea typeface="Meiryo UI" panose="020B0604030504040204" pitchFamily="50" charset="-128"/>
                        </a:rPr>
                        <a:t>0.7</a:t>
                      </a:r>
                      <a:r>
                        <a:rPr kumimoji="1" lang="ja-JP" altLang="en-US" sz="1200" u="none" dirty="0">
                          <a:latin typeface="Meiryo UI" panose="020B0604030504040204" pitchFamily="50" charset="-128"/>
                          <a:ea typeface="Meiryo UI" panose="020B0604030504040204" pitchFamily="50" charset="-128"/>
                        </a:rPr>
                        <a:t>倍</a:t>
                      </a:r>
                      <a:endParaRPr kumimoji="1" lang="en-US" altLang="ja-JP" sz="1200" u="none" dirty="0">
                        <a:latin typeface="Meiryo UI" panose="020B0604030504040204" pitchFamily="50" charset="-128"/>
                        <a:ea typeface="Meiryo UI" panose="020B0604030504040204" pitchFamily="50" charset="-128"/>
                      </a:endParaRPr>
                    </a:p>
                    <a:p>
                      <a:r>
                        <a:rPr kumimoji="1" lang="ja-JP" altLang="en-US" sz="1200" u="none" dirty="0">
                          <a:latin typeface="Meiryo UI" panose="020B0604030504040204" pitchFamily="50" charset="-128"/>
                          <a:ea typeface="Meiryo UI" panose="020B0604030504040204" pitchFamily="50" charset="-128"/>
                        </a:rPr>
                        <a:t>臨床試験の充実度に応じて、</a:t>
                      </a:r>
                      <a:r>
                        <a:rPr kumimoji="1" lang="en-US" altLang="ja-JP" sz="1200" u="none" dirty="0">
                          <a:latin typeface="Meiryo UI" panose="020B0604030504040204" pitchFamily="50" charset="-128"/>
                          <a:ea typeface="Meiryo UI" panose="020B0604030504040204" pitchFamily="50" charset="-128"/>
                        </a:rPr>
                        <a:t>10%</a:t>
                      </a:r>
                      <a:r>
                        <a:rPr kumimoji="1" lang="ja-JP" altLang="en-US" sz="1200" u="none" dirty="0">
                          <a:latin typeface="Meiryo UI" panose="020B0604030504040204" pitchFamily="50" charset="-128"/>
                          <a:ea typeface="Meiryo UI" panose="020B0604030504040204" pitchFamily="50" charset="-128"/>
                        </a:rPr>
                        <a:t>を上限として加算</a:t>
                      </a:r>
                    </a:p>
                  </a:txBody>
                  <a:tcPr/>
                </a:tc>
                <a:tc>
                  <a:txBody>
                    <a:bodyPr/>
                    <a:lstStyle/>
                    <a:p>
                      <a:pPr marL="0" marR="0" lvl="0" indent="0" algn="l" defTabSz="989929" rtl="0" eaLnBrk="1" fontAlgn="auto" latinLnBrk="0" hangingPunct="1">
                        <a:lnSpc>
                          <a:spcPct val="100000"/>
                        </a:lnSpc>
                        <a:spcBef>
                          <a:spcPts val="0"/>
                        </a:spcBef>
                        <a:spcAft>
                          <a:spcPts val="0"/>
                        </a:spcAft>
                        <a:buClrTx/>
                        <a:buSzTx/>
                        <a:buFontTx/>
                        <a:buNone/>
                        <a:tabLst/>
                        <a:defRPr/>
                      </a:pPr>
                      <a:r>
                        <a:rPr kumimoji="1" lang="ja-JP" altLang="en-US" sz="1200" u="sng" dirty="0">
                          <a:solidFill>
                            <a:srgbClr val="C00000"/>
                          </a:solidFill>
                          <a:latin typeface="Meiryo UI" panose="020B0604030504040204" pitchFamily="50" charset="-128"/>
                          <a:ea typeface="Meiryo UI" panose="020B0604030504040204" pitchFamily="50" charset="-128"/>
                        </a:rPr>
                        <a:t>先発品の</a:t>
                      </a:r>
                      <a:r>
                        <a:rPr kumimoji="1" lang="en-US" altLang="ja-JP" sz="1200" u="sng" dirty="0">
                          <a:solidFill>
                            <a:srgbClr val="C00000"/>
                          </a:solidFill>
                          <a:latin typeface="Meiryo UI" panose="020B0604030504040204" pitchFamily="50" charset="-128"/>
                          <a:ea typeface="Meiryo UI" panose="020B0604030504040204" pitchFamily="50" charset="-128"/>
                        </a:rPr>
                        <a:t>0.7</a:t>
                      </a:r>
                      <a:r>
                        <a:rPr kumimoji="1" lang="ja-JP" altLang="en-US" sz="1200" u="sng" dirty="0">
                          <a:solidFill>
                            <a:srgbClr val="C00000"/>
                          </a:solidFill>
                          <a:latin typeface="Meiryo UI" panose="020B0604030504040204" pitchFamily="50" charset="-128"/>
                          <a:ea typeface="Meiryo UI" panose="020B0604030504040204" pitchFamily="50" charset="-128"/>
                        </a:rPr>
                        <a:t>倍</a:t>
                      </a:r>
                    </a:p>
                    <a:p>
                      <a:endParaRPr kumimoji="1" lang="ja-JP" altLang="en-US" sz="1200" u="none" dirty="0">
                        <a:latin typeface="Meiryo UI" panose="020B0604030504040204" pitchFamily="50" charset="-128"/>
                        <a:ea typeface="Meiryo UI" panose="020B0604030504040204" pitchFamily="50" charset="-128"/>
                      </a:endParaRPr>
                    </a:p>
                  </a:txBody>
                  <a:tcPr/>
                </a:tc>
                <a:extLst>
                  <a:ext uri="{0D108BD9-81ED-4DB2-BD59-A6C34878D82A}">
                    <a16:rowId xmlns:a16="http://schemas.microsoft.com/office/drawing/2014/main" val="3576594188"/>
                  </a:ext>
                </a:extLst>
              </a:tr>
              <a:tr h="684000">
                <a:tc>
                  <a:txBody>
                    <a:bodyPr/>
                    <a:lstStyle/>
                    <a:p>
                      <a:pPr algn="ctr"/>
                      <a:r>
                        <a:rPr kumimoji="1" lang="ja-JP" altLang="en-US" sz="1400" b="0" dirty="0">
                          <a:solidFill>
                            <a:schemeClr val="bg1"/>
                          </a:solidFill>
                          <a:latin typeface="Meiryo UI" panose="020B0604030504040204" pitchFamily="50" charset="-128"/>
                          <a:ea typeface="Meiryo UI" panose="020B0604030504040204" pitchFamily="50" charset="-128"/>
                        </a:rPr>
                        <a:t>収載時薬価の</a:t>
                      </a:r>
                      <a:endParaRPr kumimoji="1" lang="en-US" altLang="ja-JP" sz="1400" b="0" dirty="0">
                        <a:solidFill>
                          <a:schemeClr val="bg1"/>
                        </a:solidFill>
                        <a:latin typeface="Meiryo UI" panose="020B0604030504040204" pitchFamily="50" charset="-128"/>
                        <a:ea typeface="Meiryo UI" panose="020B0604030504040204" pitchFamily="50" charset="-128"/>
                      </a:endParaRPr>
                    </a:p>
                    <a:p>
                      <a:pPr algn="ctr"/>
                      <a:r>
                        <a:rPr kumimoji="1" lang="ja-JP" altLang="en-US" sz="1400" b="0" dirty="0">
                          <a:solidFill>
                            <a:schemeClr val="bg1"/>
                          </a:solidFill>
                          <a:latin typeface="Meiryo UI" panose="020B0604030504040204" pitchFamily="50" charset="-128"/>
                          <a:ea typeface="Meiryo UI" panose="020B0604030504040204" pitchFamily="50" charset="-128"/>
                        </a:rPr>
                        <a:t>設定の考え方</a:t>
                      </a:r>
                    </a:p>
                  </a:txBody>
                  <a:tcPr>
                    <a:solidFill>
                      <a:schemeClr val="accent1"/>
                    </a:solidFill>
                  </a:tcPr>
                </a:tc>
                <a:tc>
                  <a:txBody>
                    <a:bodyPr/>
                    <a:lstStyle/>
                    <a:p>
                      <a:r>
                        <a:rPr kumimoji="1" lang="ja-JP" altLang="en-US" sz="1200" dirty="0">
                          <a:latin typeface="Meiryo UI" panose="020B0604030504040204" pitchFamily="50" charset="-128"/>
                          <a:ea typeface="Meiryo UI" panose="020B0604030504040204" pitchFamily="50" charset="-128"/>
                        </a:rPr>
                        <a:t>患者を対象とした臨床試験の実施など、研究開発・製造のコストが低分子である化学合成品の後発医薬品よりも高いことを踏まえて設定。</a:t>
                      </a:r>
                    </a:p>
                  </a:txBody>
                  <a:tcPr/>
                </a:tc>
                <a:tc>
                  <a:txBody>
                    <a:bodyPr/>
                    <a:lstStyle/>
                    <a:p>
                      <a:r>
                        <a:rPr kumimoji="1" lang="ja-JP" altLang="en-US" sz="1200" dirty="0">
                          <a:latin typeface="Meiryo UI" panose="020B0604030504040204" pitchFamily="50" charset="-128"/>
                          <a:ea typeface="Meiryo UI" panose="020B0604030504040204" pitchFamily="50" charset="-128"/>
                        </a:rPr>
                        <a:t>バイオシミラーとの適切な競争環境の維持等を踏まえて設定。</a:t>
                      </a:r>
                    </a:p>
                  </a:txBody>
                  <a:tcPr/>
                </a:tc>
                <a:extLst>
                  <a:ext uri="{0D108BD9-81ED-4DB2-BD59-A6C34878D82A}">
                    <a16:rowId xmlns:a16="http://schemas.microsoft.com/office/drawing/2014/main" val="1874138072"/>
                  </a:ext>
                </a:extLst>
              </a:tr>
            </a:tbl>
          </a:graphicData>
        </a:graphic>
      </p:graphicFrame>
      <p:sp>
        <p:nvSpPr>
          <p:cNvPr id="18" name="角丸四角形 17"/>
          <p:cNvSpPr/>
          <p:nvPr/>
        </p:nvSpPr>
        <p:spPr>
          <a:xfrm>
            <a:off x="200473" y="4330804"/>
            <a:ext cx="9392255" cy="974106"/>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３成分以上が含まれる新医療用配合剤について、単剤が薬価収載されていない成分を含むが当該成分及び当該新医療用配合剤の他の成分を含む既存配合剤が薬価収載されている場合、当該既存配合剤を単剤と同様に取り扱って新医療用配合剤の特例の対象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72258" y="5392088"/>
            <a:ext cx="8108524" cy="1277273"/>
          </a:xfrm>
          <a:prstGeom prst="rect">
            <a:avLst/>
          </a:prstGeom>
          <a:solidFill>
            <a:srgbClr val="FFFFCC">
              <a:alpha val="30000"/>
            </a:srgbClr>
          </a:solidFill>
        </p:spPr>
        <p:txBody>
          <a:bodyPr wrap="square" rtlCol="0">
            <a:spAutoFit/>
          </a:bodyPr>
          <a:lstStyle/>
          <a:p>
            <a:pPr>
              <a:spcAft>
                <a:spcPts val="600"/>
              </a:spcAft>
              <a:defRPr/>
            </a:pPr>
            <a:r>
              <a:rPr lang="ja-JP" altLang="en-US" sz="1200" dirty="0">
                <a:solidFill>
                  <a:prstClr val="black"/>
                </a:solidFill>
                <a:latin typeface="Meiryo UI" panose="020B0604030504040204" pitchFamily="50" charset="-128"/>
                <a:ea typeface="Meiryo UI" panose="020B0604030504040204" pitchFamily="50" charset="-128"/>
              </a:rPr>
              <a:t>（例）　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を含む新医療用配合剤の算定において、</a:t>
            </a:r>
            <a:endParaRPr lang="en-US" altLang="ja-JP" sz="1200" dirty="0">
              <a:solidFill>
                <a:prstClr val="black"/>
              </a:solidFill>
              <a:latin typeface="Meiryo UI" panose="020B0604030504040204" pitchFamily="50" charset="-128"/>
              <a:ea typeface="Meiryo UI" panose="020B0604030504040204" pitchFamily="50" charset="-128"/>
            </a:endParaRPr>
          </a:p>
          <a:p>
            <a:pPr marL="358775">
              <a:buFont typeface="Wingdings" panose="05000000000000000000" pitchFamily="2" charset="2"/>
              <a:buChar char="l"/>
              <a:defRPr/>
            </a:pPr>
            <a:r>
              <a:rPr lang="ja-JP" altLang="en-US" sz="1200" dirty="0">
                <a:solidFill>
                  <a:prstClr val="black"/>
                </a:solidFill>
                <a:latin typeface="Meiryo UI" panose="020B0604030504040204" pitchFamily="50" charset="-128"/>
                <a:ea typeface="Meiryo UI" panose="020B0604030504040204" pitchFamily="50" charset="-128"/>
              </a:rPr>
              <a:t>　　単剤</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のみを含む）、単剤</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のみを含む）、単剤</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（成分</a:t>
            </a:r>
            <a:r>
              <a:rPr lang="en-US" altLang="ja-JP" sz="1200" dirty="0">
                <a:solidFill>
                  <a:prstClr val="black"/>
                </a:solidFill>
                <a:latin typeface="Meiryo UI" panose="020B0604030504040204" pitchFamily="50" charset="-128"/>
                <a:ea typeface="Meiryo UI" panose="020B0604030504040204" pitchFamily="50" charset="-128"/>
              </a:rPr>
              <a:t>C</a:t>
            </a:r>
            <a:r>
              <a:rPr lang="ja-JP" altLang="en-US" sz="1200" dirty="0">
                <a:solidFill>
                  <a:prstClr val="black"/>
                </a:solidFill>
                <a:latin typeface="Meiryo UI" panose="020B0604030504040204" pitchFamily="50" charset="-128"/>
                <a:ea typeface="Meiryo UI" panose="020B0604030504040204" pitchFamily="50" charset="-128"/>
              </a:rPr>
              <a:t>のみを含む）がある場合</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r>
              <a:rPr lang="ja-JP" altLang="en-US" sz="1200" dirty="0">
                <a:solidFill>
                  <a:prstClr val="black"/>
                </a:solidFill>
                <a:latin typeface="Meiryo UI" panose="020B0604030504040204" pitchFamily="50" charset="-128"/>
                <a:ea typeface="Meiryo UI" panose="020B0604030504040204" pitchFamily="50" charset="-128"/>
              </a:rPr>
              <a:t>　　　　→　新医療用配合剤の特例により算定（単剤</a:t>
            </a:r>
            <a:r>
              <a:rPr lang="en-US" altLang="ja-JP" sz="1200" dirty="0">
                <a:solidFill>
                  <a:prstClr val="black"/>
                </a:solidFill>
                <a:latin typeface="Meiryo UI" panose="020B0604030504040204" pitchFamily="50" charset="-128"/>
                <a:ea typeface="Meiryo UI" panose="020B0604030504040204" pitchFamily="50" charset="-128"/>
              </a:rPr>
              <a:t>A,B,C</a:t>
            </a:r>
            <a:r>
              <a:rPr lang="ja-JP" altLang="en-US" sz="1200" dirty="0">
                <a:solidFill>
                  <a:prstClr val="black"/>
                </a:solidFill>
                <a:latin typeface="Meiryo UI" panose="020B0604030504040204" pitchFamily="50" charset="-128"/>
                <a:ea typeface="Meiryo UI" panose="020B0604030504040204" pitchFamily="50" charset="-128"/>
              </a:rPr>
              <a:t>の薬価の合計の</a:t>
            </a:r>
            <a:r>
              <a:rPr lang="en-US" altLang="ja-JP" sz="1200" dirty="0">
                <a:solidFill>
                  <a:prstClr val="black"/>
                </a:solidFill>
                <a:latin typeface="Meiryo UI" panose="020B0604030504040204" pitchFamily="50" charset="-128"/>
                <a:ea typeface="Meiryo UI" panose="020B0604030504040204" pitchFamily="50" charset="-128"/>
              </a:rPr>
              <a:t>0.8</a:t>
            </a:r>
            <a:r>
              <a:rPr lang="ja-JP" altLang="en-US" sz="1200" dirty="0">
                <a:solidFill>
                  <a:prstClr val="black"/>
                </a:solidFill>
                <a:latin typeface="Meiryo UI" panose="020B0604030504040204" pitchFamily="50" charset="-128"/>
                <a:ea typeface="Meiryo UI" panose="020B0604030504040204" pitchFamily="50" charset="-128"/>
              </a:rPr>
              <a:t>倍など）</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endParaRPr lang="en-US" altLang="ja-JP" sz="1200" dirty="0">
              <a:solidFill>
                <a:prstClr val="black"/>
              </a:solidFill>
              <a:latin typeface="Meiryo UI" panose="020B0604030504040204" pitchFamily="50" charset="-128"/>
              <a:ea typeface="Meiryo UI" panose="020B0604030504040204" pitchFamily="50" charset="-128"/>
            </a:endParaRPr>
          </a:p>
          <a:p>
            <a:pPr marL="644525" indent="-285750">
              <a:buFont typeface="Wingdings" panose="05000000000000000000" pitchFamily="2" charset="2"/>
              <a:buChar char="l"/>
              <a:defRPr/>
            </a:pPr>
            <a:r>
              <a:rPr lang="ja-JP" altLang="en-US" sz="1200" dirty="0">
                <a:solidFill>
                  <a:prstClr val="black"/>
                </a:solidFill>
                <a:latin typeface="Meiryo UI" panose="020B0604030504040204" pitchFamily="50" charset="-128"/>
                <a:ea typeface="Meiryo UI" panose="020B0604030504040204" pitchFamily="50" charset="-128"/>
              </a:rPr>
              <a:t>単剤</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err="1">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単剤</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はないが、成分</a:t>
            </a:r>
            <a:r>
              <a:rPr lang="en-US" altLang="ja-JP" sz="1200" dirty="0">
                <a:solidFill>
                  <a:prstClr val="black"/>
                </a:solidFill>
                <a:latin typeface="Meiryo UI" panose="020B0604030504040204" pitchFamily="50" charset="-128"/>
                <a:ea typeface="Meiryo UI" panose="020B0604030504040204" pitchFamily="50" charset="-128"/>
              </a:rPr>
              <a:t>A</a:t>
            </a:r>
            <a:r>
              <a:rPr lang="ja-JP" altLang="en-US" sz="1200" dirty="0">
                <a:solidFill>
                  <a:prstClr val="black"/>
                </a:solidFill>
                <a:latin typeface="Meiryo UI" panose="020B0604030504040204" pitchFamily="50" charset="-128"/>
                <a:ea typeface="Meiryo UI" panose="020B0604030504040204" pitchFamily="50" charset="-128"/>
              </a:rPr>
              <a:t>と成分</a:t>
            </a:r>
            <a:r>
              <a:rPr lang="en-US" altLang="ja-JP" sz="1200" dirty="0">
                <a:solidFill>
                  <a:prstClr val="black"/>
                </a:solidFill>
                <a:latin typeface="Meiryo UI" panose="020B0604030504040204" pitchFamily="50" charset="-128"/>
                <a:ea typeface="Meiryo UI" panose="020B0604030504040204" pitchFamily="50" charset="-128"/>
              </a:rPr>
              <a:t>B</a:t>
            </a:r>
            <a:r>
              <a:rPr lang="ja-JP" altLang="en-US" sz="1200" dirty="0">
                <a:solidFill>
                  <a:prstClr val="black"/>
                </a:solidFill>
                <a:latin typeface="Meiryo UI" panose="020B0604030504040204" pitchFamily="50" charset="-128"/>
                <a:ea typeface="Meiryo UI" panose="020B0604030504040204" pitchFamily="50" charset="-128"/>
              </a:rPr>
              <a:t>から成る配合剤</a:t>
            </a:r>
            <a:r>
              <a:rPr lang="en-US" altLang="ja-JP" sz="1200" dirty="0">
                <a:solidFill>
                  <a:prstClr val="black"/>
                </a:solidFill>
                <a:latin typeface="Meiryo UI" panose="020B0604030504040204" pitchFamily="50" charset="-128"/>
                <a:ea typeface="Meiryo UI" panose="020B0604030504040204" pitchFamily="50" charset="-128"/>
              </a:rPr>
              <a:t>D</a:t>
            </a:r>
            <a:r>
              <a:rPr lang="ja-JP" altLang="en-US" sz="1200" dirty="0">
                <a:solidFill>
                  <a:prstClr val="black"/>
                </a:solidFill>
                <a:latin typeface="Meiryo UI" panose="020B0604030504040204" pitchFamily="50" charset="-128"/>
                <a:ea typeface="Meiryo UI" panose="020B0604030504040204" pitchFamily="50" charset="-128"/>
              </a:rPr>
              <a:t>がある場合</a:t>
            </a:r>
            <a:endParaRPr lang="en-US" altLang="ja-JP" sz="1200" dirty="0">
              <a:solidFill>
                <a:prstClr val="black"/>
              </a:solidFill>
              <a:latin typeface="Meiryo UI" panose="020B0604030504040204" pitchFamily="50" charset="-128"/>
              <a:ea typeface="Meiryo UI" panose="020B0604030504040204" pitchFamily="50" charset="-128"/>
            </a:endParaRPr>
          </a:p>
          <a:p>
            <a:pPr marL="358775">
              <a:defRPr/>
            </a:pPr>
            <a:r>
              <a:rPr lang="ja-JP" altLang="en-US" sz="1200" dirty="0">
                <a:solidFill>
                  <a:prstClr val="black"/>
                </a:solidFill>
                <a:latin typeface="Meiryo UI" panose="020B0604030504040204" pitchFamily="50" charset="-128"/>
                <a:ea typeface="Meiryo UI" panose="020B0604030504040204" pitchFamily="50" charset="-128"/>
              </a:rPr>
              <a:t>　　　　→　</a:t>
            </a:r>
            <a:r>
              <a:rPr lang="ja-JP" altLang="en-US" sz="1200" u="sng" dirty="0">
                <a:solidFill>
                  <a:srgbClr val="C00000"/>
                </a:solidFill>
                <a:latin typeface="Meiryo UI" panose="020B0604030504040204" pitchFamily="50" charset="-128"/>
                <a:ea typeface="Meiryo UI" panose="020B0604030504040204" pitchFamily="50" charset="-128"/>
              </a:rPr>
              <a:t>配合剤</a:t>
            </a:r>
            <a:r>
              <a:rPr lang="en-US" altLang="ja-JP" sz="1200" u="sng" dirty="0">
                <a:solidFill>
                  <a:srgbClr val="C00000"/>
                </a:solidFill>
                <a:latin typeface="Meiryo UI" panose="020B0604030504040204" pitchFamily="50" charset="-128"/>
                <a:ea typeface="Meiryo UI" panose="020B0604030504040204" pitchFamily="50" charset="-128"/>
              </a:rPr>
              <a:t>D</a:t>
            </a:r>
            <a:r>
              <a:rPr lang="ja-JP" altLang="en-US" sz="1200" u="sng" dirty="0">
                <a:solidFill>
                  <a:srgbClr val="C00000"/>
                </a:solidFill>
                <a:latin typeface="Meiryo UI" panose="020B0604030504040204" pitchFamily="50" charset="-128"/>
                <a:ea typeface="Meiryo UI" panose="020B0604030504040204" pitchFamily="50" charset="-128"/>
              </a:rPr>
              <a:t>と単剤</a:t>
            </a:r>
            <a:r>
              <a:rPr lang="en-US" altLang="ja-JP" sz="1200" u="sng" dirty="0">
                <a:solidFill>
                  <a:srgbClr val="C00000"/>
                </a:solidFill>
                <a:latin typeface="Meiryo UI" panose="020B0604030504040204" pitchFamily="50" charset="-128"/>
                <a:ea typeface="Meiryo UI" panose="020B0604030504040204" pitchFamily="50" charset="-128"/>
              </a:rPr>
              <a:t>C</a:t>
            </a:r>
            <a:r>
              <a:rPr lang="ja-JP" altLang="en-US" sz="1200" u="sng" dirty="0">
                <a:solidFill>
                  <a:srgbClr val="C00000"/>
                </a:solidFill>
                <a:latin typeface="Meiryo UI" panose="020B0604030504040204" pitchFamily="50" charset="-128"/>
                <a:ea typeface="Meiryo UI" panose="020B0604030504040204" pitchFamily="50" charset="-128"/>
              </a:rPr>
              <a:t>により、新医療用配合剤の特例を適用して算定（配合剤</a:t>
            </a:r>
            <a:r>
              <a:rPr lang="en-US" altLang="ja-JP" sz="1200" u="sng" dirty="0">
                <a:solidFill>
                  <a:srgbClr val="C00000"/>
                </a:solidFill>
                <a:latin typeface="Meiryo UI" panose="020B0604030504040204" pitchFamily="50" charset="-128"/>
                <a:ea typeface="Meiryo UI" panose="020B0604030504040204" pitchFamily="50" charset="-128"/>
              </a:rPr>
              <a:t>D</a:t>
            </a:r>
            <a:r>
              <a:rPr lang="ja-JP" altLang="en-US" sz="1200" u="sng" dirty="0">
                <a:solidFill>
                  <a:srgbClr val="C00000"/>
                </a:solidFill>
                <a:latin typeface="Meiryo UI" panose="020B0604030504040204" pitchFamily="50" charset="-128"/>
                <a:ea typeface="Meiryo UI" panose="020B0604030504040204" pitchFamily="50" charset="-128"/>
              </a:rPr>
              <a:t>と単剤</a:t>
            </a:r>
            <a:r>
              <a:rPr lang="en-US" altLang="ja-JP" sz="1200" u="sng" dirty="0">
                <a:solidFill>
                  <a:srgbClr val="C00000"/>
                </a:solidFill>
                <a:latin typeface="Meiryo UI" panose="020B0604030504040204" pitchFamily="50" charset="-128"/>
                <a:ea typeface="Meiryo UI" panose="020B0604030504040204" pitchFamily="50" charset="-128"/>
              </a:rPr>
              <a:t>C</a:t>
            </a:r>
            <a:r>
              <a:rPr lang="ja-JP" altLang="en-US" sz="1200" u="sng" dirty="0">
                <a:solidFill>
                  <a:srgbClr val="C00000"/>
                </a:solidFill>
                <a:latin typeface="Meiryo UI" panose="020B0604030504040204" pitchFamily="50" charset="-128"/>
                <a:ea typeface="Meiryo UI" panose="020B0604030504040204" pitchFamily="50" charset="-128"/>
              </a:rPr>
              <a:t>の合計の</a:t>
            </a:r>
            <a:r>
              <a:rPr lang="en-US" altLang="ja-JP" sz="1200" u="sng" dirty="0">
                <a:solidFill>
                  <a:srgbClr val="C00000"/>
                </a:solidFill>
                <a:latin typeface="Meiryo UI" panose="020B0604030504040204" pitchFamily="50" charset="-128"/>
                <a:ea typeface="Meiryo UI" panose="020B0604030504040204" pitchFamily="50" charset="-128"/>
              </a:rPr>
              <a:t>0.8</a:t>
            </a:r>
            <a:r>
              <a:rPr lang="ja-JP" altLang="en-US" sz="1200" u="sng" dirty="0">
                <a:solidFill>
                  <a:srgbClr val="C00000"/>
                </a:solidFill>
                <a:latin typeface="Meiryo UI" panose="020B0604030504040204" pitchFamily="50" charset="-128"/>
                <a:ea typeface="Meiryo UI" panose="020B0604030504040204" pitchFamily="50" charset="-128"/>
              </a:rPr>
              <a:t>倍など）</a:t>
            </a:r>
          </a:p>
        </p:txBody>
      </p:sp>
      <p:sp>
        <p:nvSpPr>
          <p:cNvPr id="8" name="スライド番号プレースホルダー 2">
            <a:extLst>
              <a:ext uri="{FF2B5EF4-FFF2-40B4-BE49-F238E27FC236}">
                <a16:creationId xmlns:a16="http://schemas.microsoft.com/office/drawing/2014/main" id="{8052D908-18F3-4F4B-99CF-F0C82E70146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136390693"/>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正方形/長方形 20"/>
          <p:cNvSpPr/>
          <p:nvPr/>
        </p:nvSpPr>
        <p:spPr>
          <a:xfrm>
            <a:off x="-6872" y="4431"/>
            <a:ext cx="9899650" cy="333211"/>
          </a:xfrm>
          <a:prstGeom prst="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lIns="91276" tIns="45641" rIns="91276" bIns="45641" rtlCol="0" anchor="ctr"/>
          <a:lstStyle/>
          <a:p>
            <a:pPr algn="ctr" defTabSz="912767">
              <a:defRPr/>
            </a:pPr>
            <a:r>
              <a:rPr lang="ja-JP" altLang="en-US" b="1" dirty="0">
                <a:solidFill>
                  <a:prstClr val="black"/>
                </a:solidFill>
                <a:latin typeface="Meiryo UI"/>
                <a:ea typeface="Meiryo UI"/>
                <a:cs typeface="Meiryo UI" panose="020B0604030504040204" pitchFamily="50" charset="-128"/>
              </a:rPr>
              <a:t>その他（</a:t>
            </a:r>
            <a:r>
              <a:rPr lang="zh-TW" altLang="en-US" b="1" dirty="0">
                <a:solidFill>
                  <a:prstClr val="black"/>
                </a:solidFill>
                <a:latin typeface="Meiryo UI"/>
                <a:ea typeface="Meiryo UI"/>
                <a:cs typeface="Meiryo UI" panose="020B0604030504040204" pitchFamily="50" charset="-128"/>
              </a:rPr>
              <a:t>市場実勢価格加重平均値調整幅方式</a:t>
            </a:r>
            <a:r>
              <a:rPr lang="ja-JP" altLang="en-US" b="1" dirty="0" err="1">
                <a:solidFill>
                  <a:prstClr val="black"/>
                </a:solidFill>
                <a:latin typeface="Meiryo UI"/>
                <a:ea typeface="Meiryo UI"/>
                <a:cs typeface="Meiryo UI" panose="020B0604030504040204" pitchFamily="50" charset="-128"/>
              </a:rPr>
              <a:t>、</a:t>
            </a:r>
            <a:r>
              <a:rPr lang="ja-JP" altLang="en-US" b="1" dirty="0">
                <a:solidFill>
                  <a:prstClr val="black"/>
                </a:solidFill>
                <a:latin typeface="Meiryo UI"/>
                <a:ea typeface="Meiryo UI"/>
                <a:cs typeface="Meiryo UI" panose="020B0604030504040204" pitchFamily="50" charset="-128"/>
              </a:rPr>
              <a:t>基礎的医薬品）</a:t>
            </a:r>
          </a:p>
        </p:txBody>
      </p:sp>
      <p:sp>
        <p:nvSpPr>
          <p:cNvPr id="22" name="角丸四角形 21"/>
          <p:cNvSpPr/>
          <p:nvPr/>
        </p:nvSpPr>
        <p:spPr>
          <a:xfrm>
            <a:off x="334441" y="671223"/>
            <a:ext cx="9217024" cy="686074"/>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既収載品目の薬価の改定の算式（市場実勢価格加重平均値調整幅方式）は、以下のとおりとしている。今回の改定においても、令和元年度薬価調査に基づき、以下の算式により算定する。</a:t>
            </a:r>
            <a:endParaRPr lang="en-US" altLang="ja-JP" sz="1600" dirty="0">
              <a:solidFill>
                <a:prstClr val="black"/>
              </a:solidFill>
              <a:latin typeface="Meiryo UI" panose="020B0604030504040204" pitchFamily="50" charset="-128"/>
              <a:ea typeface="Meiryo UI" panose="020B0604030504040204" pitchFamily="50" charset="-128"/>
            </a:endParaRPr>
          </a:p>
        </p:txBody>
      </p:sp>
      <p:grpSp>
        <p:nvGrpSpPr>
          <p:cNvPr id="6" name="グループ化 5"/>
          <p:cNvGrpSpPr/>
          <p:nvPr/>
        </p:nvGrpSpPr>
        <p:grpSpPr>
          <a:xfrm>
            <a:off x="920553" y="1556792"/>
            <a:ext cx="8208347" cy="1432600"/>
            <a:chOff x="968933" y="1780376"/>
            <a:chExt cx="8208347" cy="1432600"/>
          </a:xfrm>
        </p:grpSpPr>
        <p:sp>
          <p:nvSpPr>
            <p:cNvPr id="3" name="正方形/長方形 1"/>
            <p:cNvSpPr>
              <a:spLocks noChangeArrowheads="1"/>
            </p:cNvSpPr>
            <p:nvPr/>
          </p:nvSpPr>
          <p:spPr bwMode="auto">
            <a:xfrm>
              <a:off x="968933" y="1780376"/>
              <a:ext cx="8157356" cy="11049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lvl1pPr indent="26670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kumimoji="0" lang="ja-JP"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rPr>
                <a:t>＜算式＞</a:t>
              </a:r>
              <a:endParaRPr kumimoji="0" lang="ja-JP" altLang="ja-JP" sz="1400" dirty="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endParaRPr kumimoji="0" lang="en-US"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endParaRPr>
            </a:p>
            <a:p>
              <a:r>
                <a:rPr kumimoji="0" lang="ja-JP" altLang="ja-JP" sz="1400" dirty="0">
                  <a:solidFill>
                    <a:srgbClr val="000000"/>
                  </a:solidFill>
                  <a:latin typeface="Meiryo UI" panose="020B0604030504040204" pitchFamily="50" charset="-128"/>
                  <a:ea typeface="Meiryo UI" panose="020B0604030504040204" pitchFamily="50" charset="-128"/>
                  <a:cs typeface="ＭＳ Ｐゴシック" panose="020B0600070205080204" pitchFamily="50" charset="-128"/>
                </a:rPr>
                <a:t>新薬価　＝　　　　　　　　　　　　　　　　　　　　　×　　　　　　　　　　　　　　　　　　　＋　調整幅</a:t>
              </a:r>
              <a:endParaRPr kumimoji="0" lang="ja-JP" altLang="ja-JP" sz="1400" dirty="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endParaRPr kumimoji="0" lang="ja-JP" altLang="ja-JP" sz="1400" dirty="0">
                <a:solidFill>
                  <a:prstClr val="black"/>
                </a:solidFill>
                <a:latin typeface="Meiryo UI" panose="020B0604030504040204" pitchFamily="50" charset="-128"/>
                <a:ea typeface="Meiryo UI" panose="020B0604030504040204" pitchFamily="50" charset="-128"/>
              </a:endParaRPr>
            </a:p>
          </p:txBody>
        </p:sp>
        <p:sp>
          <p:nvSpPr>
            <p:cNvPr id="4" name="大かっこ 6"/>
            <p:cNvSpPr>
              <a:spLocks noChangeArrowheads="1"/>
            </p:cNvSpPr>
            <p:nvPr/>
          </p:nvSpPr>
          <p:spPr bwMode="auto">
            <a:xfrm>
              <a:off x="2429545" y="1979126"/>
              <a:ext cx="1944216" cy="715962"/>
            </a:xfrm>
            <a:prstGeom prst="bracketPair">
              <a:avLst>
                <a:gd name="adj" fmla="val 16667"/>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kumimoji="0" lang="ja-JP"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医療機関・薬局への販売価格の加重平均値</a:t>
              </a:r>
              <a:endParaRPr kumimoji="0" lang="en-US"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endParaRPr>
            </a:p>
            <a:p>
              <a:pPr eaLnBrk="0" fontAlgn="base" hangingPunct="0">
                <a:spcBef>
                  <a:spcPct val="0"/>
                </a:spcBef>
                <a:spcAft>
                  <a:spcPct val="0"/>
                </a:spcAft>
              </a:pPr>
              <a:r>
                <a:rPr kumimoji="0" lang="ja-JP" altLang="en-US"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a:t>
              </a:r>
              <a:r>
                <a:rPr kumimoji="0" lang="ja-JP" altLang="ja-JP" sz="1200" dirty="0">
                  <a:solidFill>
                    <a:srgbClr val="000000"/>
                  </a:solidFill>
                  <a:latin typeface="Meiryo UI" panose="020B0604030504040204" pitchFamily="50" charset="-128"/>
                  <a:ea typeface="Meiryo UI" panose="020B0604030504040204" pitchFamily="50" charset="-128"/>
                  <a:cs typeface="Times New Roman" panose="02020603050405020304" pitchFamily="18" charset="0"/>
                </a:rPr>
                <a:t>税抜の市場実勢価格）</a:t>
              </a:r>
              <a:endParaRPr kumimoji="0" lang="ja-JP" altLang="ja-JP" sz="1200" dirty="0">
                <a:solidFill>
                  <a:prstClr val="black"/>
                </a:solidFill>
                <a:latin typeface="Meiryo UI" panose="020B0604030504040204" pitchFamily="50" charset="-128"/>
                <a:ea typeface="Meiryo UI" panose="020B0604030504040204" pitchFamily="50" charset="-128"/>
              </a:endParaRPr>
            </a:p>
          </p:txBody>
        </p:sp>
        <p:sp>
          <p:nvSpPr>
            <p:cNvPr id="5" name="大かっこ 7"/>
            <p:cNvSpPr>
              <a:spLocks noChangeArrowheads="1"/>
            </p:cNvSpPr>
            <p:nvPr/>
          </p:nvSpPr>
          <p:spPr bwMode="auto">
            <a:xfrm>
              <a:off x="4972719" y="2074348"/>
              <a:ext cx="1777306" cy="555625"/>
            </a:xfrm>
            <a:prstGeom prst="bracketPair">
              <a:avLst>
                <a:gd name="adj" fmla="val 16667"/>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pPr algn="ctr" eaLnBrk="0" fontAlgn="base" hangingPunct="0">
                <a:spcBef>
                  <a:spcPct val="0"/>
                </a:spcBef>
                <a:spcAft>
                  <a:spcPct val="0"/>
                </a:spcAft>
              </a:pPr>
              <a:r>
                <a:rPr kumimoji="0" lang="ja-JP" altLang="ja-JP" sz="1200">
                  <a:solidFill>
                    <a:srgbClr val="000000"/>
                  </a:solidFill>
                  <a:latin typeface="Meiryo UI" panose="020B0604030504040204" pitchFamily="50" charset="-128"/>
                  <a:ea typeface="Meiryo UI" panose="020B0604030504040204" pitchFamily="50" charset="-128"/>
                  <a:cs typeface="Times New Roman" panose="02020603050405020304" pitchFamily="18" charset="0"/>
                </a:rPr>
                <a:t>１＋消費税率</a:t>
              </a:r>
              <a:endParaRPr kumimoji="0" lang="ja-JP" altLang="ja-JP" sz="1200">
                <a:solidFill>
                  <a:prstClr val="black"/>
                </a:solidFill>
                <a:latin typeface="Meiryo UI" panose="020B0604030504040204" pitchFamily="50" charset="-128"/>
                <a:ea typeface="Meiryo UI" panose="020B0604030504040204" pitchFamily="50" charset="-128"/>
                <a:cs typeface="ＭＳ Ｐゴシック" panose="020B0600070205080204" pitchFamily="50" charset="-128"/>
              </a:endParaRPr>
            </a:p>
            <a:p>
              <a:pPr algn="ctr" eaLnBrk="0" fontAlgn="base" hangingPunct="0">
                <a:spcBef>
                  <a:spcPct val="0"/>
                </a:spcBef>
                <a:spcAft>
                  <a:spcPct val="0"/>
                </a:spcAft>
              </a:pPr>
              <a:r>
                <a:rPr kumimoji="0" lang="ja-JP" altLang="ja-JP" sz="1200">
                  <a:solidFill>
                    <a:srgbClr val="000000"/>
                  </a:solidFill>
                  <a:latin typeface="Meiryo UI" panose="020B0604030504040204" pitchFamily="50" charset="-128"/>
                  <a:ea typeface="Meiryo UI" panose="020B0604030504040204" pitchFamily="50" charset="-128"/>
                  <a:cs typeface="Times New Roman" panose="02020603050405020304" pitchFamily="18" charset="0"/>
                </a:rPr>
                <a:t>（地方消費税分含む）</a:t>
              </a:r>
              <a:endParaRPr kumimoji="0" lang="ja-JP" altLang="ja-JP" sz="1200">
                <a:solidFill>
                  <a:prstClr val="black"/>
                </a:solidFill>
                <a:latin typeface="Meiryo UI" panose="020B0604030504040204" pitchFamily="50" charset="-128"/>
                <a:ea typeface="Meiryo UI" panose="020B0604030504040204" pitchFamily="50" charset="-128"/>
              </a:endParaRPr>
            </a:p>
          </p:txBody>
        </p:sp>
        <p:sp>
          <p:nvSpPr>
            <p:cNvPr id="8" name="正方形/長方形 7"/>
            <p:cNvSpPr/>
            <p:nvPr/>
          </p:nvSpPr>
          <p:spPr>
            <a:xfrm>
              <a:off x="5861372" y="2935977"/>
              <a:ext cx="3315908" cy="276999"/>
            </a:xfrm>
            <a:prstGeom prst="rect">
              <a:avLst/>
            </a:prstGeom>
          </p:spPr>
          <p:txBody>
            <a:bodyPr wrap="none">
              <a:spAutoFit/>
            </a:bodyPr>
            <a:lstStyle/>
            <a:p>
              <a:r>
                <a:rPr lang="en-US" altLang="ja-JP" sz="1200" dirty="0">
                  <a:solidFill>
                    <a:prstClr val="black"/>
                  </a:solidFill>
                  <a:latin typeface="Meiryo UI" panose="020B0604030504040204" pitchFamily="50" charset="-128"/>
                  <a:ea typeface="Meiryo UI" panose="020B0604030504040204" pitchFamily="50" charset="-128"/>
                </a:rPr>
                <a:t>※</a:t>
              </a:r>
              <a:r>
                <a:rPr lang="ja-JP" altLang="en-US" sz="1200" dirty="0">
                  <a:solidFill>
                    <a:prstClr val="black"/>
                  </a:solidFill>
                  <a:latin typeface="Meiryo UI" panose="020B0604030504040204" pitchFamily="50" charset="-128"/>
                  <a:ea typeface="Meiryo UI" panose="020B0604030504040204" pitchFamily="50" charset="-128"/>
                </a:rPr>
                <a:t>　調整幅は、改定前薬価の</a:t>
              </a:r>
              <a:r>
                <a:rPr lang="en-US" altLang="ja-JP" sz="1200" dirty="0">
                  <a:solidFill>
                    <a:prstClr val="black"/>
                  </a:solidFill>
                  <a:latin typeface="Meiryo UI" panose="020B0604030504040204" pitchFamily="50" charset="-128"/>
                  <a:ea typeface="Meiryo UI" panose="020B0604030504040204" pitchFamily="50" charset="-128"/>
                </a:rPr>
                <a:t>2/100</a:t>
              </a:r>
              <a:r>
                <a:rPr lang="ja-JP" altLang="en-US" sz="1200" dirty="0">
                  <a:solidFill>
                    <a:prstClr val="black"/>
                  </a:solidFill>
                  <a:latin typeface="Meiryo UI" panose="020B0604030504040204" pitchFamily="50" charset="-128"/>
                  <a:ea typeface="Meiryo UI" panose="020B0604030504040204" pitchFamily="50" charset="-128"/>
                </a:rPr>
                <a:t>に相当する額</a:t>
              </a:r>
            </a:p>
          </p:txBody>
        </p:sp>
      </p:grpSp>
      <p:sp>
        <p:nvSpPr>
          <p:cNvPr id="9" name="角丸四角形 8"/>
          <p:cNvSpPr/>
          <p:nvPr/>
        </p:nvSpPr>
        <p:spPr>
          <a:xfrm>
            <a:off x="334441" y="3356992"/>
            <a:ext cx="9217024" cy="961352"/>
          </a:xfrm>
          <a:prstGeom prst="roundRect">
            <a:avLst>
              <a:gd name="adj" fmla="val 1667"/>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49" indent="-285749" defTabSz="913851">
              <a:lnSpc>
                <a:spcPts val="2200"/>
              </a:lnSpc>
              <a:spcAft>
                <a:spcPts val="1200"/>
              </a:spcAft>
              <a:buFont typeface="Wingdings" panose="05000000000000000000" pitchFamily="2" charset="2"/>
              <a:buChar char="l"/>
              <a:defRPr/>
            </a:pPr>
            <a:r>
              <a:rPr lang="ja-JP" altLang="en-US" sz="1600" dirty="0">
                <a:solidFill>
                  <a:prstClr val="black"/>
                </a:solidFill>
                <a:latin typeface="Meiryo UI" panose="020B0604030504040204" pitchFamily="50" charset="-128"/>
                <a:ea typeface="Meiryo UI" panose="020B0604030504040204" pitchFamily="50" charset="-128"/>
              </a:rPr>
              <a:t>基礎的医薬品については、不採算品再算定、最低薬価になる前の薬価を下支えする制度として位置づけられている。継続的な安定供給の観点から、現行ルールのとおりとし、今後の不採算品再算定や流通の状況等を踏まえて、引き続き検討することとする。</a:t>
            </a:r>
            <a:endParaRPr lang="en-US" altLang="ja-JP" sz="1600" dirty="0">
              <a:solidFill>
                <a:prstClr val="black"/>
              </a:solidFill>
              <a:latin typeface="Meiryo UI" panose="020B0604030504040204" pitchFamily="50" charset="-128"/>
              <a:ea typeface="Meiryo UI" panose="020B0604030504040204" pitchFamily="50" charset="-128"/>
            </a:endParaRPr>
          </a:p>
        </p:txBody>
      </p:sp>
      <p:grpSp>
        <p:nvGrpSpPr>
          <p:cNvPr id="13" name="グループ化 12"/>
          <p:cNvGrpSpPr/>
          <p:nvPr/>
        </p:nvGrpSpPr>
        <p:grpSpPr>
          <a:xfrm>
            <a:off x="5619800" y="4427319"/>
            <a:ext cx="4157736" cy="2430681"/>
            <a:chOff x="5165849" y="3947116"/>
            <a:chExt cx="4573120" cy="2804700"/>
          </a:xfrm>
        </p:grpSpPr>
        <p:graphicFrame>
          <p:nvGraphicFramePr>
            <p:cNvPr id="14" name="グラフ 13"/>
            <p:cNvGraphicFramePr>
              <a:graphicFrameLocks/>
            </p:cNvGraphicFramePr>
            <p:nvPr/>
          </p:nvGraphicFramePr>
          <p:xfrm>
            <a:off x="5165849" y="4447863"/>
            <a:ext cx="4573120" cy="2216060"/>
          </p:xfrm>
          <a:graphic>
            <a:graphicData uri="http://schemas.openxmlformats.org/drawingml/2006/chart">
              <c:chart xmlns:c="http://schemas.openxmlformats.org/drawingml/2006/chart" xmlns:r="http://schemas.openxmlformats.org/officeDocument/2006/relationships" r:id="rId2"/>
            </a:graphicData>
          </a:graphic>
        </p:graphicFrame>
        <p:sp>
          <p:nvSpPr>
            <p:cNvPr id="15" name="テキスト ボックス 14"/>
            <p:cNvSpPr txBox="1"/>
            <p:nvPr/>
          </p:nvSpPr>
          <p:spPr>
            <a:xfrm>
              <a:off x="5620463" y="6453314"/>
              <a:ext cx="3015344" cy="298502"/>
            </a:xfrm>
            <a:prstGeom prst="rect">
              <a:avLst/>
            </a:prstGeom>
            <a:noFill/>
          </p:spPr>
          <p:txBody>
            <a:bodyPr wrap="none" rtlCol="0">
              <a:spAutoFit/>
            </a:bodyPr>
            <a:lstStyle/>
            <a:p>
              <a:r>
                <a:rPr lang="ja-JP" altLang="en-US" sz="1100" dirty="0">
                  <a:solidFill>
                    <a:prstClr val="black"/>
                  </a:solidFill>
                  <a:latin typeface="Meiryo UI" panose="020B0604030504040204" pitchFamily="50" charset="-128"/>
                  <a:ea typeface="Meiryo UI" panose="020B0604030504040204" pitchFamily="50" charset="-128"/>
                </a:rPr>
                <a:t>合計：</a:t>
              </a:r>
              <a:r>
                <a:rPr lang="en-US" altLang="ja-JP" sz="1100" dirty="0">
                  <a:solidFill>
                    <a:prstClr val="black"/>
                  </a:solidFill>
                  <a:latin typeface="Meiryo UI" panose="020B0604030504040204" pitchFamily="50" charset="-128"/>
                  <a:ea typeface="Meiryo UI" panose="020B0604030504040204" pitchFamily="50" charset="-128"/>
                </a:rPr>
                <a:t>660</a:t>
              </a:r>
              <a:r>
                <a:rPr lang="ja-JP" altLang="en-US" sz="1100" dirty="0">
                  <a:solidFill>
                    <a:prstClr val="black"/>
                  </a:solidFill>
                  <a:latin typeface="Meiryo UI" panose="020B0604030504040204" pitchFamily="50" charset="-128"/>
                  <a:ea typeface="Meiryo UI" panose="020B0604030504040204" pitchFamily="50" charset="-128"/>
                </a:rPr>
                <a:t>品目（平成</a:t>
              </a:r>
              <a:r>
                <a:rPr lang="en-US" altLang="ja-JP" sz="1100" dirty="0">
                  <a:solidFill>
                    <a:prstClr val="black"/>
                  </a:solidFill>
                  <a:latin typeface="Meiryo UI" panose="020B0604030504040204" pitchFamily="50" charset="-128"/>
                  <a:ea typeface="Meiryo UI" panose="020B0604030504040204" pitchFamily="50" charset="-128"/>
                </a:rPr>
                <a:t>30</a:t>
              </a:r>
              <a:r>
                <a:rPr lang="ja-JP" altLang="en-US" sz="1100" dirty="0">
                  <a:solidFill>
                    <a:prstClr val="black"/>
                  </a:solidFill>
                  <a:latin typeface="Meiryo UI" panose="020B0604030504040204" pitchFamily="50" charset="-128"/>
                  <a:ea typeface="Meiryo UI" panose="020B0604030504040204" pitchFamily="50" charset="-128"/>
                </a:rPr>
                <a:t>年度改定時点）</a:t>
              </a:r>
            </a:p>
          </p:txBody>
        </p:sp>
        <p:sp>
          <p:nvSpPr>
            <p:cNvPr id="16" name="テキスト ボックス 15"/>
            <p:cNvSpPr txBox="1"/>
            <p:nvPr/>
          </p:nvSpPr>
          <p:spPr>
            <a:xfrm>
              <a:off x="8396751" y="4829063"/>
              <a:ext cx="904851" cy="711138"/>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不採算</a:t>
              </a:r>
              <a:endParaRPr lang="en-US" altLang="ja-JP" sz="1200" b="1" dirty="0">
                <a:solidFill>
                  <a:prstClr val="black"/>
                </a:solidFill>
                <a:latin typeface="Meiryo UI" panose="020B0604030504040204" pitchFamily="50" charset="-128"/>
                <a:ea typeface="Meiryo UI" panose="020B0604030504040204" pitchFamily="50" charset="-128"/>
              </a:endParaRPr>
            </a:p>
            <a:p>
              <a:pPr algn="ctr"/>
              <a:r>
                <a:rPr lang="en-US" altLang="ja-JP" sz="1200" dirty="0">
                  <a:solidFill>
                    <a:prstClr val="black"/>
                  </a:solidFill>
                  <a:latin typeface="Meiryo UI" panose="020B0604030504040204" pitchFamily="50" charset="-128"/>
                  <a:ea typeface="Meiryo UI" panose="020B0604030504040204" pitchFamily="50" charset="-128"/>
                </a:rPr>
                <a:t>56.1%</a:t>
              </a:r>
            </a:p>
            <a:p>
              <a:pPr algn="ctr"/>
              <a:r>
                <a:rPr lang="en-US" altLang="ja-JP" sz="1050" dirty="0">
                  <a:solidFill>
                    <a:prstClr val="black"/>
                  </a:solidFill>
                  <a:latin typeface="Meiryo UI" panose="020B0604030504040204" pitchFamily="50" charset="-128"/>
                  <a:ea typeface="Meiryo UI" panose="020B0604030504040204" pitchFamily="50" charset="-128"/>
                </a:rPr>
                <a:t>(370</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7" name="テキスト ボックス 16"/>
            <p:cNvSpPr txBox="1"/>
            <p:nvPr/>
          </p:nvSpPr>
          <p:spPr>
            <a:xfrm>
              <a:off x="5526761" y="5140687"/>
              <a:ext cx="904851" cy="711138"/>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病原生物</a:t>
              </a:r>
              <a:endParaRPr lang="en-US" altLang="ja-JP" sz="1200" b="1" dirty="0">
                <a:solidFill>
                  <a:prstClr val="black"/>
                </a:solidFill>
                <a:latin typeface="Meiryo UI" panose="020B0604030504040204" pitchFamily="50" charset="-128"/>
                <a:ea typeface="Meiryo UI" panose="020B0604030504040204" pitchFamily="50" charset="-128"/>
              </a:endParaRPr>
            </a:p>
            <a:p>
              <a:pPr algn="ctr"/>
              <a:r>
                <a:rPr lang="en-US" altLang="ja-JP" sz="1200" dirty="0">
                  <a:solidFill>
                    <a:prstClr val="black"/>
                  </a:solidFill>
                  <a:latin typeface="Meiryo UI" panose="020B0604030504040204" pitchFamily="50" charset="-128"/>
                  <a:ea typeface="Meiryo UI" panose="020B0604030504040204" pitchFamily="50" charset="-128"/>
                </a:rPr>
                <a:t>31.1%</a:t>
              </a:r>
            </a:p>
            <a:p>
              <a:pPr algn="ctr"/>
              <a:r>
                <a:rPr lang="en-US" altLang="ja-JP" sz="1050" dirty="0">
                  <a:solidFill>
                    <a:prstClr val="black"/>
                  </a:solidFill>
                  <a:latin typeface="Meiryo UI" panose="020B0604030504040204" pitchFamily="50" charset="-128"/>
                  <a:ea typeface="Meiryo UI" panose="020B0604030504040204" pitchFamily="50" charset="-128"/>
                </a:rPr>
                <a:t>(205</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8" name="テキスト ボックス 17"/>
            <p:cNvSpPr txBox="1"/>
            <p:nvPr/>
          </p:nvSpPr>
          <p:spPr>
            <a:xfrm>
              <a:off x="6343017" y="4079457"/>
              <a:ext cx="1045902" cy="500430"/>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生薬</a:t>
              </a: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8.3%</a:t>
              </a:r>
            </a:p>
            <a:p>
              <a:pPr algn="ctr"/>
              <a:r>
                <a:rPr lang="en-US" altLang="ja-JP" sz="1050" dirty="0">
                  <a:solidFill>
                    <a:prstClr val="black"/>
                  </a:solidFill>
                  <a:latin typeface="Meiryo UI" panose="020B0604030504040204" pitchFamily="50" charset="-128"/>
                  <a:ea typeface="Meiryo UI" panose="020B0604030504040204" pitchFamily="50" charset="-128"/>
                </a:rPr>
                <a:t>(55</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sp>
          <p:nvSpPr>
            <p:cNvPr id="19" name="テキスト ボックス 18"/>
            <p:cNvSpPr txBox="1"/>
            <p:nvPr/>
          </p:nvSpPr>
          <p:spPr>
            <a:xfrm>
              <a:off x="7361462" y="3947116"/>
              <a:ext cx="1770558" cy="474091"/>
            </a:xfrm>
            <a:prstGeom prst="rect">
              <a:avLst/>
            </a:prstGeom>
            <a:noFill/>
          </p:spPr>
          <p:txBody>
            <a:bodyPr wrap="none" rtlCol="0">
              <a:spAutoFit/>
            </a:bodyPr>
            <a:lstStyle/>
            <a:p>
              <a:r>
                <a:rPr lang="ja-JP" altLang="ja-JP" sz="1050" b="1"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歯科用局所麻酔剤</a:t>
              </a:r>
              <a:r>
                <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0.5</a:t>
              </a:r>
              <a:r>
                <a:rPr lang="ja-JP" altLang="en-US"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a:p>
              <a:r>
                <a:rPr lang="ja-JP" altLang="en-US" sz="1050" b="1"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軟膏基剤</a:t>
              </a:r>
              <a:r>
                <a:rPr lang="en-US"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0.5</a:t>
              </a:r>
              <a:r>
                <a:rPr lang="ja-JP" altLang="en-US"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rPr>
                <a:t>％</a:t>
              </a:r>
              <a:endParaRPr lang="ja-JP" altLang="ja-JP" sz="1050" kern="100" dirty="0">
                <a:solidFill>
                  <a:prstClr val="black"/>
                </a:solidFill>
                <a:latin typeface="Meiryo UI" panose="020B0604030504040204" pitchFamily="50" charset="-128"/>
                <a:ea typeface="Meiryo UI" panose="020B0604030504040204" pitchFamily="50" charset="-128"/>
                <a:cs typeface="メイリオ" panose="020B0604030504040204" pitchFamily="50" charset="-128"/>
              </a:endParaRPr>
            </a:p>
          </p:txBody>
        </p:sp>
        <p:sp>
          <p:nvSpPr>
            <p:cNvPr id="20" name="テキスト ボックス 19"/>
            <p:cNvSpPr txBox="1"/>
            <p:nvPr/>
          </p:nvSpPr>
          <p:spPr>
            <a:xfrm>
              <a:off x="5551957" y="4355693"/>
              <a:ext cx="1045902" cy="500430"/>
            </a:xfrm>
            <a:prstGeom prst="rect">
              <a:avLst/>
            </a:prstGeom>
            <a:noFill/>
          </p:spPr>
          <p:txBody>
            <a:bodyPr wrap="none" rtlCol="0">
              <a:spAutoFit/>
            </a:bodyPr>
            <a:lstStyle/>
            <a:p>
              <a:pPr algn="ctr"/>
              <a:r>
                <a:rPr lang="ja-JP" altLang="en-US" sz="1200" b="1" dirty="0">
                  <a:solidFill>
                    <a:prstClr val="black"/>
                  </a:solidFill>
                  <a:latin typeface="Meiryo UI" panose="020B0604030504040204" pitchFamily="50" charset="-128"/>
                  <a:ea typeface="Meiryo UI" panose="020B0604030504040204" pitchFamily="50" charset="-128"/>
                </a:rPr>
                <a:t>麻薬</a:t>
              </a:r>
              <a:r>
                <a:rPr lang="ja-JP" altLang="en-US" sz="1200" dirty="0">
                  <a:solidFill>
                    <a:prstClr val="black"/>
                  </a:solidFill>
                  <a:latin typeface="Meiryo UI" panose="020B0604030504040204" pitchFamily="50" charset="-128"/>
                  <a:ea typeface="Meiryo UI" panose="020B0604030504040204" pitchFamily="50" charset="-128"/>
                </a:rPr>
                <a:t> </a:t>
              </a:r>
              <a:r>
                <a:rPr lang="en-US" altLang="ja-JP" sz="1200" dirty="0">
                  <a:solidFill>
                    <a:prstClr val="black"/>
                  </a:solidFill>
                  <a:latin typeface="Meiryo UI" panose="020B0604030504040204" pitchFamily="50" charset="-128"/>
                  <a:ea typeface="Meiryo UI" panose="020B0604030504040204" pitchFamily="50" charset="-128"/>
                </a:rPr>
                <a:t>3.6%</a:t>
              </a:r>
            </a:p>
            <a:p>
              <a:pPr algn="ctr"/>
              <a:r>
                <a:rPr lang="en-US" altLang="ja-JP" sz="1050" dirty="0">
                  <a:solidFill>
                    <a:prstClr val="black"/>
                  </a:solidFill>
                  <a:latin typeface="Meiryo UI" panose="020B0604030504040204" pitchFamily="50" charset="-128"/>
                  <a:ea typeface="Meiryo UI" panose="020B0604030504040204" pitchFamily="50" charset="-128"/>
                </a:rPr>
                <a:t>(24</a:t>
              </a:r>
              <a:r>
                <a:rPr lang="ja-JP" altLang="en-US" sz="1050" dirty="0">
                  <a:solidFill>
                    <a:prstClr val="black"/>
                  </a:solidFill>
                  <a:latin typeface="Meiryo UI" panose="020B0604030504040204" pitchFamily="50" charset="-128"/>
                  <a:ea typeface="Meiryo UI" panose="020B0604030504040204" pitchFamily="50" charset="-128"/>
                </a:rPr>
                <a:t>品目</a:t>
              </a:r>
              <a:r>
                <a:rPr lang="en-US" altLang="ja-JP" sz="1050" dirty="0">
                  <a:solidFill>
                    <a:prstClr val="black"/>
                  </a:solidFill>
                  <a:latin typeface="Meiryo UI" panose="020B0604030504040204" pitchFamily="50" charset="-128"/>
                  <a:ea typeface="Meiryo UI" panose="020B0604030504040204" pitchFamily="50" charset="-128"/>
                </a:rPr>
                <a:t>)</a:t>
              </a:r>
              <a:endParaRPr lang="ja-JP" altLang="en-US" sz="1050" dirty="0">
                <a:solidFill>
                  <a:prstClr val="black"/>
                </a:solidFill>
                <a:latin typeface="Meiryo UI" panose="020B0604030504040204" pitchFamily="50" charset="-128"/>
                <a:ea typeface="Meiryo UI" panose="020B0604030504040204" pitchFamily="50" charset="-128"/>
              </a:endParaRPr>
            </a:p>
          </p:txBody>
        </p:sp>
        <p:cxnSp>
          <p:nvCxnSpPr>
            <p:cNvPr id="23" name="直線コネクタ 22"/>
            <p:cNvCxnSpPr/>
            <p:nvPr/>
          </p:nvCxnSpPr>
          <p:spPr>
            <a:xfrm flipH="1">
              <a:off x="8049860" y="5013176"/>
              <a:ext cx="538028" cy="321259"/>
            </a:xfrm>
            <a:prstGeom prst="line">
              <a:avLst/>
            </a:prstGeom>
          </p:spPr>
          <p:style>
            <a:lnRef idx="1">
              <a:schemeClr val="dk1"/>
            </a:lnRef>
            <a:fillRef idx="0">
              <a:schemeClr val="dk1"/>
            </a:fillRef>
            <a:effectRef idx="0">
              <a:schemeClr val="dk1"/>
            </a:effectRef>
            <a:fontRef idx="minor">
              <a:schemeClr val="tx1"/>
            </a:fontRef>
          </p:style>
        </p:cxnSp>
        <p:cxnSp>
          <p:nvCxnSpPr>
            <p:cNvPr id="24" name="直線コネクタ 23"/>
            <p:cNvCxnSpPr/>
            <p:nvPr/>
          </p:nvCxnSpPr>
          <p:spPr>
            <a:xfrm flipH="1" flipV="1">
              <a:off x="6331889" y="5282396"/>
              <a:ext cx="446614" cy="10040"/>
            </a:xfrm>
            <a:prstGeom prst="line">
              <a:avLst/>
            </a:prstGeom>
          </p:spPr>
          <p:style>
            <a:lnRef idx="1">
              <a:schemeClr val="dk1"/>
            </a:lnRef>
            <a:fillRef idx="0">
              <a:schemeClr val="dk1"/>
            </a:fillRef>
            <a:effectRef idx="0">
              <a:schemeClr val="dk1"/>
            </a:effectRef>
            <a:fontRef idx="minor">
              <a:schemeClr val="tx1"/>
            </a:fontRef>
          </p:style>
        </p:cxnSp>
        <p:cxnSp>
          <p:nvCxnSpPr>
            <p:cNvPr id="25" name="直線コネクタ 24"/>
            <p:cNvCxnSpPr/>
            <p:nvPr/>
          </p:nvCxnSpPr>
          <p:spPr>
            <a:xfrm flipH="1" flipV="1">
              <a:off x="6346966" y="4619399"/>
              <a:ext cx="519001" cy="267046"/>
            </a:xfrm>
            <a:prstGeom prst="line">
              <a:avLst/>
            </a:prstGeom>
          </p:spPr>
          <p:style>
            <a:lnRef idx="1">
              <a:schemeClr val="dk1"/>
            </a:lnRef>
            <a:fillRef idx="0">
              <a:schemeClr val="dk1"/>
            </a:fillRef>
            <a:effectRef idx="0">
              <a:schemeClr val="dk1"/>
            </a:effectRef>
            <a:fontRef idx="minor">
              <a:schemeClr val="tx1"/>
            </a:fontRef>
          </p:style>
        </p:cxnSp>
        <p:cxnSp>
          <p:nvCxnSpPr>
            <p:cNvPr id="26" name="直線コネクタ 25"/>
            <p:cNvCxnSpPr/>
            <p:nvPr/>
          </p:nvCxnSpPr>
          <p:spPr>
            <a:xfrm flipH="1" flipV="1">
              <a:off x="6848793" y="4485876"/>
              <a:ext cx="253299" cy="242583"/>
            </a:xfrm>
            <a:prstGeom prst="line">
              <a:avLst/>
            </a:prstGeom>
          </p:spPr>
          <p:style>
            <a:lnRef idx="1">
              <a:schemeClr val="dk1"/>
            </a:lnRef>
            <a:fillRef idx="0">
              <a:schemeClr val="dk1"/>
            </a:fillRef>
            <a:effectRef idx="0">
              <a:schemeClr val="dk1"/>
            </a:effectRef>
            <a:fontRef idx="minor">
              <a:schemeClr val="tx1"/>
            </a:fontRef>
          </p:style>
        </p:cxnSp>
        <p:cxnSp>
          <p:nvCxnSpPr>
            <p:cNvPr id="27" name="直線コネクタ 26"/>
            <p:cNvCxnSpPr/>
            <p:nvPr/>
          </p:nvCxnSpPr>
          <p:spPr>
            <a:xfrm flipV="1">
              <a:off x="7452409" y="4293097"/>
              <a:ext cx="18084" cy="326302"/>
            </a:xfrm>
            <a:prstGeom prst="line">
              <a:avLst/>
            </a:prstGeom>
          </p:spPr>
          <p:style>
            <a:lnRef idx="1">
              <a:schemeClr val="dk1"/>
            </a:lnRef>
            <a:fillRef idx="0">
              <a:schemeClr val="dk1"/>
            </a:fillRef>
            <a:effectRef idx="0">
              <a:schemeClr val="dk1"/>
            </a:effectRef>
            <a:fontRef idx="minor">
              <a:schemeClr val="tx1"/>
            </a:fontRef>
          </p:style>
        </p:cxnSp>
      </p:grpSp>
      <p:sp>
        <p:nvSpPr>
          <p:cNvPr id="7" name="正方形/長方形 6"/>
          <p:cNvSpPr/>
          <p:nvPr/>
        </p:nvSpPr>
        <p:spPr>
          <a:xfrm>
            <a:off x="352068" y="4569256"/>
            <a:ext cx="5488838" cy="1569660"/>
          </a:xfrm>
          <a:prstGeom prst="rect">
            <a:avLst/>
          </a:prstGeom>
          <a:solidFill>
            <a:schemeClr val="bg1">
              <a:lumMod val="95000"/>
            </a:schemeClr>
          </a:solidFill>
        </p:spPr>
        <p:txBody>
          <a:bodyPr wrap="square">
            <a:spAutoFit/>
          </a:bodyPr>
          <a:lstStyle/>
          <a:p>
            <a:pPr>
              <a:defRPr/>
            </a:pPr>
            <a:r>
              <a:rPr lang="ja-JP" altLang="en-US" sz="1200" dirty="0">
                <a:solidFill>
                  <a:prstClr val="black"/>
                </a:solidFill>
                <a:latin typeface="Meiryo UI" panose="020B0604030504040204" pitchFamily="50" charset="-128"/>
                <a:ea typeface="Meiryo UI" panose="020B0604030504040204" pitchFamily="50" charset="-128"/>
              </a:rPr>
              <a:t>　最低薬価では供給の維持（製造設備の改修を含む）が困難な品目や以前に不採算品再算定を受けた品目も含め、次のすべての要件を満たす医薬品を「基礎的医薬品」として、最も販売額が大きい銘柄に価格を集約してその薬価を維持することとしている。</a:t>
            </a:r>
          </a:p>
          <a:p>
            <a:pPr marL="361950" indent="-268288">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収載</a:t>
            </a:r>
            <a:r>
              <a:rPr lang="en-US" altLang="ja-JP" sz="1200" u="sng" dirty="0">
                <a:solidFill>
                  <a:srgbClr val="F79646">
                    <a:lumMod val="50000"/>
                  </a:srgbClr>
                </a:solidFill>
                <a:latin typeface="Meiryo UI" panose="020B0604030504040204" pitchFamily="50" charset="-128"/>
                <a:ea typeface="Meiryo UI" panose="020B0604030504040204" pitchFamily="50" charset="-128"/>
              </a:rPr>
              <a:t>25</a:t>
            </a:r>
            <a:r>
              <a:rPr lang="ja-JP" altLang="en-US" sz="1200" u="sng" dirty="0">
                <a:solidFill>
                  <a:srgbClr val="F79646">
                    <a:lumMod val="50000"/>
                  </a:srgbClr>
                </a:solidFill>
                <a:latin typeface="Meiryo UI" panose="020B0604030504040204" pitchFamily="50" charset="-128"/>
                <a:ea typeface="Meiryo UI" panose="020B0604030504040204" pitchFamily="50" charset="-128"/>
              </a:rPr>
              <a:t>年以上、かつ成分・銘柄ごとのいずれの乖離率も平均乖離率以下</a:t>
            </a:r>
          </a:p>
          <a:p>
            <a:pPr marL="361950" indent="-268288">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一般的なガイドラインに記載され、広く医療機関で使用されている</a:t>
            </a:r>
          </a:p>
          <a:p>
            <a:pPr marL="361950" indent="-268288">
              <a:spcAft>
                <a:spcPts val="1200"/>
              </a:spcAft>
              <a:buFont typeface="Wingdings" panose="05000000000000000000" pitchFamily="2" charset="2"/>
              <a:buChar char="Ø"/>
              <a:defRPr/>
            </a:pPr>
            <a:r>
              <a:rPr lang="ja-JP" altLang="en-US" sz="1200" u="sng" dirty="0">
                <a:solidFill>
                  <a:srgbClr val="F79646">
                    <a:lumMod val="50000"/>
                  </a:srgbClr>
                </a:solidFill>
                <a:latin typeface="Meiryo UI" panose="020B0604030504040204" pitchFamily="50" charset="-128"/>
                <a:ea typeface="Meiryo UI" panose="020B0604030504040204" pitchFamily="50" charset="-128"/>
              </a:rPr>
              <a:t>過去の不採算品再算定品目、並びに古くから医療の基盤となっている病原生物に対する医薬品（抗生物質など）、医療用麻薬、生薬、軟膏基剤及び歯科用局所麻酔剤</a:t>
            </a:r>
            <a:endParaRPr lang="ja-JP" altLang="en-US" sz="1200" dirty="0">
              <a:solidFill>
                <a:prstClr val="black"/>
              </a:solidFill>
              <a:latin typeface="Calibri"/>
              <a:ea typeface="ＭＳ Ｐゴシック" panose="020B0600070205080204" pitchFamily="50" charset="-128"/>
            </a:endParaRPr>
          </a:p>
        </p:txBody>
      </p:sp>
      <p:sp>
        <p:nvSpPr>
          <p:cNvPr id="28" name="スライド番号プレースホルダー 2">
            <a:extLst>
              <a:ext uri="{FF2B5EF4-FFF2-40B4-BE49-F238E27FC236}">
                <a16:creationId xmlns:a16="http://schemas.microsoft.com/office/drawing/2014/main" id="{B21B6C1E-654B-47F0-BEAA-94EEFEAC6C7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677846992"/>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35"/>
            <a:ext cx="9144000" cy="122872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２５．経過措置</a:t>
            </a:r>
            <a:endParaRPr kumimoji="1" lang="en-US" altLang="ja-JP"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975217651"/>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1625684439"/>
              </p:ext>
            </p:extLst>
          </p:nvPr>
        </p:nvGraphicFramePr>
        <p:xfrm>
          <a:off x="94005" y="871240"/>
          <a:ext cx="9644821" cy="5694767"/>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25512">
                <a:tc>
                  <a:txBody>
                    <a:bodyPr/>
                    <a:lstStyle/>
                    <a:p>
                      <a:pPr algn="ctr" fontAlgn="ctr"/>
                      <a:endParaRPr lang="ja-JP" altLang="en-US" sz="1400" b="0" i="0" u="none" strike="noStrike" baseline="0" dirty="0">
                        <a:solidFill>
                          <a:schemeClr val="bg1"/>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項目　</a:t>
                      </a:r>
                      <a:endParaRPr lang="ja-JP" altLang="en-US" sz="1400" b="0" i="0" u="none" strike="noStrike" baseline="0" dirty="0">
                        <a:solidFill>
                          <a:schemeClr val="bg1"/>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経過措置</a:t>
                      </a:r>
                      <a:endParaRPr lang="ja-JP" altLang="en-US" sz="1400" b="0" i="0" u="none" strike="noStrike" baseline="0" dirty="0">
                        <a:solidFill>
                          <a:schemeClr val="bg1"/>
                        </a:solidFill>
                        <a:effectLst/>
                        <a:latin typeface="+mj-ea"/>
                        <a:ea typeface="+mj-ea"/>
                      </a:endParaRPr>
                    </a:p>
                  </a:txBody>
                  <a:tcPr marL="9525" marR="9525" marT="9525" marB="0" anchor="ctr"/>
                </a:tc>
                <a:extLst>
                  <a:ext uri="{0D108BD9-81ED-4DB2-BD59-A6C34878D82A}">
                    <a16:rowId xmlns:a16="http://schemas.microsoft.com/office/drawing/2014/main" val="10000"/>
                  </a:ext>
                </a:extLst>
              </a:tr>
              <a:tr h="624077">
                <a:tc>
                  <a:txBody>
                    <a:bodyPr/>
                    <a:lstStyle/>
                    <a:p>
                      <a:pPr algn="ctr" fontAlgn="ctr"/>
                      <a:r>
                        <a:rPr lang="ja-JP" altLang="en-US" sz="1200" u="none" strike="noStrike" baseline="0" dirty="0">
                          <a:effectLst/>
                        </a:rPr>
                        <a:t>１</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初診料の注２及び外来診療料の注２に係る病床数要件</a:t>
                      </a:r>
                      <a:endParaRPr lang="ja-JP" altLang="en-US" sz="1200" dirty="0">
                        <a:latin typeface="+mj-ea"/>
                        <a:ea typeface="+mj-ea"/>
                      </a:endParaRPr>
                    </a:p>
                  </a:txBody>
                  <a:tcPr marL="9525" marR="9525" marT="9525" marB="0" anchor="ctr"/>
                </a:tc>
                <a:tc>
                  <a:txBody>
                    <a:bodyPr/>
                    <a:lstStyle/>
                    <a:p>
                      <a:r>
                        <a:rPr lang="ja-JP" altLang="en-US" sz="1200" dirty="0"/>
                        <a:t>令和２年９月</a:t>
                      </a:r>
                      <a:r>
                        <a:rPr lang="en-US" altLang="ja-JP" sz="1200" dirty="0"/>
                        <a:t>30</a:t>
                      </a:r>
                      <a:r>
                        <a:rPr lang="ja-JP" altLang="en-US" sz="1200" dirty="0"/>
                        <a:t>日までの間、「地域医療支援病院（一般病床</a:t>
                      </a:r>
                      <a:r>
                        <a:rPr lang="en-US" altLang="ja-JP" sz="1200" dirty="0"/>
                        <a:t>200</a:t>
                      </a:r>
                      <a:r>
                        <a:rPr lang="ja-JP" altLang="en-US" sz="1200" dirty="0"/>
                        <a:t>床未満を除く。）」とあるのは、「許可病床</a:t>
                      </a:r>
                      <a:r>
                        <a:rPr lang="en-US" altLang="ja-JP" sz="1200" dirty="0"/>
                        <a:t>400</a:t>
                      </a:r>
                      <a:r>
                        <a:rPr lang="ja-JP" altLang="en-US" sz="1200" dirty="0"/>
                        <a:t>床以上の地域医療支援病院」とする。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452574661"/>
                  </a:ext>
                </a:extLst>
              </a:tr>
              <a:tr h="1141793">
                <a:tc>
                  <a:txBody>
                    <a:bodyPr/>
                    <a:lstStyle/>
                    <a:p>
                      <a:pPr algn="ctr" fontAlgn="ctr"/>
                      <a:r>
                        <a:rPr lang="ja-JP" altLang="en-US" sz="1200" u="none" strike="noStrike" baseline="0" dirty="0">
                          <a:effectLst/>
                        </a:rPr>
                        <a:t>２</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一般病棟用の重症度、医療・看護必要度の測定方法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日時点で、急性期一般入院料７、地域一般入院料１、特定機能病院入院料（７対１結核病棟、</a:t>
                      </a:r>
                      <a:r>
                        <a:rPr lang="en-US" altLang="ja-JP" sz="1200" u="none" strike="noStrike" baseline="0" dirty="0">
                          <a:effectLst/>
                        </a:rPr>
                        <a:t>10</a:t>
                      </a:r>
                      <a:r>
                        <a:rPr lang="ja-JP" altLang="en-US" sz="1200" u="none" strike="noStrike" baseline="0" dirty="0">
                          <a:effectLst/>
                        </a:rPr>
                        <a:t>対１一般病棟）、専門病院（</a:t>
                      </a:r>
                      <a:r>
                        <a:rPr lang="en-US" altLang="ja-JP" sz="1200" u="none" strike="noStrike" baseline="0" dirty="0">
                          <a:effectLst/>
                        </a:rPr>
                        <a:t>10</a:t>
                      </a:r>
                      <a:r>
                        <a:rPr lang="ja-JP" altLang="en-US" sz="1200" u="none" strike="noStrike" baseline="0" dirty="0">
                          <a:effectLst/>
                        </a:rPr>
                        <a:t>対１）、脳卒中ケアユニット入院医療管理料、一般病棟看護必要度評価加算の届出を行っている病棟については、令和２年９月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日までの間に限り、令和２年度改定前の一般病棟用の重症度、医療・看護必要度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435576938"/>
                  </a:ext>
                </a:extLst>
              </a:tr>
              <a:tr h="945279">
                <a:tc>
                  <a:txBody>
                    <a:bodyPr/>
                    <a:lstStyle/>
                    <a:p>
                      <a:pPr algn="ctr" fontAlgn="ctr"/>
                      <a:r>
                        <a:rPr lang="ja-JP" altLang="en-US" sz="1200" u="none" strike="noStrike" baseline="0" dirty="0">
                          <a:effectLst/>
                        </a:rPr>
                        <a:t>３</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kumimoji="1" lang="ja-JP" altLang="en-US" sz="1200" kern="1200" dirty="0"/>
                        <a:t>重症度、医療・看護必要度の施設基準</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kumimoji="1" lang="ja-JP" altLang="en-US" sz="1200" kern="1200" dirty="0"/>
                        <a:t>令和２年３月</a:t>
                      </a:r>
                      <a:r>
                        <a:rPr kumimoji="1" lang="en-US" altLang="ja-JP" sz="1200" kern="1200" dirty="0"/>
                        <a:t>31</a:t>
                      </a:r>
                      <a:r>
                        <a:rPr kumimoji="1" lang="ja-JP" altLang="en-US" sz="1200" kern="1200" dirty="0"/>
                        <a:t>日時点で、急性期一般入院基本料（急性期一般入院料４を除く）、７対１入院基本料（結核、特定（一般病棟）、専門）、看護必要度加算（特定、専門）、総合入院体制加算、急性期看護補助体制加算、看護職員夜間配置加算、看護補助加算１、地域包括ケア病棟入院料又は特定一般病棟入院料の注７を算定している病棟又は病室については、令和２年９月</a:t>
                      </a:r>
                      <a:r>
                        <a:rPr kumimoji="1" lang="en-US" altLang="ja-JP" sz="1200" kern="1200" dirty="0"/>
                        <a:t>30</a:t>
                      </a:r>
                      <a:r>
                        <a:rPr kumimoji="1" lang="ja-JP" altLang="en-US" sz="1200" kern="1200" dirty="0"/>
                        <a:t>日までの間に限り、「重症度、医療・看護必要度」に係る施設基準を満たしているものとする。</a:t>
                      </a:r>
                      <a:endParaRPr kumimoji="1" lang="ja-JP" altLang="en-US" sz="1200" kern="1200" dirty="0">
                        <a:solidFill>
                          <a:schemeClr val="dk1"/>
                        </a:solidFill>
                        <a:latin typeface="+mj-ea"/>
                        <a:ea typeface="+mn-ea"/>
                        <a:cs typeface="+mn-cs"/>
                      </a:endParaRPr>
                    </a:p>
                  </a:txBody>
                  <a:tcPr marL="9525" marR="9525" marT="9525" marB="0" anchor="ctr"/>
                </a:tc>
                <a:extLst>
                  <a:ext uri="{0D108BD9-81ED-4DB2-BD59-A6C34878D82A}">
                    <a16:rowId xmlns:a16="http://schemas.microsoft.com/office/drawing/2014/main" val="783329215"/>
                  </a:ext>
                </a:extLst>
              </a:tr>
              <a:tr h="580279">
                <a:tc>
                  <a:txBody>
                    <a:bodyPr/>
                    <a:lstStyle/>
                    <a:p>
                      <a:pPr algn="ctr" fontAlgn="ctr"/>
                      <a:r>
                        <a:rPr lang="ja-JP" altLang="en-US" sz="1200" u="none" strike="noStrike" baseline="0" dirty="0">
                          <a:effectLst/>
                        </a:rPr>
                        <a:t>４</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kumimoji="1" lang="ja-JP" altLang="en-US" sz="1200" kern="1200" dirty="0"/>
                        <a:t>重症度、医療・看護必要度の施設基準</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kumimoji="1" lang="ja-JP" altLang="en-US" sz="1200" kern="1200" dirty="0"/>
                        <a:t>令和２年３月</a:t>
                      </a:r>
                      <a:r>
                        <a:rPr kumimoji="1" lang="en-US" altLang="ja-JP" sz="1200" kern="1200" dirty="0"/>
                        <a:t>31</a:t>
                      </a:r>
                      <a:r>
                        <a:rPr kumimoji="1" lang="ja-JP" altLang="en-US" sz="1200" kern="1200" dirty="0"/>
                        <a:t>日時点で、急性期一般入院料４の届出を行っている病棟については、令和３年３月</a:t>
                      </a:r>
                      <a:r>
                        <a:rPr kumimoji="1" lang="en-US" altLang="ja-JP" sz="1200" kern="1200" dirty="0"/>
                        <a:t>31</a:t>
                      </a:r>
                      <a:r>
                        <a:rPr kumimoji="1" lang="ja-JP" altLang="en-US" sz="1200" kern="1200" dirty="0"/>
                        <a:t>日までの間に限り、「重症度、医療・看護必要度」に係る施設基準を満たしているものとする。</a:t>
                      </a:r>
                      <a:endParaRPr kumimoji="1" lang="ja-JP" altLang="en-US" sz="1200" kern="1200" dirty="0">
                        <a:solidFill>
                          <a:schemeClr val="dk1"/>
                        </a:solidFill>
                        <a:latin typeface="+mj-ea"/>
                        <a:ea typeface="+mn-ea"/>
                        <a:cs typeface="+mn-cs"/>
                      </a:endParaRPr>
                    </a:p>
                  </a:txBody>
                  <a:tcPr marL="9525" marR="9525" marT="9525" marB="0" anchor="ctr"/>
                </a:tc>
                <a:extLst>
                  <a:ext uri="{0D108BD9-81ED-4DB2-BD59-A6C34878D82A}">
                    <a16:rowId xmlns:a16="http://schemas.microsoft.com/office/drawing/2014/main" val="853451983"/>
                  </a:ext>
                </a:extLst>
              </a:tr>
              <a:tr h="662977">
                <a:tc>
                  <a:txBody>
                    <a:bodyPr/>
                    <a:lstStyle/>
                    <a:p>
                      <a:pPr algn="ctr" fontAlgn="ctr"/>
                      <a:r>
                        <a:rPr lang="ja-JP" altLang="en-US" sz="1200" u="none" strike="noStrike" baseline="0" dirty="0">
                          <a:effectLst/>
                        </a:rPr>
                        <a:t>５</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重症度、医療・看護必要度の施設基準</a:t>
                      </a:r>
                      <a:endParaRPr lang="ja-JP" altLang="en-US" sz="1200" dirty="0">
                        <a:latin typeface="+mj-ea"/>
                        <a:ea typeface="+mj-ea"/>
                      </a:endParaRPr>
                    </a:p>
                  </a:txBody>
                  <a:tcPr marL="9525" marR="9525" marT="9525" marB="0" anchor="ctr"/>
                </a:tc>
                <a:tc>
                  <a:txBody>
                    <a:bodyPr/>
                    <a:lstStyle/>
                    <a:p>
                      <a:r>
                        <a:rPr lang="ja-JP" altLang="en-US" sz="1200" dirty="0"/>
                        <a:t>許可病床数が</a:t>
                      </a:r>
                      <a:r>
                        <a:rPr lang="en-US" altLang="ja-JP" sz="1200" dirty="0"/>
                        <a:t>200</a:t>
                      </a:r>
                      <a:r>
                        <a:rPr lang="ja-JP" altLang="en-US" sz="1200" dirty="0"/>
                        <a:t>床未満の保険医療機関であって、令和２年３月</a:t>
                      </a:r>
                      <a:r>
                        <a:rPr lang="en-US" altLang="ja-JP" sz="1200" dirty="0"/>
                        <a:t>31</a:t>
                      </a:r>
                      <a:r>
                        <a:rPr lang="ja-JP" altLang="en-US" sz="1200" dirty="0"/>
                        <a:t>日時点で、急性期一般入院料１若しくは２、１</a:t>
                      </a:r>
                      <a:r>
                        <a:rPr lang="en-US" altLang="ja-JP" sz="1200" dirty="0"/>
                        <a:t>,</a:t>
                      </a:r>
                      <a:r>
                        <a:rPr lang="ja-JP" altLang="en-US" sz="1200" dirty="0"/>
                        <a:t>２若しくは３又は４の届出を行っている病棟について、それぞれ急性期一般入院料２、３又は４の基準を満たす患者の割合を、令和４年３月</a:t>
                      </a:r>
                      <a:r>
                        <a:rPr lang="en-US" altLang="ja-JP" sz="1200" dirty="0"/>
                        <a:t>31</a:t>
                      </a:r>
                      <a:r>
                        <a:rPr lang="ja-JP" altLang="en-US" sz="1200" dirty="0"/>
                        <a:t>日までの間に限り、それぞれ</a:t>
                      </a:r>
                      <a:r>
                        <a:rPr lang="en-US" altLang="ja-JP" sz="1200" dirty="0"/>
                        <a:t>2%</a:t>
                      </a:r>
                      <a:r>
                        <a:rPr lang="ja-JP" altLang="en-US" sz="1200" dirty="0"/>
                        <a:t>緩和する。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10001"/>
                  </a:ext>
                </a:extLst>
              </a:tr>
              <a:tr h="751873">
                <a:tc>
                  <a:txBody>
                    <a:bodyPr/>
                    <a:lstStyle/>
                    <a:p>
                      <a:pPr algn="ctr" fontAlgn="ctr"/>
                      <a:r>
                        <a:rPr lang="ja-JP" altLang="en-US" sz="1200" u="none" strike="noStrike" baseline="0" dirty="0">
                          <a:effectLst/>
                        </a:rPr>
                        <a:t>６</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特定集中治療室用の重症度、医療・看護必要度の測定方法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日時点で、救命救急入院料、特定集中治療室管理料の届出を行っている病棟については、令和２年９月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日までの間に限り、令和２年度改定前の特定集中治療室用の重症度、医療・看護必要度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3"/>
                  </a:ext>
                </a:extLst>
              </a:tr>
              <a:tr h="662977">
                <a:tc>
                  <a:txBody>
                    <a:bodyPr/>
                    <a:lstStyle/>
                    <a:p>
                      <a:pPr algn="ctr" fontAlgn="ctr"/>
                      <a:r>
                        <a:rPr lang="ja-JP" altLang="en-US" sz="1200" u="none" strike="noStrike" baseline="0" dirty="0">
                          <a:effectLst/>
                        </a:rPr>
                        <a:t>７</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ハイケアユニット用の重症度、医療・看護必要度の測定方法</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日時点で、ハイケアユニット入院医療管理料の届出を行っている病棟については、令和２年９月</a:t>
                      </a:r>
                      <a:r>
                        <a:rPr lang="en-US" altLang="ja-JP" sz="1200" u="none" strike="noStrike" baseline="0" dirty="0">
                          <a:effectLst/>
                        </a:rPr>
                        <a:t>30</a:t>
                      </a:r>
                      <a:r>
                        <a:rPr lang="ja-JP" altLang="en-US" sz="1200" u="none" strike="noStrike" baseline="0" dirty="0">
                          <a:effectLst/>
                        </a:rPr>
                        <a:t>日までの間に限り、令和２年度改定前のハイケアユニット用の重症度、医療・看護必要度</a:t>
                      </a:r>
                      <a:r>
                        <a:rPr lang="en-US" altLang="ja-JP" sz="1200" u="none" strike="noStrike" baseline="0" dirty="0">
                          <a:effectLst/>
                        </a:rPr>
                        <a:t>Ⅰ</a:t>
                      </a:r>
                      <a:r>
                        <a:rPr lang="ja-JP" altLang="en-US" sz="1200" u="none" strike="noStrike" baseline="0" dirty="0">
                          <a:effectLst/>
                        </a:rPr>
                        <a:t>又は</a:t>
                      </a:r>
                      <a:r>
                        <a:rPr lang="en-US" altLang="ja-JP" sz="1200" u="none" strike="noStrike" baseline="0" dirty="0">
                          <a:effectLst/>
                        </a:rPr>
                        <a:t>Ⅱ</a:t>
                      </a:r>
                      <a:r>
                        <a:rPr lang="ja-JP" altLang="en-US" sz="1200" u="none" strike="noStrike" baseline="0" dirty="0">
                          <a:effectLst/>
                        </a:rPr>
                        <a:t>に係る評価票を用いて評価をしても差し支えない。</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4"/>
                  </a:ext>
                </a:extLst>
              </a:tr>
            </a:tbl>
          </a:graphicData>
        </a:graphic>
      </p:graphicFrame>
      <p:sp>
        <p:nvSpPr>
          <p:cNvPr id="4" name="スライド番号プレースホルダー 3"/>
          <p:cNvSpPr>
            <a:spLocks noGrp="1"/>
          </p:cNvSpPr>
          <p:nvPr>
            <p:ph type="sldNum" sz="quarter" idx="12"/>
          </p:nvPr>
        </p:nvSpPr>
        <p:spPr>
          <a:xfrm>
            <a:off x="7594600"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94482A92-36B6-4952-9D9A-42DC962FF904}"/>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．経過措置①　　　　</a:t>
            </a:r>
          </a:p>
        </p:txBody>
      </p:sp>
    </p:spTree>
    <p:extLst>
      <p:ext uri="{BB962C8B-B14F-4D97-AF65-F5344CB8AC3E}">
        <p14:creationId xmlns:p14="http://schemas.microsoft.com/office/powerpoint/2010/main" val="1776443320"/>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341509548"/>
              </p:ext>
            </p:extLst>
          </p:nvPr>
        </p:nvGraphicFramePr>
        <p:xfrm>
          <a:off x="94005" y="871240"/>
          <a:ext cx="9644821" cy="5798119"/>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61873">
                  <a:extLst>
                    <a:ext uri="{9D8B030D-6E8A-4147-A177-3AD203B41FA5}">
                      <a16:colId xmlns:a16="http://schemas.microsoft.com/office/drawing/2014/main" val="20001"/>
                    </a:ext>
                  </a:extLst>
                </a:gridCol>
                <a:gridCol w="6442010">
                  <a:extLst>
                    <a:ext uri="{9D8B030D-6E8A-4147-A177-3AD203B41FA5}">
                      <a16:colId xmlns:a16="http://schemas.microsoft.com/office/drawing/2014/main" val="20002"/>
                    </a:ext>
                  </a:extLst>
                </a:gridCol>
              </a:tblGrid>
              <a:tr h="284353">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項目　</a:t>
                      </a:r>
                      <a:endParaRPr lang="ja-JP" altLang="en-US" sz="14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400" u="none" strike="noStrike" baseline="0" dirty="0">
                          <a:effectLst/>
                        </a:rPr>
                        <a:t>経過措置</a:t>
                      </a:r>
                      <a:endParaRPr lang="ja-JP" altLang="en-US" sz="14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570556">
                <a:tc>
                  <a:txBody>
                    <a:bodyPr/>
                    <a:lstStyle/>
                    <a:p>
                      <a:pPr algn="ctr" fontAlgn="ctr"/>
                      <a:r>
                        <a:rPr lang="ja-JP" altLang="en-US" sz="1200" u="none" strike="noStrike" baseline="0" dirty="0">
                          <a:effectLst/>
                        </a:rPr>
                        <a:t>８</a:t>
                      </a:r>
                      <a:endParaRPr lang="en-US" altLang="ja-JP" sz="1200" b="0" i="0" u="none" strike="noStrike" baseline="0" dirty="0">
                        <a:solidFill>
                          <a:schemeClr val="tx1"/>
                        </a:solidFill>
                        <a:effectLst/>
                        <a:latin typeface="+mj-ea"/>
                        <a:ea typeface="+mj-ea"/>
                      </a:endParaRPr>
                    </a:p>
                  </a:txBody>
                  <a:tcPr marL="9525" marR="9525" marT="9525" marB="0" anchor="ctr"/>
                </a:tc>
                <a:tc>
                  <a:txBody>
                    <a:bodyPr/>
                    <a:lstStyle/>
                    <a:p>
                      <a:r>
                        <a:rPr lang="ja-JP" altLang="en-US" sz="1200" dirty="0"/>
                        <a:t>療養病棟入院基本料</a:t>
                      </a:r>
                      <a:endParaRPr lang="ja-JP" altLang="en-US" sz="1200" dirty="0">
                        <a:solidFill>
                          <a:schemeClr val="tx1"/>
                        </a:solidFill>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日時点で、療養病棟入院基本料の届出を行っている病棟については、令和２年９月</a:t>
                      </a:r>
                      <a:r>
                        <a:rPr lang="en-US" altLang="ja-JP" sz="1200" dirty="0"/>
                        <a:t>30</a:t>
                      </a:r>
                      <a:r>
                        <a:rPr lang="ja-JP" altLang="en-US" sz="1200" dirty="0"/>
                        <a:t>日までの間に限り、「意思決定支援に関する指針」及び「中心静脈注射用カテーテルに係る院内感染対策のための指針」に係る施設基準を満たしているものとする。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452574661"/>
                  </a:ext>
                </a:extLst>
              </a:tr>
              <a:tr h="909807">
                <a:tc>
                  <a:txBody>
                    <a:bodyPr/>
                    <a:lstStyle/>
                    <a:p>
                      <a:pPr algn="ctr" fontAlgn="ctr"/>
                      <a:r>
                        <a:rPr lang="ja-JP" altLang="en-US" sz="1200" u="none" strike="noStrike" baseline="0" dirty="0">
                          <a:effectLst/>
                        </a:rPr>
                        <a:t>９</a:t>
                      </a:r>
                      <a:endParaRPr lang="en-US" altLang="ja-JP" sz="1200" b="0" i="0" u="none" strike="noStrike" baseline="0" dirty="0">
                        <a:solidFill>
                          <a:schemeClr val="tx1"/>
                        </a:solidFill>
                        <a:effectLst/>
                        <a:latin typeface="+mj-ea"/>
                        <a:ea typeface="+mj-ea"/>
                      </a:endParaRPr>
                    </a:p>
                  </a:txBody>
                  <a:tcPr marL="9525" marR="9525" marT="9525" marB="0" anchor="ctr"/>
                </a:tc>
                <a:tc>
                  <a:txBody>
                    <a:bodyPr/>
                    <a:lstStyle/>
                    <a:p>
                      <a:r>
                        <a:rPr lang="ja-JP" altLang="en-US" sz="1200" dirty="0"/>
                        <a:t>療養病棟入院基本料の注</a:t>
                      </a:r>
                      <a:r>
                        <a:rPr lang="en-US" altLang="ja-JP" sz="1200" dirty="0"/>
                        <a:t>11</a:t>
                      </a:r>
                      <a:endParaRPr lang="ja-JP" altLang="en-US" sz="1200" dirty="0">
                        <a:solidFill>
                          <a:schemeClr val="tx1"/>
                        </a:solidFill>
                        <a:latin typeface="+mj-ea"/>
                        <a:ea typeface="+mj-ea"/>
                      </a:endParaRPr>
                    </a:p>
                  </a:txBody>
                  <a:tcPr marL="9525" marR="9525" marT="9525" marB="0" anchor="ctr"/>
                </a:tc>
                <a:tc>
                  <a:txBody>
                    <a:bodyPr/>
                    <a:lstStyle/>
                    <a:p>
                      <a:r>
                        <a:rPr lang="ja-JP" altLang="en-US" sz="1200" dirty="0"/>
                        <a:t>療養病棟入院基本料の注</a:t>
                      </a:r>
                      <a:r>
                        <a:rPr lang="en-US" altLang="ja-JP" sz="1200" dirty="0"/>
                        <a:t>11</a:t>
                      </a:r>
                      <a:r>
                        <a:rPr lang="ja-JP" altLang="en-US" sz="1200" dirty="0"/>
                        <a:t>に</a:t>
                      </a:r>
                      <a:r>
                        <a:rPr lang="ja-JP" altLang="en-US" sz="1200"/>
                        <a:t>規定する入院料</a:t>
                      </a:r>
                      <a:r>
                        <a:rPr lang="ja-JP" altLang="en-US" sz="1200" dirty="0"/>
                        <a:t>は、令和４年３月</a:t>
                      </a:r>
                      <a:r>
                        <a:rPr lang="en-US" altLang="ja-JP" sz="1200" dirty="0"/>
                        <a:t>31</a:t>
                      </a:r>
                      <a:r>
                        <a:rPr lang="ja-JP" altLang="en-US" sz="1200" dirty="0"/>
                        <a:t>日までの間に限り、算定できるものとする。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435576938"/>
                  </a:ext>
                </a:extLst>
              </a:tr>
              <a:tr h="586972">
                <a:tc>
                  <a:txBody>
                    <a:bodyPr/>
                    <a:lstStyle/>
                    <a:p>
                      <a:pPr algn="ctr" fontAlgn="ctr"/>
                      <a:r>
                        <a:rPr lang="en-US" altLang="ja-JP" sz="1200" u="none" strike="noStrike" baseline="0" dirty="0">
                          <a:effectLst/>
                        </a:rPr>
                        <a:t>10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総合入院体制加算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dirty="0"/>
                        <a:t>医療従事者の負担の軽減及び処遇の改善に資する体制について、令和２年７月の届出において、</a:t>
                      </a:r>
                      <a:r>
                        <a:rPr kumimoji="1" lang="ja-JP" altLang="en-US" sz="1200" u="none" strike="noStrike" kern="1200" baseline="0" dirty="0">
                          <a:effectLst/>
                        </a:rPr>
                        <a:t>令和２年度改定前の</a:t>
                      </a:r>
                      <a:r>
                        <a:rPr lang="ja-JP" altLang="en-US" sz="1200" dirty="0"/>
                        <a:t>基準で届け出ても差し支えない。</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783329215"/>
                  </a:ext>
                </a:extLst>
              </a:tr>
              <a:tr h="586972">
                <a:tc>
                  <a:txBody>
                    <a:bodyPr/>
                    <a:lstStyle/>
                    <a:p>
                      <a:pPr algn="ctr" fontAlgn="ctr"/>
                      <a:r>
                        <a:rPr lang="en-US" altLang="ja-JP" sz="1200" u="none" strike="noStrike" baseline="0" dirty="0">
                          <a:effectLst/>
                        </a:rPr>
                        <a:t>11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抗菌薬適正使用支援加算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200" dirty="0"/>
                        <a:t>令和２年３月</a:t>
                      </a:r>
                      <a:r>
                        <a:rPr lang="en-US" altLang="ja-JP" sz="1200" dirty="0"/>
                        <a:t>31</a:t>
                      </a:r>
                      <a:r>
                        <a:rPr lang="ja-JP" altLang="en-US" sz="1200" dirty="0"/>
                        <a:t>日時点で抗菌薬適正使用支援加算の届出を行っている保険医療機関にあっては、令和２年９月</a:t>
                      </a:r>
                      <a:r>
                        <a:rPr lang="en-US" altLang="ja-JP" sz="1200" dirty="0"/>
                        <a:t>30</a:t>
                      </a:r>
                      <a:r>
                        <a:rPr lang="ja-JP" altLang="en-US" sz="1200" dirty="0"/>
                        <a:t>日までの間に限り、院内研修及びマニュアルに「外来における抗菌薬適正使用」の内容を含めることに係る要件を満たしているものとする。</a:t>
                      </a:r>
                      <a:endParaRPr lang="ja-JP" altLang="en-US" sz="1200" dirty="0">
                        <a:solidFill>
                          <a:schemeClr val="tx1"/>
                        </a:solidFill>
                        <a:latin typeface="+mj-ea"/>
                        <a:ea typeface="+mj-ea"/>
                      </a:endParaRPr>
                    </a:p>
                  </a:txBody>
                  <a:tcPr marL="9525" marR="9525" marT="9525" marB="0" anchor="ctr"/>
                </a:tc>
                <a:extLst>
                  <a:ext uri="{0D108BD9-81ED-4DB2-BD59-A6C34878D82A}">
                    <a16:rowId xmlns:a16="http://schemas.microsoft.com/office/drawing/2014/main" val="3492661641"/>
                  </a:ext>
                </a:extLst>
              </a:tr>
              <a:tr h="586972">
                <a:tc>
                  <a:txBody>
                    <a:bodyPr/>
                    <a:lstStyle/>
                    <a:p>
                      <a:pPr algn="ctr" fontAlgn="ctr"/>
                      <a:r>
                        <a:rPr lang="en-US" altLang="ja-JP" sz="1200" u="none" strike="noStrike" baseline="0" dirty="0">
                          <a:effectLst/>
                        </a:rPr>
                        <a:t>12</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データ提出加算（療養病棟入院基本料、回復期リハビリテーション病棟入院料５、６）</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日時点で、療養病棟入院基本料、回復期リハビリテーション病棟入院料５又は６の届出を行っている病棟（許可病床数が</a:t>
                      </a:r>
                      <a:r>
                        <a:rPr lang="en-US" altLang="ja-JP" sz="1200" dirty="0"/>
                        <a:t>200</a:t>
                      </a:r>
                      <a:r>
                        <a:rPr lang="ja-JP" altLang="en-US" sz="1200" dirty="0"/>
                        <a:t>床未満の医療機関に限る。）については、令和４年３月</a:t>
                      </a:r>
                      <a:r>
                        <a:rPr lang="en-US" altLang="ja-JP" sz="1200" dirty="0"/>
                        <a:t>31</a:t>
                      </a:r>
                      <a:r>
                        <a:rPr lang="ja-JP" altLang="en-US" sz="1200" dirty="0"/>
                        <a:t>日までの間に限り、データ提出加算に係る施設基準を満たしているものとする。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853451983"/>
                  </a:ext>
                </a:extLst>
              </a:tr>
              <a:tr h="944435">
                <a:tc>
                  <a:txBody>
                    <a:bodyPr/>
                    <a:lstStyle/>
                    <a:p>
                      <a:pPr algn="ctr" fontAlgn="ctr"/>
                      <a:r>
                        <a:rPr lang="en-US" altLang="ja-JP" sz="1200" u="none" strike="noStrike" baseline="0" dirty="0">
                          <a:effectLst/>
                        </a:rPr>
                        <a:t>13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データ提出加算（療養病棟入院基本料、回復期リハビリテーション病棟入院料５、６）</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日時点で、療養病棟入院基本料、回復期リハビリテーション病棟入院料５又は６の届出を行っている病棟の病床数の合計が</a:t>
                      </a:r>
                      <a:r>
                        <a:rPr lang="en-US" altLang="ja-JP" sz="1200" u="none" strike="noStrike" baseline="0" dirty="0">
                          <a:effectLst/>
                        </a:rPr>
                        <a:t>200</a:t>
                      </a:r>
                      <a:r>
                        <a:rPr lang="ja-JP" altLang="en-US" sz="1200" u="none" strike="noStrike" baseline="0" dirty="0">
                          <a:effectLst/>
                        </a:rPr>
                        <a:t>床未満（令和２年３月</a:t>
                      </a:r>
                      <a:r>
                        <a:rPr lang="en-US" altLang="ja-JP" sz="1200" u="none" strike="noStrike" baseline="0" dirty="0">
                          <a:effectLst/>
                        </a:rPr>
                        <a:t>31</a:t>
                      </a:r>
                      <a:r>
                        <a:rPr lang="ja-JP" altLang="en-US" sz="1200" u="none" strike="noStrike" baseline="0" dirty="0">
                          <a:effectLst/>
                        </a:rPr>
                        <a:t>日時点で、病床数に関係なくデータ提出加算が要件となっていた急性期一般入院基本料等の入院料等の届出を行っている病棟を有している医療機関を除く。）であり、かつ、データ提出加算の届出を行うことが困難であることについて正当な理由があるものに限り、当分の間、データ提出加算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1"/>
                  </a:ext>
                </a:extLst>
              </a:tr>
              <a:tr h="757496">
                <a:tc>
                  <a:txBody>
                    <a:bodyPr/>
                    <a:lstStyle/>
                    <a:p>
                      <a:pPr algn="ctr" fontAlgn="ctr"/>
                      <a:r>
                        <a:rPr lang="en-US" altLang="ja-JP" sz="1200" u="none" strike="noStrike" baseline="0" dirty="0">
                          <a:effectLst/>
                        </a:rPr>
                        <a:t>14</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r>
                        <a:rPr lang="ja-JP" altLang="en-US" sz="1200" dirty="0"/>
                        <a:t>入退院支援加算３</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日時点で、入退院支援加算３の届出を行っている保険医療機関は、同時点で配置されている「入退院支援及び５年以上の新生児集中治療に係る業務の経験を有する専従の看護師」については、令和３年３月</a:t>
                      </a:r>
                      <a:r>
                        <a:rPr lang="en-US" altLang="ja-JP" sz="1200" dirty="0"/>
                        <a:t>31</a:t>
                      </a:r>
                      <a:r>
                        <a:rPr lang="ja-JP" altLang="en-US" sz="1200" dirty="0"/>
                        <a:t>日までの間に限り、「小児患者の在宅移行に係る適切な研修」の規定を満たしているものとする。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10003"/>
                  </a:ext>
                </a:extLst>
              </a:tr>
              <a:tr h="570556">
                <a:tc>
                  <a:txBody>
                    <a:bodyPr/>
                    <a:lstStyle/>
                    <a:p>
                      <a:pPr algn="ctr" fontAlgn="ctr"/>
                      <a:r>
                        <a:rPr lang="en-US" altLang="ja-JP" sz="1200" u="none" strike="noStrike" baseline="0" dirty="0">
                          <a:effectLst/>
                        </a:rPr>
                        <a:t>15</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u="none" strike="noStrike" baseline="0" dirty="0">
                          <a:effectLst/>
                        </a:rPr>
                        <a:t>小児入院医療管理料５</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dirty="0"/>
                        <a:t>令和２年３月</a:t>
                      </a:r>
                      <a:r>
                        <a:rPr lang="en-US" altLang="ja-JP" sz="1200" dirty="0"/>
                        <a:t>31</a:t>
                      </a:r>
                      <a:r>
                        <a:rPr lang="ja-JP" altLang="en-US" sz="1200" dirty="0"/>
                        <a:t>日時点で、小児入院医療管理料５の届出を行っている病棟については、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a:t>
                      </a:r>
                      <a:r>
                        <a:rPr lang="ja-JP" altLang="en-US" sz="1200" dirty="0"/>
                        <a:t>までの間に限り、特定機能病院であっても、小児入院医療管理料５における施設基準のうち「特定機能病院以外の病院であること。」を満たしているものとする。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mn-ea"/>
                      </a:endParaRPr>
                    </a:p>
                  </a:txBody>
                  <a:tcPr marL="9525" marR="9525" marT="9525" marB="0" anchor="ctr"/>
                </a:tc>
                <a:extLst>
                  <a:ext uri="{0D108BD9-81ED-4DB2-BD59-A6C34878D82A}">
                    <a16:rowId xmlns:a16="http://schemas.microsoft.com/office/drawing/2014/main" val="10004"/>
                  </a:ext>
                </a:extLst>
              </a:tr>
            </a:tbl>
          </a:graphicData>
        </a:graphic>
      </p:graphicFrame>
      <p:sp>
        <p:nvSpPr>
          <p:cNvPr id="4" name="スライド番号プレースホルダー 3"/>
          <p:cNvSpPr>
            <a:spLocks noGrp="1"/>
          </p:cNvSpPr>
          <p:nvPr>
            <p:ph type="sldNum" sz="quarter" idx="12"/>
          </p:nvPr>
        </p:nvSpPr>
        <p:spPr>
          <a:xfrm>
            <a:off x="7594600" y="6462740"/>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58234D99-FF40-415B-B894-080E6CAA1941}"/>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．経過措置②　　　　</a:t>
            </a:r>
          </a:p>
        </p:txBody>
      </p:sp>
    </p:spTree>
    <p:extLst>
      <p:ext uri="{BB962C8B-B14F-4D97-AF65-F5344CB8AC3E}">
        <p14:creationId xmlns:p14="http://schemas.microsoft.com/office/powerpoint/2010/main" val="33525008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ED52531-F19B-4DA0-9905-542E9EE30522}"/>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財政制度等審議会財政制度分科会が医療について議論</a:t>
            </a:r>
          </a:p>
        </p:txBody>
      </p:sp>
      <p:pic>
        <p:nvPicPr>
          <p:cNvPr id="7" name="図 6">
            <a:extLst>
              <a:ext uri="{FF2B5EF4-FFF2-40B4-BE49-F238E27FC236}">
                <a16:creationId xmlns:a16="http://schemas.microsoft.com/office/drawing/2014/main" id="{693ED87E-13CA-4DEF-A971-EEB68CD0933D}"/>
              </a:ext>
            </a:extLst>
          </p:cNvPr>
          <p:cNvPicPr>
            <a:picLocks noChangeAspect="1"/>
          </p:cNvPicPr>
          <p:nvPr/>
        </p:nvPicPr>
        <p:blipFill>
          <a:blip r:embed="rId2"/>
          <a:stretch>
            <a:fillRect/>
          </a:stretch>
        </p:blipFill>
        <p:spPr>
          <a:xfrm>
            <a:off x="457126" y="752013"/>
            <a:ext cx="8564859" cy="5943717"/>
          </a:xfrm>
          <a:prstGeom prst="rect">
            <a:avLst/>
          </a:prstGeom>
          <a:ln>
            <a:solidFill>
              <a:schemeClr val="bg1">
                <a:lumMod val="50000"/>
              </a:schemeClr>
            </a:solidFill>
          </a:ln>
        </p:spPr>
      </p:pic>
      <p:sp>
        <p:nvSpPr>
          <p:cNvPr id="8" name="テキスト ボックス 7">
            <a:extLst>
              <a:ext uri="{FF2B5EF4-FFF2-40B4-BE49-F238E27FC236}">
                <a16:creationId xmlns:a16="http://schemas.microsoft.com/office/drawing/2014/main" id="{6270A7EB-5E40-4429-ACDC-CE32905F0D13}"/>
              </a:ext>
            </a:extLst>
          </p:cNvPr>
          <p:cNvSpPr txBox="1"/>
          <p:nvPr/>
        </p:nvSpPr>
        <p:spPr>
          <a:xfrm>
            <a:off x="8306122" y="734873"/>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6" name="スライド番号プレースホルダー 2">
            <a:extLst>
              <a:ext uri="{FF2B5EF4-FFF2-40B4-BE49-F238E27FC236}">
                <a16:creationId xmlns:a16="http://schemas.microsoft.com/office/drawing/2014/main" id="{9196E635-C83C-4B5A-B9F0-50D3CFCEE8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23936140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nvPr>
        </p:nvGraphicFramePr>
        <p:xfrm>
          <a:off x="94005" y="871241"/>
          <a:ext cx="9644821" cy="5850239"/>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18995">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921874">
                <a:tc>
                  <a:txBody>
                    <a:bodyPr/>
                    <a:lstStyle/>
                    <a:p>
                      <a:pPr algn="ctr" fontAlgn="ctr"/>
                      <a:r>
                        <a:rPr lang="en-US" altLang="ja-JP" sz="1200" u="none" strike="noStrike" baseline="0" dirty="0">
                          <a:effectLst/>
                        </a:rPr>
                        <a:t>16</a:t>
                      </a:r>
                      <a:endParaRPr lang="en-US" altLang="ja-JP"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algn="l" fontAlgn="ctr"/>
                      <a:r>
                        <a:rPr lang="ja-JP" altLang="en-US" sz="1200" u="none" strike="noStrike" baseline="0" dirty="0">
                          <a:effectLst/>
                        </a:rPr>
                        <a:t>回復期リハビリテーション病棟入院料</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dirty="0"/>
                        <a:t>令和２年３月</a:t>
                      </a:r>
                      <a:r>
                        <a:rPr lang="en-US" altLang="ja-JP" sz="1200" dirty="0"/>
                        <a:t>31</a:t>
                      </a:r>
                      <a:r>
                        <a:rPr lang="ja-JP" altLang="en-US" sz="1200" dirty="0"/>
                        <a:t>日時点で、回復期リハビリテーション病棟入院料の届出を行っている病棟については、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a:t>
                      </a:r>
                      <a:r>
                        <a:rPr lang="ja-JP" altLang="en-US" sz="1200" dirty="0"/>
                        <a:t>までの間に限り、特定機能病院であっても、回復期リハビリテーション病棟入院料における施設基準のうち「特定機能病院以外の病院であること。」を満たしているものとする。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mn-ea"/>
                      </a:endParaRPr>
                    </a:p>
                  </a:txBody>
                  <a:tcPr marL="9525" marR="9525" marT="9525" marB="0" anchor="ctr"/>
                </a:tc>
                <a:extLst>
                  <a:ext uri="{0D108BD9-81ED-4DB2-BD59-A6C34878D82A}">
                    <a16:rowId xmlns:a16="http://schemas.microsoft.com/office/drawing/2014/main" val="3789770561"/>
                  </a:ext>
                </a:extLst>
              </a:tr>
              <a:tr h="921874">
                <a:tc>
                  <a:txBody>
                    <a:bodyPr/>
                    <a:lstStyle/>
                    <a:p>
                      <a:pPr algn="ctr" fontAlgn="ctr"/>
                      <a:r>
                        <a:rPr lang="en-US" altLang="ja-JP" sz="1200" u="none" strike="noStrike" baseline="0" dirty="0">
                          <a:effectLst/>
                        </a:rPr>
                        <a:t>17</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回復期リハビリテーション病棟入院料１・３</a:t>
                      </a:r>
                      <a:endParaRPr lang="ja-JP" altLang="en-US" sz="1200" dirty="0">
                        <a:latin typeface="+mn-ea"/>
                        <a:ea typeface="+mn-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日時点で、回復期リハビリテーション病棟入院料１又は３の届出を行っている病棟については、同年９月</a:t>
                      </a:r>
                      <a:r>
                        <a:rPr lang="en-US" altLang="ja-JP" sz="1200" dirty="0"/>
                        <a:t>30</a:t>
                      </a:r>
                      <a:r>
                        <a:rPr lang="ja-JP" altLang="en-US" sz="1200" dirty="0"/>
                        <a:t>日までの間に限り、「リハビリテーションの効果に係る実績の指数」に係る施設基準を満たしているものとする。</a:t>
                      </a:r>
                      <a:endParaRPr lang="en-US" altLang="ja-JP" sz="1200" dirty="0">
                        <a:latin typeface="+mn-ea"/>
                        <a:ea typeface="+mn-ea"/>
                      </a:endParaRPr>
                    </a:p>
                  </a:txBody>
                  <a:tcPr marL="9525" marR="9525" marT="9525" marB="0" anchor="ctr"/>
                </a:tc>
                <a:extLst>
                  <a:ext uri="{0D108BD9-81ED-4DB2-BD59-A6C34878D82A}">
                    <a16:rowId xmlns:a16="http://schemas.microsoft.com/office/drawing/2014/main" val="354781019"/>
                  </a:ext>
                </a:extLst>
              </a:tr>
              <a:tr h="921874">
                <a:tc>
                  <a:txBody>
                    <a:bodyPr/>
                    <a:lstStyle/>
                    <a:p>
                      <a:pPr algn="ctr" fontAlgn="ctr"/>
                      <a:r>
                        <a:rPr lang="en-US" altLang="ja-JP" sz="1200" u="none" strike="noStrike" baseline="0" dirty="0">
                          <a:effectLst/>
                        </a:rPr>
                        <a:t>18</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a:r>
                        <a:rPr lang="ja-JP" altLang="en-US" sz="1200" dirty="0"/>
                        <a:t>地域包括ケア病棟入院料</a:t>
                      </a:r>
                      <a:endParaRPr lang="en-US" altLang="ja-JP" sz="1200" dirty="0"/>
                    </a:p>
                    <a:p>
                      <a:pPr algn="l"/>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日時点で、地域包括ケア病棟入院料の届出を行っている病棟については、令和３年３月</a:t>
                      </a:r>
                      <a:r>
                        <a:rPr lang="en-US" altLang="ja-JP" sz="1200" dirty="0"/>
                        <a:t>31</a:t>
                      </a:r>
                      <a:r>
                        <a:rPr lang="ja-JP" altLang="en-US" sz="1200" dirty="0"/>
                        <a:t>日までの間に限り、入退院支援部門に係る施設基準を満たしているものとする。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3812104878"/>
                  </a:ext>
                </a:extLst>
              </a:tr>
              <a:tr h="921874">
                <a:tc>
                  <a:txBody>
                    <a:bodyPr/>
                    <a:lstStyle/>
                    <a:p>
                      <a:pPr algn="ctr" fontAlgn="ctr"/>
                      <a:r>
                        <a:rPr lang="en-US" altLang="ja-JP" sz="1200" u="none" strike="noStrike" baseline="0" dirty="0">
                          <a:effectLst/>
                        </a:rPr>
                        <a:t>19</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許可病床数が</a:t>
                      </a:r>
                      <a:r>
                        <a:rPr kumimoji="1" lang="en-US" altLang="ja-JP" sz="1200" kern="1200" dirty="0"/>
                        <a:t>400</a:t>
                      </a:r>
                      <a:r>
                        <a:rPr kumimoji="1" lang="ja-JP" altLang="en-US" sz="1200" kern="1200" dirty="0"/>
                        <a:t>床以上の保険医療機関であって、令和２年３月</a:t>
                      </a:r>
                      <a:r>
                        <a:rPr kumimoji="1" lang="en-US" altLang="ja-JP" sz="1200" kern="1200" dirty="0"/>
                        <a:t>31</a:t>
                      </a:r>
                      <a:r>
                        <a:rPr kumimoji="1" lang="ja-JP" altLang="en-US" sz="1200" kern="1200" dirty="0"/>
                        <a:t>日時点で、地域包括ケア病棟入院料の届出を行っている病棟を有するものについては、同年９月</a:t>
                      </a:r>
                      <a:r>
                        <a:rPr kumimoji="1" lang="en-US" altLang="ja-JP" sz="1200" kern="1200" dirty="0"/>
                        <a:t>30</a:t>
                      </a:r>
                      <a:r>
                        <a:rPr kumimoji="1" lang="ja-JP" altLang="en-US" sz="1200" kern="1200" dirty="0"/>
                        <a:t>日までの間に限り、自院の一般病棟から転棟した患者の割合に係る施設基準を満たしているものとする。</a:t>
                      </a:r>
                      <a:endParaRPr kumimoji="1" lang="ja-JP" altLang="en-US" sz="1200" kern="1200" dirty="0">
                        <a:solidFill>
                          <a:schemeClr val="tx1"/>
                        </a:solidFill>
                        <a:latin typeface="+mj-ea"/>
                        <a:ea typeface="+mn-ea"/>
                        <a:cs typeface="+mn-cs"/>
                      </a:endParaRPr>
                    </a:p>
                  </a:txBody>
                  <a:tcPr marL="9525" marR="9525" marT="9525" marB="0" anchor="ctr"/>
                </a:tc>
                <a:extLst>
                  <a:ext uri="{0D108BD9-81ED-4DB2-BD59-A6C34878D82A}">
                    <a16:rowId xmlns:a16="http://schemas.microsoft.com/office/drawing/2014/main" val="538932206"/>
                  </a:ext>
                </a:extLst>
              </a:tr>
              <a:tr h="921874">
                <a:tc>
                  <a:txBody>
                    <a:bodyPr/>
                    <a:lstStyle/>
                    <a:p>
                      <a:pPr algn="ctr" fontAlgn="ctr"/>
                      <a:r>
                        <a:rPr lang="en-US" altLang="ja-JP" sz="1200" u="none" strike="noStrike" baseline="0" dirty="0">
                          <a:effectLst/>
                        </a:rPr>
                        <a:t>20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en-US" altLang="ja-JP" sz="1200" kern="1200" dirty="0"/>
                    </a:p>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令和２年３月</a:t>
                      </a:r>
                      <a:r>
                        <a:rPr kumimoji="1" lang="en-US" altLang="ja-JP" sz="1200" kern="1200" dirty="0"/>
                        <a:t>31</a:t>
                      </a:r>
                      <a:r>
                        <a:rPr kumimoji="1" lang="ja-JP" altLang="en-US" sz="1200" kern="1200" dirty="0"/>
                        <a:t>日時点で、地域包括ケア病棟入院料の届出を行っている病棟については、令和２年９月</a:t>
                      </a:r>
                      <a:r>
                        <a:rPr kumimoji="1" lang="en-US" altLang="ja-JP" sz="1200" kern="1200" dirty="0"/>
                        <a:t>30</a:t>
                      </a:r>
                      <a:r>
                        <a:rPr kumimoji="1" lang="ja-JP" altLang="en-US" sz="1200" kern="1200" dirty="0"/>
                        <a:t>日までの間に限り、「意思決定支援に関する指針」に係る施設基準を満たしているものとする。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193348166"/>
                  </a:ext>
                </a:extLst>
              </a:tr>
              <a:tr h="921874">
                <a:tc>
                  <a:txBody>
                    <a:bodyPr/>
                    <a:lstStyle/>
                    <a:p>
                      <a:pPr algn="ctr" fontAlgn="ctr"/>
                      <a:r>
                        <a:rPr lang="en-US" altLang="ja-JP" sz="1200" u="none" strike="noStrike" baseline="0" dirty="0">
                          <a:effectLst/>
                        </a:rPr>
                        <a:t>21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地域包括ケア病棟入院料</a:t>
                      </a:r>
                      <a:endParaRPr kumimoji="1" lang="en-US" altLang="ja-JP" sz="1200" kern="1200" dirty="0"/>
                    </a:p>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（特定一般入院料の注７も同様）</a:t>
                      </a:r>
                      <a:endParaRPr kumimoji="1" lang="ja-JP" altLang="en-US" sz="1200" kern="1200" dirty="0">
                        <a:solidFill>
                          <a:schemeClr val="dk1"/>
                        </a:solidFill>
                        <a:latin typeface="+mj-ea"/>
                        <a:ea typeface="+mn-ea"/>
                        <a:cs typeface="+mn-cs"/>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kumimoji="1" lang="ja-JP" altLang="en-US" sz="1200" kern="1200" dirty="0"/>
                        <a:t>令和２年３月</a:t>
                      </a:r>
                      <a:r>
                        <a:rPr kumimoji="1" lang="en-US" altLang="ja-JP" sz="1200" kern="1200" dirty="0"/>
                        <a:t>31</a:t>
                      </a:r>
                      <a:r>
                        <a:rPr kumimoji="1" lang="ja-JP" altLang="en-US" sz="1200" kern="1200" dirty="0"/>
                        <a:t>日時点で、地域包括ケア病棟入院料１又は３の届出を行っている病棟又は病室については、令和２年９月</a:t>
                      </a:r>
                      <a:r>
                        <a:rPr kumimoji="1" lang="en-US" altLang="ja-JP" sz="1200" kern="1200" dirty="0"/>
                        <a:t>30</a:t>
                      </a:r>
                      <a:r>
                        <a:rPr kumimoji="1" lang="ja-JP" altLang="en-US" sz="1200" kern="1200" dirty="0"/>
                        <a:t>日までの間に限り、診療実績に係る施設基準を満たしているものとする。</a:t>
                      </a:r>
                      <a:endParaRPr kumimoji="1" lang="ja-JP" altLang="en-US" sz="1200" b="0" i="0" u="none" strike="noStrike" kern="1200" baseline="0" dirty="0">
                        <a:solidFill>
                          <a:srgbClr val="000000"/>
                        </a:solidFill>
                        <a:effectLst/>
                        <a:latin typeface="+mj-ea"/>
                        <a:ea typeface="+mn-ea"/>
                        <a:cs typeface="+mn-cs"/>
                      </a:endParaRPr>
                    </a:p>
                  </a:txBody>
                  <a:tcPr marL="9525" marR="9525" marT="9525" marB="0" anchor="ctr"/>
                </a:tc>
                <a:extLst>
                  <a:ext uri="{0D108BD9-81ED-4DB2-BD59-A6C34878D82A}">
                    <a16:rowId xmlns:a16="http://schemas.microsoft.com/office/drawing/2014/main" val="995227154"/>
                  </a:ext>
                </a:extLst>
              </a:tr>
            </a:tbl>
          </a:graphicData>
        </a:graphic>
      </p:graphicFrame>
      <p:sp>
        <p:nvSpPr>
          <p:cNvPr id="4" name="スライド番号プレースホルダー 3"/>
          <p:cNvSpPr>
            <a:spLocks noGrp="1"/>
          </p:cNvSpPr>
          <p:nvPr>
            <p:ph type="sldNum" sz="quarter" idx="12"/>
          </p:nvPr>
        </p:nvSpPr>
        <p:spPr>
          <a:xfrm>
            <a:off x="7595869" y="6463179"/>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BA32A1D7-B658-43EE-B155-BC5D6093726E}"/>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．経過措置③　　　　</a:t>
            </a:r>
          </a:p>
        </p:txBody>
      </p:sp>
    </p:spTree>
    <p:extLst>
      <p:ext uri="{BB962C8B-B14F-4D97-AF65-F5344CB8AC3E}">
        <p14:creationId xmlns:p14="http://schemas.microsoft.com/office/powerpoint/2010/main" val="382453853"/>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340133588"/>
              </p:ext>
            </p:extLst>
          </p:nvPr>
        </p:nvGraphicFramePr>
        <p:xfrm>
          <a:off x="94005" y="871240"/>
          <a:ext cx="9644821" cy="5544701"/>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299086">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864338">
                <a:tc>
                  <a:txBody>
                    <a:bodyPr/>
                    <a:lstStyle/>
                    <a:p>
                      <a:pPr algn="ctr" fontAlgn="ctr"/>
                      <a:r>
                        <a:rPr lang="en-US" altLang="ja-JP" sz="1200" u="none" strike="noStrike" baseline="0" dirty="0">
                          <a:effectLst/>
                        </a:rPr>
                        <a:t>22</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精神科救急入院料の見直し</a:t>
                      </a:r>
                      <a:endParaRPr lang="ja-JP" altLang="en-US" sz="1200" dirty="0">
                        <a:latin typeface="+mj-ea"/>
                        <a:ea typeface="+mj-ea"/>
                      </a:endParaRPr>
                    </a:p>
                  </a:txBody>
                  <a:tcPr marL="9525" marR="9525" marT="9525" marB="0" anchor="ctr"/>
                </a:tc>
                <a:tc>
                  <a:txBody>
                    <a:bodyPr/>
                    <a:lstStyle/>
                    <a:p>
                      <a:r>
                        <a:rPr lang="ja-JP" altLang="en-US" sz="1200" dirty="0"/>
                        <a:t>当該病棟の病床数は、当該病院の精神病床数が</a:t>
                      </a:r>
                      <a:r>
                        <a:rPr lang="en-US" altLang="ja-JP" sz="1200" dirty="0"/>
                        <a:t>300</a:t>
                      </a:r>
                      <a:r>
                        <a:rPr lang="ja-JP" altLang="en-US" sz="1200" dirty="0"/>
                        <a:t>床以下の場合には</a:t>
                      </a:r>
                      <a:r>
                        <a:rPr lang="en-US" altLang="ja-JP" sz="1200" dirty="0"/>
                        <a:t>60</a:t>
                      </a:r>
                      <a:r>
                        <a:rPr lang="ja-JP" altLang="en-US" sz="1200" dirty="0"/>
                        <a:t>床以下であり、当該病院の精神病床数が</a:t>
                      </a:r>
                      <a:r>
                        <a:rPr lang="en-US" altLang="ja-JP" sz="1200" dirty="0"/>
                        <a:t>300</a:t>
                      </a:r>
                      <a:r>
                        <a:rPr lang="ja-JP" altLang="en-US" sz="1200" dirty="0"/>
                        <a:t>床を超える場合にはその２割以下であること。ただし、平成</a:t>
                      </a:r>
                      <a:r>
                        <a:rPr lang="en-US" altLang="ja-JP" sz="1200" dirty="0"/>
                        <a:t>30</a:t>
                      </a:r>
                      <a:r>
                        <a:rPr lang="ja-JP" altLang="en-US" sz="1200" dirty="0"/>
                        <a:t>年３月</a:t>
                      </a:r>
                      <a:r>
                        <a:rPr lang="en-US" altLang="ja-JP" sz="1200" dirty="0"/>
                        <a:t>31</a:t>
                      </a:r>
                      <a:r>
                        <a:rPr lang="ja-JP" altLang="en-US" sz="1200" dirty="0"/>
                        <a:t>日時点で、現に当該基準を超えて病床を有する保険医療機関にあっては、令和４年３月</a:t>
                      </a:r>
                      <a:r>
                        <a:rPr lang="en-US" altLang="ja-JP" sz="1200" dirty="0"/>
                        <a:t>31</a:t>
                      </a:r>
                      <a:r>
                        <a:rPr lang="ja-JP" altLang="en-US" sz="1200" dirty="0"/>
                        <a:t>日までの間、当該時点で現に届け出ている病床数を維持することができる。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3789770561"/>
                  </a:ext>
                </a:extLst>
              </a:tr>
              <a:tr h="864338">
                <a:tc>
                  <a:txBody>
                    <a:bodyPr/>
                    <a:lstStyle/>
                    <a:p>
                      <a:pPr algn="ctr" fontAlgn="ctr"/>
                      <a:r>
                        <a:rPr lang="en-US" altLang="ja-JP" sz="1200" u="none" strike="noStrike" baseline="0" dirty="0">
                          <a:effectLst/>
                        </a:rPr>
                        <a:t>23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地域移行機能強化病棟入院料の要件の見直し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日において現に地域移行機能強化病棟入院料の届出を行っている病棟については、</a:t>
                      </a:r>
                      <a:r>
                        <a:rPr lang="en-US" altLang="ja-JP" sz="1200" u="none" strike="noStrike" baseline="0" dirty="0">
                          <a:effectLst/>
                        </a:rPr>
                        <a:t>(14)</a:t>
                      </a:r>
                      <a:r>
                        <a:rPr lang="ja-JP" altLang="en-US" sz="1200" u="none" strike="noStrike" baseline="0" dirty="0">
                          <a:effectLst/>
                        </a:rPr>
                        <a:t>から</a:t>
                      </a:r>
                      <a:r>
                        <a:rPr lang="en-US" altLang="ja-JP" sz="1200" u="none" strike="noStrike" baseline="0" dirty="0">
                          <a:effectLst/>
                        </a:rPr>
                        <a:t>(17)</a:t>
                      </a:r>
                      <a:r>
                        <a:rPr lang="ja-JP" altLang="en-US" sz="1200" u="none" strike="noStrike" baseline="0" dirty="0" err="1">
                          <a:effectLst/>
                        </a:rPr>
                        <a:t>までの</a:t>
                      </a:r>
                      <a:r>
                        <a:rPr lang="ja-JP" altLang="en-US" sz="1200" u="none" strike="noStrike" baseline="0" dirty="0">
                          <a:effectLst/>
                        </a:rPr>
                        <a:t>規定に限り、従前の例により地域移行機能強化病棟入院料に係る施設基準を満たしているものとする。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54781019"/>
                  </a:ext>
                </a:extLst>
              </a:tr>
              <a:tr h="864338">
                <a:tc>
                  <a:txBody>
                    <a:bodyPr/>
                    <a:lstStyle/>
                    <a:p>
                      <a:pPr algn="ctr" fontAlgn="ctr"/>
                      <a:r>
                        <a:rPr lang="en-US" altLang="ja-JP" sz="1200" u="none" strike="noStrike" baseline="0" dirty="0">
                          <a:effectLst/>
                        </a:rPr>
                        <a:t>24</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医療資源の少ない地域に配慮した評価及び対象医療圏の見直し</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平成２年３月</a:t>
                      </a:r>
                      <a:r>
                        <a:rPr lang="en-US" altLang="ja-JP" sz="1200" u="none" strike="noStrike" baseline="0" dirty="0">
                          <a:effectLst/>
                        </a:rPr>
                        <a:t>31</a:t>
                      </a:r>
                      <a:r>
                        <a:rPr lang="ja-JP" altLang="en-US" sz="1200" u="none" strike="noStrike" baseline="0" dirty="0">
                          <a:effectLst/>
                        </a:rPr>
                        <a:t>日において現に改正前の対象地域に存在する保険医療機関が、医療資源の少ない地域の評価に係る届出を行っている場合は、令和４年</a:t>
                      </a:r>
                      <a:r>
                        <a:rPr lang="en-US" altLang="ja-JP" sz="1200" u="none" strike="noStrike" baseline="0" dirty="0">
                          <a:effectLst/>
                        </a:rPr>
                        <a:t>3</a:t>
                      </a:r>
                      <a:r>
                        <a:rPr lang="ja-JP" altLang="en-US" sz="1200" u="none" strike="noStrike" baseline="0" dirty="0">
                          <a:effectLst/>
                        </a:rPr>
                        <a:t>月</a:t>
                      </a:r>
                      <a:r>
                        <a:rPr lang="en-US" altLang="ja-JP" sz="1200" u="none" strike="noStrike" baseline="0" dirty="0">
                          <a:effectLst/>
                        </a:rPr>
                        <a:t>31</a:t>
                      </a:r>
                      <a:r>
                        <a:rPr lang="ja-JP" altLang="en-US" sz="1200" u="none" strike="noStrike" baseline="0" dirty="0">
                          <a:effectLst/>
                        </a:rPr>
                        <a:t>日までの間、なお効力を有するものとする。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812104878"/>
                  </a:ext>
                </a:extLst>
              </a:tr>
              <a:tr h="864338">
                <a:tc>
                  <a:txBody>
                    <a:bodyPr/>
                    <a:lstStyle/>
                    <a:p>
                      <a:pPr algn="ctr" fontAlgn="ctr"/>
                      <a:r>
                        <a:rPr lang="en-US" altLang="ja-JP" sz="1200" u="none" strike="noStrike" baseline="0" dirty="0">
                          <a:effectLst/>
                        </a:rPr>
                        <a:t>25</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連携充実加算（外来化学療法加算）</a:t>
                      </a:r>
                      <a:endParaRPr lang="ja-JP" altLang="en-US" sz="1200" dirty="0">
                        <a:latin typeface="+mj-ea"/>
                        <a:ea typeface="+mj-ea"/>
                      </a:endParaRPr>
                    </a:p>
                  </a:txBody>
                  <a:tcPr marL="9525" marR="9525" marT="9525" marB="0" anchor="ctr"/>
                </a:tc>
                <a:tc>
                  <a:txBody>
                    <a:bodyPr/>
                    <a:lstStyle/>
                    <a:p>
                      <a:r>
                        <a:rPr lang="ja-JP" altLang="en-US" sz="1200" dirty="0"/>
                        <a:t>令和２年３月</a:t>
                      </a:r>
                      <a:r>
                        <a:rPr lang="en-US" altLang="ja-JP" sz="1200" dirty="0"/>
                        <a:t>31</a:t>
                      </a:r>
                      <a:r>
                        <a:rPr lang="ja-JP" altLang="en-US" sz="1200" dirty="0"/>
                        <a:t>日時点で外来化学療法加算１の届出を行っている保険医療機関については、令和２年９月</a:t>
                      </a:r>
                      <a:r>
                        <a:rPr lang="en-US" altLang="ja-JP" sz="1200" dirty="0"/>
                        <a:t>30</a:t>
                      </a:r>
                      <a:r>
                        <a:rPr lang="ja-JP" altLang="en-US" sz="1200" dirty="0"/>
                        <a:t>日までの間に限り、「当該保険医療機関において地域の保険薬局に勤務する薬剤師等を対象とした研修会等を年１回以上実施すること。」の基準を満たしているものとする。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894986204"/>
                  </a:ext>
                </a:extLst>
              </a:tr>
              <a:tr h="864338">
                <a:tc>
                  <a:txBody>
                    <a:bodyPr/>
                    <a:lstStyle/>
                    <a:p>
                      <a:pPr algn="ctr" fontAlgn="ctr"/>
                      <a:r>
                        <a:rPr lang="en-US" altLang="ja-JP" sz="1200" u="none" strike="noStrike" baseline="0" dirty="0">
                          <a:effectLst/>
                        </a:rPr>
                        <a:t>26</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摂食嚥下支援加算（摂食機能療法）</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経口摂取回復促進加算１又は２の届出を行っている保険医療機関は、同時点で配置されている「専従の常勤言語聴覚士」が引き続き摂食嚥下支援チームの「専任の常勤言語聴覚士」として届出を行う場合に限り、令和４年３月</a:t>
                      </a:r>
                      <a:r>
                        <a:rPr lang="en-US" altLang="ja-JP" sz="1200" u="none" strike="noStrike" baseline="0" dirty="0">
                          <a:effectLst/>
                        </a:rPr>
                        <a:t>31</a:t>
                      </a:r>
                      <a:r>
                        <a:rPr lang="ja-JP" altLang="en-US" sz="1200" u="none" strike="noStrike" baseline="0" dirty="0">
                          <a:effectLst/>
                        </a:rPr>
                        <a:t>日までの間に限り、「摂食嚥下機能障害を有する患者の看護に従事した経験を５年以上有する看護師であって、摂食嚥下障害看護に係る適切な研修を修了した専任の常勤看護師」の規定を満たしてい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658166722"/>
                  </a:ext>
                </a:extLst>
              </a:tr>
              <a:tr h="864338">
                <a:tc>
                  <a:txBody>
                    <a:bodyPr/>
                    <a:lstStyle/>
                    <a:p>
                      <a:pPr algn="ctr" fontAlgn="ctr"/>
                      <a:r>
                        <a:rPr lang="en-US" altLang="ja-JP" sz="1200" u="none" strike="noStrike" baseline="0" dirty="0">
                          <a:effectLst/>
                        </a:rPr>
                        <a:t>27</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kumimoji="1" lang="ja-JP" altLang="en-US" sz="1200" u="none" strike="noStrike" kern="1200" baseline="0" dirty="0">
                          <a:effectLst/>
                        </a:rPr>
                        <a:t>精神科在宅患者支援管理料の見直し</a:t>
                      </a:r>
                      <a:endParaRPr kumimoji="1" lang="ja-JP" altLang="en-US" sz="1200" b="0" i="0" u="none" strike="noStrike" kern="1200" baseline="0" dirty="0">
                        <a:solidFill>
                          <a:srgbClr val="000000"/>
                        </a:solidFill>
                        <a:effectLst/>
                        <a:latin typeface="+mj-ea"/>
                        <a:ea typeface="+mn-ea"/>
                        <a:cs typeface="+mn-cs"/>
                      </a:endParaRPr>
                    </a:p>
                  </a:txBody>
                  <a:tcPr marL="9525" marR="9525" marT="9525" marB="0" anchor="ctr"/>
                </a:tc>
                <a:tc>
                  <a:txBody>
                    <a:bodyPr/>
                    <a:lstStyle/>
                    <a:p>
                      <a:pPr algn="l" fontAlgn="ct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日時点で、現に「１」の「ハ」を算定している患者については、令和３年３月</a:t>
                      </a:r>
                      <a:r>
                        <a:rPr lang="en-US" altLang="ja-JP" sz="1200" u="none" strike="noStrike" baseline="0" dirty="0">
                          <a:effectLst/>
                        </a:rPr>
                        <a:t>31</a:t>
                      </a:r>
                      <a:r>
                        <a:rPr lang="ja-JP" altLang="en-US" sz="1200" u="none" strike="noStrike" baseline="0" dirty="0">
                          <a:effectLst/>
                        </a:rPr>
                        <a:t>日までの間に限り、引き続き算定できる。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334548682"/>
                  </a:ext>
                </a:extLst>
              </a:tr>
            </a:tbl>
          </a:graphicData>
        </a:graphic>
      </p:graphicFrame>
      <p:sp>
        <p:nvSpPr>
          <p:cNvPr id="4" name="スライド番号プレースホルダー 3"/>
          <p:cNvSpPr>
            <a:spLocks noGrp="1"/>
          </p:cNvSpPr>
          <p:nvPr>
            <p:ph type="sldNum" sz="quarter" idx="12"/>
          </p:nvPr>
        </p:nvSpPr>
        <p:spPr>
          <a:xfrm>
            <a:off x="7594600" y="6492875"/>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16C2D3E0-EA5B-4C21-9BB6-75D59DE72614}"/>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．経過措置④　　　　</a:t>
            </a:r>
          </a:p>
        </p:txBody>
      </p:sp>
    </p:spTree>
    <p:extLst>
      <p:ext uri="{BB962C8B-B14F-4D97-AF65-F5344CB8AC3E}">
        <p14:creationId xmlns:p14="http://schemas.microsoft.com/office/powerpoint/2010/main" val="3128653701"/>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ext uri="{D42A27DB-BD31-4B8C-83A1-F6EECF244321}">
                <p14:modId xmlns:p14="http://schemas.microsoft.com/office/powerpoint/2010/main" val="3879074629"/>
              </p:ext>
            </p:extLst>
          </p:nvPr>
        </p:nvGraphicFramePr>
        <p:xfrm>
          <a:off x="94005" y="871238"/>
          <a:ext cx="9644821" cy="5485116"/>
        </p:xfrm>
        <a:graphic>
          <a:graphicData uri="http://schemas.openxmlformats.org/drawingml/2006/table">
            <a:tbl>
              <a:tblPr firstRow="1" bandRow="1">
                <a:tableStyleId>{5C22544A-7EE6-4342-B048-85BDC9FD1C3A}</a:tableStyleId>
              </a:tblPr>
              <a:tblGrid>
                <a:gridCol w="340938">
                  <a:extLst>
                    <a:ext uri="{9D8B030D-6E8A-4147-A177-3AD203B41FA5}">
                      <a16:colId xmlns:a16="http://schemas.microsoft.com/office/drawing/2014/main" val="20000"/>
                    </a:ext>
                  </a:extLst>
                </a:gridCol>
                <a:gridCol w="2823883">
                  <a:extLst>
                    <a:ext uri="{9D8B030D-6E8A-4147-A177-3AD203B41FA5}">
                      <a16:colId xmlns:a16="http://schemas.microsoft.com/office/drawing/2014/main" val="20001"/>
                    </a:ext>
                  </a:extLst>
                </a:gridCol>
                <a:gridCol w="6480000">
                  <a:extLst>
                    <a:ext uri="{9D8B030D-6E8A-4147-A177-3AD203B41FA5}">
                      <a16:colId xmlns:a16="http://schemas.microsoft.com/office/drawing/2014/main" val="20002"/>
                    </a:ext>
                  </a:extLst>
                </a:gridCol>
              </a:tblGrid>
              <a:tr h="380736">
                <a:tc>
                  <a:txBody>
                    <a:bodyPr/>
                    <a:lstStyle/>
                    <a:p>
                      <a:pPr algn="ctr" fontAlgn="ct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項目　</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ctr" fontAlgn="ctr"/>
                      <a:r>
                        <a:rPr lang="ja-JP" altLang="en-US" sz="1200" u="none" strike="noStrike" baseline="0" dirty="0">
                          <a:effectLst/>
                        </a:rPr>
                        <a:t>経過措置</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000"/>
                  </a:ext>
                </a:extLst>
              </a:tr>
              <a:tr h="550152">
                <a:tc>
                  <a:txBody>
                    <a:bodyPr/>
                    <a:lstStyle/>
                    <a:p>
                      <a:pPr algn="ctr" fontAlgn="ctr"/>
                      <a:r>
                        <a:rPr lang="en-US" altLang="ja-JP" sz="1200" u="none" strike="noStrike" baseline="0" dirty="0">
                          <a:effectLst/>
                        </a:rPr>
                        <a:t>28</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Ｂｅｎｃｅ Ｊｏｎｅｓ蛋白定性（尿）</a:t>
                      </a:r>
                      <a:endParaRPr lang="ja-JP" altLang="en-US" sz="1200" dirty="0">
                        <a:latin typeface="+mj-ea"/>
                        <a:ea typeface="+mj-ea"/>
                      </a:endParaRPr>
                    </a:p>
                  </a:txBody>
                  <a:tcPr marL="9525" marR="9525" marT="9525" marB="0" anchor="ct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041796161"/>
                  </a:ext>
                </a:extLst>
              </a:tr>
              <a:tr h="550152">
                <a:tc>
                  <a:txBody>
                    <a:bodyPr/>
                    <a:lstStyle/>
                    <a:p>
                      <a:pPr algn="ctr" fontAlgn="ctr"/>
                      <a:r>
                        <a:rPr lang="en-US" altLang="ja-JP" sz="1200" u="none" strike="noStrike" baseline="0" dirty="0">
                          <a:effectLst/>
                        </a:rPr>
                        <a:t>29</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アルブミン（ＢＣＰ改良法・ＢＣＧ法）</a:t>
                      </a:r>
                      <a:endParaRPr lang="ja-JP" altLang="en-US" sz="1200" dirty="0">
                        <a:latin typeface="+mj-ea"/>
                        <a:ea typeface="+mj-ea"/>
                      </a:endParaRPr>
                    </a:p>
                  </a:txBody>
                  <a:tcPr marL="9525" marR="9525" marT="9525" marB="0" anchor="ctr"/>
                </a:tc>
                <a:tc>
                  <a:txBody>
                    <a:bodyPr/>
                    <a:lstStyle/>
                    <a:p>
                      <a:pPr marL="0" marR="0" lvl="0" indent="0" algn="l" defTabSz="990570" rtl="0" eaLnBrk="1" fontAlgn="auto" latinLnBrk="0" hangingPunct="1">
                        <a:lnSpc>
                          <a:spcPct val="100000"/>
                        </a:lnSpc>
                        <a:spcBef>
                          <a:spcPts val="0"/>
                        </a:spcBef>
                        <a:spcAft>
                          <a:spcPts val="0"/>
                        </a:spcAft>
                        <a:buClrTx/>
                        <a:buSzTx/>
                        <a:buFontTx/>
                        <a:buNone/>
                        <a:tabLst/>
                        <a:defRPr/>
                      </a:pPr>
                      <a:r>
                        <a:rPr lang="ja-JP" altLang="en-US" sz="1200" dirty="0"/>
                        <a:t>ＢＣＧ法によるものは、</a:t>
                      </a: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470638513"/>
                  </a:ext>
                </a:extLst>
              </a:tr>
              <a:tr h="550152">
                <a:tc>
                  <a:txBody>
                    <a:bodyPr/>
                    <a:lstStyle/>
                    <a:p>
                      <a:pPr algn="ctr" fontAlgn="ctr"/>
                      <a:r>
                        <a:rPr lang="en-US" altLang="ja-JP" sz="1200" u="none" strike="noStrike" baseline="0" dirty="0">
                          <a:effectLst/>
                        </a:rPr>
                        <a:t>30</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ＣＫ－ＭＢ（免疫阻害法・蛋白量測定）</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免疫阻害法によるものは、令和４年３月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747148351"/>
                  </a:ext>
                </a:extLst>
              </a:tr>
              <a:tr h="550152">
                <a:tc>
                  <a:txBody>
                    <a:bodyPr/>
                    <a:lstStyle/>
                    <a:p>
                      <a:pPr algn="ctr" fontAlgn="ctr"/>
                      <a:r>
                        <a:rPr lang="en-US" altLang="ja-JP" sz="1200" u="none" strike="noStrike" baseline="0" dirty="0">
                          <a:effectLst/>
                        </a:rPr>
                        <a:t>31</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dirty="0"/>
                        <a:t>動物使用検査</a:t>
                      </a:r>
                      <a:endParaRPr lang="ja-JP" altLang="en-US" sz="1200" dirty="0">
                        <a:solidFill>
                          <a:schemeClr val="tx1"/>
                        </a:solidFill>
                        <a:latin typeface="+mj-ea"/>
                        <a:ea typeface="+mj-ea"/>
                      </a:endParaRPr>
                    </a:p>
                  </a:txBody>
                  <a:tcPr marL="9525" marR="9525" marT="9525" marB="0" anchor="ctr"/>
                </a:tc>
                <a:tc>
                  <a:txBody>
                    <a:bodyPr/>
                    <a:lstStyle/>
                    <a:p>
                      <a:pPr algn="l" fontAlgn="ct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485299461"/>
                  </a:ext>
                </a:extLst>
              </a:tr>
              <a:tr h="550152">
                <a:tc>
                  <a:txBody>
                    <a:bodyPr/>
                    <a:lstStyle/>
                    <a:p>
                      <a:pPr algn="ctr" fontAlgn="ctr"/>
                      <a:r>
                        <a:rPr lang="en-US" altLang="ja-JP" sz="1200" u="none" strike="noStrike" baseline="0" dirty="0">
                          <a:effectLst/>
                          <a:latin typeface="+mn-ea"/>
                          <a:ea typeface="+mn-ea"/>
                        </a:rPr>
                        <a:t>32</a:t>
                      </a:r>
                      <a:endParaRPr lang="en-US" altLang="ja-JP" sz="1200" b="0" i="0" u="none" strike="noStrike" baseline="0" dirty="0">
                        <a:solidFill>
                          <a:srgbClr val="000000"/>
                        </a:solidFill>
                        <a:effectLst/>
                        <a:latin typeface="+mn-ea"/>
                        <a:ea typeface="+mn-ea"/>
                      </a:endParaRPr>
                    </a:p>
                  </a:txBody>
                  <a:tcPr marL="9525" marR="9525" marT="9525" marB="0" anchor="ctr"/>
                </a:tc>
                <a:tc>
                  <a:txBody>
                    <a:bodyPr/>
                    <a:lstStyle/>
                    <a:p>
                      <a:pPr algn="l" fontAlgn="ctr"/>
                      <a:r>
                        <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網膜中心血管圧測定</a:t>
                      </a: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令和４年３月</a:t>
                      </a:r>
                      <a:r>
                        <a:rPr lang="en-US" altLang="ja-JP" sz="1200" u="none" strike="noStrike" baseline="0" dirty="0">
                          <a:effectLst/>
                        </a:rPr>
                        <a:t>31</a:t>
                      </a:r>
                      <a:r>
                        <a:rPr lang="ja-JP" altLang="en-US" sz="1200" u="none" strike="noStrike" baseline="0" dirty="0">
                          <a:effectLst/>
                        </a:rPr>
                        <a:t>日までの間に限り、算定できるものとする。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4969623"/>
                  </a:ext>
                </a:extLst>
              </a:tr>
              <a:tr h="703164">
                <a:tc>
                  <a:txBody>
                    <a:bodyPr/>
                    <a:lstStyle/>
                    <a:p>
                      <a:pPr algn="ctr" fontAlgn="ctr"/>
                      <a:r>
                        <a:rPr lang="en-US" altLang="ja-JP" sz="1200" u="none" strike="noStrike" baseline="0" dirty="0">
                          <a:effectLst/>
                        </a:rPr>
                        <a:t>33</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marL="0" marR="0" lvl="0" indent="0" algn="l" defTabSz="99057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調剤基本料の注１ただし書に規定する施設基準（医療資源の少ない地域）</a:t>
                      </a:r>
                      <a:endParaRPr lang="zh-TW"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令和２年３月</a:t>
                      </a:r>
                      <a:r>
                        <a:rPr lang="en-US" altLang="ja-JP" sz="1200" u="none" strike="noStrike" baseline="0" dirty="0">
                          <a:effectLst/>
                        </a:rPr>
                        <a:t>31</a:t>
                      </a:r>
                      <a:r>
                        <a:rPr lang="ja-JP" altLang="en-US" sz="1200" u="none" strike="noStrike" baseline="0" dirty="0">
                          <a:effectLst/>
                        </a:rPr>
                        <a:t>日時点で、調剤基本料の注１ただし書に係る届出を行っている薬局については、令和４年３月</a:t>
                      </a:r>
                      <a:r>
                        <a:rPr lang="en-US" altLang="ja-JP" sz="1200" u="none" strike="noStrike" baseline="0" dirty="0">
                          <a:effectLst/>
                        </a:rPr>
                        <a:t>31</a:t>
                      </a:r>
                      <a:r>
                        <a:rPr lang="ja-JP" altLang="en-US" sz="1200" u="none" strike="noStrike" baseline="0" dirty="0">
                          <a:effectLst/>
                        </a:rPr>
                        <a:t>日までの間に</a:t>
                      </a:r>
                      <a:r>
                        <a:rPr lang="ja-JP" altLang="en-US" sz="1200" u="none" strike="noStrike" baseline="0">
                          <a:effectLst/>
                        </a:rPr>
                        <a:t>限り、改正前の基本</a:t>
                      </a:r>
                      <a:r>
                        <a:rPr lang="ja-JP" altLang="en-US" sz="1200" u="none" strike="noStrike" baseline="0" dirty="0">
                          <a:effectLst/>
                        </a:rPr>
                        <a:t>診療料の施設基準等別表第６の２に規定する地域に所在するものとみなす。</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3043503766"/>
                  </a:ext>
                </a:extLst>
              </a:tr>
              <a:tr h="550152">
                <a:tc>
                  <a:txBody>
                    <a:bodyPr/>
                    <a:lstStyle/>
                    <a:p>
                      <a:pPr algn="ctr" fontAlgn="ctr"/>
                      <a:r>
                        <a:rPr lang="en-US" altLang="ja-JP" sz="1200" u="none" strike="noStrike" baseline="0" dirty="0">
                          <a:effectLst/>
                        </a:rPr>
                        <a:t>34</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調剤基本料の注７に規定する厚生労働大臣が定める保険薬局（後発医薬品減算）</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u="none" strike="noStrike" baseline="0" dirty="0">
                          <a:effectLst/>
                        </a:rPr>
                        <a:t>後発医薬品の調剤数量割合が著しく低い薬局に対する調剤基本料の減算規定については、令和２年９月</a:t>
                      </a:r>
                      <a:r>
                        <a:rPr lang="en-US" altLang="ja-JP" sz="1200" u="none" strike="noStrike" baseline="0" dirty="0">
                          <a:effectLst/>
                        </a:rPr>
                        <a:t>30</a:t>
                      </a:r>
                      <a:r>
                        <a:rPr lang="ja-JP" altLang="en-US" sz="1200" u="none" strike="noStrike" baseline="0" dirty="0">
                          <a:effectLst/>
                        </a:rPr>
                        <a:t>日までの間は現在の規定を適用する。</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2130741061"/>
                  </a:ext>
                </a:extLst>
              </a:tr>
              <a:tr h="550152">
                <a:tc>
                  <a:txBody>
                    <a:bodyPr/>
                    <a:lstStyle/>
                    <a:p>
                      <a:pPr algn="ctr" fontAlgn="ctr"/>
                      <a:r>
                        <a:rPr lang="en-US" altLang="ja-JP" sz="1200" u="none" strike="noStrike" baseline="0" dirty="0">
                          <a:effectLst/>
                        </a:rPr>
                        <a:t>35</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r>
                        <a:rPr lang="ja-JP" altLang="en-US" sz="1200" dirty="0"/>
                        <a:t>地域支援体制加算</a:t>
                      </a:r>
                      <a:endParaRPr lang="ja-JP" altLang="en-US" sz="1200" dirty="0">
                        <a:latin typeface="+mj-ea"/>
                        <a:ea typeface="+mj-ea"/>
                      </a:endParaRPr>
                    </a:p>
                  </a:txBody>
                  <a:tcPr marL="9525" marR="9525" marT="9525" marB="0" anchor="ctr"/>
                </a:tc>
                <a:tc>
                  <a:txBody>
                    <a:bodyPr/>
                    <a:lstStyle/>
                    <a:p>
                      <a:r>
                        <a:rPr lang="ja-JP" altLang="en-US" sz="1200" dirty="0"/>
                        <a:t>調剤基本料１を算定する保険薬局に適用される実績要件は令和３年４月１日より適用。令和３年３月</a:t>
                      </a:r>
                      <a:r>
                        <a:rPr lang="en-US" altLang="ja-JP" sz="1200" dirty="0"/>
                        <a:t>31</a:t>
                      </a:r>
                      <a:r>
                        <a:rPr lang="ja-JP" altLang="en-US" sz="1200" dirty="0"/>
                        <a:t>日までの間は現在の規定を適用する。</a:t>
                      </a:r>
                      <a:endParaRPr lang="ja-JP" altLang="en-US" sz="1200" dirty="0">
                        <a:latin typeface="+mj-ea"/>
                        <a:ea typeface="+mj-ea"/>
                      </a:endParaRPr>
                    </a:p>
                  </a:txBody>
                  <a:tcPr marL="9525" marR="9525" marT="9525" marB="0" anchor="ctr"/>
                </a:tc>
                <a:extLst>
                  <a:ext uri="{0D108BD9-81ED-4DB2-BD59-A6C34878D82A}">
                    <a16:rowId xmlns:a16="http://schemas.microsoft.com/office/drawing/2014/main" val="697005876"/>
                  </a:ext>
                </a:extLst>
              </a:tr>
              <a:tr h="550152">
                <a:tc>
                  <a:txBody>
                    <a:bodyPr/>
                    <a:lstStyle/>
                    <a:p>
                      <a:pPr algn="ctr" fontAlgn="ctr"/>
                      <a:r>
                        <a:rPr lang="en-US" altLang="ja-JP" sz="1200" u="none" strike="noStrike" baseline="0" dirty="0">
                          <a:effectLst/>
                        </a:rPr>
                        <a:t>36</a:t>
                      </a:r>
                      <a:endParaRPr lang="en-US" altLang="ja-JP"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特定薬剤管理指導加算２</a:t>
                      </a:r>
                      <a:endParaRPr lang="ja-JP" altLang="en-US" sz="1200" b="0" i="0" u="none" strike="noStrike" baseline="0" dirty="0">
                        <a:solidFill>
                          <a:srgbClr val="000000"/>
                        </a:solidFill>
                        <a:effectLst/>
                        <a:latin typeface="+mj-ea"/>
                        <a:ea typeface="+mj-ea"/>
                      </a:endParaRPr>
                    </a:p>
                  </a:txBody>
                  <a:tcPr marL="9525" marR="9525" marT="9525" marB="0" anchor="ctr"/>
                </a:tc>
                <a:tc>
                  <a:txBody>
                    <a:bodyPr/>
                    <a:lstStyle/>
                    <a:p>
                      <a:pPr algn="l" fontAlgn="ctr"/>
                      <a:r>
                        <a:rPr lang="ja-JP" altLang="en-US" sz="1200" u="none" strike="noStrike" baseline="0" dirty="0">
                          <a:effectLst/>
                        </a:rPr>
                        <a:t>令和２年９月</a:t>
                      </a:r>
                      <a:r>
                        <a:rPr lang="en-US" altLang="ja-JP" sz="1200" u="none" strike="noStrike" baseline="0" dirty="0">
                          <a:effectLst/>
                        </a:rPr>
                        <a:t>30</a:t>
                      </a:r>
                      <a:r>
                        <a:rPr lang="ja-JP" altLang="en-US" sz="1200" u="none" strike="noStrike" baseline="0" dirty="0">
                          <a:effectLst/>
                        </a:rPr>
                        <a:t>日までの間は、研修会への参加の基準は満たしているものとして取り扱う。</a:t>
                      </a:r>
                      <a:endParaRPr lang="ja-JP" altLang="en-US" sz="1200" b="0" i="0" u="none" strike="noStrike" baseline="0" dirty="0">
                        <a:solidFill>
                          <a:srgbClr val="000000"/>
                        </a:solidFill>
                        <a:effectLst/>
                        <a:latin typeface="+mj-ea"/>
                        <a:ea typeface="+mj-ea"/>
                      </a:endParaRPr>
                    </a:p>
                  </a:txBody>
                  <a:tcPr marL="9525" marR="9525" marT="9525" marB="0" anchor="ctr"/>
                </a:tc>
                <a:extLst>
                  <a:ext uri="{0D108BD9-81ED-4DB2-BD59-A6C34878D82A}">
                    <a16:rowId xmlns:a16="http://schemas.microsoft.com/office/drawing/2014/main" val="1656904323"/>
                  </a:ext>
                </a:extLst>
              </a:tr>
            </a:tbl>
          </a:graphicData>
        </a:graphic>
      </p:graphicFrame>
      <p:sp>
        <p:nvSpPr>
          <p:cNvPr id="4" name="スライド番号プレースホルダー 3"/>
          <p:cNvSpPr>
            <a:spLocks noGrp="1"/>
          </p:cNvSpPr>
          <p:nvPr>
            <p:ph type="sldNum" sz="quarter" idx="12"/>
          </p:nvPr>
        </p:nvSpPr>
        <p:spPr>
          <a:xfrm>
            <a:off x="7586462" y="6462740"/>
            <a:ext cx="23114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CD7FEE9-580A-4EA0-A7DE-8D177AC2609D}" type="slidenum">
              <a:rPr kumimoji="1" lang="ja-JP" altLang="en-US" sz="160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1" lang="ja-JP" altLang="en-US" sz="160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Rectangle 2">
            <a:extLst>
              <a:ext uri="{FF2B5EF4-FFF2-40B4-BE49-F238E27FC236}">
                <a16:creationId xmlns:a16="http://schemas.microsoft.com/office/drawing/2014/main" id="{B2DB0E06-7765-478C-992B-897DC9F85F35}"/>
              </a:ext>
            </a:extLst>
          </p:cNvPr>
          <p:cNvSpPr txBox="1">
            <a:spLocks noChangeArrowheads="1"/>
          </p:cNvSpPr>
          <p:nvPr/>
        </p:nvSpPr>
        <p:spPr>
          <a:xfrm>
            <a:off x="175097" y="172728"/>
            <a:ext cx="9536573" cy="375952"/>
          </a:xfrm>
          <a:prstGeom prst="rect">
            <a:avLst/>
          </a:prstGeom>
          <a:solidFill>
            <a:srgbClr val="92D050"/>
          </a:solidFill>
          <a:ln>
            <a:solidFill>
              <a:srgbClr val="44546A">
                <a:lumMod val="50000"/>
              </a:srgbClr>
            </a:solidFill>
          </a:ln>
          <a:effectLst>
            <a:outerShdw blurRad="57150" dist="19050" dir="5400000" algn="ctr" rotWithShape="0">
              <a:srgbClr val="000000">
                <a:alpha val="63000"/>
              </a:srgbClr>
            </a:outerShdw>
          </a:effectLst>
        </p:spPr>
        <p:txBody>
          <a:bodyPr vert="horz" lIns="91440" tIns="45720" rIns="91440" bIns="45720" rtlCol="0" anchor="ctr">
            <a:noAutofit/>
          </a:bodyPr>
          <a:lstStyle>
            <a:lvl1pPr algn="ctr" defTabSz="914400" rtl="0" eaLnBrk="1" latinLnBrk="0" hangingPunct="1">
              <a:lnSpc>
                <a:spcPct val="90000"/>
              </a:lnSpc>
              <a:spcBef>
                <a:spcPct val="0"/>
              </a:spcBef>
              <a:buNone/>
              <a:defRPr kumimoji="1" sz="60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ja-JP" altLang="en-US" sz="2400" dirty="0">
                <a:solidFill>
                  <a:prstClr val="black"/>
                </a:solidFill>
                <a:latin typeface="ＭＳ Ｐゴシック" panose="020B0600070205080204" pitchFamily="50" charset="-128"/>
                <a:ea typeface="ＭＳ Ｐゴシック" panose="020B0600070205080204" pitchFamily="50" charset="-128"/>
                <a:cs typeface="メイリオ" panose="020B0604030504040204" pitchFamily="50" charset="-128"/>
              </a:rPr>
              <a:t>２５</a:t>
            </a:r>
            <a:r>
              <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anose="020B0604030504040204" pitchFamily="50" charset="-128"/>
              </a:rPr>
              <a:t>．経過措置⑤　　　　</a:t>
            </a:r>
          </a:p>
        </p:txBody>
      </p:sp>
    </p:spTree>
    <p:extLst>
      <p:ext uri="{BB962C8B-B14F-4D97-AF65-F5344CB8AC3E}">
        <p14:creationId xmlns:p14="http://schemas.microsoft.com/office/powerpoint/2010/main" val="317815096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53364" y="95929"/>
            <a:ext cx="9469437" cy="726677"/>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２６．届出</a:t>
            </a:r>
            <a:endParaRPr kumimoji="1" lang="en-US" altLang="ja-JP" sz="36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5" name="Rectangle 37"/>
          <p:cNvSpPr>
            <a:spLocks noChangeArrowheads="1"/>
          </p:cNvSpPr>
          <p:nvPr/>
        </p:nvSpPr>
        <p:spPr bwMode="auto">
          <a:xfrm>
            <a:off x="175496" y="1730911"/>
            <a:ext cx="9469438" cy="2656154"/>
          </a:xfrm>
          <a:prstGeom prst="rect">
            <a:avLst/>
          </a:prstGeom>
          <a:solidFill>
            <a:srgbClr val="FFFFAF">
              <a:alpha val="49804"/>
            </a:srgb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医療課長通知</a:t>
            </a: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a:t>
            </a: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各月の末日までに要件審査を終え、届出を受理した場合は、翌月の１日から</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当該届出に係る診療報酬を算定する。また、月の最初の開庁日に要件審査を終え、</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rPr>
              <a:t>届出を受理した場合には当該月の１日から算定する。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ＭＳ Ｐゴシック"/>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なお、</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令和２年４月</a:t>
            </a:r>
            <a:r>
              <a:rPr lang="ja-JP" altLang="en-US" sz="2000" u="sng" kern="0" dirty="0">
                <a:solidFill>
                  <a:srgbClr val="FF0000"/>
                </a:solidFill>
                <a:latin typeface="ＭＳ Ｐゴシック"/>
                <a:ea typeface="ＭＳ Ｐゴシック" panose="020B0600070205080204" pitchFamily="50" charset="-128"/>
                <a:cs typeface="Times New Roman"/>
              </a:rPr>
              <a:t>２０</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日（月）までに届出書の提出があり、同月末日までに要件</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審査を終え届出の受理が行われたものについては、同月１日に遡って算定することが</a:t>
            </a:r>
            <a:endParaRPr kumimoji="1" lang="en-US" altLang="ja-JP"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   </a:t>
            </a:r>
            <a:r>
              <a:rPr kumimoji="1" lang="ja-JP" altLang="en-US" sz="2000" b="0" i="0" u="sng"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Times New Roman"/>
              </a:rPr>
              <a:t>できる</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ものとする。</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届出の不受理の決定を行った場合は、速やかにその旨を提出者に通知するもので</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あること。</a:t>
            </a:r>
            <a:endParaRPr kumimoji="1" lang="en-US" altLang="ja-JP" sz="20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ja-JP" sz="1800" b="0" i="0" u="none" strike="noStrike" kern="100" cap="none" spc="0" normalizeH="0" baseline="0" noProof="0" dirty="0">
              <a:ln>
                <a:noFill/>
              </a:ln>
              <a:solidFill>
                <a:prstClr val="black"/>
              </a:solidFill>
              <a:effectLst/>
              <a:uLnTx/>
              <a:uFillTx/>
              <a:latin typeface="ＭＳ Ｐゴシック"/>
              <a:ea typeface="ＭＳ Ｐゴシック" panose="020B0600070205080204" pitchFamily="50" charset="-128"/>
              <a:cs typeface="Times New Roman"/>
            </a:endParaRPr>
          </a:p>
        </p:txBody>
      </p:sp>
      <p:sp>
        <p:nvSpPr>
          <p:cNvPr id="6" name="Rectangle 37"/>
          <p:cNvSpPr>
            <a:spLocks noChangeArrowheads="1"/>
          </p:cNvSpPr>
          <p:nvPr/>
        </p:nvSpPr>
        <p:spPr bwMode="auto">
          <a:xfrm>
            <a:off x="186626" y="4442928"/>
            <a:ext cx="9469438" cy="1650367"/>
          </a:xfrm>
          <a:prstGeom prst="rect">
            <a:avLst/>
          </a:prstGeom>
          <a:solidFill>
            <a:schemeClr val="accent5">
              <a:lumMod val="40000"/>
              <a:lumOff val="60000"/>
              <a:alpha val="50000"/>
            </a:schemeClr>
          </a:solidFill>
          <a:ln w="6350">
            <a:solidFill>
              <a:sysClr val="windowText" lastClr="000000"/>
            </a:solidFill>
            <a:miter lim="800000"/>
            <a:headEnd/>
            <a:tailEnd/>
          </a:ln>
        </p:spPr>
        <p:txBody>
          <a:bodyPr tIns="72000"/>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r>
              <a:rPr kumimoji="1" lang="ja-JP" altLang="en-US"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日本医師会から厚生労働省・審査支払機関に要請</a:t>
            </a:r>
            <a:r>
              <a:rPr kumimoji="1" lang="en-US" altLang="ja-JP" sz="2200" b="0" i="0" u="none" strike="noStrike" kern="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a:t>
            </a:r>
          </a:p>
          <a:p>
            <a:pPr lvl="0" eaLnBrk="0" fontAlgn="base" hangingPunct="0">
              <a:spcBef>
                <a:spcPct val="0"/>
              </a:spcBef>
              <a:spcAft>
                <a:spcPct val="0"/>
              </a:spcAft>
            </a:pPr>
            <a:r>
              <a:rPr kumimoji="1" lang="ja-JP" altLang="en-US" b="0" i="0" u="none" strike="noStrike" kern="0" cap="none" spc="0" normalizeH="0" baseline="0" noProof="0" dirty="0">
                <a:ln>
                  <a:noFill/>
                </a:ln>
                <a:solidFill>
                  <a:srgbClr val="000000"/>
                </a:solidFill>
                <a:effectLst/>
                <a:uLnTx/>
                <a:uFillTx/>
                <a:latin typeface="+mn-ea"/>
                <a:cs typeface="Times New Roman"/>
              </a:rPr>
              <a:t>○　新型コロナウイルス感染症の感染拡大を防止するため、厚生労働省の</a:t>
            </a:r>
            <a:r>
              <a:rPr kumimoji="0" lang="ja-JP" altLang="ja-JP" dirty="0">
                <a:solidFill>
                  <a:prstClr val="black"/>
                </a:solidFill>
                <a:latin typeface="+mn-ea"/>
              </a:rPr>
              <a:t>説明会</a:t>
            </a:r>
            <a:r>
              <a:rPr kumimoji="0" lang="ja-JP" altLang="en-US" dirty="0">
                <a:solidFill>
                  <a:prstClr val="black"/>
                </a:solidFill>
                <a:latin typeface="+mn-ea"/>
              </a:rPr>
              <a:t>や各地の集団</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指導が</a:t>
            </a:r>
            <a:r>
              <a:rPr kumimoji="0" lang="ja-JP" altLang="ja-JP" dirty="0">
                <a:solidFill>
                  <a:prstClr val="black"/>
                </a:solidFill>
                <a:latin typeface="+mn-ea"/>
              </a:rPr>
              <a:t>開催</a:t>
            </a:r>
            <a:r>
              <a:rPr kumimoji="0" lang="ja-JP" altLang="en-US" dirty="0">
                <a:solidFill>
                  <a:prstClr val="black"/>
                </a:solidFill>
                <a:latin typeface="+mn-ea"/>
              </a:rPr>
              <a:t>されないことから、改定内容、施設基準届出の有無など行政による周知を徹底して</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いただくとともに、例年以上に</a:t>
            </a:r>
            <a:r>
              <a:rPr kumimoji="0" lang="ja-JP" altLang="ja-JP" dirty="0">
                <a:solidFill>
                  <a:prstClr val="black"/>
                </a:solidFill>
                <a:latin typeface="+mn-ea"/>
              </a:rPr>
              <a:t>届出漏れ・届出誤り</a:t>
            </a:r>
            <a:r>
              <a:rPr kumimoji="0" lang="ja-JP" altLang="en-US" dirty="0">
                <a:solidFill>
                  <a:prstClr val="black"/>
                </a:solidFill>
                <a:latin typeface="+mn-ea"/>
              </a:rPr>
              <a:t>、請求誤り</a:t>
            </a:r>
            <a:r>
              <a:rPr kumimoji="0" lang="ja-JP" altLang="ja-JP" dirty="0">
                <a:solidFill>
                  <a:prstClr val="black"/>
                </a:solidFill>
                <a:latin typeface="+mn-ea"/>
              </a:rPr>
              <a:t>が出るおそれがあ</a:t>
            </a:r>
            <a:r>
              <a:rPr kumimoji="0" lang="ja-JP" altLang="en-US" dirty="0">
                <a:solidFill>
                  <a:prstClr val="black"/>
                </a:solidFill>
                <a:latin typeface="+mn-ea"/>
              </a:rPr>
              <a:t>るため、最大限</a:t>
            </a:r>
            <a:endParaRPr kumimoji="0" lang="en-US" altLang="ja-JP" dirty="0">
              <a:solidFill>
                <a:prstClr val="black"/>
              </a:solidFill>
              <a:latin typeface="+mn-ea"/>
            </a:endParaRPr>
          </a:p>
          <a:p>
            <a:pPr lvl="0" eaLnBrk="0" fontAlgn="base" hangingPunct="0">
              <a:spcBef>
                <a:spcPct val="0"/>
              </a:spcBef>
              <a:spcAft>
                <a:spcPct val="0"/>
              </a:spcAft>
            </a:pPr>
            <a:r>
              <a:rPr kumimoji="0" lang="en-US" altLang="ja-JP" dirty="0">
                <a:solidFill>
                  <a:prstClr val="black"/>
                </a:solidFill>
                <a:latin typeface="+mn-ea"/>
              </a:rPr>
              <a:t>   </a:t>
            </a:r>
            <a:r>
              <a:rPr kumimoji="0" lang="ja-JP" altLang="en-US" dirty="0">
                <a:solidFill>
                  <a:prstClr val="black"/>
                </a:solidFill>
                <a:latin typeface="+mn-ea"/>
              </a:rPr>
              <a:t>に</a:t>
            </a:r>
            <a:r>
              <a:rPr kumimoji="0" lang="ja-JP" altLang="ja-JP" dirty="0">
                <a:solidFill>
                  <a:prstClr val="black"/>
                </a:solidFill>
                <a:latin typeface="+mn-ea"/>
              </a:rPr>
              <a:t>柔軟</a:t>
            </a:r>
            <a:r>
              <a:rPr kumimoji="0" lang="ja-JP" altLang="en-US" dirty="0">
                <a:solidFill>
                  <a:prstClr val="black"/>
                </a:solidFill>
                <a:latin typeface="+mn-ea"/>
              </a:rPr>
              <a:t>・丁寧</a:t>
            </a:r>
            <a:r>
              <a:rPr kumimoji="0" lang="ja-JP" altLang="ja-JP" dirty="0">
                <a:solidFill>
                  <a:prstClr val="black"/>
                </a:solidFill>
                <a:latin typeface="+mn-ea"/>
              </a:rPr>
              <a:t>な対応をしていただ</a:t>
            </a:r>
            <a:r>
              <a:rPr kumimoji="0" lang="ja-JP" altLang="en-US" dirty="0">
                <a:solidFill>
                  <a:prstClr val="black"/>
                </a:solidFill>
                <a:latin typeface="+mn-ea"/>
              </a:rPr>
              <a:t>きたい。</a:t>
            </a:r>
            <a:endParaRPr kumimoji="1" lang="en-US" altLang="ja-JP" b="0" i="0" u="none" strike="noStrike" kern="0" cap="none" spc="0" normalizeH="0" baseline="0" noProof="0" dirty="0">
              <a:ln>
                <a:noFill/>
              </a:ln>
              <a:solidFill>
                <a:srgbClr val="000000"/>
              </a:solidFill>
              <a:effectLst/>
              <a:uLnTx/>
              <a:uFillTx/>
              <a:latin typeface="+mn-ea"/>
              <a:cs typeface="Times New Roman"/>
            </a:endParaRPr>
          </a:p>
        </p:txBody>
      </p:sp>
      <p:sp>
        <p:nvSpPr>
          <p:cNvPr id="9" name="Rectangle 2"/>
          <p:cNvSpPr txBox="1">
            <a:spLocks noChangeArrowheads="1"/>
          </p:cNvSpPr>
          <p:nvPr/>
        </p:nvSpPr>
        <p:spPr>
          <a:xfrm>
            <a:off x="178706" y="924751"/>
            <a:ext cx="9466245" cy="726677"/>
          </a:xfrm>
          <a:prstGeom prst="rect">
            <a:avLst/>
          </a:prstGeom>
          <a:solidFill>
            <a:srgbClr val="FF0000">
              <a:alpha val="23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施設基準等の各種様式は日本医師会ホームページ（メンバーズルーム）に掲載しますので、ダウンロードしてご活用ください</a:t>
            </a:r>
            <a:endPar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10"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286674894"/>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新型コロナウイルス感染症に係るＰＣＲ検査の保険適用（事前周知）</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4414" y="679298"/>
            <a:ext cx="7291764"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◇令和２年３月４日 日本医師会　釜萢・松本常任理事名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94414" y="1066294"/>
            <a:ext cx="9517327" cy="5847755"/>
          </a:xfrm>
          <a:prstGeom prst="rect">
            <a:avLst/>
          </a:prstGeom>
        </p:spPr>
        <p:txBody>
          <a:bodyPr wrap="square">
            <a:spAutoFit/>
          </a:bodyPr>
          <a:lstStyle/>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新型コロナウイルス感染症に係るＰＣＲ検査につきましては、</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医師の総合的な判断により検査が必要と判断されたものについて、確実に検査につなげるため、これまで本会から国に対して検査体制の強化を強く要請してきたところです。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国はＰＣＲ検査を保険適用とする方針を固めており、これまでの地方衛生研究所等の他に、大学病院や民間検査施設等における検査が拡大され、検査実施数の増加が予想されます。</a:t>
            </a:r>
            <a:endPar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しかし、検体採取は、周囲への感染拡大のリスクが高く、ＰＰＥ</a:t>
            </a:r>
            <a:r>
              <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個人防護具</a:t>
            </a:r>
            <a:r>
              <a:rPr kumimoji="1" lang="en-US"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の着用をはじめ、適切な感染予防策が不可欠であります。厚生労働省担当部局においても、同検査を保険適用した場合には、検体採取は適切な感染予防策を講じられる医療機関に限定する方針とのことであります。</a:t>
            </a: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今後、全ての医療機関でＰＣＲ検査が可能となる」といった報道がなされ、医療機関に対して同検査の実施に関する問い合わせが増えております。一方、ＰＰＥ等感染予防具は極めて入手が困難な状況にあります。</a:t>
            </a:r>
            <a:endParaRPr kumimoji="1" lang="ja-JP" altLang="ja-JP" sz="1700" b="0" i="0" u="sng"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sng"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したがいまして、上記のような感染予防策を講じることのできない医療機関において、同検査の実施を求められた場合には、帰国者・接触者外来等の検査体制の整った医療機関に紹介する対応をお願いいたします。</a:t>
            </a:r>
            <a:endParaRPr kumimoji="1" lang="ja-JP" altLang="ja-JP" sz="1700" b="0" i="0" u="sng"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lvl="0" indent="152400" algn="just"/>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この場合に、帰国者・接触者センター</a:t>
            </a:r>
            <a:r>
              <a:rPr kumimoji="1" lang="ja-JP" altLang="en-US"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に連絡することが原則ですが、事前に帰国者・接触者外来と受診時間等を調整することで必ずしも</a:t>
            </a:r>
            <a:r>
              <a:rPr lang="ja-JP" altLang="ja-JP" sz="1700" kern="0" dirty="0">
                <a:solidFill>
                  <a:srgbClr val="000000"/>
                </a:solidFill>
                <a:latin typeface="ＭＳ Ｐゴシック" panose="020B0600070205080204" pitchFamily="50" charset="-128"/>
                <a:cs typeface="ＭＳ 明朝" panose="02020609040205080304" pitchFamily="17" charset="-128"/>
              </a:rPr>
              <a:t>帰国者・接触者相談センター</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を経由する必要はなくなるものと予想されます。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なお、厳格な取り扱いが求められる採取された検体の搬送をどのように行うかが</a:t>
            </a:r>
            <a:r>
              <a:rPr kumimoji="1" lang="ja-JP" altLang="en-US"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現時点では</a:t>
            </a: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まだ不明確であります。</a:t>
            </a:r>
            <a:endPar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52400" algn="just" defTabSz="914400" rtl="0" eaLnBrk="1" fontAlgn="auto" latinLnBrk="0" hangingPunct="1">
              <a:lnSpc>
                <a:spcPct val="100000"/>
              </a:lnSpc>
              <a:spcBef>
                <a:spcPts val="0"/>
              </a:spcBef>
              <a:spcAft>
                <a:spcPts val="0"/>
              </a:spcAft>
              <a:buClrTx/>
              <a:buSzTx/>
              <a:buFontTx/>
              <a:buNone/>
              <a:tabLst/>
              <a:defRPr/>
            </a:pPr>
            <a:r>
              <a:rPr kumimoji="1" lang="ja-JP" altLang="ja-JP" sz="1700" b="0" i="0" u="none" strike="noStrike" kern="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ＭＳ 明朝" panose="02020609040205080304" pitchFamily="17" charset="-128"/>
              </a:rPr>
              <a:t>本件につきましては、近日中に厚生労働省より通知がなされる予定とのことでありますが、</a:t>
            </a:r>
            <a:r>
              <a:rPr kumimoji="1" lang="ja-JP" altLang="ja-JP" sz="17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貴会におかれましてもご了知のうえ、貴会会員に対してあらかじめご周知いただきますよう特段の配慮をいただきたく何卒よろしくお願い申し上げます。</a:t>
            </a:r>
          </a:p>
        </p:txBody>
      </p:sp>
    </p:spTree>
    <p:extLst>
      <p:ext uri="{BB962C8B-B14F-4D97-AF65-F5344CB8AC3E}">
        <p14:creationId xmlns:p14="http://schemas.microsoft.com/office/powerpoint/2010/main" val="3533453781"/>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lvl="0" algn="ctr" eaLnBrk="1" hangingPunct="1">
              <a:buNone/>
              <a:defRPr/>
            </a:pPr>
            <a:r>
              <a:rPr lang="ja-JP" altLang="en-US" sz="2400" kern="0" dirty="0">
                <a:solidFill>
                  <a:prstClr val="black"/>
                </a:solidFill>
                <a:latin typeface="ＭＳ Ｐゴシック"/>
                <a:ea typeface="ＭＳ Ｐゴシック"/>
              </a:rPr>
              <a:t>検査料の点数の取扱いについて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41471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marL="0" marR="0" lvl="0" indent="0" algn="l" defTabSz="914400" rtl="0" eaLnBrk="1" fontAlgn="auto" latinLnBrk="0" hangingPunct="1">
              <a:lnSpc>
                <a:spcPct val="100000"/>
              </a:lnSpc>
              <a:spcBef>
                <a:spcPct val="20000"/>
              </a:spcBef>
              <a:spcAft>
                <a:spcPts val="0"/>
              </a:spcAft>
              <a:buClrTx/>
              <a:buSzTx/>
              <a:buFontTx/>
              <a:buNone/>
              <a:tabLst/>
              <a:defRPr/>
            </a:pPr>
            <a:r>
              <a:rPr lang="ja-JP" altLang="en-US" sz="2000" dirty="0">
                <a:solidFill>
                  <a:prstClr val="black"/>
                </a:solidFill>
                <a:latin typeface="Calibri" panose="020F0502020204030204"/>
                <a:ea typeface="ＭＳ Ｐゴシック" panose="020B0600070205080204" pitchFamily="50" charset="-128"/>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令和２年</a:t>
            </a:r>
            <a:r>
              <a:rPr lang="ja-JP" altLang="en-US" sz="2000" dirty="0">
                <a:solidFill>
                  <a:prstClr val="black"/>
                </a:solidFill>
                <a:latin typeface="Calibri" panose="020F0502020204030204"/>
                <a:ea typeface="ＭＳ Ｐゴシック" panose="020B0600070205080204" pitchFamily="50" charset="-128"/>
              </a:rPr>
              <a:t>３</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rPr>
              <a:t>月４日 厚生労働省保険局　医療課長通知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endParaRPr>
          </a:p>
        </p:txBody>
      </p:sp>
      <p:sp>
        <p:nvSpPr>
          <p:cNvPr id="2" name="正方形/長方形 1"/>
          <p:cNvSpPr/>
          <p:nvPr/>
        </p:nvSpPr>
        <p:spPr>
          <a:xfrm>
            <a:off x="128464" y="1034287"/>
            <a:ext cx="9686262" cy="5893921"/>
          </a:xfrm>
          <a:prstGeom prst="rect">
            <a:avLst/>
          </a:prstGeom>
        </p:spPr>
        <p:txBody>
          <a:bodyPr wrap="square">
            <a:spAutoFit/>
          </a:bodyPr>
          <a:lstStyle/>
          <a:p>
            <a:r>
              <a:rPr lang="ja-JP" altLang="en-US" sz="1300" dirty="0">
                <a:latin typeface="ＭＳ明朝"/>
              </a:rPr>
              <a:t>　標記について、「診療報酬の算定方法の一部改正に伴う実施上の留意事項について」（平成</a:t>
            </a:r>
            <a:r>
              <a:rPr lang="en-US" altLang="ja-JP" sz="1300" dirty="0">
                <a:latin typeface="ＭＳ明朝"/>
              </a:rPr>
              <a:t>30 </a:t>
            </a:r>
            <a:r>
              <a:rPr lang="ja-JP" altLang="en-US" sz="1300" dirty="0">
                <a:latin typeface="ＭＳ明朝"/>
              </a:rPr>
              <a:t>年３月５日付け保医発</a:t>
            </a:r>
            <a:r>
              <a:rPr lang="en-US" altLang="ja-JP" sz="1300" dirty="0">
                <a:latin typeface="ＭＳ明朝"/>
              </a:rPr>
              <a:t>0305 </a:t>
            </a:r>
            <a:r>
              <a:rPr lang="ja-JP" altLang="en-US" sz="1300" dirty="0">
                <a:latin typeface="ＭＳ明朝"/>
              </a:rPr>
              <a:t>第１号）を下記のとおり改正し、</a:t>
            </a:r>
            <a:r>
              <a:rPr lang="ja-JP" altLang="en-US" sz="1300" b="1" dirty="0">
                <a:latin typeface="ＭＳ明朝"/>
              </a:rPr>
              <a:t>令和２年３月６日から適用する。</a:t>
            </a:r>
            <a:endParaRPr lang="en-US" altLang="ja-JP" sz="1300" b="1" dirty="0">
              <a:latin typeface="ＭＳ明朝"/>
            </a:endParaRPr>
          </a:p>
          <a:p>
            <a:endParaRPr lang="en-US" altLang="ja-JP" sz="1300" dirty="0">
              <a:latin typeface="ＭＳ明朝"/>
            </a:endParaRPr>
          </a:p>
          <a:p>
            <a:r>
              <a:rPr lang="ja-JP" altLang="en-US" sz="1300" dirty="0">
                <a:latin typeface="ＭＳ明朝"/>
              </a:rPr>
              <a:t>第３部 検査 第１節 検体検査料　第１款 検体検査実施料</a:t>
            </a:r>
          </a:p>
          <a:p>
            <a:r>
              <a:rPr lang="ja-JP" altLang="en-US" sz="1300" dirty="0">
                <a:latin typeface="ＭＳ明朝"/>
              </a:rPr>
              <a:t>　Ｄ０２３ 微生物核酸同定・定量検査</a:t>
            </a:r>
          </a:p>
          <a:p>
            <a:pPr marL="360363" indent="-360363"/>
            <a:r>
              <a:rPr lang="ja-JP" altLang="en-US" sz="1300" dirty="0">
                <a:latin typeface="ＭＳ明朝"/>
              </a:rPr>
              <a:t>　　</a:t>
            </a:r>
            <a:r>
              <a:rPr lang="en-US" altLang="ja-JP" sz="1300" dirty="0">
                <a:latin typeface="ＭＳ明朝"/>
              </a:rPr>
              <a:t>(19) SARS-CoV-2</a:t>
            </a:r>
            <a:r>
              <a:rPr lang="ja-JP" altLang="en-US" sz="1300" dirty="0">
                <a:latin typeface="ＭＳ明朝"/>
              </a:rPr>
              <a:t>（新型コロナウイルスをいう。以下同じ。）核酸検出は、喀痰、気道吸引液、肺胞洗　浄液、咽頭拭い液、鼻腔吸引液又は鼻腔拭い液からの検体を用いて、</a:t>
            </a:r>
            <a:r>
              <a:rPr lang="ja-JP" altLang="en-US" sz="1300" b="1" u="sng" dirty="0">
                <a:latin typeface="ＭＳ明朝"/>
              </a:rPr>
              <a:t>国立感染症研究所が作成した「病原体検出マニュアル </a:t>
            </a:r>
            <a:r>
              <a:rPr lang="en-US" altLang="ja-JP" sz="1300" b="1" u="sng" dirty="0">
                <a:latin typeface="ＭＳ明朝"/>
              </a:rPr>
              <a:t>2019-nCoV</a:t>
            </a:r>
            <a:r>
              <a:rPr lang="ja-JP" altLang="en-US" sz="1300" b="1" u="sng" dirty="0">
                <a:latin typeface="ＭＳ明朝"/>
              </a:rPr>
              <a:t>」に記載されたもの若しくはそれに準じたもの</a:t>
            </a:r>
            <a:r>
              <a:rPr lang="ja-JP" altLang="en-US" sz="1300" dirty="0">
                <a:latin typeface="ＭＳ明朝"/>
              </a:rPr>
              <a:t>　又は　</a:t>
            </a:r>
            <a:r>
              <a:rPr lang="ja-JP" altLang="en-US" sz="1300" b="1" u="sng" dirty="0">
                <a:latin typeface="ＭＳ明朝"/>
              </a:rPr>
              <a:t>体外診断用医薬品のうち、使用目的又は効果として、</a:t>
            </a:r>
            <a:r>
              <a:rPr lang="en-US" altLang="ja-JP" sz="1300" b="1" u="sng" dirty="0">
                <a:latin typeface="ＭＳ明朝"/>
              </a:rPr>
              <a:t>SARS-CoV-2</a:t>
            </a:r>
            <a:r>
              <a:rPr lang="ja-JP" altLang="en-US" sz="1300" b="1" u="sng" dirty="0" err="1">
                <a:latin typeface="ＭＳ明朝"/>
              </a:rPr>
              <a:t>の検</a:t>
            </a:r>
            <a:r>
              <a:rPr lang="ja-JP" altLang="en-US" sz="1300" b="1" u="sng" dirty="0">
                <a:latin typeface="ＭＳ明朝"/>
              </a:rPr>
              <a:t>出（</a:t>
            </a:r>
            <a:r>
              <a:rPr lang="en-US" altLang="ja-JP" sz="1300" b="1" u="sng" dirty="0">
                <a:latin typeface="ＭＳ明朝"/>
              </a:rPr>
              <a:t>COVID-19 </a:t>
            </a:r>
            <a:r>
              <a:rPr lang="ja-JP" altLang="en-US" sz="1300" b="1" u="sng" dirty="0">
                <a:latin typeface="ＭＳ明朝"/>
              </a:rPr>
              <a:t>の診断又は診断の補助）を目的として薬事承認又は認証を得ているもの</a:t>
            </a:r>
            <a:r>
              <a:rPr lang="ja-JP" altLang="en-US" sz="1300" dirty="0">
                <a:latin typeface="ＭＳ明朝"/>
              </a:rPr>
              <a:t>により、</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a:t>
            </a:r>
            <a:r>
              <a:rPr lang="en-US" altLang="ja-JP" sz="1300" b="1" u="sng" dirty="0">
                <a:latin typeface="ＭＳ明朝"/>
              </a:rPr>
              <a:t>COVID-19</a:t>
            </a:r>
            <a:r>
              <a:rPr lang="ja-JP" altLang="en-US" sz="1300" b="1" u="sng" dirty="0">
                <a:latin typeface="ＭＳ明朝"/>
              </a:rPr>
              <a:t>の患者であることが疑われる者に対し</a:t>
            </a:r>
            <a:r>
              <a:rPr lang="en-US" altLang="ja-JP" sz="1300" b="1" u="sng" dirty="0">
                <a:latin typeface="ＭＳ明朝"/>
              </a:rPr>
              <a:t>COVID-19 </a:t>
            </a:r>
            <a:r>
              <a:rPr lang="ja-JP" altLang="en-US" sz="1300" b="1" u="sng" dirty="0">
                <a:latin typeface="ＭＳ明朝"/>
              </a:rPr>
              <a:t>の診断を目的として行った場合</a:t>
            </a:r>
            <a:r>
              <a:rPr lang="ja-JP" altLang="en-US" sz="1300" dirty="0">
                <a:latin typeface="ＭＳ明朝"/>
              </a:rPr>
              <a:t>　又は　</a:t>
            </a:r>
            <a:r>
              <a:rPr lang="en-US" altLang="ja-JP" sz="1300" b="1" u="sng" dirty="0">
                <a:latin typeface="ＭＳ明朝"/>
              </a:rPr>
              <a:t>COVID-19 </a:t>
            </a:r>
            <a:r>
              <a:rPr lang="ja-JP" altLang="en-US" sz="1300" b="1" u="sng" dirty="0">
                <a:latin typeface="ＭＳ明朝"/>
              </a:rPr>
              <a:t>の治療を目的として入院している者に対し退院可能かどうかの判断を目的として実施した場合に限り算定できる。</a:t>
            </a:r>
            <a:r>
              <a:rPr lang="ja-JP" altLang="en-US" sz="1300" dirty="0">
                <a:latin typeface="ＭＳ明朝"/>
              </a:rPr>
              <a:t>ただし、感染症の発生の状況、動向及び原因を明らかにするための積極的疫学調査を目的として実施した場合は算定できない。</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採取した検体を、国立感染症研究所が作成した「感染性物質の輸送規則に関するガイダンス </a:t>
            </a:r>
            <a:r>
              <a:rPr lang="en-US" altLang="ja-JP" sz="1300" dirty="0">
                <a:latin typeface="ＭＳ明朝"/>
              </a:rPr>
              <a:t>2013</a:t>
            </a:r>
            <a:r>
              <a:rPr lang="ja-JP" altLang="en-US" sz="1300" dirty="0">
                <a:latin typeface="ＭＳ明朝"/>
              </a:rPr>
              <a:t>－</a:t>
            </a:r>
            <a:r>
              <a:rPr lang="en-US" altLang="ja-JP" sz="1300" dirty="0">
                <a:latin typeface="ＭＳ明朝"/>
              </a:rPr>
              <a:t>2014 </a:t>
            </a:r>
            <a:r>
              <a:rPr lang="ja-JP" altLang="en-US" sz="1300" dirty="0">
                <a:latin typeface="ＭＳ明朝"/>
              </a:rPr>
              <a:t>版」に記載されたカテゴリー</a:t>
            </a:r>
            <a:r>
              <a:rPr lang="en-US" altLang="ja-JP" sz="1300" dirty="0">
                <a:latin typeface="ＭＳ明朝"/>
              </a:rPr>
              <a:t>B </a:t>
            </a:r>
            <a:r>
              <a:rPr lang="ja-JP" altLang="en-US" sz="1300" dirty="0">
                <a:latin typeface="ＭＳ明朝"/>
              </a:rPr>
              <a:t>の感染性物質の規定に従って、</a:t>
            </a:r>
            <a:r>
              <a:rPr lang="ja-JP" altLang="en-US" sz="1300" u="sng" dirty="0">
                <a:latin typeface="ＭＳ明朝"/>
              </a:rPr>
              <a:t>検体採取を行った保険医療機関以外の施設へ輸送し</a:t>
            </a:r>
            <a:r>
              <a:rPr lang="ja-JP" altLang="en-US" sz="1300" b="1" u="sng" dirty="0">
                <a:latin typeface="ＭＳ明朝"/>
              </a:rPr>
              <a:t>検査を委託して実施した場合</a:t>
            </a:r>
            <a:r>
              <a:rPr lang="ja-JP" altLang="en-US" sz="1300" u="sng" dirty="0">
                <a:latin typeface="ＭＳ明朝"/>
              </a:rPr>
              <a:t>は、</a:t>
            </a:r>
            <a:r>
              <a:rPr lang="ja-JP" altLang="en-US" sz="1300" b="1" u="sng" dirty="0">
                <a:latin typeface="ＭＳ明朝"/>
              </a:rPr>
              <a:t>本区分の「</a:t>
            </a:r>
            <a:r>
              <a:rPr lang="en-US" altLang="ja-JP" sz="1300" b="1" u="sng" dirty="0">
                <a:latin typeface="ＭＳ明朝"/>
              </a:rPr>
              <a:t>12</a:t>
            </a:r>
            <a:r>
              <a:rPr lang="ja-JP" altLang="en-US" sz="1300" b="1" u="sng" dirty="0">
                <a:latin typeface="ＭＳ明朝"/>
              </a:rPr>
              <a:t>」ＳＡＲＳコロナウイルス核酸検出の所定点数４回分</a:t>
            </a:r>
            <a:r>
              <a:rPr lang="ja-JP" altLang="en-US" sz="1300" u="sng" dirty="0">
                <a:latin typeface="ＭＳ明朝"/>
              </a:rPr>
              <a:t>を合算した点数を準用して算定し、</a:t>
            </a:r>
            <a:r>
              <a:rPr lang="ja-JP" altLang="en-US" sz="1300" b="1" u="sng" dirty="0">
                <a:latin typeface="ＭＳ明朝"/>
              </a:rPr>
              <a:t>それ以外の場合は、同点数３回分</a:t>
            </a:r>
            <a:r>
              <a:rPr lang="ja-JP" altLang="en-US" sz="1300" u="sng" dirty="0">
                <a:latin typeface="ＭＳ明朝"/>
              </a:rPr>
              <a:t>を合算した点数を準用して算定する。</a:t>
            </a:r>
            <a:r>
              <a:rPr lang="ja-JP" altLang="en-US" sz="1300" dirty="0">
                <a:latin typeface="ＭＳ明朝"/>
              </a:rPr>
              <a:t>なお、検体採取を行った保険医療機関以外の施設へ輸送し検査を委託して実施した場合は、検査を実施した施設名を診療報酬明細書の摘要欄に記載すること。</a:t>
            </a:r>
            <a:endParaRPr lang="en-US" altLang="ja-JP" sz="1300" dirty="0">
              <a:latin typeface="ＭＳ明朝"/>
            </a:endParaRPr>
          </a:p>
          <a:p>
            <a:pPr marL="360363" indent="-360363"/>
            <a:endParaRPr lang="en-US" altLang="ja-JP" sz="1300" dirty="0">
              <a:latin typeface="ＭＳ明朝"/>
            </a:endParaRPr>
          </a:p>
          <a:p>
            <a:pPr marL="360363" indent="-360363"/>
            <a:r>
              <a:rPr lang="ja-JP" altLang="en-US" sz="1300" dirty="0">
                <a:latin typeface="ＭＳ明朝"/>
              </a:rPr>
              <a:t>　　　　</a:t>
            </a:r>
            <a:r>
              <a:rPr lang="en-US" altLang="ja-JP" sz="1300" b="1" u="sng" dirty="0">
                <a:latin typeface="ＭＳ明朝"/>
              </a:rPr>
              <a:t>COVID-19 </a:t>
            </a:r>
            <a:r>
              <a:rPr lang="ja-JP" altLang="en-US" sz="1300" b="1" u="sng" dirty="0">
                <a:latin typeface="ＭＳ明朝"/>
              </a:rPr>
              <a:t>の患者であることが疑われる者に対し、診断を目的として本検査を実施した場合は、診断の確定までの間に、上記のように合算した点数を</a:t>
            </a:r>
            <a:r>
              <a:rPr lang="en-US" altLang="ja-JP" sz="1300" b="1" u="sng" dirty="0">
                <a:latin typeface="ＭＳ明朝"/>
              </a:rPr>
              <a:t>1 </a:t>
            </a:r>
            <a:r>
              <a:rPr lang="ja-JP" altLang="en-US" sz="1300" b="1" u="sng" dirty="0">
                <a:latin typeface="ＭＳ明朝"/>
              </a:rPr>
              <a:t>回に限り算定する。ただし、発症後、本検査の結果が陰性であったものの、</a:t>
            </a:r>
            <a:r>
              <a:rPr lang="en-US" altLang="ja-JP" sz="1300" b="1" u="sng" dirty="0">
                <a:latin typeface="ＭＳ明朝"/>
              </a:rPr>
              <a:t>COVID-19 </a:t>
            </a:r>
            <a:r>
              <a:rPr lang="ja-JP" altLang="en-US" sz="1300" b="1" u="sng" dirty="0">
                <a:latin typeface="ＭＳ明朝"/>
              </a:rPr>
              <a:t>以外の診断がつかない場合は、上記のように合算した点数をさらに１回に限り算定できる。</a:t>
            </a:r>
            <a:r>
              <a:rPr lang="ja-JP" altLang="en-US" sz="1300" dirty="0">
                <a:latin typeface="ＭＳ明朝"/>
              </a:rPr>
              <a:t>なお、本検査が必要と判断した医学的根拠を診療報酬明細書の摘要欄に記載すること。</a:t>
            </a:r>
            <a:endParaRPr lang="en-US" altLang="ja-JP" sz="1300" dirty="0">
              <a:latin typeface="ＭＳ明朝"/>
            </a:endParaRPr>
          </a:p>
          <a:p>
            <a:pPr marL="360363" indent="-360363"/>
            <a:endParaRPr lang="ja-JP" altLang="en-US" sz="1300" dirty="0">
              <a:latin typeface="ＭＳ明朝"/>
            </a:endParaRPr>
          </a:p>
          <a:p>
            <a:pPr marL="360363" indent="-360363"/>
            <a:r>
              <a:rPr lang="ja-JP" altLang="en-US" sz="1300" dirty="0">
                <a:latin typeface="ＭＳ明朝"/>
              </a:rPr>
              <a:t>　　　　</a:t>
            </a:r>
            <a:r>
              <a:rPr lang="en-US" altLang="ja-JP" sz="1300" b="1" u="sng" dirty="0">
                <a:latin typeface="ＭＳ明朝"/>
              </a:rPr>
              <a:t>COVID-19 </a:t>
            </a:r>
            <a:r>
              <a:rPr lang="ja-JP" altLang="en-US" sz="1300" b="1" u="sng" dirty="0">
                <a:latin typeface="ＭＳ明朝"/>
              </a:rPr>
              <a:t>の治療を目的として入院している者に対し、退院可能かどうかの判断を目的として実施した場合</a:t>
            </a:r>
            <a:r>
              <a:rPr lang="ja-JP" altLang="en-US" sz="1300" dirty="0">
                <a:latin typeface="ＭＳ明朝"/>
              </a:rPr>
              <a:t>は、「感染症の予防及び感染症の患者に対する医療に関する法律における新型コロナウイルス感染症患者の退院及び就業制限の取扱いについて（一部改正）」（令和２年２月</a:t>
            </a:r>
            <a:r>
              <a:rPr lang="en-US" altLang="ja-JP" sz="1300" dirty="0">
                <a:latin typeface="ＭＳ明朝"/>
              </a:rPr>
              <a:t>18 </a:t>
            </a:r>
            <a:r>
              <a:rPr lang="ja-JP" altLang="en-US" sz="1300" dirty="0">
                <a:latin typeface="ＭＳ明朝"/>
              </a:rPr>
              <a:t>日健感発</a:t>
            </a:r>
            <a:r>
              <a:rPr lang="en-US" altLang="ja-JP" sz="1300" dirty="0">
                <a:latin typeface="ＭＳ明朝"/>
              </a:rPr>
              <a:t>0218 </a:t>
            </a:r>
            <a:r>
              <a:rPr lang="ja-JP" altLang="en-US" sz="1300" dirty="0">
                <a:latin typeface="ＭＳ明朝"/>
              </a:rPr>
              <a:t>第３号）の「第１ 退院に関する基準」に基づいて実施した場合に限り、</a:t>
            </a:r>
            <a:r>
              <a:rPr lang="ja-JP" altLang="en-US" sz="1300" b="1" u="sng" dirty="0">
                <a:latin typeface="ＭＳ明朝"/>
              </a:rPr>
              <a:t>１回の検査つき上記のように合算した点数を算定する。</a:t>
            </a:r>
            <a:r>
              <a:rPr lang="ja-JP" altLang="en-US" sz="1300" dirty="0">
                <a:latin typeface="ＭＳ明朝"/>
              </a:rPr>
              <a:t>なお、検査を実施した日時及びその結果を診療報酬明細書の摘要欄に記載すること。</a:t>
            </a:r>
            <a:endParaRPr lang="ja-JP" altLang="en-US" sz="1300" dirty="0"/>
          </a:p>
        </p:txBody>
      </p:sp>
      <p:sp>
        <p:nvSpPr>
          <p:cNvPr id="4" name="正方形/長方形 3"/>
          <p:cNvSpPr/>
          <p:nvPr/>
        </p:nvSpPr>
        <p:spPr>
          <a:xfrm>
            <a:off x="6321152" y="1340768"/>
            <a:ext cx="3168351" cy="630184"/>
          </a:xfrm>
          <a:prstGeom prst="rect">
            <a:avLst/>
          </a:prstGeom>
          <a:ln w="19050">
            <a:prstDash val="solid"/>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latin typeface="ＭＳ明朝"/>
              </a:rPr>
              <a:t>（準用点数）</a:t>
            </a:r>
            <a:endParaRPr lang="en-US" altLang="ja-JP" sz="1400" dirty="0">
              <a:latin typeface="ＭＳ明朝"/>
            </a:endParaRPr>
          </a:p>
          <a:p>
            <a:pPr algn="ctr"/>
            <a:r>
              <a:rPr lang="ja-JP" altLang="en-US" sz="1400" dirty="0">
                <a:latin typeface="ＭＳ明朝"/>
              </a:rPr>
              <a:t>Ｄ０２３ 微生物核酸同定・定量検査「</a:t>
            </a:r>
            <a:r>
              <a:rPr lang="en-US" altLang="ja-JP" sz="1400" dirty="0">
                <a:latin typeface="ＭＳ明朝"/>
              </a:rPr>
              <a:t>12</a:t>
            </a:r>
            <a:r>
              <a:rPr lang="ja-JP" altLang="en-US" sz="1400" dirty="0">
                <a:latin typeface="ＭＳ明朝"/>
              </a:rPr>
              <a:t>」</a:t>
            </a:r>
            <a:endParaRPr lang="en-US" altLang="ja-JP" sz="1400" dirty="0">
              <a:latin typeface="ＭＳ明朝"/>
            </a:endParaRPr>
          </a:p>
          <a:p>
            <a:pPr algn="ctr"/>
            <a:r>
              <a:rPr lang="ja-JP" altLang="en-US" sz="1400" dirty="0">
                <a:latin typeface="ＭＳ明朝"/>
              </a:rPr>
              <a:t>ＳＡＲＳコロナウイルス　</a:t>
            </a:r>
            <a:r>
              <a:rPr lang="en-US" altLang="ja-JP" sz="1400" dirty="0">
                <a:latin typeface="ＭＳ明朝"/>
              </a:rPr>
              <a:t>450</a:t>
            </a:r>
            <a:r>
              <a:rPr lang="ja-JP" altLang="en-US" sz="1400" dirty="0">
                <a:latin typeface="ＭＳ明朝"/>
              </a:rPr>
              <a:t>点</a:t>
            </a:r>
            <a:endParaRPr kumimoji="1" lang="ja-JP" altLang="en-US" sz="1400" dirty="0"/>
          </a:p>
        </p:txBody>
      </p:sp>
    </p:spTree>
    <p:extLst>
      <p:ext uri="{BB962C8B-B14F-4D97-AF65-F5344CB8AC3E}">
        <p14:creationId xmlns:p14="http://schemas.microsoft.com/office/powerpoint/2010/main" val="3123910927"/>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81516" y="58433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261" y="980728"/>
            <a:ext cx="9599480" cy="160043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新型コロナウイルス感染症患者等を受け入れた保険医療機関等の診療報酬上の評価</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適切に行う観点から、当該保険医療機関の入院基本料に係る施設基準について、臨時的ば対応として下記のとおり取り扱うこととしたので、その取扱いに遺漏のないよう、貴管下の保険医療機関に対し周知徹底を図られたい。なお、下記の取扱いは、新型コロナウイルス感染症患者を受け入れた保険医療機関の診療報酬上の評価を適切に行う観点から行うものであって、看護要員の労働時間が適切であることが求められることは当然のことであり、例えば、非常勤職員を新たに採用するなど、看護要員の過重労働の防止に配慮すべきであることを申し添え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12261" y="2581166"/>
            <a:ext cx="9599480" cy="280076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１．定数超過入院について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「厚生労働大臣の定める入院患者数の基準及び医師等の員数の基準並びに入院基本料の算定方法につ</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いて」（平成１８年３月２３日保医発第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0323003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号）の第１の３において、保険医療機関が、</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医療法上の許可病</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床数を超過して入院させた場合</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の取扱いに係り、「災害等やむを得ない事情」の場合は、当該入院した月に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限り減額の対象としないとされているところである。今般、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新型コロナウイルス感染症患者等を受け入れたこ</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とにより超過入院となった保険医療機関にあっては</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、この規定にかかわらず、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当面の間、</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同通知第１の２の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減額措置は適用しない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（１）の場合においては、「厚生労働大臣が指定する病院の病棟における療養に要する費用の額の算定方</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法」（平成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年厚生労働省告示第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号）の第４項第一号に掲げる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ＤＰＣ対象の保険医療機関が医療法上の</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許可病床数を超過して入院させた場合の取扱いによらず、当面の間、従前通り診断群分類点数表に基づく</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算定を行う</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52821746"/>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77324" y="567383"/>
            <a:ext cx="6630790"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526297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２．施設基準の取扱いについて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新型コロナウイルス感染症患者等を受け入れたことにより入院患者が一時的に急増等し入院基本料の施</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設基準を満たすことができなくなる保険医療機関及び新型コロナウイルス感染症患者等を受け入れた保険</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医療機関等に職員を派遣したことにより職員が一時的に不足し入院基本料の施設基準を満たすことができ</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なくなる保険医療機関については、「基本診療料の施設基準及びその届出に関する手続きの取扱いについ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て」（平成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日保医発第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0305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号。以下「基本診療料の施設基準等通知」という。）の第３の１（１）の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規定にかかわらず、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当面、月平均夜勤時間数については、１割以上の一時的な変動があった場合において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も、変更の届出を行わなくてもよい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また、新型コロナウイルス感染症患者等を受け入れたことにより入院患者が一時的に急増等した保険医療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機関及び新型コロナウイルス感染症患者等を受け入れた保険医療機関等に職員を派遣したことにより職員</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が一時的に不足した保険医療機関については、基本診療料の施設基準等通知の第３の１（３）及び（４）の規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定にかかわらず、</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１日当たり勤務する看護師及び准看護師又は看護補助者（以下「看護要員」という。）の数、</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看護要員の数と入院患者の比率並びに看護師及び准看護師の数に対する看護師の比率については、当面、</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１割以上の一時的な変動があった場合においても、変更の届出を行わなくてもよい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 上記と同様の場合、ＤＰＣ対象病院について、「ＤＰＣ対制度への参加等の手続きについて」（平成</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26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日保医発</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0326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号）の第１の４（２）②に規定する「ＤＰＣ対象病院への参加基準を満たさなくなった場合」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としての届出を行わなくてもよいものとすること。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 （１）から（３）の届出を行わなくてもよいこととされた保険医療機関においては、新型コロナウイルス感染症</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患者等を受け入れたことにより入院患者が一時的に急増等したこと又は新型コロナウイルス感染症患者等を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受け入れた保険医療機関等に職員を派遣したことにより職員が一時的に不足したことを記録し、保管しておく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66445640"/>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4414" y="594846"/>
            <a:ext cx="6630790"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584775"/>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問１　保険医療機関が、新型コロナウイルス感染症患者等を医療法上の許可病床数を超過して入院させた場</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合等は、どの入院基本料、特定入院基本料を算定するのか。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47116" y="2023347"/>
            <a:ext cx="9599480" cy="4478149"/>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当面の間、以下の取扱いとする。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原則</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実際に入院した病棟（病室）の入院基本料・特定入院基本料を算定する。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会議室等病棟以外に入院の場合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速やかに入院すべき病棟へ入院させることを原則とするが、必要とされる診療が行われている場合に限り、当該医療機関が届出を行っている入院基本料のうち、当該患者が入院すべき病棟の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この場合、当該患者の状態に応じてどのような診療や看護が行われているか確認できるよう、具体的に診療録、看護記録等に記録する。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法上、本来入院できない病棟に入院（精神病棟に精神疾患でない患者が入院した場合など）又は診療報酬上の施設基準の要件を満たさない患者が入院（回復期リハビリテーション病棟に施設基準の要件を満たさない患者が入院した場合など）した場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入院基本料を算定する病棟の場合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入院した病棟の入院基本料を算定する（精神病棟に入院の場合は精神病棟入院基本料を算定。）ただし、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結核病棟については、結核病棟入院基本料の注３の規定に係わらず、入院基本料を算定する。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特定入院料を算定する病棟の場合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医療法上の病床種別と当該特定入院基本料が施設基準上求めている看護配置により、算定する入院基本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料を判断すること（一般病棟の回復期リハビリテーション病棟に入院の場合は１３対１又は１５対１の看護配置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を求めていることから、地域一般入院基本料を算定。）</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285194082"/>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93670" y="579865"/>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1015663"/>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問２　保険医療機関において新型コロナウイルス感染症患者等を受け入れたことにより、特定入院料の届出を</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行っている病棟に診療報酬上の要件を満たさない状態の患者が入院（例えば回復期リハビリテーション病棟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に回復期リハビリテーションを要する状態でない患者が入院した場合など）した場合に、特定入院料等に規</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定する施設基準の要件についてどのように考えればよいか。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12734" y="2448675"/>
            <a:ext cx="9599480" cy="1246495"/>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保険医療機関において、新型コロナウイルス感染症患者等を受け入れたことにより、特定入院料の届出を行っている病棟に診療報酬上の要件を満たさない状態の患者が入院（例えば回復期リハビリテーション病棟に回復期リハビリテーションを要する状態ではない患者が入院した場合など）した場合には、当面の間、当該患者を除いて施設基準の要件を満たすか否か判断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0DE76DC0-9232-444F-882A-50588827CD96}"/>
              </a:ext>
            </a:extLst>
          </p:cNvPr>
          <p:cNvSpPr/>
          <p:nvPr/>
        </p:nvSpPr>
        <p:spPr>
          <a:xfrm>
            <a:off x="212734" y="3645834"/>
            <a:ext cx="9599480" cy="553998"/>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問３　新型コロナウイルス感染症患者等を第二種感染症指定医療機関である保険医療機関に入院させた場合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には、</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A210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二類感染症患者入院診療加算を算定できるか。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C6CB5CF4-D736-4C6E-A333-105F7B7A52C7}"/>
              </a:ext>
            </a:extLst>
          </p:cNvPr>
          <p:cNvSpPr/>
          <p:nvPr/>
        </p:nvSpPr>
        <p:spPr>
          <a:xfrm>
            <a:off x="193670" y="4205727"/>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算定できる。ただし、当該点数を算定できる入院基本料を算定している場合に限る。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497AB56A-A202-4AE6-8C8F-879D8F3C2E69}"/>
              </a:ext>
            </a:extLst>
          </p:cNvPr>
          <p:cNvSpPr/>
          <p:nvPr/>
        </p:nvSpPr>
        <p:spPr>
          <a:xfrm>
            <a:off x="212734" y="4751439"/>
            <a:ext cx="9599480" cy="553998"/>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問４　新型コロナウイルス感染症患者等を個室に入院させた場合には、</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A220-2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二類感染症患者療養環境特別</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加算を算定できるか。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FB899AC4-D7B8-4B82-A1F3-A374CAF73951}"/>
              </a:ext>
            </a:extLst>
          </p:cNvPr>
          <p:cNvSpPr/>
          <p:nvPr/>
        </p:nvSpPr>
        <p:spPr>
          <a:xfrm>
            <a:off x="193670" y="5303057"/>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問３と同様に、算定できる。ただし、当該点数を算定できる入院基本料を算定している場合に限る。なお、</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A210</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二類感染症患者入院診療加算との倂算定も、要件を満たせば可である。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266096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63BC5E0C-8BFD-45EB-BC40-BEBFE7244710}"/>
              </a:ext>
            </a:extLst>
          </p:cNvPr>
          <p:cNvPicPr>
            <a:picLocks noChangeAspect="1"/>
          </p:cNvPicPr>
          <p:nvPr/>
        </p:nvPicPr>
        <p:blipFill>
          <a:blip r:embed="rId2"/>
          <a:stretch>
            <a:fillRect/>
          </a:stretch>
        </p:blipFill>
        <p:spPr>
          <a:xfrm>
            <a:off x="632521" y="143608"/>
            <a:ext cx="8475474" cy="5994312"/>
          </a:xfrm>
          <a:prstGeom prst="rect">
            <a:avLst/>
          </a:prstGeom>
        </p:spPr>
      </p:pic>
      <p:sp>
        <p:nvSpPr>
          <p:cNvPr id="7" name="テキスト ボックス 6">
            <a:extLst>
              <a:ext uri="{FF2B5EF4-FFF2-40B4-BE49-F238E27FC236}">
                <a16:creationId xmlns:a16="http://schemas.microsoft.com/office/drawing/2014/main" id="{7A5DB65C-7B69-4CC8-BB71-B20D20B98487}"/>
              </a:ext>
            </a:extLst>
          </p:cNvPr>
          <p:cNvSpPr txBox="1"/>
          <p:nvPr/>
        </p:nvSpPr>
        <p:spPr>
          <a:xfrm>
            <a:off x="8337376" y="120019"/>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5" name="スライド番号プレースホルダー 2">
            <a:extLst>
              <a:ext uri="{FF2B5EF4-FFF2-40B4-BE49-F238E27FC236}">
                <a16:creationId xmlns:a16="http://schemas.microsoft.com/office/drawing/2014/main" id="{E61F3D81-17E3-4E4E-82A4-69D7B57639C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543294487"/>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86005" y="581055"/>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令和２年２月１４日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5BCDBC20-7E51-4468-95AF-87C7937814BE}"/>
              </a:ext>
            </a:extLst>
          </p:cNvPr>
          <p:cNvSpPr/>
          <p:nvPr/>
        </p:nvSpPr>
        <p:spPr>
          <a:xfrm>
            <a:off x="125606" y="1053852"/>
            <a:ext cx="959948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３．診療報酬の取扱いについて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2984CF22-8324-4AB4-8091-2FE771ECF2F7}"/>
              </a:ext>
            </a:extLst>
          </p:cNvPr>
          <p:cNvSpPr/>
          <p:nvPr/>
        </p:nvSpPr>
        <p:spPr>
          <a:xfrm>
            <a:off x="247116" y="1392406"/>
            <a:ext cx="9599480" cy="784830"/>
          </a:xfrm>
          <a:prstGeom prst="rect">
            <a:avLst/>
          </a:prstGeom>
          <a:ln w="3175">
            <a:solidFill>
              <a:schemeClr val="tx1"/>
            </a:solid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問５　新型コロナウイルスの感染が疑われる患者が「帰国者・接触者相談センター」等に連絡し、その指示等に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より、２００床以上の病院で、帰国者・接触者外来等を受診した場合、初診時の選定療養費の取扱いはどう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3E1BFB6A-95E4-41FA-A8B4-0A08A3BB33F7}"/>
              </a:ext>
            </a:extLst>
          </p:cNvPr>
          <p:cNvSpPr/>
          <p:nvPr/>
        </p:nvSpPr>
        <p:spPr>
          <a:xfrm>
            <a:off x="205710" y="2217832"/>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この場合、「緊急その他やむを得ない事情がある場合」に該当するため、初診時の選定療養費の徴収は認められない。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072497213"/>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新型コロナウイルス感染症に係る診療報酬上の臨時的な取扱い（２）</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102" y="926003"/>
            <a:ext cx="9599480" cy="1708160"/>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「新型コロナウイルス感染症患者の増加に際しての電話や情報通信機器を用いた診療や処方箋の取扱いについて」（令和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が、本日発出されたところですが、当該事務連絡に関連する診療報酬等の取扱い等について、別添１のとおり取りまとめたので、送付いたし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以下、「新型コロナウイルス感染症患者の増加に際しての電話や情報通信機器を用いた診療や処方箋の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取扱いについて」（令和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日厚生労働省医政局医事課、医薬・生活衛生局総務課事務連絡）を単に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「事務連絡」という。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964FF00B-5D88-415D-95DE-C526894E6167}"/>
              </a:ext>
            </a:extLst>
          </p:cNvPr>
          <p:cNvSpPr/>
          <p:nvPr/>
        </p:nvSpPr>
        <p:spPr>
          <a:xfrm>
            <a:off x="163976" y="2577505"/>
            <a:ext cx="9599480" cy="830997"/>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問１　事務連絡の「１」にあるように、慢性疾患等を有する定期受診患者等について、医師が電話や情報通信機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器を用いて診療し医薬品の処方を行い、ファクシミリ等で処方箋情報が送付される場合、保険医療機関は、</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電話等再診料、処方箋料を算定できるか。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C1A9B90F-F87E-4240-B68E-027E2016990D}"/>
              </a:ext>
            </a:extLst>
          </p:cNvPr>
          <p:cNvSpPr/>
          <p:nvPr/>
        </p:nvSpPr>
        <p:spPr>
          <a:xfrm>
            <a:off x="141553" y="3403541"/>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算定できる。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412B5DD8-09F9-4BDA-BADA-1FBA49DD983E}"/>
              </a:ext>
            </a:extLst>
          </p:cNvPr>
          <p:cNvSpPr/>
          <p:nvPr/>
        </p:nvSpPr>
        <p:spPr>
          <a:xfrm>
            <a:off x="153260" y="3909429"/>
            <a:ext cx="9599480" cy="584775"/>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問２　問１について、電話や情報通信機器を用いて診療を行った場合は、電話等再診料とオンライン診療料の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いずれかを算定するの。</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3" name="正方形/長方形 12">
            <a:extLst>
              <a:ext uri="{FF2B5EF4-FFF2-40B4-BE49-F238E27FC236}">
                <a16:creationId xmlns:a16="http://schemas.microsoft.com/office/drawing/2014/main" id="{469FAA57-5B4D-4273-BB79-E6A92A907EDB}"/>
              </a:ext>
            </a:extLst>
          </p:cNvPr>
          <p:cNvSpPr/>
          <p:nvPr/>
        </p:nvSpPr>
        <p:spPr>
          <a:xfrm>
            <a:off x="141553" y="4491543"/>
            <a:ext cx="9599480" cy="553998"/>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問１の場合については、電話等再診料を算定すること。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4" name="正方形/長方形 13">
            <a:extLst>
              <a:ext uri="{FF2B5EF4-FFF2-40B4-BE49-F238E27FC236}">
                <a16:creationId xmlns:a16="http://schemas.microsoft.com/office/drawing/2014/main" id="{5963E527-536D-497D-A6DA-FEB691A39BE7}"/>
              </a:ext>
            </a:extLst>
          </p:cNvPr>
          <p:cNvSpPr/>
          <p:nvPr/>
        </p:nvSpPr>
        <p:spPr>
          <a:xfrm>
            <a:off x="163976" y="5010655"/>
            <a:ext cx="9599480" cy="1077218"/>
          </a:xfrm>
          <a:prstGeom prst="rect">
            <a:avLst/>
          </a:prstGeom>
          <a:ln w="3175">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問３　ファクシミリ等により処方箋情報を受け付けた保険薬局において、当該処方箋情報に基づく調剤を行った場合、調剤技術基本料及び薬剤料は算定できるのか。また、事務連絡の「３」にあるように、患者に薬剤を渡し、電話や情報通信機器を用いて服薬指導を行った場合、薬剤服用歴管理指導料等の薬剤師からの説明が要件となっている点数は算定できるの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5" name="正方形/長方形 14">
            <a:extLst>
              <a:ext uri="{FF2B5EF4-FFF2-40B4-BE49-F238E27FC236}">
                <a16:creationId xmlns:a16="http://schemas.microsoft.com/office/drawing/2014/main" id="{29792259-EC2D-4F18-8207-9EFFE8ECE2FD}"/>
              </a:ext>
            </a:extLst>
          </p:cNvPr>
          <p:cNvSpPr/>
          <p:nvPr/>
        </p:nvSpPr>
        <p:spPr>
          <a:xfrm>
            <a:off x="144066" y="6047169"/>
            <a:ext cx="9599480" cy="784830"/>
          </a:xfrm>
          <a:prstGeom prst="rect">
            <a:avLst/>
          </a:prstGeom>
          <a:ln w="3175">
            <a:noFill/>
          </a:ln>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（答）</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調剤技術基本料及び薬剤料は算定できる。薬剤服用歴管理指導料等は電話や情報通信機器を用いて適切な指導を行っており、その他の要件を満たしていれば算定できる。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255014784"/>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24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新型コロナウイルス感染症に係る診療報酬上の臨時的な取扱い（３）</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6702798"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令和２年３月２日 厚生労働省保険局医療課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12102" y="926003"/>
            <a:ext cx="9599480" cy="784830"/>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新型コロナウイルス感染症に係る保険医療機関の診療報酬上の評価を適切に行う観点から、基本診療料に係る基準及び外来診療料について、臨時的な対応として下記のとおり取り扱うこととしたので、その扱いに遺漏のないよう、貴管下の保険医療機関に対して周知徹底を図られ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5009F342-3D18-42BC-AB30-2A91FD684D93}"/>
              </a:ext>
            </a:extLst>
          </p:cNvPr>
          <p:cNvSpPr/>
          <p:nvPr/>
        </p:nvSpPr>
        <p:spPr>
          <a:xfrm>
            <a:off x="168937" y="1710833"/>
            <a:ext cx="9599480" cy="206210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１．基本診療料に係る施設基準の取扱いについて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「基本診療料の施設基準及びその届出に関する手続きの取扱いについて」（平成３０年３月５日保医発第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0305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号）の第２の７において、各月の末日までに基本診療料の施設基準の要件審査を終え、届出を受理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した場合の取扱いに係り、月の最初の開庁日に要件審査を終えた場合を除き、翌月の１日から当該届出に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係る診療報酬を算定するとされているところである。今般、</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新型コロナウイルス感染症患者等を受け入れるた</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めに緊急に開設する必要がある保険医療機関について、新たに基本診療料の届出を行う場合においては、</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この規定にかかわらず、当面の間、要件審査を終えた月の診療分についても当該基本診療料を算定できるこ</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ととする</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7" name="正方形/長方形 16">
            <a:extLst>
              <a:ext uri="{FF2B5EF4-FFF2-40B4-BE49-F238E27FC236}">
                <a16:creationId xmlns:a16="http://schemas.microsoft.com/office/drawing/2014/main" id="{6F65F712-8D86-4A99-8D63-6C18D34396D9}"/>
              </a:ext>
            </a:extLst>
          </p:cNvPr>
          <p:cNvSpPr/>
          <p:nvPr/>
        </p:nvSpPr>
        <p:spPr>
          <a:xfrm>
            <a:off x="137583" y="3717032"/>
            <a:ext cx="9599480"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２．外来診療料の取扱いについて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（１）外来診療料の取扱いについては、電話等による再診を行った場合は算定できないとされているところである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が、「新型コロナウイルス感染症患者の増加に際しての電話や情報通信機器を用いた診療や処方箋の取扱</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いについて」（令和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28</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日厚生労働省医政局医事課、医薬・生活衛生局総務課事務連絡）の「１」にある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ように、慢性疾患等を有する患者等について、地域によってはかかりつけ医機能を有する医療機関が近くに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存在しないなどの理由によって、当該患者が外来診療料を算定する医療機関に複数回以上受診している場</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合も考えられることから、医師が電話や情報通信機器を用いて診療し医薬品の処方を行い、ファクシミリ等で</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処方箋情報が送付される場合、外来診療料を算定できることとする。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（２）本取扱いにしたがって外来診療料を算定する場合には、診療報酬明細書の摘要欄に電話等による旨及び</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当該診療日を記載すること。また、診療録への記載については、電話等再診の規定に基づいて対応されたい。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（３）本取扱いについては、新型コロナウイルス感染症患者の状況等を踏まえた臨時的な取扱いであり、状況等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に変化があった場合には、速やかに必要な見直しを行うこととする。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487252313"/>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168937" y="991574"/>
            <a:ext cx="9599480" cy="124649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今般、「新型コロナウイルス感染症対策の基本方針」（令和</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25</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日新型コロナウイルス感染症対策本部決定。以下「基本方針」という。）がとりまとめられたところです。基本方針を踏まえ、新型コロナウイルスの感染拡大を防止する観点から、</a:t>
            </a:r>
            <a:r>
              <a:rPr kumimoji="1" lang="ja-JP" altLang="en-US" sz="15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慢性疾患等を有する定期受診患者等が継続的な医療・投薬を必要とする場合に、電話や情報通信機器を用いた診療によりファクシミリ等による処方箋情報の送付等の対応が必要なケースがある</a:t>
            </a:r>
            <a:r>
              <a:rPr kumimoji="1" lang="ja-JP" altLang="en-US"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ことから、あらかじめ、その取扱いに関する留意点を別添にまとめましたので、貴管下の医療機関、薬局等に周知していただくようお願いいたします。</a:t>
            </a:r>
            <a:endParaRPr kumimoji="1" lang="en-US" altLang="ja-JP" sz="15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05560" y="2176235"/>
            <a:ext cx="9599480" cy="4478149"/>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１．電話や情報通信機器を用いて診療し医薬品の処方を行い、ファクシミリ等で処方箋情報が送付される場合</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新型コロナウイルスの感染拡大を防止する観点から、慢性疾患等を有する定期受診患者等について、当</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該慢性疾患等に対する医薬品が必要な場合、感染源と接する機会を少なくするため、一般的に、長期投与</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によって、なるべく受診間隔を空けるように努めることが原則であるが、既に診断されている慢性疾患等に対</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して医薬品が必要になった場合には、電話や情報通信機器を用いて診察した医師は、これまでも当該患者</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に対して処方されていた慢性疾患治療薬を処方の上、処方箋情報を、ファクシミリ等により、患者が希望する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薬局に送付し、薬局はその処方箋情報に基づき調剤する。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注）処方箋情報のファクシミリ等による送付は、医療機関から薬局に行うことを原則とするが、患者が希望する場合には、</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患者自身が処方箋情報を薬局にファクシミリ等により送付することも差し支えない。</a:t>
            </a:r>
            <a:endParaRPr kumimoji="1" lang="en-US" altLang="ja-JP"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ただし、新型コロナウイルスへの感染を疑う患者の診察は、「視診」や「問診」だけでは診断や重症度の評価</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が困難であり、初診から電話や情報通信機器を用いて診療を行った場合、重症化のおそれもあることから、</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初診で電話や情報通信機器を用いた診療を行うことが許容される場合には該当せず、直接の対面による診</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療を行うこと。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なお、新型コロナウイルスへの感染者との濃厚接触が疑われる患者や疑似症を有し新型コロナウイルスへ</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の感染を疑う患者について、電話や情報通信機器を用いて、対面を要しない健康医療相談や受診勧奨を行う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ことは差し支えない。その場合、新型コロナウイルスを疑った場合の症例の定義などを参考に、必要に応じて、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帰国者・接触者相談センターに相談することを勧奨することとする。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814628938"/>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454</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12261" y="1024738"/>
            <a:ext cx="9599480" cy="378565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２．医療機関における対応</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新型コロナウイルスの感染拡大を防止する観点から、電話や情報通信機器を用いた診療で処方する場合、</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慢性疾患等を有する定期受診患者等について、当該患者が複数回以上受診しているかかりつけ医等が、そ</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の利便性や有効性が危険性等を上回ると判断した場合において、これまでも当該患者に対して処方されて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いた慢性疾患治療薬を電話や情報通信機器を用いた診療で処方することは、事前に診療計画が作成されて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いない場合であっても差し支えないこととする。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電話や情報通信機器を用いた診療で処方する場合、患者の同意を得て、医療機関から患者が希望する薬</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局にファクシミリ等により処方箋情報を送付することとして差し支えない。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医療機関は、処方箋を保管し、後日、薬局に当該処方箋を送付するか、当該患者が医療機関を受診した際</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に当該処方箋を手渡し、薬局に持参させる。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医師は、ファクシミリ等により処方箋情報を薬局に送付した場合は、診療録に送付先の薬局を記録すること。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医師は、３．により、薬局から、患者から処方箋情報のファクシミリ等による送付があった旨の連絡があった</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場合にも、診療録に当該薬局を記録すること。この場合に、同一の処方箋情報が複数の薬局に送付されてい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ないことを確認すること。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883162639"/>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6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新型コロナウイルス感染症患者の増加に際しての電話や情報通信機器を用いた診療や処方箋の取扱い</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7"/>
            <a:ext cx="9517326"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2000" dirty="0">
                <a:solidFill>
                  <a:prstClr val="black"/>
                </a:solidFill>
              </a:rPr>
              <a:t>◇</a:t>
            </a:r>
            <a:r>
              <a:rPr kumimoji="1" lang="ja-JP"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厚生労働省医薬局医事課、医薬・生活衛生局総務課　事務連絡　</a:t>
            </a:r>
            <a:endParaRPr kumimoji="1"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112261" y="1024738"/>
            <a:ext cx="9599480" cy="3785652"/>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慢性疾患等を有する定期受診患者等に係る電話や情報通信機器を用いた診療、処方箋の送付及びその調剤等に関する留意点について</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３．薬局における対応</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患者からファクシミリ等により処方箋情報を受け付けた薬局は、その真偽を確認するため、処方箋を発行し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た医師が所属する医療機関に、処方箋の内容を確認する（この行為は、薬剤師法第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24</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条に基づく疑義照会</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とは別途に、必ず行うことする）。なお、患者を介さずに医療機関からファクシミリ等による処方箋情報の送付</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を直接受けた場合には、この確認行為は行わなくてもよい。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　医療機関から処方箋原本を入手するまでの間は、ファクシミリ等により送付された処方箋を薬剤師法（昭和</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35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年法律第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条、医薬品、医療機器等の品質、有効性及び安全性の確保等に関する法</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律（昭和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年法律第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145</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号）第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49</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条における処方箋とみなして調剤等を行う。</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調剤した薬剤は、患者と相談の上、当該薬剤の品質の保持や、確実な授与等がなされる方法で患者へ渡し、</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服薬指導は電話や情報通信機器を用いて行うことしても差し支えない。また、長期処方に伴う患者の服薬ア</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ドヒアランスの低下や薬剤の紛失等を回避するため、調剤後も、必要に応じ電話や情報通信機器を用いて</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服薬指導等を実施する。</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可能な時期に医療機関から処方箋原本を入手し、以前にファクシミリ等で送付された処方箋情報とともに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保管すること。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21348059"/>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5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新型コロナウイルス感染症防止のための学校の臨時休業に関連しての医療機関、社会福祉施設等の対応について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5042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16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厚生労働省医政局、健康局、社会・援護局、社会・援護局障害保健福祉部、子ども家庭局、老健局、保険局　事務連絡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A2A25100-B2C6-4C60-A0AA-20981826550B}"/>
              </a:ext>
            </a:extLst>
          </p:cNvPr>
          <p:cNvSpPr/>
          <p:nvPr/>
        </p:nvSpPr>
        <p:spPr>
          <a:xfrm>
            <a:off x="86783" y="1194396"/>
            <a:ext cx="9599480" cy="216982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令和</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27</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日、今般の新型コロナウイルス感染症への対応の一環として、政府から小学校、中学校、高等学校等に対し、同年</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日以降の臨時休業を要請したところです。今後、当該要請を踏まえて小学校等の休業等の対応が行われる場合、それに伴い、</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子どもを持つ医師、薬剤師、看護師、リハビリ専門職等の医療介護福祉分野の専門性を有する方々が子育て等を理由とした休暇の取得等を行う</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ことが想定されます。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こうした場合においても、医療、介護、障害福祉等において必要とされるサービスが地域で適切に提供されるよう下記の取扱いを行うこととしたため、内容についてご了知いただくとともに、貴管内医療機関、社会福祉施設等に対する周知をお願いし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なお、この取扱いは、今般の新型コロナウイルス感染症のまん延防止を図ることの重要性に鑑みたものであることに御留意いただくようお願い申し上げます。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86783" y="3378657"/>
            <a:ext cx="9599480" cy="3247043"/>
          </a:xfrm>
          <a:prstGeom prst="rect">
            <a:avLst/>
          </a:prstGeom>
        </p:spPr>
        <p:txBody>
          <a:bodyPr wrap="square">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２．医療機関等における人員確保支援、配置基準や報酬算定要件等について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（１） 学校等の臨時休業による貴管内の医療機関等の人員不足状況や診療の継続の可否の影響について、各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医療機関等の承諾を得た上で、特に救急医療（特にＩＣＵの状況）、透析医療、新型コロナウイルス感染症対</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策などの地域医療に対しての影響が大きい医療を優先して把握するとともに、診療の継続が困難等の課題</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があれば、前広に厚生労働省医政局に報告すること。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上記で把握した学校等の臨時休業期間における各医療機関等の人員不足状況等をもとに、学校等の臨時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休業期間における必要な医療が提供できるよう、地域の医師会等の関係団体と協議した上で、例えば、近隣</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医療機関間の職員融通や輪番制などの体制整備など、地域の実情に応じて必要な医療提供体制を構築す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また、臨時的な代替職員の確保等については、厚生労働省において関係団体と調整を進めることとしてお</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り、都道府県においても、関係団体と必要な調整の上、人員が不足している医療機関等に対する支援策につ</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いて検討していただきたい。</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90617042"/>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194414" y="44450"/>
            <a:ext cx="9517327" cy="504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marR="0" lvl="0" indent="0" algn="ctr" defTabSz="914400" rtl="0" eaLnBrk="1" fontAlgn="auto" latinLnBrk="0" hangingPunct="1">
              <a:lnSpc>
                <a:spcPct val="100000"/>
              </a:lnSpc>
              <a:spcBef>
                <a:spcPct val="20000"/>
              </a:spcBef>
              <a:spcAft>
                <a:spcPts val="0"/>
              </a:spcAft>
              <a:buClrTx/>
              <a:buSzTx/>
              <a:buFont typeface="Arial" charset="0"/>
              <a:buNone/>
              <a:tabLst/>
              <a:defRPr/>
            </a:pPr>
            <a:r>
              <a:rPr kumimoji="1" lang="ja-JP" altLang="en-US" sz="1500" b="0" i="0" u="none" strike="noStrike" kern="0" cap="none" spc="0" normalizeH="0" baseline="0" noProof="0" dirty="0">
                <a:ln>
                  <a:noFill/>
                </a:ln>
                <a:solidFill>
                  <a:prstClr val="black"/>
                </a:solidFill>
                <a:effectLst/>
                <a:uLnTx/>
                <a:uFillTx/>
                <a:latin typeface="ＭＳ Ｐゴシック"/>
                <a:ea typeface="ＭＳ Ｐゴシック"/>
                <a:cs typeface="+mn-cs"/>
              </a:rPr>
              <a:t>新型コロナウイルス感染症防止のための学校の臨時休業に関連しての医療機関、社会福祉施設等の対応について</a:t>
            </a:r>
          </a:p>
        </p:txBody>
      </p:sp>
      <p:sp>
        <p:nvSpPr>
          <p:cNvPr id="5"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6" name="Rectangle 36"/>
          <p:cNvSpPr>
            <a:spLocks noChangeArrowheads="1"/>
          </p:cNvSpPr>
          <p:nvPr/>
        </p:nvSpPr>
        <p:spPr bwMode="auto">
          <a:xfrm>
            <a:off x="168937" y="590106"/>
            <a:ext cx="9517326" cy="5042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lvl="0">
              <a:spcBef>
                <a:spcPct val="20000"/>
              </a:spcBef>
              <a:defRPr/>
            </a:pPr>
            <a:r>
              <a:rPr lang="ja-JP" altLang="en-US" sz="1600" dirty="0">
                <a:solidFill>
                  <a:prstClr val="black"/>
                </a:solidFill>
              </a:rPr>
              <a:t>◇</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令和２年２月２８日 厚生労働省医政局、健康局、社会・援護局、社会・援護局障害保健福祉部、子ども家庭局、老健局、保険局　事務連絡　</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16" name="正方形/長方形 15">
            <a:extLst>
              <a:ext uri="{FF2B5EF4-FFF2-40B4-BE49-F238E27FC236}">
                <a16:creationId xmlns:a16="http://schemas.microsoft.com/office/drawing/2014/main" id="{0531AADC-7740-4CE7-9759-07652DD45DD3}"/>
              </a:ext>
            </a:extLst>
          </p:cNvPr>
          <p:cNvSpPr/>
          <p:nvPr/>
        </p:nvSpPr>
        <p:spPr>
          <a:xfrm>
            <a:off x="86783" y="1139659"/>
            <a:ext cx="9599480" cy="2272417"/>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２．医療機関等における人員確保支援、配置基準や報酬算定要件等について</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 学校等の臨時休業に伴い、自宅での子育て等を理由として勤務することが困難となる医師等（臨時的な代</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替職員として一時的に他の医療機関等で従事することととなる者を含む。）については、当該医師等を医療</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法施行規則第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19</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21</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及び第</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22</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条の</a:t>
            </a: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6</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に定める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医師等の数の算定に加える取扱いとし</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て差し支えない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こと。</a:t>
            </a:r>
            <a:r>
              <a:rPr kumimoji="1" lang="ja-JP" altLang="en-US" sz="1600" b="0" i="0"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この場合における</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保険医療機関等の診療報酬上の施設基準の取扱いについては、「新</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型コロナウイルス感染症にかかる診療報酬上の臨時的な取扱いについて」（令和</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2</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14</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日厚生労働省保</a:t>
            </a:r>
            <a:endPar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険局医療課事務連絡）</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別添２</a:t>
            </a:r>
            <a:r>
              <a:rPr kumimoji="1" lang="en-US" altLang="ja-JP"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r>
              <a:rPr kumimoji="1" lang="ja-JP" altLang="en-US" sz="1600" b="0" i="0" u="sng"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中２及び３に基づき行って差し支えない。</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なお、これらの取扱いをする場合に</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おいては、医療機関等における安全確保に努めるとともに、職員が一時的に不足したことを記録し、保管す</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ること。</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4156956635"/>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1301895" y="834726"/>
            <a:ext cx="7535965" cy="769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4" tIns="45704" rIns="91404" bIns="45704">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4400" b="0" i="0" u="none" strike="noStrike" kern="1200" cap="none" spc="0" normalizeH="0" baseline="0" noProof="0" dirty="0">
                <a:ln>
                  <a:noFill/>
                </a:ln>
                <a:solidFill>
                  <a:srgbClr val="000000"/>
                </a:solidFill>
                <a:effectLst/>
                <a:uLnTx/>
                <a:uFillTx/>
                <a:latin typeface="Times New Roman" pitchFamily="18" charset="0"/>
                <a:ea typeface="ＭＳ Ｐゴシック" pitchFamily="50" charset="-128"/>
                <a:cs typeface="+mn-cs"/>
              </a:rPr>
              <a:t>ご清聴ありがとうございました　</a:t>
            </a:r>
          </a:p>
        </p:txBody>
      </p:sp>
      <p:sp>
        <p:nvSpPr>
          <p:cNvPr id="2" name="正方形/長方形 1"/>
          <p:cNvSpPr/>
          <p:nvPr/>
        </p:nvSpPr>
        <p:spPr>
          <a:xfrm>
            <a:off x="425361" y="1651518"/>
            <a:ext cx="9289032" cy="236988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改定内容についてのご質問は</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日本医師会保険医療部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医療保険課宛にメール</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ＦＡＸ</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等</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で</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ご</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送付</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ください</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a:t>
            </a:r>
            <a:endPar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整理・確認後、日医版『Ｑ＆Ａ』や厚生労働省</a:t>
            </a:r>
            <a:r>
              <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 </a:t>
            </a:r>
            <a:r>
              <a:rPr kumimoji="1" lang="ja-JP"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疑義解釈資料に反映させていただき</a:t>
            </a:r>
            <a:r>
              <a:rPr kumimoji="1" lang="ja-JP" altLang="en-US"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rPr>
              <a:t>ます。</a:t>
            </a:r>
            <a:endParaRPr kumimoji="1" lang="en-US" altLang="ja-JP" sz="2400" b="0" i="0" u="none" strike="noStrike" kern="100" cap="none" spc="0" normalizeH="0" baseline="0" noProof="0" dirty="0">
              <a:ln>
                <a:noFill/>
              </a:ln>
              <a:solidFill>
                <a:srgbClr val="000000"/>
              </a:solidFill>
              <a:effectLst/>
              <a:uLnTx/>
              <a:uFillTx/>
              <a:latin typeface="ＭＳ Ｐゴシック"/>
              <a:ea typeface="ＭＳ Ｐゴシック"/>
              <a:cs typeface="Times New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srgbClr val="000000"/>
                </a:solidFill>
                <a:effectLst/>
                <a:uLnTx/>
                <a:uFillTx/>
                <a:latin typeface="ＭＳ Ｐゴシック"/>
                <a:ea typeface="ＭＳ Ｐゴシック"/>
                <a:cs typeface="+mn-cs"/>
              </a:rPr>
              <a:t>　また、本資料は、ＨＰ掲載後に修正する可能性がありますのでご了承下さい。</a:t>
            </a:r>
          </a:p>
        </p:txBody>
      </p:sp>
      <p:pic>
        <p:nvPicPr>
          <p:cNvPr id="7" name="図 6"/>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44904" y="3933058"/>
            <a:ext cx="1872213" cy="21837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スライド番号プレースホルダー 2"/>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a:cs typeface="+mn-cs"/>
            </a:endParaRPr>
          </a:p>
        </p:txBody>
      </p:sp>
    </p:spTree>
    <p:extLst>
      <p:ext uri="{BB962C8B-B14F-4D97-AF65-F5344CB8AC3E}">
        <p14:creationId xmlns:p14="http://schemas.microsoft.com/office/powerpoint/2010/main" val="199819602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B4BEF9FB-7445-4B72-9366-C371497139BD}"/>
              </a:ext>
            </a:extLst>
          </p:cNvPr>
          <p:cNvPicPr>
            <a:picLocks noChangeAspect="1"/>
          </p:cNvPicPr>
          <p:nvPr/>
        </p:nvPicPr>
        <p:blipFill>
          <a:blip r:embed="rId2"/>
          <a:stretch>
            <a:fillRect/>
          </a:stretch>
        </p:blipFill>
        <p:spPr>
          <a:xfrm>
            <a:off x="644602" y="132806"/>
            <a:ext cx="8616795" cy="6221957"/>
          </a:xfrm>
          <a:prstGeom prst="rect">
            <a:avLst/>
          </a:prstGeom>
        </p:spPr>
      </p:pic>
      <p:sp>
        <p:nvSpPr>
          <p:cNvPr id="7" name="テキスト ボックス 6">
            <a:extLst>
              <a:ext uri="{FF2B5EF4-FFF2-40B4-BE49-F238E27FC236}">
                <a16:creationId xmlns:a16="http://schemas.microsoft.com/office/drawing/2014/main" id="{7A5DB65C-7B69-4CC8-BB71-B20D20B98487}"/>
              </a:ext>
            </a:extLst>
          </p:cNvPr>
          <p:cNvSpPr txBox="1"/>
          <p:nvPr/>
        </p:nvSpPr>
        <p:spPr>
          <a:xfrm>
            <a:off x="8337376" y="120019"/>
            <a:ext cx="1114946" cy="338554"/>
          </a:xfrm>
          <a:prstGeom prst="rect">
            <a:avLst/>
          </a:prstGeom>
          <a:solidFill>
            <a:srgbClr val="D9F1FF"/>
          </a:solidFill>
          <a:ln>
            <a:solidFill>
              <a:schemeClr val="tx1"/>
            </a:solidFill>
          </a:ln>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財政審資料</a:t>
            </a:r>
          </a:p>
        </p:txBody>
      </p:sp>
      <p:sp>
        <p:nvSpPr>
          <p:cNvPr id="5" name="スライド番号プレースホルダー 2">
            <a:extLst>
              <a:ext uri="{FF2B5EF4-FFF2-40B4-BE49-F238E27FC236}">
                <a16:creationId xmlns:a16="http://schemas.microsoft.com/office/drawing/2014/main" id="{3FFC8529-1512-4923-A62A-0877BE92B4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0126727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36920AE2-C0F4-4345-BB05-7CE551D9D529}"/>
              </a:ext>
            </a:extLst>
          </p:cNvPr>
          <p:cNvSpPr txBox="1"/>
          <p:nvPr/>
        </p:nvSpPr>
        <p:spPr>
          <a:xfrm>
            <a:off x="484932" y="26987"/>
            <a:ext cx="893613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日本医師会緊急記者会見「財政制度等審議会財政制度分科会の議論について」</a:t>
            </a:r>
          </a:p>
        </p:txBody>
      </p:sp>
      <p:sp>
        <p:nvSpPr>
          <p:cNvPr id="6" name="正方形/長方形 5">
            <a:extLst>
              <a:ext uri="{FF2B5EF4-FFF2-40B4-BE49-F238E27FC236}">
                <a16:creationId xmlns:a16="http://schemas.microsoft.com/office/drawing/2014/main" id="{F474A6A9-EA4D-439A-AB8E-417C7F594BFB}"/>
              </a:ext>
            </a:extLst>
          </p:cNvPr>
          <p:cNvSpPr/>
          <p:nvPr/>
        </p:nvSpPr>
        <p:spPr>
          <a:xfrm>
            <a:off x="636092" y="734872"/>
            <a:ext cx="8784976" cy="571846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財政審は</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2007</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年度を</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とした診療報酬本体改定率が賃金・物価水準よりも伸びているグラフを示している。指数の動向は、どの年度を起点とするかで大きく異なる。財政審のグラフは相変わらず恣意的である。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現在、医療機関には常勤換算で</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300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万人以上、医療・福祉分野には延べ</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万人以上が従事しており、全就業者の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を医療・福祉従事者が占めている。他の産業が賃上げを行う中、医療従事者にも適切な手当てを行うことにより、社会保障が充実し、経済の好循環が達成できると考える。医療従事者だけが取り残されることがないようにしなくてはならない。さらに、医療に財源を投入すれば、特に医療従事者の比率が高い地方では経済の活性化により、経済成長を促し、地方創生への多大な貢献につながる。</a:t>
            </a: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一般病院と一般診療所の収益率を比較し、診療所が病院を上回っていることから財政審は「結果として必要な点数配分がなされていないのではないか」と指摘しているが、診療報酬は中医協において支払側、診療側、公益側の丁寧な議論によって決められている。病院の収益率が低いのは、消費税率</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％への引き上げに伴う診療報酬による補てん状況調査において、厚生労働省の計算上の誤りにより、病院の補てん率が約</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割にとどまっていたことが大きな理由として考えられる。再発防止の徹底や、実際の補てん状況の定期的・継続的な検証・見直していくべき。</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月に公表予定の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医療経済実態調査</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の結果を踏まえ、医療機関の経営を加味した適切な判断が必要である。</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3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受診時定額負担はかつて民主党政権時代に議論され廃案</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となった国民にとっては良いとは言えない案。受診時定額</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負担の導入は容認できない。</a:t>
            </a:r>
          </a:p>
        </p:txBody>
      </p:sp>
      <p:pic>
        <p:nvPicPr>
          <p:cNvPr id="9" name="図 8">
            <a:extLst>
              <a:ext uri="{FF2B5EF4-FFF2-40B4-BE49-F238E27FC236}">
                <a16:creationId xmlns:a16="http://schemas.microsoft.com/office/drawing/2014/main" id="{998943CF-5D07-460A-A482-CF34B7EF6FE9}"/>
              </a:ext>
            </a:extLst>
          </p:cNvPr>
          <p:cNvPicPr>
            <a:picLocks noChangeAspect="1"/>
          </p:cNvPicPr>
          <p:nvPr/>
        </p:nvPicPr>
        <p:blipFill rotWithShape="1">
          <a:blip r:embed="rId2">
            <a:extLst>
              <a:ext uri="{28A0092B-C50C-407E-A947-70E740481C1C}">
                <a14:useLocalDpi xmlns:a14="http://schemas.microsoft.com/office/drawing/2010/main" val="0"/>
              </a:ext>
            </a:extLst>
          </a:blip>
          <a:srcRect l="12631" t="2024" r="4898" b="12927"/>
          <a:stretch/>
        </p:blipFill>
        <p:spPr>
          <a:xfrm>
            <a:off x="6753200" y="5595370"/>
            <a:ext cx="1983434" cy="1208656"/>
          </a:xfrm>
          <a:prstGeom prst="rect">
            <a:avLst/>
          </a:prstGeom>
        </p:spPr>
      </p:pic>
      <p:sp>
        <p:nvSpPr>
          <p:cNvPr id="7" name="スライド番号プレースホルダー 2">
            <a:extLst>
              <a:ext uri="{FF2B5EF4-FFF2-40B4-BE49-F238E27FC236}">
                <a16:creationId xmlns:a16="http://schemas.microsoft.com/office/drawing/2014/main" id="{9C320DE6-5104-442D-8530-3CA56887C52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3657012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7EF6223C-67E3-4717-808C-37687E060F97}"/>
              </a:ext>
            </a:extLst>
          </p:cNvPr>
          <p:cNvSpPr txBox="1"/>
          <p:nvPr/>
        </p:nvSpPr>
        <p:spPr>
          <a:xfrm>
            <a:off x="625974" y="124054"/>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診療報酬と賃金・物価（</a:t>
            </a: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2012</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年度＝</a:t>
            </a: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100</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a:t>
            </a:r>
          </a:p>
        </p:txBody>
      </p:sp>
      <p:sp>
        <p:nvSpPr>
          <p:cNvPr id="5" name="正方形/長方形 4">
            <a:extLst>
              <a:ext uri="{FF2B5EF4-FFF2-40B4-BE49-F238E27FC236}">
                <a16:creationId xmlns:a16="http://schemas.microsoft.com/office/drawing/2014/main" id="{C67E274F-A510-416B-AB33-8684CDB23C1C}"/>
              </a:ext>
            </a:extLst>
          </p:cNvPr>
          <p:cNvSpPr/>
          <p:nvPr/>
        </p:nvSpPr>
        <p:spPr>
          <a:xfrm>
            <a:off x="658368" y="759044"/>
            <a:ext cx="8621657" cy="101566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指数の動向は、どの年度を起点とするかで大きく異なる。安倍政権が始まった2012年度を起点とすると、</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年度の診療報酬本体の水準は賃金や物価よりも低い。</a:t>
            </a:r>
          </a:p>
        </p:txBody>
      </p:sp>
      <p:graphicFrame>
        <p:nvGraphicFramePr>
          <p:cNvPr id="4" name="オブジェクト 3">
            <a:extLst>
              <a:ext uri="{FF2B5EF4-FFF2-40B4-BE49-F238E27FC236}">
                <a16:creationId xmlns:a16="http://schemas.microsoft.com/office/drawing/2014/main" id="{C5D245A3-8A4D-48E8-9450-3B1C151D37C1}"/>
              </a:ext>
            </a:extLst>
          </p:cNvPr>
          <p:cNvGraphicFramePr>
            <a:graphicFrameLocks noChangeAspect="1"/>
          </p:cNvGraphicFramePr>
          <p:nvPr/>
        </p:nvGraphicFramePr>
        <p:xfrm>
          <a:off x="1005484" y="1783955"/>
          <a:ext cx="7895032" cy="4570808"/>
        </p:xfrm>
        <a:graphic>
          <a:graphicData uri="http://schemas.openxmlformats.org/presentationml/2006/ole">
            <mc:AlternateContent xmlns:mc="http://schemas.openxmlformats.org/markup-compatibility/2006">
              <mc:Choice xmlns:v="urn:schemas-microsoft-com:vml" Requires="v">
                <p:oleObj spid="_x0000_s6649" name="Worksheet" r:id="rId3" imgW="5248139" imgH="3038528" progId="Excel.Sheet.12">
                  <p:link updateAutomatic="1"/>
                </p:oleObj>
              </mc:Choice>
              <mc:Fallback>
                <p:oleObj name="Worksheet" r:id="rId3" imgW="5248139" imgH="3038528" progId="Excel.Sheet.12">
                  <p:link updateAutomatic="1"/>
                  <p:pic>
                    <p:nvPicPr>
                      <p:cNvPr id="4" name="オブジェクト 3">
                        <a:extLst>
                          <a:ext uri="{FF2B5EF4-FFF2-40B4-BE49-F238E27FC236}">
                            <a16:creationId xmlns:a16="http://schemas.microsoft.com/office/drawing/2014/main" id="{C5D245A3-8A4D-48E8-9450-3B1C151D37C1}"/>
                          </a:ext>
                        </a:extLst>
                      </p:cNvPr>
                      <p:cNvPicPr/>
                      <p:nvPr/>
                    </p:nvPicPr>
                    <p:blipFill>
                      <a:blip r:embed="rId4"/>
                      <a:stretch>
                        <a:fillRect/>
                      </a:stretch>
                    </p:blipFill>
                    <p:spPr>
                      <a:xfrm>
                        <a:off x="1005484" y="1783955"/>
                        <a:ext cx="7895032" cy="4570808"/>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BB4A75EB-5002-4621-84B2-B5F8E2A9151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2527572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DB7C2C6D-078D-4B2D-A0DC-F2C4A0805FC5}"/>
              </a:ext>
            </a:extLst>
          </p:cNvPr>
          <p:cNvSpPr txBox="1"/>
          <p:nvPr/>
        </p:nvSpPr>
        <p:spPr>
          <a:xfrm>
            <a:off x="632520" y="100701"/>
            <a:ext cx="85689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就業者に占める医療・福祉就業者の割合</a:t>
            </a:r>
          </a:p>
        </p:txBody>
      </p:sp>
      <p:sp>
        <p:nvSpPr>
          <p:cNvPr id="12" name="テキスト ボックス 11">
            <a:extLst>
              <a:ext uri="{FF2B5EF4-FFF2-40B4-BE49-F238E27FC236}">
                <a16:creationId xmlns:a16="http://schemas.microsoft.com/office/drawing/2014/main" id="{6F9D5E09-39EE-4808-B164-0EBB1ED318A7}"/>
              </a:ext>
            </a:extLst>
          </p:cNvPr>
          <p:cNvSpPr txBox="1"/>
          <p:nvPr/>
        </p:nvSpPr>
        <p:spPr>
          <a:xfrm>
            <a:off x="5457056" y="1268760"/>
            <a:ext cx="3882134" cy="369332"/>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各都道府県で最も割合の高い市町村</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53EFF764-C3A2-4D7A-AC56-1ACA50496B8B}"/>
              </a:ext>
            </a:extLst>
          </p:cNvPr>
          <p:cNvSpPr txBox="1"/>
          <p:nvPr/>
        </p:nvSpPr>
        <p:spPr>
          <a:xfrm>
            <a:off x="6173987" y="764704"/>
            <a:ext cx="2448272" cy="400110"/>
          </a:xfrm>
          <a:prstGeom prst="rect">
            <a:avLst/>
          </a:prstGeom>
          <a:solidFill>
            <a:srgbClr val="FFDDFF"/>
          </a:solidFill>
          <a:ln>
            <a:solidFill>
              <a:srgbClr val="D60093"/>
            </a:solidFill>
          </a:ln>
          <a:effectLst>
            <a:outerShdw blurRad="50800" dist="38100" dir="2700000" algn="tl" rotWithShape="0">
              <a:srgbClr val="D60093">
                <a:alpha val="40000"/>
              </a:srgbClr>
            </a:outerShd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全国平均　１１．９％</a:t>
            </a:r>
          </a:p>
        </p:txBody>
      </p:sp>
      <p:graphicFrame>
        <p:nvGraphicFramePr>
          <p:cNvPr id="5" name="表 4">
            <a:extLst>
              <a:ext uri="{FF2B5EF4-FFF2-40B4-BE49-F238E27FC236}">
                <a16:creationId xmlns:a16="http://schemas.microsoft.com/office/drawing/2014/main" id="{63548295-6B0D-4F82-B8F3-4161CC34E2ED}"/>
              </a:ext>
            </a:extLst>
          </p:cNvPr>
          <p:cNvGraphicFramePr>
            <a:graphicFrameLocks noGrp="1"/>
          </p:cNvGraphicFramePr>
          <p:nvPr/>
        </p:nvGraphicFramePr>
        <p:xfrm>
          <a:off x="5538073" y="1700808"/>
          <a:ext cx="3712110" cy="4356000"/>
        </p:xfrm>
        <a:graphic>
          <a:graphicData uri="http://schemas.openxmlformats.org/drawingml/2006/table">
            <a:tbl>
              <a:tblPr>
                <a:tableStyleId>{5C22544A-7EE6-4342-B048-85BDC9FD1C3A}</a:tableStyleId>
              </a:tblPr>
              <a:tblGrid>
                <a:gridCol w="1304393">
                  <a:extLst>
                    <a:ext uri="{9D8B030D-6E8A-4147-A177-3AD203B41FA5}">
                      <a16:colId xmlns:a16="http://schemas.microsoft.com/office/drawing/2014/main" val="4030764399"/>
                    </a:ext>
                  </a:extLst>
                </a:gridCol>
                <a:gridCol w="1399605">
                  <a:extLst>
                    <a:ext uri="{9D8B030D-6E8A-4147-A177-3AD203B41FA5}">
                      <a16:colId xmlns:a16="http://schemas.microsoft.com/office/drawing/2014/main" val="4161280729"/>
                    </a:ext>
                  </a:extLst>
                </a:gridCol>
                <a:gridCol w="1008112">
                  <a:extLst>
                    <a:ext uri="{9D8B030D-6E8A-4147-A177-3AD203B41FA5}">
                      <a16:colId xmlns:a16="http://schemas.microsoft.com/office/drawing/2014/main" val="1810084744"/>
                    </a:ext>
                  </a:extLst>
                </a:gridCol>
              </a:tblGrid>
              <a:tr h="396000">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都道府県</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市町村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ja-JP" altLang="en-US" sz="1800" b="0" i="0" u="none" strike="noStrike" dirty="0">
                          <a:effectLst/>
                          <a:latin typeface="ＭＳ Ｐゴシック" panose="020B0600070205080204" pitchFamily="50" charset="-128"/>
                          <a:ea typeface="ＭＳ Ｐゴシック" panose="020B0600070205080204" pitchFamily="50" charset="-128"/>
                        </a:rPr>
                        <a:t>割合（％）</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extLst>
                  <a:ext uri="{0D108BD9-81ED-4DB2-BD59-A6C34878D82A}">
                    <a16:rowId xmlns:a16="http://schemas.microsoft.com/office/drawing/2014/main" val="690846763"/>
                  </a:ext>
                </a:extLst>
              </a:tr>
              <a:tr h="396000">
                <a:tc>
                  <a:txBody>
                    <a:bodyPr/>
                    <a:lstStyle/>
                    <a:p>
                      <a:pPr algn="l" fontAlgn="ctr"/>
                      <a:r>
                        <a:rPr lang="ja-JP" altLang="en-US" sz="1800" u="none" strike="noStrike" dirty="0">
                          <a:effectLst/>
                        </a:rPr>
                        <a:t>北海道</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黒松内町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30.5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88883304"/>
                  </a:ext>
                </a:extLst>
              </a:tr>
              <a:tr h="396000">
                <a:tc>
                  <a:txBody>
                    <a:bodyPr/>
                    <a:lstStyle/>
                    <a:p>
                      <a:pPr algn="l" fontAlgn="ctr"/>
                      <a:r>
                        <a:rPr lang="ja-JP" altLang="en-US" sz="1800" u="none" strike="noStrike" dirty="0">
                          <a:effectLst/>
                        </a:rPr>
                        <a:t>福岡県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大任町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24.9</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2526164084"/>
                  </a:ext>
                </a:extLst>
              </a:tr>
              <a:tr h="396000">
                <a:tc>
                  <a:txBody>
                    <a:bodyPr/>
                    <a:lstStyle/>
                    <a:p>
                      <a:pPr algn="l" fontAlgn="ctr"/>
                      <a:r>
                        <a:rPr lang="ja-JP" altLang="en-US" sz="1800" u="none" strike="noStrike" dirty="0">
                          <a:effectLst/>
                        </a:rPr>
                        <a:t>熊本県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水俣市</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23.4</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46579926"/>
                  </a:ext>
                </a:extLst>
              </a:tr>
              <a:tr h="396000">
                <a:tc>
                  <a:txBody>
                    <a:bodyPr/>
                    <a:lstStyle/>
                    <a:p>
                      <a:pPr algn="l" fontAlgn="ctr"/>
                      <a:r>
                        <a:rPr lang="ja-JP" altLang="en-US" sz="1800" u="none" strike="noStrike" dirty="0">
                          <a:effectLst/>
                        </a:rPr>
                        <a:t>鹿児島県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龍郷町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22.7</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830405484"/>
                  </a:ext>
                </a:extLst>
              </a:tr>
              <a:tr h="396000">
                <a:tc>
                  <a:txBody>
                    <a:bodyPr/>
                    <a:lstStyle/>
                    <a:p>
                      <a:pPr algn="l" fontAlgn="ctr"/>
                      <a:r>
                        <a:rPr lang="ja-JP" altLang="en-US" sz="1800" u="none" strike="noStrike" dirty="0">
                          <a:effectLst/>
                        </a:rPr>
                        <a:t>島根県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邑南町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22.2</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679284484"/>
                  </a:ext>
                </a:extLst>
              </a:tr>
              <a:tr h="396000">
                <a:tc>
                  <a:txBody>
                    <a:bodyPr/>
                    <a:lstStyle/>
                    <a:p>
                      <a:pPr algn="l" fontAlgn="ctr"/>
                      <a:r>
                        <a:rPr lang="ja-JP" altLang="en-US" sz="1800" u="none" strike="noStrike" dirty="0">
                          <a:effectLst/>
                        </a:rPr>
                        <a:t>千葉県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鴨川市</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22.2</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3316474055"/>
                  </a:ext>
                </a:extLst>
              </a:tr>
              <a:tr h="396000">
                <a:tc>
                  <a:txBody>
                    <a:bodyPr/>
                    <a:lstStyle/>
                    <a:p>
                      <a:pPr algn="l" fontAlgn="ctr"/>
                      <a:r>
                        <a:rPr lang="ja-JP" altLang="en-US" sz="1800" u="none" strike="noStrike" dirty="0">
                          <a:effectLst/>
                        </a:rPr>
                        <a:t>秋田県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上小阿仁村</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21.5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72806467"/>
                  </a:ext>
                </a:extLst>
              </a:tr>
              <a:tr h="396000">
                <a:tc>
                  <a:txBody>
                    <a:bodyPr/>
                    <a:lstStyle/>
                    <a:p>
                      <a:pPr algn="l" fontAlgn="ctr"/>
                      <a:r>
                        <a:rPr lang="ja-JP" altLang="en-US" sz="1800" u="none" strike="noStrike" dirty="0">
                          <a:effectLst/>
                        </a:rPr>
                        <a:t>和歌山県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l" fontAlgn="ctr"/>
                      <a:r>
                        <a:rPr lang="ja-JP" altLang="en-US" sz="1800" u="none" strike="noStrike" dirty="0">
                          <a:effectLst/>
                        </a:rPr>
                        <a:t>美浜町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tc>
                  <a:txBody>
                    <a:bodyPr/>
                    <a:lstStyle/>
                    <a:p>
                      <a:pPr algn="r" fontAlgn="ctr"/>
                      <a:r>
                        <a:rPr lang="en-US" altLang="ja-JP" sz="1800" u="none" strike="noStrike" dirty="0">
                          <a:effectLst/>
                        </a:rPr>
                        <a:t>21.5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731266769"/>
                  </a:ext>
                </a:extLst>
              </a:tr>
              <a:tr h="396000">
                <a:tc>
                  <a:txBody>
                    <a:bodyPr/>
                    <a:lstStyle/>
                    <a:p>
                      <a:pPr algn="l" fontAlgn="ctr"/>
                      <a:r>
                        <a:rPr lang="ja-JP" altLang="en-US" sz="1800" u="none" strike="noStrike" dirty="0">
                          <a:effectLst/>
                        </a:rPr>
                        <a:t>高知県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l" fontAlgn="ctr"/>
                      <a:r>
                        <a:rPr lang="ja-JP" altLang="en-US" sz="1800" u="none" strike="noStrike" dirty="0">
                          <a:effectLst/>
                        </a:rPr>
                        <a:t>佐川町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tc>
                  <a:txBody>
                    <a:bodyPr/>
                    <a:lstStyle/>
                    <a:p>
                      <a:pPr algn="r" fontAlgn="ctr"/>
                      <a:r>
                        <a:rPr lang="en-US" altLang="ja-JP" sz="1800" u="none" strike="noStrike" dirty="0">
                          <a:effectLst/>
                        </a:rPr>
                        <a:t>20.8</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512995921"/>
                  </a:ext>
                </a:extLst>
              </a:tr>
              <a:tr h="396000">
                <a:tc>
                  <a:txBody>
                    <a:bodyPr/>
                    <a:lstStyle/>
                    <a:p>
                      <a:pPr algn="l" fontAlgn="ctr"/>
                      <a:r>
                        <a:rPr lang="ja-JP" altLang="en-US" sz="1800" u="none" strike="noStrike" dirty="0">
                          <a:effectLst/>
                        </a:rPr>
                        <a:t>愛媛県</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800" u="none" strike="noStrike" dirty="0">
                          <a:effectLst/>
                        </a:rPr>
                        <a:t>鬼北町</a:t>
                      </a:r>
                      <a:endParaRPr lang="ja-JP" altLang="en-US"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800" u="none" strike="noStrike" dirty="0">
                          <a:effectLst/>
                        </a:rPr>
                        <a:t>20.5</a:t>
                      </a:r>
                      <a:endParaRPr lang="en-US" altLang="ja-JP" sz="1800" b="0" i="0" u="none" strike="noStrike" dirty="0">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33664586"/>
                  </a:ext>
                </a:extLst>
              </a:tr>
            </a:tbl>
          </a:graphicData>
        </a:graphic>
      </p:graphicFrame>
      <p:graphicFrame>
        <p:nvGraphicFramePr>
          <p:cNvPr id="6" name="オブジェクト 5">
            <a:extLst>
              <a:ext uri="{FF2B5EF4-FFF2-40B4-BE49-F238E27FC236}">
                <a16:creationId xmlns:a16="http://schemas.microsoft.com/office/drawing/2014/main" id="{1EBF69CB-3E90-4647-8EC3-867977A280A3}"/>
              </a:ext>
            </a:extLst>
          </p:cNvPr>
          <p:cNvGraphicFramePr>
            <a:graphicFrameLocks noChangeAspect="1"/>
          </p:cNvGraphicFramePr>
          <p:nvPr/>
        </p:nvGraphicFramePr>
        <p:xfrm>
          <a:off x="704528" y="989408"/>
          <a:ext cx="4524375" cy="5629275"/>
        </p:xfrm>
        <a:graphic>
          <a:graphicData uri="http://schemas.openxmlformats.org/presentationml/2006/ole">
            <mc:AlternateContent xmlns:mc="http://schemas.openxmlformats.org/markup-compatibility/2006">
              <mc:Choice xmlns:v="urn:schemas-microsoft-com:vml" Requires="v">
                <p:oleObj spid="_x0000_s7673" name="Worksheet" r:id="rId3" imgW="4524538" imgH="5629222" progId="Excel.Sheet.8">
                  <p:link updateAutomatic="1"/>
                </p:oleObj>
              </mc:Choice>
              <mc:Fallback>
                <p:oleObj name="Worksheet" r:id="rId3" imgW="4524538" imgH="5629222" progId="Excel.Sheet.8">
                  <p:link updateAutomatic="1"/>
                  <p:pic>
                    <p:nvPicPr>
                      <p:cNvPr id="6" name="オブジェクト 5">
                        <a:extLst>
                          <a:ext uri="{FF2B5EF4-FFF2-40B4-BE49-F238E27FC236}">
                            <a16:creationId xmlns:a16="http://schemas.microsoft.com/office/drawing/2014/main" id="{1EBF69CB-3E90-4647-8EC3-867977A280A3}"/>
                          </a:ext>
                        </a:extLst>
                      </p:cNvPr>
                      <p:cNvPicPr/>
                      <p:nvPr/>
                    </p:nvPicPr>
                    <p:blipFill>
                      <a:blip r:embed="rId4"/>
                      <a:stretch>
                        <a:fillRect/>
                      </a:stretch>
                    </p:blipFill>
                    <p:spPr>
                      <a:xfrm>
                        <a:off x="704528" y="989408"/>
                        <a:ext cx="4524375" cy="5629275"/>
                      </a:xfrm>
                      <a:prstGeom prst="rect">
                        <a:avLst/>
                      </a:prstGeom>
                    </p:spPr>
                  </p:pic>
                </p:oleObj>
              </mc:Fallback>
            </mc:AlternateContent>
          </a:graphicData>
        </a:graphic>
      </p:graphicFrame>
      <p:sp>
        <p:nvSpPr>
          <p:cNvPr id="9" name="スライド番号プレースホルダー 2">
            <a:extLst>
              <a:ext uri="{FF2B5EF4-FFF2-40B4-BE49-F238E27FC236}">
                <a16:creationId xmlns:a16="http://schemas.microsoft.com/office/drawing/2014/main" id="{FA6282BE-0420-43EF-A13E-D3D4FA9E39E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49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1902493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１．改定に当たっての基本認識②</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2867452"/>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患者・国民に身近な医療の実現</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患者にとって身近でわかりやすい医療の実現のためには、地域の実情に応じて、可能な限り</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住み慣れた地域でその有する能力に応じ自立した日常生活を営むことができるよう、</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地域包括</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ケアシステムを構築</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するとともに、</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かかりつけ医機能</a:t>
            </a:r>
            <a:r>
              <a:rPr kumimoji="0" lang="ja-JP" altLang="en-US" sz="1800" b="0" i="0"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や</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患者への情報提供や相談・支援</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を充実</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することが必要である。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また、疾病構造やニーズの変化・多様化、医療需要が増える中での働き手の減少、厳しい財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政状況など、医療を取り巻く社会経済状況を踏まえると、</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我が国の医療制度に関わる全ての</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関係者（住民、医療提供者、保険者、民間企業、行政等）が、医療のかかり方の観点も含め、</a:t>
            </a:r>
            <a:endParaRPr kumimoji="0" lang="en-US" altLang="ja-JP"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それぞれの担う役割を実現することが必要</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である。また、診療報酬制度の基本的仕組みやそ</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こから見える医療の方向性について、住民に丁寧に理解を広めていく必要がある。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1779532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a:extLst>
              <a:ext uri="{FF2B5EF4-FFF2-40B4-BE49-F238E27FC236}">
                <a16:creationId xmlns:a16="http://schemas.microsoft.com/office/drawing/2014/main" id="{DFAE93BB-8EBE-41F6-88E2-BCAEF7259704}"/>
              </a:ext>
            </a:extLst>
          </p:cNvPr>
          <p:cNvPicPr>
            <a:picLocks noChangeAspect="1"/>
          </p:cNvPicPr>
          <p:nvPr/>
        </p:nvPicPr>
        <p:blipFill rotWithShape="1">
          <a:blip r:embed="rId2"/>
          <a:srcRect r="7536"/>
          <a:stretch/>
        </p:blipFill>
        <p:spPr>
          <a:xfrm>
            <a:off x="594019" y="1192172"/>
            <a:ext cx="8699424" cy="4469075"/>
          </a:xfrm>
          <a:prstGeom prst="rect">
            <a:avLst/>
          </a:prstGeom>
          <a:ln>
            <a:solidFill>
              <a:schemeClr val="tx1">
                <a:lumMod val="50000"/>
                <a:lumOff val="50000"/>
              </a:schemeClr>
            </a:solidFill>
          </a:ln>
        </p:spPr>
      </p:pic>
      <p:sp>
        <p:nvSpPr>
          <p:cNvPr id="3" name="正方形/長方形 1">
            <a:extLst>
              <a:ext uri="{FF2B5EF4-FFF2-40B4-BE49-F238E27FC236}">
                <a16:creationId xmlns:a16="http://schemas.microsoft.com/office/drawing/2014/main" id="{83FDD05C-C090-4952-A077-7F1DCB0C55BF}"/>
              </a:ext>
            </a:extLst>
          </p:cNvPr>
          <p:cNvSpPr>
            <a:spLocks noChangeArrowheads="1"/>
          </p:cNvSpPr>
          <p:nvPr/>
        </p:nvSpPr>
        <p:spPr bwMode="auto">
          <a:xfrm>
            <a:off x="271727" y="46712"/>
            <a:ext cx="9362546"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charset="0"/>
                <a:ea typeface="ＭＳ Ｐゴシック" pitchFamily="50" charset="-128"/>
                <a:cs typeface="+mn-cs"/>
              </a:rPr>
              <a:t>医療・福祉分野が生み出す雇用</a:t>
            </a:r>
          </a:p>
        </p:txBody>
      </p:sp>
      <p:sp>
        <p:nvSpPr>
          <p:cNvPr id="4" name="Text Box 3">
            <a:extLst>
              <a:ext uri="{FF2B5EF4-FFF2-40B4-BE49-F238E27FC236}">
                <a16:creationId xmlns:a16="http://schemas.microsoft.com/office/drawing/2014/main" id="{11A0C13C-9B07-44CF-B49E-D0FDCCA6C593}"/>
              </a:ext>
            </a:extLst>
          </p:cNvPr>
          <p:cNvSpPr txBox="1">
            <a:spLocks noChangeArrowheads="1"/>
          </p:cNvSpPr>
          <p:nvPr/>
        </p:nvSpPr>
        <p:spPr bwMode="auto">
          <a:xfrm>
            <a:off x="636880" y="679650"/>
            <a:ext cx="86470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医療・福祉分野は雇用を生み出す効果が大きい。</a:t>
            </a:r>
          </a:p>
        </p:txBody>
      </p:sp>
      <p:sp>
        <p:nvSpPr>
          <p:cNvPr id="5" name="正方形/長方形 4">
            <a:extLst>
              <a:ext uri="{FF2B5EF4-FFF2-40B4-BE49-F238E27FC236}">
                <a16:creationId xmlns:a16="http://schemas.microsoft.com/office/drawing/2014/main" id="{ADB29283-0DAC-428D-A3C0-2B2CF9CE5924}"/>
              </a:ext>
            </a:extLst>
          </p:cNvPr>
          <p:cNvSpPr/>
          <p:nvPr/>
        </p:nvSpPr>
        <p:spPr>
          <a:xfrm>
            <a:off x="480902" y="5701745"/>
            <a:ext cx="8958995" cy="707886"/>
          </a:xfrm>
          <a:prstGeom prst="rect">
            <a:avLst/>
          </a:prstGeom>
          <a:solidFill>
            <a:srgbClr val="FFFFCC"/>
          </a:solidFill>
          <a:ln w="15875">
            <a:solidFill>
              <a:srgbClr val="FF0000"/>
            </a:solidFill>
          </a:ln>
        </p:spPr>
        <p:txBody>
          <a:bodyPr wrap="square"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医療に財源を投入すれば、</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特に医療従事者の比率が高</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い</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地方では経済の活性化により、経済成長を促し、地方創生への多大な貢献につなが</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る</a:t>
            </a:r>
            <a:r>
              <a:rPr kumimoji="1" lang="ja-JP" altLang="ja-JP" sz="20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四角形: 角を丸くする 1">
            <a:extLst>
              <a:ext uri="{FF2B5EF4-FFF2-40B4-BE49-F238E27FC236}">
                <a16:creationId xmlns:a16="http://schemas.microsoft.com/office/drawing/2014/main" id="{8A734295-EFE2-40E6-8592-D28EC2949DED}"/>
              </a:ext>
            </a:extLst>
          </p:cNvPr>
          <p:cNvSpPr/>
          <p:nvPr/>
        </p:nvSpPr>
        <p:spPr>
          <a:xfrm>
            <a:off x="1684065" y="3073152"/>
            <a:ext cx="216024" cy="72008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8" name="スライド番号プレースホルダー 2">
            <a:extLst>
              <a:ext uri="{FF2B5EF4-FFF2-40B4-BE49-F238E27FC236}">
                <a16:creationId xmlns:a16="http://schemas.microsoft.com/office/drawing/2014/main" id="{1B18FC89-641A-4A8B-89EB-DE47E68DA34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84831010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a:extLst>
              <a:ext uri="{FF2B5EF4-FFF2-40B4-BE49-F238E27FC236}">
                <a16:creationId xmlns:a16="http://schemas.microsoft.com/office/drawing/2014/main" id="{0DBEFF76-B518-499F-B7BE-4EE7001C670F}"/>
              </a:ext>
            </a:extLst>
          </p:cNvPr>
          <p:cNvSpPr txBox="1"/>
          <p:nvPr/>
        </p:nvSpPr>
        <p:spPr>
          <a:xfrm>
            <a:off x="5128821" y="5506088"/>
            <a:ext cx="412067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日「日医君だより」（</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http://www.med.or.jp/nichiionline/article/008969.html</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0" name="テキスト ボックス 9">
            <a:extLst>
              <a:ext uri="{FF2B5EF4-FFF2-40B4-BE49-F238E27FC236}">
                <a16:creationId xmlns:a16="http://schemas.microsoft.com/office/drawing/2014/main" id="{4A7154DD-60CF-4532-A7B7-E8D92502BD77}"/>
              </a:ext>
            </a:extLst>
          </p:cNvPr>
          <p:cNvSpPr txBox="1"/>
          <p:nvPr/>
        </p:nvSpPr>
        <p:spPr>
          <a:xfrm>
            <a:off x="656507" y="1068000"/>
            <a:ext cx="8592986" cy="4255731"/>
          </a:xfrm>
          <a:prstGeom prst="rect">
            <a:avLst/>
          </a:prstGeom>
          <a:solidFill>
            <a:srgbClr val="FFFFCC"/>
          </a:solidFill>
          <a:ln w="19050">
            <a:solidFill>
              <a:srgbClr val="FFC000"/>
            </a:solidFill>
          </a:ln>
        </p:spPr>
        <p:txBody>
          <a:bodyPr wrap="square" lIns="144000" tIns="108000" rIns="144000" bIns="108000" rtlCol="0" anchor="ctr" anchorCtr="0">
            <a:noAutofit/>
          </a:bodyPr>
          <a:lstStyle/>
          <a:p>
            <a:pPr marL="342900" marR="0" lvl="0" indent="-342900" algn="l" defTabSz="914400" rtl="0" eaLnBrk="1" fontAlgn="auto" latinLnBrk="0" hangingPunct="1">
              <a:lnSpc>
                <a:spcPts val="3000"/>
              </a:lnSpc>
              <a:spcBef>
                <a:spcPts val="0"/>
              </a:spcBef>
              <a:spcAft>
                <a:spcPts val="120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財政論に偏って議論を進め、結論を急ぐべきではないことを主張し、患者負担という今後の国民生活に深く関わる問題であることから、短い期間に拙速に結論を出すことのないこと。</a:t>
            </a:r>
          </a:p>
          <a:p>
            <a:pPr marL="342900" marR="0" lvl="0" indent="-342900" algn="l" defTabSz="914400" rtl="0" eaLnBrk="1" fontAlgn="auto" latinLnBrk="0" hangingPunct="1">
              <a:lnSpc>
                <a:spcPts val="3000"/>
              </a:lnSpc>
              <a:spcBef>
                <a:spcPts val="0"/>
              </a:spcBef>
              <a:spcAft>
                <a:spcPts val="120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特に受診時定額負担について、「大きなリスクは共助、小さなリスクは自助」という議論があるが、公的医療保険には、既に、小さなリスクは「定率負担」をお願いし、大きなリスクは「高額療養費」で対応するという基本的な考え方があり、これを大きく転換するものであること。</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342900" algn="l" defTabSz="914400" rtl="0" eaLnBrk="1" fontAlgn="auto" latinLnBrk="0" hangingPunct="1">
              <a:lnSpc>
                <a:spcPts val="3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将来にわたり患者の療養給付を最大でも３割までしか負担を求めないとしてきた、これまでの原則を破って患者に負担を求めていくものであり、容認できないと主張した。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295B3DED-47B3-4B1A-9364-DF853516C814}"/>
              </a:ext>
            </a:extLst>
          </p:cNvPr>
          <p:cNvSpPr txBox="1"/>
          <p:nvPr/>
        </p:nvSpPr>
        <p:spPr>
          <a:xfrm>
            <a:off x="632520" y="150456"/>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政府「全世代型社会保障検討会議」開催（首相官邸）</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スライド番号プレースホルダー 2">
            <a:extLst>
              <a:ext uri="{FF2B5EF4-FFF2-40B4-BE49-F238E27FC236}">
                <a16:creationId xmlns:a16="http://schemas.microsoft.com/office/drawing/2014/main" id="{5CE301D0-3F7F-4510-AC42-FA336A08BF6F}"/>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3014474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a:extLst>
              <a:ext uri="{FF2B5EF4-FFF2-40B4-BE49-F238E27FC236}">
                <a16:creationId xmlns:a16="http://schemas.microsoft.com/office/drawing/2014/main" id="{486004FF-7592-406D-AA49-99861310C0BD}"/>
              </a:ext>
            </a:extLst>
          </p:cNvPr>
          <p:cNvSpPr/>
          <p:nvPr/>
        </p:nvSpPr>
        <p:spPr>
          <a:xfrm>
            <a:off x="297186" y="5373216"/>
            <a:ext cx="9498113" cy="1224137"/>
          </a:xfrm>
          <a:prstGeom prst="rect">
            <a:avLst/>
          </a:prstGeom>
          <a:solidFill>
            <a:srgbClr val="CCFF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2" name="正方形/長方形 11">
            <a:extLst>
              <a:ext uri="{FF2B5EF4-FFF2-40B4-BE49-F238E27FC236}">
                <a16:creationId xmlns:a16="http://schemas.microsoft.com/office/drawing/2014/main" id="{8043D27C-527A-458C-A7AA-5510CD07BC0B}"/>
              </a:ext>
            </a:extLst>
          </p:cNvPr>
          <p:cNvSpPr/>
          <p:nvPr/>
        </p:nvSpPr>
        <p:spPr>
          <a:xfrm>
            <a:off x="297187" y="3903439"/>
            <a:ext cx="9498113" cy="1253753"/>
          </a:xfrm>
          <a:prstGeom prst="rect">
            <a:avLst/>
          </a:prstGeom>
          <a:solidFill>
            <a:srgbClr val="CCFFCC"/>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C9E61F5B-CC54-44D1-89C2-34384ADA696F}"/>
              </a:ext>
            </a:extLst>
          </p:cNvPr>
          <p:cNvSpPr/>
          <p:nvPr/>
        </p:nvSpPr>
        <p:spPr>
          <a:xfrm>
            <a:off x="297187" y="2463278"/>
            <a:ext cx="9498113" cy="1224137"/>
          </a:xfrm>
          <a:prstGeom prst="rect">
            <a:avLst/>
          </a:prstGeom>
          <a:solidFill>
            <a:srgbClr val="FFFFCC"/>
          </a:solidFill>
          <a:ln>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4AA6B99D-9147-469C-81EA-1FFD7F3AE6DD}"/>
              </a:ext>
            </a:extLst>
          </p:cNvPr>
          <p:cNvSpPr txBox="1"/>
          <p:nvPr/>
        </p:nvSpPr>
        <p:spPr>
          <a:xfrm>
            <a:off x="543248" y="44624"/>
            <a:ext cx="9005992" cy="938719"/>
          </a:xfrm>
          <a:prstGeom prst="rect">
            <a:avLst/>
          </a:prstGeom>
          <a:noFill/>
        </p:spPr>
        <p:txBody>
          <a:bodyPr wrap="none" rtlCol="0">
            <a:spAutoFit/>
          </a:bodyPr>
          <a:lstStyle/>
          <a:p>
            <a:pPr marL="0" marR="0" lvl="0" indent="0" algn="ctr" defTabSz="844083" rtl="0" eaLnBrk="1" fontAlgn="auto" latinLnBrk="0" hangingPunct="1">
              <a:lnSpc>
                <a:spcPct val="100000"/>
              </a:lnSpc>
              <a:spcBef>
                <a:spcPts val="0"/>
              </a:spcBef>
              <a:spcAft>
                <a:spcPts val="600"/>
              </a:spcAft>
              <a:buClrTx/>
              <a:buSzTx/>
              <a:buFontTx/>
              <a:buNone/>
              <a:tabLst/>
              <a:defRPr/>
            </a:pPr>
            <a:r>
              <a:rPr kumimoji="1" lang="ja-JP" altLang="en-US" sz="32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全世代型社会保障改革への期待</a:t>
            </a:r>
            <a:endParaRPr kumimoji="1" lang="en-US" altLang="ja-JP" sz="32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～日本で暮らして良かった、日本で暮らして幸福だったという「全世代型社会保障制度」へ～</a:t>
            </a:r>
          </a:p>
        </p:txBody>
      </p:sp>
      <p:sp>
        <p:nvSpPr>
          <p:cNvPr id="6" name="テキスト ボックス 5">
            <a:extLst>
              <a:ext uri="{FF2B5EF4-FFF2-40B4-BE49-F238E27FC236}">
                <a16:creationId xmlns:a16="http://schemas.microsoft.com/office/drawing/2014/main" id="{AD4FA324-E712-45FA-8C0A-7AD0FA85DDD7}"/>
              </a:ext>
            </a:extLst>
          </p:cNvPr>
          <p:cNvSpPr txBox="1"/>
          <p:nvPr/>
        </p:nvSpPr>
        <p:spPr>
          <a:xfrm>
            <a:off x="297188" y="2463279"/>
            <a:ext cx="9498111" cy="461665"/>
          </a:xfrm>
          <a:prstGeom prst="rect">
            <a:avLst/>
          </a:prstGeom>
          <a:solidFill>
            <a:srgbClr val="FF6600"/>
          </a:solidFill>
        </p:spPr>
        <p:txBody>
          <a:bodyPr wrap="none" rtlCol="0" anchor="ctr" anchorCtr="0">
            <a:no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〇人生</a:t>
            </a:r>
            <a:r>
              <a:rPr kumimoji="1" lang="en-US" altLang="ja-JP"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年時代の患者・国民の安心につながる丁寧な議論を</a:t>
            </a:r>
          </a:p>
        </p:txBody>
      </p:sp>
      <p:sp>
        <p:nvSpPr>
          <p:cNvPr id="7" name="テキスト ボックス 6">
            <a:extLst>
              <a:ext uri="{FF2B5EF4-FFF2-40B4-BE49-F238E27FC236}">
                <a16:creationId xmlns:a16="http://schemas.microsoft.com/office/drawing/2014/main" id="{6CF76FF4-8302-4EB3-A024-E1D37C722535}"/>
              </a:ext>
            </a:extLst>
          </p:cNvPr>
          <p:cNvSpPr txBox="1"/>
          <p:nvPr/>
        </p:nvSpPr>
        <p:spPr>
          <a:xfrm>
            <a:off x="297188" y="3903439"/>
            <a:ext cx="9498113" cy="461665"/>
          </a:xfrm>
          <a:prstGeom prst="rect">
            <a:avLst/>
          </a:prstGeom>
          <a:solidFill>
            <a:srgbClr val="00B050"/>
          </a:solidFill>
        </p:spPr>
        <p:txBody>
          <a:bodyPr wrap="non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〇疾病予防、健康づくりの推進　</a:t>
            </a:r>
            <a:r>
              <a:rPr kumimoji="1" lang="ja-JP" altLang="en-US" sz="20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～健康寿命の延伸とそれによる支え手の増加～</a:t>
            </a:r>
            <a:endPar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テキスト ボックス 7">
            <a:extLst>
              <a:ext uri="{FF2B5EF4-FFF2-40B4-BE49-F238E27FC236}">
                <a16:creationId xmlns:a16="http://schemas.microsoft.com/office/drawing/2014/main" id="{D1366920-9029-464E-A4EE-E6D6B941D480}"/>
              </a:ext>
            </a:extLst>
          </p:cNvPr>
          <p:cNvSpPr txBox="1"/>
          <p:nvPr/>
        </p:nvSpPr>
        <p:spPr>
          <a:xfrm>
            <a:off x="297188" y="5373216"/>
            <a:ext cx="9498111" cy="461665"/>
          </a:xfrm>
          <a:prstGeom prst="rect">
            <a:avLst/>
          </a:prstGeom>
          <a:solidFill>
            <a:srgbClr val="0000FF"/>
          </a:solidFill>
        </p:spPr>
        <p:txBody>
          <a:bodyPr wrap="none" rtlCol="0" anchor="ctr" anchorCtr="0">
            <a:no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〇国民皆保険の理念の堅持</a:t>
            </a:r>
          </a:p>
        </p:txBody>
      </p:sp>
      <p:sp>
        <p:nvSpPr>
          <p:cNvPr id="3" name="テキスト ボックス 2">
            <a:extLst>
              <a:ext uri="{FF2B5EF4-FFF2-40B4-BE49-F238E27FC236}">
                <a16:creationId xmlns:a16="http://schemas.microsoft.com/office/drawing/2014/main" id="{D4DA294B-EE97-4256-8AC3-642B95B13E2A}"/>
              </a:ext>
            </a:extLst>
          </p:cNvPr>
          <p:cNvSpPr txBox="1"/>
          <p:nvPr/>
        </p:nvSpPr>
        <p:spPr>
          <a:xfrm>
            <a:off x="787940" y="3120933"/>
            <a:ext cx="8254183" cy="4001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医療全体のあるべき姿、ビジョンを国民に示していくことが安心につながる。</a:t>
            </a:r>
          </a:p>
        </p:txBody>
      </p:sp>
      <p:sp>
        <p:nvSpPr>
          <p:cNvPr id="9" name="テキスト ボックス 8">
            <a:extLst>
              <a:ext uri="{FF2B5EF4-FFF2-40B4-BE49-F238E27FC236}">
                <a16:creationId xmlns:a16="http://schemas.microsoft.com/office/drawing/2014/main" id="{EBA7EF92-FD1F-4CC4-A0E8-7C5709779928}"/>
              </a:ext>
            </a:extLst>
          </p:cNvPr>
          <p:cNvSpPr txBox="1"/>
          <p:nvPr/>
        </p:nvSpPr>
        <p:spPr>
          <a:xfrm>
            <a:off x="567198" y="4393956"/>
            <a:ext cx="9005992" cy="70788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人生</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100</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年時代の安心の基盤は健康であり、生涯を通じ健やかに過ごすためには予防が重要。</a:t>
            </a:r>
          </a:p>
        </p:txBody>
      </p:sp>
      <p:sp>
        <p:nvSpPr>
          <p:cNvPr id="10" name="テキスト ボックス 9">
            <a:extLst>
              <a:ext uri="{FF2B5EF4-FFF2-40B4-BE49-F238E27FC236}">
                <a16:creationId xmlns:a16="http://schemas.microsoft.com/office/drawing/2014/main" id="{E23330FB-4038-4EAD-B626-DDEE15ECE90D}"/>
              </a:ext>
            </a:extLst>
          </p:cNvPr>
          <p:cNvSpPr txBox="1"/>
          <p:nvPr/>
        </p:nvSpPr>
        <p:spPr>
          <a:xfrm>
            <a:off x="704528" y="6016062"/>
            <a:ext cx="7039106" cy="4001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国民皆保険の理念に沿った改革こそが国民の安心につながる。</a:t>
            </a:r>
          </a:p>
        </p:txBody>
      </p:sp>
      <p:sp>
        <p:nvSpPr>
          <p:cNvPr id="17" name="テキスト ボックス 16">
            <a:extLst>
              <a:ext uri="{FF2B5EF4-FFF2-40B4-BE49-F238E27FC236}">
                <a16:creationId xmlns:a16="http://schemas.microsoft.com/office/drawing/2014/main" id="{2A25F3D4-AC17-4A13-8243-37DA464AEF29}"/>
              </a:ext>
            </a:extLst>
          </p:cNvPr>
          <p:cNvSpPr txBox="1"/>
          <p:nvPr/>
        </p:nvSpPr>
        <p:spPr>
          <a:xfrm>
            <a:off x="4981281" y="1035362"/>
            <a:ext cx="4838976"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令和元年</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全世代型社会保障検討会議</a:t>
            </a:r>
          </a:p>
        </p:txBody>
      </p:sp>
      <p:sp>
        <p:nvSpPr>
          <p:cNvPr id="20" name="テキスト ボックス 19">
            <a:extLst>
              <a:ext uri="{FF2B5EF4-FFF2-40B4-BE49-F238E27FC236}">
                <a16:creationId xmlns:a16="http://schemas.microsoft.com/office/drawing/2014/main" id="{A9C62B51-94BA-41FA-8573-A032CB2E696C}"/>
              </a:ext>
            </a:extLst>
          </p:cNvPr>
          <p:cNvSpPr txBox="1"/>
          <p:nvPr/>
        </p:nvSpPr>
        <p:spPr>
          <a:xfrm>
            <a:off x="6393160" y="1373576"/>
            <a:ext cx="3249608" cy="92333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日本医師会</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日本歯科医師会</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公益社団法人 日本薬剤師会</a:t>
            </a:r>
          </a:p>
        </p:txBody>
      </p:sp>
      <p:sp>
        <p:nvSpPr>
          <p:cNvPr id="15" name="スライド番号プレースホルダー 2">
            <a:extLst>
              <a:ext uri="{FF2B5EF4-FFF2-40B4-BE49-F238E27FC236}">
                <a16:creationId xmlns:a16="http://schemas.microsoft.com/office/drawing/2014/main" id="{7C91671C-A0AD-4288-987F-657E2DB237D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8144990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B6267721-D35C-4FB3-BA5A-5EF21E529896}"/>
              </a:ext>
            </a:extLst>
          </p:cNvPr>
          <p:cNvSpPr txBox="1"/>
          <p:nvPr/>
        </p:nvSpPr>
        <p:spPr>
          <a:xfrm>
            <a:off x="632520" y="171812"/>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回医療政策研究会開催</a:t>
            </a:r>
          </a:p>
        </p:txBody>
      </p:sp>
      <p:sp>
        <p:nvSpPr>
          <p:cNvPr id="8" name="テキスト ボックス 7">
            <a:extLst>
              <a:ext uri="{FF2B5EF4-FFF2-40B4-BE49-F238E27FC236}">
                <a16:creationId xmlns:a16="http://schemas.microsoft.com/office/drawing/2014/main" id="{1321A8D9-0394-4015-BD65-030B5143150D}"/>
              </a:ext>
            </a:extLst>
          </p:cNvPr>
          <p:cNvSpPr txBox="1"/>
          <p:nvPr/>
        </p:nvSpPr>
        <p:spPr>
          <a:xfrm>
            <a:off x="632520" y="939574"/>
            <a:ext cx="8640960" cy="178510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１．人生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年時代の患者・国民の安心につながる丁寧な議論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２．疾病予防、健康づくりの推進</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～健康寿命の延伸とそれによる支え手の増加～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３．国民皆保険の理念の堅持</a:t>
            </a:r>
          </a:p>
        </p:txBody>
      </p:sp>
      <p:pic>
        <p:nvPicPr>
          <p:cNvPr id="5" name="図 4">
            <a:extLst>
              <a:ext uri="{FF2B5EF4-FFF2-40B4-BE49-F238E27FC236}">
                <a16:creationId xmlns:a16="http://schemas.microsoft.com/office/drawing/2014/main" id="{F1AF3E6E-5131-4B25-96F4-B27654A8D995}"/>
              </a:ext>
            </a:extLst>
          </p:cNvPr>
          <p:cNvPicPr>
            <a:picLocks noChangeAspect="1"/>
          </p:cNvPicPr>
          <p:nvPr/>
        </p:nvPicPr>
        <p:blipFill>
          <a:blip r:embed="rId2"/>
          <a:stretch>
            <a:fillRect/>
          </a:stretch>
        </p:blipFill>
        <p:spPr>
          <a:xfrm>
            <a:off x="1504036" y="2917018"/>
            <a:ext cx="6897927" cy="3185529"/>
          </a:xfrm>
          <a:prstGeom prst="rect">
            <a:avLst/>
          </a:prstGeom>
        </p:spPr>
      </p:pic>
      <p:sp>
        <p:nvSpPr>
          <p:cNvPr id="6" name="スライド番号プレースホルダー 2">
            <a:extLst>
              <a:ext uri="{FF2B5EF4-FFF2-40B4-BE49-F238E27FC236}">
                <a16:creationId xmlns:a16="http://schemas.microsoft.com/office/drawing/2014/main" id="{53268CC4-DBD2-4110-869B-9D51023F4B0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4738713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37B64B4-D3A4-443E-9ED9-433FF03EC773}"/>
              </a:ext>
            </a:extLst>
          </p:cNvPr>
          <p:cNvSpPr txBox="1"/>
          <p:nvPr/>
        </p:nvSpPr>
        <p:spPr>
          <a:xfrm>
            <a:off x="632520" y="65018"/>
            <a:ext cx="864096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公明党「全世代型社会保障推進本部・厚生労働部会・医療制度委員会 合同会議」ヒアリング</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釜萢常任理事と城守常任理事が全世代型社会保障改革についての日本医師会の考え方を説明</a:t>
            </a:r>
          </a:p>
        </p:txBody>
      </p:sp>
      <p:sp>
        <p:nvSpPr>
          <p:cNvPr id="7" name="正方形/長方形 6">
            <a:extLst>
              <a:ext uri="{FF2B5EF4-FFF2-40B4-BE49-F238E27FC236}">
                <a16:creationId xmlns:a16="http://schemas.microsoft.com/office/drawing/2014/main" id="{6923D77B-E67B-414E-8DBE-82A19EF6750A}"/>
              </a:ext>
            </a:extLst>
          </p:cNvPr>
          <p:cNvSpPr/>
          <p:nvPr/>
        </p:nvSpPr>
        <p:spPr>
          <a:xfrm>
            <a:off x="1352600" y="1749353"/>
            <a:ext cx="6480720" cy="2092881"/>
          </a:xfrm>
          <a:prstGeom prst="rect">
            <a:avLst/>
          </a:prstGeom>
          <a:noFill/>
          <a:ln>
            <a:solidFill>
              <a:schemeClr val="tx1"/>
            </a:solidFill>
          </a:ln>
        </p:spPr>
        <p:txBody>
          <a:bodyPr wrap="square">
            <a:spAutoFit/>
          </a:body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１．予防の推進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～健康寿命の延伸とそれによる支え手の増加～</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２．地域に根ざした医療提供体制の確立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～かかりつけ医の定着とあるべき姿の方向性～</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３．全世代型社会保障に向けて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～社会保障の充実による国民不安の解消～</a:t>
            </a:r>
          </a:p>
        </p:txBody>
      </p:sp>
      <p:pic>
        <p:nvPicPr>
          <p:cNvPr id="12" name="図 11">
            <a:extLst>
              <a:ext uri="{FF2B5EF4-FFF2-40B4-BE49-F238E27FC236}">
                <a16:creationId xmlns:a16="http://schemas.microsoft.com/office/drawing/2014/main" id="{23C6462E-190B-4257-AAFB-B458E92F0709}"/>
              </a:ext>
            </a:extLst>
          </p:cNvPr>
          <p:cNvPicPr>
            <a:picLocks noChangeAspect="1"/>
          </p:cNvPicPr>
          <p:nvPr/>
        </p:nvPicPr>
        <p:blipFill>
          <a:blip r:embed="rId2"/>
          <a:stretch>
            <a:fillRect/>
          </a:stretch>
        </p:blipFill>
        <p:spPr>
          <a:xfrm>
            <a:off x="2056784" y="4149080"/>
            <a:ext cx="4300372" cy="2513707"/>
          </a:xfrm>
          <a:prstGeom prst="rect">
            <a:avLst/>
          </a:prstGeom>
        </p:spPr>
      </p:pic>
      <p:sp>
        <p:nvSpPr>
          <p:cNvPr id="13" name="正方形/長方形 12">
            <a:extLst>
              <a:ext uri="{FF2B5EF4-FFF2-40B4-BE49-F238E27FC236}">
                <a16:creationId xmlns:a16="http://schemas.microsoft.com/office/drawing/2014/main" id="{AD1D777D-6C8B-46E2-9A2B-52222099F269}"/>
              </a:ext>
            </a:extLst>
          </p:cNvPr>
          <p:cNvSpPr/>
          <p:nvPr/>
        </p:nvSpPr>
        <p:spPr>
          <a:xfrm>
            <a:off x="1928664" y="4005064"/>
            <a:ext cx="4536504" cy="27002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4" name="正方形/長方形 13">
            <a:extLst>
              <a:ext uri="{FF2B5EF4-FFF2-40B4-BE49-F238E27FC236}">
                <a16:creationId xmlns:a16="http://schemas.microsoft.com/office/drawing/2014/main" id="{013390C1-5F35-4540-86E8-205A8B19CE73}"/>
              </a:ext>
            </a:extLst>
          </p:cNvPr>
          <p:cNvSpPr/>
          <p:nvPr/>
        </p:nvSpPr>
        <p:spPr>
          <a:xfrm>
            <a:off x="3872880" y="4106570"/>
            <a:ext cx="2484276" cy="123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5" name="テキスト ボックス 14">
            <a:extLst>
              <a:ext uri="{FF2B5EF4-FFF2-40B4-BE49-F238E27FC236}">
                <a16:creationId xmlns:a16="http://schemas.microsoft.com/office/drawing/2014/main" id="{E56BDE10-C35C-41C6-B9FE-E6E5F73B7492}"/>
              </a:ext>
            </a:extLst>
          </p:cNvPr>
          <p:cNvSpPr txBox="1"/>
          <p:nvPr/>
        </p:nvSpPr>
        <p:spPr>
          <a:xfrm>
            <a:off x="6681192" y="3995683"/>
            <a:ext cx="1872208"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公明新聞</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p>
        </p:txBody>
      </p:sp>
      <p:sp>
        <p:nvSpPr>
          <p:cNvPr id="9" name="スライド番号プレースホルダー 2">
            <a:extLst>
              <a:ext uri="{FF2B5EF4-FFF2-40B4-BE49-F238E27FC236}">
                <a16:creationId xmlns:a16="http://schemas.microsoft.com/office/drawing/2014/main" id="{FB15AA4C-24CE-48EE-9A92-A813E9DAD30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1829262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5639B01F-4183-4D47-9197-F2D569B89688}"/>
              </a:ext>
            </a:extLst>
          </p:cNvPr>
          <p:cNvSpPr txBox="1"/>
          <p:nvPr/>
        </p:nvSpPr>
        <p:spPr>
          <a:xfrm>
            <a:off x="560512" y="1604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中医協で「第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回医療経済実態調査」公表</a:t>
            </a:r>
          </a:p>
        </p:txBody>
      </p:sp>
      <p:sp>
        <p:nvSpPr>
          <p:cNvPr id="6" name="テキスト ボックス 5">
            <a:extLst>
              <a:ext uri="{FF2B5EF4-FFF2-40B4-BE49-F238E27FC236}">
                <a16:creationId xmlns:a16="http://schemas.microsoft.com/office/drawing/2014/main" id="{99093CFE-B366-4545-9242-EFFA1B5CCD4F}"/>
              </a:ext>
            </a:extLst>
          </p:cNvPr>
          <p:cNvSpPr txBox="1"/>
          <p:nvPr/>
        </p:nvSpPr>
        <p:spPr>
          <a:xfrm>
            <a:off x="560512" y="736129"/>
            <a:ext cx="864096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回医療経済実態調査の結果について」</a:t>
            </a:r>
          </a:p>
        </p:txBody>
      </p:sp>
      <p:sp>
        <p:nvSpPr>
          <p:cNvPr id="7" name="正方形/長方形 6">
            <a:extLst>
              <a:ext uri="{FF2B5EF4-FFF2-40B4-BE49-F238E27FC236}">
                <a16:creationId xmlns:a16="http://schemas.microsoft.com/office/drawing/2014/main" id="{58FE05CA-A938-47ED-BC9B-15B92B6B7259}"/>
              </a:ext>
            </a:extLst>
          </p:cNvPr>
          <p:cNvSpPr/>
          <p:nvPr/>
        </p:nvSpPr>
        <p:spPr>
          <a:xfrm>
            <a:off x="632520" y="1436974"/>
            <a:ext cx="8640960" cy="5310879"/>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（病院について）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損益差額率は一般病院でマイナス</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％。医療法人では、病院長給与を引き下げたものの、チーム医療が進む中で職員数が増加し、給与費率は横ばい。また、医療法人の３分の１が赤字。</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急性期一般入院料１は、医業収益（収入）が若干増加したものの、その他は横ばいで、急性期一般入院料１も含め、急性期一般入院料および地域一般入院料の損益差額率は、ほとんど改善されていない。</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療養病棟入院基本料１（医療区分２・３の該当者割合８割以上）に比べて、療養病棟入院基本料２（同５割以上）は、医業収益（収入）の伸びが低く、国公立以外では損益差額率が低下している。</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精神科病院は、一般病院に比べて医業収益（収入）の伸びが小さく、損益差額率も水面上ぎりぎりのまま。</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一般病院では、看護職員、医療技術員等が増加しているが、医療法人の１人当たり給与費は、国公立に比べて</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万円前後かそれ以上に低いため、タスクシフティングに向けた多職種の採用が難しい状況であること、また、減価償却費と設備関係費の合計の比率はどの開設者でも低下していることから、設備関係コストが抑制されていることが伺え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（診療所について）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医業収益（収入）が横ばい。医療法人は院長給与を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引き下げたものの看護補助職員等の増加により、</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入院収益なしの損益差額率は横ばい。</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入院収益あり（有床診療所）は、医業収益（収入）の減少が</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影響して損益差額率が低下。また、一般診療所（医療法人）</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の３分の１が赤字であった。</a:t>
            </a:r>
          </a:p>
        </p:txBody>
      </p:sp>
      <p:pic>
        <p:nvPicPr>
          <p:cNvPr id="10" name="図 9">
            <a:extLst>
              <a:ext uri="{FF2B5EF4-FFF2-40B4-BE49-F238E27FC236}">
                <a16:creationId xmlns:a16="http://schemas.microsoft.com/office/drawing/2014/main" id="{3A3C63F6-041A-4F02-A929-4F53CD06A220}"/>
              </a:ext>
            </a:extLst>
          </p:cNvPr>
          <p:cNvPicPr>
            <a:picLocks noChangeAspect="1"/>
          </p:cNvPicPr>
          <p:nvPr/>
        </p:nvPicPr>
        <p:blipFill rotWithShape="1">
          <a:blip r:embed="rId2"/>
          <a:srcRect l="8401" r="7669" b="11351"/>
          <a:stretch/>
        </p:blipFill>
        <p:spPr>
          <a:xfrm>
            <a:off x="6291395" y="5157192"/>
            <a:ext cx="2417915" cy="1512168"/>
          </a:xfrm>
          <a:prstGeom prst="rect">
            <a:avLst/>
          </a:prstGeom>
        </p:spPr>
      </p:pic>
      <p:sp>
        <p:nvSpPr>
          <p:cNvPr id="8" name="スライド番号プレースホルダー 2">
            <a:extLst>
              <a:ext uri="{FF2B5EF4-FFF2-40B4-BE49-F238E27FC236}">
                <a16:creationId xmlns:a16="http://schemas.microsoft.com/office/drawing/2014/main" id="{22932BF8-E162-4472-B06E-F27C67760D1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65241085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943D37C-5601-46A7-9845-66032E7D488E}"/>
              </a:ext>
            </a:extLst>
          </p:cNvPr>
          <p:cNvSpPr txBox="1"/>
          <p:nvPr/>
        </p:nvSpPr>
        <p:spPr>
          <a:xfrm>
            <a:off x="686450" y="457508"/>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医療機関の損益差額率の分布</a:t>
            </a:r>
          </a:p>
        </p:txBody>
      </p:sp>
      <p:graphicFrame>
        <p:nvGraphicFramePr>
          <p:cNvPr id="6" name="オブジェクト 5">
            <a:extLst>
              <a:ext uri="{FF2B5EF4-FFF2-40B4-BE49-F238E27FC236}">
                <a16:creationId xmlns:a16="http://schemas.microsoft.com/office/drawing/2014/main" id="{58502246-18E5-4349-8C33-7E1027BD1CE2}"/>
              </a:ext>
            </a:extLst>
          </p:cNvPr>
          <p:cNvGraphicFramePr>
            <a:graphicFrameLocks noChangeAspect="1"/>
          </p:cNvGraphicFramePr>
          <p:nvPr/>
        </p:nvGraphicFramePr>
        <p:xfrm>
          <a:off x="668373" y="1556792"/>
          <a:ext cx="8533099" cy="2448272"/>
        </p:xfrm>
        <a:graphic>
          <a:graphicData uri="http://schemas.openxmlformats.org/presentationml/2006/ole">
            <mc:AlternateContent xmlns:mc="http://schemas.openxmlformats.org/markup-compatibility/2006">
              <mc:Choice xmlns:v="urn:schemas-microsoft-com:vml" Requires="v">
                <p:oleObj spid="_x0000_s9200" name="Worksheet" r:id="rId3" imgW="7934479" imgH="2276581" progId="Excel.Sheet.12">
                  <p:link updateAutomatic="1"/>
                </p:oleObj>
              </mc:Choice>
              <mc:Fallback>
                <p:oleObj name="Worksheet" r:id="rId3" imgW="7934479" imgH="2276581" progId="Excel.Sheet.12">
                  <p:link updateAutomatic="1"/>
                  <p:pic>
                    <p:nvPicPr>
                      <p:cNvPr id="6" name="オブジェクト 5">
                        <a:extLst>
                          <a:ext uri="{FF2B5EF4-FFF2-40B4-BE49-F238E27FC236}">
                            <a16:creationId xmlns:a16="http://schemas.microsoft.com/office/drawing/2014/main" id="{58502246-18E5-4349-8C33-7E1027BD1CE2}"/>
                          </a:ext>
                        </a:extLst>
                      </p:cNvPr>
                      <p:cNvPicPr/>
                      <p:nvPr/>
                    </p:nvPicPr>
                    <p:blipFill>
                      <a:blip r:embed="rId4"/>
                      <a:stretch>
                        <a:fillRect/>
                      </a:stretch>
                    </p:blipFill>
                    <p:spPr>
                      <a:xfrm>
                        <a:off x="668373" y="1556792"/>
                        <a:ext cx="8533099" cy="2448272"/>
                      </a:xfrm>
                      <a:prstGeom prst="rect">
                        <a:avLst/>
                      </a:prstGeom>
                    </p:spPr>
                  </p:pic>
                </p:oleObj>
              </mc:Fallback>
            </mc:AlternateContent>
          </a:graphicData>
        </a:graphic>
      </p:graphicFrame>
      <p:graphicFrame>
        <p:nvGraphicFramePr>
          <p:cNvPr id="8" name="オブジェクト 7">
            <a:extLst>
              <a:ext uri="{FF2B5EF4-FFF2-40B4-BE49-F238E27FC236}">
                <a16:creationId xmlns:a16="http://schemas.microsoft.com/office/drawing/2014/main" id="{A66AA53E-34C2-4757-A414-F830E30478D1}"/>
              </a:ext>
            </a:extLst>
          </p:cNvPr>
          <p:cNvGraphicFramePr>
            <a:graphicFrameLocks noChangeAspect="1"/>
          </p:cNvGraphicFramePr>
          <p:nvPr/>
        </p:nvGraphicFramePr>
        <p:xfrm>
          <a:off x="668373" y="4005064"/>
          <a:ext cx="8512611" cy="2448272"/>
        </p:xfrm>
        <a:graphic>
          <a:graphicData uri="http://schemas.openxmlformats.org/presentationml/2006/ole">
            <mc:AlternateContent xmlns:mc="http://schemas.openxmlformats.org/markup-compatibility/2006">
              <mc:Choice xmlns:v="urn:schemas-microsoft-com:vml" Requires="v">
                <p:oleObj spid="_x0000_s9201" name="Worksheet" r:id="rId5" imgW="7915262" imgH="2276581" progId="Excel.Sheet.12">
                  <p:link updateAutomatic="1"/>
                </p:oleObj>
              </mc:Choice>
              <mc:Fallback>
                <p:oleObj name="Worksheet" r:id="rId5" imgW="7915262" imgH="2276581" progId="Excel.Sheet.12">
                  <p:link updateAutomatic="1"/>
                  <p:pic>
                    <p:nvPicPr>
                      <p:cNvPr id="8" name="オブジェクト 7">
                        <a:extLst>
                          <a:ext uri="{FF2B5EF4-FFF2-40B4-BE49-F238E27FC236}">
                            <a16:creationId xmlns:a16="http://schemas.microsoft.com/office/drawing/2014/main" id="{A66AA53E-34C2-4757-A414-F830E30478D1}"/>
                          </a:ext>
                        </a:extLst>
                      </p:cNvPr>
                      <p:cNvPicPr/>
                      <p:nvPr/>
                    </p:nvPicPr>
                    <p:blipFill>
                      <a:blip r:embed="rId6"/>
                      <a:stretch>
                        <a:fillRect/>
                      </a:stretch>
                    </p:blipFill>
                    <p:spPr>
                      <a:xfrm>
                        <a:off x="668373" y="4005064"/>
                        <a:ext cx="8512611" cy="2448272"/>
                      </a:xfrm>
                      <a:prstGeom prst="rect">
                        <a:avLst/>
                      </a:prstGeom>
                    </p:spPr>
                  </p:pic>
                </p:oleObj>
              </mc:Fallback>
            </mc:AlternateContent>
          </a:graphicData>
        </a:graphic>
      </p:graphicFrame>
      <p:sp>
        <p:nvSpPr>
          <p:cNvPr id="9" name="テキスト ボックス 8">
            <a:extLst>
              <a:ext uri="{FF2B5EF4-FFF2-40B4-BE49-F238E27FC236}">
                <a16:creationId xmlns:a16="http://schemas.microsoft.com/office/drawing/2014/main" id="{D5F67CDE-D46D-43F4-817C-D435AE5670C3}"/>
              </a:ext>
            </a:extLst>
          </p:cNvPr>
          <p:cNvSpPr txBox="1"/>
          <p:nvPr/>
        </p:nvSpPr>
        <p:spPr>
          <a:xfrm>
            <a:off x="560511" y="1084674"/>
            <a:ext cx="878497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以上の医療法人の一般病院、一般診療所は損益差額率が</a:t>
            </a:r>
            <a:r>
              <a:rPr kumimoji="1" lang="ja-JP" altLang="en-US" sz="2000" b="0" i="0" u="none" strike="noStrike" kern="1200" cap="none" spc="0" normalizeH="0" baseline="0" noProof="0" dirty="0">
                <a:ln>
                  <a:noFill/>
                </a:ln>
                <a:solidFill>
                  <a:srgbClr val="FF0000"/>
                </a:solidFill>
                <a:effectLst/>
                <a:uLnTx/>
                <a:uFillTx/>
                <a:latin typeface="Arial"/>
                <a:ea typeface="ＭＳ Ｐゴシック"/>
                <a:cs typeface="+mn-cs"/>
              </a:rPr>
              <a:t>赤字</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である。</a:t>
            </a:r>
          </a:p>
        </p:txBody>
      </p:sp>
      <p:sp>
        <p:nvSpPr>
          <p:cNvPr id="11" name="正方形/長方形 10">
            <a:extLst>
              <a:ext uri="{FF2B5EF4-FFF2-40B4-BE49-F238E27FC236}">
                <a16:creationId xmlns:a16="http://schemas.microsoft.com/office/drawing/2014/main" id="{708D02C9-3C1D-4FB2-8526-C15EEF31259F}"/>
              </a:ext>
            </a:extLst>
          </p:cNvPr>
          <p:cNvSpPr/>
          <p:nvPr/>
        </p:nvSpPr>
        <p:spPr>
          <a:xfrm>
            <a:off x="632520" y="20676"/>
            <a:ext cx="5184576" cy="369332"/>
          </a:xfrm>
          <a:prstGeom prst="rect">
            <a:avLst/>
          </a:prstGeom>
          <a:solidFill>
            <a:srgbClr val="D5EFFF"/>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第</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回医療経済実態調査（</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日公表）</a:t>
            </a:r>
            <a:endPar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endParaRPr>
          </a:p>
        </p:txBody>
      </p:sp>
      <p:sp>
        <p:nvSpPr>
          <p:cNvPr id="10" name="スライド番号プレースホルダー 2">
            <a:extLst>
              <a:ext uri="{FF2B5EF4-FFF2-40B4-BE49-F238E27FC236}">
                <a16:creationId xmlns:a16="http://schemas.microsoft.com/office/drawing/2014/main" id="{98C24105-F12E-4590-94C9-953ABD0C2BF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05687635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DC9D8155-BA89-42DF-A13A-66AC17E52FF0}"/>
              </a:ext>
            </a:extLst>
          </p:cNvPr>
          <p:cNvSpPr txBox="1"/>
          <p:nvPr/>
        </p:nvSpPr>
        <p:spPr>
          <a:xfrm>
            <a:off x="685284" y="365929"/>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医療機関の損益状況</a:t>
            </a:r>
          </a:p>
        </p:txBody>
      </p:sp>
      <p:sp>
        <p:nvSpPr>
          <p:cNvPr id="7" name="正方形/長方形 6">
            <a:extLst>
              <a:ext uri="{FF2B5EF4-FFF2-40B4-BE49-F238E27FC236}">
                <a16:creationId xmlns:a16="http://schemas.microsoft.com/office/drawing/2014/main" id="{41595B4A-4EFA-4D2F-94DE-9B5CCA9D9141}"/>
              </a:ext>
            </a:extLst>
          </p:cNvPr>
          <p:cNvSpPr/>
          <p:nvPr/>
        </p:nvSpPr>
        <p:spPr>
          <a:xfrm>
            <a:off x="632520" y="22462"/>
            <a:ext cx="2232248" cy="369332"/>
          </a:xfrm>
          <a:prstGeom prst="rect">
            <a:avLst/>
          </a:prstGeom>
          <a:solidFill>
            <a:srgbClr val="F2DBDA"/>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C00000"/>
                </a:solidFill>
                <a:effectLst/>
                <a:uLnTx/>
                <a:uFillTx/>
                <a:latin typeface="Arial"/>
                <a:ea typeface="ＭＳ Ｐゴシック"/>
                <a:cs typeface="+mn-cs"/>
              </a:rPr>
              <a:t>TKC</a:t>
            </a:r>
            <a:r>
              <a:rPr kumimoji="1" lang="ja-JP" altLang="en-US" sz="1800" b="0" i="0" u="none" strike="noStrike" kern="1200" cap="none" spc="0" normalizeH="0" baseline="0" noProof="0" dirty="0">
                <a:ln>
                  <a:noFill/>
                </a:ln>
                <a:solidFill>
                  <a:srgbClr val="C00000"/>
                </a:solidFill>
                <a:effectLst/>
                <a:uLnTx/>
                <a:uFillTx/>
                <a:latin typeface="Arial"/>
                <a:ea typeface="ＭＳ Ｐゴシック"/>
                <a:cs typeface="+mn-cs"/>
              </a:rPr>
              <a:t>医業経営指標</a:t>
            </a:r>
            <a:endParaRPr kumimoji="1" lang="en-US" altLang="ja-JP" sz="1800" b="0" i="0" u="none" strike="noStrike" kern="1200" cap="none" spc="0" normalizeH="0" baseline="0" noProof="0" dirty="0">
              <a:ln>
                <a:noFill/>
              </a:ln>
              <a:solidFill>
                <a:srgbClr val="C00000"/>
              </a:solidFill>
              <a:effectLst/>
              <a:uLnTx/>
              <a:uFillTx/>
              <a:latin typeface="Arial"/>
              <a:ea typeface="ＭＳ Ｐゴシック"/>
              <a:cs typeface="+mn-cs"/>
            </a:endParaRPr>
          </a:p>
        </p:txBody>
      </p:sp>
      <p:sp>
        <p:nvSpPr>
          <p:cNvPr id="8" name="テキスト ボックス 7">
            <a:extLst>
              <a:ext uri="{FF2B5EF4-FFF2-40B4-BE49-F238E27FC236}">
                <a16:creationId xmlns:a16="http://schemas.microsoft.com/office/drawing/2014/main" id="{BFBE1DEF-138E-4DCD-A799-2E829BEC8DD3}"/>
              </a:ext>
            </a:extLst>
          </p:cNvPr>
          <p:cNvSpPr txBox="1"/>
          <p:nvPr/>
        </p:nvSpPr>
        <p:spPr>
          <a:xfrm>
            <a:off x="489967" y="974296"/>
            <a:ext cx="892899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以上の医療法人・社会医療法人の一般病院、一般診療所は損益が</a:t>
            </a:r>
            <a:r>
              <a:rPr kumimoji="1" lang="ja-JP" altLang="en-US" sz="2000" b="0" i="0" u="none" strike="noStrike" kern="1200" cap="none" spc="0" normalizeH="0" baseline="0" noProof="0" dirty="0">
                <a:ln>
                  <a:noFill/>
                </a:ln>
                <a:solidFill>
                  <a:srgbClr val="FF0000"/>
                </a:solidFill>
                <a:effectLst/>
                <a:uLnTx/>
                <a:uFillTx/>
                <a:latin typeface="Arial"/>
                <a:ea typeface="ＭＳ Ｐゴシック"/>
                <a:cs typeface="+mn-cs"/>
              </a:rPr>
              <a:t>赤字</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である。</a:t>
            </a:r>
          </a:p>
        </p:txBody>
      </p:sp>
      <p:sp>
        <p:nvSpPr>
          <p:cNvPr id="9" name="正方形/長方形 8">
            <a:extLst>
              <a:ext uri="{FF2B5EF4-FFF2-40B4-BE49-F238E27FC236}">
                <a16:creationId xmlns:a16="http://schemas.microsoft.com/office/drawing/2014/main" id="{3A373F78-7003-4F56-A4D4-CD64BDA73178}"/>
              </a:ext>
            </a:extLst>
          </p:cNvPr>
          <p:cNvSpPr/>
          <p:nvPr/>
        </p:nvSpPr>
        <p:spPr>
          <a:xfrm>
            <a:off x="618945" y="6044569"/>
            <a:ext cx="8473795" cy="461665"/>
          </a:xfrm>
          <a:prstGeom prst="rect">
            <a:avLst/>
          </a:prstGeom>
        </p:spPr>
        <p:txBody>
          <a:bodyPr wrap="square">
            <a:spAutoFit/>
          </a:bodyPr>
          <a:lstStyle/>
          <a:p>
            <a:pPr marL="1257300" marR="0" lvl="0" indent="-1257300" algn="l" defTabSz="914400" rtl="0" eaLnBrk="1" fontAlgn="auto" latinLnBrk="0" hangingPunct="1">
              <a:lnSpc>
                <a:spcPct val="100000"/>
              </a:lnSpc>
              <a:spcBef>
                <a:spcPts val="0"/>
              </a:spcBef>
              <a:spcAft>
                <a:spcPts val="0"/>
              </a:spcAft>
              <a:buClrTx/>
              <a:buSzTx/>
              <a:buFontTx/>
              <a:buNone/>
              <a:tabLst/>
              <a:defRPr/>
            </a:pPr>
            <a:r>
              <a:rPr kumimoji="1" lang="en-US" altLang="zh-TW" sz="1200" b="0" i="0" u="none" strike="noStrike" kern="1200" cap="none" spc="0" normalizeH="0" baseline="0" noProof="0" dirty="0">
                <a:ln>
                  <a:noFill/>
                </a:ln>
                <a:solidFill>
                  <a:prstClr val="black"/>
                </a:solidFill>
                <a:effectLst/>
                <a:uLnTx/>
                <a:uFillTx/>
                <a:latin typeface="Arial"/>
                <a:ea typeface="ＭＳ Ｐゴシック"/>
                <a:cs typeface="+mn-cs"/>
              </a:rPr>
              <a:t>TKC</a:t>
            </a:r>
            <a:r>
              <a:rPr kumimoji="1" lang="zh-TW" altLang="en-US" sz="1200" b="0" i="0" u="none" strike="noStrike" kern="1200" cap="none" spc="0" normalizeH="0" baseline="0" noProof="0" dirty="0">
                <a:ln>
                  <a:noFill/>
                </a:ln>
                <a:solidFill>
                  <a:prstClr val="black"/>
                </a:solidFill>
                <a:effectLst/>
                <a:uLnTx/>
                <a:uFillTx/>
                <a:latin typeface="Arial"/>
                <a:ea typeface="ＭＳ Ｐゴシック"/>
                <a:cs typeface="+mn-cs"/>
              </a:rPr>
              <a:t>医業経営指標</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TKC</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全国会（会員数1万名超の税理士、公認会計士のネットワーク）が株式会社TKCの開発した会計システムを利用して集積した関与先医療機関の決算データを集計・編纂されたものである（原則として未公開）。</a:t>
            </a:r>
          </a:p>
        </p:txBody>
      </p:sp>
      <p:graphicFrame>
        <p:nvGraphicFramePr>
          <p:cNvPr id="3" name="オブジェクト 2">
            <a:extLst>
              <a:ext uri="{FF2B5EF4-FFF2-40B4-BE49-F238E27FC236}">
                <a16:creationId xmlns:a16="http://schemas.microsoft.com/office/drawing/2014/main" id="{D15A193D-25B6-4C3B-9495-C6FB644AE902}"/>
              </a:ext>
            </a:extLst>
          </p:cNvPr>
          <p:cNvGraphicFramePr>
            <a:graphicFrameLocks noChangeAspect="1"/>
          </p:cNvGraphicFramePr>
          <p:nvPr/>
        </p:nvGraphicFramePr>
        <p:xfrm>
          <a:off x="608856" y="1869167"/>
          <a:ext cx="8713817" cy="3914552"/>
        </p:xfrm>
        <a:graphic>
          <a:graphicData uri="http://schemas.openxmlformats.org/presentationml/2006/ole">
            <mc:AlternateContent xmlns:mc="http://schemas.openxmlformats.org/markup-compatibility/2006">
              <mc:Choice xmlns:v="urn:schemas-microsoft-com:vml" Requires="v">
                <p:oleObj spid="_x0000_s9721" name="Worksheet" r:id="rId3" imgW="6848339" imgH="3076681" progId="Excel.Sheet.12">
                  <p:link updateAutomatic="1"/>
                </p:oleObj>
              </mc:Choice>
              <mc:Fallback>
                <p:oleObj name="Worksheet" r:id="rId3" imgW="6848339" imgH="3076681" progId="Excel.Sheet.12">
                  <p:link updateAutomatic="1"/>
                  <p:pic>
                    <p:nvPicPr>
                      <p:cNvPr id="3" name="オブジェクト 2">
                        <a:extLst>
                          <a:ext uri="{FF2B5EF4-FFF2-40B4-BE49-F238E27FC236}">
                            <a16:creationId xmlns:a16="http://schemas.microsoft.com/office/drawing/2014/main" id="{D15A193D-25B6-4C3B-9495-C6FB644AE902}"/>
                          </a:ext>
                        </a:extLst>
                      </p:cNvPr>
                      <p:cNvPicPr/>
                      <p:nvPr/>
                    </p:nvPicPr>
                    <p:blipFill>
                      <a:blip r:embed="rId4"/>
                      <a:stretch>
                        <a:fillRect/>
                      </a:stretch>
                    </p:blipFill>
                    <p:spPr>
                      <a:xfrm>
                        <a:off x="608856" y="1869167"/>
                        <a:ext cx="8713817" cy="3914552"/>
                      </a:xfrm>
                      <a:prstGeom prst="rect">
                        <a:avLst/>
                      </a:prstGeom>
                    </p:spPr>
                  </p:pic>
                </p:oleObj>
              </mc:Fallback>
            </mc:AlternateContent>
          </a:graphicData>
        </a:graphic>
      </p:graphicFrame>
      <p:sp>
        <p:nvSpPr>
          <p:cNvPr id="10" name="スライド番号プレースホルダー 2">
            <a:extLst>
              <a:ext uri="{FF2B5EF4-FFF2-40B4-BE49-F238E27FC236}">
                <a16:creationId xmlns:a16="http://schemas.microsoft.com/office/drawing/2014/main" id="{53B1A8B2-379E-47F4-9529-A5C983D7FA9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40639554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B27C1663-88D7-4C76-BDB6-000AB6D001CF}"/>
              </a:ext>
            </a:extLst>
          </p:cNvPr>
          <p:cNvSpPr txBox="1"/>
          <p:nvPr/>
        </p:nvSpPr>
        <p:spPr>
          <a:xfrm>
            <a:off x="639540" y="188640"/>
            <a:ext cx="862691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一般病院（医療法人）の設備投資額</a:t>
            </a:r>
          </a:p>
        </p:txBody>
      </p:sp>
      <p:sp>
        <p:nvSpPr>
          <p:cNvPr id="4" name="テキスト ボックス 3">
            <a:extLst>
              <a:ext uri="{FF2B5EF4-FFF2-40B4-BE49-F238E27FC236}">
                <a16:creationId xmlns:a16="http://schemas.microsoft.com/office/drawing/2014/main" id="{3D5C0EBA-7F89-4191-AA5C-691281D15664}"/>
              </a:ext>
            </a:extLst>
          </p:cNvPr>
          <p:cNvSpPr txBox="1"/>
          <p:nvPr/>
        </p:nvSpPr>
        <p:spPr>
          <a:xfrm>
            <a:off x="639540" y="1117343"/>
            <a:ext cx="8489924"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一般病院（医療法人）</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施設当たりの設備投資額は減少傾向にある。</a:t>
            </a:r>
          </a:p>
        </p:txBody>
      </p:sp>
      <p:graphicFrame>
        <p:nvGraphicFramePr>
          <p:cNvPr id="5" name="オブジェクト 4">
            <a:extLst>
              <a:ext uri="{FF2B5EF4-FFF2-40B4-BE49-F238E27FC236}">
                <a16:creationId xmlns:a16="http://schemas.microsoft.com/office/drawing/2014/main" id="{C05F4E54-7ECA-460B-AF76-35642B61EFD0}"/>
              </a:ext>
            </a:extLst>
          </p:cNvPr>
          <p:cNvGraphicFramePr>
            <a:graphicFrameLocks noChangeAspect="1"/>
          </p:cNvGraphicFramePr>
          <p:nvPr/>
        </p:nvGraphicFramePr>
        <p:xfrm>
          <a:off x="639539" y="1922936"/>
          <a:ext cx="8613623" cy="3954336"/>
        </p:xfrm>
        <a:graphic>
          <a:graphicData uri="http://schemas.openxmlformats.org/presentationml/2006/ole">
            <mc:AlternateContent xmlns:mc="http://schemas.openxmlformats.org/markup-compatibility/2006">
              <mc:Choice xmlns:v="urn:schemas-microsoft-com:vml" Requires="v">
                <p:oleObj spid="_x0000_s10745" name="Worksheet" r:id="rId3" imgW="7448506" imgH="3419316" progId="Excel.Sheet.12">
                  <p:link updateAutomatic="1"/>
                </p:oleObj>
              </mc:Choice>
              <mc:Fallback>
                <p:oleObj name="Worksheet" r:id="rId3" imgW="7448506" imgH="3419316" progId="Excel.Sheet.12">
                  <p:link updateAutomatic="1"/>
                  <p:pic>
                    <p:nvPicPr>
                      <p:cNvPr id="5" name="オブジェクト 4">
                        <a:extLst>
                          <a:ext uri="{FF2B5EF4-FFF2-40B4-BE49-F238E27FC236}">
                            <a16:creationId xmlns:a16="http://schemas.microsoft.com/office/drawing/2014/main" id="{C05F4E54-7ECA-460B-AF76-35642B61EFD0}"/>
                          </a:ext>
                        </a:extLst>
                      </p:cNvPr>
                      <p:cNvPicPr/>
                      <p:nvPr/>
                    </p:nvPicPr>
                    <p:blipFill>
                      <a:blip r:embed="rId4"/>
                      <a:stretch>
                        <a:fillRect/>
                      </a:stretch>
                    </p:blipFill>
                    <p:spPr>
                      <a:xfrm>
                        <a:off x="639539" y="1922936"/>
                        <a:ext cx="8613623" cy="3954336"/>
                      </a:xfrm>
                      <a:prstGeom prst="rect">
                        <a:avLst/>
                      </a:prstGeom>
                    </p:spPr>
                  </p:pic>
                </p:oleObj>
              </mc:Fallback>
            </mc:AlternateContent>
          </a:graphicData>
        </a:graphic>
      </p:graphicFrame>
      <p:sp>
        <p:nvSpPr>
          <p:cNvPr id="6" name="スライド番号プレースホルダー 2">
            <a:extLst>
              <a:ext uri="{FF2B5EF4-FFF2-40B4-BE49-F238E27FC236}">
                <a16:creationId xmlns:a16="http://schemas.microsoft.com/office/drawing/2014/main" id="{A256E79C-1D32-4798-B5F4-8E3692B8347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708290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943D37C-5601-46A7-9845-66032E7D488E}"/>
              </a:ext>
            </a:extLst>
          </p:cNvPr>
          <p:cNvSpPr txBox="1"/>
          <p:nvPr/>
        </p:nvSpPr>
        <p:spPr>
          <a:xfrm>
            <a:off x="686450" y="457508"/>
            <a:ext cx="85330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一般病院　減価償却費と設備関係費の構成比</a:t>
            </a:r>
          </a:p>
        </p:txBody>
      </p:sp>
      <p:sp>
        <p:nvSpPr>
          <p:cNvPr id="11" name="正方形/長方形 10">
            <a:extLst>
              <a:ext uri="{FF2B5EF4-FFF2-40B4-BE49-F238E27FC236}">
                <a16:creationId xmlns:a16="http://schemas.microsoft.com/office/drawing/2014/main" id="{708D02C9-3C1D-4FB2-8526-C15EEF31259F}"/>
              </a:ext>
            </a:extLst>
          </p:cNvPr>
          <p:cNvSpPr/>
          <p:nvPr/>
        </p:nvSpPr>
        <p:spPr>
          <a:xfrm>
            <a:off x="632520" y="20676"/>
            <a:ext cx="5184576" cy="369332"/>
          </a:xfrm>
          <a:prstGeom prst="rect">
            <a:avLst/>
          </a:prstGeom>
          <a:solidFill>
            <a:srgbClr val="D5EFFF"/>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第</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回医療経済実態調査（</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rPr>
              <a:t>13</a:t>
            </a:r>
            <a:r>
              <a:rPr kumimoji="1" lang="ja-JP" altLang="en-US" sz="1800" b="0" i="0" u="none" strike="noStrike" kern="1200" cap="none" spc="0" normalizeH="0" baseline="0" noProof="0" dirty="0">
                <a:ln>
                  <a:noFill/>
                </a:ln>
                <a:solidFill>
                  <a:srgbClr val="3333CC"/>
                </a:solidFill>
                <a:effectLst/>
                <a:uLnTx/>
                <a:uFillTx/>
                <a:latin typeface="Arial"/>
                <a:ea typeface="ＭＳ Ｐゴシック"/>
                <a:cs typeface="+mn-cs"/>
              </a:rPr>
              <a:t>日公表）</a:t>
            </a:r>
            <a:endParaRPr kumimoji="1" lang="en-US" altLang="ja-JP" sz="1800" b="0" i="0" u="none" strike="noStrike" kern="1200" cap="none" spc="0" normalizeH="0" baseline="0" noProof="0" dirty="0">
              <a:ln>
                <a:noFill/>
              </a:ln>
              <a:solidFill>
                <a:srgbClr val="3333CC"/>
              </a:solidFill>
              <a:effectLst/>
              <a:uLnTx/>
              <a:uFillTx/>
              <a:latin typeface="Arial"/>
              <a:ea typeface="ＭＳ Ｐゴシック"/>
              <a:cs typeface="+mn-cs"/>
            </a:endParaRPr>
          </a:p>
        </p:txBody>
      </p:sp>
      <p:sp>
        <p:nvSpPr>
          <p:cNvPr id="3" name="正方形/長方形 2">
            <a:extLst>
              <a:ext uri="{FF2B5EF4-FFF2-40B4-BE49-F238E27FC236}">
                <a16:creationId xmlns:a16="http://schemas.microsoft.com/office/drawing/2014/main" id="{06665AD6-0BC8-4FD2-8362-9F91D2BA01BF}"/>
              </a:ext>
            </a:extLst>
          </p:cNvPr>
          <p:cNvSpPr/>
          <p:nvPr/>
        </p:nvSpPr>
        <p:spPr>
          <a:xfrm>
            <a:off x="651773" y="1152267"/>
            <a:ext cx="8612084" cy="740459"/>
          </a:xfrm>
          <a:prstGeom prst="rect">
            <a:avLst/>
          </a:prstGeom>
        </p:spPr>
        <p:txBody>
          <a:bodyPr wrap="squar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一般病院の減価償却費と設備関係費の合計の比率は、どの開設者でも低下しており、設備関係コストが抑制されていることがうかがえる。</a:t>
            </a:r>
          </a:p>
        </p:txBody>
      </p:sp>
      <p:graphicFrame>
        <p:nvGraphicFramePr>
          <p:cNvPr id="8" name="オブジェクト 7">
            <a:extLst>
              <a:ext uri="{FF2B5EF4-FFF2-40B4-BE49-F238E27FC236}">
                <a16:creationId xmlns:a16="http://schemas.microsoft.com/office/drawing/2014/main" id="{A94AD433-7118-4DF6-B32D-0CB422057AA5}"/>
              </a:ext>
            </a:extLst>
          </p:cNvPr>
          <p:cNvGraphicFramePr>
            <a:graphicFrameLocks noChangeAspect="1"/>
          </p:cNvGraphicFramePr>
          <p:nvPr/>
        </p:nvGraphicFramePr>
        <p:xfrm>
          <a:off x="708501" y="2059610"/>
          <a:ext cx="8555356" cy="4272530"/>
        </p:xfrm>
        <a:graphic>
          <a:graphicData uri="http://schemas.openxmlformats.org/presentationml/2006/ole">
            <mc:AlternateContent xmlns:mc="http://schemas.openxmlformats.org/markup-compatibility/2006">
              <mc:Choice xmlns:v="urn:schemas-microsoft-com:vml" Requires="v">
                <p:oleObj spid="_x0000_s11769" name="Worksheet" r:id="rId3" imgW="7915262" imgH="3952716" progId="Excel.Sheet.12">
                  <p:link updateAutomatic="1"/>
                </p:oleObj>
              </mc:Choice>
              <mc:Fallback>
                <p:oleObj name="Worksheet" r:id="rId3" imgW="7915262" imgH="3952716" progId="Excel.Sheet.12">
                  <p:link updateAutomatic="1"/>
                  <p:pic>
                    <p:nvPicPr>
                      <p:cNvPr id="8" name="オブジェクト 7">
                        <a:extLst>
                          <a:ext uri="{FF2B5EF4-FFF2-40B4-BE49-F238E27FC236}">
                            <a16:creationId xmlns:a16="http://schemas.microsoft.com/office/drawing/2014/main" id="{A94AD433-7118-4DF6-B32D-0CB422057AA5}"/>
                          </a:ext>
                        </a:extLst>
                      </p:cNvPr>
                      <p:cNvPicPr/>
                      <p:nvPr/>
                    </p:nvPicPr>
                    <p:blipFill>
                      <a:blip r:embed="rId4"/>
                      <a:stretch>
                        <a:fillRect/>
                      </a:stretch>
                    </p:blipFill>
                    <p:spPr>
                      <a:xfrm>
                        <a:off x="708501" y="2059610"/>
                        <a:ext cx="8555356" cy="4272530"/>
                      </a:xfrm>
                      <a:prstGeom prst="rect">
                        <a:avLst/>
                      </a:prstGeom>
                    </p:spPr>
                  </p:pic>
                </p:oleObj>
              </mc:Fallback>
            </mc:AlternateContent>
          </a:graphicData>
        </a:graphic>
      </p:graphicFrame>
      <p:sp>
        <p:nvSpPr>
          <p:cNvPr id="9" name="スライド番号プレースホルダー 2">
            <a:extLst>
              <a:ext uri="{FF2B5EF4-FFF2-40B4-BE49-F238E27FC236}">
                <a16:creationId xmlns:a16="http://schemas.microsoft.com/office/drawing/2014/main" id="{181ED567-1A95-4FDC-9F19-268F32FB4CB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59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444491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１．改定に当たっての基本認識③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4893647"/>
          </a:xfrm>
          <a:prstGeom prst="rect">
            <a:avLst/>
          </a:prstGeom>
          <a:solidFill>
            <a:srgbClr val="CCECFF"/>
          </a:solidFill>
          <a:ln w="9525">
            <a:solidFill>
              <a:srgbClr val="000000"/>
            </a:solidFill>
            <a:miter lim="800000"/>
            <a:headEnd/>
            <a:tailEnd/>
          </a:ln>
        </p:spPr>
        <p:txBody>
          <a:bodyPr>
            <a:spAutoFit/>
          </a:bodyPr>
          <a:lstStyle/>
          <a:p>
            <a:pPr lvl="0" fontAlgn="base">
              <a:lnSpc>
                <a:spcPts val="2200"/>
              </a:lnSpc>
              <a:spcBef>
                <a:spcPct val="0"/>
              </a:spcBef>
              <a:spcAft>
                <a:spcPct val="0"/>
              </a:spcAft>
              <a:defRPr/>
            </a:pPr>
            <a:r>
              <a:rPr lang="en-US" altLang="ja-JP" sz="2000" b="1" dirty="0">
                <a:solidFill>
                  <a:srgbClr val="000000"/>
                </a:solidFill>
                <a:latin typeface="ＭＳ Ｐゴシック"/>
              </a:rPr>
              <a:t>《</a:t>
            </a:r>
            <a:r>
              <a:rPr lang="ja-JP" altLang="en-US" sz="2000" b="1" dirty="0">
                <a:solidFill>
                  <a:srgbClr val="000000"/>
                </a:solidFill>
                <a:latin typeface="ＭＳ Ｐゴシック"/>
              </a:rPr>
              <a:t>どこに住んでいても適切な医療を安心して受けられる社会の実現、</a:t>
            </a:r>
            <a:endParaRPr lang="en-US" altLang="ja-JP" sz="2000" b="1" dirty="0">
              <a:solidFill>
                <a:srgbClr val="000000"/>
              </a:solidFill>
              <a:latin typeface="ＭＳ Ｐゴシック"/>
            </a:endParaRPr>
          </a:p>
          <a:p>
            <a:pPr lvl="0" algn="r" fontAlgn="base">
              <a:lnSpc>
                <a:spcPts val="2200"/>
              </a:lnSpc>
              <a:spcBef>
                <a:spcPct val="0"/>
              </a:spcBef>
              <a:spcAft>
                <a:spcPct val="0"/>
              </a:spcAft>
              <a:defRPr/>
            </a:pPr>
            <a:r>
              <a:rPr lang="ja-JP" altLang="en-US" sz="2000" b="1" dirty="0">
                <a:solidFill>
                  <a:srgbClr val="000000"/>
                </a:solidFill>
                <a:latin typeface="ＭＳ Ｐゴシック"/>
              </a:rPr>
              <a:t>医師等の働き方改革の推進</a:t>
            </a:r>
            <a:r>
              <a:rPr lang="en-US" altLang="ja-JP" sz="2000" b="1" dirty="0">
                <a:solidFill>
                  <a:srgbClr val="000000"/>
                </a:solidFill>
                <a:latin typeface="ＭＳ Ｐゴシック"/>
              </a:rPr>
              <a:t>》</a:t>
            </a:r>
          </a:p>
          <a:p>
            <a:pPr lvl="0" fontAlgn="base">
              <a:spcBef>
                <a:spcPct val="0"/>
              </a:spcBef>
              <a:spcAft>
                <a:spcPct val="0"/>
              </a:spcAft>
              <a:defRPr/>
            </a:pPr>
            <a:r>
              <a:rPr kumimoji="0" lang="ja-JP" altLang="en-US" kern="0" dirty="0">
                <a:solidFill>
                  <a:prstClr val="black"/>
                </a:solidFill>
                <a:latin typeface="ＭＳ Ｐゴシック"/>
              </a:rPr>
              <a:t>○  ２０４０年の医療提供体制の展望を見据え、</a:t>
            </a:r>
            <a:r>
              <a:rPr kumimoji="0" lang="ja-JP" altLang="en-US" u="sng" kern="0" dirty="0">
                <a:solidFill>
                  <a:prstClr val="black"/>
                </a:solidFill>
                <a:latin typeface="ＭＳ Ｐゴシック"/>
              </a:rPr>
              <a:t>地域医療構想の実現</a:t>
            </a:r>
            <a:r>
              <a:rPr kumimoji="0" lang="ja-JP" altLang="en-US" kern="0" dirty="0">
                <a:solidFill>
                  <a:prstClr val="black"/>
                </a:solidFill>
                <a:latin typeface="ＭＳ Ｐゴシック"/>
              </a:rPr>
              <a:t>に向けた取組、実効性の</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ある</a:t>
            </a:r>
            <a:r>
              <a:rPr kumimoji="0" lang="ja-JP" altLang="en-US" u="sng" kern="0" dirty="0">
                <a:solidFill>
                  <a:prstClr val="black"/>
                </a:solidFill>
                <a:latin typeface="ＭＳ Ｐゴシック"/>
              </a:rPr>
              <a:t>医師偏在対策</a:t>
            </a:r>
            <a:r>
              <a:rPr kumimoji="0" lang="ja-JP" altLang="en-US" kern="0" dirty="0">
                <a:solidFill>
                  <a:prstClr val="black"/>
                </a:solidFill>
                <a:latin typeface="ＭＳ Ｐゴシック"/>
              </a:rPr>
              <a:t>、</a:t>
            </a:r>
            <a:r>
              <a:rPr kumimoji="0" lang="ja-JP" altLang="en-US" u="sng" kern="0" dirty="0">
                <a:solidFill>
                  <a:prstClr val="black"/>
                </a:solidFill>
                <a:latin typeface="ＭＳ Ｐゴシック"/>
              </a:rPr>
              <a:t>医師等の働き方改革</a:t>
            </a:r>
            <a:r>
              <a:rPr kumimoji="0" lang="ja-JP" altLang="en-US" kern="0" dirty="0">
                <a:solidFill>
                  <a:prstClr val="black"/>
                </a:solidFill>
                <a:latin typeface="ＭＳ Ｐゴシック"/>
              </a:rPr>
              <a:t>を推進し、総合的な医療提供体制改革を実施してい</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くことが求められる。</a:t>
            </a:r>
            <a:endParaRPr kumimoji="0" lang="en-US" altLang="ja-JP" kern="0" dirty="0">
              <a:solidFill>
                <a:prstClr val="black"/>
              </a:solidFill>
              <a:latin typeface="ＭＳ Ｐゴシック"/>
            </a:endParaRPr>
          </a:p>
          <a:p>
            <a:pPr lvl="0" fontAlgn="base">
              <a:spcBef>
                <a:spcPct val="0"/>
              </a:spcBef>
              <a:spcAft>
                <a:spcPct val="0"/>
              </a:spcAft>
              <a:defRPr/>
            </a:pPr>
            <a:r>
              <a:rPr kumimoji="0" lang="ja-JP" altLang="en-US" kern="0" dirty="0">
                <a:solidFill>
                  <a:prstClr val="black"/>
                </a:solidFill>
                <a:latin typeface="ＭＳ Ｐゴシック"/>
              </a:rPr>
              <a:t>○　その中で、医師等の働き方改革については、将来の医療ニーズの変化や現役世代の減少、</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医療技術の進歩等も踏まえつつ、医療の安全や地域医療の確保、患者や保険者の視点にも</a:t>
            </a:r>
            <a:endParaRPr kumimoji="0" lang="en-US" altLang="ja-JP" kern="0" dirty="0">
              <a:solidFill>
                <a:prstClr val="black"/>
              </a:solidFill>
              <a:latin typeface="ＭＳ Ｐゴシック"/>
            </a:endParaRPr>
          </a:p>
          <a:p>
            <a:pPr lvl="0" fontAlgn="base">
              <a:spcBef>
                <a:spcPct val="0"/>
              </a:spcBef>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留意しながら、医師等の負担軽減等を図ることが重要である。</a:t>
            </a:r>
            <a:endParaRPr kumimoji="0" lang="en-US" altLang="ja-JP" kern="0" dirty="0">
              <a:solidFill>
                <a:prstClr val="black"/>
              </a:solidFill>
              <a:latin typeface="ＭＳ Ｐゴシック"/>
            </a:endParaRPr>
          </a:p>
          <a:p>
            <a:pPr marL="0" marR="0" lvl="0" indent="0" algn="l" defTabSz="914400" rtl="0" eaLnBrk="1" fontAlgn="base" latinLnBrk="0" hangingPunct="1">
              <a:lnSpc>
                <a:spcPts val="2200"/>
              </a:lnSpc>
              <a:spcBef>
                <a:spcPts val="600"/>
              </a:spcBef>
              <a:spcAft>
                <a:spcPct val="0"/>
              </a:spcAft>
              <a:buClrTx/>
              <a:buSzTx/>
              <a:buFontTx/>
              <a:buNone/>
              <a:tabLst/>
              <a:defRPr/>
            </a:pP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社会保障制度の安定性・持続可能性の確保、経済・財政との調和</a:t>
            </a:r>
            <a:r>
              <a:rPr kumimoji="1" lang="en-US" altLang="ja-JP" sz="2000" b="1"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制度の安定性・持続可能性を確保しつつ国民皆保険を堅持するためには、国民各層の制度</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に対する納得感を高めることが不可欠であるとともに、医療政策においても経済・財政との調</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和を図っていくことが重要である。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そのためには、「経済財政運営と改革の基本方針２０１９」や「成長戦略実行計画・成長戦略</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フォローアップ・令和元年度革新的事業活動に関する実行計画」等を踏まえつつ、保険料など</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の国民負担、物価・賃金の動向、医療機関の収入や経営状況、保険財政や国の財政に係る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状況等を踏まえるとともに、無駄の排除、医療資源の効率的な配分、医療分野におけるイノ</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ベーションの評価等を通じた経済成長への貢献を図ることが必要である。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71068558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CE4C3D53-0490-4291-922F-7293A6871BD4}"/>
              </a:ext>
            </a:extLst>
          </p:cNvPr>
          <p:cNvSpPr/>
          <p:nvPr/>
        </p:nvSpPr>
        <p:spPr>
          <a:xfrm>
            <a:off x="416806" y="635546"/>
            <a:ext cx="9072388" cy="6012000"/>
          </a:xfrm>
          <a:prstGeom prst="rect">
            <a:avLst/>
          </a:prstGeom>
          <a:ln>
            <a:solidFill>
              <a:schemeClr val="tx1"/>
            </a:solidFill>
          </a:ln>
        </p:spPr>
        <p:txBody>
          <a:bodyPr wrap="square">
            <a:spAutoFit/>
          </a:bodyPr>
          <a:lstStyle/>
          <a:p>
            <a:pPr marL="0" marR="0" lvl="0" indent="0" algn="just" defTabSz="914400" rtl="0" eaLnBrk="1" fontAlgn="auto" latinLnBrk="0" hangingPunct="1">
              <a:lnSpc>
                <a:spcPct val="100000"/>
              </a:lnSpc>
              <a:spcBef>
                <a:spcPts val="12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21</a:t>
            </a: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世紀の今日、我が国は少子高齢化・人口減少社会にあって、全世代型社会保障改革を成功させ活力ある健康長寿社会を実現しなければならない。その為には健康寿命の延伸が不可欠である。そして健康寿命の延伸の基盤となるのが、我が国が主導的役割を果たし世界の共通目標となっているユニバーサル・ヘルス・カバレッジ（国民誰もが負担可能なコストで予防を含む適切な医療にアクセスすることができる状態）を維持・発展させてきた我が国の国民皆保険制度である。</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133350" algn="just" defTabSz="914400" rtl="0" eaLnBrk="1" fontAlgn="auto" latinLnBrk="0" hangingPunct="1">
              <a:lnSpc>
                <a:spcPct val="100000"/>
              </a:lnSpc>
              <a:spcBef>
                <a:spcPts val="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そこで健康寿命の延伸を基本的指針として、国民皆保険制度を持続可能とするとともに、国民一人一人が全世代型社会保障改革により地域医療の現場において生涯を通じて健康及び疾病管理を可能とすることを目途に、</a:t>
            </a: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年度の予算編成にあたり、以下の事項を強く要求する。</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 </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現在検討が進められている全世代型社会保障改革にあたっては、国民誰もが負担可能なコストで予防を含む適切な医療にアクセスすることができる、いわゆるユニバーサル・ヘルス・カバレッジを維持・発展させる基盤である国民皆保険制度の理念を堅持す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患者にとり負担可能なコストとして将来にわたり最大でも３割までとすることを法律により定めてきた。国民にとり負担可能なコストを逸脱する新たな負担の仕組みとなる受診時定額負担は絶対に導入しない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一、医療全体のあるべき姿、ビジョンを国民に示していくことが、患者・国民の信頼を得るとともに安心につながる。まずは患者・国民の安心につながる丁寧な議論を行うこと。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一、国民にとり人生</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年時代の安心の基盤は健康であり、生涯を通じ健やかに過ごすため、健康寿命を延伸し、結果として支え手が増え社会の活力を維持し発展させるよう健康づくりを推進するとともに疾病予防と医療との連携を強化する予防的医療の考え方を導入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一、世界に誇るべき「国民皆保険」を持続可能なものとするため、令和２年度診療報酬改定については、</a:t>
            </a:r>
            <a:r>
              <a:rPr kumimoji="1" lang="ja-JP" altLang="ja-JP" sz="1210" b="0" i="0" u="none" strike="noStrike" kern="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他産業に比べて医療分野の賃金の伸びが低いことも踏まえ、前回を大幅に上回り、さらに働き方改革が実現できるような改定率を確保するなど、地域の医療現場を支えるために十分な手当を講じること。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一、社会保障費の自然増が約</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5,300</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億円と見込まれる中、消費税増収分を社会保障の充実に活用することは国民との約束であり、診療報酬の改定をはじめ、消費税増税財源を活用し、医療・介護における適切な財源を確保すること。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一、医療機関等で働く人の働き方改革は、喫緊の課題であり、国民に安全・安心な医療を提供するために必要な財源と人材を確保すること。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一、糖尿病、</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COPD</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等の疾病対策、禁煙対策、ワクチンで防ぐことができる病気（</a:t>
            </a:r>
            <a:r>
              <a:rPr kumimoji="1" lang="en-US"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VPD</a:t>
            </a:r>
            <a:r>
              <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）への予防接種、脳卒中対策など、予防への取り組みをより一層充実すること。</a:t>
            </a:r>
          </a:p>
          <a:p>
            <a:pPr marL="236220" marR="0" lvl="0" indent="-236220"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一、地域医療介護総合確保基金と医療情報化支援基金のさらなる積み増しを行うこと。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276225" marR="0" lvl="0" indent="-276225" algn="just" defTabSz="914400" rtl="0" eaLnBrk="1" fontAlgn="auto" latinLnBrk="0" hangingPunct="1">
              <a:lnSpc>
                <a:spcPct val="100000"/>
              </a:lnSpc>
              <a:spcBef>
                <a:spcPts val="600"/>
              </a:spcBef>
              <a:spcAft>
                <a:spcPts val="0"/>
              </a:spcAft>
              <a:buClrTx/>
              <a:buSzTx/>
              <a:buFontTx/>
              <a:buNone/>
              <a:tabLst/>
              <a:defRPr/>
            </a:pPr>
            <a:r>
              <a:rPr kumimoji="1" lang="ja-JP" altLang="ja-JP" sz="121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一、２０２５年に向けた高齢社会に対応できる医療提供体制を構築する必要がある一方、多くの医療機関では資金不足により医療機器の更新が進んでいないことから、そのための適切な財源を確保すること。</a:t>
            </a:r>
            <a:endParaRPr kumimoji="1" lang="ja-JP" altLang="ja-JP" sz="121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endParaRPr>
          </a:p>
        </p:txBody>
      </p:sp>
      <p:sp>
        <p:nvSpPr>
          <p:cNvPr id="5" name="テキスト ボックス 4">
            <a:extLst>
              <a:ext uri="{FF2B5EF4-FFF2-40B4-BE49-F238E27FC236}">
                <a16:creationId xmlns:a16="http://schemas.microsoft.com/office/drawing/2014/main" id="{C470BF59-DCAE-4BBF-BC1C-01269781E1A3}"/>
              </a:ext>
            </a:extLst>
          </p:cNvPr>
          <p:cNvSpPr txBox="1"/>
          <p:nvPr/>
        </p:nvSpPr>
        <p:spPr>
          <a:xfrm>
            <a:off x="560512" y="3245"/>
            <a:ext cx="58326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回医療政策研究会で、決議を採択</a:t>
            </a:r>
          </a:p>
        </p:txBody>
      </p:sp>
      <p:sp>
        <p:nvSpPr>
          <p:cNvPr id="6" name="スライド番号プレースホルダー 2">
            <a:extLst>
              <a:ext uri="{FF2B5EF4-FFF2-40B4-BE49-F238E27FC236}">
                <a16:creationId xmlns:a16="http://schemas.microsoft.com/office/drawing/2014/main" id="{35F63F96-8B28-4AB3-8C68-B7CC00AF779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3581651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2E137981-1618-44B6-84BA-89BE98E21F6D}"/>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5514"/>
          <a:stretch/>
        </p:blipFill>
        <p:spPr>
          <a:xfrm>
            <a:off x="5300015" y="736769"/>
            <a:ext cx="3446378" cy="2442260"/>
          </a:xfrm>
          <a:prstGeom prst="rect">
            <a:avLst/>
          </a:prstGeom>
        </p:spPr>
      </p:pic>
      <p:pic>
        <p:nvPicPr>
          <p:cNvPr id="6" name="図 5">
            <a:extLst>
              <a:ext uri="{FF2B5EF4-FFF2-40B4-BE49-F238E27FC236}">
                <a16:creationId xmlns:a16="http://schemas.microsoft.com/office/drawing/2014/main" id="{13B7BD06-0EA3-4AFB-868A-39AFDC64B0E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5514"/>
          <a:stretch/>
        </p:blipFill>
        <p:spPr>
          <a:xfrm>
            <a:off x="903214" y="736769"/>
            <a:ext cx="3446378" cy="2442260"/>
          </a:xfrm>
          <a:prstGeom prst="rect">
            <a:avLst/>
          </a:prstGeom>
        </p:spPr>
      </p:pic>
      <p:pic>
        <p:nvPicPr>
          <p:cNvPr id="7" name="図 6">
            <a:extLst>
              <a:ext uri="{FF2B5EF4-FFF2-40B4-BE49-F238E27FC236}">
                <a16:creationId xmlns:a16="http://schemas.microsoft.com/office/drawing/2014/main" id="{D2D2B973-99F7-4C3F-A40F-023640AA2AD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5514"/>
          <a:stretch/>
        </p:blipFill>
        <p:spPr>
          <a:xfrm>
            <a:off x="5300015" y="3578558"/>
            <a:ext cx="3446378" cy="2442260"/>
          </a:xfrm>
          <a:prstGeom prst="rect">
            <a:avLst/>
          </a:prstGeom>
        </p:spPr>
      </p:pic>
      <p:pic>
        <p:nvPicPr>
          <p:cNvPr id="10" name="図 9">
            <a:extLst>
              <a:ext uri="{FF2B5EF4-FFF2-40B4-BE49-F238E27FC236}">
                <a16:creationId xmlns:a16="http://schemas.microsoft.com/office/drawing/2014/main" id="{669B731C-AA31-4461-A913-266136E9466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b="5324"/>
          <a:stretch/>
        </p:blipFill>
        <p:spPr>
          <a:xfrm>
            <a:off x="920552" y="3574801"/>
            <a:ext cx="3446378" cy="2446487"/>
          </a:xfrm>
          <a:prstGeom prst="rect">
            <a:avLst/>
          </a:prstGeom>
        </p:spPr>
      </p:pic>
      <p:sp>
        <p:nvSpPr>
          <p:cNvPr id="11" name="テキスト ボックス 10">
            <a:extLst>
              <a:ext uri="{FF2B5EF4-FFF2-40B4-BE49-F238E27FC236}">
                <a16:creationId xmlns:a16="http://schemas.microsoft.com/office/drawing/2014/main" id="{43E7F8A7-FEA8-4305-82BB-BF7E1AFB038B}"/>
              </a:ext>
            </a:extLst>
          </p:cNvPr>
          <p:cNvSpPr txBox="1"/>
          <p:nvPr/>
        </p:nvSpPr>
        <p:spPr>
          <a:xfrm>
            <a:off x="909663" y="3181504"/>
            <a:ext cx="3605403"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決議を菅官房長官に提出</a:t>
            </a:r>
          </a:p>
        </p:txBody>
      </p:sp>
      <p:sp>
        <p:nvSpPr>
          <p:cNvPr id="12" name="テキスト ボックス 11">
            <a:extLst>
              <a:ext uri="{FF2B5EF4-FFF2-40B4-BE49-F238E27FC236}">
                <a16:creationId xmlns:a16="http://schemas.microsoft.com/office/drawing/2014/main" id="{82DA6B77-F475-459E-911E-5BEFDE482772}"/>
              </a:ext>
            </a:extLst>
          </p:cNvPr>
          <p:cNvSpPr txBox="1"/>
          <p:nvPr/>
        </p:nvSpPr>
        <p:spPr>
          <a:xfrm>
            <a:off x="5511036" y="3181504"/>
            <a:ext cx="302433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決議を麻生財務大臣に提出</a:t>
            </a:r>
          </a:p>
        </p:txBody>
      </p:sp>
      <p:sp>
        <p:nvSpPr>
          <p:cNvPr id="13" name="テキスト ボックス 12">
            <a:extLst>
              <a:ext uri="{FF2B5EF4-FFF2-40B4-BE49-F238E27FC236}">
                <a16:creationId xmlns:a16="http://schemas.microsoft.com/office/drawing/2014/main" id="{DEEA2A7E-54F0-453E-A183-33F91AF8A63E}"/>
              </a:ext>
            </a:extLst>
          </p:cNvPr>
          <p:cNvSpPr txBox="1"/>
          <p:nvPr/>
        </p:nvSpPr>
        <p:spPr>
          <a:xfrm>
            <a:off x="1265583" y="6042774"/>
            <a:ext cx="310134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決議を加藤厚生労働大臣に提出</a:t>
            </a:r>
          </a:p>
        </p:txBody>
      </p:sp>
      <p:sp>
        <p:nvSpPr>
          <p:cNvPr id="14" name="テキスト ボックス 13">
            <a:extLst>
              <a:ext uri="{FF2B5EF4-FFF2-40B4-BE49-F238E27FC236}">
                <a16:creationId xmlns:a16="http://schemas.microsoft.com/office/drawing/2014/main" id="{71C4A9C0-30A2-44F2-AA3A-5FF1DEEB7149}"/>
              </a:ext>
            </a:extLst>
          </p:cNvPr>
          <p:cNvSpPr txBox="1"/>
          <p:nvPr/>
        </p:nvSpPr>
        <p:spPr>
          <a:xfrm>
            <a:off x="5529064" y="6042774"/>
            <a:ext cx="310134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決議を自民党 二階幹事長に提出</a:t>
            </a:r>
          </a:p>
        </p:txBody>
      </p:sp>
      <p:sp>
        <p:nvSpPr>
          <p:cNvPr id="15" name="テキスト ボックス 14">
            <a:extLst>
              <a:ext uri="{FF2B5EF4-FFF2-40B4-BE49-F238E27FC236}">
                <a16:creationId xmlns:a16="http://schemas.microsoft.com/office/drawing/2014/main" id="{CC7843A4-5D19-4ACD-B107-AA71B51DB59D}"/>
              </a:ext>
            </a:extLst>
          </p:cNvPr>
          <p:cNvSpPr txBox="1"/>
          <p:nvPr/>
        </p:nvSpPr>
        <p:spPr>
          <a:xfrm>
            <a:off x="909663" y="6382687"/>
            <a:ext cx="7488832"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武見敬三参議院議員ツイッターより</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rPr>
              <a:t>https://twitter.com/TakemiKeizo</a:t>
            </a:r>
            <a:r>
              <a:rPr kumimoji="1" lang="ja-JP" altLang="en-US" sz="11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en-US" altLang="ja-JP" sz="11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7" name="テキスト ボックス 16">
            <a:extLst>
              <a:ext uri="{FF2B5EF4-FFF2-40B4-BE49-F238E27FC236}">
                <a16:creationId xmlns:a16="http://schemas.microsoft.com/office/drawing/2014/main" id="{18AE6712-3822-4FCB-AF85-55B11B47F39E}"/>
              </a:ext>
            </a:extLst>
          </p:cNvPr>
          <p:cNvSpPr txBox="1"/>
          <p:nvPr/>
        </p:nvSpPr>
        <p:spPr>
          <a:xfrm>
            <a:off x="560512" y="14139"/>
            <a:ext cx="583264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回医療政策研究会の決議を提出</a:t>
            </a:r>
          </a:p>
        </p:txBody>
      </p:sp>
      <p:sp>
        <p:nvSpPr>
          <p:cNvPr id="16" name="スライド番号プレースホルダー 2">
            <a:extLst>
              <a:ext uri="{FF2B5EF4-FFF2-40B4-BE49-F238E27FC236}">
                <a16:creationId xmlns:a16="http://schemas.microsoft.com/office/drawing/2014/main" id="{5EFCC96A-94D0-468B-98D1-197A72C433E7}"/>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2887463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6950272-A75D-466B-9F93-B4A0C06AE05C}"/>
              </a:ext>
            </a:extLst>
          </p:cNvPr>
          <p:cNvSpPr txBox="1"/>
          <p:nvPr/>
        </p:nvSpPr>
        <p:spPr>
          <a:xfrm>
            <a:off x="596516" y="188640"/>
            <a:ext cx="8712968" cy="140038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「国民医療を守る議員の会」総会開催</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日本医師会から全世代型社会保障改革と令和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年度予算編成について説明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3</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項目の決議を採択</a:t>
            </a:r>
          </a:p>
        </p:txBody>
      </p:sp>
      <p:pic>
        <p:nvPicPr>
          <p:cNvPr id="14" name="図 13">
            <a:extLst>
              <a:ext uri="{FF2B5EF4-FFF2-40B4-BE49-F238E27FC236}">
                <a16:creationId xmlns:a16="http://schemas.microsoft.com/office/drawing/2014/main" id="{0990EFB8-E6BB-44A8-BACE-05A618FBE106}"/>
              </a:ext>
            </a:extLst>
          </p:cNvPr>
          <p:cNvPicPr>
            <a:picLocks noChangeAspect="1"/>
          </p:cNvPicPr>
          <p:nvPr/>
        </p:nvPicPr>
        <p:blipFill>
          <a:blip r:embed="rId2"/>
          <a:stretch>
            <a:fillRect/>
          </a:stretch>
        </p:blipFill>
        <p:spPr>
          <a:xfrm>
            <a:off x="596516" y="2128624"/>
            <a:ext cx="4320540" cy="2880360"/>
          </a:xfrm>
          <a:prstGeom prst="rect">
            <a:avLst/>
          </a:prstGeom>
        </p:spPr>
      </p:pic>
      <p:pic>
        <p:nvPicPr>
          <p:cNvPr id="15" name="図 14">
            <a:extLst>
              <a:ext uri="{FF2B5EF4-FFF2-40B4-BE49-F238E27FC236}">
                <a16:creationId xmlns:a16="http://schemas.microsoft.com/office/drawing/2014/main" id="{5C8A42CD-FF7C-4E14-B182-D6F11429542A}"/>
              </a:ext>
            </a:extLst>
          </p:cNvPr>
          <p:cNvPicPr>
            <a:picLocks noChangeAspect="1"/>
          </p:cNvPicPr>
          <p:nvPr/>
        </p:nvPicPr>
        <p:blipFill>
          <a:blip r:embed="rId3"/>
          <a:stretch>
            <a:fillRect/>
          </a:stretch>
        </p:blipFill>
        <p:spPr>
          <a:xfrm>
            <a:off x="5005842" y="2132816"/>
            <a:ext cx="4320540" cy="2880360"/>
          </a:xfrm>
          <a:prstGeom prst="rect">
            <a:avLst/>
          </a:prstGeom>
        </p:spPr>
      </p:pic>
      <p:sp>
        <p:nvSpPr>
          <p:cNvPr id="16" name="テキスト ボックス 15">
            <a:extLst>
              <a:ext uri="{FF2B5EF4-FFF2-40B4-BE49-F238E27FC236}">
                <a16:creationId xmlns:a16="http://schemas.microsoft.com/office/drawing/2014/main" id="{AF1F3A89-0F37-4930-997A-1DF7A4C9BC7B}"/>
              </a:ext>
            </a:extLst>
          </p:cNvPr>
          <p:cNvSpPr txBox="1"/>
          <p:nvPr/>
        </p:nvSpPr>
        <p:spPr>
          <a:xfrm>
            <a:off x="593118" y="5661248"/>
            <a:ext cx="48965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日に安倍首相に決議文を手交</a:t>
            </a:r>
          </a:p>
        </p:txBody>
      </p:sp>
      <p:sp>
        <p:nvSpPr>
          <p:cNvPr id="7" name="スライド番号プレースホルダー 2">
            <a:extLst>
              <a:ext uri="{FF2B5EF4-FFF2-40B4-BE49-F238E27FC236}">
                <a16:creationId xmlns:a16="http://schemas.microsoft.com/office/drawing/2014/main" id="{C6076011-FE0C-48DC-B726-248637E9DBF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60002098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a:extLst>
              <a:ext uri="{FF2B5EF4-FFF2-40B4-BE49-F238E27FC236}">
                <a16:creationId xmlns:a16="http://schemas.microsoft.com/office/drawing/2014/main" id="{353ABC76-7FDC-49A1-AA7C-D063A73CA2E9}"/>
              </a:ext>
            </a:extLst>
          </p:cNvPr>
          <p:cNvSpPr/>
          <p:nvPr/>
        </p:nvSpPr>
        <p:spPr>
          <a:xfrm>
            <a:off x="632520" y="116632"/>
            <a:ext cx="8352928" cy="653484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政府は、人生</a:t>
            </a:r>
            <a:r>
              <a:rPr kumimoji="1" lang="en-US" altLang="ja-JP" sz="1800" b="0" i="0" u="none" strike="noStrike" kern="1200" cap="none" spc="0" normalizeH="0" baseline="0" noProof="0" dirty="0">
                <a:ln>
                  <a:noFill/>
                </a:ln>
                <a:solidFill>
                  <a:prstClr val="white"/>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年時を見すえた、持続可能な社会保障</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制度確立に向け、全世代型社会保障改革を進めてぃる</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ところであるが、わが国の「国民皆保険制度」が崩壊する</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ことがあってはならない。</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Arial"/>
                <a:ea typeface="ＭＳ Ｐゴシック"/>
                <a:cs typeface="+mn-cs"/>
              </a:rPr>
              <a:t>よって、下記の事項の実現を強く要望する。</a:t>
            </a:r>
          </a:p>
        </p:txBody>
      </p:sp>
      <p:sp>
        <p:nvSpPr>
          <p:cNvPr id="6" name="正方形/長方形 5">
            <a:extLst>
              <a:ext uri="{FF2B5EF4-FFF2-40B4-BE49-F238E27FC236}">
                <a16:creationId xmlns:a16="http://schemas.microsoft.com/office/drawing/2014/main" id="{2BE5AB07-979E-4BF3-8A3D-809B3112EECD}"/>
              </a:ext>
            </a:extLst>
          </p:cNvPr>
          <p:cNvSpPr/>
          <p:nvPr/>
        </p:nvSpPr>
        <p:spPr>
          <a:xfrm>
            <a:off x="706596" y="206524"/>
            <a:ext cx="8204775" cy="63863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a:t>
            </a:r>
            <a:r>
              <a:rPr kumimoji="1" lang="ja-JP" altLang="en-US" sz="24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決 議 文</a:t>
            </a:r>
            <a:endParaRPr kumimoji="1" lang="en-US" altLang="ja-JP" sz="24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政府は、人生100年時代を見すえた、持続可能な社会保障制度確立に向け、全世代型社会保障改革を進めているところであるが、わが国の「国民皆保険制度」が崩壊することがあってはならない。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よって、下記の事項の実現を強く要望する。</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記</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１．受診時定額負担は、患者負担を将来にわたり最大でも</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3</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割までとしてきた、これまでの原則を変更するものであり、絶対に導入しないこと。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２．後期高齢者の患者負担の在り方の検討にあたっては、低所得者にも十分配慮しつつ、国民が納得できるよう、十分な議論を尽くすこと。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３．令和</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2</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年度診療報酬改定にあたっては、近年の賃金の動向等も踏まえ、前回を大幅に上回る改定とし、さらに働き方改革が実現できるような改定率を確保すること。</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l"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令和元年</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11</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月</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26</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日</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447675" marR="0" lvl="0" indent="-447675" algn="r" defTabSz="914400" rtl="0" eaLnBrk="1" fontAlgn="auto" latinLnBrk="0" hangingPunct="1">
              <a:lnSpc>
                <a:spcPct val="100000"/>
              </a:lnSpc>
              <a:spcBef>
                <a:spcPts val="6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国民医療を守る議員の会</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p:txBody>
      </p:sp>
      <p:sp>
        <p:nvSpPr>
          <p:cNvPr id="7" name="スライド番号プレースホルダー 2">
            <a:extLst>
              <a:ext uri="{FF2B5EF4-FFF2-40B4-BE49-F238E27FC236}">
                <a16:creationId xmlns:a16="http://schemas.microsoft.com/office/drawing/2014/main" id="{3C9E1487-4C76-45C6-B4F5-91D6BBA8EC1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1939816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F8019C95-9507-44DF-8D12-479F0D5CBDE1}"/>
              </a:ext>
            </a:extLst>
          </p:cNvPr>
          <p:cNvSpPr txBox="1"/>
          <p:nvPr/>
        </p:nvSpPr>
        <p:spPr>
          <a:xfrm>
            <a:off x="522540" y="16185"/>
            <a:ext cx="8496944"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「全世代型社会保障改革及び令和２年度予算編成について」</a:t>
            </a:r>
          </a:p>
        </p:txBody>
      </p:sp>
      <p:sp>
        <p:nvSpPr>
          <p:cNvPr id="6" name="テキスト ボックス 5">
            <a:extLst>
              <a:ext uri="{FF2B5EF4-FFF2-40B4-BE49-F238E27FC236}">
                <a16:creationId xmlns:a16="http://schemas.microsoft.com/office/drawing/2014/main" id="{94D9072B-0E07-49B3-BB9D-CC01CB9B58CD}"/>
              </a:ext>
            </a:extLst>
          </p:cNvPr>
          <p:cNvSpPr txBox="1"/>
          <p:nvPr/>
        </p:nvSpPr>
        <p:spPr>
          <a:xfrm>
            <a:off x="380492" y="1581175"/>
            <a:ext cx="914501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10" normalizeH="0" baseline="0" noProof="0" dirty="0">
                <a:ln>
                  <a:noFill/>
                </a:ln>
                <a:solidFill>
                  <a:srgbClr val="0000FF"/>
                </a:solidFill>
                <a:effectLst/>
                <a:uLnTx/>
                <a:uFillTx/>
                <a:latin typeface="Arial"/>
                <a:ea typeface="ＭＳ Ｐゴシック"/>
                <a:cs typeface="+mn-cs"/>
              </a:rPr>
              <a:t>全世代型社会保障検討会議において</a:t>
            </a:r>
            <a:endParaRPr kumimoji="1" lang="en-US" altLang="ja-JP" sz="2000" b="0" i="0" u="none" strike="noStrike" kern="1200" cap="none" spc="-110" normalizeH="0" baseline="0" noProof="0" dirty="0">
              <a:ln>
                <a:noFill/>
              </a:ln>
              <a:solidFill>
                <a:srgbClr val="0000FF"/>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110" normalizeH="0" baseline="0" noProof="0" dirty="0">
                <a:ln>
                  <a:noFill/>
                </a:ln>
                <a:solidFill>
                  <a:srgbClr val="0000FF"/>
                </a:solidFill>
                <a:effectLst/>
                <a:uLnTx/>
                <a:uFillTx/>
                <a:latin typeface="Arial"/>
                <a:ea typeface="ＭＳ Ｐゴシック"/>
                <a:cs typeface="+mn-cs"/>
              </a:rPr>
              <a:t>「大きなリスクをしっかり支えられる公的保険制度のあり方」における主な論点</a:t>
            </a:r>
            <a:endParaRPr kumimoji="1" lang="en-US" altLang="ja-JP" sz="2000" b="0" i="0" u="none" strike="noStrike" kern="1200" cap="none" spc="-110" normalizeH="0" baseline="0" noProof="0" dirty="0">
              <a:ln>
                <a:noFill/>
              </a:ln>
              <a:solidFill>
                <a:srgbClr val="0000FF"/>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E854E7DF-1919-4FB5-A88A-21409C75FA17}"/>
              </a:ext>
            </a:extLst>
          </p:cNvPr>
          <p:cNvSpPr/>
          <p:nvPr/>
        </p:nvSpPr>
        <p:spPr>
          <a:xfrm>
            <a:off x="1" y="1136937"/>
            <a:ext cx="9905999" cy="392833"/>
          </a:xfrm>
          <a:prstGeom prst="rect">
            <a:avLst/>
          </a:prstGeom>
          <a:solidFill>
            <a:srgbClr val="D5FF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全世代型社会保障改革について</a:t>
            </a:r>
          </a:p>
        </p:txBody>
      </p:sp>
      <p:cxnSp>
        <p:nvCxnSpPr>
          <p:cNvPr id="8" name="直線コネクタ 7">
            <a:extLst>
              <a:ext uri="{FF2B5EF4-FFF2-40B4-BE49-F238E27FC236}">
                <a16:creationId xmlns:a16="http://schemas.microsoft.com/office/drawing/2014/main" id="{FFC7BCA0-C40D-4464-B399-522D7485054B}"/>
              </a:ext>
            </a:extLst>
          </p:cNvPr>
          <p:cNvCxnSpPr/>
          <p:nvPr/>
        </p:nvCxnSpPr>
        <p:spPr>
          <a:xfrm>
            <a:off x="1" y="1527488"/>
            <a:ext cx="9906000" cy="0"/>
          </a:xfrm>
          <a:prstGeom prst="line">
            <a:avLst/>
          </a:prstGeom>
          <a:ln w="25400">
            <a:solidFill>
              <a:srgbClr val="006600"/>
            </a:solidFill>
          </a:ln>
        </p:spPr>
        <p:style>
          <a:lnRef idx="1">
            <a:schemeClr val="accent1"/>
          </a:lnRef>
          <a:fillRef idx="0">
            <a:schemeClr val="accent1"/>
          </a:fillRef>
          <a:effectRef idx="0">
            <a:schemeClr val="accent1"/>
          </a:effectRef>
          <a:fontRef idx="minor">
            <a:schemeClr val="tx1"/>
          </a:fontRef>
        </p:style>
      </p:cxnSp>
      <p:sp>
        <p:nvSpPr>
          <p:cNvPr id="9" name="正方形/長方形 8">
            <a:extLst>
              <a:ext uri="{FF2B5EF4-FFF2-40B4-BE49-F238E27FC236}">
                <a16:creationId xmlns:a16="http://schemas.microsoft.com/office/drawing/2014/main" id="{61B19E5C-63DA-4531-A7E0-7918B181796E}"/>
              </a:ext>
            </a:extLst>
          </p:cNvPr>
          <p:cNvSpPr/>
          <p:nvPr/>
        </p:nvSpPr>
        <p:spPr>
          <a:xfrm>
            <a:off x="635598" y="5022480"/>
            <a:ext cx="8388000" cy="346941"/>
          </a:xfrm>
          <a:prstGeom prst="rect">
            <a:avLst/>
          </a:prstGeom>
          <a:solidFill>
            <a:srgbClr val="FFCC66"/>
          </a:solidFill>
          <a:ln w="15875">
            <a:noFill/>
          </a:ln>
        </p:spPr>
        <p:txBody>
          <a:bodyPr wrap="square" lIns="180000" anchor="ctr" anchorCtr="0">
            <a:noAutofit/>
          </a:bodyPr>
          <a:lstStyle/>
          <a:p>
            <a:pPr marL="447675" marR="0" lvl="0" indent="-447675"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３．市販品類似薬の保険上の取扱い</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0" name="正方形/長方形 9">
            <a:extLst>
              <a:ext uri="{FF2B5EF4-FFF2-40B4-BE49-F238E27FC236}">
                <a16:creationId xmlns:a16="http://schemas.microsoft.com/office/drawing/2014/main" id="{73EC2BB1-8162-4FD6-8F1F-697835B9DAFA}"/>
              </a:ext>
            </a:extLst>
          </p:cNvPr>
          <p:cNvSpPr/>
          <p:nvPr/>
        </p:nvSpPr>
        <p:spPr>
          <a:xfrm>
            <a:off x="635598" y="2372052"/>
            <a:ext cx="8388000" cy="346941"/>
          </a:xfrm>
          <a:prstGeom prst="rect">
            <a:avLst/>
          </a:prstGeom>
          <a:solidFill>
            <a:srgbClr val="FFCCCC"/>
          </a:solidFill>
          <a:ln w="15875">
            <a:noFill/>
          </a:ln>
        </p:spPr>
        <p:txBody>
          <a:bodyPr wrap="square" lIns="180000" anchor="ctr" anchorCtr="0">
            <a:noAutofit/>
          </a:bodyPr>
          <a:lstStyle/>
          <a:p>
            <a:pPr marL="541338" marR="0" lvl="0" indent="-541338"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１．後期高齢者の自己負担割合のあり方</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1" name="正方形/長方形 10">
            <a:extLst>
              <a:ext uri="{FF2B5EF4-FFF2-40B4-BE49-F238E27FC236}">
                <a16:creationId xmlns:a16="http://schemas.microsoft.com/office/drawing/2014/main" id="{C55078C0-50F0-488C-A9C0-3840A0B83A04}"/>
              </a:ext>
            </a:extLst>
          </p:cNvPr>
          <p:cNvSpPr/>
          <p:nvPr/>
        </p:nvSpPr>
        <p:spPr>
          <a:xfrm>
            <a:off x="635598" y="3573969"/>
            <a:ext cx="8388000" cy="346941"/>
          </a:xfrm>
          <a:prstGeom prst="rect">
            <a:avLst/>
          </a:prstGeom>
          <a:solidFill>
            <a:srgbClr val="FFCCFF"/>
          </a:solidFill>
          <a:ln w="15875">
            <a:noFill/>
          </a:ln>
        </p:spPr>
        <p:txBody>
          <a:bodyPr wrap="square" lIns="180000" anchor="ctr" anchorCtr="0">
            <a:noAutofit/>
          </a:bodyPr>
          <a:lstStyle/>
          <a:p>
            <a:pPr marL="0" marR="0" lvl="0" indent="0" algn="l" defTabSz="914400" rtl="0" eaLnBrk="1" fontAlgn="auto" latinLnBrk="0" hangingPunct="1">
              <a:lnSpc>
                <a:spcPct val="100000"/>
              </a:lnSpc>
              <a:spcBef>
                <a:spcPts val="0"/>
              </a:spcBef>
              <a:spcAft>
                <a:spcPts val="180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２．外来受診時の定額負担のあり方</a:t>
            </a:r>
            <a:endParaRPr kumimoji="1" lang="en-US" altLang="ja-JP" sz="2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2" name="四角形: 角を丸くする 11">
            <a:extLst>
              <a:ext uri="{FF2B5EF4-FFF2-40B4-BE49-F238E27FC236}">
                <a16:creationId xmlns:a16="http://schemas.microsoft.com/office/drawing/2014/main" id="{DC59A148-8D7B-4E5D-AFB5-B731F23415A5}"/>
              </a:ext>
            </a:extLst>
          </p:cNvPr>
          <p:cNvSpPr/>
          <p:nvPr/>
        </p:nvSpPr>
        <p:spPr>
          <a:xfrm>
            <a:off x="1158255" y="2773294"/>
            <a:ext cx="7859666" cy="674579"/>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a:cs typeface="+mn-cs"/>
              </a:rPr>
              <a:t>　低所得者にも十分配慮しつつ、国民が納得できるよう、十分な議論を尽くしていくべき。</a:t>
            </a:r>
            <a:endParaRPr kumimoji="1" lang="ja-JP" altLang="en-US" sz="2000" b="0" i="0" u="none" strike="noStrike" kern="1200" cap="none" spc="0" normalizeH="0" baseline="0" noProof="0" dirty="0">
              <a:ln>
                <a:noFill/>
              </a:ln>
              <a:solidFill>
                <a:prstClr val="white"/>
              </a:solidFill>
              <a:effectLst/>
              <a:uLnTx/>
              <a:uFillTx/>
              <a:latin typeface="Arial"/>
              <a:ea typeface="ＭＳ Ｐゴシック"/>
              <a:cs typeface="+mn-cs"/>
            </a:endParaRPr>
          </a:p>
        </p:txBody>
      </p:sp>
      <p:sp>
        <p:nvSpPr>
          <p:cNvPr id="13" name="四角形: 角を丸くする 12">
            <a:extLst>
              <a:ext uri="{FF2B5EF4-FFF2-40B4-BE49-F238E27FC236}">
                <a16:creationId xmlns:a16="http://schemas.microsoft.com/office/drawing/2014/main" id="{D173933C-C84D-47AF-A3C0-ED537B2AD494}"/>
              </a:ext>
            </a:extLst>
          </p:cNvPr>
          <p:cNvSpPr/>
          <p:nvPr/>
        </p:nvSpPr>
        <p:spPr>
          <a:xfrm>
            <a:off x="1158255" y="3979371"/>
            <a:ext cx="7859666" cy="946273"/>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受診時定額負担は改正健保法附則で明記され、その後の国会での附帯決議でも確認されてきた、「給付率</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分の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70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」を超えて患者から徴収するものであり、容認できない。</a:t>
            </a:r>
          </a:p>
        </p:txBody>
      </p:sp>
      <p:sp>
        <p:nvSpPr>
          <p:cNvPr id="14" name="四角形: 角を丸くする 13">
            <a:extLst>
              <a:ext uri="{FF2B5EF4-FFF2-40B4-BE49-F238E27FC236}">
                <a16:creationId xmlns:a16="http://schemas.microsoft.com/office/drawing/2014/main" id="{1905CCE4-1A17-4950-8E45-E5040916E958}"/>
              </a:ext>
            </a:extLst>
          </p:cNvPr>
          <p:cNvSpPr/>
          <p:nvPr/>
        </p:nvSpPr>
        <p:spPr>
          <a:xfrm>
            <a:off x="1158255" y="5428666"/>
            <a:ext cx="7859666" cy="1313271"/>
          </a:xfrm>
          <a:prstGeom prst="roundRect">
            <a:avLst>
              <a:gd name="adj" fmla="val 7595"/>
            </a:avLst>
          </a:prstGeom>
          <a:solidFill>
            <a:srgbClr val="FFFFD9"/>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医療上必要な医薬品は保険でも対象とされるべき。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また、重篤な疾患だけを保険給付の対象とすれば、社会保険の恩恵が薄れ、経済的弱者が軽微な症状での受診を控えることにより、重症化するおそれがある。</a:t>
            </a:r>
          </a:p>
        </p:txBody>
      </p:sp>
      <p:sp>
        <p:nvSpPr>
          <p:cNvPr id="15" name="矢印: 右 14">
            <a:extLst>
              <a:ext uri="{FF2B5EF4-FFF2-40B4-BE49-F238E27FC236}">
                <a16:creationId xmlns:a16="http://schemas.microsoft.com/office/drawing/2014/main" id="{8999FB3D-C818-4446-8CD0-10407062FB8A}"/>
              </a:ext>
            </a:extLst>
          </p:cNvPr>
          <p:cNvSpPr/>
          <p:nvPr/>
        </p:nvSpPr>
        <p:spPr>
          <a:xfrm>
            <a:off x="744063" y="2910520"/>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6" name="矢印: 右 15">
            <a:extLst>
              <a:ext uri="{FF2B5EF4-FFF2-40B4-BE49-F238E27FC236}">
                <a16:creationId xmlns:a16="http://schemas.microsoft.com/office/drawing/2014/main" id="{44D084F3-F603-4908-89DF-F6BD802AF3CE}"/>
              </a:ext>
            </a:extLst>
          </p:cNvPr>
          <p:cNvSpPr/>
          <p:nvPr/>
        </p:nvSpPr>
        <p:spPr>
          <a:xfrm>
            <a:off x="744063" y="4264580"/>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7" name="矢印: 右 16">
            <a:extLst>
              <a:ext uri="{FF2B5EF4-FFF2-40B4-BE49-F238E27FC236}">
                <a16:creationId xmlns:a16="http://schemas.microsoft.com/office/drawing/2014/main" id="{CD782D76-EEDC-4258-AB9C-6752513A8CF4}"/>
              </a:ext>
            </a:extLst>
          </p:cNvPr>
          <p:cNvSpPr/>
          <p:nvPr/>
        </p:nvSpPr>
        <p:spPr>
          <a:xfrm>
            <a:off x="744063" y="5897374"/>
            <a:ext cx="288032" cy="375853"/>
          </a:xfrm>
          <a:prstGeom prst="rightArrow">
            <a:avLst/>
          </a:prstGeom>
          <a:solidFill>
            <a:srgbClr val="336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8" name="スライド番号プレースホルダー 2">
            <a:extLst>
              <a:ext uri="{FF2B5EF4-FFF2-40B4-BE49-F238E27FC236}">
                <a16:creationId xmlns:a16="http://schemas.microsoft.com/office/drawing/2014/main" id="{F630DC91-B333-49A1-BA54-4AA83251901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0863963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87675959-FB8D-4EA2-ABE7-86187CB48CF8}"/>
              </a:ext>
            </a:extLst>
          </p:cNvPr>
          <p:cNvSpPr txBox="1"/>
          <p:nvPr/>
        </p:nvSpPr>
        <p:spPr>
          <a:xfrm>
            <a:off x="627076" y="851173"/>
            <a:ext cx="8651847" cy="49244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全産業と医療分野の賃金の伸びの比較</a:t>
            </a:r>
          </a:p>
        </p:txBody>
      </p:sp>
      <p:graphicFrame>
        <p:nvGraphicFramePr>
          <p:cNvPr id="3" name="オブジェクト 2">
            <a:extLst>
              <a:ext uri="{FF2B5EF4-FFF2-40B4-BE49-F238E27FC236}">
                <a16:creationId xmlns:a16="http://schemas.microsoft.com/office/drawing/2014/main" id="{1BA1DDC5-829B-4A6C-B053-88B3F0209707}"/>
              </a:ext>
            </a:extLst>
          </p:cNvPr>
          <p:cNvGraphicFramePr>
            <a:graphicFrameLocks noChangeAspect="1"/>
          </p:cNvGraphicFramePr>
          <p:nvPr/>
        </p:nvGraphicFramePr>
        <p:xfrm>
          <a:off x="644984" y="1575598"/>
          <a:ext cx="8651847" cy="4536504"/>
        </p:xfrm>
        <a:graphic>
          <a:graphicData uri="http://schemas.openxmlformats.org/presentationml/2006/ole">
            <mc:AlternateContent xmlns:mc="http://schemas.openxmlformats.org/markup-compatibility/2006">
              <mc:Choice xmlns:v="urn:schemas-microsoft-com:vml" Requires="v">
                <p:oleObj spid="_x0000_s12793" name="Worksheet" r:id="rId3" imgW="6848339" imgH="3590819" progId="Excel.Sheet.12">
                  <p:link updateAutomatic="1"/>
                </p:oleObj>
              </mc:Choice>
              <mc:Fallback>
                <p:oleObj name="Worksheet" r:id="rId3" imgW="6848339" imgH="3590819" progId="Excel.Sheet.12">
                  <p:link updateAutomatic="1"/>
                  <p:pic>
                    <p:nvPicPr>
                      <p:cNvPr id="3" name="オブジェクト 2">
                        <a:extLst>
                          <a:ext uri="{FF2B5EF4-FFF2-40B4-BE49-F238E27FC236}">
                            <a16:creationId xmlns:a16="http://schemas.microsoft.com/office/drawing/2014/main" id="{1BA1DDC5-829B-4A6C-B053-88B3F0209707}"/>
                          </a:ext>
                        </a:extLst>
                      </p:cNvPr>
                      <p:cNvPicPr/>
                      <p:nvPr/>
                    </p:nvPicPr>
                    <p:blipFill>
                      <a:blip r:embed="rId4"/>
                      <a:stretch>
                        <a:fillRect/>
                      </a:stretch>
                    </p:blipFill>
                    <p:spPr>
                      <a:xfrm>
                        <a:off x="644984" y="1575598"/>
                        <a:ext cx="8651847" cy="4536504"/>
                      </a:xfrm>
                      <a:prstGeom prst="rect">
                        <a:avLst/>
                      </a:prstGeom>
                    </p:spPr>
                  </p:pic>
                </p:oleObj>
              </mc:Fallback>
            </mc:AlternateContent>
          </a:graphicData>
        </a:graphic>
      </p:graphicFrame>
      <p:sp>
        <p:nvSpPr>
          <p:cNvPr id="7" name="正方形/長方形 6">
            <a:extLst>
              <a:ext uri="{FF2B5EF4-FFF2-40B4-BE49-F238E27FC236}">
                <a16:creationId xmlns:a16="http://schemas.microsoft.com/office/drawing/2014/main" id="{EE1FBF59-C4A0-47D1-BBB7-FDE5C117AB44}"/>
              </a:ext>
            </a:extLst>
          </p:cNvPr>
          <p:cNvSpPr/>
          <p:nvPr/>
        </p:nvSpPr>
        <p:spPr>
          <a:xfrm>
            <a:off x="0" y="14005"/>
            <a:ext cx="9905999" cy="468000"/>
          </a:xfrm>
          <a:prstGeom prst="rect">
            <a:avLst/>
          </a:prstGeom>
          <a:solidFill>
            <a:srgbClr val="D5FF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令和２年度予算編成について</a:t>
            </a:r>
          </a:p>
        </p:txBody>
      </p:sp>
      <p:cxnSp>
        <p:nvCxnSpPr>
          <p:cNvPr id="9" name="直線コネクタ 8">
            <a:extLst>
              <a:ext uri="{FF2B5EF4-FFF2-40B4-BE49-F238E27FC236}">
                <a16:creationId xmlns:a16="http://schemas.microsoft.com/office/drawing/2014/main" id="{D3627520-6DA2-4217-9449-C0BF69377412}"/>
              </a:ext>
            </a:extLst>
          </p:cNvPr>
          <p:cNvCxnSpPr/>
          <p:nvPr/>
        </p:nvCxnSpPr>
        <p:spPr>
          <a:xfrm>
            <a:off x="0" y="479722"/>
            <a:ext cx="9906000" cy="0"/>
          </a:xfrm>
          <a:prstGeom prst="line">
            <a:avLst/>
          </a:prstGeom>
          <a:ln w="25400">
            <a:solidFill>
              <a:srgbClr val="006600"/>
            </a:solidFill>
          </a:ln>
        </p:spPr>
        <p:style>
          <a:lnRef idx="1">
            <a:schemeClr val="accent1"/>
          </a:lnRef>
          <a:fillRef idx="0">
            <a:schemeClr val="accent1"/>
          </a:fillRef>
          <a:effectRef idx="0">
            <a:schemeClr val="accent1"/>
          </a:effectRef>
          <a:fontRef idx="minor">
            <a:schemeClr val="tx1"/>
          </a:fontRef>
        </p:style>
      </p:cxnSp>
      <p:sp>
        <p:nvSpPr>
          <p:cNvPr id="8" name="スライド番号プレースホルダー 2">
            <a:extLst>
              <a:ext uri="{FF2B5EF4-FFF2-40B4-BE49-F238E27FC236}">
                <a16:creationId xmlns:a16="http://schemas.microsoft.com/office/drawing/2014/main" id="{518AEA1D-1542-4AE9-901F-00C11286B99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50384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272480" y="31308"/>
            <a:ext cx="9361040"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700" b="0" i="0" u="none" strike="noStrike" kern="1200" cap="none" spc="0" normalizeH="0" baseline="0" noProof="0" dirty="0">
                <a:ln>
                  <a:noFill/>
                </a:ln>
                <a:solidFill>
                  <a:srgbClr val="0000FF"/>
                </a:solidFill>
                <a:effectLst/>
                <a:uLnTx/>
                <a:uFillTx/>
                <a:latin typeface="Arial"/>
                <a:ea typeface="ＭＳ Ｐゴシック"/>
                <a:cs typeface="+mn-cs"/>
              </a:rPr>
              <a:t>医療機関の従事者数の推移</a:t>
            </a:r>
          </a:p>
        </p:txBody>
      </p:sp>
      <p:graphicFrame>
        <p:nvGraphicFramePr>
          <p:cNvPr id="6" name="表 5">
            <a:extLst>
              <a:ext uri="{FF2B5EF4-FFF2-40B4-BE49-F238E27FC236}">
                <a16:creationId xmlns:a16="http://schemas.microsoft.com/office/drawing/2014/main" id="{38CE978D-E59C-448E-B46F-069B882B60A9}"/>
              </a:ext>
            </a:extLst>
          </p:cNvPr>
          <p:cNvGraphicFramePr>
            <a:graphicFrameLocks noGrp="1"/>
          </p:cNvGraphicFramePr>
          <p:nvPr/>
        </p:nvGraphicFramePr>
        <p:xfrm>
          <a:off x="503464" y="6128825"/>
          <a:ext cx="4752000" cy="591794"/>
        </p:xfrm>
        <a:graphic>
          <a:graphicData uri="http://schemas.openxmlformats.org/drawingml/2006/table">
            <a:tbl>
              <a:tblPr/>
              <a:tblGrid>
                <a:gridCol w="792000">
                  <a:extLst>
                    <a:ext uri="{9D8B030D-6E8A-4147-A177-3AD203B41FA5}">
                      <a16:colId xmlns:a16="http://schemas.microsoft.com/office/drawing/2014/main" val="3930051912"/>
                    </a:ext>
                  </a:extLst>
                </a:gridCol>
                <a:gridCol w="792000">
                  <a:extLst>
                    <a:ext uri="{9D8B030D-6E8A-4147-A177-3AD203B41FA5}">
                      <a16:colId xmlns:a16="http://schemas.microsoft.com/office/drawing/2014/main" val="2247552661"/>
                    </a:ext>
                  </a:extLst>
                </a:gridCol>
                <a:gridCol w="792000">
                  <a:extLst>
                    <a:ext uri="{9D8B030D-6E8A-4147-A177-3AD203B41FA5}">
                      <a16:colId xmlns:a16="http://schemas.microsoft.com/office/drawing/2014/main" val="2167844732"/>
                    </a:ext>
                  </a:extLst>
                </a:gridCol>
                <a:gridCol w="792000">
                  <a:extLst>
                    <a:ext uri="{9D8B030D-6E8A-4147-A177-3AD203B41FA5}">
                      <a16:colId xmlns:a16="http://schemas.microsoft.com/office/drawing/2014/main" val="2339353998"/>
                    </a:ext>
                  </a:extLst>
                </a:gridCol>
                <a:gridCol w="792000">
                  <a:extLst>
                    <a:ext uri="{9D8B030D-6E8A-4147-A177-3AD203B41FA5}">
                      <a16:colId xmlns:a16="http://schemas.microsoft.com/office/drawing/2014/main" val="1536342708"/>
                    </a:ext>
                  </a:extLst>
                </a:gridCol>
                <a:gridCol w="792000">
                  <a:extLst>
                    <a:ext uri="{9D8B030D-6E8A-4147-A177-3AD203B41FA5}">
                      <a16:colId xmlns:a16="http://schemas.microsoft.com/office/drawing/2014/main" val="245525369"/>
                    </a:ext>
                  </a:extLst>
                </a:gridCol>
              </a:tblGrid>
              <a:tr h="257847">
                <a:tc>
                  <a:txBody>
                    <a:bodyPr/>
                    <a:lstStyle/>
                    <a:p>
                      <a:pPr algn="ctr"/>
                      <a:r>
                        <a:rPr kumimoji="1" lang="en-US" altLang="ja-JP" sz="1300" dirty="0">
                          <a:latin typeface="Arial" panose="020B0604020202020204" pitchFamily="34" charset="0"/>
                          <a:cs typeface="Arial" panose="020B0604020202020204" pitchFamily="34" charset="0"/>
                        </a:rPr>
                        <a:t>2002</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2005</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2008</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2011</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2014</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tc>
                  <a:txBody>
                    <a:bodyPr/>
                    <a:lstStyle/>
                    <a:p>
                      <a:pPr algn="ctr"/>
                      <a:r>
                        <a:rPr kumimoji="1" lang="en-US" altLang="ja-JP" sz="1300" dirty="0">
                          <a:latin typeface="Arial" panose="020B0604020202020204" pitchFamily="34" charset="0"/>
                          <a:cs typeface="Arial" panose="020B0604020202020204" pitchFamily="34" charset="0"/>
                        </a:rPr>
                        <a:t>2017</a:t>
                      </a:r>
                      <a:r>
                        <a:rPr kumimoji="1" lang="ja-JP" altLang="en-US" sz="1300" dirty="0">
                          <a:latin typeface="Arial" panose="020B0604020202020204" pitchFamily="34" charset="0"/>
                          <a:cs typeface="Arial" panose="020B0604020202020204" pitchFamily="34" charset="0"/>
                        </a:rPr>
                        <a:t>年</a:t>
                      </a:r>
                    </a:p>
                  </a:txBody>
                  <a:tcPr anchor="ctr">
                    <a:lnL w="12700" cap="flat" cmpd="sng" algn="ctr">
                      <a:solidFill>
                        <a:schemeClr val="tx1"/>
                      </a:solidFill>
                      <a:prstDash val="solid"/>
                      <a:round/>
                      <a:headEnd type="none" w="med" len="med"/>
                      <a:tailEnd type="none" w="med" len="med"/>
                    </a:lnL>
                    <a:lnR w="12700" cmpd="sng">
                      <a:solidFill>
                        <a:schemeClr val="tx1"/>
                      </a:solid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1F4FF"/>
                    </a:solidFill>
                  </a:tcPr>
                </a:tc>
                <a:extLst>
                  <a:ext uri="{0D108BD9-81ED-4DB2-BD59-A6C34878D82A}">
                    <a16:rowId xmlns:a16="http://schemas.microsoft.com/office/drawing/2014/main" val="737973977"/>
                  </a:ext>
                </a:extLst>
              </a:tr>
              <a:tr h="302234">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252</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263</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277</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295</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lang="en-US" altLang="ja-JP"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304</a:t>
                      </a:r>
                      <a:r>
                        <a:rPr lang="ja-JP" altLang="en-US" sz="13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万人</a:t>
                      </a:r>
                      <a:endParaRPr kumimoji="1" lang="ja-JP" altLang="en-US" sz="1300" dirty="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300" dirty="0">
                          <a:latin typeface="Arial" panose="020B0604020202020204" pitchFamily="34" charset="0"/>
                          <a:cs typeface="Arial" panose="020B0604020202020204" pitchFamily="34" charset="0"/>
                        </a:rPr>
                        <a:t>312</a:t>
                      </a:r>
                      <a:r>
                        <a:rPr kumimoji="1" lang="ja-JP" altLang="en-US" sz="1300" dirty="0">
                          <a:latin typeface="Arial" panose="020B0604020202020204" pitchFamily="34" charset="0"/>
                          <a:cs typeface="Arial" panose="020B0604020202020204" pitchFamily="34" charset="0"/>
                        </a:rPr>
                        <a:t>万人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27557898"/>
                  </a:ext>
                </a:extLst>
              </a:tr>
            </a:tbl>
          </a:graphicData>
        </a:graphic>
      </p:graphicFrame>
      <p:sp>
        <p:nvSpPr>
          <p:cNvPr id="8" name="正方形/長方形 7">
            <a:extLst>
              <a:ext uri="{FF2B5EF4-FFF2-40B4-BE49-F238E27FC236}">
                <a16:creationId xmlns:a16="http://schemas.microsoft.com/office/drawing/2014/main" id="{3375739B-BC65-4DD9-8106-D97EA7D32F96}"/>
              </a:ext>
            </a:extLst>
          </p:cNvPr>
          <p:cNvSpPr/>
          <p:nvPr/>
        </p:nvSpPr>
        <p:spPr>
          <a:xfrm>
            <a:off x="3990628" y="6822629"/>
            <a:ext cx="248786"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a:t>
            </a:r>
          </a:p>
        </p:txBody>
      </p:sp>
      <p:sp>
        <p:nvSpPr>
          <p:cNvPr id="9" name="テキスト ボックス 8">
            <a:extLst>
              <a:ext uri="{FF2B5EF4-FFF2-40B4-BE49-F238E27FC236}">
                <a16:creationId xmlns:a16="http://schemas.microsoft.com/office/drawing/2014/main" id="{95231BC5-95B3-4B19-8C67-6865D26A2EB4}"/>
              </a:ext>
            </a:extLst>
          </p:cNvPr>
          <p:cNvSpPr txBox="1"/>
          <p:nvPr/>
        </p:nvSpPr>
        <p:spPr>
          <a:xfrm>
            <a:off x="516923" y="5734646"/>
            <a:ext cx="41764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医療機関の医療従事者数（常勤換算）</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endPar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7" name="正方形/長方形 6">
            <a:extLst>
              <a:ext uri="{FF2B5EF4-FFF2-40B4-BE49-F238E27FC236}">
                <a16:creationId xmlns:a16="http://schemas.microsoft.com/office/drawing/2014/main" id="{17C2CC08-5B44-48F9-8C12-B178F74DD381}"/>
              </a:ext>
            </a:extLst>
          </p:cNvPr>
          <p:cNvSpPr/>
          <p:nvPr/>
        </p:nvSpPr>
        <p:spPr>
          <a:xfrm>
            <a:off x="4977731" y="568310"/>
            <a:ext cx="4295775" cy="3425260"/>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西村経済財政政策担当大臣が</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日に開かれた経団連の会合で、賃上げの継続を産業界に改めて要請したと報じられています。現在、医療機関には常勤換算で</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万人以上、医療・福祉分野には延べ</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万人以上が従事しており、全就業者の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11.9</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医療・福祉従事者が占めています。他の産業が賃上げを行う中、医療従事者にも適切な手当てを行うことにより、社会保障が充実し、経済の好循環が達成できると考えます。医療従事者だけが取り残されることがないようにしなくてはなりません。</a:t>
            </a:r>
          </a:p>
        </p:txBody>
      </p:sp>
      <p:sp>
        <p:nvSpPr>
          <p:cNvPr id="10" name="テキスト ボックス 9">
            <a:extLst>
              <a:ext uri="{FF2B5EF4-FFF2-40B4-BE49-F238E27FC236}">
                <a16:creationId xmlns:a16="http://schemas.microsoft.com/office/drawing/2014/main" id="{02C9845F-8951-4A31-B102-D78D5F8971EF}"/>
              </a:ext>
            </a:extLst>
          </p:cNvPr>
          <p:cNvSpPr txBox="1"/>
          <p:nvPr/>
        </p:nvSpPr>
        <p:spPr>
          <a:xfrm>
            <a:off x="5951777" y="3969226"/>
            <a:ext cx="3446885"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日 日本医師会緊急記者会見</a:t>
            </a:r>
            <a:endPar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50" b="0" i="0" u="none" strike="noStrike" kern="1200" cap="none" spc="0" normalizeH="0" baseline="0" noProof="0" dirty="0">
                <a:ln>
                  <a:noFill/>
                </a:ln>
                <a:solidFill>
                  <a:prstClr val="black"/>
                </a:solidFill>
                <a:effectLst/>
                <a:uLnTx/>
                <a:uFillTx/>
                <a:latin typeface="Arial"/>
                <a:ea typeface="ＭＳ Ｐゴシック"/>
                <a:cs typeface="+mn-cs"/>
              </a:rPr>
              <a:t>http://www.med.or.jp/nichiionline/article/008962.html</a:t>
            </a:r>
            <a:r>
              <a:rPr kumimoji="1" lang="ja-JP" altLang="en-US" sz="1050" b="0" i="0" u="none" strike="noStrike" kern="1200" cap="none" spc="0" normalizeH="0" baseline="0" noProof="0" dirty="0">
                <a:ln>
                  <a:noFill/>
                </a:ln>
                <a:solidFill>
                  <a:prstClr val="black"/>
                </a:solidFill>
                <a:effectLst/>
                <a:uLnTx/>
                <a:uFillTx/>
                <a:latin typeface="Arial"/>
                <a:ea typeface="ＭＳ Ｐゴシック"/>
                <a:cs typeface="+mn-cs"/>
              </a:rPr>
              <a:t>）</a:t>
            </a:r>
          </a:p>
        </p:txBody>
      </p:sp>
      <p:graphicFrame>
        <p:nvGraphicFramePr>
          <p:cNvPr id="2" name="オブジェクト 1">
            <a:extLst>
              <a:ext uri="{FF2B5EF4-FFF2-40B4-BE49-F238E27FC236}">
                <a16:creationId xmlns:a16="http://schemas.microsoft.com/office/drawing/2014/main" id="{82328DAF-A1A3-43A7-9DC4-C99604386210}"/>
              </a:ext>
            </a:extLst>
          </p:cNvPr>
          <p:cNvGraphicFramePr>
            <a:graphicFrameLocks noChangeAspect="1"/>
          </p:cNvGraphicFramePr>
          <p:nvPr/>
        </p:nvGraphicFramePr>
        <p:xfrm>
          <a:off x="592686" y="596056"/>
          <a:ext cx="4312835" cy="2700210"/>
        </p:xfrm>
        <a:graphic>
          <a:graphicData uri="http://schemas.openxmlformats.org/presentationml/2006/ole">
            <mc:AlternateContent xmlns:mc="http://schemas.openxmlformats.org/markup-compatibility/2006">
              <mc:Choice xmlns:v="urn:schemas-microsoft-com:vml" Requires="v">
                <p:oleObj spid="_x0000_s14320" name="Worksheet" r:id="rId3" imgW="5476897" imgH="3428947" progId="Excel.Sheet.12">
                  <p:link updateAutomatic="1"/>
                </p:oleObj>
              </mc:Choice>
              <mc:Fallback>
                <p:oleObj name="Worksheet" r:id="rId3" imgW="5476897" imgH="3428947" progId="Excel.Sheet.12">
                  <p:link updateAutomatic="1"/>
                  <p:pic>
                    <p:nvPicPr>
                      <p:cNvPr id="2" name="オブジェクト 1">
                        <a:extLst>
                          <a:ext uri="{FF2B5EF4-FFF2-40B4-BE49-F238E27FC236}">
                            <a16:creationId xmlns:a16="http://schemas.microsoft.com/office/drawing/2014/main" id="{82328DAF-A1A3-43A7-9DC4-C99604386210}"/>
                          </a:ext>
                        </a:extLst>
                      </p:cNvPr>
                      <p:cNvPicPr/>
                      <p:nvPr/>
                    </p:nvPicPr>
                    <p:blipFill>
                      <a:blip r:embed="rId4"/>
                      <a:stretch>
                        <a:fillRect/>
                      </a:stretch>
                    </p:blipFill>
                    <p:spPr>
                      <a:xfrm>
                        <a:off x="592686" y="596056"/>
                        <a:ext cx="4312835" cy="2700210"/>
                      </a:xfrm>
                      <a:prstGeom prst="rect">
                        <a:avLst/>
                      </a:prstGeom>
                    </p:spPr>
                  </p:pic>
                </p:oleObj>
              </mc:Fallback>
            </mc:AlternateContent>
          </a:graphicData>
        </a:graphic>
      </p:graphicFrame>
      <p:graphicFrame>
        <p:nvGraphicFramePr>
          <p:cNvPr id="4" name="オブジェクト 3">
            <a:extLst>
              <a:ext uri="{FF2B5EF4-FFF2-40B4-BE49-F238E27FC236}">
                <a16:creationId xmlns:a16="http://schemas.microsoft.com/office/drawing/2014/main" id="{2AB5B2B8-08BD-44BA-9C43-1182920F91DE}"/>
              </a:ext>
            </a:extLst>
          </p:cNvPr>
          <p:cNvGraphicFramePr>
            <a:graphicFrameLocks noChangeAspect="1"/>
          </p:cNvGraphicFramePr>
          <p:nvPr/>
        </p:nvGraphicFramePr>
        <p:xfrm>
          <a:off x="592686" y="3285821"/>
          <a:ext cx="4312835" cy="2280177"/>
        </p:xfrm>
        <a:graphic>
          <a:graphicData uri="http://schemas.openxmlformats.org/presentationml/2006/ole">
            <mc:AlternateContent xmlns:mc="http://schemas.openxmlformats.org/markup-compatibility/2006">
              <mc:Choice xmlns:v="urn:schemas-microsoft-com:vml" Requires="v">
                <p:oleObj spid="_x0000_s14321" name="Worksheet" r:id="rId5" imgW="5476897" imgH="2895547" progId="Excel.Sheet.12">
                  <p:link updateAutomatic="1"/>
                </p:oleObj>
              </mc:Choice>
              <mc:Fallback>
                <p:oleObj name="Worksheet" r:id="rId5" imgW="5476897" imgH="2895547" progId="Excel.Sheet.12">
                  <p:link updateAutomatic="1"/>
                  <p:pic>
                    <p:nvPicPr>
                      <p:cNvPr id="4" name="オブジェクト 3">
                        <a:extLst>
                          <a:ext uri="{FF2B5EF4-FFF2-40B4-BE49-F238E27FC236}">
                            <a16:creationId xmlns:a16="http://schemas.microsoft.com/office/drawing/2014/main" id="{2AB5B2B8-08BD-44BA-9C43-1182920F91DE}"/>
                          </a:ext>
                        </a:extLst>
                      </p:cNvPr>
                      <p:cNvPicPr/>
                      <p:nvPr/>
                    </p:nvPicPr>
                    <p:blipFill>
                      <a:blip r:embed="rId6"/>
                      <a:stretch>
                        <a:fillRect/>
                      </a:stretch>
                    </p:blipFill>
                    <p:spPr>
                      <a:xfrm>
                        <a:off x="592686" y="3285821"/>
                        <a:ext cx="4312835" cy="2280177"/>
                      </a:xfrm>
                      <a:prstGeom prst="rect">
                        <a:avLst/>
                      </a:prstGeom>
                    </p:spPr>
                  </p:pic>
                </p:oleObj>
              </mc:Fallback>
            </mc:AlternateContent>
          </a:graphicData>
        </a:graphic>
      </p:graphicFrame>
      <p:sp>
        <p:nvSpPr>
          <p:cNvPr id="11" name="四角形: 角を丸くする 10">
            <a:extLst>
              <a:ext uri="{FF2B5EF4-FFF2-40B4-BE49-F238E27FC236}">
                <a16:creationId xmlns:a16="http://schemas.microsoft.com/office/drawing/2014/main" id="{ABD85E07-DF36-49A0-8C37-5B9E0BB707A2}"/>
              </a:ext>
            </a:extLst>
          </p:cNvPr>
          <p:cNvSpPr/>
          <p:nvPr/>
        </p:nvSpPr>
        <p:spPr>
          <a:xfrm>
            <a:off x="5336599" y="4413870"/>
            <a:ext cx="4032000" cy="1741930"/>
          </a:xfrm>
          <a:prstGeom prst="roundRect">
            <a:avLst>
              <a:gd name="adj" fmla="val 4761"/>
            </a:avLst>
          </a:prstGeom>
          <a:solidFill>
            <a:srgbClr val="FFD5FF"/>
          </a:solidFill>
          <a:ln w="19050">
            <a:solidFill>
              <a:srgbClr val="FF3399"/>
            </a:solidFill>
          </a:ln>
          <a:scene3d>
            <a:camera prst="orthographicFront"/>
            <a:lightRig rig="threePt" dir="t"/>
          </a:scene3d>
          <a:sp3d contourW="12700">
            <a:bevelT h="63500"/>
            <a:contourClr>
              <a:srgbClr val="C1504D"/>
            </a:contourClr>
          </a:sp3d>
        </p:spPr>
        <p:style>
          <a:lnRef idx="2">
            <a:schemeClr val="accent1">
              <a:shade val="50000"/>
            </a:schemeClr>
          </a:lnRef>
          <a:fillRef idx="1">
            <a:schemeClr val="accent1"/>
          </a:fillRef>
          <a:effectRef idx="0">
            <a:schemeClr val="accent1"/>
          </a:effectRef>
          <a:fontRef idx="minor">
            <a:schemeClr val="lt1"/>
          </a:fontRef>
        </p:style>
        <p:txBody>
          <a:bodyPr lIns="36000" tIns="0" rIns="36000" bIns="36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医療従事者の人件費を１％</a:t>
            </a:r>
            <a:endParaRPr kumimoji="1" lang="en-US" altLang="ja-JP"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引き上げるのに必要な財源</a:t>
            </a:r>
          </a:p>
        </p:txBody>
      </p:sp>
      <p:sp>
        <p:nvSpPr>
          <p:cNvPr id="12" name="正方形/長方形 11">
            <a:extLst>
              <a:ext uri="{FF2B5EF4-FFF2-40B4-BE49-F238E27FC236}">
                <a16:creationId xmlns:a16="http://schemas.microsoft.com/office/drawing/2014/main" id="{8AE6F8B5-18B3-4D6F-B273-79DD8115A89A}"/>
              </a:ext>
            </a:extLst>
          </p:cNvPr>
          <p:cNvSpPr/>
          <p:nvPr/>
        </p:nvSpPr>
        <p:spPr>
          <a:xfrm>
            <a:off x="5412345" y="5023351"/>
            <a:ext cx="3888000" cy="1044000"/>
          </a:xfrm>
          <a:prstGeom prst="rect">
            <a:avLst/>
          </a:prstGeom>
          <a:solidFill>
            <a:srgbClr val="FDE4CF"/>
          </a:solidFill>
          <a:ln>
            <a:solidFill>
              <a:srgbClr val="FF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1"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3" name="テキスト ボックス 12">
            <a:extLst>
              <a:ext uri="{FF2B5EF4-FFF2-40B4-BE49-F238E27FC236}">
                <a16:creationId xmlns:a16="http://schemas.microsoft.com/office/drawing/2014/main" id="{E7FD4237-1C88-4230-AF27-68AB21F71203}"/>
              </a:ext>
            </a:extLst>
          </p:cNvPr>
          <p:cNvSpPr txBox="1"/>
          <p:nvPr/>
        </p:nvSpPr>
        <p:spPr>
          <a:xfrm>
            <a:off x="5336599" y="6144832"/>
            <a:ext cx="380321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）（国民医療費）</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44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兆円</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（人件費率）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46.4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p>
          <a:p>
            <a:pPr marL="180975"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（引き上げ率）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1</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（国庫負担率）</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25.3</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517</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）総務省「平成</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24</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2012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）年度地方公営企業年鑑」をもとに</a:t>
            </a:r>
            <a:r>
              <a:rPr kumimoji="1" lang="en-US" altLang="ja-JP" sz="1000" b="0" i="0" u="none" strike="noStrike" kern="1200" cap="none" spc="0" normalizeH="0" baseline="0" noProof="0" dirty="0">
                <a:ln>
                  <a:noFill/>
                </a:ln>
                <a:solidFill>
                  <a:prstClr val="black"/>
                </a:solidFill>
                <a:effectLst/>
                <a:uLnTx/>
                <a:uFillTx/>
                <a:latin typeface="Arial"/>
                <a:ea typeface="ＭＳ Ｐゴシック"/>
                <a:cs typeface="+mn-cs"/>
              </a:rPr>
              <a:t>2012</a:t>
            </a:r>
            <a:r>
              <a:rPr kumimoji="1" lang="ja-JP" altLang="en-US" sz="1000" b="0" i="0" u="none" strike="noStrike" kern="1200" cap="none" spc="0" normalizeH="0" baseline="0" noProof="0" dirty="0">
                <a:ln>
                  <a:noFill/>
                </a:ln>
                <a:solidFill>
                  <a:prstClr val="black"/>
                </a:solidFill>
                <a:effectLst/>
                <a:uLnTx/>
                <a:uFillTx/>
                <a:latin typeface="Arial"/>
                <a:ea typeface="ＭＳ Ｐゴシック"/>
                <a:cs typeface="+mn-cs"/>
              </a:rPr>
              <a:t>年度の医療機関の費用構造の割合から推計</a:t>
            </a:r>
          </a:p>
        </p:txBody>
      </p:sp>
      <p:sp>
        <p:nvSpPr>
          <p:cNvPr id="14" name="正方形/長方形 13">
            <a:extLst>
              <a:ext uri="{FF2B5EF4-FFF2-40B4-BE49-F238E27FC236}">
                <a16:creationId xmlns:a16="http://schemas.microsoft.com/office/drawing/2014/main" id="{1A4BC13B-767B-4C3F-9EF5-B5DFC728F6B6}"/>
              </a:ext>
            </a:extLst>
          </p:cNvPr>
          <p:cNvSpPr/>
          <p:nvPr/>
        </p:nvSpPr>
        <p:spPr>
          <a:xfrm>
            <a:off x="5360637" y="5199237"/>
            <a:ext cx="1672681"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600" b="1" i="0" u="none" strike="noStrike" kern="1200" cap="none" spc="0" normalizeH="0" baseline="0" noProof="0" dirty="0">
                <a:ln>
                  <a:noFill/>
                </a:ln>
                <a:solidFill>
                  <a:prstClr val="black"/>
                </a:solidFill>
                <a:effectLst/>
                <a:uLnTx/>
                <a:uFillTx/>
                <a:latin typeface="Arial"/>
                <a:ea typeface="ＭＳ Ｐゴシック"/>
                <a:cs typeface="+mn-cs"/>
              </a:rPr>
              <a:t>国費ベース</a:t>
            </a:r>
            <a:r>
              <a:rPr kumimoji="1" lang="en-US" altLang="ja-JP" sz="1600" b="1"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400" b="1" i="0" u="none" strike="noStrike" kern="1200" cap="none" spc="0" normalizeH="0" baseline="0" noProof="0" dirty="0">
                <a:ln>
                  <a:noFill/>
                </a:ln>
                <a:solidFill>
                  <a:prstClr val="black"/>
                </a:solidFill>
                <a:effectLst/>
                <a:uLnTx/>
                <a:uFillTx/>
                <a:latin typeface="Arial"/>
                <a:ea typeface="ＭＳ Ｐゴシック"/>
                <a:cs typeface="+mn-cs"/>
              </a:rPr>
              <a:t>517</a:t>
            </a:r>
            <a:r>
              <a:rPr kumimoji="1" lang="ja-JP" altLang="en-US" sz="2400" b="1" i="0" u="none" strike="noStrike" kern="1200" cap="none" spc="0" normalizeH="0" baseline="0" noProof="0" dirty="0">
                <a:ln>
                  <a:noFill/>
                </a:ln>
                <a:solidFill>
                  <a:prstClr val="black"/>
                </a:solidFill>
                <a:effectLst/>
                <a:uLnTx/>
                <a:uFillTx/>
                <a:latin typeface="Arial"/>
                <a:ea typeface="ＭＳ Ｐゴシック"/>
                <a:cs typeface="+mn-cs"/>
              </a:rPr>
              <a:t>億円</a:t>
            </a:r>
            <a:r>
              <a:rPr kumimoji="1" lang="en-US" altLang="ja-JP" sz="1800" b="0" i="0" u="none" strike="noStrike" kern="1200" cap="none" spc="0" normalizeH="0" baseline="30000" noProof="0" dirty="0">
                <a:ln>
                  <a:noFill/>
                </a:ln>
                <a:solidFill>
                  <a:prstClr val="black"/>
                </a:solidFill>
                <a:effectLst/>
                <a:uLnTx/>
                <a:uFillTx/>
                <a:latin typeface="Arial"/>
                <a:ea typeface="ＭＳ Ｐゴシック"/>
                <a:cs typeface="+mn-cs"/>
              </a:rPr>
              <a:t>※1</a:t>
            </a:r>
            <a:r>
              <a:rPr kumimoji="1" lang="ja-JP" altLang="en-US" sz="1800" b="0" i="0" u="none" strike="noStrike" kern="1200" cap="none" spc="0" normalizeH="0" baseline="30000" noProof="0" dirty="0">
                <a:ln>
                  <a:noFill/>
                </a:ln>
                <a:solidFill>
                  <a:prstClr val="black"/>
                </a:solidFill>
                <a:effectLst/>
                <a:uLnTx/>
                <a:uFillTx/>
                <a:latin typeface="Arial"/>
                <a:ea typeface="ＭＳ Ｐゴシック"/>
                <a:cs typeface="+mn-cs"/>
              </a:rPr>
              <a:t>）</a:t>
            </a:r>
            <a:endPar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endParaRPr>
          </a:p>
        </p:txBody>
      </p:sp>
      <p:graphicFrame>
        <p:nvGraphicFramePr>
          <p:cNvPr id="16" name="表 15">
            <a:extLst>
              <a:ext uri="{FF2B5EF4-FFF2-40B4-BE49-F238E27FC236}">
                <a16:creationId xmlns:a16="http://schemas.microsoft.com/office/drawing/2014/main" id="{04F1410D-3431-4C0F-9591-D3922E1C7568}"/>
              </a:ext>
            </a:extLst>
          </p:cNvPr>
          <p:cNvGraphicFramePr>
            <a:graphicFrameLocks noGrp="1"/>
          </p:cNvGraphicFramePr>
          <p:nvPr/>
        </p:nvGraphicFramePr>
        <p:xfrm>
          <a:off x="7123978" y="5056890"/>
          <a:ext cx="2117630" cy="965610"/>
        </p:xfrm>
        <a:graphic>
          <a:graphicData uri="http://schemas.openxmlformats.org/drawingml/2006/table">
            <a:tbl>
              <a:tblPr/>
              <a:tblGrid>
                <a:gridCol w="1440160">
                  <a:extLst>
                    <a:ext uri="{9D8B030D-6E8A-4147-A177-3AD203B41FA5}">
                      <a16:colId xmlns:a16="http://schemas.microsoft.com/office/drawing/2014/main" val="3216568665"/>
                    </a:ext>
                  </a:extLst>
                </a:gridCol>
                <a:gridCol w="677470">
                  <a:extLst>
                    <a:ext uri="{9D8B030D-6E8A-4147-A177-3AD203B41FA5}">
                      <a16:colId xmlns:a16="http://schemas.microsoft.com/office/drawing/2014/main" val="3626364272"/>
                    </a:ext>
                  </a:extLst>
                </a:gridCol>
              </a:tblGrid>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（内訳）</a:t>
                      </a:r>
                      <a:r>
                        <a:rPr lang="en-US" altLang="ja-JP" sz="12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r>
                        <a:rPr lang="ja-JP" altLang="en-US" sz="12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endPar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793980327"/>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医師</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142</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3125029220"/>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看護師・准看護師</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262</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1744664281"/>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その他医療関係職種</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69</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3988087468"/>
                  </a:ext>
                </a:extLst>
              </a:tr>
              <a:tr h="193122">
                <a:tc>
                  <a:txBody>
                    <a:bodyPr/>
                    <a:lstStyle/>
                    <a:p>
                      <a:pPr algn="l" fontAlgn="ct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事務職員他</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tc>
                  <a:txBody>
                    <a:bodyPr/>
                    <a:lstStyle/>
                    <a:p>
                      <a:pPr algn="r" fontAlgn="ctr"/>
                      <a:r>
                        <a:rPr lang="en-US" altLang="ja-JP"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43</a:t>
                      </a:r>
                      <a:r>
                        <a:rPr lang="ja-JP" altLang="en-US" sz="12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億円</a:t>
                      </a:r>
                    </a:p>
                  </a:txBody>
                  <a:tcPr marL="9525" marR="9525" marT="9525" marB="0" anchor="ctr">
                    <a:lnL w="12700" cap="flat" cmpd="sng" algn="ctr">
                      <a:solidFill>
                        <a:srgbClr val="FDE4CF"/>
                      </a:solidFill>
                      <a:prstDash val="solid"/>
                      <a:round/>
                      <a:headEnd type="none" w="med" len="med"/>
                      <a:tailEnd type="none" w="med" len="med"/>
                    </a:lnL>
                    <a:lnR w="12700" cap="flat" cmpd="sng" algn="ctr">
                      <a:solidFill>
                        <a:srgbClr val="FDE4CF"/>
                      </a:solidFill>
                      <a:prstDash val="solid"/>
                      <a:round/>
                      <a:headEnd type="none" w="med" len="med"/>
                      <a:tailEnd type="none" w="med" len="med"/>
                    </a:lnR>
                    <a:lnT w="12700" cap="flat" cmpd="sng" algn="ctr">
                      <a:solidFill>
                        <a:srgbClr val="FDE4CF"/>
                      </a:solidFill>
                      <a:prstDash val="solid"/>
                      <a:round/>
                      <a:headEnd type="none" w="med" len="med"/>
                      <a:tailEnd type="none" w="med" len="med"/>
                    </a:lnT>
                    <a:lnB w="12700" cap="flat" cmpd="sng" algn="ctr">
                      <a:solidFill>
                        <a:srgbClr val="FDE4CF"/>
                      </a:solidFill>
                      <a:prstDash val="solid"/>
                      <a:round/>
                      <a:headEnd type="none" w="med" len="med"/>
                      <a:tailEnd type="none" w="med" len="med"/>
                    </a:lnB>
                  </a:tcPr>
                </a:tc>
                <a:extLst>
                  <a:ext uri="{0D108BD9-81ED-4DB2-BD59-A6C34878D82A}">
                    <a16:rowId xmlns:a16="http://schemas.microsoft.com/office/drawing/2014/main" val="860979273"/>
                  </a:ext>
                </a:extLst>
              </a:tr>
            </a:tbl>
          </a:graphicData>
        </a:graphic>
      </p:graphicFrame>
      <p:sp>
        <p:nvSpPr>
          <p:cNvPr id="15" name="左中かっこ 14">
            <a:extLst>
              <a:ext uri="{FF2B5EF4-FFF2-40B4-BE49-F238E27FC236}">
                <a16:creationId xmlns:a16="http://schemas.microsoft.com/office/drawing/2014/main" id="{22EF0688-1ED4-49FE-AC25-7B3B21BEAFEA}"/>
              </a:ext>
            </a:extLst>
          </p:cNvPr>
          <p:cNvSpPr/>
          <p:nvPr/>
        </p:nvSpPr>
        <p:spPr>
          <a:xfrm>
            <a:off x="6927608" y="5235700"/>
            <a:ext cx="146278" cy="786800"/>
          </a:xfrm>
          <a:prstGeom prst="leftBrace">
            <a:avLst>
              <a:gd name="adj1" fmla="val 31312"/>
              <a:gd name="adj2" fmla="val 5000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7" name="スライド番号プレースホルダー 2">
            <a:extLst>
              <a:ext uri="{FF2B5EF4-FFF2-40B4-BE49-F238E27FC236}">
                <a16:creationId xmlns:a16="http://schemas.microsoft.com/office/drawing/2014/main" id="{8FFB06E6-58E7-4A4A-A0A9-5090889D752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3298739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a:extLst>
              <a:ext uri="{FF2B5EF4-FFF2-40B4-BE49-F238E27FC236}">
                <a16:creationId xmlns:a16="http://schemas.microsoft.com/office/drawing/2014/main" id="{DC0D8378-9DB0-445C-8606-204CD6322AA4}"/>
              </a:ext>
            </a:extLst>
          </p:cNvPr>
          <p:cNvSpPr/>
          <p:nvPr/>
        </p:nvSpPr>
        <p:spPr>
          <a:xfrm>
            <a:off x="7378963" y="2018704"/>
            <a:ext cx="910800" cy="1242916"/>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824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549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23" name="直線コネクタ 22">
            <a:extLst>
              <a:ext uri="{FF2B5EF4-FFF2-40B4-BE49-F238E27FC236}">
                <a16:creationId xmlns:a16="http://schemas.microsoft.com/office/drawing/2014/main" id="{7B71A611-1C6D-45BA-B69E-04424F8EC619}"/>
              </a:ext>
            </a:extLst>
          </p:cNvPr>
          <p:cNvCxnSpPr/>
          <p:nvPr/>
        </p:nvCxnSpPr>
        <p:spPr>
          <a:xfrm>
            <a:off x="273512" y="5990903"/>
            <a:ext cx="9288000" cy="0"/>
          </a:xfrm>
          <a:prstGeom prst="line">
            <a:avLst/>
          </a:prstGeom>
          <a:ln w="2222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正方形/長方形 3">
            <a:extLst>
              <a:ext uri="{FF2B5EF4-FFF2-40B4-BE49-F238E27FC236}">
                <a16:creationId xmlns:a16="http://schemas.microsoft.com/office/drawing/2014/main" id="{3FF89761-4595-4B9A-9F37-325432D4596E}"/>
              </a:ext>
            </a:extLst>
          </p:cNvPr>
          <p:cNvSpPr/>
          <p:nvPr/>
        </p:nvSpPr>
        <p:spPr>
          <a:xfrm>
            <a:off x="337231" y="3894930"/>
            <a:ext cx="911119" cy="2091533"/>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1" name="正方形/長方形 10">
            <a:extLst>
              <a:ext uri="{FF2B5EF4-FFF2-40B4-BE49-F238E27FC236}">
                <a16:creationId xmlns:a16="http://schemas.microsoft.com/office/drawing/2014/main" id="{C07CCD16-4641-4A86-9793-281C4E92567B}"/>
              </a:ext>
            </a:extLst>
          </p:cNvPr>
          <p:cNvSpPr/>
          <p:nvPr/>
        </p:nvSpPr>
        <p:spPr>
          <a:xfrm>
            <a:off x="1486133" y="246198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12" name="正方形/長方形 11">
            <a:extLst>
              <a:ext uri="{FF2B5EF4-FFF2-40B4-BE49-F238E27FC236}">
                <a16:creationId xmlns:a16="http://schemas.microsoft.com/office/drawing/2014/main" id="{8B94A598-7B5A-4847-A9BF-DAF8015A3BD4}"/>
              </a:ext>
            </a:extLst>
          </p:cNvPr>
          <p:cNvSpPr/>
          <p:nvPr/>
        </p:nvSpPr>
        <p:spPr>
          <a:xfrm>
            <a:off x="2529006" y="2728945"/>
            <a:ext cx="911119" cy="3254477"/>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1,561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1,040</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3" name="正方形/長方形 12">
            <a:extLst>
              <a:ext uri="{FF2B5EF4-FFF2-40B4-BE49-F238E27FC236}">
                <a16:creationId xmlns:a16="http://schemas.microsoft.com/office/drawing/2014/main" id="{24E1EDFA-F6FB-48EC-800C-FEB6BDDEE458}"/>
              </a:ext>
            </a:extLst>
          </p:cNvPr>
          <p:cNvSpPr/>
          <p:nvPr/>
        </p:nvSpPr>
        <p:spPr>
          <a:xfrm>
            <a:off x="3617477" y="2454948"/>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4" name="正方形/長方形 13">
            <a:extLst>
              <a:ext uri="{FF2B5EF4-FFF2-40B4-BE49-F238E27FC236}">
                <a16:creationId xmlns:a16="http://schemas.microsoft.com/office/drawing/2014/main" id="{52B0AFB4-6F82-45F5-827C-3E609EC27E34}"/>
              </a:ext>
            </a:extLst>
          </p:cNvPr>
          <p:cNvSpPr/>
          <p:nvPr/>
        </p:nvSpPr>
        <p:spPr>
          <a:xfrm>
            <a:off x="4918086" y="246198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15" name="正方形/長方形 14">
            <a:extLst>
              <a:ext uri="{FF2B5EF4-FFF2-40B4-BE49-F238E27FC236}">
                <a16:creationId xmlns:a16="http://schemas.microsoft.com/office/drawing/2014/main" id="{3ED41683-5301-411B-9FAA-19876D8ED0B0}"/>
              </a:ext>
            </a:extLst>
          </p:cNvPr>
          <p:cNvSpPr/>
          <p:nvPr/>
        </p:nvSpPr>
        <p:spPr>
          <a:xfrm>
            <a:off x="6172584" y="2339777"/>
            <a:ext cx="911119" cy="1432943"/>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724</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（うち国分</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483</a:t>
            </a:r>
            <a:r>
              <a:rPr kumimoji="1" lang="ja-JP" altLang="en-US" sz="1400" b="0" i="0" u="none" strike="noStrike" kern="1200" cap="none" spc="0" normalizeH="0" baseline="0" noProof="0">
                <a:ln>
                  <a:noFill/>
                </a:ln>
                <a:solidFill>
                  <a:prstClr val="black"/>
                </a:solidFill>
                <a:effectLst/>
                <a:uLnTx/>
                <a:uFillTx/>
                <a:latin typeface="Arial"/>
                <a:ea typeface="ＭＳ Ｐゴシック"/>
                <a:cs typeface="+mn-cs"/>
              </a:rPr>
              <a:t>億円）</a:t>
            </a: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5" name="テキスト ボックス 4">
            <a:extLst>
              <a:ext uri="{FF2B5EF4-FFF2-40B4-BE49-F238E27FC236}">
                <a16:creationId xmlns:a16="http://schemas.microsoft.com/office/drawing/2014/main" id="{86789E49-E774-4854-B604-6CBBBB057E96}"/>
              </a:ext>
            </a:extLst>
          </p:cNvPr>
          <p:cNvSpPr txBox="1"/>
          <p:nvPr/>
        </p:nvSpPr>
        <p:spPr>
          <a:xfrm>
            <a:off x="128464"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2014</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16" name="テキスト ボックス 15">
            <a:extLst>
              <a:ext uri="{FF2B5EF4-FFF2-40B4-BE49-F238E27FC236}">
                <a16:creationId xmlns:a16="http://schemas.microsoft.com/office/drawing/2014/main" id="{DF4EAC64-C86C-4228-A576-C16830B8DB96}"/>
              </a:ext>
            </a:extLst>
          </p:cNvPr>
          <p:cNvSpPr txBox="1"/>
          <p:nvPr/>
        </p:nvSpPr>
        <p:spPr>
          <a:xfrm>
            <a:off x="1379625" y="6050066"/>
            <a:ext cx="119711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p>
        </p:txBody>
      </p:sp>
      <p:sp>
        <p:nvSpPr>
          <p:cNvPr id="17" name="テキスト ボックス 16">
            <a:extLst>
              <a:ext uri="{FF2B5EF4-FFF2-40B4-BE49-F238E27FC236}">
                <a16:creationId xmlns:a16="http://schemas.microsoft.com/office/drawing/2014/main" id="{980407E9-086A-40A6-BD52-E273145FC61A}"/>
              </a:ext>
            </a:extLst>
          </p:cNvPr>
          <p:cNvSpPr txBox="1"/>
          <p:nvPr/>
        </p:nvSpPr>
        <p:spPr>
          <a:xfrm>
            <a:off x="2432720" y="6050066"/>
            <a:ext cx="119711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（補正予算）</a:t>
            </a:r>
          </a:p>
        </p:txBody>
      </p:sp>
      <p:sp>
        <p:nvSpPr>
          <p:cNvPr id="18" name="テキスト ボックス 17">
            <a:extLst>
              <a:ext uri="{FF2B5EF4-FFF2-40B4-BE49-F238E27FC236}">
                <a16:creationId xmlns:a16="http://schemas.microsoft.com/office/drawing/2014/main" id="{9CBE3D2B-004A-4BA4-AD34-4A0193563359}"/>
              </a:ext>
            </a:extLst>
          </p:cNvPr>
          <p:cNvSpPr txBox="1"/>
          <p:nvPr/>
        </p:nvSpPr>
        <p:spPr>
          <a:xfrm>
            <a:off x="1661413" y="6289575"/>
            <a:ext cx="179305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2015</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19" name="テキスト ボックス 18">
            <a:extLst>
              <a:ext uri="{FF2B5EF4-FFF2-40B4-BE49-F238E27FC236}">
                <a16:creationId xmlns:a16="http://schemas.microsoft.com/office/drawing/2014/main" id="{9E30ABD8-CB0C-41F5-91DD-45D85313E1B3}"/>
              </a:ext>
            </a:extLst>
          </p:cNvPr>
          <p:cNvSpPr txBox="1"/>
          <p:nvPr/>
        </p:nvSpPr>
        <p:spPr>
          <a:xfrm>
            <a:off x="3440832"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2016</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0" name="テキスト ボックス 19">
            <a:extLst>
              <a:ext uri="{FF2B5EF4-FFF2-40B4-BE49-F238E27FC236}">
                <a16:creationId xmlns:a16="http://schemas.microsoft.com/office/drawing/2014/main" id="{181DA4D3-D319-491E-9E11-F2BE4B687700}"/>
              </a:ext>
            </a:extLst>
          </p:cNvPr>
          <p:cNvSpPr txBox="1"/>
          <p:nvPr/>
        </p:nvSpPr>
        <p:spPr>
          <a:xfrm>
            <a:off x="4736976"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2017</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1" name="テキスト ボックス 20">
            <a:extLst>
              <a:ext uri="{FF2B5EF4-FFF2-40B4-BE49-F238E27FC236}">
                <a16:creationId xmlns:a16="http://schemas.microsoft.com/office/drawing/2014/main" id="{32F9B4DF-4C62-4FF7-90AB-1CDEAE2A07CE}"/>
              </a:ext>
            </a:extLst>
          </p:cNvPr>
          <p:cNvSpPr txBox="1"/>
          <p:nvPr/>
        </p:nvSpPr>
        <p:spPr>
          <a:xfrm>
            <a:off x="5961112"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2018</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sp>
        <p:nvSpPr>
          <p:cNvPr id="24" name="テキスト ボックス 23">
            <a:extLst>
              <a:ext uri="{FF2B5EF4-FFF2-40B4-BE49-F238E27FC236}">
                <a16:creationId xmlns:a16="http://schemas.microsoft.com/office/drawing/2014/main" id="{8A57A0B1-C6F2-4779-AD99-1B54D7B3AB46}"/>
              </a:ext>
            </a:extLst>
          </p:cNvPr>
          <p:cNvSpPr txBox="1"/>
          <p:nvPr/>
        </p:nvSpPr>
        <p:spPr>
          <a:xfrm>
            <a:off x="276805" y="3519314"/>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5" name="テキスト ボックス 24">
            <a:extLst>
              <a:ext uri="{FF2B5EF4-FFF2-40B4-BE49-F238E27FC236}">
                <a16:creationId xmlns:a16="http://schemas.microsoft.com/office/drawing/2014/main" id="{F1690FA4-B4FD-4C8B-8E86-CBF4DAB16995}"/>
              </a:ext>
            </a:extLst>
          </p:cNvPr>
          <p:cNvSpPr txBox="1"/>
          <p:nvPr/>
        </p:nvSpPr>
        <p:spPr>
          <a:xfrm>
            <a:off x="1410117" y="2010843"/>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6" name="テキスト ボックス 25">
            <a:extLst>
              <a:ext uri="{FF2B5EF4-FFF2-40B4-BE49-F238E27FC236}">
                <a16:creationId xmlns:a16="http://schemas.microsoft.com/office/drawing/2014/main" id="{70A87984-CDCD-4460-87DC-9F3362771D22}"/>
              </a:ext>
            </a:extLst>
          </p:cNvPr>
          <p:cNvSpPr txBox="1"/>
          <p:nvPr/>
        </p:nvSpPr>
        <p:spPr>
          <a:xfrm>
            <a:off x="2433434" y="2283681"/>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1,561</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7" name="テキスト ボックス 26">
            <a:extLst>
              <a:ext uri="{FF2B5EF4-FFF2-40B4-BE49-F238E27FC236}">
                <a16:creationId xmlns:a16="http://schemas.microsoft.com/office/drawing/2014/main" id="{C6A135F3-61F4-487D-B8E0-2E511C1F3641}"/>
              </a:ext>
            </a:extLst>
          </p:cNvPr>
          <p:cNvSpPr txBox="1"/>
          <p:nvPr/>
        </p:nvSpPr>
        <p:spPr>
          <a:xfrm>
            <a:off x="3580926" y="2048327"/>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8" name="テキスト ボックス 27">
            <a:extLst>
              <a:ext uri="{FF2B5EF4-FFF2-40B4-BE49-F238E27FC236}">
                <a16:creationId xmlns:a16="http://schemas.microsoft.com/office/drawing/2014/main" id="{82DE16DA-D620-4DA5-8AE5-3FABC9B3E79B}"/>
              </a:ext>
            </a:extLst>
          </p:cNvPr>
          <p:cNvSpPr txBox="1"/>
          <p:nvPr/>
        </p:nvSpPr>
        <p:spPr>
          <a:xfrm>
            <a:off x="4827098" y="2049927"/>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1,628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29" name="テキスト ボックス 28">
            <a:extLst>
              <a:ext uri="{FF2B5EF4-FFF2-40B4-BE49-F238E27FC236}">
                <a16:creationId xmlns:a16="http://schemas.microsoft.com/office/drawing/2014/main" id="{693512AB-6A37-4E13-B457-C593D100DC18}"/>
              </a:ext>
            </a:extLst>
          </p:cNvPr>
          <p:cNvSpPr txBox="1"/>
          <p:nvPr/>
        </p:nvSpPr>
        <p:spPr>
          <a:xfrm>
            <a:off x="6123945" y="1853251"/>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1,658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30" name="テキスト ボックス 29">
            <a:extLst>
              <a:ext uri="{FF2B5EF4-FFF2-40B4-BE49-F238E27FC236}">
                <a16:creationId xmlns:a16="http://schemas.microsoft.com/office/drawing/2014/main" id="{987BCDE8-DB72-42E4-8420-8F583505236A}"/>
              </a:ext>
            </a:extLst>
          </p:cNvPr>
          <p:cNvSpPr txBox="1"/>
          <p:nvPr/>
        </p:nvSpPr>
        <p:spPr>
          <a:xfrm>
            <a:off x="624012" y="-21908"/>
            <a:ext cx="864810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地域医療介護総合確保基金の増額について</a:t>
            </a:r>
          </a:p>
        </p:txBody>
      </p:sp>
      <p:sp>
        <p:nvSpPr>
          <p:cNvPr id="33" name="正方形/長方形 32">
            <a:extLst>
              <a:ext uri="{FF2B5EF4-FFF2-40B4-BE49-F238E27FC236}">
                <a16:creationId xmlns:a16="http://schemas.microsoft.com/office/drawing/2014/main" id="{B10B8F36-CB86-4751-901F-5FA458F09388}"/>
              </a:ext>
            </a:extLst>
          </p:cNvPr>
          <p:cNvSpPr/>
          <p:nvPr/>
        </p:nvSpPr>
        <p:spPr>
          <a:xfrm>
            <a:off x="7378963" y="3255000"/>
            <a:ext cx="910800" cy="2732164"/>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37" name="直線コネクタ 36">
            <a:extLst>
              <a:ext uri="{FF2B5EF4-FFF2-40B4-BE49-F238E27FC236}">
                <a16:creationId xmlns:a16="http://schemas.microsoft.com/office/drawing/2014/main" id="{B728E3C8-4584-44F8-9317-8CE2E8F5445B}"/>
              </a:ext>
            </a:extLst>
          </p:cNvPr>
          <p:cNvCxnSpPr/>
          <p:nvPr/>
        </p:nvCxnSpPr>
        <p:spPr>
          <a:xfrm>
            <a:off x="1380427"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CA1D2A4B-ADD3-4C9C-B838-CC01BA631947}"/>
              </a:ext>
            </a:extLst>
          </p:cNvPr>
          <p:cNvCxnSpPr/>
          <p:nvPr/>
        </p:nvCxnSpPr>
        <p:spPr>
          <a:xfrm>
            <a:off x="3512840"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D60A0237-77A0-4FF3-AF44-3A778C5BA1EA}"/>
              </a:ext>
            </a:extLst>
          </p:cNvPr>
          <p:cNvCxnSpPr/>
          <p:nvPr/>
        </p:nvCxnSpPr>
        <p:spPr>
          <a:xfrm>
            <a:off x="4736976"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07BAAE39-DBF1-423E-BA8B-7801F591C689}"/>
              </a:ext>
            </a:extLst>
          </p:cNvPr>
          <p:cNvCxnSpPr/>
          <p:nvPr/>
        </p:nvCxnSpPr>
        <p:spPr>
          <a:xfrm>
            <a:off x="6033120"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08000B31-B1CE-4DCB-BD48-5C61820C3552}"/>
              </a:ext>
            </a:extLst>
          </p:cNvPr>
          <p:cNvCxnSpPr/>
          <p:nvPr/>
        </p:nvCxnSpPr>
        <p:spPr>
          <a:xfrm>
            <a:off x="7257256" y="1763713"/>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四角形: 角を丸くする 42">
            <a:extLst>
              <a:ext uri="{FF2B5EF4-FFF2-40B4-BE49-F238E27FC236}">
                <a16:creationId xmlns:a16="http://schemas.microsoft.com/office/drawing/2014/main" id="{7C90760D-923E-4409-B956-11F0B09CF520}"/>
              </a:ext>
            </a:extLst>
          </p:cNvPr>
          <p:cNvSpPr/>
          <p:nvPr/>
        </p:nvSpPr>
        <p:spPr>
          <a:xfrm>
            <a:off x="184946" y="1815534"/>
            <a:ext cx="1126965" cy="873942"/>
          </a:xfrm>
          <a:prstGeom prst="roundRect">
            <a:avLst>
              <a:gd name="adj" fmla="val 6317"/>
            </a:avLst>
          </a:prstGeom>
          <a:solidFill>
            <a:srgbClr val="DDF2FF"/>
          </a:solidFill>
          <a:ln w="9525">
            <a:solidFill>
              <a:srgbClr val="0066FF"/>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消費税率</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引上げ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財源で創設</a:t>
            </a:r>
          </a:p>
        </p:txBody>
      </p:sp>
      <p:sp>
        <p:nvSpPr>
          <p:cNvPr id="6" name="正方形/長方形 5">
            <a:extLst>
              <a:ext uri="{FF2B5EF4-FFF2-40B4-BE49-F238E27FC236}">
                <a16:creationId xmlns:a16="http://schemas.microsoft.com/office/drawing/2014/main" id="{8A7B525D-343E-41D5-A659-B61637065BA8}"/>
              </a:ext>
            </a:extLst>
          </p:cNvPr>
          <p:cNvSpPr/>
          <p:nvPr/>
        </p:nvSpPr>
        <p:spPr>
          <a:xfrm>
            <a:off x="1486741" y="3894930"/>
            <a:ext cx="911119" cy="2091534"/>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正方形/長方形 7">
            <a:extLst>
              <a:ext uri="{FF2B5EF4-FFF2-40B4-BE49-F238E27FC236}">
                <a16:creationId xmlns:a16="http://schemas.microsoft.com/office/drawing/2014/main" id="{EF00C6A2-E022-40FB-9F0A-722C022E8129}"/>
              </a:ext>
            </a:extLst>
          </p:cNvPr>
          <p:cNvSpPr/>
          <p:nvPr/>
        </p:nvSpPr>
        <p:spPr>
          <a:xfrm>
            <a:off x="3617477" y="3887626"/>
            <a:ext cx="911119" cy="209579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正方形/長方形 8">
            <a:extLst>
              <a:ext uri="{FF2B5EF4-FFF2-40B4-BE49-F238E27FC236}">
                <a16:creationId xmlns:a16="http://schemas.microsoft.com/office/drawing/2014/main" id="{EECF0A68-70ED-4EDF-ADBA-56EC91B85024}"/>
              </a:ext>
            </a:extLst>
          </p:cNvPr>
          <p:cNvSpPr/>
          <p:nvPr/>
        </p:nvSpPr>
        <p:spPr>
          <a:xfrm>
            <a:off x="4918086" y="3879040"/>
            <a:ext cx="911119" cy="210358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正方形/長方形 9">
            <a:extLst>
              <a:ext uri="{FF2B5EF4-FFF2-40B4-BE49-F238E27FC236}">
                <a16:creationId xmlns:a16="http://schemas.microsoft.com/office/drawing/2014/main" id="{C0DD1E70-945C-4EDD-9088-9AAC27467A52}"/>
              </a:ext>
            </a:extLst>
          </p:cNvPr>
          <p:cNvSpPr/>
          <p:nvPr/>
        </p:nvSpPr>
        <p:spPr>
          <a:xfrm>
            <a:off x="6172584" y="3760817"/>
            <a:ext cx="911119" cy="2222606"/>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3" name="直線コネクタ 2">
            <a:extLst>
              <a:ext uri="{FF2B5EF4-FFF2-40B4-BE49-F238E27FC236}">
                <a16:creationId xmlns:a16="http://schemas.microsoft.com/office/drawing/2014/main" id="{A5A64C30-5EF0-4F63-BC8F-DD71888ACEA1}"/>
              </a:ext>
            </a:extLst>
          </p:cNvPr>
          <p:cNvCxnSpPr/>
          <p:nvPr/>
        </p:nvCxnSpPr>
        <p:spPr>
          <a:xfrm>
            <a:off x="337231" y="5157030"/>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DC8EA60F-E48A-48BF-B51C-116E8CCD27A8}"/>
              </a:ext>
            </a:extLst>
          </p:cNvPr>
          <p:cNvCxnSpPr/>
          <p:nvPr/>
        </p:nvCxnSpPr>
        <p:spPr>
          <a:xfrm>
            <a:off x="337231" y="5630929"/>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テキスト ボックス 21">
            <a:extLst>
              <a:ext uri="{FF2B5EF4-FFF2-40B4-BE49-F238E27FC236}">
                <a16:creationId xmlns:a16="http://schemas.microsoft.com/office/drawing/2014/main" id="{DA19302D-AD38-4850-A62C-2DC5A50438DB}"/>
              </a:ext>
            </a:extLst>
          </p:cNvPr>
          <p:cNvSpPr txBox="1"/>
          <p:nvPr/>
        </p:nvSpPr>
        <p:spPr>
          <a:xfrm>
            <a:off x="353318" y="4731644"/>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524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0" name="テキスト ボックス 49">
            <a:extLst>
              <a:ext uri="{FF2B5EF4-FFF2-40B4-BE49-F238E27FC236}">
                <a16:creationId xmlns:a16="http://schemas.microsoft.com/office/drawing/2014/main" id="{7553351D-07C9-4BB2-AF06-1D4D404D11B7}"/>
              </a:ext>
            </a:extLst>
          </p:cNvPr>
          <p:cNvSpPr txBox="1"/>
          <p:nvPr/>
        </p:nvSpPr>
        <p:spPr>
          <a:xfrm>
            <a:off x="353318" y="5263519"/>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206</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1" name="テキスト ボックス 50">
            <a:extLst>
              <a:ext uri="{FF2B5EF4-FFF2-40B4-BE49-F238E27FC236}">
                <a16:creationId xmlns:a16="http://schemas.microsoft.com/office/drawing/2014/main" id="{3BCE412A-8148-4553-8AAD-B241515FE022}"/>
              </a:ext>
            </a:extLst>
          </p:cNvPr>
          <p:cNvSpPr txBox="1"/>
          <p:nvPr/>
        </p:nvSpPr>
        <p:spPr>
          <a:xfrm>
            <a:off x="344488" y="564557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174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53" name="直線コネクタ 52">
            <a:extLst>
              <a:ext uri="{FF2B5EF4-FFF2-40B4-BE49-F238E27FC236}">
                <a16:creationId xmlns:a16="http://schemas.microsoft.com/office/drawing/2014/main" id="{5C93D3A6-B6DA-4385-A402-654A33DB4E94}"/>
              </a:ext>
            </a:extLst>
          </p:cNvPr>
          <p:cNvCxnSpPr>
            <a:cxnSpLocks/>
          </p:cNvCxnSpPr>
          <p:nvPr/>
        </p:nvCxnSpPr>
        <p:spPr>
          <a:xfrm>
            <a:off x="1492198" y="4816107"/>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9BBDAF1A-0C17-4F91-A276-700DA0B222E2}"/>
              </a:ext>
            </a:extLst>
          </p:cNvPr>
          <p:cNvCxnSpPr>
            <a:cxnSpLocks/>
          </p:cNvCxnSpPr>
          <p:nvPr/>
        </p:nvCxnSpPr>
        <p:spPr>
          <a:xfrm flipV="1">
            <a:off x="1492198" y="5051698"/>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7A9F5CEF-0939-4A32-A175-D64CB26D716F}"/>
              </a:ext>
            </a:extLst>
          </p:cNvPr>
          <p:cNvSpPr txBox="1"/>
          <p:nvPr/>
        </p:nvSpPr>
        <p:spPr>
          <a:xfrm>
            <a:off x="1542997" y="4562385"/>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385</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6" name="テキスト ボックス 55">
            <a:extLst>
              <a:ext uri="{FF2B5EF4-FFF2-40B4-BE49-F238E27FC236}">
                <a16:creationId xmlns:a16="http://schemas.microsoft.com/office/drawing/2014/main" id="{6EBC0332-E834-409A-9C4B-7CD8D566079C}"/>
              </a:ext>
            </a:extLst>
          </p:cNvPr>
          <p:cNvSpPr txBox="1"/>
          <p:nvPr/>
        </p:nvSpPr>
        <p:spPr>
          <a:xfrm>
            <a:off x="1529798" y="531332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454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57" name="テキスト ボックス 56">
            <a:extLst>
              <a:ext uri="{FF2B5EF4-FFF2-40B4-BE49-F238E27FC236}">
                <a16:creationId xmlns:a16="http://schemas.microsoft.com/office/drawing/2014/main" id="{5BED0C36-A0F7-4C7D-BC57-47DDAAD31C54}"/>
              </a:ext>
            </a:extLst>
          </p:cNvPr>
          <p:cNvSpPr txBox="1"/>
          <p:nvPr/>
        </p:nvSpPr>
        <p:spPr>
          <a:xfrm>
            <a:off x="1486133" y="4801828"/>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65</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59" name="直線コネクタ 58">
            <a:extLst>
              <a:ext uri="{FF2B5EF4-FFF2-40B4-BE49-F238E27FC236}">
                <a16:creationId xmlns:a16="http://schemas.microsoft.com/office/drawing/2014/main" id="{F6FA25F7-5412-4A1F-A4C9-8E95C0EFBD8D}"/>
              </a:ext>
            </a:extLst>
          </p:cNvPr>
          <p:cNvCxnSpPr>
            <a:cxnSpLocks/>
          </p:cNvCxnSpPr>
          <p:nvPr/>
        </p:nvCxnSpPr>
        <p:spPr>
          <a:xfrm>
            <a:off x="3627205" y="476859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49654D97-891A-4C71-82F6-7B32DF82D219}"/>
              </a:ext>
            </a:extLst>
          </p:cNvPr>
          <p:cNvCxnSpPr>
            <a:cxnSpLocks/>
          </p:cNvCxnSpPr>
          <p:nvPr/>
        </p:nvCxnSpPr>
        <p:spPr>
          <a:xfrm>
            <a:off x="3640010" y="4967094"/>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E69F9304-B14E-4AB5-B39E-87EBCE605360}"/>
              </a:ext>
            </a:extLst>
          </p:cNvPr>
          <p:cNvSpPr txBox="1"/>
          <p:nvPr/>
        </p:nvSpPr>
        <p:spPr>
          <a:xfrm>
            <a:off x="3649523" y="5292317"/>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458</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3" name="テキスト ボックス 62">
            <a:extLst>
              <a:ext uri="{FF2B5EF4-FFF2-40B4-BE49-F238E27FC236}">
                <a16:creationId xmlns:a16="http://schemas.microsoft.com/office/drawing/2014/main" id="{7378D0E2-023C-4C61-9D03-EAEF0A4B2151}"/>
              </a:ext>
            </a:extLst>
          </p:cNvPr>
          <p:cNvSpPr txBox="1"/>
          <p:nvPr/>
        </p:nvSpPr>
        <p:spPr>
          <a:xfrm>
            <a:off x="3627585" y="4471306"/>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4" name="テキスト ボックス 63">
            <a:extLst>
              <a:ext uri="{FF2B5EF4-FFF2-40B4-BE49-F238E27FC236}">
                <a16:creationId xmlns:a16="http://schemas.microsoft.com/office/drawing/2014/main" id="{C5191BDA-776A-42D6-BE63-BAAEA9E1C8B2}"/>
              </a:ext>
            </a:extLst>
          </p:cNvPr>
          <p:cNvSpPr txBox="1"/>
          <p:nvPr/>
        </p:nvSpPr>
        <p:spPr>
          <a:xfrm>
            <a:off x="3626451" y="4737738"/>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47</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65" name="直線コネクタ 64">
            <a:extLst>
              <a:ext uri="{FF2B5EF4-FFF2-40B4-BE49-F238E27FC236}">
                <a16:creationId xmlns:a16="http://schemas.microsoft.com/office/drawing/2014/main" id="{741C40DB-7530-46F7-981B-3212F76B706A}"/>
              </a:ext>
            </a:extLst>
          </p:cNvPr>
          <p:cNvCxnSpPr>
            <a:cxnSpLocks/>
          </p:cNvCxnSpPr>
          <p:nvPr/>
        </p:nvCxnSpPr>
        <p:spPr>
          <a:xfrm>
            <a:off x="4921189" y="4898157"/>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AEFFFE2A-40B2-43AF-B7CD-6108F967D2AB}"/>
              </a:ext>
            </a:extLst>
          </p:cNvPr>
          <p:cNvCxnSpPr>
            <a:cxnSpLocks/>
          </p:cNvCxnSpPr>
          <p:nvPr/>
        </p:nvCxnSpPr>
        <p:spPr>
          <a:xfrm>
            <a:off x="4944557" y="471547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8" name="テキスト ボックス 67">
            <a:extLst>
              <a:ext uri="{FF2B5EF4-FFF2-40B4-BE49-F238E27FC236}">
                <a16:creationId xmlns:a16="http://schemas.microsoft.com/office/drawing/2014/main" id="{C96A7C52-00C4-4ECD-ADD4-CE2C62D6E4D7}"/>
              </a:ext>
            </a:extLst>
          </p:cNvPr>
          <p:cNvSpPr txBox="1"/>
          <p:nvPr/>
        </p:nvSpPr>
        <p:spPr>
          <a:xfrm>
            <a:off x="4973437" y="4447494"/>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361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69" name="テキスト ボックス 68">
            <a:extLst>
              <a:ext uri="{FF2B5EF4-FFF2-40B4-BE49-F238E27FC236}">
                <a16:creationId xmlns:a16="http://schemas.microsoft.com/office/drawing/2014/main" id="{90642507-8F91-41FE-A99B-653AFE0BD250}"/>
              </a:ext>
            </a:extLst>
          </p:cNvPr>
          <p:cNvSpPr txBox="1"/>
          <p:nvPr/>
        </p:nvSpPr>
        <p:spPr>
          <a:xfrm>
            <a:off x="4918086" y="4680616"/>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0" name="テキスト ボックス 69">
            <a:extLst>
              <a:ext uri="{FF2B5EF4-FFF2-40B4-BE49-F238E27FC236}">
                <a16:creationId xmlns:a16="http://schemas.microsoft.com/office/drawing/2014/main" id="{61328BED-3CA8-44E4-89AB-B7F520D570D2}"/>
              </a:ext>
            </a:extLst>
          </p:cNvPr>
          <p:cNvSpPr txBox="1"/>
          <p:nvPr/>
        </p:nvSpPr>
        <p:spPr>
          <a:xfrm>
            <a:off x="4928659" y="525218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504</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1" name="テキスト ボックス 70">
            <a:extLst>
              <a:ext uri="{FF2B5EF4-FFF2-40B4-BE49-F238E27FC236}">
                <a16:creationId xmlns:a16="http://schemas.microsoft.com/office/drawing/2014/main" id="{E0D80664-73B7-4B6F-B3D5-48997DDE94D8}"/>
              </a:ext>
            </a:extLst>
          </p:cNvPr>
          <p:cNvSpPr txBox="1"/>
          <p:nvPr/>
        </p:nvSpPr>
        <p:spPr>
          <a:xfrm>
            <a:off x="383398" y="4009527"/>
            <a:ext cx="851527"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2" name="テキスト ボックス 71">
            <a:extLst>
              <a:ext uri="{FF2B5EF4-FFF2-40B4-BE49-F238E27FC236}">
                <a16:creationId xmlns:a16="http://schemas.microsoft.com/office/drawing/2014/main" id="{EDE9A89D-0FD0-471D-AF75-2B8AA2B8A9A8}"/>
              </a:ext>
            </a:extLst>
          </p:cNvPr>
          <p:cNvSpPr txBox="1"/>
          <p:nvPr/>
        </p:nvSpPr>
        <p:spPr>
          <a:xfrm>
            <a:off x="1532807" y="3942892"/>
            <a:ext cx="843395"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3" name="テキスト ボックス 72">
            <a:extLst>
              <a:ext uri="{FF2B5EF4-FFF2-40B4-BE49-F238E27FC236}">
                <a16:creationId xmlns:a16="http://schemas.microsoft.com/office/drawing/2014/main" id="{0906F7D4-E52B-4D36-B51F-23392B1CD0DD}"/>
              </a:ext>
            </a:extLst>
          </p:cNvPr>
          <p:cNvSpPr txBox="1"/>
          <p:nvPr/>
        </p:nvSpPr>
        <p:spPr>
          <a:xfrm>
            <a:off x="3676461" y="3922882"/>
            <a:ext cx="811997"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4" name="テキスト ボックス 73">
            <a:extLst>
              <a:ext uri="{FF2B5EF4-FFF2-40B4-BE49-F238E27FC236}">
                <a16:creationId xmlns:a16="http://schemas.microsoft.com/office/drawing/2014/main" id="{EC73E77C-DFCC-4204-94CF-9A30C284595B}"/>
              </a:ext>
            </a:extLst>
          </p:cNvPr>
          <p:cNvSpPr txBox="1"/>
          <p:nvPr/>
        </p:nvSpPr>
        <p:spPr>
          <a:xfrm>
            <a:off x="4991053" y="3911186"/>
            <a:ext cx="802763" cy="590931"/>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904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602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5" name="テキスト ボックス 74">
            <a:extLst>
              <a:ext uri="{FF2B5EF4-FFF2-40B4-BE49-F238E27FC236}">
                <a16:creationId xmlns:a16="http://schemas.microsoft.com/office/drawing/2014/main" id="{BB4DFDE5-0477-4E95-BFEE-1084B7DCC071}"/>
              </a:ext>
            </a:extLst>
          </p:cNvPr>
          <p:cNvSpPr txBox="1"/>
          <p:nvPr/>
        </p:nvSpPr>
        <p:spPr>
          <a:xfrm>
            <a:off x="6229636" y="3787065"/>
            <a:ext cx="808848" cy="664797"/>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934</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622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76" name="テキスト ボックス 75">
            <a:extLst>
              <a:ext uri="{FF2B5EF4-FFF2-40B4-BE49-F238E27FC236}">
                <a16:creationId xmlns:a16="http://schemas.microsoft.com/office/drawing/2014/main" id="{AC8D727F-1BB9-4EE8-8854-9CD2DF01DB2D}"/>
              </a:ext>
            </a:extLst>
          </p:cNvPr>
          <p:cNvSpPr txBox="1"/>
          <p:nvPr/>
        </p:nvSpPr>
        <p:spPr>
          <a:xfrm>
            <a:off x="7443270" y="4119313"/>
            <a:ext cx="806440" cy="800219"/>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1,034</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（うち国分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689</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66" name="直線コネクタ 65">
            <a:extLst>
              <a:ext uri="{FF2B5EF4-FFF2-40B4-BE49-F238E27FC236}">
                <a16:creationId xmlns:a16="http://schemas.microsoft.com/office/drawing/2014/main" id="{1FF2A1B1-E1B9-4A01-BA29-2C24E0970A1E}"/>
              </a:ext>
            </a:extLst>
          </p:cNvPr>
          <p:cNvCxnSpPr>
            <a:cxnSpLocks/>
          </p:cNvCxnSpPr>
          <p:nvPr/>
        </p:nvCxnSpPr>
        <p:spPr>
          <a:xfrm>
            <a:off x="7389681" y="3757299"/>
            <a:ext cx="864000" cy="1500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テキスト ボックス 81">
            <a:extLst>
              <a:ext uri="{FF2B5EF4-FFF2-40B4-BE49-F238E27FC236}">
                <a16:creationId xmlns:a16="http://schemas.microsoft.com/office/drawing/2014/main" id="{4AF51BD7-C962-4CE8-84B6-54B624C85FF7}"/>
              </a:ext>
            </a:extLst>
          </p:cNvPr>
          <p:cNvSpPr txBox="1"/>
          <p:nvPr/>
        </p:nvSpPr>
        <p:spPr>
          <a:xfrm>
            <a:off x="7401272" y="3499542"/>
            <a:ext cx="890437" cy="272758"/>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rPr>
              <a:t>70</a:t>
            </a: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3" name="テキスト ボックス 82">
            <a:extLst>
              <a:ext uri="{FF2B5EF4-FFF2-40B4-BE49-F238E27FC236}">
                <a16:creationId xmlns:a16="http://schemas.microsoft.com/office/drawing/2014/main" id="{FE87826D-5B5E-4A1D-8418-1FE752D5A94C}"/>
              </a:ext>
            </a:extLst>
          </p:cNvPr>
          <p:cNvSpPr txBox="1"/>
          <p:nvPr/>
        </p:nvSpPr>
        <p:spPr>
          <a:xfrm>
            <a:off x="7234965" y="3245038"/>
            <a:ext cx="1237789" cy="257369"/>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150" normalizeH="0" baseline="0" noProof="0" dirty="0">
                <a:ln>
                  <a:noFill/>
                </a:ln>
                <a:solidFill>
                  <a:prstClr val="black"/>
                </a:solidFill>
                <a:effectLst/>
                <a:uLnTx/>
                <a:uFillTx/>
                <a:latin typeface="Arial"/>
                <a:ea typeface="ＭＳ Ｐゴシック"/>
                <a:cs typeface="+mn-cs"/>
              </a:rPr>
              <a:t>②または④</a:t>
            </a:r>
            <a:r>
              <a:rPr kumimoji="1" lang="en-US" altLang="ja-JP" sz="1200" b="0" i="0" u="none" strike="noStrike" kern="1200" cap="none" spc="-150" normalizeH="0" baseline="0" noProof="0" dirty="0">
                <a:ln>
                  <a:noFill/>
                </a:ln>
                <a:solidFill>
                  <a:prstClr val="black"/>
                </a:solidFill>
                <a:effectLst/>
                <a:uLnTx/>
                <a:uFillTx/>
                <a:latin typeface="Arial"/>
                <a:ea typeface="ＭＳ Ｐゴシック"/>
                <a:cs typeface="+mn-cs"/>
              </a:rPr>
              <a:t>30</a:t>
            </a:r>
            <a:r>
              <a:rPr kumimoji="1" lang="ja-JP" altLang="en-US" sz="1200" b="0" i="0" u="none" strike="noStrike" kern="1200" cap="none" spc="-150" normalizeH="0" baseline="0" noProof="0" dirty="0">
                <a:ln>
                  <a:noFill/>
                </a:ln>
                <a:solidFill>
                  <a:prstClr val="black"/>
                </a:solidFill>
                <a:effectLst/>
                <a:uLnTx/>
                <a:uFillTx/>
                <a:latin typeface="Arial"/>
                <a:ea typeface="ＭＳ Ｐゴシック"/>
                <a:cs typeface="+mn-cs"/>
              </a:rPr>
              <a:t>億円</a:t>
            </a:r>
          </a:p>
        </p:txBody>
      </p:sp>
      <p:sp>
        <p:nvSpPr>
          <p:cNvPr id="31" name="テキスト ボックス 30">
            <a:extLst>
              <a:ext uri="{FF2B5EF4-FFF2-40B4-BE49-F238E27FC236}">
                <a16:creationId xmlns:a16="http://schemas.microsoft.com/office/drawing/2014/main" id="{CFDE32C7-794C-4DAB-A87C-3176EB3F2CD1}"/>
              </a:ext>
            </a:extLst>
          </p:cNvPr>
          <p:cNvSpPr txBox="1"/>
          <p:nvPr/>
        </p:nvSpPr>
        <p:spPr>
          <a:xfrm>
            <a:off x="349032" y="809388"/>
            <a:ext cx="6275010" cy="738664"/>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 地域医療構想の達成に向けた医療機関の施設又は設備の整備に関する事業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 居宅等における医療の提供に関する事業</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 医療従事者の確保に関する事業</a:t>
            </a:r>
          </a:p>
        </p:txBody>
      </p:sp>
      <p:cxnSp>
        <p:nvCxnSpPr>
          <p:cNvPr id="78" name="直線コネクタ 77">
            <a:extLst>
              <a:ext uri="{FF2B5EF4-FFF2-40B4-BE49-F238E27FC236}">
                <a16:creationId xmlns:a16="http://schemas.microsoft.com/office/drawing/2014/main" id="{C36448C7-9357-4621-9C13-41A15CC6CEC0}"/>
              </a:ext>
            </a:extLst>
          </p:cNvPr>
          <p:cNvCxnSpPr>
            <a:cxnSpLocks/>
          </p:cNvCxnSpPr>
          <p:nvPr/>
        </p:nvCxnSpPr>
        <p:spPr>
          <a:xfrm>
            <a:off x="7397346" y="3482839"/>
            <a:ext cx="864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1" name="テキスト ボックス 80">
            <a:extLst>
              <a:ext uri="{FF2B5EF4-FFF2-40B4-BE49-F238E27FC236}">
                <a16:creationId xmlns:a16="http://schemas.microsoft.com/office/drawing/2014/main" id="{DC0F6813-620D-427C-822A-03760F0ECC61}"/>
              </a:ext>
            </a:extLst>
          </p:cNvPr>
          <p:cNvSpPr txBox="1"/>
          <p:nvPr/>
        </p:nvSpPr>
        <p:spPr>
          <a:xfrm>
            <a:off x="7332153" y="1548052"/>
            <a:ext cx="110362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1,858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cxnSp>
        <p:nvCxnSpPr>
          <p:cNvPr id="80" name="直線コネクタ 79">
            <a:extLst>
              <a:ext uri="{FF2B5EF4-FFF2-40B4-BE49-F238E27FC236}">
                <a16:creationId xmlns:a16="http://schemas.microsoft.com/office/drawing/2014/main" id="{01CA0BB2-C743-407F-8A7B-2F9CFBC38141}"/>
              </a:ext>
            </a:extLst>
          </p:cNvPr>
          <p:cNvCxnSpPr>
            <a:cxnSpLocks/>
          </p:cNvCxnSpPr>
          <p:nvPr/>
        </p:nvCxnSpPr>
        <p:spPr>
          <a:xfrm>
            <a:off x="6172584" y="4916719"/>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2519A213-799F-4849-8721-2EE538697B36}"/>
              </a:ext>
            </a:extLst>
          </p:cNvPr>
          <p:cNvCxnSpPr>
            <a:cxnSpLocks/>
          </p:cNvCxnSpPr>
          <p:nvPr/>
        </p:nvCxnSpPr>
        <p:spPr>
          <a:xfrm>
            <a:off x="6195952" y="4715473"/>
            <a:ext cx="90000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5" name="テキスト ボックス 84">
            <a:extLst>
              <a:ext uri="{FF2B5EF4-FFF2-40B4-BE49-F238E27FC236}">
                <a16:creationId xmlns:a16="http://schemas.microsoft.com/office/drawing/2014/main" id="{2D0DBFCE-6892-4158-B325-B7C8A9A34E42}"/>
              </a:ext>
            </a:extLst>
          </p:cNvPr>
          <p:cNvSpPr txBox="1"/>
          <p:nvPr/>
        </p:nvSpPr>
        <p:spPr>
          <a:xfrm>
            <a:off x="6182924" y="5252183"/>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①</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500</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6" name="テキスト ボックス 85">
            <a:extLst>
              <a:ext uri="{FF2B5EF4-FFF2-40B4-BE49-F238E27FC236}">
                <a16:creationId xmlns:a16="http://schemas.microsoft.com/office/drawing/2014/main" id="{52E28B05-9C04-4104-AB1C-C8DDF47F6B31}"/>
              </a:ext>
            </a:extLst>
          </p:cNvPr>
          <p:cNvSpPr txBox="1"/>
          <p:nvPr/>
        </p:nvSpPr>
        <p:spPr>
          <a:xfrm>
            <a:off x="6191230" y="4671745"/>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②</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42</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7" name="テキスト ボックス 86">
            <a:extLst>
              <a:ext uri="{FF2B5EF4-FFF2-40B4-BE49-F238E27FC236}">
                <a16:creationId xmlns:a16="http://schemas.microsoft.com/office/drawing/2014/main" id="{9C5AD705-64AA-498D-B425-6A4D0A03C3C7}"/>
              </a:ext>
            </a:extLst>
          </p:cNvPr>
          <p:cNvSpPr txBox="1"/>
          <p:nvPr/>
        </p:nvSpPr>
        <p:spPr>
          <a:xfrm>
            <a:off x="6172584" y="4418311"/>
            <a:ext cx="890437" cy="288147"/>
          </a:xfrm>
          <a:prstGeom prst="rect">
            <a:avLst/>
          </a:prstGeom>
          <a:noFill/>
        </p:spPr>
        <p:txBody>
          <a:bodyPr wrap="square" lIns="0" tIns="36000" rIns="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④</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392</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億円</a:t>
            </a:r>
          </a:p>
        </p:txBody>
      </p:sp>
      <p:sp>
        <p:nvSpPr>
          <p:cNvPr id="88" name="テキスト ボックス 87">
            <a:extLst>
              <a:ext uri="{FF2B5EF4-FFF2-40B4-BE49-F238E27FC236}">
                <a16:creationId xmlns:a16="http://schemas.microsoft.com/office/drawing/2014/main" id="{962F05D6-2B42-4FED-92B2-3BF3175FB69F}"/>
              </a:ext>
            </a:extLst>
          </p:cNvPr>
          <p:cNvSpPr txBox="1"/>
          <p:nvPr/>
        </p:nvSpPr>
        <p:spPr>
          <a:xfrm>
            <a:off x="7210493" y="6065029"/>
            <a:ext cx="1368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（当初予算）</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400" b="1" i="0" u="none" strike="noStrike" kern="1200" cap="none" spc="0" normalizeH="0" baseline="0" noProof="0" dirty="0">
                <a:ln>
                  <a:noFill/>
                </a:ln>
                <a:solidFill>
                  <a:prstClr val="black"/>
                </a:solidFill>
                <a:effectLst/>
                <a:uLnTx/>
                <a:uFillTx/>
                <a:latin typeface="Arial"/>
                <a:ea typeface="ＭＳ Ｐゴシック"/>
                <a:cs typeface="+mn-cs"/>
              </a:rPr>
              <a:t>年度予算</a:t>
            </a:r>
          </a:p>
        </p:txBody>
      </p:sp>
      <p:cxnSp>
        <p:nvCxnSpPr>
          <p:cNvPr id="89" name="直線コネクタ 88">
            <a:extLst>
              <a:ext uri="{FF2B5EF4-FFF2-40B4-BE49-F238E27FC236}">
                <a16:creationId xmlns:a16="http://schemas.microsoft.com/office/drawing/2014/main" id="{5C203D8B-6452-4E31-806E-C3A4FAF94835}"/>
              </a:ext>
            </a:extLst>
          </p:cNvPr>
          <p:cNvCxnSpPr/>
          <p:nvPr/>
        </p:nvCxnSpPr>
        <p:spPr>
          <a:xfrm>
            <a:off x="8409384" y="1415954"/>
            <a:ext cx="0" cy="4788000"/>
          </a:xfrm>
          <a:prstGeom prst="line">
            <a:avLst/>
          </a:prstGeom>
          <a:ln w="158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6939FDC8-B40F-4509-83E8-1EE30071B9D4}"/>
              </a:ext>
            </a:extLst>
          </p:cNvPr>
          <p:cNvSpPr txBox="1"/>
          <p:nvPr/>
        </p:nvSpPr>
        <p:spPr>
          <a:xfrm>
            <a:off x="8422164" y="6027155"/>
            <a:ext cx="1167150" cy="307777"/>
          </a:xfrm>
          <a:prstGeom prst="rect">
            <a:avLst/>
          </a:prstGeom>
          <a:solidFill>
            <a:srgbClr val="FFFFCC"/>
          </a:solid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srgbClr val="FF0000"/>
                </a:solidFill>
                <a:effectLst/>
                <a:uLnTx/>
                <a:uFillTx/>
                <a:latin typeface="Arial"/>
                <a:ea typeface="ＭＳ Ｐゴシック"/>
                <a:cs typeface="+mn-cs"/>
              </a:rPr>
              <a:t>2020</a:t>
            </a:r>
            <a:r>
              <a:rPr kumimoji="1" lang="ja-JP" altLang="en-US" sz="1400" b="1" i="0" u="none" strike="noStrike" kern="1200" cap="none" spc="0" normalizeH="0" baseline="0" noProof="0" dirty="0">
                <a:ln>
                  <a:noFill/>
                </a:ln>
                <a:solidFill>
                  <a:srgbClr val="FF0000"/>
                </a:solidFill>
                <a:effectLst/>
                <a:uLnTx/>
                <a:uFillTx/>
                <a:latin typeface="Arial"/>
                <a:ea typeface="ＭＳ Ｐゴシック"/>
                <a:cs typeface="+mn-cs"/>
              </a:rPr>
              <a:t>年度予算</a:t>
            </a:r>
          </a:p>
        </p:txBody>
      </p:sp>
      <p:sp>
        <p:nvSpPr>
          <p:cNvPr id="91" name="正方形/長方形 90">
            <a:extLst>
              <a:ext uri="{FF2B5EF4-FFF2-40B4-BE49-F238E27FC236}">
                <a16:creationId xmlns:a16="http://schemas.microsoft.com/office/drawing/2014/main" id="{47217655-D769-4B3A-93C5-8B0BA3588306}"/>
              </a:ext>
            </a:extLst>
          </p:cNvPr>
          <p:cNvSpPr/>
          <p:nvPr/>
        </p:nvSpPr>
        <p:spPr>
          <a:xfrm>
            <a:off x="8500442" y="1415954"/>
            <a:ext cx="910800" cy="1230598"/>
          </a:xfrm>
          <a:prstGeom prst="rect">
            <a:avLst/>
          </a:prstGeom>
          <a:solidFill>
            <a:srgbClr val="FFD9FF"/>
          </a:solidFill>
          <a:ln>
            <a:solidFill>
              <a:srgbClr val="CC66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介護分</a:t>
            </a: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0" name="正方形/長方形 89">
            <a:extLst>
              <a:ext uri="{FF2B5EF4-FFF2-40B4-BE49-F238E27FC236}">
                <a16:creationId xmlns:a16="http://schemas.microsoft.com/office/drawing/2014/main" id="{169F9FE5-2D0E-4CC8-85AE-DBCCA4A4D47C}"/>
              </a:ext>
            </a:extLst>
          </p:cNvPr>
          <p:cNvSpPr/>
          <p:nvPr/>
        </p:nvSpPr>
        <p:spPr>
          <a:xfrm>
            <a:off x="8500442" y="2654032"/>
            <a:ext cx="910800" cy="3323170"/>
          </a:xfrm>
          <a:prstGeom prst="rect">
            <a:avLst/>
          </a:prstGeom>
          <a:solidFill>
            <a:srgbClr val="CCFFCC"/>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2" name="テキスト ボックス 91">
            <a:extLst>
              <a:ext uri="{FF2B5EF4-FFF2-40B4-BE49-F238E27FC236}">
                <a16:creationId xmlns:a16="http://schemas.microsoft.com/office/drawing/2014/main" id="{C7651DB8-17CF-4AB7-A39C-1D7E929FF368}"/>
              </a:ext>
            </a:extLst>
          </p:cNvPr>
          <p:cNvSpPr txBox="1"/>
          <p:nvPr/>
        </p:nvSpPr>
        <p:spPr>
          <a:xfrm>
            <a:off x="8553261" y="3677225"/>
            <a:ext cx="806440" cy="200055"/>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Arial"/>
                <a:ea typeface="ＭＳ Ｐゴシック"/>
                <a:cs typeface="+mn-cs"/>
              </a:rPr>
              <a:t>医療分</a:t>
            </a:r>
            <a:endParaRPr kumimoji="1" lang="en-US" altLang="ja-JP" sz="1300" b="0" i="0" u="none" strike="noStrike" kern="1200" cap="none" spc="0" normalizeH="0" baseline="0" noProof="0" dirty="0">
              <a:ln>
                <a:noFill/>
              </a:ln>
              <a:solidFill>
                <a:prstClr val="black"/>
              </a:solidFill>
              <a:effectLst/>
              <a:uLnTx/>
              <a:uFillTx/>
              <a:latin typeface="Arial"/>
              <a:ea typeface="ＭＳ Ｐゴシック"/>
              <a:cs typeface="+mn-cs"/>
            </a:endParaRPr>
          </a:p>
        </p:txBody>
      </p:sp>
      <p:cxnSp>
        <p:nvCxnSpPr>
          <p:cNvPr id="93" name="直線コネクタ 92">
            <a:extLst>
              <a:ext uri="{FF2B5EF4-FFF2-40B4-BE49-F238E27FC236}">
                <a16:creationId xmlns:a16="http://schemas.microsoft.com/office/drawing/2014/main" id="{2BD1DC10-B882-40F0-8BBF-60CF63E563A1}"/>
              </a:ext>
            </a:extLst>
          </p:cNvPr>
          <p:cNvCxnSpPr>
            <a:cxnSpLocks/>
          </p:cNvCxnSpPr>
          <p:nvPr/>
        </p:nvCxnSpPr>
        <p:spPr>
          <a:xfrm flipV="1">
            <a:off x="8289763" y="2660254"/>
            <a:ext cx="212680" cy="601366"/>
          </a:xfrm>
          <a:prstGeom prst="line">
            <a:avLst/>
          </a:prstGeom>
          <a:ln w="15875">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94" name="四角形: 角を丸くする 93">
            <a:extLst>
              <a:ext uri="{FF2B5EF4-FFF2-40B4-BE49-F238E27FC236}">
                <a16:creationId xmlns:a16="http://schemas.microsoft.com/office/drawing/2014/main" id="{A75E0BEF-80FC-45F8-9E72-36BD3E9E1E20}"/>
              </a:ext>
            </a:extLst>
          </p:cNvPr>
          <p:cNvSpPr/>
          <p:nvPr/>
        </p:nvSpPr>
        <p:spPr>
          <a:xfrm>
            <a:off x="8392359" y="404665"/>
            <a:ext cx="1126965" cy="962704"/>
          </a:xfrm>
          <a:prstGeom prst="roundRect">
            <a:avLst>
              <a:gd name="adj" fmla="val 6317"/>
            </a:avLst>
          </a:prstGeom>
          <a:solidFill>
            <a:srgbClr val="FFFFCC"/>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消費税率</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引上げ</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に伴う増額</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（事項要求）</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5" name="スライド番号プレースホルダー 2">
            <a:extLst>
              <a:ext uri="{FF2B5EF4-FFF2-40B4-BE49-F238E27FC236}">
                <a16:creationId xmlns:a16="http://schemas.microsoft.com/office/drawing/2014/main" id="{7FE40562-8832-4CCE-BD85-881996509283}"/>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06343805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6BFD030-90CB-4670-8620-CB27FD7F1C52}"/>
              </a:ext>
            </a:extLst>
          </p:cNvPr>
          <p:cNvSpPr txBox="1"/>
          <p:nvPr/>
        </p:nvSpPr>
        <p:spPr>
          <a:xfrm>
            <a:off x="272480" y="188640"/>
            <a:ext cx="936104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令和２年度予算編成に向けて</a:t>
            </a:r>
          </a:p>
        </p:txBody>
      </p:sp>
      <p:sp>
        <p:nvSpPr>
          <p:cNvPr id="6" name="テキスト ボックス 5">
            <a:extLst>
              <a:ext uri="{FF2B5EF4-FFF2-40B4-BE49-F238E27FC236}">
                <a16:creationId xmlns:a16="http://schemas.microsoft.com/office/drawing/2014/main" id="{AC21E441-A13D-4197-BAFB-54C962EED722}"/>
              </a:ext>
            </a:extLst>
          </p:cNvPr>
          <p:cNvSpPr txBox="1"/>
          <p:nvPr/>
        </p:nvSpPr>
        <p:spPr>
          <a:xfrm>
            <a:off x="380492" y="820174"/>
            <a:ext cx="9145015" cy="5219423"/>
          </a:xfrm>
          <a:prstGeom prst="rect">
            <a:avLst/>
          </a:prstGeom>
          <a:solidFill>
            <a:srgbClr val="FFFFCC"/>
          </a:solidFill>
          <a:ln>
            <a:solidFill>
              <a:schemeClr val="tx1"/>
            </a:solidFill>
          </a:ln>
        </p:spPr>
        <p:txBody>
          <a:bodyPr wrap="square" lIns="144000" tIns="180000" rIns="144000" bIns="180000" rtlCol="0" anchor="ctr" anchorCtr="0">
            <a:noAutofit/>
          </a:bodyPr>
          <a:lstStyle/>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世界に誇るべき「国民皆保険」を持続可能なものとするため、令和２年度診療報酬改定については、他産業に比べて医療分野の賃金の伸びが低いことも踏まえ、前回を大幅に上回り、さらに働き方改革が実現できるような改定率を確保するなど、地域の医療現場を支えるために十分な手当を講じる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社会保障費の自然増が約</a:t>
            </a:r>
            <a:r>
              <a:rPr kumimoji="1" lang="en-US" altLang="ja-JP" sz="2200" b="0" i="0" u="none" strike="noStrike" kern="1200" cap="none" spc="0" normalizeH="0" baseline="0" noProof="0" dirty="0">
                <a:ln>
                  <a:noFill/>
                </a:ln>
                <a:solidFill>
                  <a:prstClr val="black"/>
                </a:solidFill>
                <a:effectLst/>
                <a:uLnTx/>
                <a:uFillTx/>
                <a:latin typeface="Arial"/>
                <a:ea typeface="ＭＳ Ｐゴシック"/>
                <a:cs typeface="+mn-cs"/>
              </a:rPr>
              <a:t>5,300</a:t>
            </a: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億円と見込まれる中、消費税増収分を社会保障の充実に活用することは国民との約束であり、診療報酬の改定をはじめ、消費税増税財源を活用し、医療・介護における適切な財源を確保するべき。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地域医療介護総合確保基金と医療情報化支援基金のさらなる積み増しを行うべき。</a:t>
            </a:r>
          </a:p>
          <a:p>
            <a:pPr marL="354013" marR="0" lvl="0" indent="-354013" algn="l" defTabSz="914400" rtl="0" eaLnBrk="1" fontAlgn="auto" latinLnBrk="0" hangingPunct="1">
              <a:lnSpc>
                <a:spcPct val="100000"/>
              </a:lnSpc>
              <a:spcBef>
                <a:spcPts val="0"/>
              </a:spcBef>
              <a:spcAft>
                <a:spcPts val="1200"/>
              </a:spcAft>
              <a:buClrTx/>
              <a:buSzTx/>
              <a:buFont typeface="+mj-lt"/>
              <a:buAutoNum type="arabicPeriod"/>
              <a:tabLst/>
              <a:defRPr/>
            </a:pPr>
            <a:r>
              <a:rPr kumimoji="1" lang="ja-JP" altLang="en-US" sz="2200" b="0" i="0" u="none" strike="noStrike" kern="1200" cap="none" spc="0" normalizeH="0" baseline="0" noProof="0" dirty="0">
                <a:ln>
                  <a:noFill/>
                </a:ln>
                <a:solidFill>
                  <a:prstClr val="black"/>
                </a:solidFill>
                <a:effectLst/>
                <a:uLnTx/>
                <a:uFillTx/>
                <a:latin typeface="Arial"/>
                <a:ea typeface="ＭＳ Ｐゴシック"/>
                <a:cs typeface="+mn-cs"/>
              </a:rPr>
              <a:t>医療機関等で働く人の働き方改革は、喫緊の課題であり、国民に安全・安心な医療を提供するために必要な財源と人材を確保するべき。</a:t>
            </a:r>
          </a:p>
        </p:txBody>
      </p:sp>
      <p:sp>
        <p:nvSpPr>
          <p:cNvPr id="2" name="テキスト ボックス 1">
            <a:extLst>
              <a:ext uri="{FF2B5EF4-FFF2-40B4-BE49-F238E27FC236}">
                <a16:creationId xmlns:a16="http://schemas.microsoft.com/office/drawing/2014/main" id="{7A061CB6-FAF1-45DD-81DD-C750806A0F86}"/>
              </a:ext>
            </a:extLst>
          </p:cNvPr>
          <p:cNvSpPr txBox="1"/>
          <p:nvPr/>
        </p:nvSpPr>
        <p:spPr>
          <a:xfrm>
            <a:off x="5241032" y="6082824"/>
            <a:ext cx="41860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日本医師会定例記者会見（</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400" b="0" i="0" u="none" strike="noStrike" kern="1200" cap="none" spc="0" normalizeH="0" baseline="0" noProof="0" dirty="0">
                <a:ln>
                  <a:noFill/>
                </a:ln>
                <a:solidFill>
                  <a:prstClr val="black"/>
                </a:solidFill>
                <a:effectLst/>
                <a:uLnTx/>
                <a:uFillTx/>
                <a:latin typeface="Arial"/>
                <a:ea typeface="ＭＳ Ｐゴシック"/>
                <a:cs typeface="+mn-cs"/>
              </a:rPr>
              <a:t>27</a:t>
            </a:r>
            <a:r>
              <a:rPr kumimoji="1" lang="ja-JP" altLang="en-US" sz="1400" b="0" i="0" u="none" strike="noStrike" kern="1200" cap="none" spc="0" normalizeH="0" baseline="0" noProof="0" dirty="0">
                <a:ln>
                  <a:noFill/>
                </a:ln>
                <a:solidFill>
                  <a:prstClr val="black"/>
                </a:solidFill>
                <a:effectLst/>
                <a:uLnTx/>
                <a:uFillTx/>
                <a:latin typeface="Arial"/>
                <a:ea typeface="ＭＳ Ｐゴシック"/>
                <a:cs typeface="+mn-cs"/>
              </a:rPr>
              <a:t>日）より</a:t>
            </a:r>
          </a:p>
        </p:txBody>
      </p:sp>
      <p:sp>
        <p:nvSpPr>
          <p:cNvPr id="7" name="スライド番号プレースホルダー 2">
            <a:extLst>
              <a:ext uri="{FF2B5EF4-FFF2-40B4-BE49-F238E27FC236}">
                <a16:creationId xmlns:a16="http://schemas.microsoft.com/office/drawing/2014/main" id="{2DE83E7F-6A72-4AE0-AE4E-9D6396980E4D}"/>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23939609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465AB6FC-175B-4705-B4D9-24F8B95EF4BC}"/>
              </a:ext>
            </a:extLst>
          </p:cNvPr>
          <p:cNvSpPr txBox="1"/>
          <p:nvPr/>
        </p:nvSpPr>
        <p:spPr>
          <a:xfrm>
            <a:off x="596516" y="26987"/>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　社会保障制度調査会医療委員会</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「今後の医療の</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あるべき姿</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に向けた視点」とりまとめ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7" name="図 6">
            <a:extLst>
              <a:ext uri="{FF2B5EF4-FFF2-40B4-BE49-F238E27FC236}">
                <a16:creationId xmlns:a16="http://schemas.microsoft.com/office/drawing/2014/main" id="{8F235935-82C8-4814-A4EF-E06065FC2E07}"/>
              </a:ext>
            </a:extLst>
          </p:cNvPr>
          <p:cNvPicPr>
            <a:picLocks noChangeAspect="1"/>
          </p:cNvPicPr>
          <p:nvPr/>
        </p:nvPicPr>
        <p:blipFill>
          <a:blip r:embed="rId2"/>
          <a:stretch>
            <a:fillRect/>
          </a:stretch>
        </p:blipFill>
        <p:spPr>
          <a:xfrm>
            <a:off x="2432720" y="1033674"/>
            <a:ext cx="3744416" cy="5797339"/>
          </a:xfrm>
          <a:prstGeom prst="rect">
            <a:avLst/>
          </a:prstGeom>
          <a:ln>
            <a:solidFill>
              <a:schemeClr val="tx1"/>
            </a:solidFill>
          </a:ln>
        </p:spPr>
      </p:pic>
      <p:sp>
        <p:nvSpPr>
          <p:cNvPr id="6" name="スライド番号プレースホルダー 2">
            <a:extLst>
              <a:ext uri="{FF2B5EF4-FFF2-40B4-BE49-F238E27FC236}">
                <a16:creationId xmlns:a16="http://schemas.microsoft.com/office/drawing/2014/main" id="{2CAAE704-E5EB-47A1-A873-5CB058FA818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69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7804699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２．改定の基本的視点と具体的方向性①</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2462213"/>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平成３０年度診療報酬改定については、６年に一度の診療報酬と介護報酬の同時改定であ</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り、団塊の世代が全て７５歳以上の高齢者となる２０２５年に向けた道筋を示す実質的に最後</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の同時改定でもあったことから、医療機能の分化・強化、連携や、医療と介護の役割分担と切</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れ目のない連携を着実に進める改定を行った。</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ts val="600"/>
              </a:spcBef>
              <a:spcAft>
                <a:spcPct val="0"/>
              </a:spcAft>
              <a:buClrTx/>
              <a:buSzTx/>
              <a:buFontTx/>
              <a:buNone/>
              <a:tabLst/>
              <a:defRPr/>
            </a:pP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令和２年度診療報酬改定に当たっては、これらの取組が更に推進されるよう、引き続き適切</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な評価に取り組むとともに、医師等の働き方改革の推進や、患者・国民にとって身近であって、</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安心・安全で質の高い医療を実現するための取組を進めつつ、効率化・適正化を通じた制度</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の安定性・持続可能性の向上を図ることが重要である。</a:t>
            </a:r>
            <a:endParaRPr kumimoji="0" lang="en-US" altLang="ja-JP"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44894134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985C7788-8717-4290-AAF1-62CB2346D5BA}"/>
              </a:ext>
            </a:extLst>
          </p:cNvPr>
          <p:cNvSpPr txBox="1"/>
          <p:nvPr/>
        </p:nvSpPr>
        <p:spPr>
          <a:xfrm>
            <a:off x="596516" y="26987"/>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横倉会長が鈴木自民党総務会長、岸田政調会長、世耕参議院自民党幹事長と意見交換</a:t>
            </a: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E8E024BB-DA1A-48D2-8E98-CC3D49BDD477}"/>
              </a:ext>
            </a:extLst>
          </p:cNvPr>
          <p:cNvPicPr>
            <a:picLocks noChangeAspect="1"/>
          </p:cNvPicPr>
          <p:nvPr/>
        </p:nvPicPr>
        <p:blipFill>
          <a:blip r:embed="rId2"/>
          <a:stretch>
            <a:fillRect/>
          </a:stretch>
        </p:blipFill>
        <p:spPr>
          <a:xfrm>
            <a:off x="5983923" y="1313486"/>
            <a:ext cx="2204907" cy="2247900"/>
          </a:xfrm>
          <a:prstGeom prst="rect">
            <a:avLst/>
          </a:prstGeom>
        </p:spPr>
      </p:pic>
      <p:pic>
        <p:nvPicPr>
          <p:cNvPr id="12" name="図 11">
            <a:extLst>
              <a:ext uri="{FF2B5EF4-FFF2-40B4-BE49-F238E27FC236}">
                <a16:creationId xmlns:a16="http://schemas.microsoft.com/office/drawing/2014/main" id="{D09DE88A-5EF7-4A9F-AADC-74E9D9CDF43F}"/>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3000"/>
                    </a14:imgEffect>
                  </a14:imgLayer>
                </a14:imgProps>
              </a:ext>
            </a:extLst>
          </a:blip>
          <a:stretch>
            <a:fillRect/>
          </a:stretch>
        </p:blipFill>
        <p:spPr>
          <a:xfrm>
            <a:off x="1388224" y="1340769"/>
            <a:ext cx="2232247" cy="2232247"/>
          </a:xfrm>
          <a:prstGeom prst="rect">
            <a:avLst/>
          </a:prstGeom>
        </p:spPr>
      </p:pic>
      <p:pic>
        <p:nvPicPr>
          <p:cNvPr id="15" name="図 14">
            <a:extLst>
              <a:ext uri="{FF2B5EF4-FFF2-40B4-BE49-F238E27FC236}">
                <a16:creationId xmlns:a16="http://schemas.microsoft.com/office/drawing/2014/main" id="{5CB23DD1-DD83-45E0-A4E9-757C3B5BE285}"/>
              </a:ext>
            </a:extLst>
          </p:cNvPr>
          <p:cNvPicPr>
            <a:picLocks noChangeAspect="1"/>
          </p:cNvPicPr>
          <p:nvPr/>
        </p:nvPicPr>
        <p:blipFill>
          <a:blip r:embed="rId5"/>
          <a:stretch>
            <a:fillRect/>
          </a:stretch>
        </p:blipFill>
        <p:spPr>
          <a:xfrm>
            <a:off x="3728864" y="1321327"/>
            <a:ext cx="2146666" cy="2251689"/>
          </a:xfrm>
          <a:prstGeom prst="rect">
            <a:avLst/>
          </a:prstGeom>
        </p:spPr>
      </p:pic>
      <p:sp>
        <p:nvSpPr>
          <p:cNvPr id="16" name="テキスト ボックス 15">
            <a:extLst>
              <a:ext uri="{FF2B5EF4-FFF2-40B4-BE49-F238E27FC236}">
                <a16:creationId xmlns:a16="http://schemas.microsoft.com/office/drawing/2014/main" id="{E8301E38-1D0F-4732-9215-A94D4B4760A6}"/>
              </a:ext>
            </a:extLst>
          </p:cNvPr>
          <p:cNvSpPr txBox="1"/>
          <p:nvPr/>
        </p:nvSpPr>
        <p:spPr>
          <a:xfrm>
            <a:off x="596516" y="3650171"/>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11</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横倉会長が二階自民党幹事長、山口泰明自民党組織運動本部長と意見交換</a:t>
            </a: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9" name="図 18">
            <a:extLst>
              <a:ext uri="{FF2B5EF4-FFF2-40B4-BE49-F238E27FC236}">
                <a16:creationId xmlns:a16="http://schemas.microsoft.com/office/drawing/2014/main" id="{031389F3-E3B7-4AFA-AEA4-CCE4AE7FFE3F}"/>
              </a:ext>
            </a:extLst>
          </p:cNvPr>
          <p:cNvPicPr>
            <a:picLocks noChangeAspect="1"/>
          </p:cNvPicPr>
          <p:nvPr/>
        </p:nvPicPr>
        <p:blipFill>
          <a:blip r:embed="rId6"/>
          <a:stretch>
            <a:fillRect/>
          </a:stretch>
        </p:blipFill>
        <p:spPr>
          <a:xfrm>
            <a:off x="1136576" y="4665834"/>
            <a:ext cx="3517133" cy="2173605"/>
          </a:xfrm>
          <a:prstGeom prst="rect">
            <a:avLst/>
          </a:prstGeom>
        </p:spPr>
      </p:pic>
      <p:pic>
        <p:nvPicPr>
          <p:cNvPr id="22" name="図 21">
            <a:extLst>
              <a:ext uri="{FF2B5EF4-FFF2-40B4-BE49-F238E27FC236}">
                <a16:creationId xmlns:a16="http://schemas.microsoft.com/office/drawing/2014/main" id="{541B2B81-D985-40FF-B122-EE225A5BD8F1}"/>
              </a:ext>
            </a:extLst>
          </p:cNvPr>
          <p:cNvPicPr>
            <a:picLocks noChangeAspect="1"/>
          </p:cNvPicPr>
          <p:nvPr/>
        </p:nvPicPr>
        <p:blipFill>
          <a:blip r:embed="rId7"/>
          <a:stretch>
            <a:fillRect/>
          </a:stretch>
        </p:blipFill>
        <p:spPr>
          <a:xfrm>
            <a:off x="4903325" y="4640760"/>
            <a:ext cx="2857987" cy="2199356"/>
          </a:xfrm>
          <a:prstGeom prst="rect">
            <a:avLst/>
          </a:prstGeom>
        </p:spPr>
      </p:pic>
      <p:sp>
        <p:nvSpPr>
          <p:cNvPr id="10" name="スライド番号プレースホルダー 2">
            <a:extLst>
              <a:ext uri="{FF2B5EF4-FFF2-40B4-BE49-F238E27FC236}">
                <a16:creationId xmlns:a16="http://schemas.microsoft.com/office/drawing/2014/main" id="{92F0C525-B32D-4164-9B78-529D5466B44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3404056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a:extLst>
              <a:ext uri="{FF2B5EF4-FFF2-40B4-BE49-F238E27FC236}">
                <a16:creationId xmlns:a16="http://schemas.microsoft.com/office/drawing/2014/main" id="{2E4A50C5-12EF-4B00-975F-F3BD83473829}"/>
              </a:ext>
            </a:extLst>
          </p:cNvPr>
          <p:cNvSpPr txBox="1"/>
          <p:nvPr/>
        </p:nvSpPr>
        <p:spPr>
          <a:xfrm>
            <a:off x="560512" y="14139"/>
            <a:ext cx="583264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国民医療を守るための総決起大会（憲政記念館）</a:t>
            </a:r>
          </a:p>
        </p:txBody>
      </p:sp>
      <p:pic>
        <p:nvPicPr>
          <p:cNvPr id="4" name="図 3">
            <a:extLst>
              <a:ext uri="{FF2B5EF4-FFF2-40B4-BE49-F238E27FC236}">
                <a16:creationId xmlns:a16="http://schemas.microsoft.com/office/drawing/2014/main" id="{CA63293E-51F5-41B8-B3CD-EF6F6C9C2662}"/>
              </a:ext>
            </a:extLst>
          </p:cNvPr>
          <p:cNvPicPr>
            <a:picLocks noChangeAspect="1"/>
          </p:cNvPicPr>
          <p:nvPr/>
        </p:nvPicPr>
        <p:blipFill>
          <a:blip r:embed="rId2"/>
          <a:stretch>
            <a:fillRect/>
          </a:stretch>
        </p:blipFill>
        <p:spPr>
          <a:xfrm>
            <a:off x="776536" y="4166456"/>
            <a:ext cx="3983838" cy="2646920"/>
          </a:xfrm>
          <a:prstGeom prst="rect">
            <a:avLst/>
          </a:prstGeom>
        </p:spPr>
      </p:pic>
      <p:sp>
        <p:nvSpPr>
          <p:cNvPr id="5" name="正方形/長方形 4">
            <a:extLst>
              <a:ext uri="{FF2B5EF4-FFF2-40B4-BE49-F238E27FC236}">
                <a16:creationId xmlns:a16="http://schemas.microsoft.com/office/drawing/2014/main" id="{626068FF-98F9-4F9E-B1B2-5FFD1BC11A8A}"/>
              </a:ext>
            </a:extLst>
          </p:cNvPr>
          <p:cNvSpPr/>
          <p:nvPr/>
        </p:nvSpPr>
        <p:spPr>
          <a:xfrm>
            <a:off x="740532" y="722025"/>
            <a:ext cx="8424936" cy="3323987"/>
          </a:xfrm>
          <a:prstGeom prst="rect">
            <a:avLst/>
          </a:prstGeom>
          <a:ln>
            <a:solidFill>
              <a:schemeClr val="tx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決　議</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人生１００年時代を迎えるなか、幸福な国民生活を将来にわたりおくるためには、必要な医療・介護を安心して受けられるようにしなければならない。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よって、持続可能な社会保障制度の確立に向けて、適切な財源を確保するよう、本大会参加者全員の総意として、強く要望する。</a:t>
            </a: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以上、決議する。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　令和元年</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12</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月</a:t>
            </a:r>
            <a:r>
              <a:rPr kumimoji="1" lang="en-US" altLang="ja-JP"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6</a:t>
            </a: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日</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HG正楷書体-PRO" panose="03000600000000000000" pitchFamily="66" charset="-128"/>
                <a:ea typeface="HG正楷書体-PRO" panose="03000600000000000000" pitchFamily="66" charset="-128"/>
                <a:cs typeface="+mn-cs"/>
              </a:rPr>
              <a:t>国民医療を守るための総決起大会</a:t>
            </a:r>
          </a:p>
        </p:txBody>
      </p:sp>
      <p:pic>
        <p:nvPicPr>
          <p:cNvPr id="8" name="図 7">
            <a:extLst>
              <a:ext uri="{FF2B5EF4-FFF2-40B4-BE49-F238E27FC236}">
                <a16:creationId xmlns:a16="http://schemas.microsoft.com/office/drawing/2014/main" id="{37CE62CC-3D37-4C3E-A257-1658BCF1BB64}"/>
              </a:ext>
            </a:extLst>
          </p:cNvPr>
          <p:cNvPicPr>
            <a:picLocks noChangeAspect="1"/>
          </p:cNvPicPr>
          <p:nvPr/>
        </p:nvPicPr>
        <p:blipFill>
          <a:blip r:embed="rId3"/>
          <a:stretch>
            <a:fillRect/>
          </a:stretch>
        </p:blipFill>
        <p:spPr>
          <a:xfrm>
            <a:off x="4874639" y="4166456"/>
            <a:ext cx="3966793" cy="2646920"/>
          </a:xfrm>
          <a:prstGeom prst="rect">
            <a:avLst/>
          </a:prstGeom>
        </p:spPr>
      </p:pic>
      <p:sp>
        <p:nvSpPr>
          <p:cNvPr id="9" name="スライド番号プレースホルダー 2">
            <a:extLst>
              <a:ext uri="{FF2B5EF4-FFF2-40B4-BE49-F238E27FC236}">
                <a16:creationId xmlns:a16="http://schemas.microsoft.com/office/drawing/2014/main" id="{08E072DE-19B6-45EB-9289-753F1DC7EFB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916467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9DD2C8B-9E49-4541-A3D6-21070BA97D07}"/>
              </a:ext>
            </a:extLst>
          </p:cNvPr>
          <p:cNvSpPr txBox="1"/>
          <p:nvPr/>
        </p:nvSpPr>
        <p:spPr>
          <a:xfrm>
            <a:off x="704528" y="97468"/>
            <a:ext cx="85689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800" b="0" i="0" u="none" strike="noStrike" kern="1200" cap="none" spc="0" normalizeH="0" baseline="0" noProof="0" dirty="0">
                <a:ln>
                  <a:noFill/>
                </a:ln>
                <a:solidFill>
                  <a:srgbClr val="0000FF"/>
                </a:solidFill>
                <a:effectLst/>
                <a:uLnTx/>
                <a:uFillTx/>
                <a:latin typeface="Arial"/>
                <a:ea typeface="ＭＳ Ｐゴシック"/>
                <a:cs typeface="+mn-cs"/>
              </a:rPr>
              <a:t>2020</a:t>
            </a: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（令和２）年度診療報酬改定の基本方針</a:t>
            </a:r>
          </a:p>
        </p:txBody>
      </p:sp>
      <p:sp>
        <p:nvSpPr>
          <p:cNvPr id="6" name="正方形/長方形 5">
            <a:extLst>
              <a:ext uri="{FF2B5EF4-FFF2-40B4-BE49-F238E27FC236}">
                <a16:creationId xmlns:a16="http://schemas.microsoft.com/office/drawing/2014/main" id="{4E41EB1C-41FC-476D-BF05-93AD697168DE}"/>
              </a:ext>
            </a:extLst>
          </p:cNvPr>
          <p:cNvSpPr/>
          <p:nvPr/>
        </p:nvSpPr>
        <p:spPr>
          <a:xfrm>
            <a:off x="591766" y="1124744"/>
            <a:ext cx="8748000" cy="855898"/>
          </a:xfrm>
          <a:prstGeom prst="rect">
            <a:avLst/>
          </a:prstGeom>
          <a:solidFill>
            <a:srgbClr val="DDF2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１．医療従事者の負担軽減、医師等の働き方改革の推進</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正方形/長方形 6">
            <a:extLst>
              <a:ext uri="{FF2B5EF4-FFF2-40B4-BE49-F238E27FC236}">
                <a16:creationId xmlns:a16="http://schemas.microsoft.com/office/drawing/2014/main" id="{7DA1D746-CEB4-41CD-830F-D161117A0E7D}"/>
              </a:ext>
            </a:extLst>
          </p:cNvPr>
          <p:cNvSpPr/>
          <p:nvPr/>
        </p:nvSpPr>
        <p:spPr>
          <a:xfrm>
            <a:off x="591766" y="2184314"/>
            <a:ext cx="8748000" cy="855898"/>
          </a:xfrm>
          <a:prstGeom prst="rect">
            <a:avLst/>
          </a:prstGeom>
          <a:solidFill>
            <a:srgbClr val="E0FFC1"/>
          </a:solidFill>
          <a:ln>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150" normalizeH="0" baseline="0" noProof="0" dirty="0">
                <a:ln>
                  <a:noFill/>
                </a:ln>
                <a:solidFill>
                  <a:prstClr val="black"/>
                </a:solidFill>
                <a:effectLst/>
                <a:uLnTx/>
                <a:uFillTx/>
                <a:latin typeface="Arial"/>
                <a:ea typeface="ＭＳ Ｐゴシック"/>
                <a:cs typeface="+mn-cs"/>
              </a:rPr>
              <a:t> ２．患者・国民にとって身近であって、安心・安全で質の高い医療の実現</a:t>
            </a:r>
            <a:endParaRPr kumimoji="1" lang="ja-JP" altLang="en-US" sz="2400" b="0"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a:extLst>
              <a:ext uri="{FF2B5EF4-FFF2-40B4-BE49-F238E27FC236}">
                <a16:creationId xmlns:a16="http://schemas.microsoft.com/office/drawing/2014/main" id="{7E196787-19E2-4FC5-8524-083D476819A8}"/>
              </a:ext>
            </a:extLst>
          </p:cNvPr>
          <p:cNvSpPr/>
          <p:nvPr/>
        </p:nvSpPr>
        <p:spPr>
          <a:xfrm>
            <a:off x="591766" y="3243884"/>
            <a:ext cx="8748000" cy="855898"/>
          </a:xfrm>
          <a:prstGeom prst="rect">
            <a:avLst/>
          </a:prstGeom>
          <a:solidFill>
            <a:srgbClr val="FFDCB9"/>
          </a:solidFill>
          <a:ln>
            <a:solidFill>
              <a:srgbClr val="CC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３．医療機能の分化・強化、連携と地域包括ケアシステムの推進</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27AFB4DF-26EC-4254-8CA4-DE3A592DBE0F}"/>
              </a:ext>
            </a:extLst>
          </p:cNvPr>
          <p:cNvSpPr/>
          <p:nvPr/>
        </p:nvSpPr>
        <p:spPr>
          <a:xfrm>
            <a:off x="591766" y="4295267"/>
            <a:ext cx="8748000" cy="855898"/>
          </a:xfrm>
          <a:prstGeom prst="rect">
            <a:avLst/>
          </a:prstGeom>
          <a:solidFill>
            <a:srgbClr val="F4DEDD"/>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Arial"/>
                <a:ea typeface="ＭＳ Ｐゴシック"/>
                <a:cs typeface="+mn-cs"/>
              </a:rPr>
              <a:t> ４．効率化・適正化を通じた制度の安定性・持続可能性の向上</a:t>
            </a:r>
            <a:endParaRPr kumimoji="1" lang="ja-JP" altLang="en-US" sz="2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a:extLst>
              <a:ext uri="{FF2B5EF4-FFF2-40B4-BE49-F238E27FC236}">
                <a16:creationId xmlns:a16="http://schemas.microsoft.com/office/drawing/2014/main" id="{47BA3187-38AB-486B-8B3D-0624995BF697}"/>
              </a:ext>
            </a:extLst>
          </p:cNvPr>
          <p:cNvSpPr txBox="1"/>
          <p:nvPr/>
        </p:nvSpPr>
        <p:spPr>
          <a:xfrm>
            <a:off x="591766" y="6237312"/>
            <a:ext cx="817765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厚生労働省社会保障審議会医療保険部会・医療部会「令和２年度診療報酬改定の基本方針」（</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日）より作成</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https://www.mhlw.go.jp/content/12401000/000575289.pdf</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1" name="スライド番号プレースホルダー 2">
            <a:extLst>
              <a:ext uri="{FF2B5EF4-FFF2-40B4-BE49-F238E27FC236}">
                <a16:creationId xmlns:a16="http://schemas.microsoft.com/office/drawing/2014/main" id="{AD81B903-E943-4F86-90B1-81F967E4B596}"/>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66626080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C4F4C907-7FB6-4608-B949-5E88F49D5BFA}"/>
              </a:ext>
            </a:extLst>
          </p:cNvPr>
          <p:cNvSpPr txBox="1"/>
          <p:nvPr/>
        </p:nvSpPr>
        <p:spPr>
          <a:xfrm>
            <a:off x="560512"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横倉会長が菅官房長官と意見交換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1" name="図 10">
            <a:extLst>
              <a:ext uri="{FF2B5EF4-FFF2-40B4-BE49-F238E27FC236}">
                <a16:creationId xmlns:a16="http://schemas.microsoft.com/office/drawing/2014/main" id="{879FC9B5-C5CC-4B4A-8476-E547B7E7DD49}"/>
              </a:ext>
            </a:extLst>
          </p:cNvPr>
          <p:cNvPicPr>
            <a:picLocks noChangeAspect="1"/>
          </p:cNvPicPr>
          <p:nvPr/>
        </p:nvPicPr>
        <p:blipFill>
          <a:blip r:embed="rId2"/>
          <a:stretch>
            <a:fillRect/>
          </a:stretch>
        </p:blipFill>
        <p:spPr>
          <a:xfrm>
            <a:off x="1136576" y="1386846"/>
            <a:ext cx="6696744" cy="5311211"/>
          </a:xfrm>
          <a:prstGeom prst="rect">
            <a:avLst/>
          </a:prstGeom>
        </p:spPr>
      </p:pic>
      <p:sp>
        <p:nvSpPr>
          <p:cNvPr id="6" name="スライド番号プレースホルダー 2">
            <a:extLst>
              <a:ext uri="{FF2B5EF4-FFF2-40B4-BE49-F238E27FC236}">
                <a16:creationId xmlns:a16="http://schemas.microsoft.com/office/drawing/2014/main" id="{84514288-4EDA-4B2B-BC8A-AFD46138ACA0}"/>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05799733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926707D-0914-4A77-9C83-B83C772AB1E2}"/>
              </a:ext>
            </a:extLst>
          </p:cNvPr>
          <p:cNvSpPr txBox="1"/>
          <p:nvPr/>
        </p:nvSpPr>
        <p:spPr>
          <a:xfrm>
            <a:off x="539577"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横倉会長が鈴木自民党総務会長、岸田自民党政調会長と意見交換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8" name="図 7">
            <a:extLst>
              <a:ext uri="{FF2B5EF4-FFF2-40B4-BE49-F238E27FC236}">
                <a16:creationId xmlns:a16="http://schemas.microsoft.com/office/drawing/2014/main" id="{DD257EAC-8598-4E76-BEEB-6BE7918A7C13}"/>
              </a:ext>
            </a:extLst>
          </p:cNvPr>
          <p:cNvPicPr>
            <a:picLocks noChangeAspect="1"/>
          </p:cNvPicPr>
          <p:nvPr/>
        </p:nvPicPr>
        <p:blipFill>
          <a:blip r:embed="rId2"/>
          <a:stretch>
            <a:fillRect/>
          </a:stretch>
        </p:blipFill>
        <p:spPr>
          <a:xfrm>
            <a:off x="3800872" y="1356628"/>
            <a:ext cx="2670375" cy="2548599"/>
          </a:xfrm>
          <a:prstGeom prst="rect">
            <a:avLst/>
          </a:prstGeom>
        </p:spPr>
      </p:pic>
      <p:pic>
        <p:nvPicPr>
          <p:cNvPr id="11" name="図 10">
            <a:extLst>
              <a:ext uri="{FF2B5EF4-FFF2-40B4-BE49-F238E27FC236}">
                <a16:creationId xmlns:a16="http://schemas.microsoft.com/office/drawing/2014/main" id="{56DD7774-F987-40E6-9CBE-B70EDBF69F52}"/>
              </a:ext>
            </a:extLst>
          </p:cNvPr>
          <p:cNvPicPr>
            <a:picLocks noChangeAspect="1"/>
          </p:cNvPicPr>
          <p:nvPr/>
        </p:nvPicPr>
        <p:blipFill>
          <a:blip r:embed="rId3"/>
          <a:stretch>
            <a:fillRect/>
          </a:stretch>
        </p:blipFill>
        <p:spPr>
          <a:xfrm>
            <a:off x="1136576" y="1356629"/>
            <a:ext cx="2520280" cy="2548598"/>
          </a:xfrm>
          <a:prstGeom prst="rect">
            <a:avLst/>
          </a:prstGeom>
        </p:spPr>
      </p:pic>
      <p:sp>
        <p:nvSpPr>
          <p:cNvPr id="12" name="テキスト ボックス 11">
            <a:extLst>
              <a:ext uri="{FF2B5EF4-FFF2-40B4-BE49-F238E27FC236}">
                <a16:creationId xmlns:a16="http://schemas.microsoft.com/office/drawing/2014/main" id="{E70D50D8-0646-42CD-B048-98E51A53B90F}"/>
              </a:ext>
            </a:extLst>
          </p:cNvPr>
          <p:cNvSpPr txBox="1"/>
          <p:nvPr/>
        </p:nvSpPr>
        <p:spPr>
          <a:xfrm>
            <a:off x="539577" y="4077072"/>
            <a:ext cx="50340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横倉会長が加藤厚生労働大臣と意見交換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15" name="図 14">
            <a:extLst>
              <a:ext uri="{FF2B5EF4-FFF2-40B4-BE49-F238E27FC236}">
                <a16:creationId xmlns:a16="http://schemas.microsoft.com/office/drawing/2014/main" id="{BB30617A-3A02-4771-AF4F-F09F7ACC0C87}"/>
              </a:ext>
            </a:extLst>
          </p:cNvPr>
          <p:cNvPicPr>
            <a:picLocks noChangeAspect="1"/>
          </p:cNvPicPr>
          <p:nvPr/>
        </p:nvPicPr>
        <p:blipFill>
          <a:blip r:embed="rId4"/>
          <a:stretch>
            <a:fillRect/>
          </a:stretch>
        </p:blipFill>
        <p:spPr>
          <a:xfrm>
            <a:off x="5636492" y="4043932"/>
            <a:ext cx="2772891" cy="2772891"/>
          </a:xfrm>
          <a:prstGeom prst="rect">
            <a:avLst/>
          </a:prstGeom>
        </p:spPr>
      </p:pic>
      <p:sp>
        <p:nvSpPr>
          <p:cNvPr id="9" name="スライド番号プレースホルダー 2">
            <a:extLst>
              <a:ext uri="{FF2B5EF4-FFF2-40B4-BE49-F238E27FC236}">
                <a16:creationId xmlns:a16="http://schemas.microsoft.com/office/drawing/2014/main" id="{B31808A7-50D4-49C3-9EE2-5A9A4B90B4C8}"/>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80939240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A91F0A90-AFF5-434F-A565-2DA304150AF2}"/>
              </a:ext>
            </a:extLst>
          </p:cNvPr>
          <p:cNvSpPr txBox="1"/>
          <p:nvPr/>
        </p:nvSpPr>
        <p:spPr>
          <a:xfrm>
            <a:off x="539577" y="33189"/>
            <a:ext cx="8712968"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横倉会長が二階自民党幹事長と意見交換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全世代型社会保障改革および令和２年度予算編成について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42900" marR="0" lvl="0" indent="-1619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「国民医療を守るための総決起大会」決議の申し入れ</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9" name="図 8">
            <a:extLst>
              <a:ext uri="{FF2B5EF4-FFF2-40B4-BE49-F238E27FC236}">
                <a16:creationId xmlns:a16="http://schemas.microsoft.com/office/drawing/2014/main" id="{69A331AC-B81B-433B-AD18-A8FEDEDF6023}"/>
              </a:ext>
            </a:extLst>
          </p:cNvPr>
          <p:cNvPicPr>
            <a:picLocks noChangeAspect="1"/>
          </p:cNvPicPr>
          <p:nvPr/>
        </p:nvPicPr>
        <p:blipFill>
          <a:blip r:embed="rId2"/>
          <a:stretch>
            <a:fillRect/>
          </a:stretch>
        </p:blipFill>
        <p:spPr>
          <a:xfrm>
            <a:off x="1489710" y="1484784"/>
            <a:ext cx="6926580" cy="5189220"/>
          </a:xfrm>
          <a:prstGeom prst="rect">
            <a:avLst/>
          </a:prstGeom>
        </p:spPr>
      </p:pic>
      <p:sp>
        <p:nvSpPr>
          <p:cNvPr id="6" name="スライド番号プレースホルダー 2">
            <a:extLst>
              <a:ext uri="{FF2B5EF4-FFF2-40B4-BE49-F238E27FC236}">
                <a16:creationId xmlns:a16="http://schemas.microsoft.com/office/drawing/2014/main" id="{98559313-01E8-4F8E-862D-B2ED29E1F14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247356150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7EF6223C-67E3-4717-808C-37687E060F97}"/>
              </a:ext>
            </a:extLst>
          </p:cNvPr>
          <p:cNvSpPr txBox="1"/>
          <p:nvPr/>
        </p:nvSpPr>
        <p:spPr>
          <a:xfrm>
            <a:off x="588900" y="130947"/>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令和２年度 診療報酬改定について</a:t>
            </a:r>
          </a:p>
        </p:txBody>
      </p:sp>
      <p:sp>
        <p:nvSpPr>
          <p:cNvPr id="5" name="正方形/長方形 4">
            <a:extLst>
              <a:ext uri="{FF2B5EF4-FFF2-40B4-BE49-F238E27FC236}">
                <a16:creationId xmlns:a16="http://schemas.microsoft.com/office/drawing/2014/main" id="{C67E274F-A510-416B-AB33-8684CDB23C1C}"/>
              </a:ext>
            </a:extLst>
          </p:cNvPr>
          <p:cNvSpPr/>
          <p:nvPr/>
        </p:nvSpPr>
        <p:spPr>
          <a:xfrm>
            <a:off x="746008" y="708555"/>
            <a:ext cx="8496944"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日の予算大臣折衝を踏まえ、令和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年度の診療報酬改定は、以下のとおりとなった。</a:t>
            </a:r>
          </a:p>
        </p:txBody>
      </p:sp>
      <p:sp>
        <p:nvSpPr>
          <p:cNvPr id="6" name="正方形/長方形 5">
            <a:extLst>
              <a:ext uri="{FF2B5EF4-FFF2-40B4-BE49-F238E27FC236}">
                <a16:creationId xmlns:a16="http://schemas.microsoft.com/office/drawing/2014/main" id="{92AAF535-142D-45BB-9DA8-C9CAC7BECBE7}"/>
              </a:ext>
            </a:extLst>
          </p:cNvPr>
          <p:cNvSpPr/>
          <p:nvPr/>
        </p:nvSpPr>
        <p:spPr>
          <a:xfrm>
            <a:off x="788835" y="1632009"/>
            <a:ext cx="5616624" cy="400110"/>
          </a:xfrm>
          <a:prstGeom prst="rect">
            <a:avLst/>
          </a:prstGeom>
          <a:solidFill>
            <a:srgbClr val="FFFFCC"/>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１．診療報酬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0.55</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（国費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600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億円程度）</a:t>
            </a:r>
          </a:p>
        </p:txBody>
      </p:sp>
      <p:sp>
        <p:nvSpPr>
          <p:cNvPr id="2" name="テキスト ボックス 1">
            <a:extLst>
              <a:ext uri="{FF2B5EF4-FFF2-40B4-BE49-F238E27FC236}">
                <a16:creationId xmlns:a16="http://schemas.microsoft.com/office/drawing/2014/main" id="{3A1BBF6D-92E0-44EB-B9CF-F0B406D4A235}"/>
              </a:ext>
            </a:extLst>
          </p:cNvPr>
          <p:cNvSpPr txBox="1"/>
          <p:nvPr/>
        </p:nvSpPr>
        <p:spPr>
          <a:xfrm>
            <a:off x="1064568" y="2080746"/>
            <a:ext cx="4980851" cy="1277273"/>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ts val="60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１   うち、</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２を除く改定分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0.47</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各科改定率         医科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0.53</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歯科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0.59</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調剤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0.16</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8" name="テキスト ボックス 7">
            <a:extLst>
              <a:ext uri="{FF2B5EF4-FFF2-40B4-BE49-F238E27FC236}">
                <a16:creationId xmlns:a16="http://schemas.microsoft.com/office/drawing/2014/main" id="{5B308AAA-4C04-460B-AD34-24A09DD6899D}"/>
              </a:ext>
            </a:extLst>
          </p:cNvPr>
          <p:cNvSpPr txBox="1"/>
          <p:nvPr/>
        </p:nvSpPr>
        <p:spPr>
          <a:xfrm>
            <a:off x="1064568" y="3447000"/>
            <a:ext cx="7632848" cy="646331"/>
          </a:xfrm>
          <a:prstGeom prst="rect">
            <a:avLst/>
          </a:prstGeom>
          <a:noFill/>
        </p:spPr>
        <p:txBody>
          <a:bodyPr wrap="square" rtlCol="0">
            <a:spAutoFit/>
          </a:bodyPr>
          <a:lstStyle/>
          <a:p>
            <a:pPr marL="539750" marR="0" lvl="0" indent="-53975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２   うち、消費税財源を活用した救急病院における勤務医の働き方改革への特例的な対応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0.08</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9" name="正方形/長方形 8">
            <a:extLst>
              <a:ext uri="{FF2B5EF4-FFF2-40B4-BE49-F238E27FC236}">
                <a16:creationId xmlns:a16="http://schemas.microsoft.com/office/drawing/2014/main" id="{15E97920-2A3D-445A-9E9A-70E95888DCA7}"/>
              </a:ext>
            </a:extLst>
          </p:cNvPr>
          <p:cNvSpPr/>
          <p:nvPr/>
        </p:nvSpPr>
        <p:spPr>
          <a:xfrm>
            <a:off x="788835" y="4276890"/>
            <a:ext cx="3384376" cy="400110"/>
          </a:xfrm>
          <a:prstGeom prst="rect">
            <a:avLst/>
          </a:prstGeom>
          <a:solidFill>
            <a:srgbClr val="E5FFE5"/>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２．薬価等</a:t>
            </a:r>
          </a:p>
        </p:txBody>
      </p:sp>
      <p:sp>
        <p:nvSpPr>
          <p:cNvPr id="10" name="テキスト ボックス 9">
            <a:extLst>
              <a:ext uri="{FF2B5EF4-FFF2-40B4-BE49-F238E27FC236}">
                <a16:creationId xmlns:a16="http://schemas.microsoft.com/office/drawing/2014/main" id="{B8FCF982-121F-4171-88BE-0824128133FB}"/>
              </a:ext>
            </a:extLst>
          </p:cNvPr>
          <p:cNvSpPr txBox="1"/>
          <p:nvPr/>
        </p:nvSpPr>
        <p:spPr>
          <a:xfrm>
            <a:off x="932851" y="4743036"/>
            <a:ext cx="7741222" cy="1077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①　薬価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0.98</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1,100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ts val="120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うち、実勢価等改定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0.43</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500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　　　　　　　　　</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市場拡大再算定の見直し等の効果を含めた影響は▲</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0.99</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p>
        </p:txBody>
      </p:sp>
      <p:sp>
        <p:nvSpPr>
          <p:cNvPr id="11" name="テキスト ボックス 10">
            <a:extLst>
              <a:ext uri="{FF2B5EF4-FFF2-40B4-BE49-F238E27FC236}">
                <a16:creationId xmlns:a16="http://schemas.microsoft.com/office/drawing/2014/main" id="{2DB4F310-0413-4EE9-9C03-C32175C77B86}"/>
              </a:ext>
            </a:extLst>
          </p:cNvPr>
          <p:cNvSpPr txBox="1"/>
          <p:nvPr/>
        </p:nvSpPr>
        <p:spPr>
          <a:xfrm>
            <a:off x="932851" y="6031597"/>
            <a:ext cx="6912768"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②　材料価格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0.02</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30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うち、実勢価等改定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0.01</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 （国費 ▲</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rPr>
              <a:t>10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2" name="正方形/長方形 11">
            <a:extLst>
              <a:ext uri="{FF2B5EF4-FFF2-40B4-BE49-F238E27FC236}">
                <a16:creationId xmlns:a16="http://schemas.microsoft.com/office/drawing/2014/main" id="{47C2DF33-43F8-4D65-8C70-B407F7000575}"/>
              </a:ext>
            </a:extLst>
          </p:cNvPr>
          <p:cNvSpPr/>
          <p:nvPr/>
        </p:nvSpPr>
        <p:spPr>
          <a:xfrm>
            <a:off x="666616" y="1488538"/>
            <a:ext cx="8306533" cy="531329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3" name="左大かっこ 12">
            <a:extLst>
              <a:ext uri="{FF2B5EF4-FFF2-40B4-BE49-F238E27FC236}">
                <a16:creationId xmlns:a16="http://schemas.microsoft.com/office/drawing/2014/main" id="{DC8F933F-2C99-4B93-BAB0-44A47C73B87A}"/>
              </a:ext>
            </a:extLst>
          </p:cNvPr>
          <p:cNvSpPr/>
          <p:nvPr/>
        </p:nvSpPr>
        <p:spPr>
          <a:xfrm>
            <a:off x="2301002" y="2492896"/>
            <a:ext cx="144017" cy="86512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4" name="左大かっこ 13">
            <a:extLst>
              <a:ext uri="{FF2B5EF4-FFF2-40B4-BE49-F238E27FC236}">
                <a16:creationId xmlns:a16="http://schemas.microsoft.com/office/drawing/2014/main" id="{DD87604E-361C-491B-99C3-4DFB2C5919A5}"/>
              </a:ext>
            </a:extLst>
          </p:cNvPr>
          <p:cNvSpPr/>
          <p:nvPr/>
        </p:nvSpPr>
        <p:spPr>
          <a:xfrm rot="10800000">
            <a:off x="5757386" y="2492894"/>
            <a:ext cx="144017" cy="86512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Arial"/>
              <a:ea typeface="ＭＳ Ｐゴシック"/>
              <a:cs typeface="+mn-cs"/>
            </a:endParaRPr>
          </a:p>
        </p:txBody>
      </p:sp>
      <p:sp>
        <p:nvSpPr>
          <p:cNvPr id="15" name="スライド番号プレースホルダー 2">
            <a:extLst>
              <a:ext uri="{FF2B5EF4-FFF2-40B4-BE49-F238E27FC236}">
                <a16:creationId xmlns:a16="http://schemas.microsoft.com/office/drawing/2014/main" id="{58253E3E-DF64-4F74-8ACB-14A8A96D7939}"/>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90459251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a:extLst>
              <a:ext uri="{FF2B5EF4-FFF2-40B4-BE49-F238E27FC236}">
                <a16:creationId xmlns:a16="http://schemas.microsoft.com/office/drawing/2014/main" id="{B4CC61E4-7482-4B5D-A577-7A318C92220B}"/>
              </a:ext>
            </a:extLst>
          </p:cNvPr>
          <p:cNvSpPr/>
          <p:nvPr/>
        </p:nvSpPr>
        <p:spPr>
          <a:xfrm>
            <a:off x="1036037" y="3086894"/>
            <a:ext cx="7023957" cy="707886"/>
          </a:xfrm>
          <a:prstGeom prst="rect">
            <a:avLst/>
          </a:prstGeom>
          <a:solidFill>
            <a:srgbClr val="FFD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地域医療介護総合確保基金として　　　公費　</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143</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p>
        </p:txBody>
      </p:sp>
      <p:sp>
        <p:nvSpPr>
          <p:cNvPr id="9" name="正方形/長方形 8">
            <a:extLst>
              <a:ext uri="{FF2B5EF4-FFF2-40B4-BE49-F238E27FC236}">
                <a16:creationId xmlns:a16="http://schemas.microsoft.com/office/drawing/2014/main" id="{BFE9795D-D21E-487D-B9A9-0BD77DE47BF7}"/>
              </a:ext>
            </a:extLst>
          </p:cNvPr>
          <p:cNvSpPr/>
          <p:nvPr/>
        </p:nvSpPr>
        <p:spPr>
          <a:xfrm>
            <a:off x="1024974" y="2112665"/>
            <a:ext cx="7023957" cy="707886"/>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診療報酬として　　　　　　　　　　　　　　　公費　</a:t>
            </a:r>
            <a:r>
              <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rPr>
              <a:t>126</a:t>
            </a: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億円程度</a:t>
            </a:r>
            <a:endPar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（再掲）</a:t>
            </a:r>
          </a:p>
        </p:txBody>
      </p:sp>
      <p:sp>
        <p:nvSpPr>
          <p:cNvPr id="3" name="テキスト ボックス 2">
            <a:extLst>
              <a:ext uri="{FF2B5EF4-FFF2-40B4-BE49-F238E27FC236}">
                <a16:creationId xmlns:a16="http://schemas.microsoft.com/office/drawing/2014/main" id="{DB1EC3DE-CF12-45A0-95FB-4F6889B38089}"/>
              </a:ext>
            </a:extLst>
          </p:cNvPr>
          <p:cNvSpPr txBox="1"/>
          <p:nvPr/>
        </p:nvSpPr>
        <p:spPr>
          <a:xfrm>
            <a:off x="622797" y="109037"/>
            <a:ext cx="86540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0" i="0" u="none" strike="noStrike" kern="1200" cap="none" spc="0" normalizeH="0" baseline="0" noProof="0" dirty="0">
                <a:ln>
                  <a:noFill/>
                </a:ln>
                <a:solidFill>
                  <a:srgbClr val="0000FF"/>
                </a:solidFill>
                <a:effectLst/>
                <a:uLnTx/>
                <a:uFillTx/>
                <a:latin typeface="Arial"/>
                <a:ea typeface="ＭＳ Ｐゴシック"/>
                <a:cs typeface="+mn-cs"/>
              </a:rPr>
              <a:t>勤務医の働き方改革への対応について</a:t>
            </a:r>
          </a:p>
        </p:txBody>
      </p:sp>
      <p:sp>
        <p:nvSpPr>
          <p:cNvPr id="5" name="正方形/長方形 4">
            <a:extLst>
              <a:ext uri="{FF2B5EF4-FFF2-40B4-BE49-F238E27FC236}">
                <a16:creationId xmlns:a16="http://schemas.microsoft.com/office/drawing/2014/main" id="{C27E8CFA-8F45-4AC8-8AD4-7D5F91084CF2}"/>
              </a:ext>
            </a:extLst>
          </p:cNvPr>
          <p:cNvSpPr/>
          <p:nvPr/>
        </p:nvSpPr>
        <p:spPr>
          <a:xfrm>
            <a:off x="770183" y="917665"/>
            <a:ext cx="806489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日の予算大臣折衝を踏まえ、令和</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年度の勤務医の働き方改革への対応については、以下のとおりとなった。</a:t>
            </a:r>
          </a:p>
        </p:txBody>
      </p:sp>
      <p:sp>
        <p:nvSpPr>
          <p:cNvPr id="7" name="テキスト ボックス 6">
            <a:extLst>
              <a:ext uri="{FF2B5EF4-FFF2-40B4-BE49-F238E27FC236}">
                <a16:creationId xmlns:a16="http://schemas.microsoft.com/office/drawing/2014/main" id="{7BA511CC-D018-4152-9EA5-F88A1EC45875}"/>
              </a:ext>
            </a:extLst>
          </p:cNvPr>
          <p:cNvSpPr txBox="1"/>
          <p:nvPr/>
        </p:nvSpPr>
        <p:spPr>
          <a:xfrm>
            <a:off x="1024974" y="3867683"/>
            <a:ext cx="7848872" cy="1792670"/>
          </a:xfrm>
          <a:prstGeom prst="rect">
            <a:avLst/>
          </a:prstGeom>
          <a:noFill/>
        </p:spPr>
        <p:txBody>
          <a:bodyPr wrap="square" rtlCol="0">
            <a:spAutoFit/>
          </a:bodyPr>
          <a:lstStyle/>
          <a:p>
            <a:pPr marL="0" marR="0" lvl="0" indent="0" algn="l" defTabSz="914400" rtl="0" eaLnBrk="1" fontAlgn="base" latinLnBrk="0" hangingPunct="1">
              <a:lnSpc>
                <a:spcPts val="2700"/>
              </a:lnSpc>
              <a:spcBef>
                <a:spcPct val="0"/>
              </a:spcBef>
              <a:spcAft>
                <a:spcPct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charset="0"/>
                <a:ea typeface="ＭＳ Ｐゴシック" charset="-128"/>
                <a:cs typeface="+mn-cs"/>
              </a:rPr>
              <a:t>　なお、勤務医の働き方改革への対応については、今後、医師に対する時間外労働の上限規制の適用及び暫定特例水準の適用終了に向けて、上限を超える時間外労働ができる限り早期に解消されるよう、医療機関による労働時間短縮を促進する制度的対応等をあわせ、診療報酬及び地域医療介護総合確保基金の対応を検討する。</a:t>
            </a:r>
            <a:endParaRPr kumimoji="1" lang="en-US" altLang="ja-JP" sz="20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8" name="正方形/長方形 7">
            <a:extLst>
              <a:ext uri="{FF2B5EF4-FFF2-40B4-BE49-F238E27FC236}">
                <a16:creationId xmlns:a16="http://schemas.microsoft.com/office/drawing/2014/main" id="{1A024B83-C4FD-4155-8689-BDDB52A4C5E7}"/>
              </a:ext>
            </a:extLst>
          </p:cNvPr>
          <p:cNvSpPr/>
          <p:nvPr/>
        </p:nvSpPr>
        <p:spPr>
          <a:xfrm>
            <a:off x="770183" y="1797553"/>
            <a:ext cx="8359281" cy="39357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11" name="スライド番号プレースホルダー 2">
            <a:extLst>
              <a:ext uri="{FF2B5EF4-FFF2-40B4-BE49-F238E27FC236}">
                <a16:creationId xmlns:a16="http://schemas.microsoft.com/office/drawing/2014/main" id="{CD654A39-14DC-4A9B-8DF9-8B74D47BC4DE}"/>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7940567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DD03CCC-ECD2-491A-84B2-BBF6D3FDDD28}"/>
              </a:ext>
            </a:extLst>
          </p:cNvPr>
          <p:cNvSpPr txBox="1"/>
          <p:nvPr/>
        </p:nvSpPr>
        <p:spPr>
          <a:xfrm>
            <a:off x="488504" y="342220"/>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日本医師会定例記者会見「令和２年度診療報酬改定率等決定を受けて」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282CC32A-FD96-49A6-A354-BC49A1622B7C}"/>
              </a:ext>
            </a:extLst>
          </p:cNvPr>
          <p:cNvSpPr/>
          <p:nvPr/>
        </p:nvSpPr>
        <p:spPr>
          <a:xfrm>
            <a:off x="653455" y="1167557"/>
            <a:ext cx="8784976" cy="5069755"/>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最終的に診療報酬が微増となったことについては、満足するものではないが、厳しい国家財政の中、一定の評価をしたい。今回の働き方改革への対応分を除く</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0.47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％は、医療従事者の人件費を１％引き上げるのに必要な財源と同額であり、前回改定に引き続き、日医が主張してきた「モノから人へ」の評価がなされた。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第</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回医療経済実態調査では、医療法人の一般病院１施設当たりの設備投資額は減少傾向にあり、一般病院の減価償却費と設備関係費の比率はいずれの開設者でも低下するなど、設備関係コストが抑制されている。今回の改定率では、人件費の引き上げへの対応のみで、医療機関の設備投資の財源への手当ては十分ではない。</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財政審は「病院と診療所との間で改定率に差を設けるなど配分に当たっての大枠を示すべきである」と主張していたが、今回別枠となった救急病院における勤務医の働き方改革への対応としてのプラス</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0.08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％は、あくまでも特例的なものであり、病院と診療所との間で改定率に差を設けたものではない。</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704528" y="1268760"/>
            <a:ext cx="3168352"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診療報酬改定率について</a:t>
            </a:r>
          </a:p>
        </p:txBody>
      </p:sp>
      <p:sp>
        <p:nvSpPr>
          <p:cNvPr id="7" name="スライド番号プレースホルダー 2">
            <a:extLst>
              <a:ext uri="{FF2B5EF4-FFF2-40B4-BE49-F238E27FC236}">
                <a16:creationId xmlns:a16="http://schemas.microsoft.com/office/drawing/2014/main" id="{B3013EA2-191B-4342-A8A1-ED19BBE0FE34}"/>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11984686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F514F791-A5A5-4A3E-B968-E2A6C548325A}"/>
              </a:ext>
            </a:extLst>
          </p:cNvPr>
          <p:cNvSpPr/>
          <p:nvPr/>
        </p:nvSpPr>
        <p:spPr>
          <a:xfrm>
            <a:off x="560510" y="3192279"/>
            <a:ext cx="8784975" cy="1768473"/>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 name="正方形/長方形 1">
            <a:extLst>
              <a:ext uri="{FF2B5EF4-FFF2-40B4-BE49-F238E27FC236}">
                <a16:creationId xmlns:a16="http://schemas.microsoft.com/office/drawing/2014/main" id="{3BCB6DD8-902F-47C5-8737-D377EA27D583}"/>
              </a:ext>
            </a:extLst>
          </p:cNvPr>
          <p:cNvSpPr/>
          <p:nvPr/>
        </p:nvSpPr>
        <p:spPr>
          <a:xfrm>
            <a:off x="560511" y="620688"/>
            <a:ext cx="8784975" cy="2232248"/>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 name="正方形/長方形 4">
            <a:extLst>
              <a:ext uri="{FF2B5EF4-FFF2-40B4-BE49-F238E27FC236}">
                <a16:creationId xmlns:a16="http://schemas.microsoft.com/office/drawing/2014/main" id="{F65AE6A6-FC7D-4191-8F13-432940E1804F}"/>
              </a:ext>
            </a:extLst>
          </p:cNvPr>
          <p:cNvSpPr/>
          <p:nvPr/>
        </p:nvSpPr>
        <p:spPr>
          <a:xfrm>
            <a:off x="560512" y="531234"/>
            <a:ext cx="8784976" cy="54180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800"/>
              </a:spcBef>
              <a:spcAft>
                <a:spcPts val="120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今後閣議決定される政府予算案に反映されるよう期待する。消費税増収財源は地方分も含めて社会保障の充実のために使われることが国民との約束である。消費税増収財源の地方分が都道府県で活用されず、執行残となってしまうことは、国民との約束に反するもので、都道府県分の消費税増収財源もしっかりと社会保障の充実のために使われるべきであ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10CD5750-1801-4365-9B94-F25A29EDB7A6}"/>
              </a:ext>
            </a:extLst>
          </p:cNvPr>
          <p:cNvSpPr txBox="1"/>
          <p:nvPr/>
        </p:nvSpPr>
        <p:spPr>
          <a:xfrm>
            <a:off x="653278" y="724054"/>
            <a:ext cx="4299721"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地域医療介護総合確保基金について</a:t>
            </a:r>
          </a:p>
        </p:txBody>
      </p:sp>
      <p:sp>
        <p:nvSpPr>
          <p:cNvPr id="7" name="テキスト ボックス 6">
            <a:extLst>
              <a:ext uri="{FF2B5EF4-FFF2-40B4-BE49-F238E27FC236}">
                <a16:creationId xmlns:a16="http://schemas.microsoft.com/office/drawing/2014/main" id="{6F1591C3-2676-4D04-8EEF-016CDA2318A3}"/>
              </a:ext>
            </a:extLst>
          </p:cNvPr>
          <p:cNvSpPr txBox="1"/>
          <p:nvPr/>
        </p:nvSpPr>
        <p:spPr>
          <a:xfrm>
            <a:off x="653278" y="3317212"/>
            <a:ext cx="3644585" cy="400110"/>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zh-TW" altLang="en-US" sz="2000" b="0" i="0" u="none" strike="noStrike" kern="1200" cap="none" spc="0" normalizeH="0" baseline="0" noProof="0" dirty="0">
                <a:ln>
                  <a:noFill/>
                </a:ln>
                <a:solidFill>
                  <a:prstClr val="black"/>
                </a:solidFill>
                <a:effectLst/>
                <a:uLnTx/>
                <a:uFillTx/>
                <a:latin typeface="Arial"/>
                <a:ea typeface="ＭＳ Ｐゴシック"/>
                <a:cs typeface="+mn-cs"/>
              </a:rPr>
              <a:t>医療情報化支援基金</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について</a:t>
            </a:r>
          </a:p>
        </p:txBody>
      </p:sp>
      <p:pic>
        <p:nvPicPr>
          <p:cNvPr id="11" name="図 10">
            <a:extLst>
              <a:ext uri="{FF2B5EF4-FFF2-40B4-BE49-F238E27FC236}">
                <a16:creationId xmlns:a16="http://schemas.microsoft.com/office/drawing/2014/main" id="{B84C5E7F-3180-4778-89FA-F680C110C2FF}"/>
              </a:ext>
            </a:extLst>
          </p:cNvPr>
          <p:cNvPicPr>
            <a:picLocks noChangeAspect="1"/>
          </p:cNvPicPr>
          <p:nvPr/>
        </p:nvPicPr>
        <p:blipFill>
          <a:blip r:embed="rId2"/>
          <a:stretch>
            <a:fillRect/>
          </a:stretch>
        </p:blipFill>
        <p:spPr>
          <a:xfrm>
            <a:off x="7245381" y="5148144"/>
            <a:ext cx="1737360" cy="1295400"/>
          </a:xfrm>
          <a:prstGeom prst="rect">
            <a:avLst/>
          </a:prstGeom>
        </p:spPr>
      </p:pic>
      <p:sp>
        <p:nvSpPr>
          <p:cNvPr id="8" name="正方形/長方形 7">
            <a:extLst>
              <a:ext uri="{FF2B5EF4-FFF2-40B4-BE49-F238E27FC236}">
                <a16:creationId xmlns:a16="http://schemas.microsoft.com/office/drawing/2014/main" id="{21EB3060-EF44-411C-BA20-D095CB0982DB}"/>
              </a:ext>
            </a:extLst>
          </p:cNvPr>
          <p:cNvSpPr/>
          <p:nvPr/>
        </p:nvSpPr>
        <p:spPr>
          <a:xfrm>
            <a:off x="610048" y="3192279"/>
            <a:ext cx="8784976" cy="23485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144000" rtlCol="0" anchor="t"/>
          <a:lstStyle/>
          <a:p>
            <a:pPr marL="0" marR="0" lvl="0" indent="0" algn="l" defTabSz="914400" rtl="0" eaLnBrk="1" fontAlgn="auto" latinLnBrk="0" hangingPunct="1">
              <a:lnSpc>
                <a:spcPct val="100000"/>
              </a:lnSpc>
              <a:spcBef>
                <a:spcPts val="600"/>
              </a:spcBef>
              <a:spcAft>
                <a:spcPts val="0"/>
              </a:spcAft>
              <a:buClrTx/>
              <a:buSzTx/>
              <a:buFontTx/>
              <a:buNone/>
              <a:tabLst/>
              <a:defRPr/>
            </a:pP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日本医師会は、医療分野における</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ICT</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化をさらに推進するための予算の増額と、機器導入などで医療現場に過度な負担がかからないよう求めてきた。</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結果として、医師や医療従事者の働き方改革も推進されるものと考えられる。</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0" name="スライド番号プレースホルダー 2">
            <a:extLst>
              <a:ext uri="{FF2B5EF4-FFF2-40B4-BE49-F238E27FC236}">
                <a16:creationId xmlns:a16="http://schemas.microsoft.com/office/drawing/2014/main" id="{10C2097E-75BA-4E21-9770-9A0C37470BD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79</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5494451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２．改定の基本的視点と具体的方向性②</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593839"/>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（１）医療従事者の負担軽減、医師等の働き方改革の推進 </a:t>
            </a:r>
            <a:r>
              <a:rPr kumimoji="0" lang="en-US" altLang="ja-JP"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r>
              <a:rPr kumimoji="0" lang="ja-JP" altLang="en-US"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重点課題</a:t>
            </a:r>
            <a:r>
              <a:rPr kumimoji="0" lang="en-US" altLang="ja-JP" sz="2000" b="0" i="0" strike="noStrike" kern="0" cap="none" spc="0" normalizeH="0" baseline="0" noProof="0" dirty="0">
                <a:ln>
                  <a:noFill/>
                </a:ln>
                <a:solidFill>
                  <a:srgbClr val="FF0000"/>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２０４０年の医療提供体制の展望を見据え、地域医療構想の実現に向けた取組、実効性のある医</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師偏在対策、医師・医療従事者の働き方改革を推進し、総合的な医療提供体制改革を実施していく</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ことが求められている。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医師等の働き方改革に関しては、２０２４年（令和６年）４月から、医師について時間外労働の上限</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規制が適用される予定であり、各医療機関は自らの状況を適切に分析し、労働時間短縮に計画的</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に取り組むことが必要となる。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診療報酬においてはこれまで、タスク・シェアリング／タスク・シフティングやチーム医療の推進等、</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医療機関における勤務環境改善に資する取組を評価してきた。時間外労働の上限規制の適用が開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始される２０２４年４月を見据え、今後、総合的な医療提供体制改革の進展の状況、医療の安全や</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地域医療の確保、患者や保険者の視点等を踏まえながら、適切な評価の在り方についてついて検</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討する必要がある。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具体的方向性の例</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医師等の長時間労働などの厳しい勤務環境を改善する取組の評価</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医療機関内における労務管理や労働環境の改善のためのマネジメントシステムの実践に資する</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1900"/>
              </a:lnSpc>
              <a:spcBef>
                <a:spcPct val="0"/>
              </a:spcBef>
              <a:spcAft>
                <a:spcPct val="0"/>
              </a:spcAft>
              <a:buClrTx/>
              <a:buSzTx/>
              <a:buFontTx/>
              <a:buNone/>
              <a:tabLst/>
              <a:defRPr/>
            </a:pPr>
            <a:r>
              <a:rPr kumimoji="0" lang="en-US" altLang="ja-JP" sz="1700" kern="0" dirty="0">
                <a:solidFill>
                  <a:prstClr val="black"/>
                </a:solidFill>
                <a:latin typeface="ＭＳ Ｐゴシック"/>
                <a:ea typeface="ＭＳ Ｐゴシック" panose="020B0600070205080204" pitchFamily="50" charset="-128"/>
              </a:rPr>
              <a:t>    </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取組を推進。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0" lang="ja-JP" altLang="en-US" sz="1700" kern="0" dirty="0">
                <a:solidFill>
                  <a:prstClr val="black"/>
                </a:solidFill>
                <a:latin typeface="ＭＳ Ｐゴシック"/>
              </a:rPr>
              <a:t>・　タスク・シェアリング／タスク・シフティング、チーム医療を推進。</a:t>
            </a:r>
            <a:endParaRPr kumimoji="0" lang="en-US" altLang="ja-JP" sz="1700" kern="0" dirty="0">
              <a:solidFill>
                <a:prstClr val="black"/>
              </a:solidFill>
              <a:latin typeface="ＭＳ Ｐゴシック"/>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届出・報告の簡素化、人員配置の合理化を推進。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地域医療の確保を図る観点から早急に対応が必要な救急医療体制等の評価</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業務の効率化に資する</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ICT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の利活用の推進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lvl="0" fontAlgn="base">
              <a:lnSpc>
                <a:spcPts val="1900"/>
              </a:lnSpc>
              <a:spcBef>
                <a:spcPct val="0"/>
              </a:spcBef>
              <a:spcAft>
                <a:spcPct val="0"/>
              </a:spcAft>
              <a:defRPr/>
            </a:pP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ICT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を活用した医療連携の取組を推進。</a:t>
            </a:r>
            <a:endPar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9791698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C06BB9A5-715E-4348-87EA-D00A94AAD840}"/>
              </a:ext>
            </a:extLst>
          </p:cNvPr>
          <p:cNvSpPr txBox="1"/>
          <p:nvPr/>
        </p:nvSpPr>
        <p:spPr>
          <a:xfrm>
            <a:off x="6325520" y="36397"/>
            <a:ext cx="3209533" cy="584775"/>
          </a:xfrm>
          <a:prstGeom prst="rect">
            <a:avLst/>
          </a:prstGeom>
          <a:noFill/>
          <a:ln>
            <a:solidFill>
              <a:schemeClr val="tx1"/>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時事通信社 時事ドットコムニュース</a:t>
            </a:r>
          </a:p>
        </p:txBody>
      </p:sp>
      <p:sp>
        <p:nvSpPr>
          <p:cNvPr id="6" name="テキスト ボックス 5">
            <a:extLst>
              <a:ext uri="{FF2B5EF4-FFF2-40B4-BE49-F238E27FC236}">
                <a16:creationId xmlns:a16="http://schemas.microsoft.com/office/drawing/2014/main" id="{39FF01F3-1886-4742-A366-566FD1D5F049}"/>
              </a:ext>
            </a:extLst>
          </p:cNvPr>
          <p:cNvSpPr txBox="1"/>
          <p:nvPr/>
        </p:nvSpPr>
        <p:spPr>
          <a:xfrm>
            <a:off x="488504" y="819337"/>
            <a:ext cx="45127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Arial"/>
                <a:ea typeface="ＭＳ Ｐゴシック"/>
                <a:cs typeface="+mn-cs"/>
              </a:rPr>
              <a:t>医師会の意向色濃く　２０年度診療報酬改定</a:t>
            </a:r>
          </a:p>
        </p:txBody>
      </p:sp>
      <p:sp>
        <p:nvSpPr>
          <p:cNvPr id="7" name="テキスト ボックス 6">
            <a:extLst>
              <a:ext uri="{FF2B5EF4-FFF2-40B4-BE49-F238E27FC236}">
                <a16:creationId xmlns:a16="http://schemas.microsoft.com/office/drawing/2014/main" id="{ECF39A5F-AC3D-40BB-8D40-D8AB6D9CA3A2}"/>
              </a:ext>
            </a:extLst>
          </p:cNvPr>
          <p:cNvSpPr txBox="1"/>
          <p:nvPr/>
        </p:nvSpPr>
        <p:spPr>
          <a:xfrm>
            <a:off x="370947" y="1239975"/>
            <a:ext cx="9122129" cy="50167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医療機関に支払う診療報酬の２０２０年度改定率が１７日、まとまった。焦点だった医師らの人件費に当たる「本体部分」については、１８年度改定と横ばいの０．５５％アップで決着。来年の衆院解散の可能性をにらみ、政府・与党が自民党の有力支持団体で本体の引き上げを迫った日本医師会（日医）の意向を色濃く反映させた格好だ。</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「このままでは病院経営は赤字になる。前回超えが必要です」。１０日、首相官邸で菅義偉官房長官と向き合った日医の横倉義武会長は、本体アップを強く求めた。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改定率をめぐる政府内の折衝は表向き、ぎりぎりまで対立が続いた。厚生労働省は２４年度から医師の残業時間規制が適用されるのを踏まえ、医療機関の働き方改革に重点配分する必要があるとして１８年度並みの増加幅を要求し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これに対し財務省は本体のマイナス改定を主張。「国庫ベースで財源を出せても（診療報酬引き上げは）国民の自己負担や保険料率の増加につながる」（幹部）と前回を下回る改定率にこだわった。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事務方同士の折衝に手詰まり感が漂う一方、政治レベルでは別の動きが進んだ。横倉氏は菅氏のほか、岸田文雄自民党政調会長ら政府・与党幹部に陳情攻勢をかけた。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特に麻生太郎財務相とは１１月以降、少なくとも２回にわたり会談。ともに地元が福岡県で旧知の間柄の両者は１８年度改定時と同様、電話も通じて緊密に連携しつつ落としどころを探った。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政府高官は先週半ば、医師らの人件費に加え、勤務医の働き方改革への充当分を合わせて１８年度並みとする案に言及。１３日に首相官邸で財務省が安倍晋三首相に示した案はこれを踏襲したものだった。</a:t>
            </a:r>
            <a:b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b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来年行われる日医会長選では横倉氏が５選を目指す構え。政府関係者は「改定率は完全な政治マターだ。衆院解散も視野に入りつつあり、医師会の意向は無視できないのだろう」と解説していた。</a:t>
            </a:r>
          </a:p>
        </p:txBody>
      </p:sp>
      <p:sp>
        <p:nvSpPr>
          <p:cNvPr id="8" name="正方形/長方形 7">
            <a:extLst>
              <a:ext uri="{FF2B5EF4-FFF2-40B4-BE49-F238E27FC236}">
                <a16:creationId xmlns:a16="http://schemas.microsoft.com/office/drawing/2014/main" id="{CF038567-4D18-46BB-A977-BCDE1EFAABDE}"/>
              </a:ext>
            </a:extLst>
          </p:cNvPr>
          <p:cNvSpPr/>
          <p:nvPr/>
        </p:nvSpPr>
        <p:spPr>
          <a:xfrm>
            <a:off x="310885" y="722527"/>
            <a:ext cx="9224168" cy="563223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9" name="テキスト ボックス 8">
            <a:extLst>
              <a:ext uri="{FF2B5EF4-FFF2-40B4-BE49-F238E27FC236}">
                <a16:creationId xmlns:a16="http://schemas.microsoft.com/office/drawing/2014/main" id="{93F9B6FF-A80A-4F55-BA8D-2F349131314A}"/>
              </a:ext>
            </a:extLst>
          </p:cNvPr>
          <p:cNvSpPr txBox="1"/>
          <p:nvPr/>
        </p:nvSpPr>
        <p:spPr>
          <a:xfrm>
            <a:off x="488504" y="6374532"/>
            <a:ext cx="41227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日「時事通信社時事ドットコムニュース」</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https://www.jiji.com/jc/article?k=2019121701005&amp;g=eco</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0" name="スライド番号プレースホルダー 2">
            <a:extLst>
              <a:ext uri="{FF2B5EF4-FFF2-40B4-BE49-F238E27FC236}">
                <a16:creationId xmlns:a16="http://schemas.microsoft.com/office/drawing/2014/main" id="{570E8B1B-EEF3-424C-8276-4E0AE84CBA31}"/>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80</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93505672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テキスト ボックス 10">
            <a:extLst>
              <a:ext uri="{FF2B5EF4-FFF2-40B4-BE49-F238E27FC236}">
                <a16:creationId xmlns:a16="http://schemas.microsoft.com/office/drawing/2014/main" id="{48D40ABC-BC73-444F-A7BC-6BF96C86F4E4}"/>
              </a:ext>
            </a:extLst>
          </p:cNvPr>
          <p:cNvSpPr txBox="1"/>
          <p:nvPr/>
        </p:nvSpPr>
        <p:spPr>
          <a:xfrm>
            <a:off x="6897216" y="123200"/>
            <a:ext cx="1944216" cy="646331"/>
          </a:xfrm>
          <a:prstGeom prst="rect">
            <a:avLst/>
          </a:prstGeom>
          <a:no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日</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産経新聞</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web</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版</a:t>
            </a:r>
          </a:p>
        </p:txBody>
      </p:sp>
      <p:sp>
        <p:nvSpPr>
          <p:cNvPr id="12" name="テキスト ボックス 11">
            <a:extLst>
              <a:ext uri="{FF2B5EF4-FFF2-40B4-BE49-F238E27FC236}">
                <a16:creationId xmlns:a16="http://schemas.microsoft.com/office/drawing/2014/main" id="{0A17E597-ED89-400C-B8D5-24BFD88C8A0D}"/>
              </a:ext>
            </a:extLst>
          </p:cNvPr>
          <p:cNvSpPr txBox="1"/>
          <p:nvPr/>
        </p:nvSpPr>
        <p:spPr>
          <a:xfrm>
            <a:off x="6897216" y="5617660"/>
            <a:ext cx="259228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https://www.sankei.com/life/news/191214/lif1912140038-n1.html</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a:t>
            </a:r>
          </a:p>
        </p:txBody>
      </p:sp>
      <p:sp>
        <p:nvSpPr>
          <p:cNvPr id="13" name="正方形/長方形 12">
            <a:extLst>
              <a:ext uri="{FF2B5EF4-FFF2-40B4-BE49-F238E27FC236}">
                <a16:creationId xmlns:a16="http://schemas.microsoft.com/office/drawing/2014/main" id="{BF54A18A-7B90-417C-9F38-837E6E525235}"/>
              </a:ext>
            </a:extLst>
          </p:cNvPr>
          <p:cNvSpPr/>
          <p:nvPr/>
        </p:nvSpPr>
        <p:spPr>
          <a:xfrm>
            <a:off x="2047925" y="26987"/>
            <a:ext cx="4667175" cy="678408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pic>
        <p:nvPicPr>
          <p:cNvPr id="15" name="図 14">
            <a:extLst>
              <a:ext uri="{FF2B5EF4-FFF2-40B4-BE49-F238E27FC236}">
                <a16:creationId xmlns:a16="http://schemas.microsoft.com/office/drawing/2014/main" id="{1DABC152-97D3-4BD9-9023-CE5EC673BB0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tretch>
            <a:fillRect/>
          </a:stretch>
        </p:blipFill>
        <p:spPr>
          <a:xfrm>
            <a:off x="2095465" y="56746"/>
            <a:ext cx="4562857" cy="4874897"/>
          </a:xfrm>
          <a:prstGeom prst="rect">
            <a:avLst/>
          </a:prstGeom>
        </p:spPr>
      </p:pic>
      <p:pic>
        <p:nvPicPr>
          <p:cNvPr id="10" name="図 9">
            <a:extLst>
              <a:ext uri="{FF2B5EF4-FFF2-40B4-BE49-F238E27FC236}">
                <a16:creationId xmlns:a16="http://schemas.microsoft.com/office/drawing/2014/main" id="{E27D4FCF-0B38-4C49-BE43-C920E551CD2E}"/>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131343" y="4885916"/>
            <a:ext cx="4536504" cy="1925155"/>
          </a:xfrm>
          <a:prstGeom prst="rect">
            <a:avLst/>
          </a:prstGeom>
        </p:spPr>
      </p:pic>
      <p:sp>
        <p:nvSpPr>
          <p:cNvPr id="8" name="スライド番号プレースホルダー 2">
            <a:extLst>
              <a:ext uri="{FF2B5EF4-FFF2-40B4-BE49-F238E27FC236}">
                <a16:creationId xmlns:a16="http://schemas.microsoft.com/office/drawing/2014/main" id="{2D1B571A-D976-4491-BEB8-04693BE01FB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81</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41520205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B9A0FF88-9C13-42C6-A509-03ECB5570F48}"/>
              </a:ext>
            </a:extLst>
          </p:cNvPr>
          <p:cNvSpPr txBox="1"/>
          <p:nvPr/>
        </p:nvSpPr>
        <p:spPr>
          <a:xfrm>
            <a:off x="539577" y="33189"/>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17</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自民党「人生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年時代戦略本部」とりまとめ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「人生</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年時代の全世代型社会保障改革の実現」</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9" name="テキスト ボックス 8">
            <a:extLst>
              <a:ext uri="{FF2B5EF4-FFF2-40B4-BE49-F238E27FC236}">
                <a16:creationId xmlns:a16="http://schemas.microsoft.com/office/drawing/2014/main" id="{D4272A55-F179-4403-A72B-78B36C4DD095}"/>
              </a:ext>
            </a:extLst>
          </p:cNvPr>
          <p:cNvSpPr txBox="1"/>
          <p:nvPr/>
        </p:nvSpPr>
        <p:spPr>
          <a:xfrm>
            <a:off x="848544" y="1125310"/>
            <a:ext cx="7874409" cy="513986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（目次）</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Ⅰ</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検討の経緯</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Ⅱ</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基本的考え方</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１．全世代型社会保障制度の構築に向けて</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２．改革の視点</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Ⅲ</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．令和時代の全世代型社会保障の具体策</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１．勤労者皆社会保険　～人生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年時代のセーフティネット</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年型年金制度　～選択できる年金制度へ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３．雇用制度改革　～雇用を縦にも横にも伸ばす</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４．医療・介護の提供体制改革　～国民起点の患者・利用者目線の改革へ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（１）医療の提供体制改革</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（２）介護の提供体制改革</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５．医療保険制度改革　～すべての世代が支え合う仕組みへ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６．健康づくりの抜本強化　～人生</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年時代の安心の基盤</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　　７．子育て支援　～社会全体で子育てを支える仕組みへ</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Ⅳ</a:t>
            </a:r>
            <a:r>
              <a:rPr kumimoji="1" lang="ja-JP" altLang="en-US" sz="18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今後の進め方</a:t>
            </a:r>
          </a:p>
        </p:txBody>
      </p:sp>
      <p:sp>
        <p:nvSpPr>
          <p:cNvPr id="6" name="スライド番号プレースホルダー 2">
            <a:extLst>
              <a:ext uri="{FF2B5EF4-FFF2-40B4-BE49-F238E27FC236}">
                <a16:creationId xmlns:a16="http://schemas.microsoft.com/office/drawing/2014/main" id="{60CD289F-12BD-4F61-B601-F086E4DB7142}"/>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82</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774158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81F1BAF3-7A26-4D1D-87C7-8F014575C3CE}"/>
              </a:ext>
            </a:extLst>
          </p:cNvPr>
          <p:cNvSpPr txBox="1"/>
          <p:nvPr/>
        </p:nvSpPr>
        <p:spPr>
          <a:xfrm>
            <a:off x="539577" y="33189"/>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18</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公明党「全世代型社会保障推進本部」</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「安心の全世代型社会保障の構築に向けて」（中間提言）</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テキスト ボックス 5">
            <a:extLst>
              <a:ext uri="{FF2B5EF4-FFF2-40B4-BE49-F238E27FC236}">
                <a16:creationId xmlns:a16="http://schemas.microsoft.com/office/drawing/2014/main" id="{D95AD9E3-E653-4D8C-86BF-EE0F96B6895D}"/>
              </a:ext>
            </a:extLst>
          </p:cNvPr>
          <p:cNvSpPr txBox="1"/>
          <p:nvPr/>
        </p:nvSpPr>
        <p:spPr>
          <a:xfrm>
            <a:off x="1280592" y="1196752"/>
            <a:ext cx="5832648" cy="5544000"/>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（目次）</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Ⅰ</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年金分野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Ⅱ</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雇用・労働分野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Ⅲ</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１．今後の医療保険制度改革の方向性</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２．外来受診時の負担のあり方について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３．後期高齢者の自己負担の割合について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４．市販類似薬の保険上の取扱いについて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５．医療提供体制の改革について</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６．全世代型の社会保障制度を構築するために</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Ⅳ</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介護分野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１．今後の介護保険制度改革の方向性</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２．介護予防・健康づくりの推進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３．保険者機能の強化</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４．地域包括ケアシステムの推進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５．認知症施策の総合的な推進</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６．介護人材の確保、生産性の向上</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　　７．ケアマネジメントのあり方</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Ⅴ</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子育て支援分野</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rPr>
              <a:t>Ⅵ</a:t>
            </a:r>
            <a:r>
              <a:rPr kumimoji="1" lang="ja-JP" altLang="en-US" sz="1600" b="0" i="0" u="none" strike="noStrike" kern="1200" cap="none" spc="0" normalizeH="0" baseline="0" noProof="0" dirty="0" err="1">
                <a:ln>
                  <a:noFill/>
                </a:ln>
                <a:solidFill>
                  <a:prstClr val="black"/>
                </a:solidFill>
                <a:effectLst/>
                <a:uLnTx/>
                <a:uFillTx/>
                <a:latin typeface="Arial"/>
                <a:ea typeface="ＭＳ Ｐゴシック"/>
                <a:cs typeface="+mn-cs"/>
              </a:rPr>
              <a:t>．</a:t>
            </a: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最後に</a:t>
            </a:r>
          </a:p>
        </p:txBody>
      </p:sp>
      <p:sp>
        <p:nvSpPr>
          <p:cNvPr id="7" name="スライド番号プレースホルダー 2">
            <a:extLst>
              <a:ext uri="{FF2B5EF4-FFF2-40B4-BE49-F238E27FC236}">
                <a16:creationId xmlns:a16="http://schemas.microsoft.com/office/drawing/2014/main" id="{1DF403D4-7B86-43E3-9E69-FC384BA8487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83</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7127097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1DD03CCC-ECD2-491A-84B2-BBF6D3FDDD28}"/>
              </a:ext>
            </a:extLst>
          </p:cNvPr>
          <p:cNvSpPr txBox="1"/>
          <p:nvPr/>
        </p:nvSpPr>
        <p:spPr>
          <a:xfrm>
            <a:off x="539577" y="897285"/>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日本医師会緊急記者会見「全世代型社会保障検討会議中間報告について」</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6" name="正方形/長方形 5">
            <a:extLst>
              <a:ext uri="{FF2B5EF4-FFF2-40B4-BE49-F238E27FC236}">
                <a16:creationId xmlns:a16="http://schemas.microsoft.com/office/drawing/2014/main" id="{282CC32A-FD96-49A6-A354-BC49A1622B7C}"/>
              </a:ext>
            </a:extLst>
          </p:cNvPr>
          <p:cNvSpPr/>
          <p:nvPr/>
        </p:nvSpPr>
        <p:spPr>
          <a:xfrm>
            <a:off x="565845" y="1592689"/>
            <a:ext cx="8784976" cy="4860647"/>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社会保障の持続可能性と財政健全化の両立を図るため、低所得者にも十分配慮しつつ、国民が納得できるよう、十分な議論を尽くしていくべき」との日医の趣旨も踏まえたものとなっている。今後、負担能力に応じた負担とする方向性で議論されるものと思う。今後も引き続き、厚生労働省の社会保障審議会等での議論等において、日医の意見を主張していく。</a:t>
            </a: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「平成</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14</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年の健康保険法改正法附則第</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条を堅持しつつ」という表現は、三師会合同提言における「国民皆保険の理念の堅持」の理念が反映されたものであり、この理念はこれからもしっかりと守っていかなくてはならない。</a:t>
            </a: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受診時定額負担」と「大病院選定療養」は全く別物である。「受診時定額負担」は医療が必要な社会的弱者である患者に対する追加負担であり、その導入は容認することはできない。一方、「大病院選定療養」の対象を</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床以上の地域医療支援病院に拡大することについては中医協で既に議論が始まっているが、更なる拡大は拙速にするのではなく検証を重ねた上で、厚労省で引き続きしっかりと議論していくべき。</a:t>
            </a: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653455" y="1662321"/>
            <a:ext cx="3867498"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後期高齢者の自己負担割合のあり方</a:t>
            </a:r>
          </a:p>
        </p:txBody>
      </p:sp>
      <p:sp>
        <p:nvSpPr>
          <p:cNvPr id="7" name="テキスト ボックス 6">
            <a:extLst>
              <a:ext uri="{FF2B5EF4-FFF2-40B4-BE49-F238E27FC236}">
                <a16:creationId xmlns:a16="http://schemas.microsoft.com/office/drawing/2014/main" id="{7E458B46-D504-4D2A-8953-77B5B9BE27D9}"/>
              </a:ext>
            </a:extLst>
          </p:cNvPr>
          <p:cNvSpPr txBox="1"/>
          <p:nvPr/>
        </p:nvSpPr>
        <p:spPr>
          <a:xfrm>
            <a:off x="653455" y="3574732"/>
            <a:ext cx="8331994"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大病院への患者集中を防ぎかかりつけ医機能の強化を図るための定額負担の拡大</a:t>
            </a:r>
          </a:p>
        </p:txBody>
      </p:sp>
      <p:sp>
        <p:nvSpPr>
          <p:cNvPr id="9" name="テキスト ボックス 8">
            <a:extLst>
              <a:ext uri="{FF2B5EF4-FFF2-40B4-BE49-F238E27FC236}">
                <a16:creationId xmlns:a16="http://schemas.microsoft.com/office/drawing/2014/main" id="{9E40D7CB-7D46-4E44-95C1-73E8F6600FF9}"/>
              </a:ext>
            </a:extLst>
          </p:cNvPr>
          <p:cNvSpPr txBox="1"/>
          <p:nvPr/>
        </p:nvSpPr>
        <p:spPr>
          <a:xfrm>
            <a:off x="555626" y="26987"/>
            <a:ext cx="871296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政府の全世代型社会保障検討会議が中間報告をとりまとめ</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8" name="スライド番号プレースホルダー 2">
            <a:extLst>
              <a:ext uri="{FF2B5EF4-FFF2-40B4-BE49-F238E27FC236}">
                <a16:creationId xmlns:a16="http://schemas.microsoft.com/office/drawing/2014/main" id="{D3BB1887-380D-4D2C-A3F4-C11D975000C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84</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1122589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282CC32A-FD96-49A6-A354-BC49A1622B7C}"/>
              </a:ext>
            </a:extLst>
          </p:cNvPr>
          <p:cNvSpPr/>
          <p:nvPr/>
        </p:nvSpPr>
        <p:spPr>
          <a:xfrm>
            <a:off x="565845" y="188640"/>
            <a:ext cx="8712968" cy="5040560"/>
          </a:xfrm>
          <a:prstGeom prst="rect">
            <a:avLst/>
          </a:prstGeom>
          <a:solidFill>
            <a:srgbClr val="FF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自民党の社会保障制度調査会医療委員会において取りまとめられた「今後の医療の</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あるべき姿</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に向けた視点」の内容がほぼ反映されているとして一定の評価ができる。日医としてもしっかり取り組んでいきたい。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これまで日医として予防推進の重要性を強調するとともに、医療の役割として取り組んでいくことを表明している。全世代型社会保障制度の構築に向けては、エビデンスの確立が重要になる。厚労省と経済産業省が</a:t>
            </a:r>
            <a:r>
              <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rPr>
              <a:t>2020</a:t>
            </a: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年度に予算計上している「予防・健康づくりにおけるエビデンス確立のための大規模実証事業」に、日医も連携を取りながら協力していきたい。</a:t>
            </a: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endParaRPr kumimoji="1" lang="en-US" altLang="ja-JP" sz="1800" b="0" i="0" u="none" strike="noStrike" kern="1200" cap="none" spc="0" normalizeH="0" baseline="0" noProof="0" dirty="0">
              <a:ln>
                <a:noFill/>
              </a:ln>
              <a:solidFill>
                <a:prstClr val="black"/>
              </a:solidFill>
              <a:effectLst/>
              <a:uLnTx/>
              <a:uFillTx/>
              <a:latin typeface="Arial"/>
              <a:ea typeface="ＭＳ Ｐゴシック"/>
              <a:cs typeface="+mn-cs"/>
            </a:endParaRPr>
          </a:p>
          <a:p>
            <a:pPr marL="285750" marR="0" lvl="0" indent="-285750" algn="l" defTabSz="914400" rtl="0" eaLnBrk="1" fontAlgn="auto" latinLnBrk="0" hangingPunct="1">
              <a:lnSpc>
                <a:spcPct val="100000"/>
              </a:lnSpc>
              <a:spcBef>
                <a:spcPts val="1200"/>
              </a:spcBef>
              <a:spcAft>
                <a:spcPts val="0"/>
              </a:spcAft>
              <a:buClrTx/>
              <a:buSzTx/>
              <a:buFont typeface="Wingdings" panose="05000000000000000000" pitchFamily="2" charset="2"/>
              <a:buChar char="l"/>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被用者保険の加入者が兼業・副業によって総収入が増えたとしても、その収入に対して健康保険料が徴収されていない現状では、健康保険料収入の減少が懸念される。兼業・副業の拡大に当たっては、健康保険料収入の減少を招くことのないような留意が必要である。</a:t>
            </a:r>
          </a:p>
        </p:txBody>
      </p:sp>
      <p:sp>
        <p:nvSpPr>
          <p:cNvPr id="2" name="テキスト ボックス 1">
            <a:extLst>
              <a:ext uri="{FF2B5EF4-FFF2-40B4-BE49-F238E27FC236}">
                <a16:creationId xmlns:a16="http://schemas.microsoft.com/office/drawing/2014/main" id="{DA365F78-CF4A-42F7-AD9B-4B5938B3B9D7}"/>
              </a:ext>
            </a:extLst>
          </p:cNvPr>
          <p:cNvSpPr txBox="1"/>
          <p:nvPr/>
        </p:nvSpPr>
        <p:spPr>
          <a:xfrm>
            <a:off x="627187" y="1628800"/>
            <a:ext cx="1347217"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予防・介護</a:t>
            </a:r>
          </a:p>
        </p:txBody>
      </p:sp>
      <p:sp>
        <p:nvSpPr>
          <p:cNvPr id="7" name="テキスト ボックス 6">
            <a:extLst>
              <a:ext uri="{FF2B5EF4-FFF2-40B4-BE49-F238E27FC236}">
                <a16:creationId xmlns:a16="http://schemas.microsoft.com/office/drawing/2014/main" id="{7E458B46-D504-4D2A-8953-77B5B9BE27D9}"/>
              </a:ext>
            </a:extLst>
          </p:cNvPr>
          <p:cNvSpPr txBox="1"/>
          <p:nvPr/>
        </p:nvSpPr>
        <p:spPr>
          <a:xfrm>
            <a:off x="629916" y="3573016"/>
            <a:ext cx="1995289"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兼業・副業の拡大</a:t>
            </a:r>
          </a:p>
        </p:txBody>
      </p:sp>
      <p:pic>
        <p:nvPicPr>
          <p:cNvPr id="12" name="図 11">
            <a:extLst>
              <a:ext uri="{FF2B5EF4-FFF2-40B4-BE49-F238E27FC236}">
                <a16:creationId xmlns:a16="http://schemas.microsoft.com/office/drawing/2014/main" id="{188E8566-77C7-43C4-9A81-450F4DBC40B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67413" y="4988936"/>
            <a:ext cx="2311400" cy="1365827"/>
          </a:xfrm>
          <a:prstGeom prst="rect">
            <a:avLst/>
          </a:prstGeom>
        </p:spPr>
      </p:pic>
      <p:sp>
        <p:nvSpPr>
          <p:cNvPr id="13" name="テキスト ボックス 12">
            <a:extLst>
              <a:ext uri="{FF2B5EF4-FFF2-40B4-BE49-F238E27FC236}">
                <a16:creationId xmlns:a16="http://schemas.microsoft.com/office/drawing/2014/main" id="{86015FA9-C2CE-43AD-BC3E-260FCC956D96}"/>
              </a:ext>
            </a:extLst>
          </p:cNvPr>
          <p:cNvSpPr txBox="1"/>
          <p:nvPr/>
        </p:nvSpPr>
        <p:spPr>
          <a:xfrm>
            <a:off x="627187" y="251123"/>
            <a:ext cx="2448272" cy="369332"/>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医療提供体制の改革</a:t>
            </a:r>
          </a:p>
        </p:txBody>
      </p:sp>
      <p:sp>
        <p:nvSpPr>
          <p:cNvPr id="8" name="スライド番号プレースホルダー 2">
            <a:extLst>
              <a:ext uri="{FF2B5EF4-FFF2-40B4-BE49-F238E27FC236}">
                <a16:creationId xmlns:a16="http://schemas.microsoft.com/office/drawing/2014/main" id="{F48FE7F7-CE0A-46DD-B8CB-70FE10FAE94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85</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83694379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632520" y="44624"/>
            <a:ext cx="8640960" cy="89255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BS</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フジ　プライムニュース　（</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2019</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年</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12</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月</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18</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日放送）</a:t>
            </a:r>
            <a:endPar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「医療改革の行方と課題　厚労省</a:t>
            </a:r>
            <a:r>
              <a:rPr kumimoji="1" lang="en-US" altLang="ja-JP" sz="2600" b="0" i="0" u="none" strike="noStrike" kern="1200" cap="none" spc="0" normalizeH="0" baseline="0" noProof="0" dirty="0">
                <a:ln>
                  <a:noFill/>
                </a:ln>
                <a:solidFill>
                  <a:srgbClr val="0000FF"/>
                </a:solidFill>
                <a:effectLst/>
                <a:uLnTx/>
                <a:uFillTx/>
                <a:latin typeface="Arial"/>
                <a:ea typeface="ＭＳ Ｐゴシック"/>
                <a:cs typeface="+mn-cs"/>
              </a:rPr>
              <a:t>×</a:t>
            </a:r>
            <a:r>
              <a:rPr kumimoji="1" lang="ja-JP" altLang="en-US" sz="2600" b="0" i="0" u="none" strike="noStrike" kern="1200" cap="none" spc="0" normalizeH="0" baseline="0" noProof="0" dirty="0">
                <a:ln>
                  <a:noFill/>
                </a:ln>
                <a:solidFill>
                  <a:srgbClr val="0000FF"/>
                </a:solidFill>
                <a:effectLst/>
                <a:uLnTx/>
                <a:uFillTx/>
                <a:latin typeface="Arial"/>
                <a:ea typeface="ＭＳ Ｐゴシック"/>
                <a:cs typeface="+mn-cs"/>
              </a:rPr>
              <a:t>医師会の本音」</a:t>
            </a:r>
          </a:p>
        </p:txBody>
      </p:sp>
      <p:sp>
        <p:nvSpPr>
          <p:cNvPr id="8" name="テキスト ボックス 7"/>
          <p:cNvSpPr txBox="1"/>
          <p:nvPr/>
        </p:nvSpPr>
        <p:spPr>
          <a:xfrm>
            <a:off x="560512" y="4606677"/>
            <a:ext cx="5472608" cy="184665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zh-TW"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診療報酬改定・・・「本体」引き上げで何が変わるのか？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国民の負担増・・・年齢による区分けから“応能負担”への転換</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医療費増大の打開策・・・新たな財源はあるのか？</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日本の地域医療システムの将来・・・「人口減少」への対応</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日本の地域医療システムの将来・・・「高齢化」への対応</a:t>
            </a:r>
            <a:endParaRPr kumimoji="1" lang="en-US" altLang="ja-JP" sz="16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a:ea typeface="ＭＳ Ｐゴシック"/>
                <a:cs typeface="+mn-cs"/>
              </a:rPr>
              <a:t>提言：持続可能な医療を実現するために・・・</a:t>
            </a:r>
            <a:endParaRPr kumimoji="1" lang="en-US" altLang="zh-TW" sz="1600" b="0" i="0" u="none" strike="noStrike" kern="1200" cap="none" spc="0" normalizeH="0" baseline="0" noProof="0" dirty="0">
              <a:ln>
                <a:noFill/>
              </a:ln>
              <a:solidFill>
                <a:prstClr val="black"/>
              </a:solidFill>
              <a:effectLst/>
              <a:uLnTx/>
              <a:uFillTx/>
              <a:latin typeface="Arial"/>
              <a:ea typeface="ＭＳ Ｐゴシック"/>
              <a:cs typeface="+mn-cs"/>
            </a:endParaRPr>
          </a:p>
        </p:txBody>
      </p:sp>
      <p:sp>
        <p:nvSpPr>
          <p:cNvPr id="11" name="正方形/長方形 10"/>
          <p:cNvSpPr/>
          <p:nvPr/>
        </p:nvSpPr>
        <p:spPr>
          <a:xfrm>
            <a:off x="562340" y="1134076"/>
            <a:ext cx="8711140" cy="3113160"/>
          </a:xfrm>
          <a:prstGeom prst="rect">
            <a:avLst/>
          </a:prstGeom>
          <a:ln>
            <a:solidFill>
              <a:schemeClr val="tx1"/>
            </a:solidFill>
            <a:prstDash val="soli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安倍首相が“最大のチャレンジ”と位置づける全世代型社会保障改革。その中間取りまとめが間もなく公表される。</a:t>
            </a: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医療制度改革はその柱の一つだが、一部の後期高齢者は窓口で支払う金額が増えるなど、国民の負担が増える改革案が盛り込まれる見通しで、大きな反発も予想される。</a:t>
            </a:r>
          </a:p>
          <a:p>
            <a:pPr marL="0" marR="0" lvl="0" indent="0"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安倍政権は改革に向け、どのような道筋を立てているのか。その課題は何か。橋本岳・厚生労働副大臣と横倉義武・日本医師会会長を迎え、徹底議論する。 </a:t>
            </a:r>
          </a:p>
          <a:p>
            <a:pPr marL="0" marR="0" lvl="0" indent="0" algn="l" defTabSz="914400" rtl="0" eaLnBrk="1" fontAlgn="auto" latinLnBrk="0" hangingPunct="1">
              <a:lnSpc>
                <a:spcPct val="100000"/>
              </a:lnSpc>
              <a:spcBef>
                <a:spcPts val="12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ゲスト</a:t>
            </a:r>
            <a:r>
              <a:rPr kumimoji="1" lang="en-US" altLang="ja-JP"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橋本</a:t>
            </a:r>
            <a:r>
              <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　</a:t>
            </a: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岳　厚生労働副大臣 自由民主党衆議院議員</a:t>
            </a:r>
          </a:p>
          <a:p>
            <a:pPr marL="0" marR="0" lvl="0" indent="1371600" algn="l" defTabSz="914400" rtl="0" eaLnBrk="1" fontAlgn="auto" latinLnBrk="0" hangingPunct="1">
              <a:lnSpc>
                <a:spcPct val="100000"/>
              </a:lnSpc>
              <a:spcBef>
                <a:spcPts val="0"/>
              </a:spcBef>
              <a:spcAft>
                <a:spcPts val="0"/>
              </a:spcAft>
              <a:buClrTx/>
              <a:buSzTx/>
              <a:buFontTx/>
              <a:buNone/>
              <a:tabLst/>
              <a:defRPr/>
            </a:pPr>
            <a:r>
              <a:rPr kumimoji="1" lang="zh-TW"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横倉義武　日本医師会会長</a:t>
            </a:r>
            <a:endParaRPr kumimoji="1" lang="ja-JP" altLang="en-US" sz="18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sp>
        <p:nvSpPr>
          <p:cNvPr id="12" name="テキスト ボックス 11"/>
          <p:cNvSpPr txBox="1"/>
          <p:nvPr/>
        </p:nvSpPr>
        <p:spPr>
          <a:xfrm>
            <a:off x="669537" y="980728"/>
            <a:ext cx="1260140" cy="369332"/>
          </a:xfrm>
          <a:prstGeom prst="rect">
            <a:avLst/>
          </a:prstGeom>
          <a:solidFill>
            <a:srgbClr val="CCFF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番組内容</a:t>
            </a:r>
          </a:p>
        </p:txBody>
      </p:sp>
      <p:sp>
        <p:nvSpPr>
          <p:cNvPr id="15" name="テキスト ボックス 14"/>
          <p:cNvSpPr txBox="1"/>
          <p:nvPr/>
        </p:nvSpPr>
        <p:spPr>
          <a:xfrm>
            <a:off x="669537" y="4413694"/>
            <a:ext cx="1260140" cy="369332"/>
          </a:xfrm>
          <a:prstGeom prst="rect">
            <a:avLst/>
          </a:prstGeom>
          <a:solidFill>
            <a:srgbClr val="FFCCFF"/>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a:ea typeface="ＭＳ Ｐゴシック"/>
                <a:cs typeface="+mn-cs"/>
              </a:rPr>
              <a:t>番組構成</a:t>
            </a:r>
          </a:p>
        </p:txBody>
      </p:sp>
      <p:sp>
        <p:nvSpPr>
          <p:cNvPr id="13" name="正方形/長方形 12"/>
          <p:cNvSpPr/>
          <p:nvPr/>
        </p:nvSpPr>
        <p:spPr>
          <a:xfrm>
            <a:off x="6321152" y="6253538"/>
            <a:ext cx="2376264" cy="461665"/>
          </a:xfrm>
          <a:prstGeom prst="rect">
            <a:avLst/>
          </a:prstGeom>
          <a:ln>
            <a:solidFill>
              <a:schemeClr val="tx1"/>
            </a:solidFill>
            <a:prstDash val="sys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番組ホームページ</a:t>
            </a:r>
            <a:endPar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rPr>
              <a:t>　</a:t>
            </a:r>
            <a:r>
              <a:rPr kumimoji="1" lang="en-US" altLang="ja-JP" sz="1200" b="0" i="0" u="none" strike="noStrike" kern="1200" cap="none" spc="0" normalizeH="0" baseline="0" noProof="0" dirty="0">
                <a:ln>
                  <a:noFill/>
                </a:ln>
                <a:solidFill>
                  <a:prstClr val="black"/>
                </a:solidFill>
                <a:effectLst/>
                <a:uLnTx/>
                <a:uFillTx/>
                <a:latin typeface="Arial"/>
                <a:ea typeface="ＭＳ Ｐゴシック"/>
                <a:cs typeface="+mn-cs"/>
              </a:rPr>
              <a:t>http://www.bsfuji.tv/primenews/</a:t>
            </a:r>
            <a:endParaRPr kumimoji="1" lang="ja-JP" altLang="en-US" sz="12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3" name="図 2">
            <a:extLst>
              <a:ext uri="{FF2B5EF4-FFF2-40B4-BE49-F238E27FC236}">
                <a16:creationId xmlns:a16="http://schemas.microsoft.com/office/drawing/2014/main" id="{742CF9D5-4BE4-440B-A528-29F8E4DDAF0F}"/>
              </a:ext>
            </a:extLst>
          </p:cNvPr>
          <p:cNvPicPr>
            <a:picLocks noChangeAspect="1"/>
          </p:cNvPicPr>
          <p:nvPr/>
        </p:nvPicPr>
        <p:blipFill rotWithShape="1">
          <a:blip r:embed="rId3"/>
          <a:srcRect r="8215"/>
          <a:stretch/>
        </p:blipFill>
        <p:spPr>
          <a:xfrm>
            <a:off x="6047118" y="4146518"/>
            <a:ext cx="3335387" cy="2056407"/>
          </a:xfrm>
          <a:prstGeom prst="rect">
            <a:avLst/>
          </a:prstGeom>
        </p:spPr>
      </p:pic>
      <p:sp>
        <p:nvSpPr>
          <p:cNvPr id="14" name="スライド番号プレースホルダー 2">
            <a:extLst>
              <a:ext uri="{FF2B5EF4-FFF2-40B4-BE49-F238E27FC236}">
                <a16:creationId xmlns:a16="http://schemas.microsoft.com/office/drawing/2014/main" id="{0E10794C-590B-4DA4-AE47-C09F7A3BBC05}"/>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86</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26860750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a:extLst>
              <a:ext uri="{FF2B5EF4-FFF2-40B4-BE49-F238E27FC236}">
                <a16:creationId xmlns:a16="http://schemas.microsoft.com/office/drawing/2014/main" id="{8553E21D-997D-4808-B774-F4336A5C7D24}"/>
              </a:ext>
            </a:extLst>
          </p:cNvPr>
          <p:cNvSpPr txBox="1"/>
          <p:nvPr/>
        </p:nvSpPr>
        <p:spPr>
          <a:xfrm>
            <a:off x="488504" y="117320"/>
            <a:ext cx="8712968"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【2019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年</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12</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月</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19</a:t>
            </a: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日</a:t>
            </a:r>
            <a:r>
              <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　横倉会長が安倍首相と意見交換</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a:p>
            <a:pPr marL="361950" marR="0" lvl="0" indent="-1809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2000" b="0" i="0" u="none" strike="noStrike" kern="1200" cap="none" spc="0" normalizeH="0" baseline="0" noProof="0" dirty="0">
                <a:ln>
                  <a:noFill/>
                </a:ln>
                <a:solidFill>
                  <a:prstClr val="black"/>
                </a:solidFill>
                <a:effectLst/>
                <a:uLnTx/>
                <a:uFillTx/>
                <a:latin typeface="Arial"/>
                <a:ea typeface="ＭＳ Ｐゴシック"/>
                <a:cs typeface="+mn-cs"/>
              </a:rPr>
              <a:t>持続可能な社会保障に向けた日本医師会の考え方を説明</a:t>
            </a:r>
            <a:endParaRPr kumimoji="1" lang="en-US" altLang="ja-JP" sz="2000" b="0" i="0" u="none" strike="noStrike" kern="1200" cap="none" spc="0" normalizeH="0" baseline="0" noProof="0" dirty="0">
              <a:ln>
                <a:noFill/>
              </a:ln>
              <a:solidFill>
                <a:prstClr val="black"/>
              </a:solidFill>
              <a:effectLst/>
              <a:uLnTx/>
              <a:uFillTx/>
              <a:latin typeface="Arial"/>
              <a:ea typeface="ＭＳ Ｐゴシック"/>
              <a:cs typeface="+mn-cs"/>
            </a:endParaRPr>
          </a:p>
        </p:txBody>
      </p:sp>
      <p:pic>
        <p:nvPicPr>
          <p:cNvPr id="7" name="図 6">
            <a:extLst>
              <a:ext uri="{FF2B5EF4-FFF2-40B4-BE49-F238E27FC236}">
                <a16:creationId xmlns:a16="http://schemas.microsoft.com/office/drawing/2014/main" id="{DD57828A-E378-4892-A3F8-ECA5035DB48B}"/>
              </a:ext>
            </a:extLst>
          </p:cNvPr>
          <p:cNvPicPr>
            <a:picLocks noChangeAspect="1"/>
          </p:cNvPicPr>
          <p:nvPr/>
        </p:nvPicPr>
        <p:blipFill>
          <a:blip r:embed="rId2"/>
          <a:stretch>
            <a:fillRect/>
          </a:stretch>
        </p:blipFill>
        <p:spPr>
          <a:xfrm>
            <a:off x="1692103" y="1412776"/>
            <a:ext cx="6521793" cy="4608512"/>
          </a:xfrm>
          <a:prstGeom prst="rect">
            <a:avLst/>
          </a:prstGeom>
        </p:spPr>
      </p:pic>
      <p:sp>
        <p:nvSpPr>
          <p:cNvPr id="6" name="スライド番号プレースホルダー 2">
            <a:extLst>
              <a:ext uri="{FF2B5EF4-FFF2-40B4-BE49-F238E27FC236}">
                <a16:creationId xmlns:a16="http://schemas.microsoft.com/office/drawing/2014/main" id="{66BB905C-7AC2-41E0-A124-F050F25AC28B}"/>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87</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166337014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3563285B-A7F6-4F25-BC79-3AFE2BDD8EC2}"/>
              </a:ext>
            </a:extLst>
          </p:cNvPr>
          <p:cNvSpPr/>
          <p:nvPr/>
        </p:nvSpPr>
        <p:spPr>
          <a:xfrm>
            <a:off x="486190" y="1322298"/>
            <a:ext cx="1813517" cy="1236839"/>
          </a:xfrm>
          <a:prstGeom prst="rect">
            <a:avLst/>
          </a:prstGeom>
          <a:solidFill>
            <a:srgbClr val="FFE5E5"/>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7" name="正方形/長方形 6">
            <a:extLst>
              <a:ext uri="{FF2B5EF4-FFF2-40B4-BE49-F238E27FC236}">
                <a16:creationId xmlns:a16="http://schemas.microsoft.com/office/drawing/2014/main" id="{06957E6E-5EC0-433D-90AF-31B5C535D8B3}"/>
              </a:ext>
            </a:extLst>
          </p:cNvPr>
          <p:cNvSpPr/>
          <p:nvPr/>
        </p:nvSpPr>
        <p:spPr>
          <a:xfrm>
            <a:off x="809983" y="1351661"/>
            <a:ext cx="1129141" cy="202076"/>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8" name="正方形/長方形 7">
            <a:extLst>
              <a:ext uri="{FF2B5EF4-FFF2-40B4-BE49-F238E27FC236}">
                <a16:creationId xmlns:a16="http://schemas.microsoft.com/office/drawing/2014/main" id="{0022D43B-DF7D-4AA5-80C3-29F5E4464758}"/>
              </a:ext>
            </a:extLst>
          </p:cNvPr>
          <p:cNvSpPr/>
          <p:nvPr/>
        </p:nvSpPr>
        <p:spPr>
          <a:xfrm>
            <a:off x="775119" y="2089526"/>
            <a:ext cx="1254023" cy="422379"/>
          </a:xfrm>
          <a:prstGeom prst="rect">
            <a:avLst/>
          </a:prstGeom>
          <a:solidFill>
            <a:srgbClr val="FFFF99"/>
          </a:solidFill>
          <a:ln w="127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西村全世代型社会保障改革担当大臣</a:t>
            </a:r>
            <a:endParaRPr kumimoji="1" lang="en-US" altLang="ja-JP"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 name="正方形/長方形 8">
            <a:extLst>
              <a:ext uri="{FF2B5EF4-FFF2-40B4-BE49-F238E27FC236}">
                <a16:creationId xmlns:a16="http://schemas.microsoft.com/office/drawing/2014/main" id="{B9347E5C-688B-4C70-AB6A-CF4784EB9063}"/>
              </a:ext>
            </a:extLst>
          </p:cNvPr>
          <p:cNvSpPr/>
          <p:nvPr/>
        </p:nvSpPr>
        <p:spPr>
          <a:xfrm>
            <a:off x="775119" y="1805251"/>
            <a:ext cx="1254024" cy="257558"/>
          </a:xfrm>
          <a:prstGeom prst="rect">
            <a:avLst/>
          </a:prstGeom>
          <a:solidFill>
            <a:srgbClr val="FFFF99"/>
          </a:solidFill>
          <a:ln w="1270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1" lang="ja-JP" altLang="en-US"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加藤厚生労働大臣</a:t>
            </a:r>
            <a:endParaRPr kumimoji="1" lang="en-US" altLang="ja-JP" sz="1200" b="1" i="0" u="none" strike="noStrike" kern="1200" cap="none" spc="-15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AD3660E7-E12B-453F-969C-D7B6617356EB}"/>
              </a:ext>
            </a:extLst>
          </p:cNvPr>
          <p:cNvSpPr/>
          <p:nvPr/>
        </p:nvSpPr>
        <p:spPr>
          <a:xfrm>
            <a:off x="2300460" y="1322652"/>
            <a:ext cx="1290908" cy="1238074"/>
          </a:xfrm>
          <a:prstGeom prst="rect">
            <a:avLst/>
          </a:prstGeom>
          <a:solidFill>
            <a:srgbClr val="FFDDDD"/>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30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 </a:t>
            </a:r>
          </a:p>
        </p:txBody>
      </p:sp>
      <p:sp>
        <p:nvSpPr>
          <p:cNvPr id="12" name="正方形/長方形 11">
            <a:extLst>
              <a:ext uri="{FF2B5EF4-FFF2-40B4-BE49-F238E27FC236}">
                <a16:creationId xmlns:a16="http://schemas.microsoft.com/office/drawing/2014/main" id="{F70E3D62-7779-4FD5-9EE1-97335568BCBF}"/>
              </a:ext>
            </a:extLst>
          </p:cNvPr>
          <p:cNvSpPr/>
          <p:nvPr/>
        </p:nvSpPr>
        <p:spPr>
          <a:xfrm>
            <a:off x="3584848" y="1320744"/>
            <a:ext cx="1498225" cy="1239981"/>
          </a:xfrm>
          <a:prstGeom prst="rect">
            <a:avLst/>
          </a:prstGeom>
          <a:solidFill>
            <a:srgbClr val="FFC5C5"/>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3" name="正方形/長方形 12">
            <a:extLst>
              <a:ext uri="{FF2B5EF4-FFF2-40B4-BE49-F238E27FC236}">
                <a16:creationId xmlns:a16="http://schemas.microsoft.com/office/drawing/2014/main" id="{87E8BD2E-7238-4D18-B46F-6DB23F019AF1}"/>
              </a:ext>
            </a:extLst>
          </p:cNvPr>
          <p:cNvSpPr/>
          <p:nvPr/>
        </p:nvSpPr>
        <p:spPr>
          <a:xfrm>
            <a:off x="5079275" y="1320743"/>
            <a:ext cx="1172791" cy="1238394"/>
          </a:xfrm>
          <a:prstGeom prst="rect">
            <a:avLst/>
          </a:prstGeom>
          <a:solidFill>
            <a:srgbClr val="FFABAB"/>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7" name="矢印: 右 16">
            <a:extLst>
              <a:ext uri="{FF2B5EF4-FFF2-40B4-BE49-F238E27FC236}">
                <a16:creationId xmlns:a16="http://schemas.microsoft.com/office/drawing/2014/main" id="{60089656-9A1B-40D5-BFC9-D6F1AC7239B7}"/>
              </a:ext>
            </a:extLst>
          </p:cNvPr>
          <p:cNvSpPr/>
          <p:nvPr/>
        </p:nvSpPr>
        <p:spPr>
          <a:xfrm rot="16200000">
            <a:off x="7251916" y="3127044"/>
            <a:ext cx="1299896" cy="202001"/>
          </a:xfrm>
          <a:prstGeom prst="rightArrow">
            <a:avLst>
              <a:gd name="adj1" fmla="val 50000"/>
              <a:gd name="adj2" fmla="val 73810"/>
            </a:avLst>
          </a:prstGeom>
          <a:solidFill>
            <a:srgbClr val="FF99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3" name="正方形/長方形 62">
            <a:extLst>
              <a:ext uri="{FF2B5EF4-FFF2-40B4-BE49-F238E27FC236}">
                <a16:creationId xmlns:a16="http://schemas.microsoft.com/office/drawing/2014/main" id="{46F3FAD7-CB96-4292-93C4-DD533FD6B5EE}"/>
              </a:ext>
            </a:extLst>
          </p:cNvPr>
          <p:cNvSpPr/>
          <p:nvPr/>
        </p:nvSpPr>
        <p:spPr>
          <a:xfrm>
            <a:off x="6252066" y="1320800"/>
            <a:ext cx="3337377" cy="1238337"/>
          </a:xfrm>
          <a:prstGeom prst="rect">
            <a:avLst/>
          </a:prstGeom>
          <a:solidFill>
            <a:srgbClr val="FFA3A3"/>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500" b="0" i="0" u="none" strike="noStrike" kern="1200" cap="none" spc="-30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15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23" name="矢印: 右 22">
            <a:extLst>
              <a:ext uri="{FF2B5EF4-FFF2-40B4-BE49-F238E27FC236}">
                <a16:creationId xmlns:a16="http://schemas.microsoft.com/office/drawing/2014/main" id="{8F4CC5DA-B7AD-48BA-897D-B2B8EF060270}"/>
              </a:ext>
            </a:extLst>
          </p:cNvPr>
          <p:cNvSpPr/>
          <p:nvPr/>
        </p:nvSpPr>
        <p:spPr>
          <a:xfrm rot="16200000">
            <a:off x="6207503" y="4389820"/>
            <a:ext cx="1136227" cy="195475"/>
          </a:xfrm>
          <a:prstGeom prst="rightArrow">
            <a:avLst>
              <a:gd name="adj1" fmla="val 50000"/>
              <a:gd name="adj2" fmla="val 73810"/>
            </a:avLst>
          </a:prstGeom>
          <a:solidFill>
            <a:srgbClr val="CC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5" name="矢印: 右 24">
            <a:extLst>
              <a:ext uri="{FF2B5EF4-FFF2-40B4-BE49-F238E27FC236}">
                <a16:creationId xmlns:a16="http://schemas.microsoft.com/office/drawing/2014/main" id="{FCB5B242-961F-43CD-A74E-B6E03EA0BDC0}"/>
              </a:ext>
            </a:extLst>
          </p:cNvPr>
          <p:cNvSpPr/>
          <p:nvPr/>
        </p:nvSpPr>
        <p:spPr>
          <a:xfrm rot="16200000">
            <a:off x="6921040" y="4125622"/>
            <a:ext cx="3279084" cy="195473"/>
          </a:xfrm>
          <a:prstGeom prst="rightArrow">
            <a:avLst>
              <a:gd name="adj1" fmla="val 50000"/>
              <a:gd name="adj2" fmla="val 73810"/>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26" name="テキスト ボックス 25">
            <a:extLst>
              <a:ext uri="{FF2B5EF4-FFF2-40B4-BE49-F238E27FC236}">
                <a16:creationId xmlns:a16="http://schemas.microsoft.com/office/drawing/2014/main" id="{4DBDBB37-7593-4047-AF37-7483E9CA8F74}"/>
              </a:ext>
            </a:extLst>
          </p:cNvPr>
          <p:cNvSpPr txBox="1"/>
          <p:nvPr/>
        </p:nvSpPr>
        <p:spPr>
          <a:xfrm>
            <a:off x="624096" y="3582911"/>
            <a:ext cx="2922824" cy="276999"/>
          </a:xfrm>
          <a:prstGeom prst="rect">
            <a:avLst/>
          </a:prstGeom>
          <a:solidFill>
            <a:srgbClr val="FFFFCC"/>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自民党「人生</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年時代戦略本部」</a:t>
            </a:r>
          </a:p>
        </p:txBody>
      </p:sp>
      <p:sp>
        <p:nvSpPr>
          <p:cNvPr id="59" name="テキスト ボックス 58">
            <a:extLst>
              <a:ext uri="{FF2B5EF4-FFF2-40B4-BE49-F238E27FC236}">
                <a16:creationId xmlns:a16="http://schemas.microsoft.com/office/drawing/2014/main" id="{CC49C8A7-86C3-4A95-AD58-F049DF7E932C}"/>
              </a:ext>
            </a:extLst>
          </p:cNvPr>
          <p:cNvSpPr txBox="1"/>
          <p:nvPr/>
        </p:nvSpPr>
        <p:spPr>
          <a:xfrm>
            <a:off x="4917272" y="2592943"/>
            <a:ext cx="1107119"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22</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28</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回医療政策研究会で決議採択</a:t>
            </a:r>
          </a:p>
        </p:txBody>
      </p:sp>
      <p:sp>
        <p:nvSpPr>
          <p:cNvPr id="27" name="テキスト ボックス 26">
            <a:extLst>
              <a:ext uri="{FF2B5EF4-FFF2-40B4-BE49-F238E27FC236}">
                <a16:creationId xmlns:a16="http://schemas.microsoft.com/office/drawing/2014/main" id="{192101F8-D00E-41CE-8D43-65BF82F1A2BE}"/>
              </a:ext>
            </a:extLst>
          </p:cNvPr>
          <p:cNvSpPr txBox="1"/>
          <p:nvPr/>
        </p:nvSpPr>
        <p:spPr>
          <a:xfrm>
            <a:off x="624096" y="5482667"/>
            <a:ext cx="2922824" cy="276999"/>
          </a:xfrm>
          <a:prstGeom prst="rect">
            <a:avLst/>
          </a:prstGeom>
          <a:solidFill>
            <a:srgbClr val="CC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2" name="テキスト ボックス 1">
            <a:extLst>
              <a:ext uri="{FF2B5EF4-FFF2-40B4-BE49-F238E27FC236}">
                <a16:creationId xmlns:a16="http://schemas.microsoft.com/office/drawing/2014/main" id="{23668B9D-99E5-4AE4-A11A-476B2ACD6ABF}"/>
              </a:ext>
            </a:extLst>
          </p:cNvPr>
          <p:cNvSpPr txBox="1"/>
          <p:nvPr/>
        </p:nvSpPr>
        <p:spPr>
          <a:xfrm>
            <a:off x="3599404" y="2212608"/>
            <a:ext cx="154044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日本医師会、日本歯科医師会、日本薬剤師会からヒアリング</a:t>
            </a:r>
          </a:p>
        </p:txBody>
      </p:sp>
      <p:sp>
        <p:nvSpPr>
          <p:cNvPr id="29" name="テキスト ボックス 28">
            <a:extLst>
              <a:ext uri="{FF2B5EF4-FFF2-40B4-BE49-F238E27FC236}">
                <a16:creationId xmlns:a16="http://schemas.microsoft.com/office/drawing/2014/main" id="{895FFE98-9FDB-4FD6-8E35-7E4904CF756C}"/>
              </a:ext>
            </a:extLst>
          </p:cNvPr>
          <p:cNvSpPr txBox="1"/>
          <p:nvPr/>
        </p:nvSpPr>
        <p:spPr>
          <a:xfrm>
            <a:off x="593294" y="4698656"/>
            <a:ext cx="2953626" cy="276999"/>
          </a:xfrm>
          <a:prstGeom prst="rect">
            <a:avLst/>
          </a:prstGeom>
          <a:solidFill>
            <a:schemeClr val="accent6">
              <a:lumMod val="40000"/>
              <a:lumOff val="6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自民党「社会保障制度調査会医療委員会」</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58" name="テキスト ボックス 57">
            <a:extLst>
              <a:ext uri="{FF2B5EF4-FFF2-40B4-BE49-F238E27FC236}">
                <a16:creationId xmlns:a16="http://schemas.microsoft.com/office/drawing/2014/main" id="{DD6697EC-5C2C-422A-81D6-17EE7B089AB0}"/>
              </a:ext>
            </a:extLst>
          </p:cNvPr>
          <p:cNvSpPr txBox="1"/>
          <p:nvPr/>
        </p:nvSpPr>
        <p:spPr>
          <a:xfrm>
            <a:off x="6072115" y="2595032"/>
            <a:ext cx="1107119"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26</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「国民医療を守る議員の会」総会</a:t>
            </a:r>
            <a:endPar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32" name="Text Box 2">
            <a:extLst>
              <a:ext uri="{FF2B5EF4-FFF2-40B4-BE49-F238E27FC236}">
                <a16:creationId xmlns:a16="http://schemas.microsoft.com/office/drawing/2014/main" id="{96C2035A-B004-4785-ABC5-AED108418476}"/>
              </a:ext>
            </a:extLst>
          </p:cNvPr>
          <p:cNvSpPr txBox="1">
            <a:spLocks noChangeArrowheads="1"/>
          </p:cNvSpPr>
          <p:nvPr/>
        </p:nvSpPr>
        <p:spPr bwMode="auto">
          <a:xfrm>
            <a:off x="2814683" y="6088406"/>
            <a:ext cx="1903256" cy="646331"/>
          </a:xfrm>
          <a:prstGeom prst="rect">
            <a:avLst/>
          </a:prstGeom>
          <a:solidFill>
            <a:srgbClr val="FFCCFF"/>
          </a:solidFill>
          <a:ln w="28575">
            <a:solidFill>
              <a:srgbClr val="FF0000"/>
            </a:solidFill>
            <a:miter lim="800000"/>
            <a:headEnd/>
            <a:tailEnd/>
          </a:ln>
          <a:effec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16</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公明党「政策要望懇談会」日本医師会からヒアリング</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11" name="正方形/長方形 10">
            <a:extLst>
              <a:ext uri="{FF2B5EF4-FFF2-40B4-BE49-F238E27FC236}">
                <a16:creationId xmlns:a16="http://schemas.microsoft.com/office/drawing/2014/main" id="{AD76189C-90E9-4D24-8C9A-0E79B64C76E1}"/>
              </a:ext>
            </a:extLst>
          </p:cNvPr>
          <p:cNvSpPr/>
          <p:nvPr/>
        </p:nvSpPr>
        <p:spPr>
          <a:xfrm>
            <a:off x="3952704" y="1354801"/>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8</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36" name="テキスト ボックス 35">
            <a:extLst>
              <a:ext uri="{FF2B5EF4-FFF2-40B4-BE49-F238E27FC236}">
                <a16:creationId xmlns:a16="http://schemas.microsoft.com/office/drawing/2014/main" id="{20CB8FB5-A852-458B-B5C8-40002BC5B579}"/>
              </a:ext>
            </a:extLst>
          </p:cNvPr>
          <p:cNvSpPr txBox="1"/>
          <p:nvPr/>
        </p:nvSpPr>
        <p:spPr>
          <a:xfrm>
            <a:off x="5225132" y="4115618"/>
            <a:ext cx="2130870" cy="769441"/>
          </a:xfrm>
          <a:prstGeom prst="rect">
            <a:avLst/>
          </a:prstGeom>
          <a:solidFill>
            <a:schemeClr val="accent6">
              <a:lumMod val="40000"/>
              <a:lumOff val="60000"/>
            </a:schemeClr>
          </a:solidFill>
          <a:ln w="28575">
            <a:solidFill>
              <a:schemeClr val="accent6">
                <a:lumMod val="50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28</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自民党 社会保障制度調査会医療委員会「今後の医療の</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あるべき姿</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に向けた視点」とりまとめ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37" name="テキスト ボックス 36">
            <a:extLst>
              <a:ext uri="{FF2B5EF4-FFF2-40B4-BE49-F238E27FC236}">
                <a16:creationId xmlns:a16="http://schemas.microsoft.com/office/drawing/2014/main" id="{66A34AF9-FF01-47F2-8C5C-3D0C8D46EA3C}"/>
              </a:ext>
            </a:extLst>
          </p:cNvPr>
          <p:cNvSpPr txBox="1"/>
          <p:nvPr/>
        </p:nvSpPr>
        <p:spPr>
          <a:xfrm>
            <a:off x="957437" y="4147075"/>
            <a:ext cx="4121661" cy="461665"/>
          </a:xfrm>
          <a:prstGeom prst="rect">
            <a:avLst/>
          </a:prstGeom>
          <a:solidFill>
            <a:srgbClr val="FFCCFF"/>
          </a:solid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日本医師会、日本歯科医師会、日本薬剤師会からヒアリング</a:t>
            </a:r>
          </a:p>
        </p:txBody>
      </p:sp>
      <p:sp>
        <p:nvSpPr>
          <p:cNvPr id="34" name="テキスト ボックス 33">
            <a:extLst>
              <a:ext uri="{FF2B5EF4-FFF2-40B4-BE49-F238E27FC236}">
                <a16:creationId xmlns:a16="http://schemas.microsoft.com/office/drawing/2014/main" id="{188E79E2-9F6E-48A0-84E5-99FA567DD8D5}"/>
              </a:ext>
            </a:extLst>
          </p:cNvPr>
          <p:cNvSpPr txBox="1"/>
          <p:nvPr/>
        </p:nvSpPr>
        <p:spPr>
          <a:xfrm>
            <a:off x="4834652" y="6088406"/>
            <a:ext cx="2703483" cy="646331"/>
          </a:xfrm>
          <a:prstGeom prst="rect">
            <a:avLst/>
          </a:prstGeom>
          <a:solidFill>
            <a:srgbClr val="FFCCFF"/>
          </a:solid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公明党「全世代型社会保障推進本部等合同会議」日本医師会からヒアリング</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0" name="テキスト ボックス 39">
            <a:extLst>
              <a:ext uri="{FF2B5EF4-FFF2-40B4-BE49-F238E27FC236}">
                <a16:creationId xmlns:a16="http://schemas.microsoft.com/office/drawing/2014/main" id="{38AEA7E8-111B-4C41-B8C7-C6820BFFECB6}"/>
              </a:ext>
            </a:extLst>
          </p:cNvPr>
          <p:cNvSpPr txBox="1"/>
          <p:nvPr/>
        </p:nvSpPr>
        <p:spPr>
          <a:xfrm>
            <a:off x="5214431" y="3177259"/>
            <a:ext cx="3204186" cy="600164"/>
          </a:xfrm>
          <a:prstGeom prst="rect">
            <a:avLst/>
          </a:prstGeom>
          <a:solidFill>
            <a:srgbClr val="FFFFCC"/>
          </a:solidFill>
          <a:ln w="28575">
            <a:solidFill>
              <a:srgbClr val="FF99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17</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自民党「人生</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年時代戦略本部」とりまとめ</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「人生</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100</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年時代の全世代型社会保障改革の実現」</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3" name="テキスト ボックス 42">
            <a:extLst>
              <a:ext uri="{FF2B5EF4-FFF2-40B4-BE49-F238E27FC236}">
                <a16:creationId xmlns:a16="http://schemas.microsoft.com/office/drawing/2014/main" id="{E0DCE4C2-8E4C-4D9F-8FD9-013AC26206E1}"/>
              </a:ext>
            </a:extLst>
          </p:cNvPr>
          <p:cNvSpPr txBox="1"/>
          <p:nvPr/>
        </p:nvSpPr>
        <p:spPr>
          <a:xfrm>
            <a:off x="7458573" y="4692263"/>
            <a:ext cx="2130870" cy="769441"/>
          </a:xfrm>
          <a:prstGeom prst="rect">
            <a:avLst/>
          </a:prstGeom>
          <a:solidFill>
            <a:srgbClr val="CCFFFF"/>
          </a:solidFill>
          <a:ln w="28575">
            <a:solidFill>
              <a:srgbClr val="0000FF"/>
            </a:solidFill>
          </a:ln>
        </p:spPr>
        <p:txBody>
          <a:bodyPr wrap="square" l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18</a:t>
            </a: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a:ea typeface="ＭＳ Ｐゴシック"/>
                <a:cs typeface="+mn-cs"/>
              </a:rPr>
              <a:t>公明党「全世代型社会保障推進本部」中間提言「安心の全世代型社会保障の構築に向けて」</a:t>
            </a:r>
            <a:endParaRPr kumimoji="1" lang="en-US" altLang="ja-JP" sz="11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44" name="正方形/長方形 43">
            <a:extLst>
              <a:ext uri="{FF2B5EF4-FFF2-40B4-BE49-F238E27FC236}">
                <a16:creationId xmlns:a16="http://schemas.microsoft.com/office/drawing/2014/main" id="{FE0BA3FD-54BE-45D9-8FCD-A74802AAB508}"/>
              </a:ext>
            </a:extLst>
          </p:cNvPr>
          <p:cNvSpPr/>
          <p:nvPr/>
        </p:nvSpPr>
        <p:spPr>
          <a:xfrm>
            <a:off x="2561306" y="1351661"/>
            <a:ext cx="708844" cy="202076"/>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45" name="テキスト ボックス 44">
            <a:extLst>
              <a:ext uri="{FF2B5EF4-FFF2-40B4-BE49-F238E27FC236}">
                <a16:creationId xmlns:a16="http://schemas.microsoft.com/office/drawing/2014/main" id="{B8308CD5-7F4C-46E0-8952-5F47B8D12A92}"/>
              </a:ext>
            </a:extLst>
          </p:cNvPr>
          <p:cNvSpPr txBox="1"/>
          <p:nvPr/>
        </p:nvSpPr>
        <p:spPr>
          <a:xfrm>
            <a:off x="2277448" y="1538052"/>
            <a:ext cx="1269472"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p>
        </p:txBody>
      </p:sp>
      <p:sp>
        <p:nvSpPr>
          <p:cNvPr id="46" name="テキスト ボックス 45">
            <a:extLst>
              <a:ext uri="{FF2B5EF4-FFF2-40B4-BE49-F238E27FC236}">
                <a16:creationId xmlns:a16="http://schemas.microsoft.com/office/drawing/2014/main" id="{306A63DF-0507-4D59-A168-C52CF6CE7D47}"/>
              </a:ext>
            </a:extLst>
          </p:cNvPr>
          <p:cNvSpPr txBox="1"/>
          <p:nvPr/>
        </p:nvSpPr>
        <p:spPr>
          <a:xfrm>
            <a:off x="6445720" y="1964405"/>
            <a:ext cx="2754886" cy="523220"/>
          </a:xfrm>
          <a:prstGeom prst="rect">
            <a:avLst/>
          </a:prstGeom>
          <a:solidFill>
            <a:srgbClr val="FFFF99"/>
          </a:solidFill>
          <a:ln w="28575">
            <a:solidFill>
              <a:srgbClr val="FF33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中間報告</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とりまとめ</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7" name="テキスト ボックス 46">
            <a:extLst>
              <a:ext uri="{FF2B5EF4-FFF2-40B4-BE49-F238E27FC236}">
                <a16:creationId xmlns:a16="http://schemas.microsoft.com/office/drawing/2014/main" id="{01BC9C96-ED4D-4F05-8CB7-25468EC6D8A8}"/>
              </a:ext>
            </a:extLst>
          </p:cNvPr>
          <p:cNvSpPr txBox="1"/>
          <p:nvPr/>
        </p:nvSpPr>
        <p:spPr>
          <a:xfrm>
            <a:off x="6158915" y="1333704"/>
            <a:ext cx="3204186"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回全世代型社会保障検討会議</a:t>
            </a:r>
          </a:p>
        </p:txBody>
      </p:sp>
      <p:sp>
        <p:nvSpPr>
          <p:cNvPr id="48" name="テキスト ボックス 47">
            <a:extLst>
              <a:ext uri="{FF2B5EF4-FFF2-40B4-BE49-F238E27FC236}">
                <a16:creationId xmlns:a16="http://schemas.microsoft.com/office/drawing/2014/main" id="{2E374B20-8F54-401F-BB5F-38310BE10677}"/>
              </a:ext>
            </a:extLst>
          </p:cNvPr>
          <p:cNvSpPr txBox="1"/>
          <p:nvPr/>
        </p:nvSpPr>
        <p:spPr>
          <a:xfrm>
            <a:off x="936509" y="1521724"/>
            <a:ext cx="82586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15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内閣改造</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49" name="テキスト ボックス 48">
            <a:extLst>
              <a:ext uri="{FF2B5EF4-FFF2-40B4-BE49-F238E27FC236}">
                <a16:creationId xmlns:a16="http://schemas.microsoft.com/office/drawing/2014/main" id="{DC55D476-F4EE-441A-92C0-0BD05EBDF0B5}"/>
              </a:ext>
            </a:extLst>
          </p:cNvPr>
          <p:cNvSpPr txBox="1"/>
          <p:nvPr/>
        </p:nvSpPr>
        <p:spPr>
          <a:xfrm>
            <a:off x="3622629" y="1546994"/>
            <a:ext cx="1404229" cy="738664"/>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2</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全世代型社会保障検討会議</a:t>
            </a:r>
          </a:p>
        </p:txBody>
      </p:sp>
      <p:sp>
        <p:nvSpPr>
          <p:cNvPr id="38" name="テキスト ボックス 37">
            <a:extLst>
              <a:ext uri="{FF2B5EF4-FFF2-40B4-BE49-F238E27FC236}">
                <a16:creationId xmlns:a16="http://schemas.microsoft.com/office/drawing/2014/main" id="{ABEF5D52-26EE-441F-B881-F7FB32D9EC41}"/>
              </a:ext>
            </a:extLst>
          </p:cNvPr>
          <p:cNvSpPr txBox="1"/>
          <p:nvPr/>
        </p:nvSpPr>
        <p:spPr>
          <a:xfrm>
            <a:off x="1430240" y="-2178"/>
            <a:ext cx="7045518" cy="461665"/>
          </a:xfrm>
          <a:prstGeom prst="rect">
            <a:avLst/>
          </a:prstGeom>
          <a:noFill/>
        </p:spPr>
        <p:txBody>
          <a:bodyPr wrap="none" rtlCol="0">
            <a:spAutoFit/>
          </a:bodyPr>
          <a:lstStyle/>
          <a:p>
            <a:pPr marL="0" marR="0" lvl="0" indent="0" algn="ctr" defTabSz="844083" rtl="0" eaLnBrk="1" fontAlgn="auto" latinLnBrk="0" hangingPunct="1">
              <a:lnSpc>
                <a:spcPct val="100000"/>
              </a:lnSpc>
              <a:spcBef>
                <a:spcPts val="0"/>
              </a:spcBef>
              <a:spcAft>
                <a:spcPts val="600"/>
              </a:spcAft>
              <a:buClrTx/>
              <a:buSzTx/>
              <a:buFontTx/>
              <a:buNone/>
              <a:tabLst/>
              <a:defRPr/>
            </a:pP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全世代型社会保障検討会議</a:t>
            </a:r>
            <a:r>
              <a:rPr kumimoji="1" lang="en-US" altLang="ja-JP" sz="2400" b="0" i="0" u="none" strike="noStrike" kern="1200" cap="none" spc="0" normalizeH="0" baseline="0" noProof="0" dirty="0">
                <a:ln>
                  <a:noFill/>
                </a:ln>
                <a:solidFill>
                  <a:srgbClr val="0000FF"/>
                </a:solidFill>
                <a:effectLst/>
                <a:uLnTx/>
                <a:uFillTx/>
                <a:latin typeface="ＭＳ Ｐゴシック"/>
                <a:ea typeface="ＭＳ Ｐゴシック"/>
                <a:cs typeface="+mn-cs"/>
              </a:rPr>
              <a:t>『</a:t>
            </a: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中間報告</a:t>
            </a:r>
            <a:r>
              <a:rPr kumimoji="1" lang="en-US" altLang="ja-JP" sz="2400" b="0" i="0" u="none" strike="noStrike" kern="1200" cap="none" spc="0" normalizeH="0" baseline="0" noProof="0" dirty="0">
                <a:ln>
                  <a:noFill/>
                </a:ln>
                <a:solidFill>
                  <a:srgbClr val="0000FF"/>
                </a:solidFill>
                <a:effectLst/>
                <a:uLnTx/>
                <a:uFillTx/>
                <a:latin typeface="ＭＳ Ｐゴシック"/>
                <a:ea typeface="ＭＳ Ｐゴシック"/>
                <a:cs typeface="+mn-cs"/>
              </a:rPr>
              <a:t>』</a:t>
            </a:r>
            <a:r>
              <a:rPr kumimoji="1" lang="ja-JP" altLang="en-US" sz="2400" b="0" i="0" u="none" strike="noStrike" kern="1200" cap="none" spc="0" normalizeH="0" baseline="0" noProof="0" dirty="0">
                <a:ln>
                  <a:noFill/>
                </a:ln>
                <a:solidFill>
                  <a:srgbClr val="0000FF"/>
                </a:solidFill>
                <a:effectLst/>
                <a:uLnTx/>
                <a:uFillTx/>
                <a:latin typeface="ＭＳ Ｐゴシック"/>
                <a:ea typeface="ＭＳ Ｐゴシック"/>
                <a:cs typeface="+mn-cs"/>
              </a:rPr>
              <a:t>までの経緯</a:t>
            </a:r>
          </a:p>
        </p:txBody>
      </p:sp>
      <p:sp>
        <p:nvSpPr>
          <p:cNvPr id="41" name="テキスト ボックス 40">
            <a:extLst>
              <a:ext uri="{FF2B5EF4-FFF2-40B4-BE49-F238E27FC236}">
                <a16:creationId xmlns:a16="http://schemas.microsoft.com/office/drawing/2014/main" id="{B35324B6-314B-4791-8301-4C58D9C8BBEE}"/>
              </a:ext>
            </a:extLst>
          </p:cNvPr>
          <p:cNvSpPr txBox="1"/>
          <p:nvPr/>
        </p:nvSpPr>
        <p:spPr>
          <a:xfrm>
            <a:off x="1513462" y="511297"/>
            <a:ext cx="1621464" cy="574720"/>
          </a:xfrm>
          <a:prstGeom prst="rect">
            <a:avLst/>
          </a:prstGeom>
          <a:solidFill>
            <a:srgbClr val="FFCCFF"/>
          </a:solidFill>
          <a:ln w="28575">
            <a:solidFill>
              <a:srgbClr val="FF0000"/>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18</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定例会見「全世代型社会保障改革に向けて」</a:t>
            </a:r>
          </a:p>
        </p:txBody>
      </p:sp>
      <p:sp>
        <p:nvSpPr>
          <p:cNvPr id="42" name="テキスト ボックス 41">
            <a:extLst>
              <a:ext uri="{FF2B5EF4-FFF2-40B4-BE49-F238E27FC236}">
                <a16:creationId xmlns:a16="http://schemas.microsoft.com/office/drawing/2014/main" id="{2DD2A41D-14E7-4AFE-B489-B74B13C810B2}"/>
              </a:ext>
            </a:extLst>
          </p:cNvPr>
          <p:cNvSpPr txBox="1"/>
          <p:nvPr/>
        </p:nvSpPr>
        <p:spPr>
          <a:xfrm>
            <a:off x="7626332" y="495382"/>
            <a:ext cx="1963111" cy="589147"/>
          </a:xfrm>
          <a:prstGeom prst="rect">
            <a:avLst/>
          </a:prstGeom>
          <a:solidFill>
            <a:srgbClr val="FFCCFF"/>
          </a:solidFill>
          <a:ln w="28575">
            <a:solidFill>
              <a:srgbClr val="FF0000"/>
            </a:solidFill>
          </a:ln>
        </p:spPr>
        <p:txBody>
          <a:bodyPr wrap="square" lIns="108000" rIns="108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19</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緊急会見「全世代型社会保障検討会議中間報告について」</a:t>
            </a:r>
            <a:endPar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51" name="テキスト ボックス 50">
            <a:extLst>
              <a:ext uri="{FF2B5EF4-FFF2-40B4-BE49-F238E27FC236}">
                <a16:creationId xmlns:a16="http://schemas.microsoft.com/office/drawing/2014/main" id="{871B2EC2-AA81-4246-B6D6-4C36E4E9C419}"/>
              </a:ext>
            </a:extLst>
          </p:cNvPr>
          <p:cNvSpPr txBox="1"/>
          <p:nvPr/>
        </p:nvSpPr>
        <p:spPr>
          <a:xfrm>
            <a:off x="4400768" y="488122"/>
            <a:ext cx="1487360" cy="596407"/>
          </a:xfrm>
          <a:prstGeom prst="rect">
            <a:avLst/>
          </a:prstGeom>
          <a:solidFill>
            <a:srgbClr val="FFCCFF"/>
          </a:solidFill>
          <a:ln w="28575">
            <a:solidFill>
              <a:srgbClr val="FF0000"/>
            </a:solidFill>
          </a:ln>
        </p:spPr>
        <p:txBody>
          <a:bodyPr wrap="square" lIns="72000" r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27</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定例会見「全世代型社会保障改革について」</a:t>
            </a:r>
          </a:p>
        </p:txBody>
      </p:sp>
      <p:sp>
        <p:nvSpPr>
          <p:cNvPr id="52" name="テキスト ボックス 51">
            <a:extLst>
              <a:ext uri="{FF2B5EF4-FFF2-40B4-BE49-F238E27FC236}">
                <a16:creationId xmlns:a16="http://schemas.microsoft.com/office/drawing/2014/main" id="{A7AAC53D-8411-4E8C-A0E6-9398B80AA368}"/>
              </a:ext>
            </a:extLst>
          </p:cNvPr>
          <p:cNvSpPr txBox="1"/>
          <p:nvPr/>
        </p:nvSpPr>
        <p:spPr>
          <a:xfrm>
            <a:off x="6055887" y="495382"/>
            <a:ext cx="1402686" cy="589147"/>
          </a:xfrm>
          <a:prstGeom prst="rect">
            <a:avLst/>
          </a:prstGeom>
          <a:solidFill>
            <a:srgbClr val="FFCCFF"/>
          </a:solidFill>
          <a:ln w="28575">
            <a:solidFill>
              <a:srgbClr val="FF0000"/>
            </a:solidFill>
          </a:ln>
        </p:spPr>
        <p:txBody>
          <a:bodyPr wrap="square" lIns="72000" r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6</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国民医療を守るための総決起大会</a:t>
            </a:r>
          </a:p>
        </p:txBody>
      </p:sp>
      <p:sp>
        <p:nvSpPr>
          <p:cNvPr id="53" name="テキスト ボックス 52">
            <a:extLst>
              <a:ext uri="{FF2B5EF4-FFF2-40B4-BE49-F238E27FC236}">
                <a16:creationId xmlns:a16="http://schemas.microsoft.com/office/drawing/2014/main" id="{AAF4E454-EA66-428B-AA91-B491D6992D59}"/>
              </a:ext>
            </a:extLst>
          </p:cNvPr>
          <p:cNvSpPr txBox="1"/>
          <p:nvPr/>
        </p:nvSpPr>
        <p:spPr>
          <a:xfrm>
            <a:off x="1038306" y="2599006"/>
            <a:ext cx="1663171" cy="499690"/>
          </a:xfrm>
          <a:prstGeom prst="rect">
            <a:avLst/>
          </a:prstGeom>
          <a:solidFill>
            <a:srgbClr val="FFCCFF"/>
          </a:solidFill>
          <a:ln w="28575">
            <a:solidFill>
              <a:srgbClr val="FF0000"/>
            </a:solid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19</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横倉会長が西村大臣と意見交換</a:t>
            </a:r>
          </a:p>
        </p:txBody>
      </p:sp>
      <p:sp>
        <p:nvSpPr>
          <p:cNvPr id="54" name="Text Box 2">
            <a:extLst>
              <a:ext uri="{FF2B5EF4-FFF2-40B4-BE49-F238E27FC236}">
                <a16:creationId xmlns:a16="http://schemas.microsoft.com/office/drawing/2014/main" id="{1B6BEE40-8216-4966-A258-723DFFCC9560}"/>
              </a:ext>
            </a:extLst>
          </p:cNvPr>
          <p:cNvSpPr txBox="1">
            <a:spLocks noChangeArrowheads="1"/>
          </p:cNvSpPr>
          <p:nvPr/>
        </p:nvSpPr>
        <p:spPr bwMode="auto">
          <a:xfrm>
            <a:off x="4183156" y="5290398"/>
            <a:ext cx="1903256" cy="360262"/>
          </a:xfrm>
          <a:prstGeom prst="rect">
            <a:avLst/>
          </a:prstGeom>
          <a:solidFill>
            <a:srgbClr val="FFCCFF"/>
          </a:solidFill>
          <a:ln w="28575">
            <a:solidFill>
              <a:srgbClr val="FF0000"/>
            </a:solidFill>
            <a:miter lim="800000"/>
            <a:headEnd/>
            <a:tailEnd/>
          </a:ln>
          <a:effectLst/>
        </p:spPr>
        <p:txBody>
          <a:bodyPr wrap="square" anchor="ctr" anchorCtr="0">
            <a:no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a:ea typeface="ＭＳ Ｐゴシック"/>
                <a:cs typeface="+mn-cs"/>
              </a:rPr>
              <a:t>日本医師会の意見反映</a:t>
            </a:r>
            <a:endParaRPr kumimoji="1" lang="en-US" altLang="ja-JP" sz="12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60" name="テキスト ボックス 59">
            <a:extLst>
              <a:ext uri="{FF2B5EF4-FFF2-40B4-BE49-F238E27FC236}">
                <a16:creationId xmlns:a16="http://schemas.microsoft.com/office/drawing/2014/main" id="{F33CD06B-010A-4071-AA68-01B75408B292}"/>
              </a:ext>
            </a:extLst>
          </p:cNvPr>
          <p:cNvSpPr txBox="1"/>
          <p:nvPr/>
        </p:nvSpPr>
        <p:spPr>
          <a:xfrm>
            <a:off x="3153124" y="2590865"/>
            <a:ext cx="841118"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26</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a:t>
            </a:r>
            <a:endPar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endParaRPr>
          </a:p>
        </p:txBody>
      </p:sp>
      <p:sp>
        <p:nvSpPr>
          <p:cNvPr id="61" name="テキスト ボックス 60">
            <a:extLst>
              <a:ext uri="{FF2B5EF4-FFF2-40B4-BE49-F238E27FC236}">
                <a16:creationId xmlns:a16="http://schemas.microsoft.com/office/drawing/2014/main" id="{68A87912-79B1-40FE-BE73-F40A91EB2D8F}"/>
              </a:ext>
            </a:extLst>
          </p:cNvPr>
          <p:cNvSpPr txBox="1"/>
          <p:nvPr/>
        </p:nvSpPr>
        <p:spPr>
          <a:xfrm>
            <a:off x="4035198" y="2592969"/>
            <a:ext cx="841118" cy="507831"/>
          </a:xfrm>
          <a:prstGeom prst="rect">
            <a:avLst/>
          </a:prstGeom>
          <a:solidFill>
            <a:srgbClr val="CCFFCC"/>
          </a:solidFill>
          <a:ln>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12</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日</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第</a:t>
            </a:r>
            <a:r>
              <a:rPr kumimoji="1" lang="en-US" altLang="ja-JP" sz="900" b="0" i="0" u="none" strike="noStrike" kern="1200" cap="none" spc="0" normalizeH="0" baseline="0" noProof="0" dirty="0">
                <a:ln>
                  <a:noFill/>
                </a:ln>
                <a:solidFill>
                  <a:prstClr val="black"/>
                </a:solidFill>
                <a:effectLst/>
                <a:uLnTx/>
                <a:uFillTx/>
                <a:latin typeface="ＭＳ Ｐゴシック"/>
                <a:ea typeface="ＭＳ Ｐゴシック"/>
                <a:cs typeface="+mn-cs"/>
              </a:rPr>
              <a:t>27</a:t>
            </a:r>
            <a:r>
              <a:rPr kumimoji="1" lang="ja-JP" altLang="en-US" sz="900" b="0" i="0" u="none" strike="noStrike" kern="1200" cap="none" spc="0" normalizeH="0" baseline="0" noProof="0" dirty="0">
                <a:ln>
                  <a:noFill/>
                </a:ln>
                <a:solidFill>
                  <a:prstClr val="black"/>
                </a:solidFill>
                <a:effectLst/>
                <a:uLnTx/>
                <a:uFillTx/>
                <a:latin typeface="ＭＳ Ｐゴシック"/>
                <a:ea typeface="ＭＳ Ｐゴシック"/>
                <a:cs typeface="+mn-cs"/>
              </a:rPr>
              <a:t>回医療政策研究会</a:t>
            </a:r>
          </a:p>
        </p:txBody>
      </p:sp>
      <p:sp>
        <p:nvSpPr>
          <p:cNvPr id="66" name="テキスト ボックス 65">
            <a:extLst>
              <a:ext uri="{FF2B5EF4-FFF2-40B4-BE49-F238E27FC236}">
                <a16:creationId xmlns:a16="http://schemas.microsoft.com/office/drawing/2014/main" id="{2A005F9D-5432-47CC-AA21-517D8B8F4736}"/>
              </a:ext>
            </a:extLst>
          </p:cNvPr>
          <p:cNvSpPr txBox="1"/>
          <p:nvPr/>
        </p:nvSpPr>
        <p:spPr>
          <a:xfrm>
            <a:off x="5172704" y="1546994"/>
            <a:ext cx="883210" cy="116955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第</a:t>
            </a:r>
            <a:r>
              <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rPr>
              <a:t>回</a:t>
            </a:r>
            <a:endParaRPr kumimoji="1" lang="en-US" altLang="ja-JP"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HGSｺﾞｼｯｸE" panose="020B0900000000000000" pitchFamily="50" charset="-128"/>
              <a:ea typeface="HGSｺﾞｼｯｸE" panose="020B0900000000000000" pitchFamily="50" charset="-128"/>
              <a:cs typeface="+mn-cs"/>
            </a:endParaRPr>
          </a:p>
        </p:txBody>
      </p:sp>
      <p:sp>
        <p:nvSpPr>
          <p:cNvPr id="67" name="正方形/長方形 66">
            <a:extLst>
              <a:ext uri="{FF2B5EF4-FFF2-40B4-BE49-F238E27FC236}">
                <a16:creationId xmlns:a16="http://schemas.microsoft.com/office/drawing/2014/main" id="{EA957D2B-5964-4D8D-A2B4-099AEF2968D5}"/>
              </a:ext>
            </a:extLst>
          </p:cNvPr>
          <p:cNvSpPr/>
          <p:nvPr/>
        </p:nvSpPr>
        <p:spPr>
          <a:xfrm>
            <a:off x="5228368" y="1364085"/>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68" name="正方形/長方形 67">
            <a:extLst>
              <a:ext uri="{FF2B5EF4-FFF2-40B4-BE49-F238E27FC236}">
                <a16:creationId xmlns:a16="http://schemas.microsoft.com/office/drawing/2014/main" id="{346CCB80-C25B-4370-AF61-217A0F630689}"/>
              </a:ext>
            </a:extLst>
          </p:cNvPr>
          <p:cNvSpPr/>
          <p:nvPr/>
        </p:nvSpPr>
        <p:spPr>
          <a:xfrm>
            <a:off x="5231071" y="2027445"/>
            <a:ext cx="765235" cy="19193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11</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26</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69" name="正方形/長方形 68">
            <a:extLst>
              <a:ext uri="{FF2B5EF4-FFF2-40B4-BE49-F238E27FC236}">
                <a16:creationId xmlns:a16="http://schemas.microsoft.com/office/drawing/2014/main" id="{BA6F7F62-EAC3-4B4C-8D61-C60FDE310087}"/>
              </a:ext>
            </a:extLst>
          </p:cNvPr>
          <p:cNvSpPr/>
          <p:nvPr/>
        </p:nvSpPr>
        <p:spPr>
          <a:xfrm>
            <a:off x="6911896" y="1355161"/>
            <a:ext cx="1387287" cy="206442"/>
          </a:xfrm>
          <a:prstGeom prst="rect">
            <a:avLst/>
          </a:prstGeom>
          <a:solidFill>
            <a:schemeClr val="bg1"/>
          </a:solid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2019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年</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12</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月</a:t>
            </a:r>
            <a:r>
              <a:rPr kumimoji="1" lang="en-US" altLang="ja-JP" sz="1200" b="0" i="0" u="none" strike="noStrike" kern="1200" cap="none" spc="0" normalizeH="0" baseline="0" noProof="0" dirty="0">
                <a:ln>
                  <a:noFill/>
                </a:ln>
                <a:solidFill>
                  <a:srgbClr val="0033CC"/>
                </a:solidFill>
                <a:effectLst/>
                <a:uLnTx/>
                <a:uFillTx/>
                <a:latin typeface="Arial"/>
                <a:ea typeface="ＭＳ Ｐゴシック"/>
                <a:cs typeface="+mn-cs"/>
              </a:rPr>
              <a:t>19</a:t>
            </a:r>
            <a:r>
              <a:rPr kumimoji="1" lang="ja-JP" altLang="en-US" sz="1200" b="0" i="0" u="none" strike="noStrike" kern="1200" cap="none" spc="0" normalizeH="0" baseline="0" noProof="0" dirty="0">
                <a:ln>
                  <a:noFill/>
                </a:ln>
                <a:solidFill>
                  <a:srgbClr val="0033CC"/>
                </a:solidFill>
                <a:effectLst/>
                <a:uLnTx/>
                <a:uFillTx/>
                <a:latin typeface="Arial"/>
                <a:ea typeface="ＭＳ Ｐゴシック"/>
                <a:cs typeface="+mn-cs"/>
              </a:rPr>
              <a:t>日</a:t>
            </a:r>
          </a:p>
        </p:txBody>
      </p:sp>
      <p:sp>
        <p:nvSpPr>
          <p:cNvPr id="3" name="矢印: 右 2">
            <a:extLst>
              <a:ext uri="{FF2B5EF4-FFF2-40B4-BE49-F238E27FC236}">
                <a16:creationId xmlns:a16="http://schemas.microsoft.com/office/drawing/2014/main" id="{47960560-1078-4655-AA81-E5CB4CF214AF}"/>
              </a:ext>
            </a:extLst>
          </p:cNvPr>
          <p:cNvSpPr/>
          <p:nvPr/>
        </p:nvSpPr>
        <p:spPr>
          <a:xfrm rot="5400000">
            <a:off x="2202191" y="1061484"/>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0" name="矢印: 右 69">
            <a:extLst>
              <a:ext uri="{FF2B5EF4-FFF2-40B4-BE49-F238E27FC236}">
                <a16:creationId xmlns:a16="http://schemas.microsoft.com/office/drawing/2014/main" id="{302CCEF0-D21F-440E-A6C7-80D50D4406DC}"/>
              </a:ext>
            </a:extLst>
          </p:cNvPr>
          <p:cNvSpPr/>
          <p:nvPr/>
        </p:nvSpPr>
        <p:spPr>
          <a:xfrm rot="5400000">
            <a:off x="5568388" y="1044819"/>
            <a:ext cx="240832"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1" name="矢印: 右 70">
            <a:extLst>
              <a:ext uri="{FF2B5EF4-FFF2-40B4-BE49-F238E27FC236}">
                <a16:creationId xmlns:a16="http://schemas.microsoft.com/office/drawing/2014/main" id="{68C78AD0-E2AD-4146-9394-15F9DA9AB859}"/>
              </a:ext>
            </a:extLst>
          </p:cNvPr>
          <p:cNvSpPr/>
          <p:nvPr/>
        </p:nvSpPr>
        <p:spPr>
          <a:xfrm rot="5400000">
            <a:off x="6140561" y="1049164"/>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2" name="矢印: 右 71">
            <a:extLst>
              <a:ext uri="{FF2B5EF4-FFF2-40B4-BE49-F238E27FC236}">
                <a16:creationId xmlns:a16="http://schemas.microsoft.com/office/drawing/2014/main" id="{6DF782EB-367E-46F5-8C49-E6E4FA06F04E}"/>
              </a:ext>
            </a:extLst>
          </p:cNvPr>
          <p:cNvSpPr/>
          <p:nvPr/>
        </p:nvSpPr>
        <p:spPr>
          <a:xfrm rot="5400000">
            <a:off x="8496382" y="1054308"/>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3" name="矢印: 右 72">
            <a:extLst>
              <a:ext uri="{FF2B5EF4-FFF2-40B4-BE49-F238E27FC236}">
                <a16:creationId xmlns:a16="http://schemas.microsoft.com/office/drawing/2014/main" id="{2765CF42-2CCA-45E9-ACED-0D6F4707ED32}"/>
              </a:ext>
            </a:extLst>
          </p:cNvPr>
          <p:cNvSpPr/>
          <p:nvPr/>
        </p:nvSpPr>
        <p:spPr>
          <a:xfrm rot="16200000">
            <a:off x="5013853" y="5021108"/>
            <a:ext cx="241864" cy="296715"/>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4" name="矢印: 右 73">
            <a:extLst>
              <a:ext uri="{FF2B5EF4-FFF2-40B4-BE49-F238E27FC236}">
                <a16:creationId xmlns:a16="http://schemas.microsoft.com/office/drawing/2014/main" id="{C5F7AB92-3A7F-4304-8976-C6BCA23B7AD3}"/>
              </a:ext>
            </a:extLst>
          </p:cNvPr>
          <p:cNvSpPr/>
          <p:nvPr/>
        </p:nvSpPr>
        <p:spPr>
          <a:xfrm rot="16200000">
            <a:off x="5966123" y="5812097"/>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5" name="矢印: 右 74">
            <a:extLst>
              <a:ext uri="{FF2B5EF4-FFF2-40B4-BE49-F238E27FC236}">
                <a16:creationId xmlns:a16="http://schemas.microsoft.com/office/drawing/2014/main" id="{A813D63A-E0AC-4F8F-B2AA-4FC17B8C3DC1}"/>
              </a:ext>
            </a:extLst>
          </p:cNvPr>
          <p:cNvSpPr/>
          <p:nvPr/>
        </p:nvSpPr>
        <p:spPr>
          <a:xfrm rot="16200000">
            <a:off x="3609011" y="5819073"/>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76" name="矢印: 右 75">
            <a:extLst>
              <a:ext uri="{FF2B5EF4-FFF2-40B4-BE49-F238E27FC236}">
                <a16:creationId xmlns:a16="http://schemas.microsoft.com/office/drawing/2014/main" id="{910740F0-AC8F-4973-8803-E7334295F348}"/>
              </a:ext>
            </a:extLst>
          </p:cNvPr>
          <p:cNvSpPr/>
          <p:nvPr/>
        </p:nvSpPr>
        <p:spPr>
          <a:xfrm rot="16200000">
            <a:off x="2906763" y="3889228"/>
            <a:ext cx="223009" cy="296714"/>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4" name="正方形/長方形 3">
            <a:extLst>
              <a:ext uri="{FF2B5EF4-FFF2-40B4-BE49-F238E27FC236}">
                <a16:creationId xmlns:a16="http://schemas.microsoft.com/office/drawing/2014/main" id="{47E83ACF-A9A0-4460-8D31-09ECAD1FD690}"/>
              </a:ext>
            </a:extLst>
          </p:cNvPr>
          <p:cNvSpPr/>
          <p:nvPr/>
        </p:nvSpPr>
        <p:spPr>
          <a:xfrm>
            <a:off x="624094" y="3851819"/>
            <a:ext cx="7326001" cy="74261"/>
          </a:xfrm>
          <a:prstGeom prst="rect">
            <a:avLst/>
          </a:prstGeom>
          <a:solidFill>
            <a:srgbClr val="FF99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57" name="正方形/長方形 56">
            <a:extLst>
              <a:ext uri="{FF2B5EF4-FFF2-40B4-BE49-F238E27FC236}">
                <a16:creationId xmlns:a16="http://schemas.microsoft.com/office/drawing/2014/main" id="{125871A0-4FE2-4A54-A36B-F49FD12420C4}"/>
              </a:ext>
            </a:extLst>
          </p:cNvPr>
          <p:cNvSpPr/>
          <p:nvPr/>
        </p:nvSpPr>
        <p:spPr>
          <a:xfrm>
            <a:off x="593293" y="4968000"/>
            <a:ext cx="6231915" cy="96892"/>
          </a:xfrm>
          <a:prstGeom prst="rect">
            <a:avLst/>
          </a:prstGeom>
          <a:solidFill>
            <a:srgbClr val="CC3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2" name="正方形/長方形 61">
            <a:extLst>
              <a:ext uri="{FF2B5EF4-FFF2-40B4-BE49-F238E27FC236}">
                <a16:creationId xmlns:a16="http://schemas.microsoft.com/office/drawing/2014/main" id="{DB74CE9F-753C-4F4D-A040-D5B096AF2567}"/>
              </a:ext>
            </a:extLst>
          </p:cNvPr>
          <p:cNvSpPr/>
          <p:nvPr/>
        </p:nvSpPr>
        <p:spPr>
          <a:xfrm>
            <a:off x="624094" y="5766009"/>
            <a:ext cx="7901044" cy="96892"/>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endParaRPr>
          </a:p>
        </p:txBody>
      </p:sp>
      <p:sp>
        <p:nvSpPr>
          <p:cNvPr id="64" name="スライド番号プレースホルダー 2">
            <a:extLst>
              <a:ext uri="{FF2B5EF4-FFF2-40B4-BE49-F238E27FC236}">
                <a16:creationId xmlns:a16="http://schemas.microsoft.com/office/drawing/2014/main" id="{1BE4A7B3-6218-46C7-B2F6-FAD51F4AD49C}"/>
              </a:ext>
            </a:extLst>
          </p:cNvPr>
          <p:cNvSpPr txBox="1">
            <a:spLocks/>
          </p:cNvSpPr>
          <p:nvPr/>
        </p:nvSpPr>
        <p:spPr>
          <a:xfrm>
            <a:off x="7682160" y="659254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600" smtClean="0">
                <a:solidFill>
                  <a:prstClr val="black"/>
                </a:solidFill>
                <a:latin typeface="Calibri" panose="020F0502020204030204"/>
              </a:rPr>
              <a:pPr>
                <a:defRPr/>
              </a:pPr>
              <a:t>88</a:t>
            </a:fld>
            <a:endParaRPr lang="ja-JP" altLang="en-US" sz="1600" dirty="0">
              <a:solidFill>
                <a:prstClr val="black"/>
              </a:solidFill>
              <a:latin typeface="Calibri" panose="020F0502020204030204"/>
            </a:endParaRPr>
          </a:p>
        </p:txBody>
      </p:sp>
    </p:spTree>
    <p:extLst>
      <p:ext uri="{BB962C8B-B14F-4D97-AF65-F5344CB8AC3E}">
        <p14:creationId xmlns:p14="http://schemas.microsoft.com/office/powerpoint/2010/main" val="337383989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56F84BF7-E770-4368-BCE9-A8556C88FDAA}"/>
              </a:ext>
            </a:extLst>
          </p:cNvPr>
          <p:cNvSpPr>
            <a:spLocks noChangeArrowheads="1"/>
          </p:cNvSpPr>
          <p:nvPr/>
        </p:nvSpPr>
        <p:spPr bwMode="auto">
          <a:xfrm>
            <a:off x="212725" y="625475"/>
            <a:ext cx="9480550" cy="1384300"/>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a:spAutoFit/>
          </a:bodyPr>
          <a:lstStyle/>
          <a:p>
            <a:pPr marL="538163" marR="0" lvl="0" indent="-538163" algn="just" defTabSz="914400" rtl="0" eaLnBrk="1" fontAlgn="auto" latinLnBrk="0" hangingPunct="1">
              <a:lnSpc>
                <a:spcPts val="18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診療報酬改定の役割分担</a:t>
            </a:r>
            <a:r>
              <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a:t>
            </a:r>
            <a:endPar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① 予算編成過程を通じて内閣が改定率を決める</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② 社会保障審議会（医療保険部会・医療部会）が「診療報酬改定の基本方針」を策定</a:t>
            </a:r>
          </a:p>
          <a:p>
            <a:pPr marL="538163" marR="0" lvl="0" indent="-538163" algn="just" defTabSz="914400" rtl="0" eaLnBrk="1" fontAlgn="auto" latinLnBrk="0" hangingPunct="1">
              <a:lnSpc>
                <a:spcPts val="1800"/>
              </a:lnSpc>
              <a:spcBef>
                <a:spcPct val="4000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　③ ①②を踏まえ、中医協において、個々の具体的な診療報酬点数の設定を決める</a:t>
            </a:r>
            <a:endParaRPr kumimoji="1" lang="en-US" altLang="ja-JP" sz="20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endParaRPr>
          </a:p>
        </p:txBody>
      </p:sp>
      <p:sp>
        <p:nvSpPr>
          <p:cNvPr id="59395" name="Rectangle 10">
            <a:extLst>
              <a:ext uri="{FF2B5EF4-FFF2-40B4-BE49-F238E27FC236}">
                <a16:creationId xmlns:a16="http://schemas.microsoft.com/office/drawing/2014/main" id="{B732C18E-457C-4563-8DB8-81B149A46E8F}"/>
              </a:ext>
            </a:extLst>
          </p:cNvPr>
          <p:cNvSpPr>
            <a:spLocks noChangeArrowheads="1"/>
          </p:cNvSpPr>
          <p:nvPr/>
        </p:nvSpPr>
        <p:spPr bwMode="auto">
          <a:xfrm>
            <a:off x="5354638" y="4090988"/>
            <a:ext cx="4371975" cy="19478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改定率を所与の前提とし、医療保険部会・医療部会で決定された「改定の基本方針」に基づき審議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個別の診療報酬項目に関する点数設定や</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算定条件等について議論</a:t>
            </a: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国民の声：パブリックコメント募集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公聴会の開催</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p:txBody>
      </p:sp>
      <p:sp>
        <p:nvSpPr>
          <p:cNvPr id="59396" name="AutoShape 11">
            <a:extLst>
              <a:ext uri="{FF2B5EF4-FFF2-40B4-BE49-F238E27FC236}">
                <a16:creationId xmlns:a16="http://schemas.microsoft.com/office/drawing/2014/main" id="{ADC233C1-1BE0-4EF8-B91F-0B546602721C}"/>
              </a:ext>
            </a:extLst>
          </p:cNvPr>
          <p:cNvSpPr>
            <a:spLocks noChangeArrowheads="1"/>
          </p:cNvSpPr>
          <p:nvPr/>
        </p:nvSpPr>
        <p:spPr bwMode="auto">
          <a:xfrm>
            <a:off x="6253163" y="3724275"/>
            <a:ext cx="2574925" cy="525463"/>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中 医 協</a:t>
            </a:r>
          </a:p>
        </p:txBody>
      </p:sp>
      <p:sp>
        <p:nvSpPr>
          <p:cNvPr id="59397" name="Rectangle 12">
            <a:extLst>
              <a:ext uri="{FF2B5EF4-FFF2-40B4-BE49-F238E27FC236}">
                <a16:creationId xmlns:a16="http://schemas.microsoft.com/office/drawing/2014/main" id="{2A96270A-5330-4C33-A581-365781B4E670}"/>
              </a:ext>
            </a:extLst>
          </p:cNvPr>
          <p:cNvSpPr>
            <a:spLocks noChangeArrowheads="1"/>
          </p:cNvSpPr>
          <p:nvPr/>
        </p:nvSpPr>
        <p:spPr bwMode="auto">
          <a:xfrm>
            <a:off x="212725" y="4119563"/>
            <a:ext cx="4195763" cy="1871662"/>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24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基本的な医療政策について審議</a:t>
            </a: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診療報酬改定に係る「基本方針」を策定</a:t>
            </a:r>
          </a:p>
        </p:txBody>
      </p:sp>
      <p:sp>
        <p:nvSpPr>
          <p:cNvPr id="59398" name="AutoShape 13">
            <a:extLst>
              <a:ext uri="{FF2B5EF4-FFF2-40B4-BE49-F238E27FC236}">
                <a16:creationId xmlns:a16="http://schemas.microsoft.com/office/drawing/2014/main" id="{72B8D704-AD99-4E2D-A156-F0CFC5B10366}"/>
              </a:ext>
            </a:extLst>
          </p:cNvPr>
          <p:cNvSpPr>
            <a:spLocks noChangeArrowheads="1"/>
          </p:cNvSpPr>
          <p:nvPr/>
        </p:nvSpPr>
        <p:spPr bwMode="auto">
          <a:xfrm>
            <a:off x="1092200" y="4071938"/>
            <a:ext cx="2574925" cy="576262"/>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社会保障審議会</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医療保険部会・医療部会</a:t>
            </a:r>
          </a:p>
        </p:txBody>
      </p:sp>
      <p:sp>
        <p:nvSpPr>
          <p:cNvPr id="64519" name="AutoShape 14">
            <a:extLst>
              <a:ext uri="{FF2B5EF4-FFF2-40B4-BE49-F238E27FC236}">
                <a16:creationId xmlns:a16="http://schemas.microsoft.com/office/drawing/2014/main" id="{5BD0DE52-EA70-414C-8156-6B522AD2D92C}"/>
              </a:ext>
            </a:extLst>
          </p:cNvPr>
          <p:cNvSpPr>
            <a:spLocks noChangeArrowheads="1"/>
          </p:cNvSpPr>
          <p:nvPr/>
        </p:nvSpPr>
        <p:spPr bwMode="auto">
          <a:xfrm>
            <a:off x="4649788" y="4595813"/>
            <a:ext cx="600075" cy="917575"/>
          </a:xfrm>
          <a:prstGeom prst="rightArrow">
            <a:avLst>
              <a:gd name="adj1" fmla="val 50000"/>
              <a:gd name="adj2" fmla="val 55514"/>
            </a:avLst>
          </a:prstGeom>
          <a:solidFill>
            <a:srgbClr val="FF0000"/>
          </a:solidFill>
          <a:ln w="9525">
            <a:solidFill>
              <a:srgbClr val="FF0000"/>
            </a:solidFill>
            <a:miter lim="800000"/>
            <a:headEnd/>
            <a:tailEnd/>
          </a:ln>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just" defTabSz="914400" rtl="0" eaLnBrk="1" fontAlgn="auto" latinLnBrk="0" hangingPunct="1">
              <a:lnSpc>
                <a:spcPct val="100000"/>
              </a:lnSpc>
              <a:spcBef>
                <a:spcPct val="0"/>
              </a:spcBef>
              <a:spcAft>
                <a:spcPts val="0"/>
              </a:spcAft>
              <a:buClrTx/>
              <a:buSzTx/>
              <a:buFontTx/>
              <a:buNone/>
              <a:tabLst/>
              <a:defRPr/>
            </a:pPr>
            <a:endParaRPr kumimoji="1" lang="ja-JP"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ゴシック" panose="020B0609070205080204" pitchFamily="49" charset="-128"/>
              <a:cs typeface="+mn-cs"/>
            </a:endParaRPr>
          </a:p>
        </p:txBody>
      </p:sp>
      <p:sp>
        <p:nvSpPr>
          <p:cNvPr id="59400" name="Rectangle 15">
            <a:extLst>
              <a:ext uri="{FF2B5EF4-FFF2-40B4-BE49-F238E27FC236}">
                <a16:creationId xmlns:a16="http://schemas.microsoft.com/office/drawing/2014/main" id="{A8B78429-6AFD-4BC4-8520-91D745154CCB}"/>
              </a:ext>
            </a:extLst>
          </p:cNvPr>
          <p:cNvSpPr>
            <a:spLocks noChangeArrowheads="1"/>
          </p:cNvSpPr>
          <p:nvPr/>
        </p:nvSpPr>
        <p:spPr bwMode="auto">
          <a:xfrm>
            <a:off x="2466975" y="3028950"/>
            <a:ext cx="4022725" cy="647700"/>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lstStyle>
            <a:lvl1pPr marL="176213" indent="-176213"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176213" marR="0" lvl="0" indent="-176213" algn="just"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endParaRPr>
          </a:p>
          <a:p>
            <a:pPr marL="176213" marR="0" lvl="0" indent="-176213" algn="just"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a:t>
            </a:r>
            <a:r>
              <a:rPr kumimoji="1" lang="ja-JP" altLang="en-US" sz="1600" b="0"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　予算編成過程を通じて改定率を決定</a:t>
            </a:r>
          </a:p>
        </p:txBody>
      </p:sp>
      <p:sp>
        <p:nvSpPr>
          <p:cNvPr id="59401" name="AutoShape 16">
            <a:extLst>
              <a:ext uri="{FF2B5EF4-FFF2-40B4-BE49-F238E27FC236}">
                <a16:creationId xmlns:a16="http://schemas.microsoft.com/office/drawing/2014/main" id="{A472C7EB-B72F-4DAC-80BF-43EBA13155CA}"/>
              </a:ext>
            </a:extLst>
          </p:cNvPr>
          <p:cNvSpPr>
            <a:spLocks noChangeArrowheads="1"/>
          </p:cNvSpPr>
          <p:nvPr/>
        </p:nvSpPr>
        <p:spPr bwMode="auto">
          <a:xfrm>
            <a:off x="3617913" y="2768600"/>
            <a:ext cx="1795462" cy="431800"/>
          </a:xfrm>
          <a:prstGeom prst="roundRect">
            <a:avLst>
              <a:gd name="adj" fmla="val 16667"/>
            </a:avLst>
          </a:prstGeom>
          <a:ln>
            <a:headEnd/>
            <a:tailEnd/>
          </a:ln>
        </p:spPr>
        <p:style>
          <a:lnRef idx="1">
            <a:schemeClr val="accent5"/>
          </a:lnRef>
          <a:fillRef idx="2">
            <a:schemeClr val="accent5"/>
          </a:fillRef>
          <a:effectRef idx="1">
            <a:schemeClr val="accent5"/>
          </a:effectRef>
          <a:fontRef idx="minor">
            <a:schemeClr val="dk1"/>
          </a:fontRef>
        </p:style>
        <p:txBody>
          <a:bodyPr wrap="none" anchor="ctr"/>
          <a:lstStyle>
            <a:lvl1pPr algn="l" eaLnBrk="0" hangingPunct="0">
              <a:buChar char="•"/>
              <a:defRPr kumimoji="1" sz="3200">
                <a:solidFill>
                  <a:schemeClr val="tx1"/>
                </a:solidFill>
                <a:latin typeface="Times New Roman" pitchFamily="18" charset="0"/>
                <a:ea typeface="ＭＳ Ｐゴシック" charset="-128"/>
              </a:defRPr>
            </a:lvl1pPr>
            <a:lvl2pPr marL="742950" indent="-285750" algn="l" eaLnBrk="0" hangingPunct="0">
              <a:buChar char="–"/>
              <a:defRPr kumimoji="1" sz="2800">
                <a:solidFill>
                  <a:schemeClr val="tx1"/>
                </a:solidFill>
                <a:latin typeface="Times New Roman" pitchFamily="18" charset="0"/>
                <a:ea typeface="ＭＳ Ｐゴシック" charset="-128"/>
              </a:defRPr>
            </a:lvl2pPr>
            <a:lvl3pPr marL="1143000" indent="-228600" algn="l" eaLnBrk="0" hangingPunct="0">
              <a:buChar char="•"/>
              <a:defRPr kumimoji="1" sz="2400">
                <a:solidFill>
                  <a:schemeClr val="tx1"/>
                </a:solidFill>
                <a:latin typeface="Times New Roman" pitchFamily="18" charset="0"/>
                <a:ea typeface="ＭＳ Ｐゴシック" charset="-128"/>
              </a:defRPr>
            </a:lvl3pPr>
            <a:lvl4pPr marL="1600200" indent="-228600" algn="l" eaLnBrk="0" hangingPunct="0">
              <a:buChar char="–"/>
              <a:defRPr kumimoji="1" sz="2000">
                <a:solidFill>
                  <a:schemeClr val="tx1"/>
                </a:solidFill>
                <a:latin typeface="Times New Roman" pitchFamily="18" charset="0"/>
                <a:ea typeface="ＭＳ Ｐゴシック" charset="-128"/>
              </a:defRPr>
            </a:lvl4pPr>
            <a:lvl5pPr marL="2057400" indent="-228600" algn="l" eaLnBrk="0" hangingPunct="0">
              <a:buChar char="»"/>
              <a:defRPr kumimoji="1" sz="2000">
                <a:solidFill>
                  <a:schemeClr val="tx1"/>
                </a:solidFill>
                <a:latin typeface="Times New Roman" pitchFamily="18"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Times New Roman" pitchFamily="18" charset="0"/>
                <a:ea typeface="ＭＳ Ｐゴシック"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内 閣</a:t>
            </a:r>
          </a:p>
        </p:txBody>
      </p:sp>
      <p:sp>
        <p:nvSpPr>
          <p:cNvPr id="64522" name="AutoShape 17">
            <a:extLst>
              <a:ext uri="{FF2B5EF4-FFF2-40B4-BE49-F238E27FC236}">
                <a16:creationId xmlns:a16="http://schemas.microsoft.com/office/drawing/2014/main" id="{6A6A5172-3F9A-45AF-9C56-AD5751C5F676}"/>
              </a:ext>
            </a:extLst>
          </p:cNvPr>
          <p:cNvSpPr>
            <a:spLocks noChangeArrowheads="1"/>
          </p:cNvSpPr>
          <p:nvPr/>
        </p:nvSpPr>
        <p:spPr bwMode="auto">
          <a:xfrm rot="5400000">
            <a:off x="6619876" y="2874962"/>
            <a:ext cx="863600" cy="93662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chemeClr val="bg1"/>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2" name="角丸四角形吹き出し 1">
            <a:extLst>
              <a:ext uri="{FF2B5EF4-FFF2-40B4-BE49-F238E27FC236}">
                <a16:creationId xmlns:a16="http://schemas.microsoft.com/office/drawing/2014/main" id="{004BEAC5-521D-4DDA-8C7E-64B9CC9B40A5}"/>
              </a:ext>
            </a:extLst>
          </p:cNvPr>
          <p:cNvSpPr/>
          <p:nvPr/>
        </p:nvSpPr>
        <p:spPr>
          <a:xfrm>
            <a:off x="4737100" y="2265363"/>
            <a:ext cx="2195513" cy="430212"/>
          </a:xfrm>
          <a:prstGeom prst="wedgeRoundRectCallout">
            <a:avLst>
              <a:gd name="adj1" fmla="val -39455"/>
              <a:gd name="adj2" fmla="val 110714"/>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医療費総額の決定</a:t>
            </a:r>
          </a:p>
        </p:txBody>
      </p:sp>
      <p:sp>
        <p:nvSpPr>
          <p:cNvPr id="14" name="角丸四角形吹き出し 13">
            <a:extLst>
              <a:ext uri="{FF2B5EF4-FFF2-40B4-BE49-F238E27FC236}">
                <a16:creationId xmlns:a16="http://schemas.microsoft.com/office/drawing/2014/main" id="{7D6E4F0C-8DB6-4DDF-A5AC-6061EB291D5A}"/>
              </a:ext>
            </a:extLst>
          </p:cNvPr>
          <p:cNvSpPr/>
          <p:nvPr/>
        </p:nvSpPr>
        <p:spPr>
          <a:xfrm>
            <a:off x="7654925" y="3201988"/>
            <a:ext cx="2066925" cy="430212"/>
          </a:xfrm>
          <a:prstGeom prst="wedgeRoundRectCallout">
            <a:avLst>
              <a:gd name="adj1" fmla="val -37142"/>
              <a:gd name="adj2" fmla="val 111082"/>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医療費分配の決定</a:t>
            </a:r>
          </a:p>
        </p:txBody>
      </p:sp>
      <p:sp>
        <p:nvSpPr>
          <p:cNvPr id="15" name="角丸四角形吹き出し 14">
            <a:extLst>
              <a:ext uri="{FF2B5EF4-FFF2-40B4-BE49-F238E27FC236}">
                <a16:creationId xmlns:a16="http://schemas.microsoft.com/office/drawing/2014/main" id="{0EBB4C6A-3DC5-46B7-9591-523E91254A95}"/>
              </a:ext>
            </a:extLst>
          </p:cNvPr>
          <p:cNvSpPr/>
          <p:nvPr/>
        </p:nvSpPr>
        <p:spPr>
          <a:xfrm>
            <a:off x="74613" y="3432175"/>
            <a:ext cx="2309812" cy="430213"/>
          </a:xfrm>
          <a:prstGeom prst="wedgeRoundRectCallout">
            <a:avLst>
              <a:gd name="adj1" fmla="val 36532"/>
              <a:gd name="adj2" fmla="val 102800"/>
              <a:gd name="adj3" fmla="val 16667"/>
            </a:avLst>
          </a:prstGeom>
        </p:spPr>
        <p:style>
          <a:lnRef idx="2">
            <a:schemeClr val="accent2"/>
          </a:lnRef>
          <a:fillRef idx="1">
            <a:schemeClr val="lt1"/>
          </a:fillRef>
          <a:effectRef idx="0">
            <a:schemeClr val="accent2"/>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医療政策の方針決定</a:t>
            </a:r>
          </a:p>
        </p:txBody>
      </p:sp>
      <p:sp>
        <p:nvSpPr>
          <p:cNvPr id="64526" name="テキスト ボックス 15">
            <a:extLst>
              <a:ext uri="{FF2B5EF4-FFF2-40B4-BE49-F238E27FC236}">
                <a16:creationId xmlns:a16="http://schemas.microsoft.com/office/drawing/2014/main" id="{44E5F272-2E32-41A8-83AA-1F9A31C10073}"/>
              </a:ext>
            </a:extLst>
          </p:cNvPr>
          <p:cNvSpPr txBox="1">
            <a:spLocks noChangeArrowheads="1"/>
          </p:cNvSpPr>
          <p:nvPr/>
        </p:nvSpPr>
        <p:spPr bwMode="auto">
          <a:xfrm>
            <a:off x="1108075" y="104775"/>
            <a:ext cx="7683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800" b="0" i="0" u="none" strike="noStrike" kern="1200" cap="none" spc="0" normalizeH="0" baseline="0" noProof="0" dirty="0">
                <a:ln>
                  <a:noFill/>
                </a:ln>
                <a:solidFill>
                  <a:srgbClr val="000000"/>
                </a:solidFill>
                <a:effectLst/>
                <a:uLnTx/>
                <a:uFillTx/>
                <a:latin typeface="ＭＳ Ｐゴシック" panose="020B0600070205080204" pitchFamily="50" charset="-128"/>
                <a:ea typeface="メイリオ" panose="020B0604030504040204" pitchFamily="50" charset="-128"/>
                <a:cs typeface="+mn-cs"/>
              </a:rPr>
              <a:t>診療報酬改定の流れ</a:t>
            </a:r>
          </a:p>
        </p:txBody>
      </p:sp>
      <p:sp>
        <p:nvSpPr>
          <p:cNvPr id="64527" name="正方形/長方形 2">
            <a:extLst>
              <a:ext uri="{FF2B5EF4-FFF2-40B4-BE49-F238E27FC236}">
                <a16:creationId xmlns:a16="http://schemas.microsoft.com/office/drawing/2014/main" id="{55ECF335-E29F-4A50-A515-B2F7EF3F6DDA}"/>
              </a:ext>
            </a:extLst>
          </p:cNvPr>
          <p:cNvSpPr>
            <a:spLocks noChangeArrowheads="1"/>
          </p:cNvSpPr>
          <p:nvPr/>
        </p:nvSpPr>
        <p:spPr bwMode="auto">
          <a:xfrm>
            <a:off x="461963" y="6086475"/>
            <a:ext cx="9231312" cy="62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診療報酬改定は、中医協で</a:t>
            </a:r>
            <a:r>
              <a:rPr kumimoji="1" lang="ja-JP" altLang="en-US" sz="1800" b="0" i="0" u="none" strike="noStrike" kern="1200" cap="none" spc="0" normalizeH="0" baseline="0" noProof="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エビデンス</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に基づく評価がなされ、さらには前回の改定結果を</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ct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調査・検証</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した上で、次回改定で</a:t>
            </a:r>
            <a:r>
              <a:rPr kumimoji="1" lang="ja-JP" altLang="en-US" sz="1800" b="0" i="0" u="none" strike="noStrike" kern="1200" cap="none" spc="0" normalizeH="0" baseline="0" noProof="0">
                <a:ln>
                  <a:noFill/>
                </a:ln>
                <a:solidFill>
                  <a:srgbClr val="0000FF"/>
                </a:solidFill>
                <a:effectLst/>
                <a:uLnTx/>
                <a:uFillTx/>
                <a:latin typeface="ＭＳ Ｐゴシック" panose="020B0600070205080204" pitchFamily="50" charset="-128"/>
                <a:ea typeface="ＭＳ Ｐゴシック" panose="020B0600070205080204" pitchFamily="50" charset="-128"/>
                <a:cs typeface="+mn-cs"/>
              </a:rPr>
              <a:t>修正</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するという</a:t>
            </a:r>
            <a:r>
              <a:rPr kumimoji="1" lang="ja-JP" altLang="en-US" sz="1800" b="0" i="0" u="none" strike="noStrike" kern="1200" cap="none" spc="0" normalizeH="0" baseline="0" noProof="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流れ</a:t>
            </a:r>
            <a:r>
              <a:rPr kumimoji="1" lang="ja-JP" altLang="en-US" sz="1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が確立している</a:t>
            </a:r>
            <a:endParaRPr kumimoji="1" lang="en-US" altLang="ja-JP" sz="1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4528" name="スライド番号プレースホルダー 2">
            <a:extLst>
              <a:ext uri="{FF2B5EF4-FFF2-40B4-BE49-F238E27FC236}">
                <a16:creationId xmlns:a16="http://schemas.microsoft.com/office/drawing/2014/main" id="{3FB39614-2C7D-4BBD-B3B8-0CDD6D65F53F}"/>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6198BAB3-D209-40F4-980A-55A769DD7957}"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89</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274243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normAutofit/>
          </a:bodyPr>
          <a:lstStyle/>
          <a:p>
            <a:pPr algn="l" eaLnBrk="1" hangingPunct="1">
              <a:defRPr/>
            </a:pPr>
            <a:r>
              <a:rPr lang="ja-JP" altLang="en-US" sz="2600" dirty="0">
                <a:ea typeface="HG創英角ｺﾞｼｯｸUB" pitchFamily="49" charset="-128"/>
              </a:rPr>
              <a:t>令和２年度診療報酬改定の基本方針</a:t>
            </a:r>
            <a:endParaRPr lang="ja-JP" altLang="en-US" sz="2600" dirty="0">
              <a:latin typeface="+mj-ea"/>
            </a:endParaRPr>
          </a:p>
        </p:txBody>
      </p:sp>
      <p:sp>
        <p:nvSpPr>
          <p:cNvPr id="178179" name="Rectangle 4"/>
          <p:cNvSpPr>
            <a:spLocks noChangeArrowheads="1"/>
          </p:cNvSpPr>
          <p:nvPr/>
        </p:nvSpPr>
        <p:spPr bwMode="auto">
          <a:xfrm>
            <a:off x="340553" y="822295"/>
            <a:ext cx="4972487"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l" defTabSz="914400" rtl="0" eaLnBrk="1" fontAlgn="base" latinLnBrk="0" hangingPunct="1">
              <a:lnSpc>
                <a:spcPts val="2200"/>
              </a:lnSpc>
              <a:spcBef>
                <a:spcPct val="0"/>
              </a:spcBef>
              <a:spcAft>
                <a:spcPct val="0"/>
              </a:spcAft>
              <a:buClrTx/>
              <a:buSzTx/>
              <a:buFontTx/>
              <a:buNone/>
              <a:tabLst/>
              <a:defRPr/>
            </a:pPr>
            <a:r>
              <a:rPr kumimoji="1" lang="ja-JP" altLang="en-US"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rPr>
              <a:t>２．改定の基本的視点と具体的方向性③</a:t>
            </a:r>
            <a:endParaRPr kumimoji="1" lang="en-US" altLang="ja-JP" sz="2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7" name="Rectangle 4"/>
          <p:cNvSpPr>
            <a:spLocks noChangeArrowheads="1"/>
          </p:cNvSpPr>
          <p:nvPr/>
        </p:nvSpPr>
        <p:spPr bwMode="auto">
          <a:xfrm>
            <a:off x="340537" y="1196871"/>
            <a:ext cx="9360827" cy="5324535"/>
          </a:xfrm>
          <a:prstGeom prst="rect">
            <a:avLst/>
          </a:prstGeom>
          <a:solidFill>
            <a:srgbClr val="CCECFF"/>
          </a:solidFill>
          <a:ln w="9525">
            <a:solidFill>
              <a:srgbClr val="000000"/>
            </a:solid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sng"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（２）患者・国民にとって身近であって、安心・安全で質の高い医療の実現</a:t>
            </a:r>
            <a:endParaRPr kumimoji="0" lang="en-US" altLang="ja-JP" sz="20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基本的視点</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患者の安心・安全を確保しつつ、医療技術の進展や疾病構造の変化等を踏まえ、第三者に</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よる評価やアウトカム評価など客観的な評価を進めながら、新たなニーズ等に対応できる医療</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の実現に資する取組の評価を進める。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また、患者自身が納得して医療を受けられるよう、患者にとって身近で分かりやすい医療を</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実現していくことが重要である。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ts val="600"/>
              </a:spcBef>
              <a:spcAft>
                <a:spcPct val="0"/>
              </a:spcAft>
              <a:buClrTx/>
              <a:buSzTx/>
              <a:buFontTx/>
              <a:buNone/>
              <a:tabLst/>
              <a:defRPr/>
            </a:pP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0" lang="ja-JP" altLang="en-US"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具体的方向性</a:t>
            </a:r>
            <a:r>
              <a:rPr kumimoji="0" lang="en-US" altLang="ja-JP" sz="17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かかりつけ医の評価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複数の慢性疾患を有する患者に対し、療養上の指導、服薬管理、健康管理等の対応を継続</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的に実施するなど、個別の疾患だけでなく、患者の療養環境や希望に応じた診療が行われる</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よう、かかりつけ医機能を評価。また、患者にとって、かかりつけ医機能を有する医療機関等</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が分かる仕組み等を検討。</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患者にとって必要な情報提供、相談支援等の評価</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患者が安心して医療を受けられ、それぞれの実情に応じて住み慣れた地域で継続して生活</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できるよう、適切な情報提供や相談への幅広い対応に資する取組、生活習慣病の増加等に</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en-US" altLang="ja-JP" kern="0" dirty="0">
                <a:solidFill>
                  <a:prstClr val="black"/>
                </a:solidFill>
                <a:latin typeface="ＭＳ Ｐゴシック"/>
                <a:ea typeface="ＭＳ Ｐゴシック" panose="020B0600070205080204" pitchFamily="50" charset="-128"/>
              </a:rPr>
              <a:t>    </a:t>
            </a: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対応する効果的・効率的な重症化予防の取組、治療と仕事の両立に資する取組等を推進。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アウトカムにも着目した評価の推進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ts val="2100"/>
              </a:lnSpc>
              <a:spcBef>
                <a:spcPct val="0"/>
              </a:spcBef>
              <a:spcAft>
                <a:spcPct val="0"/>
              </a:spcAft>
              <a:buClrTx/>
              <a:buSzTx/>
              <a:buFontTx/>
              <a:buNone/>
              <a:tabLst/>
              <a:defRPr/>
            </a:pPr>
            <a:r>
              <a:rPr kumimoji="0" lang="ja-JP" altLang="en-US"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質の高いリハビリテーションの評価など、アウトカムにも着目した評価を推進。</a:t>
            </a:r>
            <a:endParaRPr kumimoji="0" lang="en-US" altLang="ja-JP" sz="1800" b="0" i="0" u="none" strike="noStrike" kern="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178183" name="Rectangle 2"/>
          <p:cNvSpPr>
            <a:spLocks noChangeArrowheads="1"/>
          </p:cNvSpPr>
          <p:nvPr/>
        </p:nvSpPr>
        <p:spPr bwMode="auto">
          <a:xfrm>
            <a:off x="4717095" y="548710"/>
            <a:ext cx="5188905"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［令和元年</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12</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月</a:t>
            </a:r>
            <a:r>
              <a:rPr kumimoji="1" lang="en-US" altLang="ja-JP"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10</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日 社会保障審議会</a:t>
            </a:r>
            <a:r>
              <a:rPr kumimoji="0" lang="ja-JP" altLang="en-US" sz="1400" b="0" i="0" u="none" strike="noStrike" kern="0" cap="none" spc="0" normalizeH="0" baseline="0" noProof="0" dirty="0">
                <a:ln>
                  <a:noFill/>
                </a:ln>
                <a:solidFill>
                  <a:prstClr val="black"/>
                </a:solidFill>
                <a:effectLst/>
                <a:uLnTx/>
                <a:uFillTx/>
                <a:latin typeface="Calibri" panose="020F0502020204030204"/>
                <a:ea typeface="ＭＳ Ｐゴシック"/>
                <a:cs typeface="+mn-cs"/>
              </a:rPr>
              <a:t>（医療保険部会・医療部会） </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a:t>
            </a:r>
          </a:p>
        </p:txBody>
      </p:sp>
      <p:sp>
        <p:nvSpPr>
          <p:cNvPr id="9"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4059156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17">
            <a:extLst>
              <a:ext uri="{FF2B5EF4-FFF2-40B4-BE49-F238E27FC236}">
                <a16:creationId xmlns:a16="http://schemas.microsoft.com/office/drawing/2014/main" id="{871902B4-A428-48B4-BA1F-FA4CB4AA6AE4}"/>
              </a:ext>
            </a:extLst>
          </p:cNvPr>
          <p:cNvSpPr txBox="1">
            <a:spLocks noChangeArrowheads="1"/>
          </p:cNvSpPr>
          <p:nvPr/>
        </p:nvSpPr>
        <p:spPr bwMode="auto">
          <a:xfrm>
            <a:off x="34485" y="77527"/>
            <a:ext cx="9906000" cy="523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1" lang="ja-JP" altLang="en-US" sz="280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rPr>
              <a:t>令和２年度診療報酬改定の大まかな流れ</a:t>
            </a:r>
          </a:p>
        </p:txBody>
      </p:sp>
      <p:sp>
        <p:nvSpPr>
          <p:cNvPr id="65539" name="AutoShape 11">
            <a:extLst>
              <a:ext uri="{FF2B5EF4-FFF2-40B4-BE49-F238E27FC236}">
                <a16:creationId xmlns:a16="http://schemas.microsoft.com/office/drawing/2014/main" id="{B9A7A634-6031-4830-895D-49E355665249}"/>
              </a:ext>
            </a:extLst>
          </p:cNvPr>
          <p:cNvSpPr>
            <a:spLocks noChangeArrowheads="1"/>
          </p:cNvSpPr>
          <p:nvPr/>
        </p:nvSpPr>
        <p:spPr bwMode="auto">
          <a:xfrm flipH="1">
            <a:off x="4959350" y="4362450"/>
            <a:ext cx="209550" cy="719138"/>
          </a:xfrm>
          <a:prstGeom prst="leftArrow">
            <a:avLst>
              <a:gd name="adj1" fmla="val 50000"/>
              <a:gd name="adj2" fmla="val 37569"/>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0" name="AutoShape 16">
            <a:extLst>
              <a:ext uri="{FF2B5EF4-FFF2-40B4-BE49-F238E27FC236}">
                <a16:creationId xmlns:a16="http://schemas.microsoft.com/office/drawing/2014/main" id="{9D2068DD-0BC2-450C-8803-52EB9907FAA6}"/>
              </a:ext>
            </a:extLst>
          </p:cNvPr>
          <p:cNvSpPr>
            <a:spLocks noChangeArrowheads="1"/>
          </p:cNvSpPr>
          <p:nvPr/>
        </p:nvSpPr>
        <p:spPr bwMode="auto">
          <a:xfrm flipH="1">
            <a:off x="4964113" y="5768975"/>
            <a:ext cx="209550" cy="649288"/>
          </a:xfrm>
          <a:prstGeom prst="rightArrow">
            <a:avLst>
              <a:gd name="adj1" fmla="val 50000"/>
              <a:gd name="adj2" fmla="val 37569"/>
            </a:avLst>
          </a:prstGeom>
          <a:solidFill>
            <a:srgbClr val="FF0000"/>
          </a:solidFill>
          <a:ln w="9525">
            <a:solidFill>
              <a:srgbClr val="FF000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5541" name="AutoShape 11">
            <a:extLst>
              <a:ext uri="{FF2B5EF4-FFF2-40B4-BE49-F238E27FC236}">
                <a16:creationId xmlns:a16="http://schemas.microsoft.com/office/drawing/2014/main" id="{0E084A7A-21AB-47AF-AD9D-91B8F6DEC014}"/>
              </a:ext>
            </a:extLst>
          </p:cNvPr>
          <p:cNvSpPr>
            <a:spLocks noChangeArrowheads="1"/>
          </p:cNvSpPr>
          <p:nvPr/>
        </p:nvSpPr>
        <p:spPr bwMode="auto">
          <a:xfrm flipH="1">
            <a:off x="4930132" y="2029416"/>
            <a:ext cx="228600" cy="647700"/>
          </a:xfrm>
          <a:prstGeom prst="leftArrow">
            <a:avLst>
              <a:gd name="adj1" fmla="val 50000"/>
              <a:gd name="adj2" fmla="val 37431"/>
            </a:avLst>
          </a:prstGeom>
          <a:solidFill>
            <a:srgbClr val="00B0F0"/>
          </a:solidFill>
          <a:ln w="9525">
            <a:solidFill>
              <a:srgbClr val="00B0F0"/>
            </a:solidFill>
            <a:miter lim="800000"/>
            <a:headEnd/>
            <a:tailEnd/>
          </a:ln>
        </p:spPr>
        <p:txBody>
          <a:bodyPr wrap="none" lIns="91355" tIns="45680" rIns="91355" bIns="4568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051" name="Rectangle 3">
            <a:extLst>
              <a:ext uri="{FF2B5EF4-FFF2-40B4-BE49-F238E27FC236}">
                <a16:creationId xmlns:a16="http://schemas.microsoft.com/office/drawing/2014/main" id="{EB3ECE42-7D62-4925-9A14-4DA0F66C6510}"/>
              </a:ext>
            </a:extLst>
          </p:cNvPr>
          <p:cNvSpPr>
            <a:spLocks noChangeArrowheads="1"/>
          </p:cNvSpPr>
          <p:nvPr/>
        </p:nvSpPr>
        <p:spPr bwMode="auto">
          <a:xfrm>
            <a:off x="108595" y="1970679"/>
            <a:ext cx="4752975" cy="765175"/>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診療報酬改定の基本方針の議論</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en-US" altLang="zh-TW" sz="1500" b="0" i="0" u="none" strike="noStrike" kern="1200" cap="none" spc="0" normalizeH="0" baseline="0" noProof="0" dirty="0">
                <a:ln>
                  <a:noFill/>
                </a:ln>
                <a:solidFill>
                  <a:prstClr val="black"/>
                </a:solidFill>
                <a:effectLst/>
                <a:uLnTx/>
                <a:uFillTx/>
                <a:latin typeface="ＭＳ Ｐゴシック"/>
                <a:ea typeface="新細明體" panose="02020500000000000000" pitchFamily="18" charset="-120"/>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令和２</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年度診療報酬改定</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a:t>
            </a:r>
            <a:r>
              <a:rPr kumimoji="1" lang="zh-TW" altLang="en-US" sz="1500" b="0" i="0" u="none" strike="noStrike" kern="1200" cap="none" spc="0" normalizeH="0" baseline="0" noProof="0" dirty="0">
                <a:ln>
                  <a:noFill/>
                </a:ln>
                <a:solidFill>
                  <a:prstClr val="black"/>
                </a:solidFill>
                <a:effectLst/>
                <a:uLnTx/>
                <a:uFillTx/>
                <a:latin typeface="ＭＳ Ｐゴシック"/>
                <a:ea typeface="ＭＳ Ｐゴシック"/>
                <a:cs typeface="+mn-cs"/>
              </a:rPr>
              <a:t>基本方針</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の策定</a:t>
            </a:r>
          </a:p>
        </p:txBody>
      </p:sp>
      <p:sp>
        <p:nvSpPr>
          <p:cNvPr id="2053" name="AutoShape 7">
            <a:extLst>
              <a:ext uri="{FF2B5EF4-FFF2-40B4-BE49-F238E27FC236}">
                <a16:creationId xmlns:a16="http://schemas.microsoft.com/office/drawing/2014/main" id="{BECE2F12-C405-4D80-8C67-FA345BF59A9C}"/>
              </a:ext>
            </a:extLst>
          </p:cNvPr>
          <p:cNvSpPr>
            <a:spLocks noChangeArrowheads="1"/>
          </p:cNvSpPr>
          <p:nvPr/>
        </p:nvSpPr>
        <p:spPr bwMode="auto">
          <a:xfrm>
            <a:off x="1447800" y="2796663"/>
            <a:ext cx="2016125"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　　閣</a:t>
            </a:r>
          </a:p>
        </p:txBody>
      </p:sp>
      <p:sp>
        <p:nvSpPr>
          <p:cNvPr id="2054" name="AutoShape 8">
            <a:extLst>
              <a:ext uri="{FF2B5EF4-FFF2-40B4-BE49-F238E27FC236}">
                <a16:creationId xmlns:a16="http://schemas.microsoft.com/office/drawing/2014/main" id="{A5C1D5EF-757B-4BC1-B04D-CC6BFBFD9BAA}"/>
              </a:ext>
            </a:extLst>
          </p:cNvPr>
          <p:cNvSpPr>
            <a:spLocks noChangeArrowheads="1"/>
          </p:cNvSpPr>
          <p:nvPr/>
        </p:nvSpPr>
        <p:spPr bwMode="auto">
          <a:xfrm>
            <a:off x="432594" y="1605980"/>
            <a:ext cx="4184650"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社会保障審議会（医療保険部会、医療部会）</a:t>
            </a:r>
          </a:p>
        </p:txBody>
      </p:sp>
      <p:sp>
        <p:nvSpPr>
          <p:cNvPr id="2056" name="Rectangle 12">
            <a:extLst>
              <a:ext uri="{FF2B5EF4-FFF2-40B4-BE49-F238E27FC236}">
                <a16:creationId xmlns:a16="http://schemas.microsoft.com/office/drawing/2014/main" id="{DA13F9ED-A755-40ED-8FE6-F4643D9EBADD}"/>
              </a:ext>
            </a:extLst>
          </p:cNvPr>
          <p:cNvSpPr>
            <a:spLocks noChangeArrowheads="1"/>
          </p:cNvSpPr>
          <p:nvPr/>
        </p:nvSpPr>
        <p:spPr bwMode="auto">
          <a:xfrm>
            <a:off x="128588" y="4105867"/>
            <a:ext cx="4752975" cy="1369421"/>
          </a:xfrm>
          <a:prstGeom prst="rect">
            <a:avLst/>
          </a:prstGeom>
          <a:solidFill>
            <a:schemeClr val="accent6">
              <a:lumMod val="20000"/>
              <a:lumOff val="80000"/>
            </a:schemeClr>
          </a:solidFill>
          <a:ln w="9525">
            <a:solidFill>
              <a:schemeClr val="tx1"/>
            </a:solidFill>
            <a:miter lim="800000"/>
            <a:headEnd/>
            <a:tailEnd/>
          </a:ln>
        </p:spPr>
        <p:txBody>
          <a:bodyPr lIns="36000" rIns="0"/>
          <a:lstStyle/>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a:t>
            </a:r>
          </a:p>
          <a:p>
            <a:pPr marL="271206" marR="0" lvl="0" indent="-271206"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中医協に対し、</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内閣が決定した「診療報酬改定について」「勤務医の</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lang="en-US" altLang="ja-JP" sz="1500" dirty="0">
                <a:solidFill>
                  <a:prstClr val="black"/>
                </a:solidFill>
                <a:latin typeface="ＭＳ Ｐゴシック"/>
                <a:ea typeface="ＭＳ Ｐゴシック" panose="020B0600070205080204" pitchFamily="50" charset="-128"/>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働き方改革への対応について」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98331"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　社会保障審議会で策定された「改定の基本方針」</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95160" algn="l" defTabSz="914400" rtl="0" eaLnBrk="1" fontAlgn="auto" latinLnBrk="0" hangingPunct="1">
              <a:lnSpc>
                <a:spcPts val="16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に基づき改定案の調査･審議を行うよう諮問</a:t>
            </a:r>
          </a:p>
        </p:txBody>
      </p:sp>
      <p:sp>
        <p:nvSpPr>
          <p:cNvPr id="2057" name="AutoShape 13">
            <a:extLst>
              <a:ext uri="{FF2B5EF4-FFF2-40B4-BE49-F238E27FC236}">
                <a16:creationId xmlns:a16="http://schemas.microsoft.com/office/drawing/2014/main" id="{13D25918-E8DA-405C-AF5F-34C3C02571F5}"/>
              </a:ext>
            </a:extLst>
          </p:cNvPr>
          <p:cNvSpPr>
            <a:spLocks noChangeArrowheads="1"/>
          </p:cNvSpPr>
          <p:nvPr/>
        </p:nvSpPr>
        <p:spPr bwMode="auto">
          <a:xfrm>
            <a:off x="1477813" y="3737310"/>
            <a:ext cx="2014538" cy="355600"/>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8" name="Rectangle 14">
            <a:extLst>
              <a:ext uri="{FF2B5EF4-FFF2-40B4-BE49-F238E27FC236}">
                <a16:creationId xmlns:a16="http://schemas.microsoft.com/office/drawing/2014/main" id="{DD14E715-0EEC-452B-B930-3CCC8E8D0769}"/>
              </a:ext>
            </a:extLst>
          </p:cNvPr>
          <p:cNvSpPr>
            <a:spLocks noChangeArrowheads="1"/>
          </p:cNvSpPr>
          <p:nvPr/>
        </p:nvSpPr>
        <p:spPr bwMode="auto">
          <a:xfrm>
            <a:off x="128588" y="5911850"/>
            <a:ext cx="4752975" cy="381000"/>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marR="0" lvl="0" indent="-271206"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３月　診療報酬改定に係る告示･通知の発出</a:t>
            </a:r>
          </a:p>
        </p:txBody>
      </p:sp>
      <p:sp>
        <p:nvSpPr>
          <p:cNvPr id="2059" name="AutoShape 15">
            <a:extLst>
              <a:ext uri="{FF2B5EF4-FFF2-40B4-BE49-F238E27FC236}">
                <a16:creationId xmlns:a16="http://schemas.microsoft.com/office/drawing/2014/main" id="{186D25BF-72ED-4C89-8AF7-3F2F34311772}"/>
              </a:ext>
            </a:extLst>
          </p:cNvPr>
          <p:cNvSpPr>
            <a:spLocks noChangeArrowheads="1"/>
          </p:cNvSpPr>
          <p:nvPr/>
        </p:nvSpPr>
        <p:spPr bwMode="auto">
          <a:xfrm>
            <a:off x="1447800" y="5553075"/>
            <a:ext cx="2014538" cy="358775"/>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厚生労働大臣</a:t>
            </a:r>
          </a:p>
        </p:txBody>
      </p:sp>
      <p:sp>
        <p:nvSpPr>
          <p:cNvPr id="2050" name="Rectangle 2">
            <a:extLst>
              <a:ext uri="{FF2B5EF4-FFF2-40B4-BE49-F238E27FC236}">
                <a16:creationId xmlns:a16="http://schemas.microsoft.com/office/drawing/2014/main" id="{69A60B15-C3CD-4B26-9E5F-245D939803F7}"/>
              </a:ext>
            </a:extLst>
          </p:cNvPr>
          <p:cNvSpPr>
            <a:spLocks noChangeArrowheads="1"/>
          </p:cNvSpPr>
          <p:nvPr/>
        </p:nvSpPr>
        <p:spPr bwMode="auto">
          <a:xfrm>
            <a:off x="5253980" y="1533525"/>
            <a:ext cx="4543425" cy="1787525"/>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第１ラウンド</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３月～７月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①患者の疾病構造や受療行動等を意識しつつ年代別に</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課題を整理</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②昨今の医療と関連性の高いテーマについて課題を整理</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７月</a:t>
            </a: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第１ラウンドの概要のとりまとめ</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第２ラウンド</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９月～１月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外来・入院・在宅・個別・横断的事項</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薬価制度・保険医療材料制度改革</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5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改定の基本方針を踏まえた対応</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055" name="AutoShape 9">
            <a:extLst>
              <a:ext uri="{FF2B5EF4-FFF2-40B4-BE49-F238E27FC236}">
                <a16:creationId xmlns:a16="http://schemas.microsoft.com/office/drawing/2014/main" id="{5FA5753F-01B6-4508-84AC-144A1F4BBA9D}"/>
              </a:ext>
            </a:extLst>
          </p:cNvPr>
          <p:cNvSpPr>
            <a:spLocks noChangeArrowheads="1"/>
          </p:cNvSpPr>
          <p:nvPr/>
        </p:nvSpPr>
        <p:spPr bwMode="auto">
          <a:xfrm>
            <a:off x="6246019" y="604382"/>
            <a:ext cx="2871787" cy="346075"/>
          </a:xfrm>
          <a:prstGeom prst="roundRect">
            <a:avLst>
              <a:gd name="adj" fmla="val 16667"/>
            </a:avLst>
          </a:prstGeom>
          <a:solidFill>
            <a:schemeClr val="accent5">
              <a:lumMod val="40000"/>
              <a:lumOff val="60000"/>
            </a:schemeClr>
          </a:solidFill>
          <a:ln w="9525">
            <a:solidFill>
              <a:schemeClr val="tx1"/>
            </a:solidFill>
            <a:round/>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中医協</a:t>
            </a:r>
          </a:p>
        </p:txBody>
      </p:sp>
      <p:sp>
        <p:nvSpPr>
          <p:cNvPr id="29" name="正方形/長方形 28">
            <a:extLst>
              <a:ext uri="{FF2B5EF4-FFF2-40B4-BE49-F238E27FC236}">
                <a16:creationId xmlns:a16="http://schemas.microsoft.com/office/drawing/2014/main" id="{6CA85473-39BD-4F91-AA86-F5A9B9F4CEB8}"/>
              </a:ext>
            </a:extLst>
          </p:cNvPr>
          <p:cNvSpPr/>
          <p:nvPr/>
        </p:nvSpPr>
        <p:spPr>
          <a:xfrm>
            <a:off x="123825" y="6396037"/>
            <a:ext cx="9582150" cy="333375"/>
          </a:xfrm>
          <a:prstGeom prst="rect">
            <a:avLst/>
          </a:prstGeom>
          <a:solidFill>
            <a:srgbClr val="CC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355" tIns="45680" rIns="91355" bIns="4568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令和２年４月１日　施行</a:t>
            </a:r>
          </a:p>
        </p:txBody>
      </p:sp>
      <p:sp>
        <p:nvSpPr>
          <p:cNvPr id="65552" name="テキスト ボックス 1">
            <a:extLst>
              <a:ext uri="{FF2B5EF4-FFF2-40B4-BE49-F238E27FC236}">
                <a16:creationId xmlns:a16="http://schemas.microsoft.com/office/drawing/2014/main" id="{E8ADF90F-662F-478E-A49A-E68FF8B48F15}"/>
              </a:ext>
            </a:extLst>
          </p:cNvPr>
          <p:cNvSpPr txBox="1">
            <a:spLocks noChangeArrowheads="1"/>
          </p:cNvSpPr>
          <p:nvPr/>
        </p:nvSpPr>
        <p:spPr bwMode="auto">
          <a:xfrm>
            <a:off x="77314" y="1227339"/>
            <a:ext cx="1238250"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令和元年</a:t>
            </a:r>
          </a:p>
        </p:txBody>
      </p:sp>
      <p:sp>
        <p:nvSpPr>
          <p:cNvPr id="65553" name="テキスト ボックス 25">
            <a:extLst>
              <a:ext uri="{FF2B5EF4-FFF2-40B4-BE49-F238E27FC236}">
                <a16:creationId xmlns:a16="http://schemas.microsoft.com/office/drawing/2014/main" id="{65EEA3BA-6445-4746-B18E-D9168E7CA34E}"/>
              </a:ext>
            </a:extLst>
          </p:cNvPr>
          <p:cNvSpPr txBox="1">
            <a:spLocks noChangeArrowheads="1"/>
          </p:cNvSpPr>
          <p:nvPr/>
        </p:nvSpPr>
        <p:spPr bwMode="auto">
          <a:xfrm>
            <a:off x="94532" y="3754553"/>
            <a:ext cx="1323975" cy="369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55" tIns="45680" rIns="91355" bIns="45680">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令和２年</a:t>
            </a:r>
          </a:p>
        </p:txBody>
      </p:sp>
      <p:sp>
        <p:nvSpPr>
          <p:cNvPr id="2052" name="Rectangle 6">
            <a:extLst>
              <a:ext uri="{FF2B5EF4-FFF2-40B4-BE49-F238E27FC236}">
                <a16:creationId xmlns:a16="http://schemas.microsoft.com/office/drawing/2014/main" id="{AA332E1B-008C-4CD0-BCCD-477B1233D06C}"/>
              </a:ext>
            </a:extLst>
          </p:cNvPr>
          <p:cNvSpPr>
            <a:spLocks noChangeArrowheads="1"/>
          </p:cNvSpPr>
          <p:nvPr/>
        </p:nvSpPr>
        <p:spPr bwMode="auto">
          <a:xfrm>
            <a:off x="123825" y="3181755"/>
            <a:ext cx="4752975" cy="504528"/>
          </a:xfrm>
          <a:prstGeom prst="rect">
            <a:avLst/>
          </a:prstGeom>
          <a:solidFill>
            <a:schemeClr val="accent6">
              <a:lumMod val="20000"/>
              <a:lumOff val="80000"/>
            </a:schemeClr>
          </a:solidFill>
          <a:ln w="9525">
            <a:solidFill>
              <a:schemeClr val="tx1"/>
            </a:solidFill>
            <a:miter lim="800000"/>
            <a:headEnd/>
            <a:tailEnd/>
          </a:ln>
        </p:spPr>
        <p:txBody>
          <a:bodyPr anchor="ctr"/>
          <a:lstStyle/>
          <a:p>
            <a:pPr marL="264861" marR="0" lvl="0" indent="-264861" algn="l" defTabSz="914400" rtl="0" eaLnBrk="1" fontAlgn="auto" latinLnBrk="0" hangingPunct="1">
              <a:lnSpc>
                <a:spcPct val="1000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17</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a:t>
            </a:r>
            <a:r>
              <a:rPr kumimoji="1" lang="ja-JP" altLang="en-US"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rPr>
              <a:t>予算編成過程で、診療報酬の改定率、地域医</a:t>
            </a:r>
            <a:endParaRPr kumimoji="1" lang="en-US" altLang="ja-JP"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endParaRPr>
          </a:p>
          <a:p>
            <a:pPr marL="264861" marR="0" lvl="0" indent="-264861" algn="l" defTabSz="914400" rtl="0" eaLnBrk="1" fontAlgn="auto" latinLnBrk="0" hangingPunct="1">
              <a:lnSpc>
                <a:spcPct val="100000"/>
              </a:lnSpc>
              <a:spcBef>
                <a:spcPts val="0"/>
              </a:spcBef>
              <a:spcAft>
                <a:spcPts val="0"/>
              </a:spcAft>
              <a:buClrTx/>
              <a:buSzTx/>
              <a:buFontTx/>
              <a:buNone/>
              <a:tabLst/>
              <a:defRPr/>
            </a:pPr>
            <a:r>
              <a:rPr lang="en-US" altLang="ja-JP" sz="1500" spc="-40" dirty="0">
                <a:solidFill>
                  <a:prstClr val="black"/>
                </a:solidFill>
                <a:latin typeface="ＭＳ Ｐゴシック"/>
                <a:ea typeface="ＭＳ Ｐゴシック" panose="020B0600070205080204" pitchFamily="50" charset="-128"/>
              </a:rPr>
              <a:t>               </a:t>
            </a:r>
            <a:r>
              <a:rPr kumimoji="1" lang="ja-JP" altLang="en-US" sz="1500" b="0" i="0" u="none" strike="noStrike" kern="1200" cap="none" spc="-40" normalizeH="0" noProof="0" dirty="0">
                <a:ln>
                  <a:noFill/>
                </a:ln>
                <a:solidFill>
                  <a:prstClr val="black"/>
                </a:solidFill>
                <a:effectLst/>
                <a:uLnTx/>
                <a:uFillTx/>
                <a:latin typeface="ＭＳ Ｐゴシック"/>
                <a:ea typeface="ＭＳ Ｐゴシック" panose="020B0600070205080204" pitchFamily="50" charset="-128"/>
                <a:cs typeface="+mn-cs"/>
              </a:rPr>
              <a:t>療介護総合確保基金による措置を決定</a:t>
            </a:r>
          </a:p>
        </p:txBody>
      </p:sp>
      <p:sp>
        <p:nvSpPr>
          <p:cNvPr id="65555" name="スライド番号プレースホルダー 2">
            <a:extLst>
              <a:ext uri="{FF2B5EF4-FFF2-40B4-BE49-F238E27FC236}">
                <a16:creationId xmlns:a16="http://schemas.microsoft.com/office/drawing/2014/main" id="{AF2BEDCE-F14F-45C0-878D-EF1D558EADA4}"/>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D021D839-8F9E-4E57-98DD-93CD312D9A7F}"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90</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21" name="Rectangle 2">
            <a:extLst>
              <a:ext uri="{FF2B5EF4-FFF2-40B4-BE49-F238E27FC236}">
                <a16:creationId xmlns:a16="http://schemas.microsoft.com/office/drawing/2014/main" id="{86573372-A68E-4B1A-9734-8B848308C1CC}"/>
              </a:ext>
            </a:extLst>
          </p:cNvPr>
          <p:cNvSpPr>
            <a:spLocks noChangeArrowheads="1"/>
          </p:cNvSpPr>
          <p:nvPr/>
        </p:nvSpPr>
        <p:spPr bwMode="auto">
          <a:xfrm>
            <a:off x="5253979" y="4699000"/>
            <a:ext cx="4543425" cy="1630363"/>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358775" marR="0" lvl="0" indent="-358775"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15</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厚生労働大臣の諮問を受け、</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358775" marR="0" lvl="0" indent="-358775" algn="r"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具体的な診療報酬点数の設定に係る審議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「令和２年度改定に係るこれまでの議論の整理」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パブリックコメント募集</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公聴会の開催（静岡県富士市）</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１月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29</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日～２月　個別改定項目（短冊）の集中審議</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271206" marR="0" lvl="0" indent="-271206"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２月 ７日  厚生労働大臣に対し、改定案を答申</a:t>
            </a:r>
          </a:p>
        </p:txBody>
      </p:sp>
      <p:sp>
        <p:nvSpPr>
          <p:cNvPr id="22" name="Rectangle 2">
            <a:extLst>
              <a:ext uri="{FF2B5EF4-FFF2-40B4-BE49-F238E27FC236}">
                <a16:creationId xmlns:a16="http://schemas.microsoft.com/office/drawing/2014/main" id="{467E35B1-6F25-4314-BD5D-AAF9C95F205A}"/>
              </a:ext>
            </a:extLst>
          </p:cNvPr>
          <p:cNvSpPr>
            <a:spLocks noChangeArrowheads="1"/>
          </p:cNvSpPr>
          <p:nvPr/>
        </p:nvSpPr>
        <p:spPr bwMode="auto">
          <a:xfrm>
            <a:off x="5253979" y="3340301"/>
            <a:ext cx="4543425" cy="1326647"/>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ja-JP" altLang="en-US" sz="1500" b="0" i="0" u="none" strike="noStrike" kern="1200" cap="none" spc="-140" normalizeH="0" baseline="0" noProof="0" dirty="0">
                <a:ln>
                  <a:noFill/>
                </a:ln>
                <a:solidFill>
                  <a:prstClr val="black"/>
                </a:solidFill>
                <a:effectLst/>
                <a:uLnTx/>
                <a:uFillTx/>
                <a:latin typeface="ＭＳ Ｐゴシック"/>
                <a:ea typeface="ＭＳ Ｐゴシック" panose="020B0600070205080204" pitchFamily="50" charset="-128"/>
                <a:cs typeface="+mn-cs"/>
              </a:rPr>
              <a:t>５月～７月</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医療経済実態調査の実施</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13</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医療経済実態調査の結果報告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医療経済実態調査結果に対する見解</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４日 薬価調査・材料価格調査の速報報告</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 ６日 診療報酬改定に関する両側の見解</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ts val="1700"/>
              </a:lnSpc>
              <a:spcBef>
                <a:spcPts val="0"/>
              </a:spcBef>
              <a:spcAft>
                <a:spcPts val="0"/>
              </a:spcAft>
              <a:buClrTx/>
              <a:buSzTx/>
              <a:buFontTx/>
              <a:buNone/>
              <a:tabLst/>
              <a:defRPr/>
            </a:pP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月</a:t>
            </a:r>
            <a:r>
              <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日 診療報酬改定への意見　</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ja-JP" altLang="en-US" sz="1500" b="1" i="0" u="none" strike="noStrike" kern="1200" cap="none" spc="-100" normalizeH="0" baseline="0" noProof="0" dirty="0">
                <a:ln>
                  <a:noFill/>
                </a:ln>
                <a:solidFill>
                  <a:srgbClr val="00B0F0"/>
                </a:solidFill>
                <a:effectLst/>
                <a:uLnTx/>
                <a:uFillTx/>
                <a:latin typeface="ＭＳ Ｐゴシック"/>
                <a:ea typeface="ＭＳ Ｐゴシック" panose="020B0600070205080204" pitchFamily="50" charset="-128"/>
                <a:cs typeface="+mn-cs"/>
              </a:rPr>
              <a:t>→</a:t>
            </a:r>
            <a:r>
              <a:rPr kumimoji="1" lang="ja-JP" altLang="en-US" sz="1500" b="0" i="0" u="none" strike="noStrike" kern="1200" cap="none" spc="-100" normalizeH="0" baseline="0" noProof="0" dirty="0">
                <a:ln>
                  <a:noFill/>
                </a:ln>
                <a:solidFill>
                  <a:prstClr val="black"/>
                </a:solidFill>
                <a:effectLst/>
                <a:uLnTx/>
                <a:uFillTx/>
                <a:latin typeface="ＭＳ Ｐゴシック"/>
                <a:ea typeface="ＭＳ Ｐゴシック" panose="020B0600070205080204" pitchFamily="50" charset="-128"/>
                <a:cs typeface="+mn-cs"/>
              </a:rPr>
              <a:t>厚労大臣</a:t>
            </a:r>
            <a:r>
              <a:rPr kumimoji="1" lang="ja-JP" altLang="en-US"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3" name="Rectangle 2">
            <a:extLst>
              <a:ext uri="{FF2B5EF4-FFF2-40B4-BE49-F238E27FC236}">
                <a16:creationId xmlns:a16="http://schemas.microsoft.com/office/drawing/2014/main" id="{3E2D0687-77ED-470A-A34F-03B0EDB86156}"/>
              </a:ext>
            </a:extLst>
          </p:cNvPr>
          <p:cNvSpPr>
            <a:spLocks noChangeArrowheads="1"/>
          </p:cNvSpPr>
          <p:nvPr/>
        </p:nvSpPr>
        <p:spPr bwMode="auto">
          <a:xfrm>
            <a:off x="5244682" y="955474"/>
            <a:ext cx="4543425" cy="558800"/>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平成３０・３１・令和元年度</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723900" marR="0" lvl="0" indent="-72390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「答申書」附帯意見に基づく検証調査等の実施</a:t>
            </a:r>
            <a:endParaRPr kumimoji="1" lang="en-US" altLang="ja-JP" sz="1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
        <p:nvSpPr>
          <p:cNvPr id="24" name="Rectangle 2">
            <a:extLst>
              <a:ext uri="{FF2B5EF4-FFF2-40B4-BE49-F238E27FC236}">
                <a16:creationId xmlns:a16="http://schemas.microsoft.com/office/drawing/2014/main" id="{4B59B502-E8B2-4307-B401-1A0BBEA11343}"/>
              </a:ext>
            </a:extLst>
          </p:cNvPr>
          <p:cNvSpPr>
            <a:spLocks noChangeArrowheads="1"/>
          </p:cNvSpPr>
          <p:nvPr/>
        </p:nvSpPr>
        <p:spPr bwMode="auto">
          <a:xfrm>
            <a:off x="1264188" y="654938"/>
            <a:ext cx="3580631" cy="584482"/>
          </a:xfrm>
          <a:prstGeom prst="rect">
            <a:avLst/>
          </a:prstGeom>
          <a:solidFill>
            <a:srgbClr val="CCECFF"/>
          </a:solidFill>
          <a:ln w="9525">
            <a:solidFill>
              <a:schemeClr val="tx1"/>
            </a:solidFill>
            <a:miter lim="800000"/>
            <a:headEnd/>
            <a:tailEnd/>
          </a:ln>
        </p:spPr>
        <p:txBody>
          <a:bodyPr lIns="36000" tIns="36000" rIns="0" bIns="36000"/>
          <a:lstStyle/>
          <a:p>
            <a:pPr marL="723900" lvl="0" indent="-723900">
              <a:defRPr/>
            </a:pPr>
            <a:r>
              <a:rPr lang="ja-JP" altLang="en-US" sz="1500" b="1" kern="0" dirty="0">
                <a:solidFill>
                  <a:srgbClr val="000000"/>
                </a:solidFill>
                <a:latin typeface="+mn-ea"/>
              </a:rPr>
              <a:t>令和元年１０月 消費税率引上げに伴う改定</a:t>
            </a:r>
            <a:endParaRPr lang="en-US" altLang="ja-JP" sz="1500" b="1" kern="0" dirty="0">
              <a:solidFill>
                <a:srgbClr val="000000"/>
              </a:solidFill>
              <a:latin typeface="+mn-ea"/>
            </a:endParaRPr>
          </a:p>
          <a:p>
            <a:pPr marL="723900" lvl="0" indent="-723900" algn="ctr">
              <a:defRPr/>
            </a:pPr>
            <a:r>
              <a:rPr kumimoji="1" lang="ja-JP" altLang="en-US" sz="150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中医協：</a:t>
            </a:r>
            <a:r>
              <a:rPr kumimoji="1" lang="ja-JP" altLang="en-US"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平成３０年９月～平成３１年２月</a:t>
            </a:r>
            <a:endParaRPr kumimoji="1" lang="en-US" altLang="ja-JP" sz="15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p:txBody>
      </p:sp>
    </p:spTree>
    <p:extLst>
      <p:ext uri="{BB962C8B-B14F-4D97-AF65-F5344CB8AC3E}">
        <p14:creationId xmlns:p14="http://schemas.microsoft.com/office/powerpoint/2010/main" val="288690665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２０項目・検討の場①</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81" y="870449"/>
          <a:ext cx="9780009" cy="4198505"/>
        </p:xfrm>
        <a:graphic>
          <a:graphicData uri="http://schemas.openxmlformats.org/drawingml/2006/table">
            <a:tbl>
              <a:tblPr firstRow="1" bandRow="1">
                <a:tableStyleId>{5C22544A-7EE6-4342-B048-85BDC9FD1C3A}</a:tableStyleId>
              </a:tblPr>
              <a:tblGrid>
                <a:gridCol w="346739">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gridCol w="2304478">
                  <a:extLst>
                    <a:ext uri="{9D8B030D-6E8A-4147-A177-3AD203B41FA5}">
                      <a16:colId xmlns:a16="http://schemas.microsoft.com/office/drawing/2014/main" val="20002"/>
                    </a:ext>
                  </a:extLst>
                </a:gridCol>
              </a:tblGrid>
              <a:tr h="368185">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859097">
                <a:tc>
                  <a:txBody>
                    <a:bodyPr/>
                    <a:lstStyle/>
                    <a:p>
                      <a:pPr algn="ctr">
                        <a:lnSpc>
                          <a:spcPts val="2000"/>
                        </a:lnSpc>
                      </a:pPr>
                      <a:r>
                        <a:rPr kumimoji="1" lang="ja-JP" altLang="en-US" sz="1800" dirty="0"/>
                        <a:t>１</a:t>
                      </a:r>
                    </a:p>
                  </a:txBody>
                  <a:tcPr/>
                </a:tc>
                <a:tc>
                  <a:txBody>
                    <a:bodyPr/>
                    <a:lstStyle/>
                    <a:p>
                      <a:pPr marL="0" marR="0" lvl="0" indent="0" algn="l" defTabSz="914400" rtl="0" eaLnBrk="1" fontAlgn="auto" latinLnBrk="0" hangingPunct="1">
                        <a:lnSpc>
                          <a:spcPts val="2000"/>
                        </a:lnSpc>
                        <a:spcBef>
                          <a:spcPts val="600"/>
                        </a:spcBef>
                        <a:spcAft>
                          <a:spcPts val="0"/>
                        </a:spcAft>
                        <a:buClrTx/>
                        <a:buSzTx/>
                        <a:buFontTx/>
                        <a:buNone/>
                        <a:tabLst/>
                        <a:defRPr/>
                      </a:pPr>
                      <a:r>
                        <a:rPr lang="ja-JP" altLang="en-US" sz="1800" spc="-100" dirty="0">
                          <a:solidFill>
                            <a:prstClr val="black"/>
                          </a:solidFill>
                          <a:latin typeface="ＭＳ Ｐゴシック"/>
                          <a:ea typeface="+mn-ea"/>
                        </a:rPr>
                        <a:t>　今回改定で再編・統合した急性期一般入院基本料、地域一般入院基本料、療養病棟入院基本料等（救急医療に関する評価を含む。）に係る、在宅復帰・病床機能連携率、重症度、医療・看護必要度、医療区分、リハビリテーションの実績指数等の指標及び看護職員の配置の状況について調査・検証するとともに、特定機能病院入院基本料等のその他の病棟の評価体系も含めた、入院医療機能のより適切な評価指標や測定方法等、医療機能の分化・強化、連携の推進に資する評価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引き続き検討すること。</a:t>
                      </a:r>
                    </a:p>
                  </a:txBody>
                  <a:tcPr/>
                </a:tc>
                <a:tc>
                  <a:txBody>
                    <a:bodyPr/>
                    <a:lstStyle/>
                    <a:p>
                      <a:pPr>
                        <a:lnSpc>
                          <a:spcPts val="2000"/>
                        </a:lnSpc>
                      </a:pPr>
                      <a:r>
                        <a:rPr kumimoji="1" lang="ja-JP" altLang="en-US" sz="1800" dirty="0"/>
                        <a:t>入院医療等に関する調査・評価分科会</a:t>
                      </a:r>
                      <a:endParaRPr kumimoji="1" lang="en-US" altLang="ja-JP" sz="1800" dirty="0"/>
                    </a:p>
                    <a:p>
                      <a:pPr>
                        <a:lnSpc>
                          <a:spcPts val="2000"/>
                        </a:lnSpc>
                      </a:pPr>
                      <a:r>
                        <a:rPr kumimoji="1" lang="en-US" altLang="ja-JP" sz="1800" baseline="0" dirty="0"/>
                        <a:t> </a:t>
                      </a:r>
                      <a:r>
                        <a:rPr kumimoji="1" lang="ja-JP" altLang="en-US" sz="1800" dirty="0"/>
                        <a:t>ＤＰＣ評価分科会</a:t>
                      </a:r>
                    </a:p>
                  </a:txBody>
                  <a:tcPr/>
                </a:tc>
                <a:extLst>
                  <a:ext uri="{0D108BD9-81ED-4DB2-BD59-A6C34878D82A}">
                    <a16:rowId xmlns:a16="http://schemas.microsoft.com/office/drawing/2014/main" val="10001"/>
                  </a:ext>
                </a:extLst>
              </a:tr>
              <a:tr h="603414">
                <a:tc>
                  <a:txBody>
                    <a:bodyPr/>
                    <a:lstStyle/>
                    <a:p>
                      <a:pPr algn="ctr">
                        <a:lnSpc>
                          <a:spcPts val="2000"/>
                        </a:lnSpc>
                      </a:pPr>
                      <a:r>
                        <a:rPr kumimoji="1" lang="ja-JP" altLang="en-US" sz="1800" dirty="0"/>
                        <a:t>２</a:t>
                      </a:r>
                    </a:p>
                  </a:txBody>
                  <a:tcPr/>
                </a:tc>
                <a:tc>
                  <a:txBody>
                    <a:bodyPr/>
                    <a:lstStyle/>
                    <a:p>
                      <a:pPr fontAlgn="auto">
                        <a:lnSpc>
                          <a:spcPts val="2000"/>
                        </a:lnSpc>
                        <a:spcBef>
                          <a:spcPts val="600"/>
                        </a:spcBef>
                        <a:spcAft>
                          <a:spcPts val="0"/>
                        </a:spcAft>
                      </a:pPr>
                      <a:r>
                        <a:rPr lang="ja-JP" altLang="en-US" sz="1800" spc="-100" dirty="0">
                          <a:solidFill>
                            <a:prstClr val="black"/>
                          </a:solidFill>
                          <a:latin typeface="ＭＳ Ｐゴシック"/>
                          <a:ea typeface="+mn-ea"/>
                        </a:rPr>
                        <a:t>　データに基づくアウトカム評価の推進の観点から、より適切な評価に資するデータ提出項目の追加やデータ提出を要件化する対象病棟の拡大等について引き続き検討すること。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入院医療等に関する調査・評価分科会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800" b="0" i="0" u="none" strike="noStrike" kern="1200" cap="none" spc="0" normalizeH="0" baseline="0" noProof="0" dirty="0">
                          <a:ln>
                            <a:noFill/>
                          </a:ln>
                          <a:solidFill>
                            <a:prstClr val="black"/>
                          </a:solidFill>
                          <a:effectLst/>
                          <a:uLnTx/>
                          <a:uFillTx/>
                          <a:latin typeface="+mn-lt"/>
                          <a:ea typeface="+mn-ea"/>
                          <a:cs typeface="+mn-cs"/>
                        </a:rPr>
                        <a:t>ＤＰＣ評価分科会</a:t>
                      </a:r>
                    </a:p>
                    <a:p>
                      <a:pPr>
                        <a:lnSpc>
                          <a:spcPts val="2000"/>
                        </a:lnSpc>
                      </a:pPr>
                      <a:r>
                        <a:rPr kumimoji="1" lang="en-US" altLang="ja-JP" sz="1100" dirty="0"/>
                        <a:t>※</a:t>
                      </a:r>
                      <a:r>
                        <a:rPr kumimoji="1" lang="ja-JP" altLang="en-US" sz="1100" dirty="0"/>
                        <a:t>調査は行わない</a:t>
                      </a:r>
                    </a:p>
                  </a:txBody>
                  <a:tcPr/>
                </a:tc>
                <a:extLst>
                  <a:ext uri="{0D108BD9-81ED-4DB2-BD59-A6C34878D82A}">
                    <a16:rowId xmlns:a16="http://schemas.microsoft.com/office/drawing/2014/main" val="10002"/>
                  </a:ext>
                </a:extLst>
              </a:tr>
              <a:tr h="583839">
                <a:tc>
                  <a:txBody>
                    <a:bodyPr/>
                    <a:lstStyle/>
                    <a:p>
                      <a:pPr algn="ctr">
                        <a:lnSpc>
                          <a:spcPts val="2000"/>
                        </a:lnSpc>
                      </a:pPr>
                      <a:r>
                        <a:rPr kumimoji="1" lang="ja-JP" altLang="en-US" sz="1800" dirty="0"/>
                        <a:t>３</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調整係数の機能評価係数</a:t>
                      </a:r>
                      <a:r>
                        <a:rPr lang="en-US" altLang="ja-JP" sz="1800" spc="-100" dirty="0">
                          <a:solidFill>
                            <a:prstClr val="black"/>
                          </a:solidFill>
                          <a:latin typeface="ＭＳ Ｐゴシック"/>
                          <a:ea typeface="+mn-ea"/>
                        </a:rPr>
                        <a:t>Ⅱ</a:t>
                      </a:r>
                      <a:r>
                        <a:rPr lang="ja-JP" altLang="en-US" sz="1800" spc="-100" dirty="0" err="1">
                          <a:solidFill>
                            <a:prstClr val="black"/>
                          </a:solidFill>
                          <a:latin typeface="ＭＳ Ｐゴシック"/>
                          <a:ea typeface="+mn-ea"/>
                        </a:rPr>
                        <a:t>への</a:t>
                      </a:r>
                      <a:r>
                        <a:rPr lang="ja-JP" altLang="en-US" sz="1800" spc="-100" dirty="0">
                          <a:solidFill>
                            <a:prstClr val="black"/>
                          </a:solidFill>
                          <a:latin typeface="ＭＳ Ｐゴシック"/>
                          <a:ea typeface="+mn-ea"/>
                        </a:rPr>
                        <a:t>置換え完了等を踏まえ、ＤＰＣ制度以外の入院医療とともに、</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ＤＰＣ制度の適切かつ安定的な運用について、引き続き推進すること</a:t>
                      </a:r>
                      <a:r>
                        <a:rPr lang="ja-JP" altLang="en-US" sz="1800" spc="-100" dirty="0" err="1">
                          <a:solidFill>
                            <a:prstClr val="black"/>
                          </a:solidFill>
                          <a:latin typeface="ＭＳ Ｐゴシック"/>
                          <a:ea typeface="+mn-ea"/>
                        </a:rPr>
                        <a:t>。</a:t>
                      </a:r>
                      <a:endParaRPr kumimoji="1" lang="ja-JP" altLang="en-US" sz="1800" dirty="0"/>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入院医療等に関する調査・評価分科会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n-lt"/>
                          <a:ea typeface="+mn-ea"/>
                          <a:cs typeface="+mn-cs"/>
                        </a:rPr>
                        <a:t> </a:t>
                      </a:r>
                      <a:r>
                        <a:rPr kumimoji="1" lang="ja-JP" altLang="en-US" sz="1800" b="0" i="0" u="none" strike="noStrike" kern="1200" cap="none" spc="0" normalizeH="0" baseline="0" noProof="0" dirty="0">
                          <a:ln>
                            <a:noFill/>
                          </a:ln>
                          <a:solidFill>
                            <a:prstClr val="black"/>
                          </a:solidFill>
                          <a:effectLst/>
                          <a:uLnTx/>
                          <a:uFillTx/>
                          <a:latin typeface="+mn-lt"/>
                          <a:ea typeface="+mn-ea"/>
                          <a:cs typeface="+mn-cs"/>
                        </a:rPr>
                        <a:t>ＤＰＣ評価分科会</a:t>
                      </a:r>
                    </a:p>
                  </a:txBody>
                  <a:tcPr/>
                </a:tc>
                <a:extLst>
                  <a:ext uri="{0D108BD9-81ED-4DB2-BD59-A6C34878D82A}">
                    <a16:rowId xmlns:a16="http://schemas.microsoft.com/office/drawing/2014/main" val="10003"/>
                  </a:ext>
                </a:extLst>
              </a:tr>
            </a:tbl>
          </a:graphicData>
        </a:graphic>
      </p:graphicFrame>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078765101"/>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２０項目・検討の場②</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81" y="870449"/>
          <a:ext cx="9780009" cy="5651385"/>
        </p:xfrm>
        <a:graphic>
          <a:graphicData uri="http://schemas.openxmlformats.org/drawingml/2006/table">
            <a:tbl>
              <a:tblPr firstRow="1" bandRow="1">
                <a:tableStyleId>{5C22544A-7EE6-4342-B048-85BDC9FD1C3A}</a:tableStyleId>
              </a:tblPr>
              <a:tblGrid>
                <a:gridCol w="346739">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gridCol w="2304478">
                  <a:extLst>
                    <a:ext uri="{9D8B030D-6E8A-4147-A177-3AD203B41FA5}">
                      <a16:colId xmlns:a16="http://schemas.microsoft.com/office/drawing/2014/main" val="20002"/>
                    </a:ext>
                  </a:extLst>
                </a:gridCol>
              </a:tblGrid>
              <a:tr h="368185">
                <a:tc gridSpan="2">
                  <a:txBody>
                    <a:bodyPr/>
                    <a:lstStyle/>
                    <a:p>
                      <a:pPr algn="ct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859097">
                <a:tc>
                  <a:txBody>
                    <a:bodyPr/>
                    <a:lstStyle/>
                    <a:p>
                      <a:pPr algn="ctr">
                        <a:lnSpc>
                          <a:spcPts val="2000"/>
                        </a:lnSpc>
                      </a:pPr>
                      <a:r>
                        <a:rPr kumimoji="1" lang="ja-JP" altLang="en-US" sz="1800" dirty="0"/>
                        <a:t>４</a:t>
                      </a:r>
                    </a:p>
                  </a:txBody>
                  <a:tcPr/>
                </a:tc>
                <a:tc>
                  <a:txBody>
                    <a:bodyPr/>
                    <a:lstStyle/>
                    <a:p>
                      <a:pPr marL="0" marR="0" lvl="0" indent="0" algn="l" defTabSz="914400" rtl="0" eaLnBrk="1" fontAlgn="auto" latinLnBrk="0" hangingPunct="1">
                        <a:lnSpc>
                          <a:spcPts val="2000"/>
                        </a:lnSpc>
                        <a:spcBef>
                          <a:spcPts val="600"/>
                        </a:spcBef>
                        <a:spcAft>
                          <a:spcPts val="0"/>
                        </a:spcAft>
                        <a:buClrTx/>
                        <a:buSzTx/>
                        <a:buFontTx/>
                        <a:buNone/>
                        <a:tabLst/>
                        <a:defRPr/>
                      </a:pPr>
                      <a:r>
                        <a:rPr lang="ja-JP" altLang="en-US" sz="1800" spc="-100" dirty="0">
                          <a:solidFill>
                            <a:prstClr val="black"/>
                          </a:solidFill>
                          <a:latin typeface="ＭＳ Ｐゴシック"/>
                          <a:ea typeface="+mn-ea"/>
                        </a:rPr>
                        <a:t>　外来医療の在り方に係る今後の方向性を踏まえ、紹介状なしで大病院を受診した場合の定額負担の対象医療機関の範囲拡大、地域包括診療料等の見直し、かかりつけ医機能を有する医療機関の新たな評価等の影響を調査・検証し、かかりつけ医機能を有する医療機関と専門医療機関との機能分化・連携強化に資する評価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引き続き検討すること。</a:t>
                      </a:r>
                    </a:p>
                  </a:txBody>
                  <a:tcPr/>
                </a:tc>
                <a:tc>
                  <a:txBody>
                    <a:bodyPr/>
                    <a:lstStyle/>
                    <a:p>
                      <a:pPr>
                        <a:lnSpc>
                          <a:spcPts val="20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1"/>
                  </a:ext>
                </a:extLst>
              </a:tr>
              <a:tr h="603414">
                <a:tc>
                  <a:txBody>
                    <a:bodyPr/>
                    <a:lstStyle/>
                    <a:p>
                      <a:pPr algn="ctr">
                        <a:lnSpc>
                          <a:spcPts val="2000"/>
                        </a:lnSpc>
                      </a:pPr>
                      <a:r>
                        <a:rPr kumimoji="1" lang="ja-JP" altLang="en-US" sz="1800" dirty="0"/>
                        <a:t>５</a:t>
                      </a:r>
                    </a:p>
                  </a:txBody>
                  <a:tcPr/>
                </a:tc>
                <a:tc>
                  <a:txBody>
                    <a:bodyPr/>
                    <a:lstStyle/>
                    <a:p>
                      <a:pPr fontAlgn="auto">
                        <a:lnSpc>
                          <a:spcPts val="2000"/>
                        </a:lnSpc>
                        <a:spcBef>
                          <a:spcPts val="600"/>
                        </a:spcBef>
                        <a:spcAft>
                          <a:spcPts val="0"/>
                        </a:spcAft>
                      </a:pPr>
                      <a:r>
                        <a:rPr lang="ja-JP" altLang="en-US" sz="1800" spc="-100" dirty="0">
                          <a:solidFill>
                            <a:prstClr val="black"/>
                          </a:solidFill>
                          <a:latin typeface="ＭＳ Ｐゴシック"/>
                          <a:ea typeface="+mn-ea"/>
                        </a:rPr>
                        <a:t>　かかりつけ医機能を有する医療機関を含む在宅医療の提供体制の確保や、個々の患者の特性に応じた質の高い在宅医療と訪問看護の推進に資する評価の在り方について、歯科訪問診療や在宅薬学管理を含め、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2"/>
                  </a:ext>
                </a:extLst>
              </a:tr>
              <a:tr h="583839">
                <a:tc>
                  <a:txBody>
                    <a:bodyPr/>
                    <a:lstStyle/>
                    <a:p>
                      <a:pPr algn="ctr">
                        <a:lnSpc>
                          <a:spcPts val="2000"/>
                        </a:lnSpc>
                      </a:pPr>
                      <a:r>
                        <a:rPr kumimoji="1" lang="ja-JP" altLang="en-US" sz="1800" dirty="0"/>
                        <a:t>６</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向精神薬や抗菌薬等をはじめ、医薬品の適正使用の取組推進と併せて、医薬品の長期処方・多剤処方。処方箋様式や医療機関と薬局の連携等の在り方について</a:t>
                      </a:r>
                      <a:r>
                        <a:rPr kumimoji="1" lang="ja-JP" altLang="en-US" sz="1800" b="0" i="0" u="none" strike="noStrike" kern="1200" cap="none" spc="-100" normalizeH="0" baseline="0" noProof="0" dirty="0">
                          <a:ln>
                            <a:noFill/>
                          </a:ln>
                          <a:solidFill>
                            <a:prstClr val="black"/>
                          </a:solidFill>
                          <a:effectLst/>
                          <a:uLnTx/>
                          <a:uFillTx/>
                          <a:latin typeface="ＭＳ Ｐゴシック"/>
                          <a:ea typeface="+mn-ea"/>
                          <a:cs typeface="+mn-cs"/>
                        </a:rPr>
                        <a:t>引き続き推進すること</a:t>
                      </a:r>
                      <a:r>
                        <a:rPr lang="ja-JP" altLang="en-US" sz="1800" spc="-100" dirty="0" err="1">
                          <a:solidFill>
                            <a:prstClr val="black"/>
                          </a:solidFill>
                          <a:latin typeface="ＭＳ Ｐゴシック"/>
                          <a:ea typeface="+mn-ea"/>
                        </a:rPr>
                        <a:t>。</a:t>
                      </a:r>
                      <a:endParaRPr kumimoji="1" lang="ja-JP" altLang="en-US" sz="1800" dirty="0"/>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3"/>
                  </a:ext>
                </a:extLst>
              </a:tr>
              <a:tr h="583839">
                <a:tc>
                  <a:txBody>
                    <a:bodyPr/>
                    <a:lstStyle/>
                    <a:p>
                      <a:pPr algn="ctr">
                        <a:lnSpc>
                          <a:spcPts val="2000"/>
                        </a:lnSpc>
                      </a:pPr>
                      <a:r>
                        <a:rPr kumimoji="1" lang="ja-JP" altLang="en-US" sz="1800" dirty="0"/>
                        <a:t>７</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生活習慣病管理料を含む生活習慣病の診断・治療に係る評価の見直しの影響を調査・検証し、エビデンスに基づく生活習慣病の重症化予防のより効率的・効果的な推進の在り方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4"/>
                  </a:ext>
                </a:extLst>
              </a:tr>
              <a:tr h="583839">
                <a:tc>
                  <a:txBody>
                    <a:bodyPr/>
                    <a:lstStyle/>
                    <a:p>
                      <a:pPr algn="ctr">
                        <a:lnSpc>
                          <a:spcPts val="2000"/>
                        </a:lnSpc>
                      </a:pPr>
                      <a:r>
                        <a:rPr kumimoji="1" lang="ja-JP" altLang="en-US" sz="1800" dirty="0"/>
                        <a:t>８</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オンラインシステム等の通信技術を用いた診療の評価の新設に係る影響を調査・検証するとともに、対面診療と適切に組み合わせたＩＣＴを活用した効果的・効率的な外来・在宅医療の提供や、遠隔でのモニタリング等に係る評価の在り方について引き続き検討す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n-lt"/>
                          <a:ea typeface="+mn-ea"/>
                          <a:cs typeface="+mn-cs"/>
                        </a:rPr>
                        <a:t>検証部会</a:t>
                      </a:r>
                      <a:endParaRPr kumimoji="1" lang="en-US" altLang="ja-JP" sz="1800" b="0" i="0" u="none" strike="noStrike" kern="1200" cap="none" spc="0" normalizeH="0" baseline="0" noProof="0" dirty="0">
                        <a:ln>
                          <a:noFill/>
                        </a:ln>
                        <a:solidFill>
                          <a:prstClr val="black"/>
                        </a:solidFill>
                        <a:effectLst/>
                        <a:uLnTx/>
                        <a:uFillTx/>
                        <a:latin typeface="+mn-lt"/>
                        <a:ea typeface="+mn-ea"/>
                        <a:cs typeface="+mn-cs"/>
                      </a:endParaRPr>
                    </a:p>
                  </a:txBody>
                  <a:tcPr/>
                </a:tc>
                <a:extLst>
                  <a:ext uri="{0D108BD9-81ED-4DB2-BD59-A6C34878D82A}">
                    <a16:rowId xmlns:a16="http://schemas.microsoft.com/office/drawing/2014/main" val="10005"/>
                  </a:ext>
                </a:extLst>
              </a:tr>
            </a:tbl>
          </a:graphicData>
        </a:graphic>
      </p:graphicFrame>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395056771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２０項目・検討の場③</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526667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ja-JP" altLang="en-US" sz="1800" dirty="0"/>
                        <a:t>９</a:t>
                      </a: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介護保険制度における介護療養型医療施設及び老人性認知症疾患療養病棟の見直し、介護医療院の創設等の方向性を踏まえつつ、</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①　医療と介護が適切に連携した患者が望む場所での看取りの実現、</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②　維持期・生活期のリハビリテーションの介護保険への移行等を踏まえ、　</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切れ目のないリハビリテーションの推進、</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③  有床診療所をはじめとする地域包括ケアを担う医療機関・訪問看護ス</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en-US" altLang="ja-JP" sz="1800" spc="-100" dirty="0">
                          <a:solidFill>
                            <a:prstClr val="black"/>
                          </a:solidFill>
                          <a:latin typeface="ＭＳ Ｐゴシック"/>
                          <a:ea typeface="+mn-ea"/>
                        </a:rPr>
                        <a:t>      </a:t>
                      </a:r>
                      <a:r>
                        <a:rPr lang="ja-JP" altLang="en-US" sz="1800" spc="-100" dirty="0">
                          <a:solidFill>
                            <a:prstClr val="black"/>
                          </a:solidFill>
                          <a:latin typeface="ＭＳ Ｐゴシック"/>
                          <a:ea typeface="+mn-ea"/>
                        </a:rPr>
                        <a:t>テーションと、居宅介護支援専門員や介護保険施設等の関係者・関係機</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en-US" altLang="ja-JP" sz="1800" spc="-100" dirty="0">
                          <a:solidFill>
                            <a:prstClr val="black"/>
                          </a:solidFill>
                          <a:latin typeface="ＭＳ Ｐゴシック"/>
                          <a:ea typeface="+mn-ea"/>
                        </a:rPr>
                        <a:t>      </a:t>
                      </a:r>
                      <a:r>
                        <a:rPr lang="ja-JP" altLang="en-US" sz="1800" spc="-100" dirty="0">
                          <a:solidFill>
                            <a:prstClr val="black"/>
                          </a:solidFill>
                          <a:latin typeface="ＭＳ Ｐゴシック"/>
                          <a:ea typeface="+mn-ea"/>
                        </a:rPr>
                        <a:t>関との連携の推進</a:t>
                      </a:r>
                      <a:endParaRPr lang="en-US" altLang="ja-JP" sz="1800" spc="-100" dirty="0">
                        <a:solidFill>
                          <a:prstClr val="black"/>
                        </a:solidFill>
                        <a:latin typeface="ＭＳ Ｐゴシック"/>
                        <a:ea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に資する評価の在り方について引き続き検討すること。</a:t>
                      </a:r>
                    </a:p>
                  </a:txBody>
                  <a:tcPr/>
                </a:tc>
                <a:tc>
                  <a:txBody>
                    <a:bodyPr/>
                    <a:lstStyle/>
                    <a:p>
                      <a:pPr>
                        <a:lnSpc>
                          <a:spcPts val="2100"/>
                        </a:lnSpc>
                      </a:pPr>
                      <a:r>
                        <a:rPr kumimoji="1" lang="ja-JP" altLang="en-US" sz="1800" dirty="0"/>
                        <a:t>総会</a:t>
                      </a:r>
                      <a:endParaRPr kumimoji="1" lang="en-US" altLang="ja-JP" sz="1800" dirty="0"/>
                    </a:p>
                    <a:p>
                      <a:pPr>
                        <a:lnSpc>
                          <a:spcPts val="2100"/>
                        </a:lnSpc>
                      </a:pPr>
                      <a:r>
                        <a:rPr kumimoji="1" lang="ja-JP" altLang="en-US" sz="1800" dirty="0"/>
                        <a:t>（検証部会、入院医療等に関する調査・評価分科会） </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10</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常勤配置や勤務場所等に係る要件の緩和等の影響を調査・検証し、医療従事者の負担軽減、働き方改革の推進に資する評価の在り方について引き続き検討すること。</a:t>
                      </a:r>
                      <a:endParaRPr kumimoji="1" lang="en-US" altLang="ja-JP" sz="1800" dirty="0"/>
                    </a:p>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また、診療報酬請求等に係る業務の効率化・合理化に係る取組について引き続き推進すること。</a:t>
                      </a:r>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11</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診療報酬に関するデータの利活用の推進に係る取組について引き続き推進するとともに、平成３２年度に向けたレセプト様式や診療報酬コード体系の抜本的な見直しについて、郵便番号の追加を含め、次期診療報酬改定での対応について、引き続き検討すること。</a:t>
                      </a:r>
                      <a:endParaRPr kumimoji="1" lang="ja-JP" altLang="en-US" sz="1800" dirty="0"/>
                    </a:p>
                  </a:txBody>
                  <a:tcPr/>
                </a:tc>
                <a:tc>
                  <a:txBody>
                    <a:bodyPr/>
                    <a:lstStyle/>
                    <a:p>
                      <a:pPr>
                        <a:lnSpc>
                          <a:spcPts val="2100"/>
                        </a:lnSpc>
                      </a:pPr>
                      <a:r>
                        <a:rPr kumimoji="1" lang="ja-JP" altLang="en-US" sz="1800" dirty="0"/>
                        <a:t>総会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p>
                      <a:pPr>
                        <a:lnSpc>
                          <a:spcPts val="2100"/>
                        </a:lnSpc>
                      </a:pPr>
                      <a:endParaRPr kumimoji="1" lang="en-US" altLang="ja-JP" sz="1800" dirty="0"/>
                    </a:p>
                  </a:txBody>
                  <a:tcPr/>
                </a:tc>
                <a:extLst>
                  <a:ext uri="{0D108BD9-81ED-4DB2-BD59-A6C34878D82A}">
                    <a16:rowId xmlns:a16="http://schemas.microsoft.com/office/drawing/2014/main" val="10003"/>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285879173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２０項目・検討の場④</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532977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en-US" altLang="ja-JP" sz="1800" dirty="0">
                          <a:latin typeface="+mn-ea"/>
                          <a:ea typeface="+mn-ea"/>
                        </a:rPr>
                        <a:t>12</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かかりつけ歯科医機能強化型歯科診療所の評価の見直しによる影響や、歯科疾患管理料に係る加算の新設の影響及び継続的管理の実施状況等を調査・検証し、かかりつけ歯科医の機能の評価や口腔疾患の継続的な管理の在り方について引き続き検討すること。</a:t>
                      </a:r>
                    </a:p>
                  </a:txBody>
                  <a:tcPr/>
                </a:tc>
                <a:tc>
                  <a:txBody>
                    <a:bodyPr/>
                    <a:lstStyle/>
                    <a:p>
                      <a:pPr>
                        <a:lnSpc>
                          <a:spcPts val="2100"/>
                        </a:lnSpc>
                      </a:pPr>
                      <a:r>
                        <a:rPr kumimoji="1" lang="ja-JP" altLang="en-US" sz="1800" dirty="0"/>
                        <a:t>検証部会</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13</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院内感染対策に係る初診料・再診料の見直しの影響を把握し、院内感染対策の推進に資する評価の在り方について引き続き検討すること。</a:t>
                      </a:r>
                      <a:endParaRPr kumimoji="1" lang="en-US" altLang="ja-JP" sz="1800" dirty="0"/>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総会</a:t>
                      </a:r>
                      <a:endParaRPr lang="en-US" altLang="ja-JP" dirty="0">
                        <a:latin typeface="ＭＳ Ｐゴシック" panose="020B0600070205080204" pitchFamily="50" charset="-128"/>
                        <a:ea typeface="ＭＳ Ｐゴシック" panose="020B0600070205080204" pitchFamily="50" charset="-128"/>
                      </a:endParaRPr>
                    </a:p>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r>
                        <a:rPr lang="ja-JP" altLang="en-US" dirty="0">
                          <a:latin typeface="ＭＳ Ｐゴシック" panose="020B0600070205080204" pitchFamily="50" charset="-128"/>
                          <a:ea typeface="ＭＳ Ｐゴシック" panose="020B0600070205080204" pitchFamily="50" charset="-128"/>
                        </a:rPr>
                        <a:t>）</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14</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服薬情報の一元的・継続的な把握とそれに基づく薬学的管理・指導を</a:t>
                      </a:r>
                      <a:r>
                        <a:rPr lang="ja-JP" altLang="en-US" sz="1800" spc="-100" dirty="0" err="1">
                          <a:solidFill>
                            <a:prstClr val="black"/>
                          </a:solidFill>
                          <a:latin typeface="ＭＳ Ｐゴシック"/>
                          <a:ea typeface="+mn-ea"/>
                        </a:rPr>
                        <a:t>行うかかりつけ</a:t>
                      </a:r>
                      <a:r>
                        <a:rPr lang="ja-JP" altLang="en-US" sz="1800" spc="-100" dirty="0">
                          <a:solidFill>
                            <a:prstClr val="black"/>
                          </a:solidFill>
                          <a:latin typeface="ＭＳ Ｐゴシック"/>
                          <a:ea typeface="+mn-ea"/>
                        </a:rPr>
                        <a:t>薬剤師の取組状況やいわゆる大型門前薬局等の評価の適正化による影響を調査・検証し、患者本位の医薬分業を実現するための調剤報酬の在り方について、引き続き検討すること。</a:t>
                      </a:r>
                      <a:endParaRPr kumimoji="1" lang="ja-JP" altLang="en-US" sz="1800" dirty="0"/>
                    </a:p>
                  </a:txBody>
                  <a:tcPr/>
                </a:tc>
                <a:tc>
                  <a:txBody>
                    <a:bodyPr/>
                    <a:lstStyle/>
                    <a:p>
                      <a:pPr>
                        <a:lnSpc>
                          <a:spcPts val="2100"/>
                        </a:lnSpc>
                      </a:pPr>
                      <a:r>
                        <a:rPr kumimoji="1" lang="ja-JP" altLang="en-US" sz="1800" dirty="0"/>
                        <a:t>検証部会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mn-lt"/>
                        <a:ea typeface="+mn-ea"/>
                        <a:cs typeface="+mn-cs"/>
                      </a:endParaRPr>
                    </a:p>
                    <a:p>
                      <a:pPr>
                        <a:lnSpc>
                          <a:spcPts val="2100"/>
                        </a:lnSpc>
                      </a:pPr>
                      <a:endParaRPr kumimoji="1" lang="en-US" altLang="ja-JP" sz="1800" dirty="0"/>
                    </a:p>
                  </a:txBody>
                  <a:tcPr/>
                </a:tc>
                <a:extLst>
                  <a:ext uri="{0D108BD9-81ED-4DB2-BD59-A6C34878D82A}">
                    <a16:rowId xmlns:a16="http://schemas.microsoft.com/office/drawing/2014/main" val="10003"/>
                  </a:ext>
                </a:extLst>
              </a:tr>
              <a:tr h="644760">
                <a:tc>
                  <a:txBody>
                    <a:bodyPr/>
                    <a:lstStyle/>
                    <a:p>
                      <a:pPr algn="ctr">
                        <a:lnSpc>
                          <a:spcPts val="2100"/>
                        </a:lnSpc>
                      </a:pPr>
                      <a:r>
                        <a:rPr kumimoji="1" lang="en-US" altLang="ja-JP" sz="1800" dirty="0">
                          <a:latin typeface="+mn-ea"/>
                          <a:ea typeface="+mn-ea"/>
                        </a:rPr>
                        <a:t>15</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後発医薬品の数量シェア８０％目標の達成に向けて、医療機関や薬局における使用状況を調査・検証し、薬価の在り方や調剤報酬における更なる使用促進策について引き続き検討すること。</a:t>
                      </a:r>
                    </a:p>
                  </a:txBody>
                  <a:tcPr/>
                </a:tc>
                <a:tc>
                  <a:txBody>
                    <a:bodyPr/>
                    <a:lstStyle/>
                    <a:p>
                      <a:pPr>
                        <a:lnSpc>
                          <a:spcPts val="21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4"/>
                  </a:ext>
                </a:extLst>
              </a:tr>
              <a:tr h="644760">
                <a:tc>
                  <a:txBody>
                    <a:bodyPr/>
                    <a:lstStyle/>
                    <a:p>
                      <a:pPr algn="ctr">
                        <a:lnSpc>
                          <a:spcPts val="2100"/>
                        </a:lnSpc>
                      </a:pPr>
                      <a:r>
                        <a:rPr kumimoji="1" lang="en-US" altLang="ja-JP" sz="1800" dirty="0">
                          <a:latin typeface="+mn-ea"/>
                          <a:ea typeface="+mn-ea"/>
                        </a:rPr>
                        <a:t>16</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「薬価制度の抜本改革について　骨子」に基づき、薬価制度の抜本改革による関係者への影響を検証した上で、必要な対応について引き続き検討すること。</a:t>
                      </a:r>
                      <a:endParaRPr kumimoji="1" lang="en-US" altLang="ja-JP" sz="1800" dirty="0"/>
                    </a:p>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また、基礎的医薬品への対応の在り方について引き続き検討すること。</a:t>
                      </a:r>
                    </a:p>
                  </a:txBody>
                  <a:tcPr/>
                </a:tc>
                <a:tc>
                  <a:txBody>
                    <a:bodyPr/>
                    <a:lstStyle/>
                    <a:p>
                      <a:pPr>
                        <a:lnSpc>
                          <a:spcPts val="2100"/>
                        </a:lnSpc>
                      </a:pPr>
                      <a:r>
                        <a:rPr kumimoji="1" lang="ja-JP" altLang="en-US" sz="1800" dirty="0"/>
                        <a:t>調査実施小委、</a:t>
                      </a:r>
                      <a:endParaRPr kumimoji="1" lang="en-US" altLang="ja-JP" sz="1800" dirty="0"/>
                    </a:p>
                    <a:p>
                      <a:pPr>
                        <a:lnSpc>
                          <a:spcPts val="2100"/>
                        </a:lnSpc>
                      </a:pPr>
                      <a:r>
                        <a:rPr kumimoji="1" lang="ja-JP" altLang="en-US" sz="1800" dirty="0"/>
                        <a:t>薬価専門部会</a:t>
                      </a:r>
                      <a:endParaRPr kumimoji="1" lang="en-US" altLang="ja-JP" sz="1800" dirty="0"/>
                    </a:p>
                  </a:txBody>
                  <a:tcPr/>
                </a:tc>
                <a:extLst>
                  <a:ext uri="{0D108BD9-81ED-4DB2-BD59-A6C34878D82A}">
                    <a16:rowId xmlns:a16="http://schemas.microsoft.com/office/drawing/2014/main" val="10005"/>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961847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167" y="164109"/>
            <a:ext cx="9760115" cy="437055"/>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p>
            <a:r>
              <a:rPr lang="ja-JP" altLang="en-US" sz="2800" dirty="0">
                <a:solidFill>
                  <a:schemeClr val="tx1"/>
                </a:solidFill>
                <a:latin typeface="ＭＳ Ｐゴシック" panose="020B0600070205080204" pitchFamily="50" charset="-128"/>
                <a:ea typeface="ＭＳ Ｐゴシック" panose="020B0600070205080204" pitchFamily="50" charset="-128"/>
              </a:rPr>
              <a:t>平成３０年度改定「</a:t>
            </a:r>
            <a:r>
              <a:rPr lang="zh-TW" altLang="en-US" sz="2800" dirty="0">
                <a:solidFill>
                  <a:schemeClr val="tx1"/>
                </a:solidFill>
                <a:latin typeface="ＭＳ Ｐゴシック" panose="020B0600070205080204" pitchFamily="50" charset="-128"/>
                <a:ea typeface="ＭＳ Ｐゴシック" panose="020B0600070205080204" pitchFamily="50" charset="-128"/>
              </a:rPr>
              <a:t>答申</a:t>
            </a:r>
            <a:r>
              <a:rPr lang="ja-JP" altLang="en-US" sz="2800" dirty="0">
                <a:solidFill>
                  <a:schemeClr val="tx1"/>
                </a:solidFill>
                <a:latin typeface="ＭＳ Ｐゴシック" panose="020B0600070205080204" pitchFamily="50" charset="-128"/>
                <a:ea typeface="ＭＳ Ｐゴシック" panose="020B0600070205080204" pitchFamily="50" charset="-128"/>
              </a:rPr>
              <a:t>書」</a:t>
            </a:r>
            <a:r>
              <a:rPr lang="zh-TW" altLang="en-US" sz="2800" dirty="0">
                <a:solidFill>
                  <a:schemeClr val="tx1"/>
                </a:solidFill>
                <a:latin typeface="ＭＳ Ｐゴシック" panose="020B0600070205080204" pitchFamily="50" charset="-128"/>
                <a:ea typeface="ＭＳ Ｐゴシック" panose="020B0600070205080204" pitchFamily="50" charset="-128"/>
              </a:rPr>
              <a:t>附帯意見</a:t>
            </a:r>
            <a:r>
              <a:rPr lang="ja-JP" altLang="en-US" sz="2800" dirty="0">
                <a:solidFill>
                  <a:schemeClr val="tx1"/>
                </a:solidFill>
                <a:latin typeface="ＭＳ Ｐゴシック" panose="020B0600070205080204" pitchFamily="50" charset="-128"/>
                <a:ea typeface="ＭＳ Ｐゴシック" panose="020B0600070205080204" pitchFamily="50" charset="-128"/>
              </a:rPr>
              <a:t>２０項目・検討の場⑤</a:t>
            </a:r>
            <a:endParaRPr lang="en-US" altLang="ja-JP" sz="2800" dirty="0">
              <a:solidFill>
                <a:schemeClr val="tx1"/>
              </a:solidFill>
              <a:latin typeface="ＭＳ Ｐゴシック" panose="020B0600070205080204" pitchFamily="50" charset="-128"/>
              <a:ea typeface="ＭＳ Ｐゴシック" panose="020B0600070205080204" pitchFamily="50" charset="-128"/>
            </a:endParaRPr>
          </a:p>
        </p:txBody>
      </p:sp>
      <p:sp>
        <p:nvSpPr>
          <p:cNvPr id="13" name="テキスト ボックス 12"/>
          <p:cNvSpPr txBox="1"/>
          <p:nvPr/>
        </p:nvSpPr>
        <p:spPr>
          <a:xfrm>
            <a:off x="6673760" y="593484"/>
            <a:ext cx="3546142" cy="282020"/>
          </a:xfrm>
          <a:prstGeom prst="rect">
            <a:avLst/>
          </a:prstGeom>
          <a:noFill/>
        </p:spPr>
        <p:txBody>
          <a:bodyPr wrap="square" lIns="91428" tIns="45714" rIns="91428" bIns="45714"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平成</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３０</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年</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４</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２５</a:t>
            </a:r>
            <a:r>
              <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日　</a:t>
            </a: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a:t>
            </a:r>
            <a:endParaRPr kumimoji="1" lang="ja-JP" altLang="ja-JP" sz="1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graphicFrame>
        <p:nvGraphicFramePr>
          <p:cNvPr id="14" name="表 13"/>
          <p:cNvGraphicFramePr>
            <a:graphicFrameLocks noGrp="1"/>
          </p:cNvGraphicFramePr>
          <p:nvPr/>
        </p:nvGraphicFramePr>
        <p:xfrm>
          <a:off x="69771" y="870450"/>
          <a:ext cx="9779787" cy="4432758"/>
        </p:xfrm>
        <a:graphic>
          <a:graphicData uri="http://schemas.openxmlformats.org/drawingml/2006/table">
            <a:tbl>
              <a:tblPr firstRow="1" bandRow="1">
                <a:tableStyleId>{5C22544A-7EE6-4342-B048-85BDC9FD1C3A}</a:tableStyleId>
              </a:tblPr>
              <a:tblGrid>
                <a:gridCol w="465455">
                  <a:extLst>
                    <a:ext uri="{9D8B030D-6E8A-4147-A177-3AD203B41FA5}">
                      <a16:colId xmlns:a16="http://schemas.microsoft.com/office/drawing/2014/main" val="20000"/>
                    </a:ext>
                  </a:extLst>
                </a:gridCol>
                <a:gridCol w="7154092">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tblGrid>
              <a:tr h="369558">
                <a:tc gridSpan="2">
                  <a:txBody>
                    <a:bodyPr/>
                    <a:lstStyle/>
                    <a:p>
                      <a:pPr algn="ctr">
                        <a:lnSpc>
                          <a:spcPts val="2100"/>
                        </a:lnSpc>
                      </a:pPr>
                      <a:r>
                        <a:rPr kumimoji="1" lang="zh-TW" altLang="en-US" sz="1800" dirty="0">
                          <a:solidFill>
                            <a:schemeClr val="tx1"/>
                          </a:solidFill>
                          <a:latin typeface="ＭＳ Ｐゴシック" panose="020B0600070205080204" pitchFamily="50" charset="-128"/>
                          <a:ea typeface="ＭＳ Ｐゴシック" panose="020B0600070205080204" pitchFamily="50" charset="-128"/>
                        </a:rPr>
                        <a:t>答申附帯意見 </a:t>
                      </a:r>
                      <a:endParaRPr kumimoji="1" lang="ja-JP" altLang="en-US" sz="1800" dirty="0">
                        <a:solidFill>
                          <a:schemeClr val="tx1"/>
                        </a:solidFill>
                        <a:latin typeface="ＭＳ Ｐゴシック" panose="020B0600070205080204" pitchFamily="50" charset="-128"/>
                        <a:ea typeface="ＭＳ Ｐゴシック" panose="020B0600070205080204" pitchFamily="50" charset="-128"/>
                      </a:endParaRPr>
                    </a:p>
                  </a:txBody>
                  <a:tcPr/>
                </a:tc>
                <a:tc hMerge="1">
                  <a:txBody>
                    <a:bodyPr/>
                    <a:lstStyle/>
                    <a:p>
                      <a:endParaRPr kumimoji="1" lang="ja-JP" altLang="en-US" dirty="0"/>
                    </a:p>
                  </a:txBody>
                  <a:tcPr/>
                </a:tc>
                <a:tc>
                  <a:txBody>
                    <a:bodyPr/>
                    <a:lstStyle/>
                    <a:p>
                      <a:pPr algn="ctr">
                        <a:lnSpc>
                          <a:spcPts val="2100"/>
                        </a:lnSpc>
                      </a:pPr>
                      <a:r>
                        <a:rPr kumimoji="1" lang="ja-JP" altLang="en-US" sz="1800" dirty="0">
                          <a:solidFill>
                            <a:schemeClr val="tx1"/>
                          </a:solidFill>
                        </a:rPr>
                        <a:t>検討の場</a:t>
                      </a:r>
                    </a:p>
                  </a:txBody>
                  <a:tcPr/>
                </a:tc>
                <a:extLst>
                  <a:ext uri="{0D108BD9-81ED-4DB2-BD59-A6C34878D82A}">
                    <a16:rowId xmlns:a16="http://schemas.microsoft.com/office/drawing/2014/main" val="10000"/>
                  </a:ext>
                </a:extLst>
              </a:tr>
              <a:tr h="644760">
                <a:tc>
                  <a:txBody>
                    <a:bodyPr/>
                    <a:lstStyle/>
                    <a:p>
                      <a:pPr algn="ctr">
                        <a:lnSpc>
                          <a:spcPts val="2100"/>
                        </a:lnSpc>
                      </a:pPr>
                      <a:r>
                        <a:rPr kumimoji="1" lang="en-US" altLang="ja-JP" sz="1800" dirty="0">
                          <a:latin typeface="+mn-ea"/>
                          <a:ea typeface="+mn-ea"/>
                        </a:rPr>
                        <a:t>17</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800" spc="-100" dirty="0">
                          <a:solidFill>
                            <a:prstClr val="black"/>
                          </a:solidFill>
                          <a:latin typeface="ＭＳ Ｐゴシック"/>
                          <a:ea typeface="+mn-ea"/>
                        </a:rPr>
                        <a:t>　試行的実施において明らかとなった技術的課題への対応策とともに、本格実施の具体的内容について引き続き検討を行い、平成３０年度中に結論を得ること。</a:t>
                      </a:r>
                    </a:p>
                  </a:txBody>
                  <a:tcPr/>
                </a:tc>
                <a:tc>
                  <a:txBody>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費用対効果評価専門部会、薬価専門部会、保険医療材料専門部会</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txBody>
                  <a:tcPr/>
                </a:tc>
                <a:extLst>
                  <a:ext uri="{0D108BD9-81ED-4DB2-BD59-A6C34878D82A}">
                    <a16:rowId xmlns:a16="http://schemas.microsoft.com/office/drawing/2014/main" val="10001"/>
                  </a:ext>
                </a:extLst>
              </a:tr>
              <a:tr h="644760">
                <a:tc>
                  <a:txBody>
                    <a:bodyPr/>
                    <a:lstStyle/>
                    <a:p>
                      <a:pPr algn="ctr">
                        <a:lnSpc>
                          <a:spcPts val="2100"/>
                        </a:lnSpc>
                      </a:pPr>
                      <a:r>
                        <a:rPr kumimoji="1" lang="en-US" altLang="ja-JP" sz="1800" dirty="0">
                          <a:latin typeface="+mn-ea"/>
                          <a:ea typeface="+mn-ea"/>
                        </a:rPr>
                        <a:t>18</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kumimoji="1" lang="ja-JP" altLang="en-US" sz="1800" dirty="0"/>
                        <a:t>　現行のレセプト様式の見直しが予定されている平成３２年度に向けて、明細書の無料発行の更なる促進の取組について引き続き検討すること。</a:t>
                      </a:r>
                      <a:endParaRPr kumimoji="1" lang="en-US" altLang="ja-JP" sz="1800" dirty="0"/>
                    </a:p>
                  </a:txBody>
                  <a:tcPr/>
                </a:tc>
                <a:tc>
                  <a:txBody>
                    <a:bodyPr/>
                    <a:lstStyle/>
                    <a:p>
                      <a:pPr>
                        <a:lnSpc>
                          <a:spcPts val="2100"/>
                        </a:lnSpc>
                      </a:pPr>
                      <a:r>
                        <a:rPr lang="ja-JP" altLang="en-US" dirty="0">
                          <a:latin typeface="ＭＳ Ｐゴシック" panose="020B0600070205080204" pitchFamily="50" charset="-128"/>
                          <a:ea typeface="ＭＳ Ｐゴシック" panose="020B0600070205080204" pitchFamily="50" charset="-128"/>
                        </a:rPr>
                        <a:t>総会</a:t>
                      </a:r>
                      <a:endParaRPr lang="en-US" altLang="ja-JP" dirty="0">
                        <a:latin typeface="ＭＳ Ｐゴシック" panose="020B0600070205080204" pitchFamily="50" charset="-128"/>
                        <a:ea typeface="ＭＳ Ｐゴシック" panose="020B0600070205080204" pitchFamily="50" charset="-128"/>
                      </a:endParaRPr>
                    </a:p>
                    <a:p>
                      <a:pPr>
                        <a:lnSpc>
                          <a:spcPts val="2100"/>
                        </a:lnSpc>
                      </a:pPr>
                      <a:r>
                        <a:rPr lang="ja-JP" altLang="en-US" dirty="0">
                          <a:latin typeface="ＭＳ Ｐゴシック" panose="020B0600070205080204" pitchFamily="50" charset="-128"/>
                          <a:ea typeface="ＭＳ Ｐゴシック" panose="020B0600070205080204" pitchFamily="50" charset="-128"/>
                        </a:rPr>
                        <a:t>（検証</a:t>
                      </a:r>
                      <a:r>
                        <a:rPr lang="zh-TW" altLang="en-US" dirty="0">
                          <a:latin typeface="ＭＳ Ｐゴシック" panose="020B0600070205080204" pitchFamily="50" charset="-128"/>
                          <a:ea typeface="ＭＳ Ｐゴシック" panose="020B0600070205080204" pitchFamily="50" charset="-128"/>
                        </a:rPr>
                        <a:t>部会</a:t>
                      </a:r>
                      <a:r>
                        <a:rPr lang="ja-JP" altLang="en-US" dirty="0">
                          <a:latin typeface="ＭＳ Ｐゴシック" panose="020B0600070205080204" pitchFamily="50" charset="-128"/>
                          <a:ea typeface="ＭＳ Ｐゴシック" panose="020B0600070205080204" pitchFamily="50" charset="-128"/>
                        </a:rPr>
                        <a:t>）</a:t>
                      </a:r>
                      <a:endParaRPr kumimoji="1" lang="ja-JP" altLang="en-US" sz="1800" dirty="0">
                        <a:latin typeface="ＭＳ Ｐゴシック" panose="020B0600070205080204" pitchFamily="50" charset="-128"/>
                        <a:ea typeface="ＭＳ Ｐゴシック" panose="020B0600070205080204" pitchFamily="50" charset="-128"/>
                      </a:endParaRPr>
                    </a:p>
                  </a:txBody>
                  <a:tcPr/>
                </a:tc>
                <a:extLst>
                  <a:ext uri="{0D108BD9-81ED-4DB2-BD59-A6C34878D82A}">
                    <a16:rowId xmlns:a16="http://schemas.microsoft.com/office/drawing/2014/main" val="10002"/>
                  </a:ext>
                </a:extLst>
              </a:tr>
              <a:tr h="644760">
                <a:tc>
                  <a:txBody>
                    <a:bodyPr/>
                    <a:lstStyle/>
                    <a:p>
                      <a:pPr algn="ctr">
                        <a:lnSpc>
                          <a:spcPts val="2100"/>
                        </a:lnSpc>
                      </a:pPr>
                      <a:r>
                        <a:rPr kumimoji="1" lang="en-US" altLang="ja-JP" sz="1800" dirty="0">
                          <a:latin typeface="+mn-ea"/>
                          <a:ea typeface="+mn-ea"/>
                        </a:rPr>
                        <a:t>19</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a:solidFill>
                            <a:prstClr val="black"/>
                          </a:solidFill>
                          <a:latin typeface="ＭＳ Ｐゴシック"/>
                          <a:ea typeface="+mn-ea"/>
                        </a:rPr>
                        <a:t>　先進医療を含む新規医療技術の評価の在り方について、医療技術評価分科会と先進医療会議との連携・役割分担を含め、引き続き検討すること。また、手術手技をはじめとした技術評価（分類）について、関係有識者と連携しながら、国際的な動向も踏まえつつ、体系化を引き続き推進すること。</a:t>
                      </a:r>
                      <a:endParaRPr kumimoji="1" lang="ja-JP" altLang="en-US" sz="1800" dirty="0"/>
                    </a:p>
                  </a:txBody>
                  <a:tcPr/>
                </a:tc>
                <a:tc>
                  <a:txBody>
                    <a:bodyPr/>
                    <a:lstStyle/>
                    <a:p>
                      <a:pPr>
                        <a:lnSpc>
                          <a:spcPts val="2100"/>
                        </a:lnSpc>
                      </a:pPr>
                      <a:r>
                        <a:rPr kumimoji="1" lang="ja-JP" altLang="en-US" sz="1800" dirty="0"/>
                        <a:t>診療報酬基本問題小委員会</a:t>
                      </a:r>
                      <a:endParaRPr kumimoji="1" lang="en-US" altLang="ja-JP" sz="1800" dirty="0"/>
                    </a:p>
                    <a:p>
                      <a:pPr>
                        <a:lnSpc>
                          <a:spcPts val="2100"/>
                        </a:lnSpc>
                      </a:pPr>
                      <a:r>
                        <a:rPr kumimoji="1" lang="ja-JP" altLang="en-US" sz="1800" dirty="0"/>
                        <a:t>医療技術評価分科会、先進医療会議</a:t>
                      </a:r>
                      <a:endParaRPr kumimoji="1" lang="en-US" altLang="ja-JP" sz="1800" dirty="0"/>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n-lt"/>
                          <a:ea typeface="+mn-ea"/>
                          <a:cs typeface="+mn-cs"/>
                        </a:rPr>
                        <a:t>※</a:t>
                      </a:r>
                      <a:r>
                        <a:rPr kumimoji="1" lang="ja-JP" altLang="en-US" sz="1100" b="0" i="0" u="none" strike="noStrike" kern="1200" cap="none" spc="0" normalizeH="0" baseline="0" noProof="0" dirty="0">
                          <a:ln>
                            <a:noFill/>
                          </a:ln>
                          <a:solidFill>
                            <a:prstClr val="black"/>
                          </a:solidFill>
                          <a:effectLst/>
                          <a:uLnTx/>
                          <a:uFillTx/>
                          <a:latin typeface="+mn-lt"/>
                          <a:ea typeface="+mn-ea"/>
                          <a:cs typeface="+mn-cs"/>
                        </a:rPr>
                        <a:t>調査は行わない</a:t>
                      </a:r>
                    </a:p>
                  </a:txBody>
                  <a:tcPr/>
                </a:tc>
                <a:extLst>
                  <a:ext uri="{0D108BD9-81ED-4DB2-BD59-A6C34878D82A}">
                    <a16:rowId xmlns:a16="http://schemas.microsoft.com/office/drawing/2014/main" val="10003"/>
                  </a:ext>
                </a:extLst>
              </a:tr>
              <a:tr h="644760">
                <a:tc>
                  <a:txBody>
                    <a:bodyPr/>
                    <a:lstStyle/>
                    <a:p>
                      <a:pPr algn="ctr">
                        <a:lnSpc>
                          <a:spcPts val="2100"/>
                        </a:lnSpc>
                      </a:pPr>
                      <a:r>
                        <a:rPr kumimoji="1" lang="en-US" altLang="ja-JP" sz="1800" dirty="0">
                          <a:latin typeface="+mn-ea"/>
                          <a:ea typeface="+mn-ea"/>
                        </a:rPr>
                        <a:t>20</a:t>
                      </a:r>
                      <a:endParaRPr kumimoji="1" lang="ja-JP" altLang="en-US" sz="1800" dirty="0">
                        <a:latin typeface="+mn-ea"/>
                        <a:ea typeface="+mn-ea"/>
                      </a:endParaRPr>
                    </a:p>
                  </a:txBody>
                  <a:tcPr/>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kumimoji="1" lang="ja-JP" altLang="en-US" sz="1800" dirty="0"/>
                        <a:t>　ニコチン依存症管理料の適切な評価、医療用保湿剤の適正な処方及び精神科入院患者の地域移行の推進等について引き続き検討すること。</a:t>
                      </a:r>
                    </a:p>
                  </a:txBody>
                  <a:tcPr/>
                </a:tc>
                <a:tc>
                  <a:txBody>
                    <a:bodyPr/>
                    <a:lstStyle/>
                    <a:p>
                      <a:pPr>
                        <a:lnSpc>
                          <a:spcPts val="2100"/>
                        </a:lnSpc>
                      </a:pPr>
                      <a:r>
                        <a:rPr kumimoji="1" lang="ja-JP" altLang="en-US" sz="1800" dirty="0"/>
                        <a:t>総会</a:t>
                      </a:r>
                      <a:endParaRPr kumimoji="1" lang="en-US" altLang="ja-JP" sz="1800" dirty="0"/>
                    </a:p>
                    <a:p>
                      <a:pPr>
                        <a:lnSpc>
                          <a:spcPts val="2100"/>
                        </a:lnSpc>
                      </a:pPr>
                      <a:r>
                        <a:rPr kumimoji="1" lang="ja-JP" altLang="en-US" sz="1800" dirty="0"/>
                        <a:t>（検証部会）</a:t>
                      </a:r>
                      <a:endParaRPr kumimoji="1" lang="en-US" altLang="ja-JP" sz="1800" dirty="0"/>
                    </a:p>
                  </a:txBody>
                  <a:tcPr/>
                </a:tc>
                <a:extLst>
                  <a:ext uri="{0D108BD9-81ED-4DB2-BD59-A6C34878D82A}">
                    <a16:rowId xmlns:a16="http://schemas.microsoft.com/office/drawing/2014/main" val="10004"/>
                  </a:ext>
                </a:extLst>
              </a:tr>
            </a:tbl>
          </a:graphicData>
        </a:graphic>
      </p:graphicFrame>
      <p:sp>
        <p:nvSpPr>
          <p:cNvPr id="7"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Tree>
    <p:extLst>
      <p:ext uri="{BB962C8B-B14F-4D97-AF65-F5344CB8AC3E}">
        <p14:creationId xmlns:p14="http://schemas.microsoft.com/office/powerpoint/2010/main" val="105498598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81720" y="1628836"/>
            <a:ext cx="9539122" cy="1944216"/>
          </a:xfrm>
          <a:solidFill>
            <a:srgbClr val="00B0F0">
              <a:alpha val="30000"/>
            </a:srgbClr>
          </a:solidFill>
          <a:ln w="12700">
            <a:solidFill>
              <a:schemeClr val="tx1"/>
            </a:solidFill>
            <a:prstDash val="solid"/>
          </a:ln>
        </p:spPr>
        <p:txBody>
          <a:bodyPr rtlCol="0">
            <a:noAutofit/>
          </a:bodyPr>
          <a:lstStyle/>
          <a:p>
            <a:pPr marL="271463" indent="-271463" eaLnBrk="1" fontAlgn="auto" hangingPunct="1">
              <a:lnSpc>
                <a:spcPts val="2300"/>
              </a:lnSpc>
              <a:spcBef>
                <a:spcPts val="0"/>
              </a:spcBef>
              <a:spcAft>
                <a:spcPts val="0"/>
              </a:spcAft>
              <a:buFont typeface="Arial" pitchFamily="34" charset="0"/>
              <a:buNone/>
              <a:defRPr/>
            </a:pPr>
            <a:r>
              <a:rPr lang="en-US" altLang="ja-JP" sz="2000" dirty="0">
                <a:solidFill>
                  <a:prstClr val="black"/>
                </a:solidFill>
                <a:latin typeface="+mn-ea"/>
              </a:rPr>
              <a:t>《</a:t>
            </a:r>
            <a:r>
              <a:rPr lang="ja-JP" altLang="en-US" sz="2000" dirty="0">
                <a:solidFill>
                  <a:prstClr val="black"/>
                </a:solidFill>
                <a:latin typeface="+mn-ea"/>
              </a:rPr>
              <a:t>平成３０年度実施</a:t>
            </a:r>
            <a:r>
              <a:rPr lang="en-US" altLang="ja-JP" sz="2000" dirty="0">
                <a:solidFill>
                  <a:prstClr val="black"/>
                </a:solidFill>
                <a:latin typeface="+mn-ea"/>
              </a:rPr>
              <a:t>》</a:t>
            </a:r>
          </a:p>
          <a:p>
            <a:pPr marL="277813" lvl="0" indent="-277813" eaLnBrk="1" fontAlgn="auto" hangingPunct="1">
              <a:lnSpc>
                <a:spcPts val="2300"/>
              </a:lnSpc>
              <a:spcBef>
                <a:spcPts val="0"/>
              </a:spcBef>
              <a:spcAft>
                <a:spcPts val="0"/>
              </a:spcAft>
              <a:buNone/>
            </a:pPr>
            <a:r>
              <a:rPr lang="ja-JP" altLang="en-US" sz="2000" dirty="0">
                <a:solidFill>
                  <a:prstClr val="black"/>
                </a:solidFill>
                <a:latin typeface="+mn-ea"/>
              </a:rPr>
              <a:t> （１） かかりつけ医機能等の外来医療に係る評価等に関する</a:t>
            </a:r>
            <a:r>
              <a:rPr lang="ja-JP" altLang="en-US" sz="2000" kern="100" dirty="0">
                <a:solidFill>
                  <a:srgbClr val="000000"/>
                </a:solidFill>
                <a:latin typeface="ＭＳ Ｐゴシック"/>
                <a:cs typeface="Times New Roman"/>
              </a:rPr>
              <a:t>実施状況調査（その１）</a:t>
            </a:r>
            <a:endParaRPr lang="en-US" altLang="ja-JP" sz="2000" kern="100" dirty="0">
              <a:solidFill>
                <a:srgbClr val="000000"/>
              </a:solidFill>
              <a:latin typeface="ＭＳ Ｐゴシック"/>
              <a:cs typeface="Times New Roman"/>
            </a:endParaRPr>
          </a:p>
          <a:p>
            <a:pPr marL="277813"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（２） 在宅医療と訪問看護に係る評価等に関する</a:t>
            </a:r>
            <a:r>
              <a:rPr lang="ja-JP" altLang="en-US" sz="2000" kern="100" spc="-40" dirty="0">
                <a:solidFill>
                  <a:srgbClr val="000000"/>
                </a:solidFill>
                <a:latin typeface="ＭＳ Ｐゴシック"/>
                <a:cs typeface="Times New Roman"/>
              </a:rPr>
              <a:t>実施状況調査</a:t>
            </a:r>
            <a:endParaRPr lang="en-US" altLang="ja-JP" sz="2000" kern="100" spc="-40" dirty="0">
              <a:solidFill>
                <a:srgbClr val="000000"/>
              </a:solidFill>
              <a:latin typeface="ＭＳ Ｐゴシック"/>
              <a:cs typeface="Times New Roman"/>
            </a:endParaRPr>
          </a:p>
          <a:p>
            <a:pPr marL="277813" lvl="0" indent="-277813">
              <a:lnSpc>
                <a:spcPts val="2300"/>
              </a:lnSpc>
              <a:spcBef>
                <a:spcPts val="0"/>
              </a:spcBef>
              <a:buNone/>
            </a:pPr>
            <a:r>
              <a:rPr lang="ja-JP" altLang="en-US" sz="2000" kern="100" dirty="0">
                <a:solidFill>
                  <a:srgbClr val="000000"/>
                </a:solidFill>
                <a:latin typeface="ＭＳ Ｐゴシック"/>
                <a:cs typeface="Times New Roman"/>
              </a:rPr>
              <a:t> （３） 医療従事者の負担軽減、働き方改革の推進に係る評価等に関する実施状況調査</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ja-JP" altLang="en-US" sz="2000" kern="100" dirty="0">
                <a:solidFill>
                  <a:srgbClr val="000000"/>
                </a:solidFill>
                <a:latin typeface="ＭＳ Ｐゴシック"/>
                <a:cs typeface="Times New Roman"/>
              </a:rPr>
              <a:t>　　 （その１）</a:t>
            </a:r>
            <a:endParaRPr lang="en-US" altLang="ja-JP" sz="2000" kern="100" dirty="0">
              <a:solidFill>
                <a:srgbClr val="000000"/>
              </a:solidFill>
              <a:latin typeface="ＭＳ Ｐゴシック"/>
              <a:cs typeface="Times New Roman"/>
            </a:endParaRPr>
          </a:p>
          <a:p>
            <a:pPr marL="277813" lvl="0" indent="-277813">
              <a:lnSpc>
                <a:spcPts val="2300"/>
              </a:lnSpc>
              <a:spcBef>
                <a:spcPts val="0"/>
              </a:spcBef>
              <a:buNone/>
            </a:pPr>
            <a:r>
              <a:rPr lang="en-US" altLang="ja-JP" sz="2000" kern="100" dirty="0">
                <a:solidFill>
                  <a:srgbClr val="000000"/>
                </a:solidFill>
                <a:latin typeface="ＭＳ Ｐゴシック"/>
                <a:cs typeface="Times New Roman"/>
              </a:rPr>
              <a:t> </a:t>
            </a:r>
            <a:r>
              <a:rPr lang="ja-JP" altLang="en-US" sz="2000" kern="100" dirty="0">
                <a:solidFill>
                  <a:srgbClr val="000000"/>
                </a:solidFill>
                <a:latin typeface="ＭＳ Ｐゴシック"/>
                <a:cs typeface="Times New Roman"/>
              </a:rPr>
              <a:t>（４） </a:t>
            </a:r>
            <a:r>
              <a:rPr lang="ja-JP" altLang="en-US" sz="2000" dirty="0">
                <a:latin typeface="+mn-ea"/>
              </a:rPr>
              <a:t>後発医薬品の使用促進策の影響及び実施状況調査</a:t>
            </a:r>
            <a:endParaRPr lang="ja-JP" altLang="en-US" sz="20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no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平成３０年度診療報酬改定の結果検証に係る特別調査の実施</a:t>
            </a:r>
            <a:endParaRPr kumimoji="1" lang="en-US" altLang="ja-JP" sz="24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6" name="スライド番号プレースホルダー 2"/>
          <p:cNvSpPr txBox="1">
            <a:spLocks/>
          </p:cNvSpPr>
          <p:nvPr/>
        </p:nvSpPr>
        <p:spPr>
          <a:xfrm>
            <a:off x="7682160" y="659248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600" b="0" i="0" u="none" strike="noStrike" kern="1200" cap="none" spc="0" normalizeH="0" baseline="0" noProof="0" smtClean="0">
                <a:ln>
                  <a:noFill/>
                </a:ln>
                <a:solidFill>
                  <a:prstClr val="black"/>
                </a:solidFill>
                <a:effectLst/>
                <a:uLnTx/>
                <a:uFillTx/>
                <a:latin typeface="Calibri" panose="020F0502020204030204"/>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1" lang="ja-JP"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p:txBody>
      </p:sp>
      <p:sp>
        <p:nvSpPr>
          <p:cNvPr id="7" name="タイトル 1"/>
          <p:cNvSpPr txBox="1">
            <a:spLocks/>
          </p:cNvSpPr>
          <p:nvPr/>
        </p:nvSpPr>
        <p:spPr>
          <a:xfrm>
            <a:off x="128463" y="620724"/>
            <a:ext cx="9733827" cy="1008112"/>
          </a:xfrm>
          <a:prstGeom prst="rect">
            <a:avLst/>
          </a:prstGeom>
          <a:noFill/>
          <a:ln w="0">
            <a:no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r>
              <a:rPr kumimoji="1" lang="ja-JP" altLang="en-US"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診療報酬改定結果検証部会</a:t>
            </a:r>
            <a:r>
              <a:rPr kumimoji="1" lang="en-US" altLang="ja-JP" sz="20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rPr>
              <a:t>　平成３０年度と３１年度の２か年に分けて実施。経過措置が設けられているなど改定の効果が明らかになるまで一定程度の期間が必要な項目については平成３１年度に実施</a:t>
            </a:r>
            <a:endParaRPr kumimoji="1" lang="en-US" altLang="ja-JP" sz="18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j-cs"/>
            </a:endParaRPr>
          </a:p>
        </p:txBody>
      </p:sp>
      <p:sp>
        <p:nvSpPr>
          <p:cNvPr id="8" name="Rectangle 3"/>
          <p:cNvSpPr txBox="1">
            <a:spLocks noChangeArrowheads="1"/>
          </p:cNvSpPr>
          <p:nvPr/>
        </p:nvSpPr>
        <p:spPr>
          <a:xfrm>
            <a:off x="175879" y="3645024"/>
            <a:ext cx="9550804" cy="2520280"/>
          </a:xfrm>
          <a:prstGeom prst="rect">
            <a:avLst/>
          </a:prstGeom>
          <a:solidFill>
            <a:srgbClr val="00B0F0">
              <a:alpha val="30000"/>
            </a:srgbClr>
          </a:solidFill>
          <a:ln w="12700">
            <a:solidFill>
              <a:schemeClr val="tx1"/>
            </a:solidFill>
            <a:prstDash val="solid"/>
          </a:ln>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71463" marR="0" lvl="0" indent="-27146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平成３１年度実施</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（５） かかりつけ医機能等の外来医療に係る評価等に関する</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実施状況調査（その２）</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（６） 医療従事者の負担軽減、働き方改革の推進に係る評価等に関する実施状況調査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（その２）</a:t>
            </a:r>
            <a:endParaRPr kumimoji="1" lang="en-US" altLang="ja-JP" sz="2000" b="0" i="0" u="none" strike="noStrike" kern="100" cap="none" spc="-4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（７） かかりつけ歯科医機能の評価や歯科疾患管理料の評価の見直しの影響及び</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歯科疾患の継続的管理等の実施状況調査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（８） かかりつけ薬剤師・薬局の評価を含む調剤報酬改定の影響及び実施状況調査</a:t>
            </a:r>
            <a:endPar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endParaRPr>
          </a:p>
          <a:p>
            <a:pPr marL="277813" marR="0" lvl="0" indent="-277813" algn="l" defTabSz="914400" rtl="0" eaLnBrk="1" fontAlgn="auto" latinLnBrk="0" hangingPunct="1">
              <a:lnSpc>
                <a:spcPts val="2300"/>
              </a:lnSpc>
              <a:spcBef>
                <a:spcPts val="0"/>
              </a:spcBef>
              <a:spcAft>
                <a:spcPts val="0"/>
              </a:spcAft>
              <a:buClrTx/>
              <a:buSzTx/>
              <a:buFont typeface="Arial" panose="020B0604020202020204" pitchFamily="34" charset="0"/>
              <a:buNone/>
              <a:tabLst/>
              <a:defRPr/>
            </a:pPr>
            <a:r>
              <a:rPr kumimoji="1" lang="en-US" altLang="ja-JP"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 </a:t>
            </a:r>
            <a:r>
              <a:rPr kumimoji="1" lang="ja-JP" altLang="en-US" sz="2000" b="0" i="0" u="none" strike="noStrike" kern="100" cap="none" spc="0" normalizeH="0" baseline="0" noProof="0" dirty="0">
                <a:ln>
                  <a:noFill/>
                </a:ln>
                <a:solidFill>
                  <a:srgbClr val="000000"/>
                </a:solidFill>
                <a:effectLst/>
                <a:uLnTx/>
                <a:uFillTx/>
                <a:latin typeface="ＭＳ Ｐゴシック"/>
                <a:ea typeface="ＭＳ Ｐゴシック" panose="020B0600070205080204" pitchFamily="50" charset="-128"/>
                <a:cs typeface="Times New Roman"/>
              </a:rPr>
              <a:t>（９） </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後発医薬品の使用促進策の影響及び実施状況調査</a:t>
            </a:r>
          </a:p>
        </p:txBody>
      </p:sp>
    </p:spTree>
    <p:extLst>
      <p:ext uri="{BB962C8B-B14F-4D97-AF65-F5344CB8AC3E}">
        <p14:creationId xmlns:p14="http://schemas.microsoft.com/office/powerpoint/2010/main" val="284412834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15">
            <a:extLst>
              <a:ext uri="{FF2B5EF4-FFF2-40B4-BE49-F238E27FC236}">
                <a16:creationId xmlns:a16="http://schemas.microsoft.com/office/drawing/2014/main" id="{B282C468-95ED-422E-A737-E1C5C7CE4421}"/>
              </a:ext>
            </a:extLst>
          </p:cNvPr>
          <p:cNvSpPr>
            <a:spLocks noChangeArrowheads="1"/>
          </p:cNvSpPr>
          <p:nvPr/>
        </p:nvSpPr>
        <p:spPr bwMode="auto">
          <a:xfrm>
            <a:off x="273050" y="1943100"/>
            <a:ext cx="9432925" cy="914400"/>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所掌事務</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中央社会保険医療協議会は、診療報酬点数の改定等について、厚生労働大臣の</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諮問</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に</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応じて審議</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答申</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するほか、自ら厚生労働大臣に</a:t>
            </a:r>
            <a:r>
              <a:rPr kumimoji="1" lang="ja-JP" altLang="en-US" sz="1800" b="0" i="0" u="none" strike="noStrike" kern="1200" cap="none" spc="0" normalizeH="0" baseline="0" noProof="0" dirty="0">
                <a:ln>
                  <a:noFill/>
                </a:ln>
                <a:solidFill>
                  <a:srgbClr val="FF0000"/>
                </a:solidFill>
                <a:effectLst/>
                <a:uLnTx/>
                <a:uFillTx/>
                <a:latin typeface="Arial" charset="0"/>
                <a:ea typeface="ＭＳ Ｐゴシック" panose="020B0600070205080204" pitchFamily="50" charset="-128"/>
                <a:cs typeface="+mn-cs"/>
              </a:rPr>
              <a:t>建議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することができる。</a:t>
            </a:r>
          </a:p>
        </p:txBody>
      </p:sp>
      <p:sp>
        <p:nvSpPr>
          <p:cNvPr id="16388" name="Rectangle 16">
            <a:extLst>
              <a:ext uri="{FF2B5EF4-FFF2-40B4-BE49-F238E27FC236}">
                <a16:creationId xmlns:a16="http://schemas.microsoft.com/office/drawing/2014/main" id="{09B6BC7C-8245-41D8-86BE-8A003D23EADC}"/>
              </a:ext>
            </a:extLst>
          </p:cNvPr>
          <p:cNvSpPr>
            <a:spLocks noChangeArrowheads="1"/>
          </p:cNvSpPr>
          <p:nvPr/>
        </p:nvSpPr>
        <p:spPr bwMode="auto">
          <a:xfrm>
            <a:off x="273050" y="2933700"/>
            <a:ext cx="9432925" cy="2819400"/>
          </a:xfrm>
          <a:prstGeom prst="rect">
            <a:avLst/>
          </a:prstGeom>
          <a:ln>
            <a:headEnd/>
            <a:tailEnd/>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三者構成</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ＭＳ ゴシック" pitchFamily="49" charset="-128"/>
                <a:ea typeface="ＭＳ Ｐゴシック" panose="020B0600070205080204" pitchFamily="50" charset="-128"/>
                <a:cs typeface="+mn-cs"/>
              </a:rPr>
              <a:t>支払側委員と診療側委員とが保険契約の両当事者として協議</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し、公益委員がこの両者を</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調整するという、いわゆる「三者構成」をとっている。任期は２年（３期６年が上限）。</a:t>
            </a:r>
          </a:p>
          <a:p>
            <a:pPr marL="538163" marR="0" lvl="0" indent="-538163" algn="l" defTabSz="914400" rtl="0" eaLnBrk="1" fontAlgn="auto" latinLnBrk="0" hangingPunct="1">
              <a:lnSpc>
                <a:spcPct val="90000"/>
              </a:lnSpc>
              <a:spcBef>
                <a:spcPct val="3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①　支払側委員（保険者、被保険者の代表）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②　診療側委員（医師、歯科医師、薬剤師の代表）　　７名</a:t>
            </a: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③　公益代表　　　　　　　　　　　　　　　　　　　　　　　　　６名（国会同意人事）</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6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会長は、公益代表から委員の選挙にて１人置く。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中央協議会の公益を代表する委員は、会議の日程及び議題その他の中央協議会の運営</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に関する事項について協議を行い、支払側委員、診療側委員は、その協議の結果を</a:t>
            </a:r>
            <a:r>
              <a:rPr kumimoji="1" lang="ja-JP" altLang="en-US" sz="1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50" charset="-128"/>
                <a:cs typeface="+mn-cs"/>
              </a:rPr>
              <a:t>尊重す</a:t>
            </a:r>
            <a:endPar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endParaRPr>
          </a:p>
          <a:p>
            <a:pPr marL="538163" marR="0" lvl="0" indent="-538163" algn="l" defTabSz="914400" rtl="0" eaLnBrk="1" fontAlgn="auto" latinLnBrk="0" hangingPunct="1">
              <a:lnSpc>
                <a:spcPct val="9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るものとする。 </a:t>
            </a:r>
            <a:endPar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
        <p:nvSpPr>
          <p:cNvPr id="7" name="Rectangle 15">
            <a:extLst>
              <a:ext uri="{FF2B5EF4-FFF2-40B4-BE49-F238E27FC236}">
                <a16:creationId xmlns:a16="http://schemas.microsoft.com/office/drawing/2014/main" id="{6BBFA5B4-5682-408B-B25B-7B4C4C568BE1}"/>
              </a:ext>
            </a:extLst>
          </p:cNvPr>
          <p:cNvSpPr>
            <a:spLocks noChangeArrowheads="1"/>
          </p:cNvSpPr>
          <p:nvPr/>
        </p:nvSpPr>
        <p:spPr bwMode="auto">
          <a:xfrm>
            <a:off x="273050" y="5800725"/>
            <a:ext cx="9432925" cy="974725"/>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r>
              <a:rPr kumimoji="1" lang="ja-JP" altLang="en-US"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専門事項の審議</a:t>
            </a:r>
            <a:r>
              <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a:t>
            </a: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厚生労働大臣は、専門の事項を審議するため必要があると認めるときは、その都度、</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各１０人以内の専門委員（大臣任命）を置くことができる。</a:t>
            </a:r>
          </a:p>
        </p:txBody>
      </p:sp>
      <p:sp>
        <p:nvSpPr>
          <p:cNvPr id="66565" name="テキスト ボックス 7">
            <a:extLst>
              <a:ext uri="{FF2B5EF4-FFF2-40B4-BE49-F238E27FC236}">
                <a16:creationId xmlns:a16="http://schemas.microsoft.com/office/drawing/2014/main" id="{B7149403-7EF0-4F15-ACE6-58D80F680F26}"/>
              </a:ext>
            </a:extLst>
          </p:cNvPr>
          <p:cNvSpPr txBox="1">
            <a:spLocks noChangeArrowheads="1"/>
          </p:cNvSpPr>
          <p:nvPr/>
        </p:nvSpPr>
        <p:spPr bwMode="auto">
          <a:xfrm>
            <a:off x="1111250" y="68263"/>
            <a:ext cx="7683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400" b="0" i="0" u="none" strike="noStrike" kern="1200" cap="none" spc="0" normalizeH="0" baseline="0" noProof="0">
                <a:ln>
                  <a:noFill/>
                </a:ln>
                <a:solidFill>
                  <a:srgbClr val="000000"/>
                </a:solidFill>
                <a:effectLst/>
                <a:uLnTx/>
                <a:uFillTx/>
                <a:latin typeface="ＭＳ Ｐゴシック" panose="020B0600070205080204" pitchFamily="50" charset="-128"/>
                <a:ea typeface="メイリオ" panose="020B0604030504040204" pitchFamily="50" charset="-128"/>
                <a:cs typeface="+mn-cs"/>
              </a:rPr>
              <a:t>中央社会保険医療協議会（中医協）について</a:t>
            </a:r>
          </a:p>
        </p:txBody>
      </p:sp>
      <p:grpSp>
        <p:nvGrpSpPr>
          <p:cNvPr id="66566" name="グループ化 8">
            <a:extLst>
              <a:ext uri="{FF2B5EF4-FFF2-40B4-BE49-F238E27FC236}">
                <a16:creationId xmlns:a16="http://schemas.microsoft.com/office/drawing/2014/main" id="{0F211FB1-511E-4C71-BF71-C9B8D3FFAA15}"/>
              </a:ext>
            </a:extLst>
          </p:cNvPr>
          <p:cNvGrpSpPr>
            <a:grpSpLocks/>
          </p:cNvGrpSpPr>
          <p:nvPr/>
        </p:nvGrpSpPr>
        <p:grpSpPr bwMode="auto">
          <a:xfrm>
            <a:off x="-39688" y="481013"/>
            <a:ext cx="9948863" cy="66675"/>
            <a:chOff x="-108520" y="2589251"/>
            <a:chExt cx="9361384" cy="63276"/>
          </a:xfrm>
        </p:grpSpPr>
        <p:sp>
          <p:nvSpPr>
            <p:cNvPr id="10" name="正方形/長方形 9">
              <a:extLst>
                <a:ext uri="{FF2B5EF4-FFF2-40B4-BE49-F238E27FC236}">
                  <a16:creationId xmlns:a16="http://schemas.microsoft.com/office/drawing/2014/main" id="{8AFB9B99-928B-4335-9807-4079CE4FD622}"/>
                </a:ext>
              </a:extLst>
            </p:cNvPr>
            <p:cNvSpPr/>
            <p:nvPr/>
          </p:nvSpPr>
          <p:spPr>
            <a:xfrm>
              <a:off x="-108520" y="2589251"/>
              <a:ext cx="9361384" cy="1807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1" name="正方形/長方形 10">
              <a:extLst>
                <a:ext uri="{FF2B5EF4-FFF2-40B4-BE49-F238E27FC236}">
                  <a16:creationId xmlns:a16="http://schemas.microsoft.com/office/drawing/2014/main" id="{11C1D316-46F6-44A1-BC39-EF88D8645945}"/>
                </a:ext>
              </a:extLst>
            </p:cNvPr>
            <p:cNvSpPr/>
            <p:nvPr/>
          </p:nvSpPr>
          <p:spPr>
            <a:xfrm>
              <a:off x="-108520" y="2619382"/>
              <a:ext cx="9361384" cy="3314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sp>
        <p:nvSpPr>
          <p:cNvPr id="66567" name="スライド番号プレースホルダー 2">
            <a:extLst>
              <a:ext uri="{FF2B5EF4-FFF2-40B4-BE49-F238E27FC236}">
                <a16:creationId xmlns:a16="http://schemas.microsoft.com/office/drawing/2014/main" id="{7C7D06BC-1A6B-42D2-A84D-0AA4FDD997B8}"/>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158CEE30-CBBB-4164-957E-2F8E79CFD841}"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97</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4" name="Rectangle 15">
            <a:extLst>
              <a:ext uri="{FF2B5EF4-FFF2-40B4-BE49-F238E27FC236}">
                <a16:creationId xmlns:a16="http://schemas.microsoft.com/office/drawing/2014/main" id="{10B2B4BF-A255-4D5A-BD71-B69A112F27F4}"/>
              </a:ext>
            </a:extLst>
          </p:cNvPr>
          <p:cNvSpPr>
            <a:spLocks noChangeArrowheads="1"/>
          </p:cNvSpPr>
          <p:nvPr/>
        </p:nvSpPr>
        <p:spPr bwMode="auto">
          <a:xfrm>
            <a:off x="273050" y="601663"/>
            <a:ext cx="9432925" cy="1265237"/>
          </a:xfrm>
          <a:prstGeom prst="rect">
            <a:avLst/>
          </a:prstGeom>
          <a:ln/>
        </p:spPr>
        <p:style>
          <a:lnRef idx="2">
            <a:schemeClr val="dk1"/>
          </a:lnRef>
          <a:fillRef idx="1">
            <a:schemeClr val="lt1"/>
          </a:fillRef>
          <a:effectRef idx="0">
            <a:schemeClr val="dk1"/>
          </a:effectRef>
          <a:fontRef idx="minor">
            <a:schemeClr val="dk1"/>
          </a:fontRef>
        </p:style>
        <p:txBody>
          <a:bodyPr>
            <a:spAutoFit/>
          </a:bodyPr>
          <a:lstStyle/>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社会保険医療協議会法（昭和</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年法律第</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a:t>
            </a:r>
            <a:r>
              <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2000" b="1"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第１条　厚生労働省に、中央社会保険医療協議会（以下「中央協議会」という。）を置く。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２　各地方厚生局（地方厚生支局を含む。）に、地方社会保険医療協議会（以下「地方協議会」と</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a:p>
            <a:pPr marL="538163" marR="0" lvl="0" indent="-538163" algn="l" defTabSz="914400" rtl="0" eaLnBrk="1" fontAlgn="auto" latinLnBrk="0" hangingPunct="1">
              <a:lnSpc>
                <a:spcPct val="105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いう。）を置く。</a:t>
            </a:r>
            <a:endPar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endParaRPr>
          </a:p>
        </p:txBody>
      </p:sp>
    </p:spTree>
    <p:extLst>
      <p:ext uri="{BB962C8B-B14F-4D97-AF65-F5344CB8AC3E}">
        <p14:creationId xmlns:p14="http://schemas.microsoft.com/office/powerpoint/2010/main" val="300679643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表 4">
            <a:extLst>
              <a:ext uri="{FF2B5EF4-FFF2-40B4-BE49-F238E27FC236}">
                <a16:creationId xmlns:a16="http://schemas.microsoft.com/office/drawing/2014/main" id="{DA119A97-B913-4F78-90EF-59F65D1773BB}"/>
              </a:ext>
            </a:extLst>
          </p:cNvPr>
          <p:cNvGraphicFramePr>
            <a:graphicFrameLocks noGrp="1"/>
          </p:cNvGraphicFramePr>
          <p:nvPr/>
        </p:nvGraphicFramePr>
        <p:xfrm>
          <a:off x="776288" y="0"/>
          <a:ext cx="8569325" cy="6880226"/>
        </p:xfrm>
        <a:graphic>
          <a:graphicData uri="http://schemas.openxmlformats.org/drawingml/2006/table">
            <a:tbl>
              <a:tblPr/>
              <a:tblGrid>
                <a:gridCol w="1973262">
                  <a:extLst>
                    <a:ext uri="{9D8B030D-6E8A-4147-A177-3AD203B41FA5}">
                      <a16:colId xmlns:a16="http://schemas.microsoft.com/office/drawing/2014/main" val="2867948345"/>
                    </a:ext>
                  </a:extLst>
                </a:gridCol>
                <a:gridCol w="204788">
                  <a:extLst>
                    <a:ext uri="{9D8B030D-6E8A-4147-A177-3AD203B41FA5}">
                      <a16:colId xmlns:a16="http://schemas.microsoft.com/office/drawing/2014/main" val="4199669273"/>
                    </a:ext>
                  </a:extLst>
                </a:gridCol>
                <a:gridCol w="665162">
                  <a:extLst>
                    <a:ext uri="{9D8B030D-6E8A-4147-A177-3AD203B41FA5}">
                      <a16:colId xmlns:a16="http://schemas.microsoft.com/office/drawing/2014/main" val="3895074431"/>
                    </a:ext>
                  </a:extLst>
                </a:gridCol>
                <a:gridCol w="195263">
                  <a:extLst>
                    <a:ext uri="{9D8B030D-6E8A-4147-A177-3AD203B41FA5}">
                      <a16:colId xmlns:a16="http://schemas.microsoft.com/office/drawing/2014/main" val="1422482809"/>
                    </a:ext>
                  </a:extLst>
                </a:gridCol>
                <a:gridCol w="5530850">
                  <a:extLst>
                    <a:ext uri="{9D8B030D-6E8A-4147-A177-3AD203B41FA5}">
                      <a16:colId xmlns:a16="http://schemas.microsoft.com/office/drawing/2014/main" val="3555670274"/>
                    </a:ext>
                  </a:extLst>
                </a:gridCol>
              </a:tblGrid>
              <a:tr h="393700">
                <a:tc gridSpan="5">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zh-TW" altLang="en-US" sz="2400" b="0" i="0" u="none" strike="noStrike" cap="none" normalizeH="0" baseline="0">
                          <a:ln>
                            <a:noFill/>
                          </a:ln>
                          <a:solidFill>
                            <a:srgbClr val="000000"/>
                          </a:solidFill>
                          <a:effectLst/>
                          <a:latin typeface="ＭＳ Ｐゴシック" panose="020B0600070205080204" pitchFamily="50" charset="-128"/>
                          <a:ea typeface="ＭＳ Ｐゴシック" panose="020B0600070205080204" pitchFamily="50" charset="-128"/>
                        </a:rPr>
                        <a:t>中医協  委員名簿</a:t>
                      </a:r>
                    </a:p>
                  </a:txBody>
                  <a:tcPr marL="4693" marR="4693" marT="4693" marB="0" anchor="ctr" horzOverflow="overflow">
                    <a:lnL>
                      <a:noFill/>
                    </a:lnL>
                    <a:lnR>
                      <a:noFill/>
                    </a:lnR>
                    <a:lnT>
                      <a:noFill/>
                    </a:lnT>
                    <a:lnB>
                      <a:noFill/>
                    </a:lnB>
                    <a:lnTlToBr>
                      <a:noFill/>
                    </a:lnTlToBr>
                    <a:lnBlToTr>
                      <a:noFill/>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606703915"/>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r" defTabSz="914400" rtl="0" eaLnBrk="1" fontAlgn="b" latinLnBrk="0" hangingPunct="1">
                        <a:lnSpc>
                          <a:spcPct val="100000"/>
                        </a:lnSpc>
                        <a:spcBef>
                          <a:spcPct val="0"/>
                        </a:spcBef>
                        <a:spcAft>
                          <a:spcPct val="0"/>
                        </a:spcAft>
                        <a:buClrTx/>
                        <a:buSzTx/>
                        <a:buFontTx/>
                        <a:buNone/>
                        <a:tabLst/>
                      </a:pPr>
                      <a:r>
                        <a:rPr kumimoji="1" lang="ja-JP"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令和元</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年</a:t>
                      </a:r>
                      <a:r>
                        <a:rPr kumimoji="1" lang="en-US" altLang="zh-TW"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10</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月</a:t>
                      </a:r>
                      <a:r>
                        <a:rPr kumimoji="1" lang="en-US" altLang="zh-TW"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30</a:t>
                      </a:r>
                      <a:r>
                        <a:rPr kumimoji="1" lang="zh-TW" altLang="en-US" sz="14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日現在</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76866539"/>
                  </a:ext>
                </a:extLst>
              </a:tr>
              <a:tr h="231775">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代表区分</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氏名</a:t>
                      </a: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現役職名</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058111292"/>
                  </a:ext>
                </a:extLst>
              </a:tr>
              <a:tr h="223838">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１．健康保険、船員保険及び国民健康保険の保険者並びに被保険者、事業主及び船舶所有者を代表する委員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𠮷森俊和</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全国健康保険協会理事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414973112"/>
                  </a:ext>
                </a:extLst>
              </a:tr>
              <a:tr h="15875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幸野庄司</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健康保険組合連合会理事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10533639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佐保昌一</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日本労働組合総連合会総合政策局長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09352201"/>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間宮　清</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日本労働組合総連合会「患者本位の医療を確立する連絡会」委員</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7311611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宮近清文</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日本経済団体連合会社会保障委員会医療・介護改革部会部会長代理</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26257690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松浦満晴</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全日本海員組合組合長代行</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058136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染谷絹代</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静岡</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県</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島田</a:t>
                      </a:r>
                      <a:r>
                        <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市長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918582039"/>
                  </a:ext>
                </a:extLst>
              </a:tr>
              <a:tr h="190500">
                <a:tc rowSpan="7">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２．医師、歯科医師及び薬剤師を代表する委員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松本吉郎</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17770122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今村　聡</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日本医師会副会長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39824481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城守国斗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日本医師会常任理事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8969914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猪口雄二</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全日本病院協会会長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81422507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島　弘志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日本病院会副会長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460765765"/>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正純</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日本歯科医師会常務理事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10669188"/>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有澤賢二</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日本薬剤師会常務理事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98845841"/>
                  </a:ext>
                </a:extLst>
              </a:tr>
              <a:tr h="190500">
                <a:tc rowSpan="6">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３．公益を代表する委員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荒井　耕</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一橋大学大学院経営管理研究科教授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27053171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関ふ佐子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横浜国立大学大学院国際社会科学研究院教授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5049660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田辺国昭</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東京大学大学院法学政治学研究科教授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195657776"/>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中村　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慶應義塾大学大学院経営管理研究科教授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77329431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秋山美紀</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慶應義塾</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環境情報学部</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70853234"/>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松原由美</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CN"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早稲田大学人間科学学術院准教授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14111924"/>
                  </a:ext>
                </a:extLst>
              </a:tr>
              <a:tr h="190500">
                <a:tc rowSpan="10">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４．専門委員</a:t>
                      </a:r>
                    </a:p>
                  </a:txBody>
                  <a:tcPr marL="4693" marR="4693" marT="4693"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岩田利雄</a:t>
                      </a: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千葉県東庄町長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308522588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吉川久美子</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日本看護協会常任理事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66333956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半田一登</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チーム医療推進協議会代表</a:t>
                      </a:r>
                      <a:endParaRPr kumimoji="1" lang="zh-TW"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84758264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田村文誉</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日本歯科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大学口腔</a:t>
                      </a: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リハビリテーション多摩クリニック口腔リハビリテーション科</a:t>
                      </a:r>
                      <a:r>
                        <a:rPr kumimoji="1" lang="zh-CN"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教授</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468065192"/>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平野秀之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zh-TW"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第一三共株式会社執行役員渉外部長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35381485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上出厚志</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アステラス製薬株式会社上席執行役員渉外部長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251248273"/>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村井泰介</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株式会社バイタルケーエスケー・ホールディングス代表取締役社長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53666055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堀之内晴美</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東レ株式会社常任理事</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209855247"/>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林　利史　</a:t>
                      </a: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エドワーズライフサイエンス株式会社ガバメントアフェアーズ部長</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3918494899"/>
                  </a:ext>
                </a:extLst>
              </a:tr>
              <a:tr h="190500">
                <a:tc vMerge="1">
                  <a:txBody>
                    <a:bodyPr/>
                    <a:lstStyle/>
                    <a:p>
                      <a:endParaRPr kumimoji="1" lang="ja-JP" altLang="en-US"/>
                    </a:p>
                  </a:txBody>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rPr>
                        <a:t>五嶋規夫</a:t>
                      </a:r>
                    </a:p>
                  </a:txBody>
                  <a:tcPr marL="4693" marR="4693" marT="4693" marB="0" anchor="b" horzOverflow="overflow">
                    <a:lnL>
                      <a:noFill/>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　</a:t>
                      </a:r>
                    </a:p>
                  </a:txBody>
                  <a:tcPr marL="4693" marR="4693" marT="4693" marB="0" anchor="b"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株式会社やよい専務取締役</a:t>
                      </a:r>
                    </a:p>
                  </a:txBody>
                  <a:tcPr marL="4693" marR="4693" marT="4693" marB="0"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2869695"/>
                  </a:ext>
                </a:extLst>
              </a:tr>
              <a:tr h="82550">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2677492409"/>
                  </a:ext>
                </a:extLst>
              </a:tr>
              <a:tr h="223838">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1" lang="ja-JP" altLang="en-US" sz="10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rPr>
                        <a:t>◎印：会長</a:t>
                      </a:r>
                    </a:p>
                  </a:txBody>
                  <a:tcPr marL="4693" marR="4693" marT="4693" marB="0" anchor="ctr"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dist"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tc>
                  <a:txBody>
                    <a:bodyPr/>
                    <a:lstStyle>
                      <a:lvl1pPr>
                        <a:spcBef>
                          <a:spcPct val="20000"/>
                        </a:spcBef>
                        <a:buFont typeface="Arial" panose="020B0604020202020204" pitchFamily="34" charset="0"/>
                        <a:defRPr kumimoji="1" sz="2800">
                          <a:solidFill>
                            <a:schemeClr val="tx1"/>
                          </a:solidFill>
                          <a:latin typeface="Calibri" panose="020F0502020204030204" pitchFamily="34" charset="0"/>
                        </a:defRPr>
                      </a:lvl1pPr>
                      <a:lvl2pPr marL="742950" indent="-285750">
                        <a:spcBef>
                          <a:spcPct val="20000"/>
                        </a:spcBef>
                        <a:buFont typeface="Arial" panose="020B0604020202020204" pitchFamily="34" charset="0"/>
                        <a:defRPr kumimoji="1" sz="2400">
                          <a:solidFill>
                            <a:schemeClr val="tx1"/>
                          </a:solidFill>
                          <a:latin typeface="Calibri" panose="020F0502020204030204" pitchFamily="34" charset="0"/>
                        </a:defRPr>
                      </a:lvl2pPr>
                      <a:lvl3pPr marL="1143000" indent="-228600">
                        <a:spcBef>
                          <a:spcPct val="20000"/>
                        </a:spcBef>
                        <a:buFont typeface="Arial" panose="020B0604020202020204" pitchFamily="34" charset="0"/>
                        <a:defRPr kumimoji="1" sz="2000">
                          <a:solidFill>
                            <a:schemeClr val="tx1"/>
                          </a:solidFill>
                          <a:latin typeface="Calibri" panose="020F0502020204030204" pitchFamily="34" charset="0"/>
                        </a:defRPr>
                      </a:lvl3pPr>
                      <a:lvl4pPr marL="1600200" indent="-228600">
                        <a:spcBef>
                          <a:spcPct val="20000"/>
                        </a:spcBef>
                        <a:buFont typeface="Arial" panose="020B0604020202020204" pitchFamily="34" charset="0"/>
                        <a:defRPr kumimoji="1">
                          <a:solidFill>
                            <a:schemeClr val="tx1"/>
                          </a:solidFill>
                          <a:latin typeface="Calibri" panose="020F0502020204030204" pitchFamily="34" charset="0"/>
                        </a:defRPr>
                      </a:lvl4pPr>
                      <a:lvl5pPr marL="2057400" indent="-228600">
                        <a:spcBef>
                          <a:spcPct val="20000"/>
                        </a:spcBef>
                        <a:buFont typeface="Arial" panose="020B0604020202020204" pitchFamily="34" charset="0"/>
                        <a:defRPr kumimoji="1">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defRPr kumimoji="1">
                          <a:solidFill>
                            <a:schemeClr val="tx1"/>
                          </a:solidFill>
                          <a:latin typeface="Calibri" panose="020F050202020403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1" lang="ja-JP" altLang="en-US" sz="500" b="0" i="0" u="none" strike="noStrike" cap="none" normalizeH="0" baseline="0" dirty="0">
                        <a:ln>
                          <a:noFill/>
                        </a:ln>
                        <a:solidFill>
                          <a:srgbClr val="000000"/>
                        </a:solidFill>
                        <a:effectLst/>
                        <a:latin typeface="游ゴシック" panose="020B0400000000000000" pitchFamily="50" charset="-128"/>
                        <a:ea typeface="游ゴシック" panose="020B0400000000000000" pitchFamily="50" charset="-128"/>
                      </a:endParaRPr>
                    </a:p>
                  </a:txBody>
                  <a:tcPr marL="4693" marR="4693" marT="4693" marB="0" anchor="b"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333581477"/>
                  </a:ext>
                </a:extLst>
              </a:tr>
            </a:tbl>
          </a:graphicData>
        </a:graphic>
      </p:graphicFrame>
      <p:sp>
        <p:nvSpPr>
          <p:cNvPr id="68766" name="スライド番号プレースホルダー 2">
            <a:extLst>
              <a:ext uri="{FF2B5EF4-FFF2-40B4-BE49-F238E27FC236}">
                <a16:creationId xmlns:a16="http://schemas.microsoft.com/office/drawing/2014/main" id="{83C589C9-7DF0-4220-A727-A94454796682}"/>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963669BA-4408-4716-B999-BB7CF14B2E44}"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98</a:t>
            </a:fld>
            <a:endParaRPr kumimoji="1" lang="ja-JP" alt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8767" name="タイトル 1">
            <a:extLst>
              <a:ext uri="{FF2B5EF4-FFF2-40B4-BE49-F238E27FC236}">
                <a16:creationId xmlns:a16="http://schemas.microsoft.com/office/drawing/2014/main" id="{EAFB6777-C82C-4002-BD50-8EB4C232D221}"/>
              </a:ext>
            </a:extLst>
          </p:cNvPr>
          <p:cNvSpPr txBox="1">
            <a:spLocks noChangeArrowheads="1"/>
          </p:cNvSpPr>
          <p:nvPr/>
        </p:nvSpPr>
        <p:spPr bwMode="auto">
          <a:xfrm>
            <a:off x="2073275" y="1700213"/>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8" name="タイトル 1">
            <a:extLst>
              <a:ext uri="{FF2B5EF4-FFF2-40B4-BE49-F238E27FC236}">
                <a16:creationId xmlns:a16="http://schemas.microsoft.com/office/drawing/2014/main" id="{50532102-C59F-47F6-8545-8BE062738309}"/>
              </a:ext>
            </a:extLst>
          </p:cNvPr>
          <p:cNvSpPr txBox="1">
            <a:spLocks noChangeArrowheads="1"/>
          </p:cNvSpPr>
          <p:nvPr/>
        </p:nvSpPr>
        <p:spPr bwMode="auto">
          <a:xfrm>
            <a:off x="2073275" y="3068638"/>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７名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69" name="タイトル 1">
            <a:extLst>
              <a:ext uri="{FF2B5EF4-FFF2-40B4-BE49-F238E27FC236}">
                <a16:creationId xmlns:a16="http://schemas.microsoft.com/office/drawing/2014/main" id="{3DA5E7B0-6F22-46F0-9A10-B527A324B81D}"/>
              </a:ext>
            </a:extLst>
          </p:cNvPr>
          <p:cNvSpPr txBox="1">
            <a:spLocks noChangeArrowheads="1"/>
          </p:cNvSpPr>
          <p:nvPr/>
        </p:nvSpPr>
        <p:spPr bwMode="auto">
          <a:xfrm>
            <a:off x="2073275" y="4184650"/>
            <a:ext cx="7524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６名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8770" name="タイトル 1">
            <a:extLst>
              <a:ext uri="{FF2B5EF4-FFF2-40B4-BE49-F238E27FC236}">
                <a16:creationId xmlns:a16="http://schemas.microsoft.com/office/drawing/2014/main" id="{EB8ACC25-BF9D-40C9-BE78-7AAF5B074E42}"/>
              </a:ext>
            </a:extLst>
          </p:cNvPr>
          <p:cNvSpPr txBox="1">
            <a:spLocks noChangeArrowheads="1"/>
          </p:cNvSpPr>
          <p:nvPr/>
        </p:nvSpPr>
        <p:spPr bwMode="auto">
          <a:xfrm>
            <a:off x="1968500" y="6103938"/>
            <a:ext cx="838200"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2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１０名</a:t>
            </a:r>
            <a:endParaRPr kumimoji="1" lang="en-US" altLang="ja-JP" sz="2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111955579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正方形/長方形 75">
            <a:extLst>
              <a:ext uri="{FF2B5EF4-FFF2-40B4-BE49-F238E27FC236}">
                <a16:creationId xmlns:a16="http://schemas.microsoft.com/office/drawing/2014/main" id="{018E1034-B1AD-4CF5-A739-2EAF4270E6B4}"/>
              </a:ext>
            </a:extLst>
          </p:cNvPr>
          <p:cNvSpPr/>
          <p:nvPr/>
        </p:nvSpPr>
        <p:spPr>
          <a:xfrm>
            <a:off x="4010025" y="974725"/>
            <a:ext cx="3894138" cy="2994025"/>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10" name="正方形/長方形 9">
            <a:extLst>
              <a:ext uri="{FF2B5EF4-FFF2-40B4-BE49-F238E27FC236}">
                <a16:creationId xmlns:a16="http://schemas.microsoft.com/office/drawing/2014/main" id="{90888EE4-A133-4211-BB70-60C5874AC658}"/>
              </a:ext>
            </a:extLst>
          </p:cNvPr>
          <p:cNvSpPr/>
          <p:nvPr/>
        </p:nvSpPr>
        <p:spPr>
          <a:xfrm>
            <a:off x="50800" y="974725"/>
            <a:ext cx="3890963" cy="5797550"/>
          </a:xfrm>
          <a:prstGeom prst="rect">
            <a:avLst/>
          </a:prstGeom>
          <a:solidFill>
            <a:schemeClr val="bg1">
              <a:lumMod val="85000"/>
            </a:schemeClr>
          </a:solid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5" name="正方形/長方形 4">
            <a:extLst>
              <a:ext uri="{FF2B5EF4-FFF2-40B4-BE49-F238E27FC236}">
                <a16:creationId xmlns:a16="http://schemas.microsoft.com/office/drawing/2014/main" id="{24A19BE3-84AA-422D-B279-2A35FD0934E9}"/>
              </a:ext>
            </a:extLst>
          </p:cNvPr>
          <p:cNvSpPr/>
          <p:nvPr/>
        </p:nvSpPr>
        <p:spPr>
          <a:xfrm>
            <a:off x="50800" y="290513"/>
            <a:ext cx="9782175" cy="595312"/>
          </a:xfrm>
          <a:prstGeom prst="rect">
            <a:avLst/>
          </a:prstGeom>
          <a:solidFill>
            <a:schemeClr val="bg1">
              <a:lumMod val="85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a:t>
            </a:r>
            <a:r>
              <a:rPr kumimoji="1" lang="ja-JP" altLang="en-US" sz="1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中央社会保険医療協議会　　　</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　　　　総会</a:t>
            </a:r>
            <a:r>
              <a:rPr kumimoji="1" lang="ja-JP" altLang="en-US" sz="18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50" charset="-128"/>
                <a:cs typeface="+mn-cs"/>
              </a:rPr>
              <a:t>　（昭和２５年設置</a:t>
            </a:r>
            <a:r>
              <a:rPr kumimoji="1" lang="ja-JP"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50" charset="-128"/>
                <a:cs typeface="+mn-cs"/>
              </a:rPr>
              <a:t>）</a:t>
            </a:r>
          </a:p>
        </p:txBody>
      </p:sp>
      <p:sp>
        <p:nvSpPr>
          <p:cNvPr id="4" name="テキスト ボックス 3">
            <a:extLst>
              <a:ext uri="{FF2B5EF4-FFF2-40B4-BE49-F238E27FC236}">
                <a16:creationId xmlns:a16="http://schemas.microsoft.com/office/drawing/2014/main" id="{3B025962-AF5E-49EE-8D3A-CE17F71A6CCE}"/>
              </a:ext>
            </a:extLst>
          </p:cNvPr>
          <p:cNvSpPr txBox="1"/>
          <p:nvPr/>
        </p:nvSpPr>
        <p:spPr>
          <a:xfrm>
            <a:off x="38100" y="-44450"/>
            <a:ext cx="9782175" cy="360363"/>
          </a:xfrm>
          <a:prstGeom prst="rect">
            <a:avLst/>
          </a:prstGeom>
          <a:noFill/>
        </p:spPr>
        <p:txBody>
          <a:bodyPr lIns="82594" tIns="41297" rIns="82594" bIns="41297">
            <a:spAutoFit/>
          </a:bodyPr>
          <a:lstStyle/>
          <a:p>
            <a:pPr marL="0" marR="0" lvl="0" indent="0" algn="ctr" defTabSz="82594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中央社会保険医療協議会の関連組織　　　　　　　　　　　</a:t>
            </a:r>
          </a:p>
        </p:txBody>
      </p:sp>
      <p:sp>
        <p:nvSpPr>
          <p:cNvPr id="33" name="正方形/長方形 32">
            <a:extLst>
              <a:ext uri="{FF2B5EF4-FFF2-40B4-BE49-F238E27FC236}">
                <a16:creationId xmlns:a16="http://schemas.microsoft.com/office/drawing/2014/main" id="{98AC5F70-AA11-466F-A970-3F073D067FBF}"/>
              </a:ext>
            </a:extLst>
          </p:cNvPr>
          <p:cNvSpPr/>
          <p:nvPr/>
        </p:nvSpPr>
        <p:spPr>
          <a:xfrm>
            <a:off x="8039100" y="1838325"/>
            <a:ext cx="1733550" cy="1446213"/>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34" name="テキスト ボックス 33">
            <a:extLst>
              <a:ext uri="{FF2B5EF4-FFF2-40B4-BE49-F238E27FC236}">
                <a16:creationId xmlns:a16="http://schemas.microsoft.com/office/drawing/2014/main" id="{7DD8463F-1BB5-4529-B10D-03670E70CD9B}"/>
              </a:ext>
            </a:extLst>
          </p:cNvPr>
          <p:cNvSpPr txBox="1"/>
          <p:nvPr/>
        </p:nvSpPr>
        <p:spPr>
          <a:xfrm>
            <a:off x="8337550" y="1898650"/>
            <a:ext cx="974725" cy="246063"/>
          </a:xfrm>
          <a:prstGeom prst="rect">
            <a:avLst/>
          </a:prstGeom>
          <a:noFill/>
        </p:spPr>
        <p:txBody>
          <a:bodyPr wrap="none"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薬価算定組織</a:t>
            </a:r>
          </a:p>
        </p:txBody>
      </p:sp>
      <p:sp>
        <p:nvSpPr>
          <p:cNvPr id="69640" name="テキスト ボックス 34">
            <a:extLst>
              <a:ext uri="{FF2B5EF4-FFF2-40B4-BE49-F238E27FC236}">
                <a16:creationId xmlns:a16="http://schemas.microsoft.com/office/drawing/2014/main" id="{5F9F9E25-40E8-4764-B953-83BCEAD85787}"/>
              </a:ext>
            </a:extLst>
          </p:cNvPr>
          <p:cNvSpPr txBox="1">
            <a:spLocks noChangeArrowheads="1"/>
          </p:cNvSpPr>
          <p:nvPr/>
        </p:nvSpPr>
        <p:spPr bwMode="auto">
          <a:xfrm>
            <a:off x="7993063" y="2093913"/>
            <a:ext cx="1779587"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新薬の薬価算定等</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委員長：秋下雅弘（</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東京大学医学</a:t>
            </a:r>
            <a:endParaRPr kumimoji="1" lang="en-US" altLang="zh-CN"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宋体" panose="02010600030101010101" pitchFamily="2" charset="-122"/>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部老年病学教授</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時期：４半期に一度の薬価収載、</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緊急収載等に応じて、月１</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41" name="テキスト ボックス 35">
            <a:extLst>
              <a:ext uri="{FF2B5EF4-FFF2-40B4-BE49-F238E27FC236}">
                <a16:creationId xmlns:a16="http://schemas.microsoft.com/office/drawing/2014/main" id="{EF907A2A-E87E-42B0-87B6-F26A190BC3DE}"/>
              </a:ext>
            </a:extLst>
          </p:cNvPr>
          <p:cNvSpPr txBox="1">
            <a:spLocks noChangeArrowheads="1"/>
          </p:cNvSpPr>
          <p:nvPr/>
        </p:nvSpPr>
        <p:spPr bwMode="auto">
          <a:xfrm>
            <a:off x="7975600" y="955675"/>
            <a:ext cx="1839913"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専門組織</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薬価算定、材料の適用及び技術的課題等について調査審議する必要があるとき、有識者に意見を聴くことができる</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8668F924-F109-41CF-9764-2A1AB6F41941}"/>
              </a:ext>
            </a:extLst>
          </p:cNvPr>
          <p:cNvSpPr/>
          <p:nvPr/>
        </p:nvSpPr>
        <p:spPr>
          <a:xfrm>
            <a:off x="8039100" y="3376613"/>
            <a:ext cx="1733550" cy="156527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43" name="テキスト ボックス 38">
            <a:extLst>
              <a:ext uri="{FF2B5EF4-FFF2-40B4-BE49-F238E27FC236}">
                <a16:creationId xmlns:a16="http://schemas.microsoft.com/office/drawing/2014/main" id="{20394628-A31D-4715-8379-55BD6A27B561}"/>
              </a:ext>
            </a:extLst>
          </p:cNvPr>
          <p:cNvSpPr txBox="1">
            <a:spLocks noChangeArrowheads="1"/>
          </p:cNvSpPr>
          <p:nvPr/>
        </p:nvSpPr>
        <p:spPr bwMode="auto">
          <a:xfrm>
            <a:off x="8061325" y="3429000"/>
            <a:ext cx="166370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保険医療材料等専門組織</a:t>
            </a:r>
            <a:endParaRPr kumimoji="1" lang="ja-JP" altLang="en-US" sz="10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9644" name="テキスト ボックス 39">
            <a:extLst>
              <a:ext uri="{FF2B5EF4-FFF2-40B4-BE49-F238E27FC236}">
                <a16:creationId xmlns:a16="http://schemas.microsoft.com/office/drawing/2014/main" id="{4545B382-E019-4D02-9578-6381D42E1A58}"/>
              </a:ext>
            </a:extLst>
          </p:cNvPr>
          <p:cNvSpPr txBox="1">
            <a:spLocks noChangeArrowheads="1"/>
          </p:cNvSpPr>
          <p:nvPr/>
        </p:nvSpPr>
        <p:spPr bwMode="auto">
          <a:xfrm>
            <a:off x="7997825" y="3644900"/>
            <a:ext cx="1774825"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特定保険医療材料及び対外</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診断用医薬品の保険適用</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についての調査審議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設置：平成１２年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委員長：小澤壯治</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（東海大学医学</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部医学科領域主任教授）</a:t>
            </a: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時期：４半期に一度の保険収載等</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に応じて、月１回程度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45" name="テキスト ボックス 52">
            <a:extLst>
              <a:ext uri="{FF2B5EF4-FFF2-40B4-BE49-F238E27FC236}">
                <a16:creationId xmlns:a16="http://schemas.microsoft.com/office/drawing/2014/main" id="{A8A2272F-AAE3-4968-BF0F-634319CE0703}"/>
              </a:ext>
            </a:extLst>
          </p:cNvPr>
          <p:cNvSpPr txBox="1">
            <a:spLocks noChangeArrowheads="1"/>
          </p:cNvSpPr>
          <p:nvPr/>
        </p:nvSpPr>
        <p:spPr bwMode="auto">
          <a:xfrm>
            <a:off x="3944938" y="974725"/>
            <a:ext cx="3951287"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小委員会　　</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特定の事項についてあらかじめ意見調整を行う必要があるとき</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中医協の議決により設置</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18" name="正方形/長方形 17">
            <a:extLst>
              <a:ext uri="{FF2B5EF4-FFF2-40B4-BE49-F238E27FC236}">
                <a16:creationId xmlns:a16="http://schemas.microsoft.com/office/drawing/2014/main" id="{ACBD480E-6DB9-4084-A805-F77DD32733C4}"/>
              </a:ext>
            </a:extLst>
          </p:cNvPr>
          <p:cNvSpPr/>
          <p:nvPr/>
        </p:nvSpPr>
        <p:spPr>
          <a:xfrm>
            <a:off x="4073525" y="1574800"/>
            <a:ext cx="1900238" cy="2363788"/>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47" name="テキスト ボックス 18">
            <a:extLst>
              <a:ext uri="{FF2B5EF4-FFF2-40B4-BE49-F238E27FC236}">
                <a16:creationId xmlns:a16="http://schemas.microsoft.com/office/drawing/2014/main" id="{3CBB7B7B-07EA-4723-9EFE-A9BFB07513E6}"/>
              </a:ext>
            </a:extLst>
          </p:cNvPr>
          <p:cNvSpPr txBox="1">
            <a:spLocks noChangeArrowheads="1"/>
          </p:cNvSpPr>
          <p:nvPr/>
        </p:nvSpPr>
        <p:spPr bwMode="auto">
          <a:xfrm>
            <a:off x="4137025" y="1589088"/>
            <a:ext cx="1811338" cy="52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診療報酬基本問題</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小委員会</a:t>
            </a:r>
          </a:p>
        </p:txBody>
      </p:sp>
      <p:sp>
        <p:nvSpPr>
          <p:cNvPr id="20" name="テキスト ボックス 19">
            <a:extLst>
              <a:ext uri="{FF2B5EF4-FFF2-40B4-BE49-F238E27FC236}">
                <a16:creationId xmlns:a16="http://schemas.microsoft.com/office/drawing/2014/main" id="{CD5C0A7C-FB5F-43EF-AAF4-C778BBB7642A}"/>
              </a:ext>
            </a:extLst>
          </p:cNvPr>
          <p:cNvSpPr txBox="1"/>
          <p:nvPr/>
        </p:nvSpPr>
        <p:spPr>
          <a:xfrm>
            <a:off x="4054475" y="2066925"/>
            <a:ext cx="2074863" cy="17907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基本的な問題についてあら</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かじめ</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意見調整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を行う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設置：平成３年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会長：田辺国昭（東京大学大学院</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法学政治学研究科教授）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委員：支払：診療：公益＝５：５：６</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平成２４年度５回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平成２５年度２回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平成２６年度７回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平成２７年度９回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平成２９年度７回</a:t>
            </a:r>
          </a:p>
        </p:txBody>
      </p:sp>
      <p:sp>
        <p:nvSpPr>
          <p:cNvPr id="21" name="正方形/長方形 20">
            <a:extLst>
              <a:ext uri="{FF2B5EF4-FFF2-40B4-BE49-F238E27FC236}">
                <a16:creationId xmlns:a16="http://schemas.microsoft.com/office/drawing/2014/main" id="{8A7D0B44-3C36-401A-8B65-F8E68F44B5A5}"/>
              </a:ext>
            </a:extLst>
          </p:cNvPr>
          <p:cNvSpPr/>
          <p:nvPr/>
        </p:nvSpPr>
        <p:spPr>
          <a:xfrm>
            <a:off x="6027738" y="1568450"/>
            <a:ext cx="1822450" cy="2370138"/>
          </a:xfrm>
          <a:prstGeom prst="rect">
            <a:avLst/>
          </a:prstGeom>
          <a:solidFill>
            <a:srgbClr val="FED2F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0" name="テキスト ボックス 21">
            <a:extLst>
              <a:ext uri="{FF2B5EF4-FFF2-40B4-BE49-F238E27FC236}">
                <a16:creationId xmlns:a16="http://schemas.microsoft.com/office/drawing/2014/main" id="{9A591120-BA6C-4B2F-B0FE-870C27FB6EB3}"/>
              </a:ext>
            </a:extLst>
          </p:cNvPr>
          <p:cNvSpPr txBox="1">
            <a:spLocks noChangeArrowheads="1"/>
          </p:cNvSpPr>
          <p:nvPr/>
        </p:nvSpPr>
        <p:spPr bwMode="auto">
          <a:xfrm>
            <a:off x="6015038" y="1589088"/>
            <a:ext cx="182562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調査実施小委員会</a:t>
            </a:r>
          </a:p>
        </p:txBody>
      </p:sp>
      <p:sp>
        <p:nvSpPr>
          <p:cNvPr id="23" name="テキスト ボックス 22">
            <a:extLst>
              <a:ext uri="{FF2B5EF4-FFF2-40B4-BE49-F238E27FC236}">
                <a16:creationId xmlns:a16="http://schemas.microsoft.com/office/drawing/2014/main" id="{F089C997-7357-48D6-B21B-7683E69B6DB1}"/>
              </a:ext>
            </a:extLst>
          </p:cNvPr>
          <p:cNvSpPr txBox="1"/>
          <p:nvPr/>
        </p:nvSpPr>
        <p:spPr>
          <a:xfrm>
            <a:off x="6027738" y="1916113"/>
            <a:ext cx="1876425" cy="19304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医療経済実態調査につい</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て</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あらかじめ意見調整</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行う</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設置：昭和４２年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会長：野口晴子（早稲田大学政治経済学術院教授）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委員：支払：診療：公益＝５：５：４</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開催：調査設計で開催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7FA4DCF6-CA7E-4380-9603-99E78FACF644}"/>
              </a:ext>
            </a:extLst>
          </p:cNvPr>
          <p:cNvSpPr/>
          <p:nvPr/>
        </p:nvSpPr>
        <p:spPr>
          <a:xfrm>
            <a:off x="2016125" y="1560513"/>
            <a:ext cx="1873250" cy="2386012"/>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3" name="テキスト ボックス 6">
            <a:extLst>
              <a:ext uri="{FF2B5EF4-FFF2-40B4-BE49-F238E27FC236}">
                <a16:creationId xmlns:a16="http://schemas.microsoft.com/office/drawing/2014/main" id="{4A5ABAAB-8FF3-4A3D-8B4E-EE4531007E09}"/>
              </a:ext>
            </a:extLst>
          </p:cNvPr>
          <p:cNvSpPr txBox="1">
            <a:spLocks noChangeArrowheads="1"/>
          </p:cNvSpPr>
          <p:nvPr/>
        </p:nvSpPr>
        <p:spPr bwMode="auto">
          <a:xfrm>
            <a:off x="2197100" y="1587500"/>
            <a:ext cx="124301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薬価専門部会</a:t>
            </a:r>
          </a:p>
        </p:txBody>
      </p:sp>
      <p:sp>
        <p:nvSpPr>
          <p:cNvPr id="8" name="テキスト ボックス 7">
            <a:extLst>
              <a:ext uri="{FF2B5EF4-FFF2-40B4-BE49-F238E27FC236}">
                <a16:creationId xmlns:a16="http://schemas.microsoft.com/office/drawing/2014/main" id="{067D2D6D-45D5-4D01-9E7D-AFC55595F028}"/>
              </a:ext>
            </a:extLst>
          </p:cNvPr>
          <p:cNvSpPr txBox="1"/>
          <p:nvPr/>
        </p:nvSpPr>
        <p:spPr>
          <a:xfrm>
            <a:off x="2039938" y="2060575"/>
            <a:ext cx="1997075" cy="1806575"/>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薬価の価格算定ルール</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会長：中村洋（慶應義塾大学大学院　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平成２４年度８回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平成２８年度１３回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平成２９年度１５回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 name="正方形/長方形 11">
            <a:extLst>
              <a:ext uri="{FF2B5EF4-FFF2-40B4-BE49-F238E27FC236}">
                <a16:creationId xmlns:a16="http://schemas.microsoft.com/office/drawing/2014/main" id="{7C4CD793-D62F-47FB-A1D8-F959A22F6F58}"/>
              </a:ext>
            </a:extLst>
          </p:cNvPr>
          <p:cNvSpPr/>
          <p:nvPr/>
        </p:nvSpPr>
        <p:spPr>
          <a:xfrm>
            <a:off x="2016125" y="4064000"/>
            <a:ext cx="1881188" cy="2590800"/>
          </a:xfrm>
          <a:prstGeom prst="rect">
            <a:avLst/>
          </a:prstGeom>
          <a:solidFill>
            <a:schemeClr val="tx2">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6" name="テキスト ボックス 12">
            <a:extLst>
              <a:ext uri="{FF2B5EF4-FFF2-40B4-BE49-F238E27FC236}">
                <a16:creationId xmlns:a16="http://schemas.microsoft.com/office/drawing/2014/main" id="{210B5A04-38E7-4629-BA8D-8795D76FCFE3}"/>
              </a:ext>
            </a:extLst>
          </p:cNvPr>
          <p:cNvSpPr txBox="1">
            <a:spLocks noChangeArrowheads="1"/>
          </p:cNvSpPr>
          <p:nvPr/>
        </p:nvSpPr>
        <p:spPr bwMode="auto">
          <a:xfrm>
            <a:off x="2016125" y="4073525"/>
            <a:ext cx="1843088"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保険医療材料</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p>
        </p:txBody>
      </p:sp>
      <p:sp>
        <p:nvSpPr>
          <p:cNvPr id="14" name="テキスト ボックス 13">
            <a:extLst>
              <a:ext uri="{FF2B5EF4-FFF2-40B4-BE49-F238E27FC236}">
                <a16:creationId xmlns:a16="http://schemas.microsoft.com/office/drawing/2014/main" id="{4E425F1C-6491-4245-9E3D-3BA1FE9412E0}"/>
              </a:ext>
            </a:extLst>
          </p:cNvPr>
          <p:cNvSpPr txBox="1"/>
          <p:nvPr/>
        </p:nvSpPr>
        <p:spPr>
          <a:xfrm>
            <a:off x="2012950" y="4508500"/>
            <a:ext cx="1925638" cy="1884363"/>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保険医療材料の価格算</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定ルール</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設置：平成１１年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21198" marR="0" lvl="0" indent="-321198"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会長：関</a:t>
            </a:r>
            <a:r>
              <a:rPr kumimoji="1" lang="ja-JP" altLang="en-US" sz="9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ふ佐</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子（横浜国立大学大学院国際社会科学研究院教授）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委員：支払：診療：公益＝４：４：４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平成２５年度１０回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平成２６年度４回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平成２７年度９回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平成２９年度１２回</a:t>
            </a:r>
          </a:p>
        </p:txBody>
      </p:sp>
      <p:sp>
        <p:nvSpPr>
          <p:cNvPr id="15" name="正方形/長方形 14">
            <a:extLst>
              <a:ext uri="{FF2B5EF4-FFF2-40B4-BE49-F238E27FC236}">
                <a16:creationId xmlns:a16="http://schemas.microsoft.com/office/drawing/2014/main" id="{C63EB398-A58F-42FE-93B5-FD8C48FA4E6A}"/>
              </a:ext>
            </a:extLst>
          </p:cNvPr>
          <p:cNvSpPr/>
          <p:nvPr/>
        </p:nvSpPr>
        <p:spPr>
          <a:xfrm>
            <a:off x="176213" y="1563688"/>
            <a:ext cx="1795462" cy="2384425"/>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59" name="テキスト ボックス 15">
            <a:extLst>
              <a:ext uri="{FF2B5EF4-FFF2-40B4-BE49-F238E27FC236}">
                <a16:creationId xmlns:a16="http://schemas.microsoft.com/office/drawing/2014/main" id="{5FEC6925-BD27-41FD-8FC3-F092807A1664}"/>
              </a:ext>
            </a:extLst>
          </p:cNvPr>
          <p:cNvSpPr txBox="1">
            <a:spLocks noChangeArrowheads="1"/>
          </p:cNvSpPr>
          <p:nvPr/>
        </p:nvSpPr>
        <p:spPr bwMode="auto">
          <a:xfrm>
            <a:off x="128588" y="1562100"/>
            <a:ext cx="1870075"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診療報酬改定結果</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検証部会</a:t>
            </a:r>
          </a:p>
        </p:txBody>
      </p:sp>
      <p:sp>
        <p:nvSpPr>
          <p:cNvPr id="17" name="テキスト ボックス 16">
            <a:extLst>
              <a:ext uri="{FF2B5EF4-FFF2-40B4-BE49-F238E27FC236}">
                <a16:creationId xmlns:a16="http://schemas.microsoft.com/office/drawing/2014/main" id="{E3F718A5-612E-4053-B764-BC2E49A6AA98}"/>
              </a:ext>
            </a:extLst>
          </p:cNvPr>
          <p:cNvSpPr txBox="1"/>
          <p:nvPr/>
        </p:nvSpPr>
        <p:spPr>
          <a:xfrm>
            <a:off x="-6350" y="2063750"/>
            <a:ext cx="2003425" cy="1822450"/>
          </a:xfrm>
          <a:prstGeom prst="rect">
            <a:avLst/>
          </a:prstGeom>
          <a:noFill/>
        </p:spPr>
        <p:txBody>
          <a:bodyPr lIns="82594" tIns="41297" rIns="0" bIns="41297">
            <a:spAutoFit/>
          </a:bodyPr>
          <a:lstStyle/>
          <a:p>
            <a:pPr marL="407234" marR="0" lvl="0" indent="-407234" algn="l" defTabSz="82594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診療報酬が医療現場等に与えた影響等</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設置：平成１７年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07234" marR="0" lvl="0" indent="-407234"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会長：松原由美（早稲田大学人間  科学学術院准教授）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委員：公益委員のみ</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平成２４年度４回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平成２５年度２回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平成２６年度６回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平成２７年度４回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平成２９年度３回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61" name="テキスト ボックス 23">
            <a:extLst>
              <a:ext uri="{FF2B5EF4-FFF2-40B4-BE49-F238E27FC236}">
                <a16:creationId xmlns:a16="http://schemas.microsoft.com/office/drawing/2014/main" id="{4C4E38A3-757D-4892-BDE3-B3918158C33C}"/>
              </a:ext>
            </a:extLst>
          </p:cNvPr>
          <p:cNvSpPr txBox="1">
            <a:spLocks noChangeArrowheads="1"/>
          </p:cNvSpPr>
          <p:nvPr/>
        </p:nvSpPr>
        <p:spPr bwMode="auto">
          <a:xfrm>
            <a:off x="-6350" y="974725"/>
            <a:ext cx="386556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特に専門的事項を調査審議させるため必要があるとき、</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中医協の議決により設置</a:t>
            </a:r>
            <a:endParaRPr kumimoji="1" lang="en-US" altLang="ja-JP" sz="900" b="0" i="0" u="sng"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85" name="正方形/長方形 84">
            <a:extLst>
              <a:ext uri="{FF2B5EF4-FFF2-40B4-BE49-F238E27FC236}">
                <a16:creationId xmlns:a16="http://schemas.microsoft.com/office/drawing/2014/main" id="{3E7B7CCA-8766-4BD8-B4A9-29291E7C496B}"/>
              </a:ext>
            </a:extLst>
          </p:cNvPr>
          <p:cNvSpPr/>
          <p:nvPr/>
        </p:nvSpPr>
        <p:spPr>
          <a:xfrm>
            <a:off x="187325" y="4073525"/>
            <a:ext cx="1792288" cy="2581275"/>
          </a:xfrm>
          <a:prstGeom prst="rect">
            <a:avLst/>
          </a:prstGeom>
          <a:solidFill>
            <a:schemeClr val="tx2">
              <a:lumMod val="40000"/>
              <a:lumOff val="6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63" name="テキスト ボックス 85">
            <a:extLst>
              <a:ext uri="{FF2B5EF4-FFF2-40B4-BE49-F238E27FC236}">
                <a16:creationId xmlns:a16="http://schemas.microsoft.com/office/drawing/2014/main" id="{85A47DC7-DD93-475E-80DC-95F66F1DFEE4}"/>
              </a:ext>
            </a:extLst>
          </p:cNvPr>
          <p:cNvSpPr txBox="1">
            <a:spLocks noChangeArrowheads="1"/>
          </p:cNvSpPr>
          <p:nvPr/>
        </p:nvSpPr>
        <p:spPr bwMode="auto">
          <a:xfrm>
            <a:off x="185738" y="4065588"/>
            <a:ext cx="1812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費用対効果評価</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専門部会</a:t>
            </a:r>
            <a:endParaRPr kumimoji="1" lang="en-US" altLang="ja-JP"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87" name="テキスト ボックス 86">
            <a:extLst>
              <a:ext uri="{FF2B5EF4-FFF2-40B4-BE49-F238E27FC236}">
                <a16:creationId xmlns:a16="http://schemas.microsoft.com/office/drawing/2014/main" id="{57385872-700F-4712-BF9F-BF6A05685CC9}"/>
              </a:ext>
            </a:extLst>
          </p:cNvPr>
          <p:cNvSpPr txBox="1"/>
          <p:nvPr/>
        </p:nvSpPr>
        <p:spPr>
          <a:xfrm>
            <a:off x="153988" y="4508500"/>
            <a:ext cx="1912937" cy="2438400"/>
          </a:xfrm>
          <a:prstGeom prst="rect">
            <a:avLst/>
          </a:prstGeom>
          <a:noFill/>
        </p:spPr>
        <p:txBody>
          <a:bodyPr lIns="82594" tIns="41297" rIns="82594" bIns="41297">
            <a:spAutoFit/>
          </a:bodyP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医療保険制度における</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費用対効果評価導入の</a:t>
            </a:r>
            <a:endParaRPr kumimoji="1" lang="en-US" altLang="ja-JP"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在り方</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について審議</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設置：平成２４年</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会長：荒井耕（一橋大学大学院</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委員：支払：診療：公益：参考人</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＝６：６：４：２</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開催：改定の議論に応じて開催</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平成２４年度８回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平成２５年度７回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平成２６年度８回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平成２７年度１０回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平成２８年度５回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平成２９年度１１回</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69665" name="グループ化 2">
            <a:extLst>
              <a:ext uri="{FF2B5EF4-FFF2-40B4-BE49-F238E27FC236}">
                <a16:creationId xmlns:a16="http://schemas.microsoft.com/office/drawing/2014/main" id="{424DF2D5-2C55-4CE5-9E15-B4E824727D35}"/>
              </a:ext>
            </a:extLst>
          </p:cNvPr>
          <p:cNvGrpSpPr>
            <a:grpSpLocks/>
          </p:cNvGrpSpPr>
          <p:nvPr/>
        </p:nvGrpSpPr>
        <p:grpSpPr bwMode="auto">
          <a:xfrm>
            <a:off x="4054475" y="4033838"/>
            <a:ext cx="3921125" cy="2620962"/>
            <a:chOff x="188134" y="4000232"/>
            <a:chExt cx="4018021" cy="2939925"/>
          </a:xfrm>
        </p:grpSpPr>
        <p:sp>
          <p:nvSpPr>
            <p:cNvPr id="70" name="正方形/長方形 69">
              <a:extLst>
                <a:ext uri="{FF2B5EF4-FFF2-40B4-BE49-F238E27FC236}">
                  <a16:creationId xmlns:a16="http://schemas.microsoft.com/office/drawing/2014/main" id="{9F07B2C0-F232-4DDD-8F54-0DC2C48EA55F}"/>
                </a:ext>
              </a:extLst>
            </p:cNvPr>
            <p:cNvSpPr/>
            <p:nvPr/>
          </p:nvSpPr>
          <p:spPr>
            <a:xfrm>
              <a:off x="188134" y="4000232"/>
              <a:ext cx="4018021" cy="293992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8" name="テキスト ボックス 72">
              <a:extLst>
                <a:ext uri="{FF2B5EF4-FFF2-40B4-BE49-F238E27FC236}">
                  <a16:creationId xmlns:a16="http://schemas.microsoft.com/office/drawing/2014/main" id="{572358DE-00D9-4572-8B0E-148FD9ABD5A6}"/>
                </a:ext>
              </a:extLst>
            </p:cNvPr>
            <p:cNvSpPr txBox="1">
              <a:spLocks noChangeArrowheads="1"/>
            </p:cNvSpPr>
            <p:nvPr/>
          </p:nvSpPr>
          <p:spPr bwMode="auto">
            <a:xfrm>
              <a:off x="1228713" y="4000232"/>
              <a:ext cx="2029595" cy="345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4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診療報酬調査専門組織</a:t>
              </a:r>
            </a:p>
          </p:txBody>
        </p:sp>
        <p:sp>
          <p:nvSpPr>
            <p:cNvPr id="69689" name="テキスト ボックス 73">
              <a:extLst>
                <a:ext uri="{FF2B5EF4-FFF2-40B4-BE49-F238E27FC236}">
                  <a16:creationId xmlns:a16="http://schemas.microsoft.com/office/drawing/2014/main" id="{A2586DCD-094E-47D3-B557-60FBEE015F23}"/>
                </a:ext>
              </a:extLst>
            </p:cNvPr>
            <p:cNvSpPr txBox="1">
              <a:spLocks noChangeArrowheads="1"/>
            </p:cNvSpPr>
            <p:nvPr/>
          </p:nvSpPr>
          <p:spPr bwMode="auto">
            <a:xfrm>
              <a:off x="236330" y="4398601"/>
              <a:ext cx="3850516" cy="457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所掌：</a:t>
              </a:r>
              <a:r>
                <a:rPr kumimoji="1" lang="ja-JP" altLang="en-US" sz="1000" b="0" i="0" u="sng"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診療報酬体系の見直しに係る技術的課題</a:t>
              </a: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の調査・検討</a:t>
              </a:r>
              <a:endParaRPr kumimoji="1" lang="en-US" altLang="ja-JP"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設置：平成１５年　　　委員：保険医療専門審査員</a:t>
              </a:r>
              <a:endParaRPr kumimoji="1" lang="en-US" altLang="ja-JP" sz="10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75" name="正方形/長方形 74">
              <a:extLst>
                <a:ext uri="{FF2B5EF4-FFF2-40B4-BE49-F238E27FC236}">
                  <a16:creationId xmlns:a16="http://schemas.microsoft.com/office/drawing/2014/main" id="{D815DD55-294C-47F2-AF35-19D9B1AFBC5B}"/>
                </a:ext>
              </a:extLst>
            </p:cNvPr>
            <p:cNvSpPr/>
            <p:nvPr/>
          </p:nvSpPr>
          <p:spPr>
            <a:xfrm>
              <a:off x="240189" y="4860307"/>
              <a:ext cx="3883003" cy="201574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■医療技術評価分科会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会長：福井次矢（聖路加国際病院長）　</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■医療機関のコスト調査分科会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時期：年１回程度</a:t>
              </a:r>
              <a:endPar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会長：田中滋（</a:t>
              </a:r>
              <a:r>
                <a:rPr kumimoji="1" lang="zh-TW"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慶應義塾大学</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名誉</a:t>
              </a:r>
              <a:r>
                <a:rPr kumimoji="1" lang="zh-TW"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日退任）</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dist"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医療機関等における消費税負担に関する分科会</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6060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会長：荒井耕（一橋大学大学院経営管理研究科教授）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94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■入院医療等の調査・評価分科会</a:t>
              </a:r>
              <a:endParaRPr kumimoji="1" lang="en-US" altLang="ja-JP" sz="1300" b="1"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160600" algn="l" defTabSz="82594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会長：尾形裕也（九州大学名誉</a:t>
              </a:r>
              <a:r>
                <a:rPr kumimoji="1" lang="zh-CN"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教授</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25" name="L 字 24">
            <a:extLst>
              <a:ext uri="{FF2B5EF4-FFF2-40B4-BE49-F238E27FC236}">
                <a16:creationId xmlns:a16="http://schemas.microsoft.com/office/drawing/2014/main" id="{5AF6FD12-F22A-4D65-AADA-8E990EDB29AC}"/>
              </a:ext>
            </a:extLst>
          </p:cNvPr>
          <p:cNvSpPr/>
          <p:nvPr/>
        </p:nvSpPr>
        <p:spPr>
          <a:xfrm flipH="1">
            <a:off x="4010025" y="974725"/>
            <a:ext cx="5840413" cy="5797550"/>
          </a:xfrm>
          <a:custGeom>
            <a:avLst/>
            <a:gdLst>
              <a:gd name="connsiteX0" fmla="*/ 0 w 3947874"/>
              <a:gd name="connsiteY0" fmla="*/ 0 h 5256584"/>
              <a:gd name="connsiteX1" fmla="*/ 3947874 w 3947874"/>
              <a:gd name="connsiteY1" fmla="*/ 0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162105 w 3947874"/>
              <a:gd name="connsiteY1" fmla="*/ 3227294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0 w 3947874"/>
              <a:gd name="connsiteY0" fmla="*/ 0 h 5256584"/>
              <a:gd name="connsiteX1" fmla="*/ 2097560 w 3947874"/>
              <a:gd name="connsiteY1" fmla="*/ 150607 h 5256584"/>
              <a:gd name="connsiteX2" fmla="*/ 3947874 w 3947874"/>
              <a:gd name="connsiteY2" fmla="*/ 3282647 h 5256584"/>
              <a:gd name="connsiteX3" fmla="*/ 3947874 w 3947874"/>
              <a:gd name="connsiteY3" fmla="*/ 3282647 h 5256584"/>
              <a:gd name="connsiteX4" fmla="*/ 3947874 w 3947874"/>
              <a:gd name="connsiteY4" fmla="*/ 5256584 h 5256584"/>
              <a:gd name="connsiteX5" fmla="*/ 0 w 3947874"/>
              <a:gd name="connsiteY5" fmla="*/ 5256584 h 5256584"/>
              <a:gd name="connsiteX6" fmla="*/ 0 w 3947874"/>
              <a:gd name="connsiteY6" fmla="*/ 0 h 5256584"/>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3947874"/>
              <a:gd name="connsiteY0" fmla="*/ 0 h 5149008"/>
              <a:gd name="connsiteX1" fmla="*/ 2097560 w 3947874"/>
              <a:gd name="connsiteY1" fmla="*/ 43031 h 5149008"/>
              <a:gd name="connsiteX2" fmla="*/ 3947874 w 3947874"/>
              <a:gd name="connsiteY2" fmla="*/ 3175071 h 5149008"/>
              <a:gd name="connsiteX3" fmla="*/ 3947874 w 3947874"/>
              <a:gd name="connsiteY3" fmla="*/ 3175071 h 5149008"/>
              <a:gd name="connsiteX4" fmla="*/ 3947874 w 3947874"/>
              <a:gd name="connsiteY4" fmla="*/ 5149008 h 5149008"/>
              <a:gd name="connsiteX5" fmla="*/ 0 w 3947874"/>
              <a:gd name="connsiteY5" fmla="*/ 5149008 h 5149008"/>
              <a:gd name="connsiteX6" fmla="*/ 75304 w 3947874"/>
              <a:gd name="connsiteY6" fmla="*/ 0 h 5149008"/>
              <a:gd name="connsiteX0" fmla="*/ 75304 w 6443648"/>
              <a:gd name="connsiteY0" fmla="*/ 0 h 5149008"/>
              <a:gd name="connsiteX1" fmla="*/ 2097560 w 6443648"/>
              <a:gd name="connsiteY1" fmla="*/ 43031 h 5149008"/>
              <a:gd name="connsiteX2" fmla="*/ 3947874 w 6443648"/>
              <a:gd name="connsiteY2" fmla="*/ 3175071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75304 w 6443648"/>
              <a:gd name="connsiteY0" fmla="*/ 0 h 5149008"/>
              <a:gd name="connsiteX1" fmla="*/ 2097560 w 6443648"/>
              <a:gd name="connsiteY1" fmla="*/ 43031 h 5149008"/>
              <a:gd name="connsiteX2" fmla="*/ 2129831 w 6443648"/>
              <a:gd name="connsiteY2" fmla="*/ 3132040 h 5149008"/>
              <a:gd name="connsiteX3" fmla="*/ 6443648 w 6443648"/>
              <a:gd name="connsiteY3" fmla="*/ 3164313 h 5149008"/>
              <a:gd name="connsiteX4" fmla="*/ 3947874 w 6443648"/>
              <a:gd name="connsiteY4" fmla="*/ 5149008 h 5149008"/>
              <a:gd name="connsiteX5" fmla="*/ 0 w 6443648"/>
              <a:gd name="connsiteY5" fmla="*/ 5149008 h 5149008"/>
              <a:gd name="connsiteX6" fmla="*/ 75304 w 6443648"/>
              <a:gd name="connsiteY6" fmla="*/ 0 h 5149008"/>
              <a:gd name="connsiteX0" fmla="*/ 43031 w 6443648"/>
              <a:gd name="connsiteY0" fmla="*/ 0 h 5127492"/>
              <a:gd name="connsiteX1" fmla="*/ 2097560 w 6443648"/>
              <a:gd name="connsiteY1" fmla="*/ 21515 h 5127492"/>
              <a:gd name="connsiteX2" fmla="*/ 2129831 w 6443648"/>
              <a:gd name="connsiteY2" fmla="*/ 3110524 h 5127492"/>
              <a:gd name="connsiteX3" fmla="*/ 6443648 w 6443648"/>
              <a:gd name="connsiteY3" fmla="*/ 3142797 h 5127492"/>
              <a:gd name="connsiteX4" fmla="*/ 3947874 w 6443648"/>
              <a:gd name="connsiteY4" fmla="*/ 5127492 h 5127492"/>
              <a:gd name="connsiteX5" fmla="*/ 0 w 6443648"/>
              <a:gd name="connsiteY5" fmla="*/ 5127492 h 5127492"/>
              <a:gd name="connsiteX6" fmla="*/ 43031 w 6443648"/>
              <a:gd name="connsiteY6" fmla="*/ 0 h 5127492"/>
              <a:gd name="connsiteX0" fmla="*/ 43031 w 6443648"/>
              <a:gd name="connsiteY0" fmla="*/ 0 h 6095681"/>
              <a:gd name="connsiteX1" fmla="*/ 2097560 w 6443648"/>
              <a:gd name="connsiteY1" fmla="*/ 21515 h 6095681"/>
              <a:gd name="connsiteX2" fmla="*/ 2129831 w 6443648"/>
              <a:gd name="connsiteY2" fmla="*/ 3110524 h 6095681"/>
              <a:gd name="connsiteX3" fmla="*/ 6443648 w 6443648"/>
              <a:gd name="connsiteY3" fmla="*/ 3142797 h 6095681"/>
              <a:gd name="connsiteX4" fmla="*/ 6411375 w 6443648"/>
              <a:gd name="connsiteY4" fmla="*/ 6095681 h 6095681"/>
              <a:gd name="connsiteX5" fmla="*/ 0 w 6443648"/>
              <a:gd name="connsiteY5" fmla="*/ 5127492 h 6095681"/>
              <a:gd name="connsiteX6" fmla="*/ 43031 w 6443648"/>
              <a:gd name="connsiteY6" fmla="*/ 0 h 6095681"/>
              <a:gd name="connsiteX0" fmla="*/ 1 w 6400618"/>
              <a:gd name="connsiteY0" fmla="*/ 0 h 6095681"/>
              <a:gd name="connsiteX1" fmla="*/ 2054530 w 6400618"/>
              <a:gd name="connsiteY1" fmla="*/ 21515 h 6095681"/>
              <a:gd name="connsiteX2" fmla="*/ 2086801 w 6400618"/>
              <a:gd name="connsiteY2" fmla="*/ 3110524 h 6095681"/>
              <a:gd name="connsiteX3" fmla="*/ 6400618 w 6400618"/>
              <a:gd name="connsiteY3" fmla="*/ 3142797 h 6095681"/>
              <a:gd name="connsiteX4" fmla="*/ 6368345 w 6400618"/>
              <a:gd name="connsiteY4" fmla="*/ 6095681 h 6095681"/>
              <a:gd name="connsiteX5" fmla="*/ 0 w 6400618"/>
              <a:gd name="connsiteY5" fmla="*/ 6074165 h 6095681"/>
              <a:gd name="connsiteX6" fmla="*/ 1 w 6400618"/>
              <a:gd name="connsiteY6" fmla="*/ 0 h 6095681"/>
              <a:gd name="connsiteX0" fmla="*/ 0 w 6411375"/>
              <a:gd name="connsiteY0" fmla="*/ 1 h 6074166"/>
              <a:gd name="connsiteX1" fmla="*/ 2065287 w 6411375"/>
              <a:gd name="connsiteY1" fmla="*/ 0 h 6074166"/>
              <a:gd name="connsiteX2" fmla="*/ 2097558 w 6411375"/>
              <a:gd name="connsiteY2" fmla="*/ 3089009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11375"/>
              <a:gd name="connsiteY0" fmla="*/ 1 h 6074166"/>
              <a:gd name="connsiteX1" fmla="*/ 2065287 w 6411375"/>
              <a:gd name="connsiteY1" fmla="*/ 0 h 6074166"/>
              <a:gd name="connsiteX2" fmla="*/ 2054245 w 6411375"/>
              <a:gd name="connsiteY2" fmla="*/ 3192886 h 6074166"/>
              <a:gd name="connsiteX3" fmla="*/ 6411375 w 6411375"/>
              <a:gd name="connsiteY3" fmla="*/ 3121282 h 6074166"/>
              <a:gd name="connsiteX4" fmla="*/ 6379102 w 6411375"/>
              <a:gd name="connsiteY4" fmla="*/ 6074166 h 6074166"/>
              <a:gd name="connsiteX5" fmla="*/ 10757 w 6411375"/>
              <a:gd name="connsiteY5" fmla="*/ 6052650 h 6074166"/>
              <a:gd name="connsiteX6" fmla="*/ 0 w 6411375"/>
              <a:gd name="connsiteY6" fmla="*/ 1 h 6074166"/>
              <a:gd name="connsiteX0" fmla="*/ 0 w 6422203"/>
              <a:gd name="connsiteY0" fmla="*/ 1 h 6074166"/>
              <a:gd name="connsiteX1" fmla="*/ 2065287 w 6422203"/>
              <a:gd name="connsiteY1" fmla="*/ 0 h 6074166"/>
              <a:gd name="connsiteX2" fmla="*/ 2054245 w 6422203"/>
              <a:gd name="connsiteY2" fmla="*/ 3192886 h 6074166"/>
              <a:gd name="connsiteX3" fmla="*/ 6422203 w 6422203"/>
              <a:gd name="connsiteY3" fmla="*/ 3193995 h 6074166"/>
              <a:gd name="connsiteX4" fmla="*/ 6379102 w 6422203"/>
              <a:gd name="connsiteY4" fmla="*/ 6074166 h 6074166"/>
              <a:gd name="connsiteX5" fmla="*/ 10757 w 6422203"/>
              <a:gd name="connsiteY5" fmla="*/ 6052650 h 6074166"/>
              <a:gd name="connsiteX6" fmla="*/ 0 w 6422203"/>
              <a:gd name="connsiteY6" fmla="*/ 1 h 6074166"/>
              <a:gd name="connsiteX0" fmla="*/ 0 w 6422312"/>
              <a:gd name="connsiteY0" fmla="*/ 1 h 6080061"/>
              <a:gd name="connsiteX1" fmla="*/ 2065287 w 6422312"/>
              <a:gd name="connsiteY1" fmla="*/ 0 h 6080061"/>
              <a:gd name="connsiteX2" fmla="*/ 2054245 w 6422312"/>
              <a:gd name="connsiteY2" fmla="*/ 3192886 h 6080061"/>
              <a:gd name="connsiteX3" fmla="*/ 6422203 w 6422312"/>
              <a:gd name="connsiteY3" fmla="*/ 3193995 h 6080061"/>
              <a:gd name="connsiteX4" fmla="*/ 6422312 w 6422312"/>
              <a:gd name="connsiteY4" fmla="*/ 6080061 h 6080061"/>
              <a:gd name="connsiteX5" fmla="*/ 10757 w 6422312"/>
              <a:gd name="connsiteY5" fmla="*/ 6052650 h 6080061"/>
              <a:gd name="connsiteX6" fmla="*/ 0 w 6422312"/>
              <a:gd name="connsiteY6" fmla="*/ 1 h 60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2312" h="6080061">
                <a:moveTo>
                  <a:pt x="0" y="1"/>
                </a:moveTo>
                <a:lnTo>
                  <a:pt x="2065287" y="0"/>
                </a:lnTo>
                <a:cubicBezTo>
                  <a:pt x="2061606" y="1064295"/>
                  <a:pt x="2057926" y="2128591"/>
                  <a:pt x="2054245" y="3192886"/>
                </a:cubicBezTo>
                <a:lnTo>
                  <a:pt x="6422203" y="3193995"/>
                </a:lnTo>
                <a:cubicBezTo>
                  <a:pt x="6422239" y="4156017"/>
                  <a:pt x="6422276" y="5118039"/>
                  <a:pt x="6422312" y="6080061"/>
                </a:cubicBezTo>
                <a:lnTo>
                  <a:pt x="10757" y="6052650"/>
                </a:lnTo>
                <a:cubicBezTo>
                  <a:pt x="10757" y="4027928"/>
                  <a:pt x="0" y="2024723"/>
                  <a:pt x="0" y="1"/>
                </a:cubicBezTo>
                <a:close/>
              </a:path>
            </a:pathLst>
          </a:custGeom>
          <a:noFill/>
          <a:ln w="222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grpSp>
        <p:nvGrpSpPr>
          <p:cNvPr id="69667" name="グループ化 78">
            <a:extLst>
              <a:ext uri="{FF2B5EF4-FFF2-40B4-BE49-F238E27FC236}">
                <a16:creationId xmlns:a16="http://schemas.microsoft.com/office/drawing/2014/main" id="{2E1225CA-991A-4075-B266-542B6C1F33D7}"/>
              </a:ext>
            </a:extLst>
          </p:cNvPr>
          <p:cNvGrpSpPr>
            <a:grpSpLocks/>
          </p:cNvGrpSpPr>
          <p:nvPr/>
        </p:nvGrpSpPr>
        <p:grpSpPr bwMode="auto">
          <a:xfrm>
            <a:off x="788988" y="549275"/>
            <a:ext cx="566737" cy="576263"/>
            <a:chOff x="702470" y="594371"/>
            <a:chExt cx="606999" cy="864095"/>
          </a:xfrm>
        </p:grpSpPr>
        <p:sp>
          <p:nvSpPr>
            <p:cNvPr id="80" name="右矢印 79">
              <a:extLst>
                <a:ext uri="{FF2B5EF4-FFF2-40B4-BE49-F238E27FC236}">
                  <a16:creationId xmlns:a16="http://schemas.microsoft.com/office/drawing/2014/main" id="{1797E773-7680-427D-B868-5D3428CB6B43}"/>
                </a:ext>
              </a:extLst>
            </p:cNvPr>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6" name="テキスト ボックス 80">
              <a:extLst>
                <a:ext uri="{FF2B5EF4-FFF2-40B4-BE49-F238E27FC236}">
                  <a16:creationId xmlns:a16="http://schemas.microsoft.com/office/drawing/2014/main" id="{B57E3240-149B-4E16-BC00-A64E1202F0F2}"/>
                </a:ext>
              </a:extLst>
            </p:cNvPr>
            <p:cNvSpPr txBox="1">
              <a:spLocks noChangeArrowheads="1"/>
            </p:cNvSpPr>
            <p:nvPr/>
          </p:nvSpPr>
          <p:spPr bwMode="auto">
            <a:xfrm>
              <a:off x="772164" y="70229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報告</a:t>
              </a:r>
            </a:p>
          </p:txBody>
        </p:sp>
      </p:grpSp>
      <p:grpSp>
        <p:nvGrpSpPr>
          <p:cNvPr id="69668" name="グループ化 81">
            <a:extLst>
              <a:ext uri="{FF2B5EF4-FFF2-40B4-BE49-F238E27FC236}">
                <a16:creationId xmlns:a16="http://schemas.microsoft.com/office/drawing/2014/main" id="{DF96CD20-4F1A-41C6-B136-9653C36441BC}"/>
              </a:ext>
            </a:extLst>
          </p:cNvPr>
          <p:cNvGrpSpPr>
            <a:grpSpLocks/>
          </p:cNvGrpSpPr>
          <p:nvPr/>
        </p:nvGrpSpPr>
        <p:grpSpPr bwMode="auto">
          <a:xfrm>
            <a:off x="4921250" y="549275"/>
            <a:ext cx="566738" cy="576263"/>
            <a:chOff x="702470" y="594372"/>
            <a:chExt cx="606999" cy="864095"/>
          </a:xfrm>
        </p:grpSpPr>
        <p:sp>
          <p:nvSpPr>
            <p:cNvPr id="83" name="右矢印 82">
              <a:extLst>
                <a:ext uri="{FF2B5EF4-FFF2-40B4-BE49-F238E27FC236}">
                  <a16:creationId xmlns:a16="http://schemas.microsoft.com/office/drawing/2014/main" id="{A01C4725-252F-441D-AF1B-B9C9BE7721F2}"/>
                </a:ext>
              </a:extLst>
            </p:cNvPr>
            <p:cNvSpPr/>
            <p:nvPr/>
          </p:nvSpPr>
          <p:spPr>
            <a:xfrm rot="16200000">
              <a:off x="573921" y="722921"/>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4" name="テキスト ボックス 83">
              <a:extLst>
                <a:ext uri="{FF2B5EF4-FFF2-40B4-BE49-F238E27FC236}">
                  <a16:creationId xmlns:a16="http://schemas.microsoft.com/office/drawing/2014/main" id="{D8246276-A9D6-4742-9F8D-462F297FE1BE}"/>
                </a:ext>
              </a:extLst>
            </p:cNvPr>
            <p:cNvSpPr txBox="1">
              <a:spLocks noChangeArrowheads="1"/>
            </p:cNvSpPr>
            <p:nvPr/>
          </p:nvSpPr>
          <p:spPr bwMode="auto">
            <a:xfrm>
              <a:off x="774378" y="700963"/>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報告</a:t>
              </a:r>
            </a:p>
          </p:txBody>
        </p:sp>
      </p:grpSp>
      <p:grpSp>
        <p:nvGrpSpPr>
          <p:cNvPr id="69669" name="グループ化 87">
            <a:extLst>
              <a:ext uri="{FF2B5EF4-FFF2-40B4-BE49-F238E27FC236}">
                <a16:creationId xmlns:a16="http://schemas.microsoft.com/office/drawing/2014/main" id="{4BA73C6C-8AB0-45C0-8CD4-E0AB2B30FD46}"/>
              </a:ext>
            </a:extLst>
          </p:cNvPr>
          <p:cNvGrpSpPr>
            <a:grpSpLocks/>
          </p:cNvGrpSpPr>
          <p:nvPr/>
        </p:nvGrpSpPr>
        <p:grpSpPr bwMode="auto">
          <a:xfrm flipV="1">
            <a:off x="7975600" y="549275"/>
            <a:ext cx="565150" cy="576263"/>
            <a:chOff x="702470" y="594371"/>
            <a:chExt cx="606999" cy="864095"/>
          </a:xfrm>
        </p:grpSpPr>
        <p:sp>
          <p:nvSpPr>
            <p:cNvPr id="89" name="右矢印 88">
              <a:extLst>
                <a:ext uri="{FF2B5EF4-FFF2-40B4-BE49-F238E27FC236}">
                  <a16:creationId xmlns:a16="http://schemas.microsoft.com/office/drawing/2014/main" id="{7E39B270-3033-4FFF-B474-941744D2A65D}"/>
                </a:ext>
              </a:extLst>
            </p:cNvPr>
            <p:cNvSpPr/>
            <p:nvPr/>
          </p:nvSpPr>
          <p:spPr>
            <a:xfrm rot="16200000">
              <a:off x="573921" y="722918"/>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2" name="テキスト ボックス 89">
              <a:extLst>
                <a:ext uri="{FF2B5EF4-FFF2-40B4-BE49-F238E27FC236}">
                  <a16:creationId xmlns:a16="http://schemas.microsoft.com/office/drawing/2014/main" id="{61BEDC93-2E05-4754-819F-4265CF73EC26}"/>
                </a:ext>
              </a:extLst>
            </p:cNvPr>
            <p:cNvSpPr txBox="1">
              <a:spLocks noChangeArrowheads="1"/>
            </p:cNvSpPr>
            <p:nvPr/>
          </p:nvSpPr>
          <p:spPr bwMode="auto">
            <a:xfrm flipV="1">
              <a:off x="762810" y="71394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聴取</a:t>
              </a:r>
            </a:p>
          </p:txBody>
        </p:sp>
      </p:grpSp>
      <p:grpSp>
        <p:nvGrpSpPr>
          <p:cNvPr id="69670" name="グループ化 96">
            <a:extLst>
              <a:ext uri="{FF2B5EF4-FFF2-40B4-BE49-F238E27FC236}">
                <a16:creationId xmlns:a16="http://schemas.microsoft.com/office/drawing/2014/main" id="{632F6C09-3CC7-485F-AC80-FAC50E9D71C0}"/>
              </a:ext>
            </a:extLst>
          </p:cNvPr>
          <p:cNvGrpSpPr>
            <a:grpSpLocks/>
          </p:cNvGrpSpPr>
          <p:nvPr/>
        </p:nvGrpSpPr>
        <p:grpSpPr bwMode="auto">
          <a:xfrm>
            <a:off x="9266238" y="549275"/>
            <a:ext cx="566737" cy="576263"/>
            <a:chOff x="702470" y="594371"/>
            <a:chExt cx="606999" cy="864095"/>
          </a:xfrm>
        </p:grpSpPr>
        <p:sp>
          <p:nvSpPr>
            <p:cNvPr id="98" name="右矢印 97">
              <a:extLst>
                <a:ext uri="{FF2B5EF4-FFF2-40B4-BE49-F238E27FC236}">
                  <a16:creationId xmlns:a16="http://schemas.microsoft.com/office/drawing/2014/main" id="{112065C2-41C8-4460-B46D-A57C5A67203C}"/>
                </a:ext>
              </a:extLst>
            </p:cNvPr>
            <p:cNvSpPr/>
            <p:nvPr/>
          </p:nvSpPr>
          <p:spPr>
            <a:xfrm rot="16200000">
              <a:off x="573922" y="722919"/>
              <a:ext cx="864095" cy="606999"/>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80" name="テキスト ボックス 98">
              <a:extLst>
                <a:ext uri="{FF2B5EF4-FFF2-40B4-BE49-F238E27FC236}">
                  <a16:creationId xmlns:a16="http://schemas.microsoft.com/office/drawing/2014/main" id="{81FC4C47-5BEB-4FB0-84EC-6C097D25B25F}"/>
                </a:ext>
              </a:extLst>
            </p:cNvPr>
            <p:cNvSpPr txBox="1">
              <a:spLocks noChangeArrowheads="1"/>
            </p:cNvSpPr>
            <p:nvPr/>
          </p:nvSpPr>
          <p:spPr bwMode="auto">
            <a:xfrm>
              <a:off x="759975" y="702299"/>
              <a:ext cx="462030" cy="744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16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意見</a:t>
              </a:r>
            </a:p>
          </p:txBody>
        </p:sp>
      </p:grpSp>
      <p:sp>
        <p:nvSpPr>
          <p:cNvPr id="55" name="右矢印 54">
            <a:extLst>
              <a:ext uri="{FF2B5EF4-FFF2-40B4-BE49-F238E27FC236}">
                <a16:creationId xmlns:a16="http://schemas.microsoft.com/office/drawing/2014/main" id="{B3E743B2-755E-46B2-ACFD-F8B23F149057}"/>
              </a:ext>
            </a:extLst>
          </p:cNvPr>
          <p:cNvSpPr/>
          <p:nvPr/>
        </p:nvSpPr>
        <p:spPr>
          <a:xfrm rot="16200000">
            <a:off x="4607719" y="3893344"/>
            <a:ext cx="503238" cy="5461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2" name="テキスト ボックス 55">
            <a:extLst>
              <a:ext uri="{FF2B5EF4-FFF2-40B4-BE49-F238E27FC236}">
                <a16:creationId xmlns:a16="http://schemas.microsoft.com/office/drawing/2014/main" id="{182C9D19-157A-4189-A9CF-60992FC0B323}"/>
              </a:ext>
            </a:extLst>
          </p:cNvPr>
          <p:cNvSpPr txBox="1">
            <a:spLocks noChangeArrowheads="1"/>
          </p:cNvSpPr>
          <p:nvPr/>
        </p:nvSpPr>
        <p:spPr bwMode="auto">
          <a:xfrm>
            <a:off x="4649788" y="3986213"/>
            <a:ext cx="40005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none">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意見</a:t>
            </a:r>
          </a:p>
        </p:txBody>
      </p:sp>
      <p:sp>
        <p:nvSpPr>
          <p:cNvPr id="57" name="右矢印 56">
            <a:extLst>
              <a:ext uri="{FF2B5EF4-FFF2-40B4-BE49-F238E27FC236}">
                <a16:creationId xmlns:a16="http://schemas.microsoft.com/office/drawing/2014/main" id="{EA012401-7625-4F29-A75C-D35E6A06AFE7}"/>
              </a:ext>
            </a:extLst>
          </p:cNvPr>
          <p:cNvSpPr/>
          <p:nvPr/>
        </p:nvSpPr>
        <p:spPr>
          <a:xfrm rot="5400000" flipV="1">
            <a:off x="4017962" y="3916363"/>
            <a:ext cx="504825" cy="546100"/>
          </a:xfrm>
          <a:prstGeom prst="rightArrow">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4" name="テキスト ボックス 57">
            <a:extLst>
              <a:ext uri="{FF2B5EF4-FFF2-40B4-BE49-F238E27FC236}">
                <a16:creationId xmlns:a16="http://schemas.microsoft.com/office/drawing/2014/main" id="{5E0DDFC5-1062-4C2B-8BBD-9B1AAB12EA4D}"/>
              </a:ext>
            </a:extLst>
          </p:cNvPr>
          <p:cNvSpPr txBox="1">
            <a:spLocks noChangeArrowheads="1"/>
          </p:cNvSpPr>
          <p:nvPr/>
        </p:nvSpPr>
        <p:spPr bwMode="auto">
          <a:xfrm>
            <a:off x="4075113" y="3956050"/>
            <a:ext cx="400050"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4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聴取</a:t>
            </a:r>
          </a:p>
        </p:txBody>
      </p:sp>
      <p:sp>
        <p:nvSpPr>
          <p:cNvPr id="59" name="正方形/長方形 58">
            <a:extLst>
              <a:ext uri="{FF2B5EF4-FFF2-40B4-BE49-F238E27FC236}">
                <a16:creationId xmlns:a16="http://schemas.microsoft.com/office/drawing/2014/main" id="{56E883FC-3053-4FCB-BE74-D2ABF4A1ACDD}"/>
              </a:ext>
            </a:extLst>
          </p:cNvPr>
          <p:cNvSpPr/>
          <p:nvPr/>
        </p:nvSpPr>
        <p:spPr>
          <a:xfrm>
            <a:off x="8039100" y="5013325"/>
            <a:ext cx="1733550" cy="1641475"/>
          </a:xfrm>
          <a:prstGeom prst="rect">
            <a:avLst/>
          </a:prstGeom>
          <a:solidFill>
            <a:srgbClr val="F3FC9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2594" tIns="41297" rIns="82594" bIns="41297" anchor="ctr"/>
          <a:lstStyle/>
          <a:p>
            <a:pPr marL="0" marR="0" lvl="0" indent="0" algn="ctr" defTabSz="82594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50" charset="-128"/>
              <a:cs typeface="+mn-cs"/>
            </a:endParaRPr>
          </a:p>
        </p:txBody>
      </p:sp>
      <p:sp>
        <p:nvSpPr>
          <p:cNvPr id="69676" name="テキスト ボックス 59">
            <a:extLst>
              <a:ext uri="{FF2B5EF4-FFF2-40B4-BE49-F238E27FC236}">
                <a16:creationId xmlns:a16="http://schemas.microsoft.com/office/drawing/2014/main" id="{4E5F62E5-9FF6-4463-B50E-980C6500D746}"/>
              </a:ext>
            </a:extLst>
          </p:cNvPr>
          <p:cNvSpPr txBox="1">
            <a:spLocks noChangeArrowheads="1"/>
          </p:cNvSpPr>
          <p:nvPr/>
        </p:nvSpPr>
        <p:spPr bwMode="auto">
          <a:xfrm>
            <a:off x="8070850" y="5032375"/>
            <a:ext cx="1663700" cy="22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ctr" defTabSz="825500" rtl="0" eaLnBrk="1" fontAlgn="auto" latinLnBrk="0" hangingPunct="1">
              <a:lnSpc>
                <a:spcPct val="100000"/>
              </a:lnSpc>
              <a:spcBef>
                <a:spcPct val="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t>費用対効果評価専門組織</a:t>
            </a:r>
            <a:endParaRPr kumimoji="1" lang="ja-JP" altLang="en-US" sz="1000" b="1"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
        <p:nvSpPr>
          <p:cNvPr id="69677" name="テキスト ボックス 60">
            <a:extLst>
              <a:ext uri="{FF2B5EF4-FFF2-40B4-BE49-F238E27FC236}">
                <a16:creationId xmlns:a16="http://schemas.microsoft.com/office/drawing/2014/main" id="{A8D625AF-B3CB-4099-8890-E88CD9714C82}"/>
              </a:ext>
            </a:extLst>
          </p:cNvPr>
          <p:cNvSpPr txBox="1">
            <a:spLocks noChangeArrowheads="1"/>
          </p:cNvSpPr>
          <p:nvPr/>
        </p:nvSpPr>
        <p:spPr bwMode="auto">
          <a:xfrm>
            <a:off x="8032750" y="5254625"/>
            <a:ext cx="1817688" cy="1068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2594" tIns="41297" rIns="82594" bIns="41297">
            <a:spAutoFit/>
          </a:bodyPr>
          <a:lstStyle>
            <a:lvl1pPr defTabSz="825500">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defTabSz="82550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defTabSz="8255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defTabSz="8255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defTabSz="8255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所掌：</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医薬品及び医療機器の</a:t>
            </a:r>
            <a:endParaRPr kumimoji="1" lang="en-US" altLang="ja-JP" sz="800" b="0" i="0" u="sng"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sng"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費用対効果評価</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について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調査審議</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設置：平成２８年</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委員長：田倉智之</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a:t>
            </a: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東京大学大学　　　</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院医学系研究科特任</a:t>
            </a:r>
            <a:r>
              <a:rPr kumimoji="1" lang="zh-CN"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宋体" panose="02010600030101010101" pitchFamily="2" charset="-122"/>
                <a:cs typeface="+mn-cs"/>
              </a:rPr>
              <a:t>教授）</a:t>
            </a: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委員：保険医療専門審査員</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825500" rtl="0" eaLnBrk="1" fontAlgn="auto" latinLnBrk="0" hangingPunct="1">
              <a:lnSpc>
                <a:spcPct val="100000"/>
              </a:lnSpc>
              <a:spcBef>
                <a:spcPct val="0"/>
              </a:spcBef>
              <a:spcAft>
                <a:spcPts val="0"/>
              </a:spcAft>
              <a:buClrTx/>
              <a:buSzTx/>
              <a:buFontTx/>
              <a:buNone/>
              <a:tabLst/>
              <a:defRPr/>
            </a:pPr>
            <a:r>
              <a:rPr kumimoji="1" lang="ja-JP" altLang="en-US" sz="8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時期：１年に数回程度</a:t>
            </a:r>
            <a:endParaRPr kumimoji="1" lang="en-US" altLang="ja-JP" sz="8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9678" name="スライド番号プレースホルダー 2">
            <a:extLst>
              <a:ext uri="{FF2B5EF4-FFF2-40B4-BE49-F238E27FC236}">
                <a16:creationId xmlns:a16="http://schemas.microsoft.com/office/drawing/2014/main" id="{A60002A3-4C06-483D-8315-32A25F5F35F7}"/>
              </a:ext>
            </a:extLst>
          </p:cNvPr>
          <p:cNvSpPr txBox="1">
            <a:spLocks noChangeArrowheads="1"/>
          </p:cNvSpPr>
          <p:nvPr/>
        </p:nvSpPr>
        <p:spPr bwMode="auto">
          <a:xfrm>
            <a:off x="7681913" y="6592888"/>
            <a:ext cx="2311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2FBBBBEE-A16D-49DB-8FB8-AA1E95AD67FD}" type="slidenum">
              <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99</a:t>
            </a:fld>
            <a:endParaRPr kumimoji="1" lang="ja-JP" altLang="en-US" sz="16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85335644"/>
      </p:ext>
    </p:extLst>
  </p:cSld>
  <p:clrMapOvr>
    <a:masterClrMapping/>
  </p:clrMapOvr>
</p:sld>
</file>

<file path=ppt/theme/theme1.xml><?xml version="1.0" encoding="utf-8"?>
<a:theme xmlns:a="http://schemas.openxmlformats.org/drawingml/2006/main" name="8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1.xml><?xml version="1.0" encoding="utf-8"?>
<a:theme xmlns:a="http://schemas.openxmlformats.org/drawingml/2006/main" name="3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9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Meiryo　Meiryo">
      <a:majorFont>
        <a:latin typeface="Meiryo UI"/>
        <a:ea typeface="Meiryo UI"/>
        <a:cs typeface=""/>
      </a:majorFont>
      <a:minorFont>
        <a:latin typeface="Meiryo UI"/>
        <a:ea typeface="Meiryo U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3.xml><?xml version="1.0" encoding="utf-8"?>
<a:theme xmlns:a="http://schemas.openxmlformats.org/drawingml/2006/main" name="1_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ユーザー定義 1">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5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6.xml><?xml version="1.0" encoding="utf-8"?>
<a:theme xmlns:a="http://schemas.openxmlformats.org/drawingml/2006/main" name="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13084</TotalTime>
  <Words>167244</Words>
  <Application>Microsoft Office PowerPoint</Application>
  <PresentationFormat>A4 210 x 297 mm</PresentationFormat>
  <Paragraphs>15768</Paragraphs>
  <Slides>458</Slides>
  <Notes>162</Notes>
  <HiddenSlides>0</HiddenSlides>
  <MMClips>0</MMClips>
  <ScaleCrop>false</ScaleCrop>
  <HeadingPairs>
    <vt:vector size="8" baseType="variant">
      <vt:variant>
        <vt:lpstr>使用されているフォント</vt:lpstr>
      </vt:variant>
      <vt:variant>
        <vt:i4>29</vt:i4>
      </vt:variant>
      <vt:variant>
        <vt:lpstr>テーマ</vt:lpstr>
      </vt:variant>
      <vt:variant>
        <vt:i4>15</vt:i4>
      </vt:variant>
      <vt:variant>
        <vt:lpstr>リンクの設定</vt:lpstr>
      </vt:variant>
      <vt:variant>
        <vt:i4>14</vt:i4>
      </vt:variant>
      <vt:variant>
        <vt:lpstr>スライド タイトル</vt:lpstr>
      </vt:variant>
      <vt:variant>
        <vt:i4>458</vt:i4>
      </vt:variant>
    </vt:vector>
  </HeadingPairs>
  <TitlesOfParts>
    <vt:vector size="516" baseType="lpstr">
      <vt:lpstr>BIZ UDPゴシック</vt:lpstr>
      <vt:lpstr>HGPｺﾞｼｯｸE</vt:lpstr>
      <vt:lpstr>HGPｺﾞｼｯｸM</vt:lpstr>
      <vt:lpstr>HGP創英角ｺﾞｼｯｸUB</vt:lpstr>
      <vt:lpstr>HGSｺﾞｼｯｸE</vt:lpstr>
      <vt:lpstr>HGSｺﾞｼｯｸM</vt:lpstr>
      <vt:lpstr>HG丸ｺﾞｼｯｸM-PRO</vt:lpstr>
      <vt:lpstr>HG正楷書体-PRO</vt:lpstr>
      <vt:lpstr>Meiryo UI</vt:lpstr>
      <vt:lpstr>ＭＳ Ｐゴシック</vt:lpstr>
      <vt:lpstr>ＭＳ Ｐ明朝</vt:lpstr>
      <vt:lpstr>ＭＳ ゴシック</vt:lpstr>
      <vt:lpstr>ＭＳ 明朝</vt:lpstr>
      <vt:lpstr>ＭＳゴシック</vt:lpstr>
      <vt:lpstr>ＭＳ明朝</vt:lpstr>
      <vt:lpstr>新細明體</vt:lpstr>
      <vt:lpstr>宋体</vt:lpstr>
      <vt:lpstr>メイリオ</vt:lpstr>
      <vt:lpstr>游ゴシック</vt:lpstr>
      <vt:lpstr>游明朝</vt:lpstr>
      <vt:lpstr>Arial</vt:lpstr>
      <vt:lpstr>Calibri</vt:lpstr>
      <vt:lpstr>Calibri Light</vt:lpstr>
      <vt:lpstr>Cambria Math</vt:lpstr>
      <vt:lpstr>Century</vt:lpstr>
      <vt:lpstr>Segoe UI</vt:lpstr>
      <vt:lpstr>Times New Roman</vt:lpstr>
      <vt:lpstr>Wingdings</vt:lpstr>
      <vt:lpstr>Wingdings 2</vt:lpstr>
      <vt:lpstr>88_Office テーマ</vt:lpstr>
      <vt:lpstr>3_Office テーマ</vt:lpstr>
      <vt:lpstr>Office ​​テーマ</vt:lpstr>
      <vt:lpstr>1_Office ​​テーマ</vt:lpstr>
      <vt:lpstr>51_Office ​​テーマ</vt:lpstr>
      <vt:lpstr>5_Office ​​テーマ</vt:lpstr>
      <vt:lpstr>13_Office ​​テーマ</vt:lpstr>
      <vt:lpstr>2_デザインの設定</vt:lpstr>
      <vt:lpstr>2_Office ​​テーマ</vt:lpstr>
      <vt:lpstr>8_Office ​​テーマ</vt:lpstr>
      <vt:lpstr>30_Office ​​テーマ</vt:lpstr>
      <vt:lpstr>9_Office ​​テーマ</vt:lpstr>
      <vt:lpstr>1_Office テーマ</vt:lpstr>
      <vt:lpstr>Office テーマ</vt:lpstr>
      <vt:lpstr>10_Office ​​テーマ</vt:lpstr>
      <vt:lpstr>file:///\\JMASV\seisaku\100_＼エクセル＆PPT素材／\エクセル\国民医療費の構成.xls!2017!%5b国民医療費の構成.xls%5d2017%20グラフ%201</vt:lpstr>
      <vt:lpstr>file:///\\JMASV\seisaku\100_＼エクセル＆PPT素材／\エクセル\傷病手当金と雇用保険.xlsx!g_傷病&amp;雇用!%5b傷病手当金と雇用保険.xlsx%5dg_傷病&amp;雇用%20グラフ%202</vt:lpstr>
      <vt:lpstr>file:///\\JMASV\seisaku\100_＼エクセル＆PPT素材／\エクセル\傷病手当金と雇用保険.xlsx!料率!%5b傷病手当金と雇用保険.xlsx%5d料率%20グラフ%202</vt:lpstr>
      <vt:lpstr>file:///\\JMASV\seisaku\100_＼エクセル＆PPT素材／\エクセル\保険料率2019.xls!g_保険料率!%5b保険料率2019.xls%5dg_保険料率%20グラフ%202-1</vt:lpstr>
      <vt:lpstr>file:///\\JMASV\seisaku\診療報酬賃金物価分析2019\毎月勤労統計調査.xlsx!g_報酬比較!%5b毎月勤労統計調査.xlsx%5dg_報酬比較%20グラフ%202</vt:lpstr>
      <vt:lpstr>file:///\\JMASV\seisaku\市町村別医療福祉従事者2015\医療福祉就業者割合.xls!g_割合PPT用!%5b医療福祉就業者割合.xls%5dg_割合PPT用%20グラフ%205-1</vt:lpstr>
      <vt:lpstr>file:///\\JMASV\seisaku\第22回医療経済実態調査分析.xlsx!g_分布!%5b第22回医療経済実態調査分析.xlsx%5dg_分布%20グラフ%204</vt:lpstr>
      <vt:lpstr>file:///\\JMASV\seisaku\第22回医療経済実態調査分析.xlsx!g_分布!%5b第22回医療経済実態調査分析.xlsx%5dg_分布%20グラフ%205</vt:lpstr>
      <vt:lpstr>file:///\\JMASV\seisaku\TKC_WP用_H31年3月期Data_2019.xlsx!赤字分布!%5bTKC_WP用_H31年3月期Data_2019.xlsx%5d赤字分布%20グラフ%204</vt:lpstr>
      <vt:lpstr>file:///\\JMASV\seisaku\100_＼エクセル＆PPT素材／\エクセル\病院の設備投資額.xlsx!Sheet1!%5b病院の設備投資額.xlsx%5dSheet1%20グラフ%202</vt:lpstr>
      <vt:lpstr>file:///\\JMASV\seisaku\第22回医療経済実態調査分析.xlsx!g_一般開設&amp;規模!%5b第22回医療経済実態調査分析.xlsx%5dg_一般開設&amp;規模%20グラフ%2015</vt:lpstr>
      <vt:lpstr>file:///\\JMASV\seisaku\全産業と医療分野の賃金の伸び.xlsx!厚労省資料!%5b全産業と医療分野の賃金の伸び.xlsx%5d厚労省資料%20グラフ%201</vt:lpstr>
      <vt:lpstr>file:///\\JMASV\seisaku\100_＼エクセル＆PPT素材／\エクセル\全産業と医療分野の賃金の伸び.xlsx!就業者数!%5b全産業と医療分野の賃金の伸び.xlsx%5d就業者数%20グラフ%201</vt:lpstr>
      <vt:lpstr>file:///\\JMASV\seisaku\100_＼エクセル＆PPT素材／\エクセル\全産業と医療分野の賃金の伸び.xlsx!就業者数!%5b全産業と医療分野の賃金の伸び.xlsx%5d就業者数%20グラフ%202</vt:lpstr>
      <vt:lpstr>PowerPoint プレゼンテーション</vt:lpstr>
      <vt:lpstr>PowerPoint プレゼンテーション</vt:lpstr>
      <vt:lpstr>PowerPoint プレゼンテーション</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令和２年度診療報酬改定の基本方針</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平成３０年度改定「答申書」附帯意見２０項目・検討の場①</vt:lpstr>
      <vt:lpstr>平成３０年度改定「答申書」附帯意見２０項目・検討の場②</vt:lpstr>
      <vt:lpstr>平成３０年度改定「答申書」附帯意見２０項目・検討の場③</vt:lpstr>
      <vt:lpstr>平成３０年度改定「答申書」附帯意見２０項目・検討の場④</vt:lpstr>
      <vt:lpstr>平成３０年度改定「答申書」附帯意見２０項目・検討の場⑤</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【主な改定項目】</vt:lpstr>
      <vt:lpstr>【主な改定項目】</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医療技術の保険導入②</vt:lpstr>
      <vt:lpstr>医療技術の保険導入③</vt:lpstr>
      <vt:lpstr>医療技術の保険導入④</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重症度、医療・看護必要度に係る現状及び課題と論点（案）</vt:lpstr>
      <vt:lpstr>一般病棟用の重症度、医療・看護必要度に係る該当患者割合の基準値について ①</vt:lpstr>
      <vt:lpstr>一般病棟用の重症度、医療・看護必要度に係る該当患者割合の基準値について ②</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人口段階別市区町村の変動（2015→2040）【H30推計】</vt:lpstr>
      <vt:lpstr>人口段階別市区町村の変動（2015→2040）【H30推計】</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ktakeno</dc:creator>
  <cp:lastModifiedBy>日 医</cp:lastModifiedBy>
  <cp:revision>1380</cp:revision>
  <cp:lastPrinted>2020-03-05T00:49:31Z</cp:lastPrinted>
  <dcterms:created xsi:type="dcterms:W3CDTF">2016-02-22T02:44:02Z</dcterms:created>
  <dcterms:modified xsi:type="dcterms:W3CDTF">2020-03-06T01:57:25Z</dcterms:modified>
</cp:coreProperties>
</file>